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43B71-2F90-48BE-9DCB-C4EB9C095F4A}">
  <a:tblStyle styleId="{A3343B71-2F90-48BE-9DCB-C4EB9C095F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ean_squared_erro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3519ca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3519ca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3519ca1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3519ca1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ac2884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ac2884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3519ca1b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3519ca1b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36a7020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36a7020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3519ca1b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3519ca1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3519ca1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3519ca1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ac288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ac288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The primary set-up for learning neural networks is to define a cost function (also known as a loss function) that measures how well the network predicts outputs on the test set. The goal is to then find a set of weights and biases that minimizes the cost. One common function that is often used is the </a:t>
            </a:r>
            <a:r>
              <a:rPr lang="en" sz="1350" u="sng">
                <a:solidFill>
                  <a:srgbClr val="211F1F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 squared error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, which measures the difference between the actual value of 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y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 and the estimated value of 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y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 (the prediction). The equation of the below regression line is hθ(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) = θ + θ1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, which has only two parameters: weight (θ1)and bias 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(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θ0</a:t>
            </a:r>
            <a:r>
              <a:rPr i="1" lang="en" sz="1350">
                <a:solidFill>
                  <a:srgbClr val="111111"/>
                </a:solidFill>
                <a:highlight>
                  <a:srgbClr val="FFFFFF"/>
                </a:highlight>
              </a:rPr>
              <a:t>)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ac2884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ac2884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3519ca1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3519ca1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3519ca1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3519ca1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3519ca1b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3519ca1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9414" l="0" r="0" t="9422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21358" l="28408" r="16991" t="3431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41748" l="-2469" r="30691" t="0"/>
          <a:stretch/>
        </p:blipFill>
        <p:spPr>
          <a:xfrm>
            <a:off x="650246" y="3"/>
            <a:ext cx="2217600" cy="13368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hyperlink" Target="https://github.com/divassya/analysis_of_gradient_descent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7950" y="1297725"/>
            <a:ext cx="76881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7950" y="2365675"/>
            <a:ext cx="76881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the Gradient Descent Algorithms - Final Project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Assiya Karatay, Ayomide Awojobi &amp; Ruiqi Chang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MET College, Computer Science Department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2022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566 - Professor Alexander Belyaev 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7650" y="54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Mini-Batch Gradient Descent 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853575" y="17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{A3343B71-2F90-48BE-9DCB-C4EB9C095F4A}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updates of parameters provides fast 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have to configure the mini-batch size hyperparameter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ectorizing the code makes it computationally efficient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the batch size, the updates can be less noisy and c</a:t>
                      </a: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onvergence is more stable </a:t>
                      </a: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comparatively to SGD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27650" y="56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 results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075" y="1487000"/>
            <a:ext cx="2928675" cy="21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7000"/>
            <a:ext cx="2928675" cy="21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213" y="1506075"/>
            <a:ext cx="3005330" cy="21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231575" y="4595025"/>
            <a:ext cx="7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 can be found there: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https://github.com/divassya/analysis_of_gradient_descent.git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585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27650" y="1559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●"/>
            </a:pPr>
            <a:r>
              <a:rPr b="1"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Terminology: </a:t>
            </a:r>
            <a:endParaRPr b="1"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○"/>
            </a:pPr>
            <a:r>
              <a:rPr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Function</a:t>
            </a:r>
            <a:endParaRPr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○"/>
            </a:pPr>
            <a:r>
              <a:rPr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 Rate</a:t>
            </a:r>
            <a:endParaRPr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●"/>
            </a:pPr>
            <a:r>
              <a:rPr b="1"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 Gradient Descent Algorithm</a:t>
            </a:r>
            <a:endParaRPr b="1"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○"/>
            </a:pPr>
            <a:r>
              <a:rPr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Batch Gradient Descent</a:t>
            </a:r>
            <a:endParaRPr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○"/>
            </a:pPr>
            <a:r>
              <a:rPr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Mini-Batch Gradient Descent</a:t>
            </a:r>
            <a:endParaRPr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○"/>
            </a:pPr>
            <a:r>
              <a:rPr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Stochastic Gradient Descent</a:t>
            </a:r>
            <a:endParaRPr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30"/>
              <a:buFont typeface="Arial"/>
              <a:buChar char="●"/>
            </a:pPr>
            <a:r>
              <a:rPr b="1" lang="en" sz="15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implementation</a:t>
            </a:r>
            <a:endParaRPr b="1" sz="15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3494275" y="876725"/>
            <a:ext cx="53874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Agenda</a:t>
            </a:r>
            <a:endParaRPr sz="29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81500" y="1954626"/>
            <a:ext cx="5387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different types of Gradient Descent algorithms </a:t>
            </a:r>
            <a:endParaRPr sz="18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Stochastic Gradient Descent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Mini Batch Gradient Descent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Batch Gradient Descent</a:t>
            </a:r>
            <a:endParaRPr sz="16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Pros and cons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implementation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48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-101" y="865324"/>
            <a:ext cx="3047840" cy="3600990"/>
            <a:chOff x="1830046" y="1146343"/>
            <a:chExt cx="1827900" cy="2399700"/>
          </a:xfrm>
        </p:grpSpPr>
        <p:sp>
          <p:nvSpPr>
            <p:cNvPr id="113" name="Google Shape;113;p16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205246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Gradient descent is an easy to understand and implement popular optimization strategy used in machine learning and deep learning. </a:t>
              </a:r>
              <a:endPara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3047988" y="1542284"/>
            <a:ext cx="3047915" cy="3600990"/>
            <a:chOff x="3658096" y="1597469"/>
            <a:chExt cx="1827944" cy="2399700"/>
          </a:xfrm>
        </p:grpSpPr>
        <p:sp>
          <p:nvSpPr>
            <p:cNvPr id="117" name="Google Shape;117;p16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 rot="10800000">
              <a:off x="3748030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3880441" y="1795517"/>
              <a:ext cx="16056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Gradient descent is used in machine learning to find the values of a function’s parameters which are basically the coefficients that minimize a cost function as far as possible.</a:t>
              </a: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6095830" y="865324"/>
            <a:ext cx="3047840" cy="3600990"/>
            <a:chOff x="5485996" y="1146343"/>
            <a:chExt cx="1827900" cy="2399700"/>
          </a:xfrm>
        </p:grpSpPr>
        <p:sp>
          <p:nvSpPr>
            <p:cNvPr id="121" name="Google Shape;121;p16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70841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goal of the project is review and analysis of the different types of this algorithm such as Stochastic, Batch, and Mini-Batch.</a:t>
              </a:r>
              <a:endPara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56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 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49632" r="0" t="0"/>
          <a:stretch/>
        </p:blipFill>
        <p:spPr>
          <a:xfrm>
            <a:off x="617850" y="1397575"/>
            <a:ext cx="2905749" cy="2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22241" l="3670" r="0" t="20817"/>
          <a:stretch/>
        </p:blipFill>
        <p:spPr>
          <a:xfrm>
            <a:off x="4591288" y="1903113"/>
            <a:ext cx="32480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591300" y="1397575"/>
            <a:ext cx="3945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The derivative of cost function(slope or direction):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421" y="2992650"/>
            <a:ext cx="5628406" cy="21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66697" l="0" r="0" t="0"/>
          <a:stretch/>
        </p:blipFill>
        <p:spPr>
          <a:xfrm>
            <a:off x="6183325" y="3334749"/>
            <a:ext cx="2901675" cy="1666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56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Gradient Descent  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284950" y="1323250"/>
            <a:ext cx="45015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3239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Batch Gradient Descent is a basic type of gradient descent which processes all the training examples for each iteration of gradient descent. </a:t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alpha = 0.01  #</a:t>
            </a:r>
            <a:r>
              <a:rPr b="1" lang="en" sz="1125"/>
              <a:t>learning rate,</a:t>
            </a:r>
            <a:r>
              <a:rPr b="1" lang="en" sz="1125"/>
              <a:t> ep = 0.01 # convergence criteria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def gradient_descent(</a:t>
            </a:r>
            <a:r>
              <a:rPr b="1" lang="en" sz="1125"/>
              <a:t>alpha</a:t>
            </a:r>
            <a:r>
              <a:rPr b="1" lang="en" sz="1125"/>
              <a:t>, x, y, </a:t>
            </a:r>
            <a:r>
              <a:rPr b="1" lang="en" sz="1125"/>
              <a:t>ep</a:t>
            </a:r>
            <a:r>
              <a:rPr b="1" lang="en" sz="1125"/>
              <a:t>, max_iter=10000):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  m = number of samples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  # initial theta: t0, t1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  # total error, J(theta) for check if current parameter converged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  J = sum([(t0 + t1*x[i] - y[i])**2 for i in range(m)])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25"/>
              <a:t>      </a:t>
            </a:r>
            <a:endParaRPr sz="1125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699150" y="599925"/>
            <a:ext cx="37704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# Iterate Loop, for each training sample, compute the gradient (d/d_theta j(theta))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grad0 = 1.0/m * sum([(t0 + t1*x[i] - y[i]) for i in range(m)]) 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grad1 = 1.0/m * sum([(t0 + t1*x[i] - y[i])*x[i] for i in range(m)])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# update the theta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t0 = t0 - alpha * grad0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t1 = t1 - alpha * grad1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 mean squared error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e = sum( [ (t0 + t1*x[i] - y[i])**2 for i in range(m)] )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Converged,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if abs(J-e) &lt;= ep:</a:t>
            </a:r>
            <a:endParaRPr b="1" sz="10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74384" l="-141569" r="141569" t="-8643"/>
          <a:stretch/>
        </p:blipFill>
        <p:spPr>
          <a:xfrm>
            <a:off x="0" y="0"/>
            <a:ext cx="2982750" cy="17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56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Gradient Descent  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853575" y="17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{A3343B71-2F90-48BE-9DCB-C4EB9C095F4A}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stable convergence and error gradient than stochastic gradient descent 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Slower learning since an update is performed only after we go through all observations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Embraces the benefits of vectorization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examples may be redundant and don’t contribute much to the update.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more direct path is taken to the minimum </a:t>
                      </a:r>
                      <a:endParaRPr sz="12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27650" y="1304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This is an iterative strategy that searches through a large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infinite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hypothesis space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whenever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there are hypotheses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continuously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being parametrized and the errors are differentiable based on the parameters.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75" y="2167850"/>
            <a:ext cx="3424350" cy="2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7850"/>
            <a:ext cx="2713983" cy="2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7650" y="55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Stochastic Gradient Descent 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7" name="Google Shape;167;p21"/>
          <p:cNvGraphicFramePr/>
          <p:nvPr/>
        </p:nvGraphicFramePr>
        <p:xfrm>
          <a:off x="853575" y="17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{A3343B71-2F90-48BE-9DCB-C4EB9C095F4A}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Easier to fit into memory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veer of in wrong direction due to frequent updates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Computationally fast as only one sample is being processed at a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Takes longer to achieve convergence to the minima of the loss function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larger datasets, it can converge faster as it causes updates to the parameters more frequently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Frequent updates are computationally expensive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7650" y="53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Gradient Descent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268150" y="1340725"/>
            <a:ext cx="8580600" cy="3510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9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Mini-Batch GD </a:t>
            </a:r>
            <a:r>
              <a:rPr lang="en" sz="1729">
                <a:solidFill>
                  <a:srgbClr val="27323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updates parameters after calculating the gradient of error with respect to a subset called mini-batch. </a:t>
            </a:r>
            <a:r>
              <a:rPr lang="en" sz="1729">
                <a:solidFill>
                  <a:srgbClr val="27323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" sz="1729">
                <a:solidFill>
                  <a:srgbClr val="27323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type of GD algorithm is more flexible and robust than other two types because of the fast convergence and the noise of the gradient update. (Khosla, 2019)</a:t>
            </a:r>
            <a:endParaRPr sz="1729">
              <a:solidFill>
                <a:srgbClr val="27323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29">
              <a:solidFill>
                <a:srgbClr val="273239"/>
              </a:solidFill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 miniBatchGradientDescent(X, y, learning_rate = 0.001, batch_size = 32):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theta = np.zeros((X.shape[1], 1))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error_list = []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max_iters = 3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 itr in range(max_iters):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mini_batches = create_mini_batches(X, y, batch_size)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for mini_batch in mini_batches: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X_mini, y_mini = mini_batch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theta = theta - learning_rate * gradient(X_mini, y_mini, theta)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error_list.append(cost(X_mini, y_mini, theta))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return theta, error_list</a:t>
            </a:r>
            <a:endParaRPr sz="133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375" y="2657050"/>
            <a:ext cx="1876974" cy="18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