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02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82" r:id="rId6"/>
    <p:sldId id="283" r:id="rId7"/>
    <p:sldId id="294" r:id="rId8"/>
    <p:sldId id="267" r:id="rId9"/>
    <p:sldId id="295" r:id="rId10"/>
    <p:sldId id="296" r:id="rId11"/>
    <p:sldId id="287" r:id="rId12"/>
    <p:sldId id="288" r:id="rId13"/>
    <p:sldId id="289" r:id="rId14"/>
    <p:sldId id="290" r:id="rId15"/>
    <p:sldId id="29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E6CA3-61A9-4252-B72A-493B8B176D2A}">
  <a:tblStyle styleId="{626E6CA3-61A9-4252-B72A-493B8B176D2A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8B1033A-DE81-4E17-B34C-EB34B5A4B83E}" styleName="Table_1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6FAE4EE-EC5C-44F7-88E0-32851359AA56}" styleName="Table_2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43AC393-D1FF-44FB-9B4F-B781A2563AFA}" styleName="Table_3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43EFF3E-86DD-4004-B145-0E67DE9FA24F}" styleName="Table_4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D8578AF-8BD8-4F3C-A09E-AB87D80E4213}" styleName="Table_5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097" autoAdjust="0"/>
  </p:normalViewPr>
  <p:slideViewPr>
    <p:cSldViewPr snapToGrid="0">
      <p:cViewPr>
        <p:scale>
          <a:sx n="98" d="100"/>
          <a:sy n="98" d="100"/>
        </p:scale>
        <p:origin x="84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5547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5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6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6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6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66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66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7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3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23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17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0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20450" y="1431650"/>
            <a:ext cx="8903100" cy="65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Design and Implementation of Database for </a:t>
            </a:r>
            <a:r>
              <a:rPr lang="en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ZipCar</a:t>
            </a:r>
            <a:endParaRPr lang="en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2578400"/>
            <a:ext cx="7772400" cy="195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Kejie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‎ Chen (kc10511n@pace.edu)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Divya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Bishnoi(db69772n@pace.edu)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Nusrat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Jahan(nj23261n@pace.edu)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Abrefa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Ansah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(ya96827n@pace.edu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580825" y="455850"/>
            <a:ext cx="3880499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specialist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5900" y="213825"/>
            <a:ext cx="8423099" cy="57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CAR_INVENTORY table (structure and data):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25" y="1209900"/>
            <a:ext cx="5672299" cy="2723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705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67964" y="217550"/>
            <a:ext cx="3155400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Test SQL Query </a:t>
            </a:r>
            <a:endParaRPr lang="en" sz="2400" dirty="0"/>
          </a:p>
        </p:txBody>
      </p:sp>
      <p:sp>
        <p:nvSpPr>
          <p:cNvPr id="117" name="Shape 117"/>
          <p:cNvSpPr txBox="1"/>
          <p:nvPr/>
        </p:nvSpPr>
        <p:spPr>
          <a:xfrm>
            <a:off x="2619207" y="937875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On designed database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743" y="1491075"/>
            <a:ext cx="6238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Q. </a:t>
            </a:r>
            <a:r>
              <a:rPr lang="en-US" sz="1600" dirty="0">
                <a:solidFill>
                  <a:schemeClr val="tx1"/>
                </a:solidFill>
              </a:rPr>
              <a:t>Give total payment for a specific date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Query: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PAYMENT_DATE, SUM(AMT_PAID) AS TOTAL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PAYMENT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PAYMENT_DATE=#4/15/2015#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GROUP BY PAYMENT_DATE;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0578" y="3291672"/>
            <a:ext cx="25622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67964" y="217550"/>
            <a:ext cx="3155400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Test SQL Query </a:t>
            </a:r>
            <a:endParaRPr lang="en" sz="2400" dirty="0"/>
          </a:p>
        </p:txBody>
      </p:sp>
      <p:sp>
        <p:nvSpPr>
          <p:cNvPr id="117" name="Shape 117"/>
          <p:cNvSpPr txBox="1"/>
          <p:nvPr/>
        </p:nvSpPr>
        <p:spPr>
          <a:xfrm>
            <a:off x="2619207" y="937875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On designed database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743" y="1491075"/>
            <a:ext cx="62387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Q. </a:t>
            </a:r>
            <a:r>
              <a:rPr lang="en-US" sz="1600" dirty="0">
                <a:solidFill>
                  <a:schemeClr val="tx1"/>
                </a:solidFill>
              </a:rPr>
              <a:t>Which car people like most to pick up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Query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TOP 2 CAR_MODEL FROM </a:t>
            </a:r>
          </a:p>
          <a:p>
            <a:r>
              <a:rPr lang="en-US" sz="1600" dirty="0">
                <a:solidFill>
                  <a:schemeClr val="tx1"/>
                </a:solidFill>
              </a:rPr>
              <a:t>(SELECT CAR_MODEL , COUNT(RESERVATION_ID)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RESERVATION INNER JOIN CAR_INVENTORY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 CAR_INVENTORY.CAR_ID = RESERVATION.CAR_ID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GROUP BY CAR_MODEL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 BY COUNT(RESERVATION_ID) DESC);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9207" y="3639723"/>
            <a:ext cx="2951545" cy="8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9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67964" y="217550"/>
            <a:ext cx="3155400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Test SQL Query </a:t>
            </a:r>
            <a:endParaRPr lang="en" sz="2400" dirty="0"/>
          </a:p>
        </p:txBody>
      </p:sp>
      <p:sp>
        <p:nvSpPr>
          <p:cNvPr id="117" name="Shape 117"/>
          <p:cNvSpPr txBox="1"/>
          <p:nvPr/>
        </p:nvSpPr>
        <p:spPr>
          <a:xfrm>
            <a:off x="2619207" y="937875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On designed database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743" y="1491075"/>
            <a:ext cx="6238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Q. </a:t>
            </a:r>
            <a:r>
              <a:rPr lang="en-US" sz="1600" dirty="0">
                <a:solidFill>
                  <a:schemeClr val="tx1"/>
                </a:solidFill>
              </a:rPr>
              <a:t>Which location people like most to pick up the car from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Query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TOP 2 LOC_ADDRESS FROM </a:t>
            </a:r>
          </a:p>
          <a:p>
            <a:r>
              <a:rPr lang="en-US" sz="1600" dirty="0">
                <a:solidFill>
                  <a:schemeClr val="tx1"/>
                </a:solidFill>
              </a:rPr>
              <a:t>(SELECT LOC_ADDRESS , COUNT(RESERVATION_ID)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BOOKING INNER JOIN LOCATION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 BOOKING.LOC_ID = LOCATION.LOC_ID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PICKUP_LOCATION = TRUE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GROUP BY LOC_ADDRESS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 BY COUNT(RESERVATION_ID) DESC);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38908" y="3799399"/>
            <a:ext cx="2635699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65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64420" y="148102"/>
            <a:ext cx="3155400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Test SQL Query </a:t>
            </a:r>
            <a:endParaRPr lang="en" sz="2400" dirty="0"/>
          </a:p>
        </p:txBody>
      </p:sp>
      <p:sp>
        <p:nvSpPr>
          <p:cNvPr id="117" name="Shape 117"/>
          <p:cNvSpPr txBox="1"/>
          <p:nvPr/>
        </p:nvSpPr>
        <p:spPr>
          <a:xfrm>
            <a:off x="2278839" y="636933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On designed database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742" y="1085961"/>
            <a:ext cx="623875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Q. </a:t>
            </a:r>
            <a:r>
              <a:rPr lang="en-US" sz="1600" dirty="0">
                <a:solidFill>
                  <a:schemeClr val="tx1"/>
                </a:solidFill>
              </a:rPr>
              <a:t>Give how many people are choosing different dropping location than pickup location?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Query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COUNT(RESERVATION_ID) AS DIFFERENTDROPOFFTHANPICKUP FROM </a:t>
            </a:r>
          </a:p>
          <a:p>
            <a:r>
              <a:rPr lang="en-US" sz="1600" dirty="0">
                <a:solidFill>
                  <a:schemeClr val="tx1"/>
                </a:solidFill>
              </a:rPr>
              <a:t>(SELECT RESERVATION_ID FROM BOOKING 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(PICKUP_LOCATION = TRUE AND DROP_LOCATION = FALSE)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 (PICKUP_LOCATION = FALSE AND DROP_LOCATION = TRUE)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GROUP BY RESERVATION_ID);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569" y="3886728"/>
            <a:ext cx="270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64420" y="148102"/>
            <a:ext cx="3155400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Test SQL Query </a:t>
            </a:r>
            <a:endParaRPr lang="en" sz="2400" dirty="0"/>
          </a:p>
        </p:txBody>
      </p:sp>
      <p:sp>
        <p:nvSpPr>
          <p:cNvPr id="117" name="Shape 117"/>
          <p:cNvSpPr txBox="1"/>
          <p:nvPr/>
        </p:nvSpPr>
        <p:spPr>
          <a:xfrm>
            <a:off x="2278839" y="636933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/>
                </a:solidFill>
              </a:rPr>
              <a:t>On designed database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742" y="1085961"/>
            <a:ext cx="6238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Q. I </a:t>
            </a:r>
            <a:r>
              <a:rPr lang="en-US" sz="1600" b="1" dirty="0">
                <a:solidFill>
                  <a:schemeClr val="tx1"/>
                </a:solidFill>
              </a:rPr>
              <a:t>want to book a car for 4-6pm, what are the available car options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Query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SELECT CAR_MODEL, CAR_MANU_YEAR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CAR_INVENTORY WHERE CAR_ID NOT 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(SELECT CAR_INVENTORY.CAR_ID FROM CAR_INVENTORY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INNER JOIN RESERVATION 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 CAR_INVENTORY.CAR_ID = RESERVATION.CAR_ID 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RESERVATION.TIME_INDEX LIKE '*4/5/*');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81813" y="3440163"/>
            <a:ext cx="3038475" cy="17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7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Background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Zipcar is a car rental company in the United States, a subsidiary of Avis Budget Group. </a:t>
            </a:r>
          </a:p>
          <a:p>
            <a:r>
              <a:rPr lang="en-US" dirty="0"/>
              <a:t>Zipcar provides automobile reservations to its members, billable by the hour or day. </a:t>
            </a:r>
          </a:p>
          <a:p>
            <a:r>
              <a:rPr lang="en-US" dirty="0"/>
              <a:t>Zipcar members pay a monthly or annual membership fee in addition to car rental charges.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Problem </a:t>
            </a:r>
            <a:r>
              <a:rPr lang="en" dirty="0" smtClean="0"/>
              <a:t>Description</a:t>
            </a:r>
            <a:endParaRPr lang="en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. Existing system does not allow members to return cars in different locations.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. Current </a:t>
            </a:r>
            <a:r>
              <a:rPr lang="en-US" dirty="0"/>
              <a:t>Z</a:t>
            </a:r>
            <a:r>
              <a:rPr lang="en-US" dirty="0" smtClean="0"/>
              <a:t>ipcar system is not providing different types of promotional offers and also does not keep any transaction history.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Goals and objective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Zipcar’s mission is to enable simple and responsible urban living. Our objectives are the following :to build trust and confidence among our member community by delivering leading convenience, dependability and service </a:t>
            </a:r>
            <a:r>
              <a:rPr lang="en-US" dirty="0" smtClean="0"/>
              <a:t>excellence</a:t>
            </a:r>
            <a:r>
              <a:rPr lang="en-US" dirty="0"/>
              <a:t>.</a:t>
            </a:r>
            <a:endParaRPr lang="en-US" b="1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3670663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smtClean="0"/>
              <a:t>Sample </a:t>
            </a:r>
            <a:r>
              <a:rPr lang="en" sz="2400" dirty="0" smtClean="0"/>
              <a:t>Entity </a:t>
            </a:r>
            <a:r>
              <a:rPr lang="en" sz="2400" dirty="0"/>
              <a:t>Description</a:t>
            </a:r>
          </a:p>
        </p:txBody>
      </p:sp>
      <p:graphicFrame>
        <p:nvGraphicFramePr>
          <p:cNvPr id="116" name="Shape 116"/>
          <p:cNvGraphicFramePr/>
          <p:nvPr>
            <p:extLst>
              <p:ext uri="{D42A27DB-BD31-4B8C-83A1-F6EECF244321}">
                <p14:modId xmlns:p14="http://schemas.microsoft.com/office/powerpoint/2010/main" val="1646167560"/>
              </p:ext>
            </p:extLst>
          </p:nvPr>
        </p:nvGraphicFramePr>
        <p:xfrm>
          <a:off x="1219200" y="1400175"/>
          <a:ext cx="6657975" cy="3360150"/>
        </p:xfrm>
        <a:graphic>
          <a:graphicData uri="http://schemas.openxmlformats.org/drawingml/2006/table">
            <a:tbl>
              <a:tblPr>
                <a:noFill/>
                <a:tableStyleId>{18B1033A-DE81-4E17-B34C-EB34B5A4B83E}</a:tableStyleId>
              </a:tblPr>
              <a:tblGrid>
                <a:gridCol w="2664431"/>
                <a:gridCol w="3993544"/>
              </a:tblGrid>
              <a:tr h="3870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smtClean="0">
                          <a:solidFill>
                            <a:schemeClr val="tx1"/>
                          </a:solidFill>
                        </a:rPr>
                        <a:t>Unique ID of an indidivual</a:t>
                      </a:r>
                      <a:r>
                        <a:rPr lang="en" sz="1100" baseline="0" smtClean="0">
                          <a:solidFill>
                            <a:schemeClr val="tx1"/>
                          </a:solidFill>
                        </a:rPr>
                        <a:t> member.</a:t>
                      </a:r>
                      <a:endParaRPr lang="en" sz="110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MEMBER_FNAME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Firsr</a:t>
                      </a:r>
                      <a:r>
                        <a:rPr lang="en" sz="1100" baseline="0" dirty="0" smtClean="0">
                          <a:solidFill>
                            <a:schemeClr val="tx1"/>
                          </a:solidFill>
                        </a:rPr>
                        <a:t> name of the member.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MEMBER_LNAME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Last</a:t>
                      </a:r>
                      <a:r>
                        <a:rPr lang="en" sz="1100" baseline="0" dirty="0" smtClean="0">
                          <a:solidFill>
                            <a:schemeClr val="tx1"/>
                          </a:solidFill>
                        </a:rPr>
                        <a:t> name of the member.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MEMBERSHIP_TYPE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gory of </a:t>
                      </a:r>
                      <a:r>
                        <a:rPr lang="en" sz="1100" baseline="0" dirty="0" smtClean="0">
                          <a:solidFill>
                            <a:schemeClr val="tx1"/>
                          </a:solidFill>
                        </a:rPr>
                        <a:t> different membership.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MEMBERSHIP_STARTDATE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Date when customer became member.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MEMBERSHIP_EXPDATE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" sz="1100" baseline="0" dirty="0" smtClean="0">
                          <a:solidFill>
                            <a:schemeClr val="tx1"/>
                          </a:solidFill>
                        </a:rPr>
                        <a:t> when membership ends.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MEMBER_DOB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Date of birth of the member.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24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MEMBER_DLNUMBER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tx1"/>
                          </a:solidFill>
                        </a:rPr>
                        <a:t>Driver licence of the member.</a:t>
                      </a:r>
                      <a:endParaRPr lang="en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7" name="Shape 117"/>
          <p:cNvSpPr txBox="1"/>
          <p:nvPr/>
        </p:nvSpPr>
        <p:spPr>
          <a:xfrm>
            <a:off x="2873850" y="937875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E599"/>
                </a:solidFill>
              </a:rPr>
              <a:t>MEMBER</a:t>
            </a:r>
            <a:endParaRPr lang="en" b="1" dirty="0">
              <a:solidFill>
                <a:srgbClr val="FFE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33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3396343" cy="5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S</a:t>
            </a:r>
            <a:r>
              <a:rPr lang="en-US" sz="2400" dirty="0" smtClean="0"/>
              <a:t>ample</a:t>
            </a:r>
            <a:r>
              <a:rPr lang="en" sz="2400" dirty="0" smtClean="0"/>
              <a:t>Entity </a:t>
            </a:r>
            <a:r>
              <a:rPr lang="en" sz="2400" dirty="0"/>
              <a:t>Description</a:t>
            </a:r>
          </a:p>
        </p:txBody>
      </p:sp>
      <p:graphicFrame>
        <p:nvGraphicFramePr>
          <p:cNvPr id="109" name="Shape 109"/>
          <p:cNvGraphicFramePr/>
          <p:nvPr>
            <p:extLst>
              <p:ext uri="{D42A27DB-BD31-4B8C-83A1-F6EECF244321}">
                <p14:modId xmlns:p14="http://schemas.microsoft.com/office/powerpoint/2010/main" val="1622279807"/>
              </p:ext>
            </p:extLst>
          </p:nvPr>
        </p:nvGraphicFramePr>
        <p:xfrm>
          <a:off x="952500" y="1785275"/>
          <a:ext cx="7239000" cy="2735370"/>
        </p:xfrm>
        <a:graphic>
          <a:graphicData uri="http://schemas.openxmlformats.org/drawingml/2006/table">
            <a:tbl>
              <a:tblPr>
                <a:noFill/>
                <a:tableStyleId>{626E6CA3-61A9-4252-B72A-493B8B176D2A}</a:tableStyleId>
              </a:tblPr>
              <a:tblGrid>
                <a:gridCol w="2896950"/>
                <a:gridCol w="4342050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RESERVATION_ID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Unique ID of an individual </a:t>
                      </a: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reservation.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 smtClean="0">
                          <a:solidFill>
                            <a:schemeClr val="tx1"/>
                          </a:solidFill>
                        </a:rPr>
                        <a:t>Unique ID of an indidivual</a:t>
                      </a:r>
                      <a:r>
                        <a:rPr lang="en" sz="1400" baseline="0" dirty="0" smtClean="0">
                          <a:solidFill>
                            <a:schemeClr val="tx1"/>
                          </a:solidFill>
                        </a:rPr>
                        <a:t> member.</a:t>
                      </a:r>
                      <a:endParaRPr lang="e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CAR_ID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 smtClean="0">
                          <a:solidFill>
                            <a:schemeClr val="tx1"/>
                          </a:solidFill>
                        </a:rPr>
                        <a:t>Unique ID of an indidivual</a:t>
                      </a:r>
                      <a:r>
                        <a:rPr lang="en" sz="1400" baseline="0" dirty="0" smtClean="0">
                          <a:solidFill>
                            <a:schemeClr val="tx1"/>
                          </a:solidFill>
                        </a:rPr>
                        <a:t> car.</a:t>
                      </a:r>
                      <a:endParaRPr lang="e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TIME_INDEX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" baseline="0" dirty="0" smtClean="0">
                          <a:solidFill>
                            <a:schemeClr val="tx1"/>
                          </a:solidFill>
                        </a:rPr>
                        <a:t> hours index.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TIME_DESCRIPTION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r>
                        <a:rPr lang="en" baseline="0" dirty="0" smtClean="0">
                          <a:solidFill>
                            <a:schemeClr val="tx1"/>
                          </a:solidFill>
                        </a:rPr>
                        <a:t> of time index.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RESERVATION</a:t>
                      </a:r>
                      <a:r>
                        <a:rPr lang="en" baseline="0" dirty="0" smtClean="0">
                          <a:solidFill>
                            <a:schemeClr val="tx1"/>
                          </a:solidFill>
                        </a:rPr>
                        <a:t>_DATE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" baseline="0" dirty="0" smtClean="0">
                          <a:solidFill>
                            <a:schemeClr val="tx1"/>
                          </a:solidFill>
                        </a:rPr>
                        <a:t> when a member makes a reservation.</a:t>
                      </a:r>
                      <a:endParaRPr lang="en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2873850" y="937875"/>
            <a:ext cx="31554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E599"/>
                </a:solidFill>
              </a:rPr>
              <a:t>RESERVATION</a:t>
            </a:r>
            <a:endParaRPr lang="en" b="1" dirty="0">
              <a:solidFill>
                <a:srgbClr val="FFE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83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42750"/>
            <a:ext cx="8229600" cy="8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Updated Relational diagram </a:t>
            </a:r>
            <a:br>
              <a:rPr lang="en-US" dirty="0" smtClean="0"/>
            </a:br>
            <a:r>
              <a:rPr lang="en-US" dirty="0" smtClean="0"/>
              <a:t>(SQL view)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00150"/>
            <a:ext cx="8229601" cy="3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32300" y="1"/>
            <a:ext cx="7388699" cy="52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</a:rPr>
              <a:t>Entity Relationship Diagram (ERD Model):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3705" y="-601889"/>
            <a:ext cx="7879232" cy="276547"/>
          </a:xfrm>
          <a:prstGeom prst="rect">
            <a:avLst/>
          </a:prstGeom>
          <a:solidFill>
            <a:schemeClr val="tx1">
              <a:lumMod val="8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" y="682389"/>
            <a:ext cx="7043077" cy="44611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55900" y="213825"/>
            <a:ext cx="7787999" cy="57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SQL Statement: Create EMPLOYEE Table and Insert data into it: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21275" y="1492775"/>
            <a:ext cx="2459999" cy="22496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CREATE TABLE CAR_INVENTORY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(CAR_ID </a:t>
            </a:r>
            <a:r>
              <a:rPr lang="en" sz="900" dirty="0" smtClean="0">
                <a:latin typeface="Arial"/>
                <a:ea typeface="Arial"/>
                <a:cs typeface="Arial"/>
                <a:sym typeface="Arial"/>
              </a:rPr>
              <a:t>INTEGER  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900" dirty="0" smtClean="0">
                <a:latin typeface="Arial"/>
                <a:ea typeface="Arial"/>
                <a:cs typeface="Arial"/>
                <a:sym typeface="Arial"/>
              </a:rPr>
              <a:t>Null PRIMARY KEY,</a:t>
            </a:r>
            <a:endParaRPr lang="en" sz="900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CAR_TYPE_ID VarChar (255)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CAR_MODEL VarChar (255)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CAR_MANU_YEAR </a:t>
            </a:r>
            <a:r>
              <a:rPr lang="en" sz="900" dirty="0" smtClean="0"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CAR_VIN varchar(255) Not Null,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LOCATION_ID </a:t>
            </a:r>
            <a:r>
              <a:rPr lang="en" sz="900" dirty="0" smtClean="0">
                <a:latin typeface="Arial"/>
                <a:ea typeface="Arial"/>
                <a:cs typeface="Arial"/>
                <a:sym typeface="Arial"/>
              </a:rPr>
              <a:t>INTEGER Not 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Null);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705100" y="1247375"/>
            <a:ext cx="6153300" cy="27405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(‘30001’, ‘20005’, ‘Toyota Corolla’, ‘2013’, ‘ACB2345’, ‘10006’);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(‘30002’, ‘20004’, ‘Nissan Altima’, ‘2015’, ‘GUG452’, ‘10005’);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(‘30003’, ‘20006’, ‘Mercedes Benz Eclass’, ‘2014’, ‘TYF11’, ‘10002’);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(‘30004’, ‘20001’, ‘Ford Fiesta’, ‘2013’, ‘GUG889’, ‘10004’);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(‘30005’, ‘20002’, ‘Ford Focus’, ‘2013’, ‘HYT865’, ‘10005’);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(‘30006’, ‘20005’, ‘Chevvy Impala’, ‘2013’, ‘JTW887’, ‘10002’);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(‘30007’, ‘20005’, ‘Hyundai Genesis’, ‘2015’, ‘GML8996’, ‘10003’);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(‘30008’, ‘20004’, ‘Hyundai Sonata’, ‘2015’, ‘BUK3546’, ‘10005’);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(‘30009’, ‘20004’, ‘Ford Fusion’, ‘2014’, ‘SWR863’, ‘10006’);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(‘30010’, ‘20002’, ‘Hyundai Elantra’, ‘2013’, ‘HYQ4452’, ‘10001’);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(‘30011’, ‘20003’, ‘Toyota Camry’, ‘2015’, ‘FGE25’, ‘10001’);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(‘30012’, ‘20006’, ‘BMW 5 Series’, ‘2014’, ‘FSO677’, ‘10003’);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(‘30013’, ‘20005’, ‘Honda Accord’, ‘2013’, ‘NAQ1264’, ‘10004’);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</a:rPr>
              <a:t>INSERT INTO </a:t>
            </a: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CAR_INVENTORY </a:t>
            </a:r>
            <a:r>
              <a:rPr lang="en" sz="900" dirty="0">
                <a:solidFill>
                  <a:schemeClr val="tx1"/>
                </a:solidFill>
              </a:rPr>
              <a:t>VALUES (‘30014’, ‘20005’, ‘Nissan Maxima’, ‘2013’, ‘GLM234’, ‘10006’);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912</Words>
  <Application>Microsoft Macintosh PowerPoint</Application>
  <PresentationFormat>On-screen Show (16:9)</PresentationFormat>
  <Paragraphs>127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Times New Roman</vt:lpstr>
      <vt:lpstr>Arial</vt:lpstr>
      <vt:lpstr>Office Theme</vt:lpstr>
      <vt:lpstr>Design and Implementation of Database for ZipCar</vt:lpstr>
      <vt:lpstr>Background</vt:lpstr>
      <vt:lpstr>Problem Description</vt:lpstr>
      <vt:lpstr>Goals and objective</vt:lpstr>
      <vt:lpstr>Sample Entity Description</vt:lpstr>
      <vt:lpstr>SampleEntity Description</vt:lpstr>
      <vt:lpstr>Updated Relational diagram  (SQL view) </vt:lpstr>
      <vt:lpstr>Entity Relationship Diagram (ERD Model):</vt:lpstr>
      <vt:lpstr>SQL Statement: Create EMPLOYEE Table and Insert data into it:</vt:lpstr>
      <vt:lpstr>CAR_INVENTORY table (structure and data):</vt:lpstr>
      <vt:lpstr>Test SQL Query </vt:lpstr>
      <vt:lpstr>Test SQL Query </vt:lpstr>
      <vt:lpstr>Test SQL Query </vt:lpstr>
      <vt:lpstr>Test SQL Query </vt:lpstr>
      <vt:lpstr>Test SQL Query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Database for ZipCar</dc:title>
  <dc:creator>Kejie Chen</dc:creator>
  <cp:lastModifiedBy>vikram bishnoi</cp:lastModifiedBy>
  <cp:revision>22</cp:revision>
  <cp:lastPrinted>2017-04-21T14:24:26Z</cp:lastPrinted>
  <dcterms:modified xsi:type="dcterms:W3CDTF">2017-04-21T14:28:37Z</dcterms:modified>
</cp:coreProperties>
</file>