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0080625" cy="7559675"/>
  <p:notesSz cx="7559675" cy="10080625"/>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AC5CE4-098C-515E-A7E2-BAF6AB3F29FB}">
  <a:tblStyle styleId="{C0AC5CE4-098C-515E-A7E2-BAF6AB3F29FB}" styleName="Mittlere Formatvorlage 2 - Akz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9" d="100"/>
          <a:sy n="139" d="100"/>
        </p:scale>
        <p:origin x="2016"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elfolie">
    <p:spTree>
      <p:nvGrpSpPr>
        <p:cNvPr id="1" name=""/>
        <p:cNvGrpSpPr/>
        <p:nvPr/>
      </p:nvGrpSpPr>
      <p:grpSpPr bwMode="auto">
        <a:xfrm>
          <a:off x="0" y="0"/>
          <a:ext cx="0" cy="0"/>
          <a:chOff x="0" y="0"/>
          <a:chExt cx="0" cy="0"/>
        </a:xfrm>
      </p:grpSpPr>
      <p:sp>
        <p:nvSpPr>
          <p:cNvPr id="4" name="Titel 1"/>
          <p:cNvSpPr>
            <a:spLocks noGrp="1"/>
          </p:cNvSpPr>
          <p:nvPr>
            <p:ph type="ctrTitle"/>
          </p:nvPr>
        </p:nvSpPr>
        <p:spPr bwMode="auto">
          <a:xfrm>
            <a:off x="1260472" y="1236661"/>
            <a:ext cx="7559673" cy="2632072"/>
          </a:xfrm>
        </p:spPr>
        <p:txBody>
          <a:bodyPr anchor="b" anchorCtr="1"/>
          <a:lstStyle>
            <a:lvl1pPr algn="ctr">
              <a:defRPr sz="6000"/>
            </a:lvl1pPr>
          </a:lstStyle>
          <a:p>
            <a:pPr lvl="0">
              <a:defRPr/>
            </a:pPr>
            <a:r>
              <a:rPr lang="de-DE"/>
              <a:t>Mastertitelformat bearbeiten</a:t>
            </a:r>
            <a:endParaRPr/>
          </a:p>
        </p:txBody>
      </p:sp>
      <p:sp>
        <p:nvSpPr>
          <p:cNvPr id="5" name="Untertitel 2"/>
          <p:cNvSpPr>
            <a:spLocks noGrp="1"/>
          </p:cNvSpPr>
          <p:nvPr>
            <p:ph type="subTitle" idx="1"/>
          </p:nvPr>
        </p:nvSpPr>
        <p:spPr bwMode="auto">
          <a:xfrm>
            <a:off x="1260472" y="3970333"/>
            <a:ext cx="7559673" cy="1825627"/>
          </a:xfrm>
        </p:spPr>
        <p:txBody>
          <a:bodyPr anchorCtr="1"/>
          <a:lstStyle>
            <a:lvl1pPr algn="ctr">
              <a:defRPr sz="2400"/>
            </a:lvl1pPr>
          </a:lstStyle>
          <a:p>
            <a:pPr lvl="0">
              <a:defRPr/>
            </a:pPr>
            <a:r>
              <a:rPr lang="de-DE"/>
              <a:t>Master-Untertitelformat bearbeiten</a:t>
            </a:r>
            <a:endParaRPr/>
          </a:p>
        </p:txBody>
      </p:sp>
      <p:sp>
        <p:nvSpPr>
          <p:cNvPr id="6" name="Datumsplatzhalter 3"/>
          <p:cNvSpPr>
            <a:spLocks noGrp="1"/>
          </p:cNvSpPr>
          <p:nvPr>
            <p:ph type="dt" sz="half" idx="7"/>
          </p:nvPr>
        </p:nvSpPr>
        <p:spPr bwMode="auto"/>
        <p:txBody>
          <a:bodyPr/>
          <a:lstStyle>
            <a:lvl1pPr>
              <a:defRPr/>
            </a:lvl1pPr>
          </a:lstStyle>
          <a:p>
            <a:pPr lvl="0">
              <a:defRPr/>
            </a:pPr>
            <a:endParaRPr lang="de-DE"/>
          </a:p>
        </p:txBody>
      </p:sp>
      <p:sp>
        <p:nvSpPr>
          <p:cNvPr id="7" name="Fußzeilenplatzhalter 4"/>
          <p:cNvSpPr>
            <a:spLocks noGrp="1"/>
          </p:cNvSpPr>
          <p:nvPr>
            <p:ph type="ftr" sz="quarter" idx="9"/>
          </p:nvPr>
        </p:nvSpPr>
        <p:spPr bwMode="auto"/>
        <p:txBody>
          <a:bodyPr/>
          <a:lstStyle>
            <a:lvl1pPr>
              <a:defRPr/>
            </a:lvl1pPr>
          </a:lstStyle>
          <a:p>
            <a:pPr lvl="0">
              <a:defRPr/>
            </a:pPr>
            <a:endParaRPr lang="de-DE"/>
          </a:p>
        </p:txBody>
      </p:sp>
      <p:sp>
        <p:nvSpPr>
          <p:cNvPr id="8" name="Foliennummernplatzhalter 5"/>
          <p:cNvSpPr>
            <a:spLocks noGrp="1"/>
          </p:cNvSpPr>
          <p:nvPr>
            <p:ph type="sldNum" sz="quarter" idx="8"/>
          </p:nvPr>
        </p:nvSpPr>
        <p:spPr bwMode="auto"/>
        <p:txBody>
          <a:bodyPr/>
          <a:lstStyle>
            <a:lvl1pPr>
              <a:defRPr/>
            </a:lvl1pPr>
          </a:lstStyle>
          <a:p>
            <a:pPr lvl="0">
              <a:defRPr/>
            </a:pPr>
            <a:fld id="{6E7DC42A-D652-4624-A3A5-ABBB5E9A3A4B}" type="slidenum">
              <a:r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el und vertikaler Text">
    <p:spTree>
      <p:nvGrpSpPr>
        <p:cNvPr id="1" name=""/>
        <p:cNvGrpSpPr/>
        <p:nvPr/>
      </p:nvGrpSpPr>
      <p:grpSpPr bwMode="auto">
        <a:xfrm>
          <a:off x="0" y="0"/>
          <a:ext cx="0" cy="0"/>
          <a:chOff x="0" y="0"/>
          <a:chExt cx="0" cy="0"/>
        </a:xfrm>
      </p:grpSpPr>
      <p:sp>
        <p:nvSpPr>
          <p:cNvPr id="4" name="Titel 1"/>
          <p:cNvSpPr>
            <a:spLocks noGrp="1"/>
          </p:cNvSpPr>
          <p:nvPr>
            <p:ph type="title"/>
          </p:nvPr>
        </p:nvSpPr>
        <p:spPr bwMode="auto"/>
        <p:txBody>
          <a:bodyPr/>
          <a:lstStyle>
            <a:lvl1pPr>
              <a:defRPr/>
            </a:lvl1pPr>
          </a:lstStyle>
          <a:p>
            <a:pPr lvl="0">
              <a:defRPr/>
            </a:pPr>
            <a:r>
              <a:rPr lang="de-DE"/>
              <a:t>Mastertitelformat bearbeiten</a:t>
            </a:r>
            <a:endParaRPr/>
          </a:p>
        </p:txBody>
      </p:sp>
      <p:sp>
        <p:nvSpPr>
          <p:cNvPr id="5" name="Vertikaler Textplatzhalter 2"/>
          <p:cNvSpPr>
            <a:spLocks noGrp="1"/>
          </p:cNvSpPr>
          <p:nvPr>
            <p:ph type="body" orient="vert" idx="1"/>
          </p:nvPr>
        </p:nvSpPr>
        <p:spPr bwMode="auto"/>
        <p:txBody>
          <a:bodyPr vert="eaVert"/>
          <a:lstStyle>
            <a:lvl1pPr>
              <a:defRPr/>
            </a:lvl1pPr>
            <a:lvl2pPr>
              <a:defRPr/>
            </a:lvl2pPr>
            <a:lvl3pPr>
              <a:defRPr/>
            </a:lvl3pPr>
            <a:lvl4pPr>
              <a:defRPr/>
            </a:lvl4pPr>
            <a:lvl5pPr>
              <a:defRPr/>
            </a:lvl5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6" name="Datumsplatzhalter 3"/>
          <p:cNvSpPr>
            <a:spLocks noGrp="1"/>
          </p:cNvSpPr>
          <p:nvPr>
            <p:ph type="dt" sz="half" idx="7"/>
          </p:nvPr>
        </p:nvSpPr>
        <p:spPr bwMode="auto"/>
        <p:txBody>
          <a:bodyPr/>
          <a:lstStyle>
            <a:lvl1pPr>
              <a:defRPr/>
            </a:lvl1pPr>
          </a:lstStyle>
          <a:p>
            <a:pPr lvl="0">
              <a:defRPr/>
            </a:pPr>
            <a:endParaRPr lang="de-DE"/>
          </a:p>
        </p:txBody>
      </p:sp>
      <p:sp>
        <p:nvSpPr>
          <p:cNvPr id="7" name="Fußzeilenplatzhalter 4"/>
          <p:cNvSpPr>
            <a:spLocks noGrp="1"/>
          </p:cNvSpPr>
          <p:nvPr>
            <p:ph type="ftr" sz="quarter" idx="9"/>
          </p:nvPr>
        </p:nvSpPr>
        <p:spPr bwMode="auto"/>
        <p:txBody>
          <a:bodyPr/>
          <a:lstStyle>
            <a:lvl1pPr>
              <a:defRPr/>
            </a:lvl1pPr>
          </a:lstStyle>
          <a:p>
            <a:pPr lvl="0">
              <a:defRPr/>
            </a:pPr>
            <a:endParaRPr lang="de-DE"/>
          </a:p>
        </p:txBody>
      </p:sp>
      <p:sp>
        <p:nvSpPr>
          <p:cNvPr id="8" name="Foliennummernplatzhalter 5"/>
          <p:cNvSpPr>
            <a:spLocks noGrp="1"/>
          </p:cNvSpPr>
          <p:nvPr>
            <p:ph type="sldNum" sz="quarter" idx="8"/>
          </p:nvPr>
        </p:nvSpPr>
        <p:spPr bwMode="auto"/>
        <p:txBody>
          <a:bodyPr/>
          <a:lstStyle>
            <a:lvl1pPr>
              <a:defRPr/>
            </a:lvl1pPr>
          </a:lstStyle>
          <a:p>
            <a:pPr lvl="0">
              <a:defRPr/>
            </a:pPr>
            <a:fld id="{F1BA72BF-C752-444C-90A8-9D1DAB288871}" type="slidenum">
              <a:r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kaler Titel und Text">
    <p:spTree>
      <p:nvGrpSpPr>
        <p:cNvPr id="1" name=""/>
        <p:cNvGrpSpPr/>
        <p:nvPr/>
      </p:nvGrpSpPr>
      <p:grpSpPr bwMode="auto">
        <a:xfrm>
          <a:off x="0" y="0"/>
          <a:ext cx="0" cy="0"/>
          <a:chOff x="0" y="0"/>
          <a:chExt cx="0" cy="0"/>
        </a:xfrm>
      </p:grpSpPr>
      <p:sp>
        <p:nvSpPr>
          <p:cNvPr id="4" name="Vertikaler Titel 1"/>
          <p:cNvSpPr>
            <a:spLocks noGrp="1"/>
          </p:cNvSpPr>
          <p:nvPr>
            <p:ph type="title" orient="vert"/>
          </p:nvPr>
        </p:nvSpPr>
        <p:spPr bwMode="auto">
          <a:xfrm>
            <a:off x="7308854" y="301623"/>
            <a:ext cx="2266953" cy="6456358"/>
          </a:xfrm>
        </p:spPr>
        <p:txBody>
          <a:bodyPr vert="eaVert"/>
          <a:lstStyle>
            <a:lvl1pPr>
              <a:defRPr/>
            </a:lvl1pPr>
          </a:lstStyle>
          <a:p>
            <a:pPr lvl="0">
              <a:defRPr/>
            </a:pPr>
            <a:r>
              <a:rPr lang="de-DE"/>
              <a:t>Mastertitelformat bearbeiten</a:t>
            </a:r>
            <a:endParaRPr/>
          </a:p>
        </p:txBody>
      </p:sp>
      <p:sp>
        <p:nvSpPr>
          <p:cNvPr id="5" name="Vertikaler Textplatzhalter 2"/>
          <p:cNvSpPr>
            <a:spLocks noGrp="1"/>
          </p:cNvSpPr>
          <p:nvPr>
            <p:ph type="body" orient="vert" idx="1"/>
          </p:nvPr>
        </p:nvSpPr>
        <p:spPr bwMode="auto">
          <a:xfrm>
            <a:off x="503240" y="301623"/>
            <a:ext cx="6653210" cy="6456358"/>
          </a:xfrm>
        </p:spPr>
        <p:txBody>
          <a:bodyPr vert="eaVert"/>
          <a:lstStyle>
            <a:lvl1pPr>
              <a:defRPr/>
            </a:lvl1pPr>
            <a:lvl2pPr>
              <a:defRPr/>
            </a:lvl2pPr>
            <a:lvl3pPr>
              <a:defRPr/>
            </a:lvl3pPr>
            <a:lvl4pPr>
              <a:defRPr/>
            </a:lvl4pPr>
            <a:lvl5pPr>
              <a:defRPr/>
            </a:lvl5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6" name="Datumsplatzhalter 3"/>
          <p:cNvSpPr>
            <a:spLocks noGrp="1"/>
          </p:cNvSpPr>
          <p:nvPr>
            <p:ph type="dt" sz="half" idx="7"/>
          </p:nvPr>
        </p:nvSpPr>
        <p:spPr bwMode="auto"/>
        <p:txBody>
          <a:bodyPr/>
          <a:lstStyle>
            <a:lvl1pPr>
              <a:defRPr/>
            </a:lvl1pPr>
          </a:lstStyle>
          <a:p>
            <a:pPr lvl="0">
              <a:defRPr/>
            </a:pPr>
            <a:endParaRPr lang="de-DE"/>
          </a:p>
        </p:txBody>
      </p:sp>
      <p:sp>
        <p:nvSpPr>
          <p:cNvPr id="7" name="Fußzeilenplatzhalter 4"/>
          <p:cNvSpPr>
            <a:spLocks noGrp="1"/>
          </p:cNvSpPr>
          <p:nvPr>
            <p:ph type="ftr" sz="quarter" idx="9"/>
          </p:nvPr>
        </p:nvSpPr>
        <p:spPr bwMode="auto"/>
        <p:txBody>
          <a:bodyPr/>
          <a:lstStyle>
            <a:lvl1pPr>
              <a:defRPr/>
            </a:lvl1pPr>
          </a:lstStyle>
          <a:p>
            <a:pPr lvl="0">
              <a:defRPr/>
            </a:pPr>
            <a:endParaRPr lang="de-DE"/>
          </a:p>
        </p:txBody>
      </p:sp>
      <p:sp>
        <p:nvSpPr>
          <p:cNvPr id="8" name="Foliennummernplatzhalter 5"/>
          <p:cNvSpPr>
            <a:spLocks noGrp="1"/>
          </p:cNvSpPr>
          <p:nvPr>
            <p:ph type="sldNum" sz="quarter" idx="8"/>
          </p:nvPr>
        </p:nvSpPr>
        <p:spPr bwMode="auto"/>
        <p:txBody>
          <a:bodyPr/>
          <a:lstStyle>
            <a:lvl1pPr>
              <a:defRPr/>
            </a:lvl1pPr>
          </a:lstStyle>
          <a:p>
            <a:pPr lvl="0">
              <a:defRPr/>
            </a:pPr>
            <a:fld id="{34402E2B-032F-49A0-8A59-F7E78DA862D4}" type="slidenum">
              <a:rPr/>
              <a:t>‹#›</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reserve="1" userDrawn="1">
  <p:cSld name="Titelfolie">
    <p:spTree>
      <p:nvGrpSpPr>
        <p:cNvPr id="1" name=""/>
        <p:cNvGrpSpPr/>
        <p:nvPr/>
      </p:nvGrpSpPr>
      <p:grpSpPr bwMode="auto">
        <a:xfrm>
          <a:off x="0" y="0"/>
          <a:ext cx="0" cy="0"/>
          <a:chOff x="0" y="0"/>
          <a:chExt cx="0" cy="0"/>
        </a:xfrm>
      </p:grpSpPr>
      <p:sp>
        <p:nvSpPr>
          <p:cNvPr id="4" name="Titel 1"/>
          <p:cNvSpPr>
            <a:spLocks noGrp="1"/>
          </p:cNvSpPr>
          <p:nvPr>
            <p:ph type="ctrTitle"/>
          </p:nvPr>
        </p:nvSpPr>
        <p:spPr bwMode="auto">
          <a:xfrm>
            <a:off x="1260472" y="1236661"/>
            <a:ext cx="7559673" cy="2632072"/>
          </a:xfrm>
        </p:spPr>
        <p:txBody>
          <a:bodyPr anchor="b" anchorCtr="1"/>
          <a:lstStyle>
            <a:lvl1pPr algn="ctr">
              <a:defRPr sz="6000"/>
            </a:lvl1pPr>
          </a:lstStyle>
          <a:p>
            <a:pPr lvl="0">
              <a:defRPr/>
            </a:pPr>
            <a:r>
              <a:rPr lang="de-DE"/>
              <a:t>Mastertitelformat bearbeiten</a:t>
            </a:r>
            <a:endParaRPr/>
          </a:p>
        </p:txBody>
      </p:sp>
      <p:sp>
        <p:nvSpPr>
          <p:cNvPr id="5" name="Untertitel 2"/>
          <p:cNvSpPr>
            <a:spLocks noGrp="1"/>
          </p:cNvSpPr>
          <p:nvPr>
            <p:ph type="subTitle" idx="1"/>
          </p:nvPr>
        </p:nvSpPr>
        <p:spPr bwMode="auto">
          <a:xfrm>
            <a:off x="1260472" y="3970333"/>
            <a:ext cx="7559673" cy="1825627"/>
          </a:xfrm>
        </p:spPr>
        <p:txBody>
          <a:bodyPr anchorCtr="1"/>
          <a:lstStyle>
            <a:lvl1pPr algn="ctr">
              <a:defRPr sz="2400"/>
            </a:lvl1pPr>
          </a:lstStyle>
          <a:p>
            <a:pPr lvl="0">
              <a:defRPr/>
            </a:pPr>
            <a:r>
              <a:rPr lang="de-DE"/>
              <a:t>Master-Untertitelformat bearbeiten</a:t>
            </a:r>
            <a:endParaRPr/>
          </a:p>
        </p:txBody>
      </p:sp>
      <p:sp>
        <p:nvSpPr>
          <p:cNvPr id="6" name="Datumsplatzhalter 3"/>
          <p:cNvSpPr>
            <a:spLocks noGrp="1"/>
          </p:cNvSpPr>
          <p:nvPr>
            <p:ph type="dt" sz="half" idx="7"/>
          </p:nvPr>
        </p:nvSpPr>
        <p:spPr bwMode="auto"/>
        <p:txBody>
          <a:bodyPr/>
          <a:lstStyle>
            <a:lvl1pPr>
              <a:defRPr/>
            </a:lvl1pPr>
          </a:lstStyle>
          <a:p>
            <a:pPr lvl="0">
              <a:defRPr/>
            </a:pPr>
            <a:endParaRPr lang="de-DE"/>
          </a:p>
        </p:txBody>
      </p:sp>
      <p:sp>
        <p:nvSpPr>
          <p:cNvPr id="7" name="Fußzeilenplatzhalter 4"/>
          <p:cNvSpPr>
            <a:spLocks noGrp="1"/>
          </p:cNvSpPr>
          <p:nvPr>
            <p:ph type="ftr" sz="quarter" idx="9"/>
          </p:nvPr>
        </p:nvSpPr>
        <p:spPr bwMode="auto"/>
        <p:txBody>
          <a:bodyPr/>
          <a:lstStyle>
            <a:lvl1pPr>
              <a:defRPr/>
            </a:lvl1pPr>
          </a:lstStyle>
          <a:p>
            <a:pPr lvl="0">
              <a:defRPr/>
            </a:pPr>
            <a:endParaRPr lang="de-DE"/>
          </a:p>
        </p:txBody>
      </p:sp>
      <p:sp>
        <p:nvSpPr>
          <p:cNvPr id="8" name="Foliennummernplatzhalter 5"/>
          <p:cNvSpPr>
            <a:spLocks noGrp="1"/>
          </p:cNvSpPr>
          <p:nvPr>
            <p:ph type="sldNum" sz="quarter" idx="8"/>
          </p:nvPr>
        </p:nvSpPr>
        <p:spPr bwMode="auto"/>
        <p:txBody>
          <a:bodyPr/>
          <a:lstStyle>
            <a:lvl1pPr>
              <a:defRPr/>
            </a:lvl1pPr>
          </a:lstStyle>
          <a:p>
            <a:pPr lvl="0">
              <a:defRPr/>
            </a:pPr>
            <a:fld id="{E4CD6D6A-F0B0-4D6D-BE51-6A41B5C83967}" type="slidenum">
              <a:rPr/>
              <a:t>‹#›</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type="obj" preserve="1" userDrawn="1">
  <p:cSld name="Titel und Inhalt">
    <p:spTree>
      <p:nvGrpSpPr>
        <p:cNvPr id="1" name=""/>
        <p:cNvGrpSpPr/>
        <p:nvPr/>
      </p:nvGrpSpPr>
      <p:grpSpPr bwMode="auto">
        <a:xfrm>
          <a:off x="0" y="0"/>
          <a:ext cx="0" cy="0"/>
          <a:chOff x="0" y="0"/>
          <a:chExt cx="0" cy="0"/>
        </a:xfrm>
      </p:grpSpPr>
      <p:sp>
        <p:nvSpPr>
          <p:cNvPr id="4" name="Titel 1"/>
          <p:cNvSpPr>
            <a:spLocks noGrp="1"/>
          </p:cNvSpPr>
          <p:nvPr>
            <p:ph type="title"/>
          </p:nvPr>
        </p:nvSpPr>
        <p:spPr bwMode="auto"/>
        <p:txBody>
          <a:bodyPr/>
          <a:lstStyle>
            <a:lvl1pPr>
              <a:defRPr/>
            </a:lvl1pPr>
          </a:lstStyle>
          <a:p>
            <a:pPr lvl="0">
              <a:defRPr/>
            </a:pPr>
            <a:r>
              <a:rPr lang="de-DE"/>
              <a:t>Mastertitelformat bearbeiten</a:t>
            </a:r>
            <a:endParaRPr/>
          </a:p>
        </p:txBody>
      </p:sp>
      <p:sp>
        <p:nvSpPr>
          <p:cNvPr id="5" name="Inhaltsplatzhalter 2"/>
          <p:cNvSpPr>
            <a:spLocks noGrp="1"/>
          </p:cNvSpPr>
          <p:nvPr>
            <p:ph idx="1"/>
          </p:nvPr>
        </p:nvSpPr>
        <p:spPr bwMode="auto"/>
        <p:txBody>
          <a:bodyPr/>
          <a:lstStyle>
            <a:lvl1pPr>
              <a:defRPr/>
            </a:lvl1pPr>
            <a:lvl2pPr>
              <a:defRPr/>
            </a:lvl2pPr>
            <a:lvl3pPr>
              <a:defRPr/>
            </a:lvl3pPr>
            <a:lvl4pPr>
              <a:defRPr/>
            </a:lvl4pPr>
            <a:lvl5pPr>
              <a:defRPr/>
            </a:lvl5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6" name="Datumsplatzhalter 3"/>
          <p:cNvSpPr>
            <a:spLocks noGrp="1"/>
          </p:cNvSpPr>
          <p:nvPr>
            <p:ph type="dt" sz="half" idx="7"/>
          </p:nvPr>
        </p:nvSpPr>
        <p:spPr bwMode="auto"/>
        <p:txBody>
          <a:bodyPr/>
          <a:lstStyle>
            <a:lvl1pPr>
              <a:defRPr/>
            </a:lvl1pPr>
          </a:lstStyle>
          <a:p>
            <a:pPr lvl="0">
              <a:defRPr/>
            </a:pPr>
            <a:endParaRPr lang="de-DE"/>
          </a:p>
        </p:txBody>
      </p:sp>
      <p:sp>
        <p:nvSpPr>
          <p:cNvPr id="7" name="Fußzeilenplatzhalter 4"/>
          <p:cNvSpPr>
            <a:spLocks noGrp="1"/>
          </p:cNvSpPr>
          <p:nvPr>
            <p:ph type="ftr" sz="quarter" idx="9"/>
          </p:nvPr>
        </p:nvSpPr>
        <p:spPr bwMode="auto"/>
        <p:txBody>
          <a:bodyPr/>
          <a:lstStyle>
            <a:lvl1pPr>
              <a:defRPr/>
            </a:lvl1pPr>
          </a:lstStyle>
          <a:p>
            <a:pPr lvl="0">
              <a:defRPr/>
            </a:pPr>
            <a:endParaRPr lang="de-DE"/>
          </a:p>
        </p:txBody>
      </p:sp>
      <p:sp>
        <p:nvSpPr>
          <p:cNvPr id="8" name="Foliennummernplatzhalter 5"/>
          <p:cNvSpPr>
            <a:spLocks noGrp="1"/>
          </p:cNvSpPr>
          <p:nvPr>
            <p:ph type="sldNum" sz="quarter" idx="8"/>
          </p:nvPr>
        </p:nvSpPr>
        <p:spPr bwMode="auto"/>
        <p:txBody>
          <a:bodyPr/>
          <a:lstStyle>
            <a:lvl1pPr>
              <a:defRPr/>
            </a:lvl1pPr>
          </a:lstStyle>
          <a:p>
            <a:pPr lvl="0">
              <a:defRPr/>
            </a:pPr>
            <a:fld id="{5E4F298E-C904-40B1-B678-4FF240DA02FD}" type="slidenum">
              <a:rPr/>
              <a:t>‹#›</a:t>
            </a:fld>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type="secHead" preserve="1" userDrawn="1">
  <p:cSld name="Abschnitts">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687391" y="1884358"/>
            <a:ext cx="8694736" cy="3144841"/>
          </a:xfrm>
        </p:spPr>
        <p:txBody>
          <a:bodyPr anchor="b"/>
          <a:lstStyle>
            <a:lvl1pPr>
              <a:defRPr sz="6000"/>
            </a:lvl1pPr>
          </a:lstStyle>
          <a:p>
            <a:pPr lvl="0">
              <a:defRPr/>
            </a:pPr>
            <a:r>
              <a:rPr lang="de-DE"/>
              <a:t>Mastertitelformat bearbeiten</a:t>
            </a:r>
            <a:endParaRPr/>
          </a:p>
        </p:txBody>
      </p:sp>
      <p:sp>
        <p:nvSpPr>
          <p:cNvPr id="5" name="Textplatzhalter 2"/>
          <p:cNvSpPr>
            <a:spLocks noGrp="1"/>
          </p:cNvSpPr>
          <p:nvPr>
            <p:ph type="body" idx="1"/>
          </p:nvPr>
        </p:nvSpPr>
        <p:spPr bwMode="auto">
          <a:xfrm>
            <a:off x="687391" y="5059366"/>
            <a:ext cx="8694736" cy="1652585"/>
          </a:xfrm>
        </p:spPr>
        <p:txBody>
          <a:bodyPr/>
          <a:lstStyle>
            <a:lvl1pPr>
              <a:defRPr sz="2400">
                <a:solidFill>
                  <a:srgbClr val="898989"/>
                </a:solidFill>
              </a:defRPr>
            </a:lvl1pPr>
          </a:lstStyle>
          <a:p>
            <a:pPr lvl="0">
              <a:defRPr/>
            </a:pPr>
            <a:r>
              <a:rPr lang="de-DE"/>
              <a:t>Mastertextformat bearbeiten</a:t>
            </a:r>
            <a:endParaRPr/>
          </a:p>
        </p:txBody>
      </p:sp>
      <p:sp>
        <p:nvSpPr>
          <p:cNvPr id="6" name="Datumsplatzhalter 3"/>
          <p:cNvSpPr>
            <a:spLocks noGrp="1"/>
          </p:cNvSpPr>
          <p:nvPr>
            <p:ph type="dt" sz="half" idx="7"/>
          </p:nvPr>
        </p:nvSpPr>
        <p:spPr bwMode="auto"/>
        <p:txBody>
          <a:bodyPr/>
          <a:lstStyle>
            <a:lvl1pPr>
              <a:defRPr/>
            </a:lvl1pPr>
          </a:lstStyle>
          <a:p>
            <a:pPr lvl="0">
              <a:defRPr/>
            </a:pPr>
            <a:endParaRPr lang="de-DE"/>
          </a:p>
        </p:txBody>
      </p:sp>
      <p:sp>
        <p:nvSpPr>
          <p:cNvPr id="7" name="Fußzeilenplatzhalter 4"/>
          <p:cNvSpPr>
            <a:spLocks noGrp="1"/>
          </p:cNvSpPr>
          <p:nvPr>
            <p:ph type="ftr" sz="quarter" idx="9"/>
          </p:nvPr>
        </p:nvSpPr>
        <p:spPr bwMode="auto"/>
        <p:txBody>
          <a:bodyPr/>
          <a:lstStyle>
            <a:lvl1pPr>
              <a:defRPr/>
            </a:lvl1pPr>
          </a:lstStyle>
          <a:p>
            <a:pPr lvl="0">
              <a:defRPr/>
            </a:pPr>
            <a:endParaRPr lang="de-DE"/>
          </a:p>
        </p:txBody>
      </p:sp>
      <p:sp>
        <p:nvSpPr>
          <p:cNvPr id="8" name="Foliennummernplatzhalter 5"/>
          <p:cNvSpPr>
            <a:spLocks noGrp="1"/>
          </p:cNvSpPr>
          <p:nvPr>
            <p:ph type="sldNum" sz="quarter" idx="8"/>
          </p:nvPr>
        </p:nvSpPr>
        <p:spPr bwMode="auto"/>
        <p:txBody>
          <a:bodyPr/>
          <a:lstStyle>
            <a:lvl1pPr>
              <a:defRPr/>
            </a:lvl1pPr>
          </a:lstStyle>
          <a:p>
            <a:pPr lvl="0">
              <a:defRPr/>
            </a:pPr>
            <a:fld id="{6FD4905C-D92B-4A62-8400-EB9F00BF3FE7}" type="slidenum">
              <a:rPr/>
              <a:t>‹#›</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type="twoObj" preserve="1" userDrawn="1">
  <p:cSld name="Zwei Inhalte">
    <p:spTree>
      <p:nvGrpSpPr>
        <p:cNvPr id="1" name=""/>
        <p:cNvGrpSpPr/>
        <p:nvPr/>
      </p:nvGrpSpPr>
      <p:grpSpPr bwMode="auto">
        <a:xfrm>
          <a:off x="0" y="0"/>
          <a:ext cx="0" cy="0"/>
          <a:chOff x="0" y="0"/>
          <a:chExt cx="0" cy="0"/>
        </a:xfrm>
      </p:grpSpPr>
      <p:sp>
        <p:nvSpPr>
          <p:cNvPr id="4" name="Titel 1"/>
          <p:cNvSpPr>
            <a:spLocks noGrp="1"/>
          </p:cNvSpPr>
          <p:nvPr>
            <p:ph type="title"/>
          </p:nvPr>
        </p:nvSpPr>
        <p:spPr bwMode="auto"/>
        <p:txBody>
          <a:bodyPr/>
          <a:lstStyle>
            <a:lvl1pPr>
              <a:defRPr/>
            </a:lvl1pPr>
          </a:lstStyle>
          <a:p>
            <a:pPr lvl="0">
              <a:defRPr/>
            </a:pPr>
            <a:r>
              <a:rPr lang="de-DE"/>
              <a:t>Mastertitelformat bearbeiten</a:t>
            </a:r>
            <a:endParaRPr/>
          </a:p>
        </p:txBody>
      </p:sp>
      <p:sp>
        <p:nvSpPr>
          <p:cNvPr id="5" name="Inhaltsplatzhalter 2"/>
          <p:cNvSpPr>
            <a:spLocks noGrp="1"/>
          </p:cNvSpPr>
          <p:nvPr>
            <p:ph idx="1"/>
          </p:nvPr>
        </p:nvSpPr>
        <p:spPr bwMode="auto">
          <a:xfrm>
            <a:off x="503240" y="2016123"/>
            <a:ext cx="4459291" cy="4741858"/>
          </a:xfrm>
        </p:spPr>
        <p:txBody>
          <a:bodyPr/>
          <a:lstStyle>
            <a:lvl1pPr>
              <a:defRPr/>
            </a:lvl1pPr>
            <a:lvl2pPr>
              <a:defRPr/>
            </a:lvl2pPr>
            <a:lvl3pPr>
              <a:defRPr/>
            </a:lvl3pPr>
            <a:lvl4pPr>
              <a:defRPr/>
            </a:lvl4pPr>
            <a:lvl5pPr>
              <a:defRPr/>
            </a:lvl5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6" name="Inhaltsplatzhalter 3"/>
          <p:cNvSpPr>
            <a:spLocks noGrp="1"/>
          </p:cNvSpPr>
          <p:nvPr>
            <p:ph idx="2"/>
          </p:nvPr>
        </p:nvSpPr>
        <p:spPr bwMode="auto">
          <a:xfrm>
            <a:off x="5114925" y="2016123"/>
            <a:ext cx="4460872" cy="4741858"/>
          </a:xfrm>
        </p:spPr>
        <p:txBody>
          <a:bodyPr/>
          <a:lstStyle>
            <a:lvl1pPr>
              <a:defRPr/>
            </a:lvl1pPr>
            <a:lvl2pPr>
              <a:defRPr/>
            </a:lvl2pPr>
            <a:lvl3pPr>
              <a:defRPr/>
            </a:lvl3pPr>
            <a:lvl4pPr>
              <a:defRPr/>
            </a:lvl4pPr>
            <a:lvl5pPr>
              <a:defRPr/>
            </a:lvl5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7" name="Datumsplatzhalter 4"/>
          <p:cNvSpPr>
            <a:spLocks noGrp="1"/>
          </p:cNvSpPr>
          <p:nvPr>
            <p:ph type="dt" sz="half" idx="7"/>
          </p:nvPr>
        </p:nvSpPr>
        <p:spPr bwMode="auto"/>
        <p:txBody>
          <a:bodyPr/>
          <a:lstStyle>
            <a:lvl1pPr>
              <a:defRPr/>
            </a:lvl1pPr>
          </a:lstStyle>
          <a:p>
            <a:pPr lvl="0">
              <a:defRPr/>
            </a:pPr>
            <a:endParaRPr lang="de-DE"/>
          </a:p>
        </p:txBody>
      </p:sp>
      <p:sp>
        <p:nvSpPr>
          <p:cNvPr id="8" name="Fußzeilenplatzhalter 5"/>
          <p:cNvSpPr>
            <a:spLocks noGrp="1"/>
          </p:cNvSpPr>
          <p:nvPr>
            <p:ph type="ftr" sz="quarter" idx="9"/>
          </p:nvPr>
        </p:nvSpPr>
        <p:spPr bwMode="auto"/>
        <p:txBody>
          <a:bodyPr/>
          <a:lstStyle>
            <a:lvl1pPr>
              <a:defRPr/>
            </a:lvl1pPr>
          </a:lstStyle>
          <a:p>
            <a:pPr lvl="0">
              <a:defRPr/>
            </a:pPr>
            <a:endParaRPr lang="de-DE"/>
          </a:p>
        </p:txBody>
      </p:sp>
      <p:sp>
        <p:nvSpPr>
          <p:cNvPr id="9" name="Foliennummernplatzhalter 6"/>
          <p:cNvSpPr>
            <a:spLocks noGrp="1"/>
          </p:cNvSpPr>
          <p:nvPr>
            <p:ph type="sldNum" sz="quarter" idx="8"/>
          </p:nvPr>
        </p:nvSpPr>
        <p:spPr bwMode="auto"/>
        <p:txBody>
          <a:bodyPr/>
          <a:lstStyle>
            <a:lvl1pPr>
              <a:defRPr/>
            </a:lvl1pPr>
          </a:lstStyle>
          <a:p>
            <a:pPr lvl="0">
              <a:defRPr/>
            </a:pPr>
            <a:fld id="{239FEEBE-7B21-4C98-9B5C-DD0A5088061A}" type="slidenum">
              <a:rPr/>
              <a:t>‹#›</a:t>
            </a:fld>
            <a:endParaRPr lang="de-D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Vergleich">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693736" y="403222"/>
            <a:ext cx="8694736" cy="1460497"/>
          </a:xfrm>
        </p:spPr>
        <p:txBody>
          <a:bodyPr/>
          <a:lstStyle>
            <a:lvl1pPr>
              <a:defRPr/>
            </a:lvl1pPr>
          </a:lstStyle>
          <a:p>
            <a:pPr lvl="0">
              <a:defRPr/>
            </a:pPr>
            <a:r>
              <a:rPr lang="de-DE"/>
              <a:t>Mastertitelformat bearbeiten</a:t>
            </a:r>
            <a:endParaRPr/>
          </a:p>
        </p:txBody>
      </p:sp>
      <p:sp>
        <p:nvSpPr>
          <p:cNvPr id="5" name="Textplatzhalter 2"/>
          <p:cNvSpPr>
            <a:spLocks noGrp="1"/>
          </p:cNvSpPr>
          <p:nvPr>
            <p:ph type="body" idx="1"/>
          </p:nvPr>
        </p:nvSpPr>
        <p:spPr bwMode="auto">
          <a:xfrm>
            <a:off x="693736" y="1852610"/>
            <a:ext cx="4265611" cy="908054"/>
          </a:xfrm>
        </p:spPr>
        <p:txBody>
          <a:bodyPr anchor="b"/>
          <a:lstStyle>
            <a:lvl1pPr>
              <a:defRPr sz="2400" b="1"/>
            </a:lvl1pPr>
          </a:lstStyle>
          <a:p>
            <a:pPr lvl="0">
              <a:defRPr/>
            </a:pPr>
            <a:r>
              <a:rPr lang="de-DE"/>
              <a:t>Mastertextformat bearbeiten</a:t>
            </a:r>
            <a:endParaRPr/>
          </a:p>
        </p:txBody>
      </p:sp>
      <p:sp>
        <p:nvSpPr>
          <p:cNvPr id="6" name="Inhaltsplatzhalter 3"/>
          <p:cNvSpPr>
            <a:spLocks noGrp="1"/>
          </p:cNvSpPr>
          <p:nvPr>
            <p:ph idx="2"/>
          </p:nvPr>
        </p:nvSpPr>
        <p:spPr bwMode="auto">
          <a:xfrm>
            <a:off x="693736" y="2760665"/>
            <a:ext cx="4265611" cy="4062413"/>
          </a:xfrm>
        </p:spPr>
        <p:txBody>
          <a:bodyPr/>
          <a:lstStyle>
            <a:lvl1pPr>
              <a:defRPr/>
            </a:lvl1pPr>
            <a:lvl2pPr>
              <a:defRPr/>
            </a:lvl2pPr>
            <a:lvl3pPr>
              <a:defRPr/>
            </a:lvl3pPr>
            <a:lvl4pPr>
              <a:defRPr/>
            </a:lvl4pPr>
            <a:lvl5pPr>
              <a:defRPr/>
            </a:lvl5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7" name="Textplatzhalter 4"/>
          <p:cNvSpPr>
            <a:spLocks noGrp="1"/>
          </p:cNvSpPr>
          <p:nvPr>
            <p:ph type="body" idx="3"/>
          </p:nvPr>
        </p:nvSpPr>
        <p:spPr bwMode="auto">
          <a:xfrm>
            <a:off x="5103815" y="1852610"/>
            <a:ext cx="4284658" cy="908054"/>
          </a:xfrm>
        </p:spPr>
        <p:txBody>
          <a:bodyPr anchor="b"/>
          <a:lstStyle>
            <a:lvl1pPr>
              <a:defRPr sz="2400" b="1"/>
            </a:lvl1pPr>
          </a:lstStyle>
          <a:p>
            <a:pPr lvl="0">
              <a:defRPr/>
            </a:pPr>
            <a:r>
              <a:rPr lang="de-DE"/>
              <a:t>Mastertextformat bearbeiten</a:t>
            </a:r>
            <a:endParaRPr/>
          </a:p>
        </p:txBody>
      </p:sp>
      <p:sp>
        <p:nvSpPr>
          <p:cNvPr id="8" name="Inhaltsplatzhalter 5"/>
          <p:cNvSpPr>
            <a:spLocks noGrp="1"/>
          </p:cNvSpPr>
          <p:nvPr>
            <p:ph idx="4"/>
          </p:nvPr>
        </p:nvSpPr>
        <p:spPr bwMode="auto">
          <a:xfrm>
            <a:off x="5103815" y="2760665"/>
            <a:ext cx="4284658" cy="4062413"/>
          </a:xfrm>
        </p:spPr>
        <p:txBody>
          <a:bodyPr/>
          <a:lstStyle>
            <a:lvl1pPr>
              <a:defRPr/>
            </a:lvl1pPr>
            <a:lvl2pPr>
              <a:defRPr/>
            </a:lvl2pPr>
            <a:lvl3pPr>
              <a:defRPr/>
            </a:lvl3pPr>
            <a:lvl4pPr>
              <a:defRPr/>
            </a:lvl4pPr>
            <a:lvl5pPr>
              <a:defRPr/>
            </a:lvl5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9" name="Datumsplatzhalter 6"/>
          <p:cNvSpPr>
            <a:spLocks noGrp="1"/>
          </p:cNvSpPr>
          <p:nvPr>
            <p:ph type="dt" sz="half" idx="7"/>
          </p:nvPr>
        </p:nvSpPr>
        <p:spPr bwMode="auto"/>
        <p:txBody>
          <a:bodyPr/>
          <a:lstStyle>
            <a:lvl1pPr>
              <a:defRPr/>
            </a:lvl1pPr>
          </a:lstStyle>
          <a:p>
            <a:pPr lvl="0">
              <a:defRPr/>
            </a:pPr>
            <a:endParaRPr lang="de-DE"/>
          </a:p>
        </p:txBody>
      </p:sp>
      <p:sp>
        <p:nvSpPr>
          <p:cNvPr id="10" name="Fußzeilenplatzhalter 7"/>
          <p:cNvSpPr>
            <a:spLocks noGrp="1"/>
          </p:cNvSpPr>
          <p:nvPr>
            <p:ph type="ftr" sz="quarter" idx="9"/>
          </p:nvPr>
        </p:nvSpPr>
        <p:spPr bwMode="auto"/>
        <p:txBody>
          <a:bodyPr/>
          <a:lstStyle>
            <a:lvl1pPr>
              <a:defRPr/>
            </a:lvl1pPr>
          </a:lstStyle>
          <a:p>
            <a:pPr lvl="0">
              <a:defRPr/>
            </a:pPr>
            <a:endParaRPr lang="de-DE"/>
          </a:p>
        </p:txBody>
      </p:sp>
      <p:sp>
        <p:nvSpPr>
          <p:cNvPr id="11" name="Foliennummernplatzhalter 8"/>
          <p:cNvSpPr>
            <a:spLocks noGrp="1"/>
          </p:cNvSpPr>
          <p:nvPr>
            <p:ph type="sldNum" sz="quarter" idx="8"/>
          </p:nvPr>
        </p:nvSpPr>
        <p:spPr bwMode="auto"/>
        <p:txBody>
          <a:bodyPr/>
          <a:lstStyle>
            <a:lvl1pPr>
              <a:defRPr/>
            </a:lvl1pPr>
          </a:lstStyle>
          <a:p>
            <a:pPr lvl="0">
              <a:defRPr/>
            </a:pPr>
            <a:fld id="{C227A146-3412-4E3E-847C-2A77B99B1170}" type="slidenum">
              <a:rPr/>
              <a:t>‹#›</a:t>
            </a:fld>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type="titleOnly" preserve="1" userDrawn="1">
  <p:cSld name="Nur Titel">
    <p:spTree>
      <p:nvGrpSpPr>
        <p:cNvPr id="1" name=""/>
        <p:cNvGrpSpPr/>
        <p:nvPr/>
      </p:nvGrpSpPr>
      <p:grpSpPr bwMode="auto">
        <a:xfrm>
          <a:off x="0" y="0"/>
          <a:ext cx="0" cy="0"/>
          <a:chOff x="0" y="0"/>
          <a:chExt cx="0" cy="0"/>
        </a:xfrm>
      </p:grpSpPr>
      <p:sp>
        <p:nvSpPr>
          <p:cNvPr id="4" name="Titel 1"/>
          <p:cNvSpPr>
            <a:spLocks noGrp="1"/>
          </p:cNvSpPr>
          <p:nvPr>
            <p:ph type="title"/>
          </p:nvPr>
        </p:nvSpPr>
        <p:spPr bwMode="auto"/>
        <p:txBody>
          <a:bodyPr/>
          <a:lstStyle>
            <a:lvl1pPr>
              <a:defRPr/>
            </a:lvl1pPr>
          </a:lstStyle>
          <a:p>
            <a:pPr lvl="0">
              <a:defRPr/>
            </a:pPr>
            <a:r>
              <a:rPr lang="de-DE"/>
              <a:t>Mastertitelformat bearbeiten</a:t>
            </a:r>
            <a:endParaRPr/>
          </a:p>
        </p:txBody>
      </p:sp>
      <p:sp>
        <p:nvSpPr>
          <p:cNvPr id="5" name="Datumsplatzhalter 2"/>
          <p:cNvSpPr>
            <a:spLocks noGrp="1"/>
          </p:cNvSpPr>
          <p:nvPr>
            <p:ph type="dt" sz="half" idx="7"/>
          </p:nvPr>
        </p:nvSpPr>
        <p:spPr bwMode="auto"/>
        <p:txBody>
          <a:bodyPr/>
          <a:lstStyle>
            <a:lvl1pPr>
              <a:defRPr/>
            </a:lvl1pPr>
          </a:lstStyle>
          <a:p>
            <a:pPr lvl="0">
              <a:defRPr/>
            </a:pPr>
            <a:endParaRPr lang="de-DE"/>
          </a:p>
        </p:txBody>
      </p:sp>
      <p:sp>
        <p:nvSpPr>
          <p:cNvPr id="6" name="Fußzeilenplatzhalter 3"/>
          <p:cNvSpPr>
            <a:spLocks noGrp="1"/>
          </p:cNvSpPr>
          <p:nvPr>
            <p:ph type="ftr" sz="quarter" idx="9"/>
          </p:nvPr>
        </p:nvSpPr>
        <p:spPr bwMode="auto"/>
        <p:txBody>
          <a:bodyPr/>
          <a:lstStyle>
            <a:lvl1pPr>
              <a:defRPr/>
            </a:lvl1pPr>
          </a:lstStyle>
          <a:p>
            <a:pPr lvl="0">
              <a:defRPr/>
            </a:pPr>
            <a:endParaRPr lang="de-DE"/>
          </a:p>
        </p:txBody>
      </p:sp>
      <p:sp>
        <p:nvSpPr>
          <p:cNvPr id="7" name="Foliennummernplatzhalter 4"/>
          <p:cNvSpPr>
            <a:spLocks noGrp="1"/>
          </p:cNvSpPr>
          <p:nvPr>
            <p:ph type="sldNum" sz="quarter" idx="8"/>
          </p:nvPr>
        </p:nvSpPr>
        <p:spPr bwMode="auto"/>
        <p:txBody>
          <a:bodyPr/>
          <a:lstStyle>
            <a:lvl1pPr>
              <a:defRPr/>
            </a:lvl1pPr>
          </a:lstStyle>
          <a:p>
            <a:pPr lvl="0">
              <a:defRPr/>
            </a:pPr>
            <a:fld id="{F89CEA8A-B3F2-45B7-B1A5-05777186916D}" type="slidenum">
              <a:rPr/>
              <a:t>‹#›</a:t>
            </a:fld>
            <a:endParaRPr lang="de-D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type="blank" preserve="1" userDrawn="1">
  <p:cSld name="Leer">
    <p:spTree>
      <p:nvGrpSpPr>
        <p:cNvPr id="1" name=""/>
        <p:cNvGrpSpPr/>
        <p:nvPr/>
      </p:nvGrpSpPr>
      <p:grpSpPr bwMode="auto">
        <a:xfrm>
          <a:off x="0" y="0"/>
          <a:ext cx="0" cy="0"/>
          <a:chOff x="0" y="0"/>
          <a:chExt cx="0" cy="0"/>
        </a:xfrm>
      </p:grpSpPr>
      <p:sp>
        <p:nvSpPr>
          <p:cNvPr id="4" name="Datumsplatzhalter 1"/>
          <p:cNvSpPr>
            <a:spLocks noGrp="1"/>
          </p:cNvSpPr>
          <p:nvPr>
            <p:ph type="dt" sz="half" idx="7"/>
          </p:nvPr>
        </p:nvSpPr>
        <p:spPr bwMode="auto"/>
        <p:txBody>
          <a:bodyPr/>
          <a:lstStyle>
            <a:lvl1pPr>
              <a:defRPr/>
            </a:lvl1pPr>
          </a:lstStyle>
          <a:p>
            <a:pPr lvl="0">
              <a:defRPr/>
            </a:pPr>
            <a:endParaRPr lang="de-DE"/>
          </a:p>
        </p:txBody>
      </p:sp>
      <p:sp>
        <p:nvSpPr>
          <p:cNvPr id="5" name="Fußzeilenplatzhalter 2"/>
          <p:cNvSpPr>
            <a:spLocks noGrp="1"/>
          </p:cNvSpPr>
          <p:nvPr>
            <p:ph type="ftr" sz="quarter" idx="9"/>
          </p:nvPr>
        </p:nvSpPr>
        <p:spPr bwMode="auto"/>
        <p:txBody>
          <a:bodyPr/>
          <a:lstStyle>
            <a:lvl1pPr>
              <a:defRPr/>
            </a:lvl1pPr>
          </a:lstStyle>
          <a:p>
            <a:pPr lvl="0">
              <a:defRPr/>
            </a:pPr>
            <a:endParaRPr lang="de-DE"/>
          </a:p>
        </p:txBody>
      </p:sp>
      <p:sp>
        <p:nvSpPr>
          <p:cNvPr id="6" name="Foliennummernplatzhalter 3"/>
          <p:cNvSpPr>
            <a:spLocks noGrp="1"/>
          </p:cNvSpPr>
          <p:nvPr>
            <p:ph type="sldNum" sz="quarter" idx="8"/>
          </p:nvPr>
        </p:nvSpPr>
        <p:spPr bwMode="auto"/>
        <p:txBody>
          <a:bodyPr/>
          <a:lstStyle>
            <a:lvl1pPr>
              <a:defRPr/>
            </a:lvl1pPr>
          </a:lstStyle>
          <a:p>
            <a:pPr lvl="0">
              <a:defRPr/>
            </a:pPr>
            <a:fld id="{2EB8BCF7-3C56-4D90-B78C-8B858A848D4B}" type="slidenum">
              <a:rPr/>
              <a:t>‹#›</a:t>
            </a:fld>
            <a:endParaRPr lang="de-DE"/>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type="objTx" preserve="1" userDrawn="1">
  <p:cSld name="Inhalt mit Überschrift">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693736" y="503240"/>
            <a:ext cx="3251204" cy="1765304"/>
          </a:xfrm>
        </p:spPr>
        <p:txBody>
          <a:bodyPr anchor="b"/>
          <a:lstStyle>
            <a:lvl1pPr>
              <a:defRPr sz="3200"/>
            </a:lvl1pPr>
          </a:lstStyle>
          <a:p>
            <a:pPr lvl="0">
              <a:defRPr/>
            </a:pPr>
            <a:r>
              <a:rPr lang="de-DE"/>
              <a:t>Mastertitelformat bearbeiten</a:t>
            </a:r>
            <a:endParaRPr/>
          </a:p>
        </p:txBody>
      </p:sp>
      <p:sp>
        <p:nvSpPr>
          <p:cNvPr id="5" name="Inhaltsplatzhalter 2"/>
          <p:cNvSpPr>
            <a:spLocks noGrp="1"/>
          </p:cNvSpPr>
          <p:nvPr>
            <p:ph idx="1"/>
          </p:nvPr>
        </p:nvSpPr>
        <p:spPr bwMode="auto">
          <a:xfrm>
            <a:off x="4286249" y="1089022"/>
            <a:ext cx="5102223" cy="5372100"/>
          </a:xfrm>
        </p:spPr>
        <p:txBody>
          <a:bodyPr/>
          <a:lstStyle>
            <a:lvl1pPr>
              <a:defRPr/>
            </a:lvl1pPr>
            <a:lvl2pPr>
              <a:defRPr sz="2800"/>
            </a:lvl2pPr>
            <a:lvl3pPr>
              <a:defRPr sz="2400"/>
            </a:lvl3pPr>
            <a:lvl4pPr>
              <a:defRPr sz="2000"/>
            </a:lvl4pPr>
            <a:lvl5pPr>
              <a:defRPr sz="2000"/>
            </a:lvl5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6" name="Textplatzhalter 3"/>
          <p:cNvSpPr>
            <a:spLocks noGrp="1"/>
          </p:cNvSpPr>
          <p:nvPr>
            <p:ph type="body" idx="2"/>
          </p:nvPr>
        </p:nvSpPr>
        <p:spPr bwMode="auto">
          <a:xfrm>
            <a:off x="693736" y="2268534"/>
            <a:ext cx="3251204" cy="4200525"/>
          </a:xfrm>
        </p:spPr>
        <p:txBody>
          <a:bodyPr/>
          <a:lstStyle>
            <a:lvl1pPr>
              <a:defRPr sz="1600"/>
            </a:lvl1pPr>
          </a:lstStyle>
          <a:p>
            <a:pPr lvl="0">
              <a:defRPr/>
            </a:pPr>
            <a:r>
              <a:rPr lang="de-DE"/>
              <a:t>Mastertextformat bearbeiten</a:t>
            </a:r>
            <a:endParaRPr/>
          </a:p>
        </p:txBody>
      </p:sp>
      <p:sp>
        <p:nvSpPr>
          <p:cNvPr id="7" name="Datumsplatzhalter 4"/>
          <p:cNvSpPr>
            <a:spLocks noGrp="1"/>
          </p:cNvSpPr>
          <p:nvPr>
            <p:ph type="dt" sz="half" idx="7"/>
          </p:nvPr>
        </p:nvSpPr>
        <p:spPr bwMode="auto"/>
        <p:txBody>
          <a:bodyPr/>
          <a:lstStyle>
            <a:lvl1pPr>
              <a:defRPr/>
            </a:lvl1pPr>
          </a:lstStyle>
          <a:p>
            <a:pPr lvl="0">
              <a:defRPr/>
            </a:pPr>
            <a:endParaRPr lang="de-DE"/>
          </a:p>
        </p:txBody>
      </p:sp>
      <p:sp>
        <p:nvSpPr>
          <p:cNvPr id="8" name="Fußzeilenplatzhalter 5"/>
          <p:cNvSpPr>
            <a:spLocks noGrp="1"/>
          </p:cNvSpPr>
          <p:nvPr>
            <p:ph type="ftr" sz="quarter" idx="9"/>
          </p:nvPr>
        </p:nvSpPr>
        <p:spPr bwMode="auto"/>
        <p:txBody>
          <a:bodyPr/>
          <a:lstStyle>
            <a:lvl1pPr>
              <a:defRPr/>
            </a:lvl1pPr>
          </a:lstStyle>
          <a:p>
            <a:pPr lvl="0">
              <a:defRPr/>
            </a:pPr>
            <a:endParaRPr lang="de-DE"/>
          </a:p>
        </p:txBody>
      </p:sp>
      <p:sp>
        <p:nvSpPr>
          <p:cNvPr id="9" name="Foliennummernplatzhalter 6"/>
          <p:cNvSpPr>
            <a:spLocks noGrp="1"/>
          </p:cNvSpPr>
          <p:nvPr>
            <p:ph type="sldNum" sz="quarter" idx="8"/>
          </p:nvPr>
        </p:nvSpPr>
        <p:spPr bwMode="auto"/>
        <p:txBody>
          <a:bodyPr/>
          <a:lstStyle>
            <a:lvl1pPr>
              <a:defRPr/>
            </a:lvl1pPr>
          </a:lstStyle>
          <a:p>
            <a:pPr lvl="0">
              <a:defRPr/>
            </a:pPr>
            <a:fld id="{EF581DD1-5486-45E9-822B-899098109864}" type="slidenum">
              <a:r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el und Inhalt">
    <p:spTree>
      <p:nvGrpSpPr>
        <p:cNvPr id="1" name=""/>
        <p:cNvGrpSpPr/>
        <p:nvPr/>
      </p:nvGrpSpPr>
      <p:grpSpPr bwMode="auto">
        <a:xfrm>
          <a:off x="0" y="0"/>
          <a:ext cx="0" cy="0"/>
          <a:chOff x="0" y="0"/>
          <a:chExt cx="0" cy="0"/>
        </a:xfrm>
      </p:grpSpPr>
      <p:sp>
        <p:nvSpPr>
          <p:cNvPr id="4" name="Titel 1"/>
          <p:cNvSpPr>
            <a:spLocks noGrp="1"/>
          </p:cNvSpPr>
          <p:nvPr>
            <p:ph type="title"/>
          </p:nvPr>
        </p:nvSpPr>
        <p:spPr bwMode="auto"/>
        <p:txBody>
          <a:bodyPr/>
          <a:lstStyle>
            <a:lvl1pPr>
              <a:defRPr/>
            </a:lvl1pPr>
          </a:lstStyle>
          <a:p>
            <a:pPr lvl="0">
              <a:defRPr/>
            </a:pPr>
            <a:r>
              <a:rPr lang="de-DE"/>
              <a:t>Mastertitelformat bearbeiten</a:t>
            </a:r>
            <a:endParaRPr/>
          </a:p>
        </p:txBody>
      </p:sp>
      <p:sp>
        <p:nvSpPr>
          <p:cNvPr id="5" name="Inhaltsplatzhalter 2"/>
          <p:cNvSpPr>
            <a:spLocks noGrp="1"/>
          </p:cNvSpPr>
          <p:nvPr>
            <p:ph idx="1"/>
          </p:nvPr>
        </p:nvSpPr>
        <p:spPr bwMode="auto"/>
        <p:txBody>
          <a:bodyPr/>
          <a:lstStyle>
            <a:lvl1pPr>
              <a:defRPr/>
            </a:lvl1pPr>
            <a:lvl2pPr>
              <a:defRPr/>
            </a:lvl2pPr>
            <a:lvl3pPr>
              <a:defRPr/>
            </a:lvl3pPr>
            <a:lvl4pPr>
              <a:defRPr/>
            </a:lvl4pPr>
            <a:lvl5pPr>
              <a:defRPr/>
            </a:lvl5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6" name="Datumsplatzhalter 3"/>
          <p:cNvSpPr>
            <a:spLocks noGrp="1"/>
          </p:cNvSpPr>
          <p:nvPr>
            <p:ph type="dt" sz="half" idx="7"/>
          </p:nvPr>
        </p:nvSpPr>
        <p:spPr bwMode="auto"/>
        <p:txBody>
          <a:bodyPr/>
          <a:lstStyle>
            <a:lvl1pPr>
              <a:defRPr/>
            </a:lvl1pPr>
          </a:lstStyle>
          <a:p>
            <a:pPr lvl="0">
              <a:defRPr/>
            </a:pPr>
            <a:endParaRPr lang="de-DE"/>
          </a:p>
        </p:txBody>
      </p:sp>
      <p:sp>
        <p:nvSpPr>
          <p:cNvPr id="7" name="Fußzeilenplatzhalter 4"/>
          <p:cNvSpPr>
            <a:spLocks noGrp="1"/>
          </p:cNvSpPr>
          <p:nvPr>
            <p:ph type="ftr" sz="quarter" idx="9"/>
          </p:nvPr>
        </p:nvSpPr>
        <p:spPr bwMode="auto"/>
        <p:txBody>
          <a:bodyPr/>
          <a:lstStyle>
            <a:lvl1pPr>
              <a:defRPr/>
            </a:lvl1pPr>
          </a:lstStyle>
          <a:p>
            <a:pPr lvl="0">
              <a:defRPr/>
            </a:pPr>
            <a:endParaRPr lang="de-DE"/>
          </a:p>
        </p:txBody>
      </p:sp>
      <p:sp>
        <p:nvSpPr>
          <p:cNvPr id="8" name="Foliennummernplatzhalter 5"/>
          <p:cNvSpPr>
            <a:spLocks noGrp="1"/>
          </p:cNvSpPr>
          <p:nvPr>
            <p:ph type="sldNum" sz="quarter" idx="8"/>
          </p:nvPr>
        </p:nvSpPr>
        <p:spPr bwMode="auto"/>
        <p:txBody>
          <a:bodyPr/>
          <a:lstStyle>
            <a:lvl1pPr>
              <a:defRPr/>
            </a:lvl1pPr>
          </a:lstStyle>
          <a:p>
            <a:pPr lvl="0">
              <a:defRPr/>
            </a:pPr>
            <a:fld id="{8AB9D2CB-DC32-4F7A-B3DA-BF90ABA56D3A}" type="slidenum">
              <a:rPr/>
              <a:t>‹#›</a:t>
            </a:fld>
            <a:endParaRPr lang="de-D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type="picTx" preserve="1" userDrawn="1">
  <p:cSld name="Bild mit Überschrift">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693736" y="503240"/>
            <a:ext cx="3251204" cy="1765304"/>
          </a:xfrm>
        </p:spPr>
        <p:txBody>
          <a:bodyPr anchor="b"/>
          <a:lstStyle>
            <a:lvl1pPr>
              <a:defRPr sz="3200"/>
            </a:lvl1pPr>
          </a:lstStyle>
          <a:p>
            <a:pPr lvl="0">
              <a:defRPr/>
            </a:pPr>
            <a:r>
              <a:rPr lang="de-DE"/>
              <a:t>Mastertitelformat bearbeiten</a:t>
            </a:r>
            <a:endParaRPr/>
          </a:p>
        </p:txBody>
      </p:sp>
      <p:sp>
        <p:nvSpPr>
          <p:cNvPr id="5" name="Bildplatzhalter 2"/>
          <p:cNvSpPr>
            <a:spLocks noGrp="1"/>
          </p:cNvSpPr>
          <p:nvPr>
            <p:ph type="pic" idx="1"/>
          </p:nvPr>
        </p:nvSpPr>
        <p:spPr bwMode="auto">
          <a:xfrm>
            <a:off x="4286249" y="1089022"/>
            <a:ext cx="5102223" cy="5372100"/>
          </a:xfrm>
        </p:spPr>
        <p:txBody>
          <a:bodyPr/>
          <a:lstStyle>
            <a:lvl1pPr>
              <a:defRPr/>
            </a:lvl1pPr>
          </a:lstStyle>
          <a:p>
            <a:pPr lvl="0">
              <a:defRPr/>
            </a:pPr>
            <a:endParaRPr lang="de-DE"/>
          </a:p>
        </p:txBody>
      </p:sp>
      <p:sp>
        <p:nvSpPr>
          <p:cNvPr id="6" name="Textplatzhalter 3"/>
          <p:cNvSpPr>
            <a:spLocks noGrp="1"/>
          </p:cNvSpPr>
          <p:nvPr>
            <p:ph type="body" idx="2"/>
          </p:nvPr>
        </p:nvSpPr>
        <p:spPr bwMode="auto">
          <a:xfrm>
            <a:off x="693736" y="2268534"/>
            <a:ext cx="3251204" cy="4200525"/>
          </a:xfrm>
        </p:spPr>
        <p:txBody>
          <a:bodyPr/>
          <a:lstStyle>
            <a:lvl1pPr>
              <a:defRPr sz="1600"/>
            </a:lvl1pPr>
          </a:lstStyle>
          <a:p>
            <a:pPr lvl="0">
              <a:defRPr/>
            </a:pPr>
            <a:r>
              <a:rPr lang="de-DE"/>
              <a:t>Mastertextformat bearbeiten</a:t>
            </a:r>
            <a:endParaRPr/>
          </a:p>
        </p:txBody>
      </p:sp>
      <p:sp>
        <p:nvSpPr>
          <p:cNvPr id="7" name="Datumsplatzhalter 4"/>
          <p:cNvSpPr>
            <a:spLocks noGrp="1"/>
          </p:cNvSpPr>
          <p:nvPr>
            <p:ph type="dt" sz="half" idx="7"/>
          </p:nvPr>
        </p:nvSpPr>
        <p:spPr bwMode="auto"/>
        <p:txBody>
          <a:bodyPr/>
          <a:lstStyle>
            <a:lvl1pPr>
              <a:defRPr/>
            </a:lvl1pPr>
          </a:lstStyle>
          <a:p>
            <a:pPr lvl="0">
              <a:defRPr/>
            </a:pPr>
            <a:endParaRPr lang="de-DE"/>
          </a:p>
        </p:txBody>
      </p:sp>
      <p:sp>
        <p:nvSpPr>
          <p:cNvPr id="8" name="Fußzeilenplatzhalter 5"/>
          <p:cNvSpPr>
            <a:spLocks noGrp="1"/>
          </p:cNvSpPr>
          <p:nvPr>
            <p:ph type="ftr" sz="quarter" idx="9"/>
          </p:nvPr>
        </p:nvSpPr>
        <p:spPr bwMode="auto"/>
        <p:txBody>
          <a:bodyPr/>
          <a:lstStyle>
            <a:lvl1pPr>
              <a:defRPr/>
            </a:lvl1pPr>
          </a:lstStyle>
          <a:p>
            <a:pPr lvl="0">
              <a:defRPr/>
            </a:pPr>
            <a:endParaRPr lang="de-DE"/>
          </a:p>
        </p:txBody>
      </p:sp>
      <p:sp>
        <p:nvSpPr>
          <p:cNvPr id="9" name="Foliennummernplatzhalter 6"/>
          <p:cNvSpPr>
            <a:spLocks noGrp="1"/>
          </p:cNvSpPr>
          <p:nvPr>
            <p:ph type="sldNum" sz="quarter" idx="8"/>
          </p:nvPr>
        </p:nvSpPr>
        <p:spPr bwMode="auto"/>
        <p:txBody>
          <a:bodyPr/>
          <a:lstStyle>
            <a:lvl1pPr>
              <a:defRPr/>
            </a:lvl1pPr>
          </a:lstStyle>
          <a:p>
            <a:pPr lvl="0">
              <a:defRPr/>
            </a:pPr>
            <a:fld id="{E2124A8C-D7B2-43F5-A2CC-4FC96B0BDE22}" type="slidenum">
              <a:rPr/>
              <a:t>‹#›</a:t>
            </a:fld>
            <a:endParaRPr lang="de-D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PhAnim="0" type="vertTx" preserve="1" userDrawn="1">
  <p:cSld name="Titel und vertikaler Text">
    <p:spTree>
      <p:nvGrpSpPr>
        <p:cNvPr id="1" name=""/>
        <p:cNvGrpSpPr/>
        <p:nvPr/>
      </p:nvGrpSpPr>
      <p:grpSpPr bwMode="auto">
        <a:xfrm>
          <a:off x="0" y="0"/>
          <a:ext cx="0" cy="0"/>
          <a:chOff x="0" y="0"/>
          <a:chExt cx="0" cy="0"/>
        </a:xfrm>
      </p:grpSpPr>
      <p:sp>
        <p:nvSpPr>
          <p:cNvPr id="4" name="Titel 1"/>
          <p:cNvSpPr>
            <a:spLocks noGrp="1"/>
          </p:cNvSpPr>
          <p:nvPr>
            <p:ph type="title"/>
          </p:nvPr>
        </p:nvSpPr>
        <p:spPr bwMode="auto"/>
        <p:txBody>
          <a:bodyPr/>
          <a:lstStyle>
            <a:lvl1pPr>
              <a:defRPr/>
            </a:lvl1pPr>
          </a:lstStyle>
          <a:p>
            <a:pPr lvl="0">
              <a:defRPr/>
            </a:pPr>
            <a:r>
              <a:rPr lang="de-DE"/>
              <a:t>Mastertitelformat bearbeiten</a:t>
            </a:r>
            <a:endParaRPr/>
          </a:p>
        </p:txBody>
      </p:sp>
      <p:sp>
        <p:nvSpPr>
          <p:cNvPr id="5" name="Vertikaler Textplatzhalter 2"/>
          <p:cNvSpPr>
            <a:spLocks noGrp="1"/>
          </p:cNvSpPr>
          <p:nvPr>
            <p:ph type="body" orient="vert" idx="1"/>
          </p:nvPr>
        </p:nvSpPr>
        <p:spPr bwMode="auto"/>
        <p:txBody>
          <a:bodyPr vert="eaVert"/>
          <a:lstStyle>
            <a:lvl1pPr>
              <a:defRPr/>
            </a:lvl1pPr>
            <a:lvl2pPr>
              <a:defRPr/>
            </a:lvl2pPr>
            <a:lvl3pPr>
              <a:defRPr/>
            </a:lvl3pPr>
            <a:lvl4pPr>
              <a:defRPr/>
            </a:lvl4pPr>
            <a:lvl5pPr>
              <a:defRPr/>
            </a:lvl5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6" name="Datumsplatzhalter 3"/>
          <p:cNvSpPr>
            <a:spLocks noGrp="1"/>
          </p:cNvSpPr>
          <p:nvPr>
            <p:ph type="dt" sz="half" idx="7"/>
          </p:nvPr>
        </p:nvSpPr>
        <p:spPr bwMode="auto"/>
        <p:txBody>
          <a:bodyPr/>
          <a:lstStyle>
            <a:lvl1pPr>
              <a:defRPr/>
            </a:lvl1pPr>
          </a:lstStyle>
          <a:p>
            <a:pPr lvl="0">
              <a:defRPr/>
            </a:pPr>
            <a:endParaRPr lang="de-DE"/>
          </a:p>
        </p:txBody>
      </p:sp>
      <p:sp>
        <p:nvSpPr>
          <p:cNvPr id="7" name="Fußzeilenplatzhalter 4"/>
          <p:cNvSpPr>
            <a:spLocks noGrp="1"/>
          </p:cNvSpPr>
          <p:nvPr>
            <p:ph type="ftr" sz="quarter" idx="9"/>
          </p:nvPr>
        </p:nvSpPr>
        <p:spPr bwMode="auto"/>
        <p:txBody>
          <a:bodyPr/>
          <a:lstStyle>
            <a:lvl1pPr>
              <a:defRPr/>
            </a:lvl1pPr>
          </a:lstStyle>
          <a:p>
            <a:pPr lvl="0">
              <a:defRPr/>
            </a:pPr>
            <a:endParaRPr lang="de-DE"/>
          </a:p>
        </p:txBody>
      </p:sp>
      <p:sp>
        <p:nvSpPr>
          <p:cNvPr id="8" name="Foliennummernplatzhalter 5"/>
          <p:cNvSpPr>
            <a:spLocks noGrp="1"/>
          </p:cNvSpPr>
          <p:nvPr>
            <p:ph type="sldNum" sz="quarter" idx="8"/>
          </p:nvPr>
        </p:nvSpPr>
        <p:spPr bwMode="auto"/>
        <p:txBody>
          <a:bodyPr/>
          <a:lstStyle>
            <a:lvl1pPr>
              <a:defRPr/>
            </a:lvl1pPr>
          </a:lstStyle>
          <a:p>
            <a:pPr lvl="0">
              <a:defRPr/>
            </a:pPr>
            <a:fld id="{B8DED283-06DC-47F1-B95A-DEF1732087E8}" type="slidenum">
              <a:rPr/>
              <a:t>‹#›</a:t>
            </a:fld>
            <a:endParaRPr lang="de-D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kaler Titel und Text">
    <p:spTree>
      <p:nvGrpSpPr>
        <p:cNvPr id="1" name=""/>
        <p:cNvGrpSpPr/>
        <p:nvPr/>
      </p:nvGrpSpPr>
      <p:grpSpPr bwMode="auto">
        <a:xfrm>
          <a:off x="0" y="0"/>
          <a:ext cx="0" cy="0"/>
          <a:chOff x="0" y="0"/>
          <a:chExt cx="0" cy="0"/>
        </a:xfrm>
      </p:grpSpPr>
      <p:sp>
        <p:nvSpPr>
          <p:cNvPr id="4" name="Vertikaler Titel 1"/>
          <p:cNvSpPr>
            <a:spLocks noGrp="1"/>
          </p:cNvSpPr>
          <p:nvPr>
            <p:ph type="title" orient="vert"/>
          </p:nvPr>
        </p:nvSpPr>
        <p:spPr bwMode="auto">
          <a:xfrm>
            <a:off x="7308854" y="301623"/>
            <a:ext cx="2266953" cy="6456358"/>
          </a:xfrm>
        </p:spPr>
        <p:txBody>
          <a:bodyPr vert="eaVert"/>
          <a:lstStyle>
            <a:lvl1pPr>
              <a:defRPr/>
            </a:lvl1pPr>
          </a:lstStyle>
          <a:p>
            <a:pPr lvl="0">
              <a:defRPr/>
            </a:pPr>
            <a:r>
              <a:rPr lang="de-DE"/>
              <a:t>Mastertitelformat bearbeiten</a:t>
            </a:r>
            <a:endParaRPr/>
          </a:p>
        </p:txBody>
      </p:sp>
      <p:sp>
        <p:nvSpPr>
          <p:cNvPr id="5" name="Vertikaler Textplatzhalter 2"/>
          <p:cNvSpPr>
            <a:spLocks noGrp="1"/>
          </p:cNvSpPr>
          <p:nvPr>
            <p:ph type="body" orient="vert" idx="1"/>
          </p:nvPr>
        </p:nvSpPr>
        <p:spPr bwMode="auto">
          <a:xfrm>
            <a:off x="503240" y="301623"/>
            <a:ext cx="6653210" cy="6456358"/>
          </a:xfrm>
        </p:spPr>
        <p:txBody>
          <a:bodyPr vert="eaVert"/>
          <a:lstStyle>
            <a:lvl1pPr>
              <a:defRPr/>
            </a:lvl1pPr>
            <a:lvl2pPr>
              <a:defRPr/>
            </a:lvl2pPr>
            <a:lvl3pPr>
              <a:defRPr/>
            </a:lvl3pPr>
            <a:lvl4pPr>
              <a:defRPr/>
            </a:lvl4pPr>
            <a:lvl5pPr>
              <a:defRPr/>
            </a:lvl5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6" name="Datumsplatzhalter 3"/>
          <p:cNvSpPr>
            <a:spLocks noGrp="1"/>
          </p:cNvSpPr>
          <p:nvPr>
            <p:ph type="dt" sz="half" idx="7"/>
          </p:nvPr>
        </p:nvSpPr>
        <p:spPr bwMode="auto"/>
        <p:txBody>
          <a:bodyPr/>
          <a:lstStyle>
            <a:lvl1pPr>
              <a:defRPr/>
            </a:lvl1pPr>
          </a:lstStyle>
          <a:p>
            <a:pPr lvl="0">
              <a:defRPr/>
            </a:pPr>
            <a:endParaRPr lang="de-DE"/>
          </a:p>
        </p:txBody>
      </p:sp>
      <p:sp>
        <p:nvSpPr>
          <p:cNvPr id="7" name="Fußzeilenplatzhalter 4"/>
          <p:cNvSpPr>
            <a:spLocks noGrp="1"/>
          </p:cNvSpPr>
          <p:nvPr>
            <p:ph type="ftr" sz="quarter" idx="9"/>
          </p:nvPr>
        </p:nvSpPr>
        <p:spPr bwMode="auto"/>
        <p:txBody>
          <a:bodyPr/>
          <a:lstStyle>
            <a:lvl1pPr>
              <a:defRPr/>
            </a:lvl1pPr>
          </a:lstStyle>
          <a:p>
            <a:pPr lvl="0">
              <a:defRPr/>
            </a:pPr>
            <a:endParaRPr lang="de-DE"/>
          </a:p>
        </p:txBody>
      </p:sp>
      <p:sp>
        <p:nvSpPr>
          <p:cNvPr id="8" name="Foliennummernplatzhalter 5"/>
          <p:cNvSpPr>
            <a:spLocks noGrp="1"/>
          </p:cNvSpPr>
          <p:nvPr>
            <p:ph type="sldNum" sz="quarter" idx="8"/>
          </p:nvPr>
        </p:nvSpPr>
        <p:spPr bwMode="auto"/>
        <p:txBody>
          <a:bodyPr/>
          <a:lstStyle>
            <a:lvl1pPr>
              <a:defRPr/>
            </a:lvl1pPr>
          </a:lstStyle>
          <a:p>
            <a:pPr lvl="0">
              <a:defRPr/>
            </a:pPr>
            <a:fld id="{3DCF2244-3F87-41AC-942A-3B810672593F}" type="slidenum">
              <a:r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Abschnitts">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687391" y="1884358"/>
            <a:ext cx="8694736" cy="3144841"/>
          </a:xfrm>
        </p:spPr>
        <p:txBody>
          <a:bodyPr anchor="b"/>
          <a:lstStyle>
            <a:lvl1pPr>
              <a:defRPr sz="6000"/>
            </a:lvl1pPr>
          </a:lstStyle>
          <a:p>
            <a:pPr lvl="0">
              <a:defRPr/>
            </a:pPr>
            <a:r>
              <a:rPr lang="de-DE"/>
              <a:t>Mastertitelformat bearbeiten</a:t>
            </a:r>
            <a:endParaRPr/>
          </a:p>
        </p:txBody>
      </p:sp>
      <p:sp>
        <p:nvSpPr>
          <p:cNvPr id="5" name="Textplatzhalter 2"/>
          <p:cNvSpPr>
            <a:spLocks noGrp="1"/>
          </p:cNvSpPr>
          <p:nvPr>
            <p:ph type="body" idx="1"/>
          </p:nvPr>
        </p:nvSpPr>
        <p:spPr bwMode="auto">
          <a:xfrm>
            <a:off x="687391" y="5059366"/>
            <a:ext cx="8694736" cy="1652585"/>
          </a:xfrm>
        </p:spPr>
        <p:txBody>
          <a:bodyPr/>
          <a:lstStyle>
            <a:lvl1pPr>
              <a:defRPr sz="2400">
                <a:solidFill>
                  <a:srgbClr val="898989"/>
                </a:solidFill>
              </a:defRPr>
            </a:lvl1pPr>
          </a:lstStyle>
          <a:p>
            <a:pPr lvl="0">
              <a:defRPr/>
            </a:pPr>
            <a:r>
              <a:rPr lang="de-DE"/>
              <a:t>Mastertextformat bearbeiten</a:t>
            </a:r>
            <a:endParaRPr/>
          </a:p>
        </p:txBody>
      </p:sp>
      <p:sp>
        <p:nvSpPr>
          <p:cNvPr id="6" name="Datumsplatzhalter 3"/>
          <p:cNvSpPr>
            <a:spLocks noGrp="1"/>
          </p:cNvSpPr>
          <p:nvPr>
            <p:ph type="dt" sz="half" idx="7"/>
          </p:nvPr>
        </p:nvSpPr>
        <p:spPr bwMode="auto"/>
        <p:txBody>
          <a:bodyPr/>
          <a:lstStyle>
            <a:lvl1pPr>
              <a:defRPr/>
            </a:lvl1pPr>
          </a:lstStyle>
          <a:p>
            <a:pPr lvl="0">
              <a:defRPr/>
            </a:pPr>
            <a:endParaRPr lang="de-DE"/>
          </a:p>
        </p:txBody>
      </p:sp>
      <p:sp>
        <p:nvSpPr>
          <p:cNvPr id="7" name="Fußzeilenplatzhalter 4"/>
          <p:cNvSpPr>
            <a:spLocks noGrp="1"/>
          </p:cNvSpPr>
          <p:nvPr>
            <p:ph type="ftr" sz="quarter" idx="9"/>
          </p:nvPr>
        </p:nvSpPr>
        <p:spPr bwMode="auto"/>
        <p:txBody>
          <a:bodyPr/>
          <a:lstStyle>
            <a:lvl1pPr>
              <a:defRPr/>
            </a:lvl1pPr>
          </a:lstStyle>
          <a:p>
            <a:pPr lvl="0">
              <a:defRPr/>
            </a:pPr>
            <a:endParaRPr lang="de-DE"/>
          </a:p>
        </p:txBody>
      </p:sp>
      <p:sp>
        <p:nvSpPr>
          <p:cNvPr id="8" name="Foliennummernplatzhalter 5"/>
          <p:cNvSpPr>
            <a:spLocks noGrp="1"/>
          </p:cNvSpPr>
          <p:nvPr>
            <p:ph type="sldNum" sz="quarter" idx="8"/>
          </p:nvPr>
        </p:nvSpPr>
        <p:spPr bwMode="auto"/>
        <p:txBody>
          <a:bodyPr/>
          <a:lstStyle>
            <a:lvl1pPr>
              <a:defRPr/>
            </a:lvl1pPr>
          </a:lstStyle>
          <a:p>
            <a:pPr lvl="0">
              <a:defRPr/>
            </a:pPr>
            <a:fld id="{4DEEF401-28F8-44E1-983F-2FE61D4E606B}" type="slidenum">
              <a:r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Zwei Inhalte">
    <p:spTree>
      <p:nvGrpSpPr>
        <p:cNvPr id="1" name=""/>
        <p:cNvGrpSpPr/>
        <p:nvPr/>
      </p:nvGrpSpPr>
      <p:grpSpPr bwMode="auto">
        <a:xfrm>
          <a:off x="0" y="0"/>
          <a:ext cx="0" cy="0"/>
          <a:chOff x="0" y="0"/>
          <a:chExt cx="0" cy="0"/>
        </a:xfrm>
      </p:grpSpPr>
      <p:sp>
        <p:nvSpPr>
          <p:cNvPr id="4" name="Titel 1"/>
          <p:cNvSpPr>
            <a:spLocks noGrp="1"/>
          </p:cNvSpPr>
          <p:nvPr>
            <p:ph type="title"/>
          </p:nvPr>
        </p:nvSpPr>
        <p:spPr bwMode="auto"/>
        <p:txBody>
          <a:bodyPr/>
          <a:lstStyle>
            <a:lvl1pPr>
              <a:defRPr/>
            </a:lvl1pPr>
          </a:lstStyle>
          <a:p>
            <a:pPr lvl="0">
              <a:defRPr/>
            </a:pPr>
            <a:r>
              <a:rPr lang="de-DE"/>
              <a:t>Mastertitelformat bearbeiten</a:t>
            </a:r>
            <a:endParaRPr/>
          </a:p>
        </p:txBody>
      </p:sp>
      <p:sp>
        <p:nvSpPr>
          <p:cNvPr id="5" name="Inhaltsplatzhalter 2"/>
          <p:cNvSpPr>
            <a:spLocks noGrp="1"/>
          </p:cNvSpPr>
          <p:nvPr>
            <p:ph idx="1"/>
          </p:nvPr>
        </p:nvSpPr>
        <p:spPr bwMode="auto">
          <a:xfrm>
            <a:off x="503240" y="2016123"/>
            <a:ext cx="4459291" cy="4741858"/>
          </a:xfrm>
        </p:spPr>
        <p:txBody>
          <a:bodyPr/>
          <a:lstStyle>
            <a:lvl1pPr>
              <a:defRPr/>
            </a:lvl1pPr>
            <a:lvl2pPr>
              <a:defRPr/>
            </a:lvl2pPr>
            <a:lvl3pPr>
              <a:defRPr/>
            </a:lvl3pPr>
            <a:lvl4pPr>
              <a:defRPr/>
            </a:lvl4pPr>
            <a:lvl5pPr>
              <a:defRPr/>
            </a:lvl5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6" name="Inhaltsplatzhalter 3"/>
          <p:cNvSpPr>
            <a:spLocks noGrp="1"/>
          </p:cNvSpPr>
          <p:nvPr>
            <p:ph idx="2"/>
          </p:nvPr>
        </p:nvSpPr>
        <p:spPr bwMode="auto">
          <a:xfrm>
            <a:off x="5114925" y="2016123"/>
            <a:ext cx="4460872" cy="4741858"/>
          </a:xfrm>
        </p:spPr>
        <p:txBody>
          <a:bodyPr/>
          <a:lstStyle>
            <a:lvl1pPr>
              <a:defRPr/>
            </a:lvl1pPr>
            <a:lvl2pPr>
              <a:defRPr/>
            </a:lvl2pPr>
            <a:lvl3pPr>
              <a:defRPr/>
            </a:lvl3pPr>
            <a:lvl4pPr>
              <a:defRPr/>
            </a:lvl4pPr>
            <a:lvl5pPr>
              <a:defRPr/>
            </a:lvl5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7" name="Datumsplatzhalter 4"/>
          <p:cNvSpPr>
            <a:spLocks noGrp="1"/>
          </p:cNvSpPr>
          <p:nvPr>
            <p:ph type="dt" sz="half" idx="7"/>
          </p:nvPr>
        </p:nvSpPr>
        <p:spPr bwMode="auto"/>
        <p:txBody>
          <a:bodyPr/>
          <a:lstStyle>
            <a:lvl1pPr>
              <a:defRPr/>
            </a:lvl1pPr>
          </a:lstStyle>
          <a:p>
            <a:pPr lvl="0">
              <a:defRPr/>
            </a:pPr>
            <a:endParaRPr lang="de-DE"/>
          </a:p>
        </p:txBody>
      </p:sp>
      <p:sp>
        <p:nvSpPr>
          <p:cNvPr id="8" name="Fußzeilenplatzhalter 5"/>
          <p:cNvSpPr>
            <a:spLocks noGrp="1"/>
          </p:cNvSpPr>
          <p:nvPr>
            <p:ph type="ftr" sz="quarter" idx="9"/>
          </p:nvPr>
        </p:nvSpPr>
        <p:spPr bwMode="auto"/>
        <p:txBody>
          <a:bodyPr/>
          <a:lstStyle>
            <a:lvl1pPr>
              <a:defRPr/>
            </a:lvl1pPr>
          </a:lstStyle>
          <a:p>
            <a:pPr lvl="0">
              <a:defRPr/>
            </a:pPr>
            <a:endParaRPr lang="de-DE"/>
          </a:p>
        </p:txBody>
      </p:sp>
      <p:sp>
        <p:nvSpPr>
          <p:cNvPr id="9" name="Foliennummernplatzhalter 6"/>
          <p:cNvSpPr>
            <a:spLocks noGrp="1"/>
          </p:cNvSpPr>
          <p:nvPr>
            <p:ph type="sldNum" sz="quarter" idx="8"/>
          </p:nvPr>
        </p:nvSpPr>
        <p:spPr bwMode="auto"/>
        <p:txBody>
          <a:bodyPr/>
          <a:lstStyle>
            <a:lvl1pPr>
              <a:defRPr/>
            </a:lvl1pPr>
          </a:lstStyle>
          <a:p>
            <a:pPr lvl="0">
              <a:defRPr/>
            </a:pPr>
            <a:fld id="{62EA3E47-42CE-48F9-8929-D8542E6DA003}" type="slidenum">
              <a:r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Vergleich">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693736" y="403222"/>
            <a:ext cx="8694736" cy="1460497"/>
          </a:xfrm>
        </p:spPr>
        <p:txBody>
          <a:bodyPr/>
          <a:lstStyle>
            <a:lvl1pPr>
              <a:defRPr/>
            </a:lvl1pPr>
          </a:lstStyle>
          <a:p>
            <a:pPr lvl="0">
              <a:defRPr/>
            </a:pPr>
            <a:r>
              <a:rPr lang="de-DE"/>
              <a:t>Mastertitelformat bearbeiten</a:t>
            </a:r>
            <a:endParaRPr/>
          </a:p>
        </p:txBody>
      </p:sp>
      <p:sp>
        <p:nvSpPr>
          <p:cNvPr id="5" name="Textplatzhalter 2"/>
          <p:cNvSpPr>
            <a:spLocks noGrp="1"/>
          </p:cNvSpPr>
          <p:nvPr>
            <p:ph type="body" idx="1"/>
          </p:nvPr>
        </p:nvSpPr>
        <p:spPr bwMode="auto">
          <a:xfrm>
            <a:off x="693736" y="1852610"/>
            <a:ext cx="4265611" cy="908054"/>
          </a:xfrm>
        </p:spPr>
        <p:txBody>
          <a:bodyPr anchor="b"/>
          <a:lstStyle>
            <a:lvl1pPr>
              <a:defRPr sz="2400" b="1"/>
            </a:lvl1pPr>
          </a:lstStyle>
          <a:p>
            <a:pPr lvl="0">
              <a:defRPr/>
            </a:pPr>
            <a:r>
              <a:rPr lang="de-DE"/>
              <a:t>Mastertextformat bearbeiten</a:t>
            </a:r>
            <a:endParaRPr/>
          </a:p>
        </p:txBody>
      </p:sp>
      <p:sp>
        <p:nvSpPr>
          <p:cNvPr id="6" name="Inhaltsplatzhalter 3"/>
          <p:cNvSpPr>
            <a:spLocks noGrp="1"/>
          </p:cNvSpPr>
          <p:nvPr>
            <p:ph idx="2"/>
          </p:nvPr>
        </p:nvSpPr>
        <p:spPr bwMode="auto">
          <a:xfrm>
            <a:off x="693736" y="2760665"/>
            <a:ext cx="4265611" cy="4062413"/>
          </a:xfrm>
        </p:spPr>
        <p:txBody>
          <a:bodyPr/>
          <a:lstStyle>
            <a:lvl1pPr>
              <a:defRPr/>
            </a:lvl1pPr>
            <a:lvl2pPr>
              <a:defRPr/>
            </a:lvl2pPr>
            <a:lvl3pPr>
              <a:defRPr/>
            </a:lvl3pPr>
            <a:lvl4pPr>
              <a:defRPr/>
            </a:lvl4pPr>
            <a:lvl5pPr>
              <a:defRPr/>
            </a:lvl5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7" name="Textplatzhalter 4"/>
          <p:cNvSpPr>
            <a:spLocks noGrp="1"/>
          </p:cNvSpPr>
          <p:nvPr>
            <p:ph type="body" idx="3"/>
          </p:nvPr>
        </p:nvSpPr>
        <p:spPr bwMode="auto">
          <a:xfrm>
            <a:off x="5103815" y="1852610"/>
            <a:ext cx="4284658" cy="908054"/>
          </a:xfrm>
        </p:spPr>
        <p:txBody>
          <a:bodyPr anchor="b"/>
          <a:lstStyle>
            <a:lvl1pPr>
              <a:defRPr sz="2400" b="1"/>
            </a:lvl1pPr>
          </a:lstStyle>
          <a:p>
            <a:pPr lvl="0">
              <a:defRPr/>
            </a:pPr>
            <a:r>
              <a:rPr lang="de-DE"/>
              <a:t>Mastertextformat bearbeiten</a:t>
            </a:r>
            <a:endParaRPr/>
          </a:p>
        </p:txBody>
      </p:sp>
      <p:sp>
        <p:nvSpPr>
          <p:cNvPr id="8" name="Inhaltsplatzhalter 5"/>
          <p:cNvSpPr>
            <a:spLocks noGrp="1"/>
          </p:cNvSpPr>
          <p:nvPr>
            <p:ph idx="4"/>
          </p:nvPr>
        </p:nvSpPr>
        <p:spPr bwMode="auto">
          <a:xfrm>
            <a:off x="5103815" y="2760665"/>
            <a:ext cx="4284658" cy="4062413"/>
          </a:xfrm>
        </p:spPr>
        <p:txBody>
          <a:bodyPr/>
          <a:lstStyle>
            <a:lvl1pPr>
              <a:defRPr/>
            </a:lvl1pPr>
            <a:lvl2pPr>
              <a:defRPr/>
            </a:lvl2pPr>
            <a:lvl3pPr>
              <a:defRPr/>
            </a:lvl3pPr>
            <a:lvl4pPr>
              <a:defRPr/>
            </a:lvl4pPr>
            <a:lvl5pPr>
              <a:defRPr/>
            </a:lvl5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9" name="Datumsplatzhalter 6"/>
          <p:cNvSpPr>
            <a:spLocks noGrp="1"/>
          </p:cNvSpPr>
          <p:nvPr>
            <p:ph type="dt" sz="half" idx="7"/>
          </p:nvPr>
        </p:nvSpPr>
        <p:spPr bwMode="auto"/>
        <p:txBody>
          <a:bodyPr/>
          <a:lstStyle>
            <a:lvl1pPr>
              <a:defRPr/>
            </a:lvl1pPr>
          </a:lstStyle>
          <a:p>
            <a:pPr lvl="0">
              <a:defRPr/>
            </a:pPr>
            <a:endParaRPr lang="de-DE"/>
          </a:p>
        </p:txBody>
      </p:sp>
      <p:sp>
        <p:nvSpPr>
          <p:cNvPr id="10" name="Fußzeilenplatzhalter 7"/>
          <p:cNvSpPr>
            <a:spLocks noGrp="1"/>
          </p:cNvSpPr>
          <p:nvPr>
            <p:ph type="ftr" sz="quarter" idx="9"/>
          </p:nvPr>
        </p:nvSpPr>
        <p:spPr bwMode="auto"/>
        <p:txBody>
          <a:bodyPr/>
          <a:lstStyle>
            <a:lvl1pPr>
              <a:defRPr/>
            </a:lvl1pPr>
          </a:lstStyle>
          <a:p>
            <a:pPr lvl="0">
              <a:defRPr/>
            </a:pPr>
            <a:endParaRPr lang="de-DE"/>
          </a:p>
        </p:txBody>
      </p:sp>
      <p:sp>
        <p:nvSpPr>
          <p:cNvPr id="11" name="Foliennummernplatzhalter 8"/>
          <p:cNvSpPr>
            <a:spLocks noGrp="1"/>
          </p:cNvSpPr>
          <p:nvPr>
            <p:ph type="sldNum" sz="quarter" idx="8"/>
          </p:nvPr>
        </p:nvSpPr>
        <p:spPr bwMode="auto"/>
        <p:txBody>
          <a:bodyPr/>
          <a:lstStyle>
            <a:lvl1pPr>
              <a:defRPr/>
            </a:lvl1pPr>
          </a:lstStyle>
          <a:p>
            <a:pPr lvl="0">
              <a:defRPr/>
            </a:pPr>
            <a:fld id="{DC51395C-C122-4068-A36A-95A673ED059F}" type="slidenum">
              <a:r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Nur Titel">
    <p:spTree>
      <p:nvGrpSpPr>
        <p:cNvPr id="1" name=""/>
        <p:cNvGrpSpPr/>
        <p:nvPr/>
      </p:nvGrpSpPr>
      <p:grpSpPr bwMode="auto">
        <a:xfrm>
          <a:off x="0" y="0"/>
          <a:ext cx="0" cy="0"/>
          <a:chOff x="0" y="0"/>
          <a:chExt cx="0" cy="0"/>
        </a:xfrm>
      </p:grpSpPr>
      <p:sp>
        <p:nvSpPr>
          <p:cNvPr id="4" name="Titel 1"/>
          <p:cNvSpPr>
            <a:spLocks noGrp="1"/>
          </p:cNvSpPr>
          <p:nvPr>
            <p:ph type="title"/>
          </p:nvPr>
        </p:nvSpPr>
        <p:spPr bwMode="auto"/>
        <p:txBody>
          <a:bodyPr/>
          <a:lstStyle>
            <a:lvl1pPr>
              <a:defRPr/>
            </a:lvl1pPr>
          </a:lstStyle>
          <a:p>
            <a:pPr lvl="0">
              <a:defRPr/>
            </a:pPr>
            <a:r>
              <a:rPr lang="de-DE"/>
              <a:t>Mastertitelformat bearbeiten</a:t>
            </a:r>
            <a:endParaRPr/>
          </a:p>
        </p:txBody>
      </p:sp>
      <p:sp>
        <p:nvSpPr>
          <p:cNvPr id="5" name="Datumsplatzhalter 2"/>
          <p:cNvSpPr>
            <a:spLocks noGrp="1"/>
          </p:cNvSpPr>
          <p:nvPr>
            <p:ph type="dt" sz="half" idx="7"/>
          </p:nvPr>
        </p:nvSpPr>
        <p:spPr bwMode="auto"/>
        <p:txBody>
          <a:bodyPr/>
          <a:lstStyle>
            <a:lvl1pPr>
              <a:defRPr/>
            </a:lvl1pPr>
          </a:lstStyle>
          <a:p>
            <a:pPr lvl="0">
              <a:defRPr/>
            </a:pPr>
            <a:endParaRPr lang="de-DE"/>
          </a:p>
        </p:txBody>
      </p:sp>
      <p:sp>
        <p:nvSpPr>
          <p:cNvPr id="6" name="Fußzeilenplatzhalter 3"/>
          <p:cNvSpPr>
            <a:spLocks noGrp="1"/>
          </p:cNvSpPr>
          <p:nvPr>
            <p:ph type="ftr" sz="quarter" idx="9"/>
          </p:nvPr>
        </p:nvSpPr>
        <p:spPr bwMode="auto"/>
        <p:txBody>
          <a:bodyPr/>
          <a:lstStyle>
            <a:lvl1pPr>
              <a:defRPr/>
            </a:lvl1pPr>
          </a:lstStyle>
          <a:p>
            <a:pPr lvl="0">
              <a:defRPr/>
            </a:pPr>
            <a:endParaRPr lang="de-DE"/>
          </a:p>
        </p:txBody>
      </p:sp>
      <p:sp>
        <p:nvSpPr>
          <p:cNvPr id="7" name="Foliennummernplatzhalter 4"/>
          <p:cNvSpPr>
            <a:spLocks noGrp="1"/>
          </p:cNvSpPr>
          <p:nvPr>
            <p:ph type="sldNum" sz="quarter" idx="8"/>
          </p:nvPr>
        </p:nvSpPr>
        <p:spPr bwMode="auto"/>
        <p:txBody>
          <a:bodyPr/>
          <a:lstStyle>
            <a:lvl1pPr>
              <a:defRPr/>
            </a:lvl1pPr>
          </a:lstStyle>
          <a:p>
            <a:pPr lvl="0">
              <a:defRPr/>
            </a:pPr>
            <a:fld id="{10FFDC32-1570-45CF-83C6-223CC6571B6B}" type="slidenum">
              <a:r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Leer">
    <p:spTree>
      <p:nvGrpSpPr>
        <p:cNvPr id="1" name=""/>
        <p:cNvGrpSpPr/>
        <p:nvPr/>
      </p:nvGrpSpPr>
      <p:grpSpPr bwMode="auto">
        <a:xfrm>
          <a:off x="0" y="0"/>
          <a:ext cx="0" cy="0"/>
          <a:chOff x="0" y="0"/>
          <a:chExt cx="0" cy="0"/>
        </a:xfrm>
      </p:grpSpPr>
      <p:sp>
        <p:nvSpPr>
          <p:cNvPr id="4" name="Datumsplatzhalter 1"/>
          <p:cNvSpPr>
            <a:spLocks noGrp="1"/>
          </p:cNvSpPr>
          <p:nvPr>
            <p:ph type="dt" sz="half" idx="7"/>
          </p:nvPr>
        </p:nvSpPr>
        <p:spPr bwMode="auto"/>
        <p:txBody>
          <a:bodyPr/>
          <a:lstStyle>
            <a:lvl1pPr>
              <a:defRPr/>
            </a:lvl1pPr>
          </a:lstStyle>
          <a:p>
            <a:pPr lvl="0">
              <a:defRPr/>
            </a:pPr>
            <a:endParaRPr lang="de-DE"/>
          </a:p>
        </p:txBody>
      </p:sp>
      <p:sp>
        <p:nvSpPr>
          <p:cNvPr id="5" name="Fußzeilenplatzhalter 2"/>
          <p:cNvSpPr>
            <a:spLocks noGrp="1"/>
          </p:cNvSpPr>
          <p:nvPr>
            <p:ph type="ftr" sz="quarter" idx="9"/>
          </p:nvPr>
        </p:nvSpPr>
        <p:spPr bwMode="auto"/>
        <p:txBody>
          <a:bodyPr/>
          <a:lstStyle>
            <a:lvl1pPr>
              <a:defRPr/>
            </a:lvl1pPr>
          </a:lstStyle>
          <a:p>
            <a:pPr lvl="0">
              <a:defRPr/>
            </a:pPr>
            <a:endParaRPr lang="de-DE"/>
          </a:p>
        </p:txBody>
      </p:sp>
      <p:sp>
        <p:nvSpPr>
          <p:cNvPr id="6" name="Foliennummernplatzhalter 3"/>
          <p:cNvSpPr>
            <a:spLocks noGrp="1"/>
          </p:cNvSpPr>
          <p:nvPr>
            <p:ph type="sldNum" sz="quarter" idx="8"/>
          </p:nvPr>
        </p:nvSpPr>
        <p:spPr bwMode="auto"/>
        <p:txBody>
          <a:bodyPr/>
          <a:lstStyle>
            <a:lvl1pPr>
              <a:defRPr/>
            </a:lvl1pPr>
          </a:lstStyle>
          <a:p>
            <a:pPr lvl="0">
              <a:defRPr/>
            </a:pPr>
            <a:fld id="{9292838D-B1EF-4E8A-AE1A-6BA247C4AEB5}" type="slidenum">
              <a:rPr/>
              <a:t>‹#›</a:t>
            </a:fld>
            <a:endParaRPr lang="de-DE"/>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Inhalt mit Überschrift">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693736" y="503240"/>
            <a:ext cx="3251204" cy="1765304"/>
          </a:xfrm>
        </p:spPr>
        <p:txBody>
          <a:bodyPr anchor="b"/>
          <a:lstStyle>
            <a:lvl1pPr>
              <a:defRPr sz="3200"/>
            </a:lvl1pPr>
          </a:lstStyle>
          <a:p>
            <a:pPr lvl="0">
              <a:defRPr/>
            </a:pPr>
            <a:r>
              <a:rPr lang="de-DE"/>
              <a:t>Mastertitelformat bearbeiten</a:t>
            </a:r>
            <a:endParaRPr/>
          </a:p>
        </p:txBody>
      </p:sp>
      <p:sp>
        <p:nvSpPr>
          <p:cNvPr id="5" name="Inhaltsplatzhalter 2"/>
          <p:cNvSpPr>
            <a:spLocks noGrp="1"/>
          </p:cNvSpPr>
          <p:nvPr>
            <p:ph idx="1"/>
          </p:nvPr>
        </p:nvSpPr>
        <p:spPr bwMode="auto">
          <a:xfrm>
            <a:off x="4286249" y="1089022"/>
            <a:ext cx="5102223" cy="5372100"/>
          </a:xfrm>
        </p:spPr>
        <p:txBody>
          <a:bodyPr/>
          <a:lstStyle>
            <a:lvl1pPr>
              <a:defRPr/>
            </a:lvl1pPr>
            <a:lvl2pPr>
              <a:defRPr sz="2800"/>
            </a:lvl2pPr>
            <a:lvl3pPr>
              <a:defRPr sz="2400"/>
            </a:lvl3pPr>
            <a:lvl4pPr>
              <a:defRPr sz="2000"/>
            </a:lvl4pPr>
            <a:lvl5pPr>
              <a:defRPr sz="2000"/>
            </a:lvl5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6" name="Textplatzhalter 3"/>
          <p:cNvSpPr>
            <a:spLocks noGrp="1"/>
          </p:cNvSpPr>
          <p:nvPr>
            <p:ph type="body" idx="2"/>
          </p:nvPr>
        </p:nvSpPr>
        <p:spPr bwMode="auto">
          <a:xfrm>
            <a:off x="693736" y="2268534"/>
            <a:ext cx="3251204" cy="4200525"/>
          </a:xfrm>
        </p:spPr>
        <p:txBody>
          <a:bodyPr/>
          <a:lstStyle>
            <a:lvl1pPr>
              <a:defRPr sz="1600"/>
            </a:lvl1pPr>
          </a:lstStyle>
          <a:p>
            <a:pPr lvl="0">
              <a:defRPr/>
            </a:pPr>
            <a:r>
              <a:rPr lang="de-DE"/>
              <a:t>Mastertextformat bearbeiten</a:t>
            </a:r>
            <a:endParaRPr/>
          </a:p>
        </p:txBody>
      </p:sp>
      <p:sp>
        <p:nvSpPr>
          <p:cNvPr id="7" name="Datumsplatzhalter 4"/>
          <p:cNvSpPr>
            <a:spLocks noGrp="1"/>
          </p:cNvSpPr>
          <p:nvPr>
            <p:ph type="dt" sz="half" idx="7"/>
          </p:nvPr>
        </p:nvSpPr>
        <p:spPr bwMode="auto"/>
        <p:txBody>
          <a:bodyPr/>
          <a:lstStyle>
            <a:lvl1pPr>
              <a:defRPr/>
            </a:lvl1pPr>
          </a:lstStyle>
          <a:p>
            <a:pPr lvl="0">
              <a:defRPr/>
            </a:pPr>
            <a:endParaRPr lang="de-DE"/>
          </a:p>
        </p:txBody>
      </p:sp>
      <p:sp>
        <p:nvSpPr>
          <p:cNvPr id="8" name="Fußzeilenplatzhalter 5"/>
          <p:cNvSpPr>
            <a:spLocks noGrp="1"/>
          </p:cNvSpPr>
          <p:nvPr>
            <p:ph type="ftr" sz="quarter" idx="9"/>
          </p:nvPr>
        </p:nvSpPr>
        <p:spPr bwMode="auto"/>
        <p:txBody>
          <a:bodyPr/>
          <a:lstStyle>
            <a:lvl1pPr>
              <a:defRPr/>
            </a:lvl1pPr>
          </a:lstStyle>
          <a:p>
            <a:pPr lvl="0">
              <a:defRPr/>
            </a:pPr>
            <a:endParaRPr lang="de-DE"/>
          </a:p>
        </p:txBody>
      </p:sp>
      <p:sp>
        <p:nvSpPr>
          <p:cNvPr id="9" name="Foliennummernplatzhalter 6"/>
          <p:cNvSpPr>
            <a:spLocks noGrp="1"/>
          </p:cNvSpPr>
          <p:nvPr>
            <p:ph type="sldNum" sz="quarter" idx="8"/>
          </p:nvPr>
        </p:nvSpPr>
        <p:spPr bwMode="auto"/>
        <p:txBody>
          <a:bodyPr/>
          <a:lstStyle>
            <a:lvl1pPr>
              <a:defRPr/>
            </a:lvl1pPr>
          </a:lstStyle>
          <a:p>
            <a:pPr lvl="0">
              <a:defRPr/>
            </a:pPr>
            <a:fld id="{52C531DA-A4D0-42ED-90A1-4541C75E8BEC}" type="slidenum">
              <a:r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Bild mit Überschrift">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693736" y="503240"/>
            <a:ext cx="3251204" cy="1765304"/>
          </a:xfrm>
        </p:spPr>
        <p:txBody>
          <a:bodyPr anchor="b"/>
          <a:lstStyle>
            <a:lvl1pPr>
              <a:defRPr sz="3200"/>
            </a:lvl1pPr>
          </a:lstStyle>
          <a:p>
            <a:pPr lvl="0">
              <a:defRPr/>
            </a:pPr>
            <a:r>
              <a:rPr lang="de-DE"/>
              <a:t>Mastertitelformat bearbeiten</a:t>
            </a:r>
            <a:endParaRPr/>
          </a:p>
        </p:txBody>
      </p:sp>
      <p:sp>
        <p:nvSpPr>
          <p:cNvPr id="5" name="Bildplatzhalter 2"/>
          <p:cNvSpPr>
            <a:spLocks noGrp="1"/>
          </p:cNvSpPr>
          <p:nvPr>
            <p:ph type="pic" idx="1"/>
          </p:nvPr>
        </p:nvSpPr>
        <p:spPr bwMode="auto">
          <a:xfrm>
            <a:off x="4286249" y="1089022"/>
            <a:ext cx="5102223" cy="5372100"/>
          </a:xfrm>
        </p:spPr>
        <p:txBody>
          <a:bodyPr/>
          <a:lstStyle>
            <a:lvl1pPr>
              <a:defRPr/>
            </a:lvl1pPr>
          </a:lstStyle>
          <a:p>
            <a:pPr lvl="0">
              <a:defRPr/>
            </a:pPr>
            <a:endParaRPr lang="de-DE"/>
          </a:p>
        </p:txBody>
      </p:sp>
      <p:sp>
        <p:nvSpPr>
          <p:cNvPr id="6" name="Textplatzhalter 3"/>
          <p:cNvSpPr>
            <a:spLocks noGrp="1"/>
          </p:cNvSpPr>
          <p:nvPr>
            <p:ph type="body" idx="2"/>
          </p:nvPr>
        </p:nvSpPr>
        <p:spPr bwMode="auto">
          <a:xfrm>
            <a:off x="693736" y="2268534"/>
            <a:ext cx="3251204" cy="4200525"/>
          </a:xfrm>
        </p:spPr>
        <p:txBody>
          <a:bodyPr/>
          <a:lstStyle>
            <a:lvl1pPr>
              <a:defRPr sz="1600"/>
            </a:lvl1pPr>
          </a:lstStyle>
          <a:p>
            <a:pPr lvl="0">
              <a:defRPr/>
            </a:pPr>
            <a:r>
              <a:rPr lang="de-DE"/>
              <a:t>Mastertextformat bearbeiten</a:t>
            </a:r>
            <a:endParaRPr/>
          </a:p>
        </p:txBody>
      </p:sp>
      <p:sp>
        <p:nvSpPr>
          <p:cNvPr id="7" name="Datumsplatzhalter 4"/>
          <p:cNvSpPr>
            <a:spLocks noGrp="1"/>
          </p:cNvSpPr>
          <p:nvPr>
            <p:ph type="dt" sz="half" idx="7"/>
          </p:nvPr>
        </p:nvSpPr>
        <p:spPr bwMode="auto"/>
        <p:txBody>
          <a:bodyPr/>
          <a:lstStyle>
            <a:lvl1pPr>
              <a:defRPr/>
            </a:lvl1pPr>
          </a:lstStyle>
          <a:p>
            <a:pPr lvl="0">
              <a:defRPr/>
            </a:pPr>
            <a:endParaRPr lang="de-DE"/>
          </a:p>
        </p:txBody>
      </p:sp>
      <p:sp>
        <p:nvSpPr>
          <p:cNvPr id="8" name="Fußzeilenplatzhalter 5"/>
          <p:cNvSpPr>
            <a:spLocks noGrp="1"/>
          </p:cNvSpPr>
          <p:nvPr>
            <p:ph type="ftr" sz="quarter" idx="9"/>
          </p:nvPr>
        </p:nvSpPr>
        <p:spPr bwMode="auto"/>
        <p:txBody>
          <a:bodyPr/>
          <a:lstStyle>
            <a:lvl1pPr>
              <a:defRPr/>
            </a:lvl1pPr>
          </a:lstStyle>
          <a:p>
            <a:pPr lvl="0">
              <a:defRPr/>
            </a:pPr>
            <a:endParaRPr lang="de-DE"/>
          </a:p>
        </p:txBody>
      </p:sp>
      <p:sp>
        <p:nvSpPr>
          <p:cNvPr id="9" name="Foliennummernplatzhalter 6"/>
          <p:cNvSpPr>
            <a:spLocks noGrp="1"/>
          </p:cNvSpPr>
          <p:nvPr>
            <p:ph type="sldNum" sz="quarter" idx="8"/>
          </p:nvPr>
        </p:nvSpPr>
        <p:spPr bwMode="auto"/>
        <p:txBody>
          <a:bodyPr/>
          <a:lstStyle>
            <a:lvl1pPr>
              <a:defRPr/>
            </a:lvl1pPr>
          </a:lstStyle>
          <a:p>
            <a:pPr lvl="0">
              <a:defRPr/>
            </a:pPr>
            <a:fld id="{F6A35C77-8C76-4765-B65F-7ED83CE48505}" type="slidenum">
              <a:r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bwMode="auto">
        <a:xfrm>
          <a:off x="0" y="0"/>
          <a:ext cx="0" cy="0"/>
          <a:chOff x="0" y="0"/>
          <a:chExt cx="0" cy="0"/>
        </a:xfrm>
      </p:grpSpPr>
      <p:sp>
        <p:nvSpPr>
          <p:cNvPr id="4" name="Titelplatzhalter 1"/>
          <p:cNvSpPr>
            <a:spLocks noGrp="1"/>
          </p:cNvSpPr>
          <p:nvPr>
            <p:ph type="title"/>
          </p:nvPr>
        </p:nvSpPr>
        <p:spPr bwMode="auto">
          <a:xfrm>
            <a:off x="503998" y="301322"/>
            <a:ext cx="7200003" cy="1714682"/>
          </a:xfrm>
          <a:prstGeom prst="rect">
            <a:avLst/>
          </a:prstGeom>
          <a:noFill/>
          <a:ln>
            <a:noFill/>
          </a:ln>
        </p:spPr>
        <p:txBody>
          <a:bodyPr vert="horz" wrap="square" lIns="0" tIns="0" rIns="0" bIns="0" anchor="t" anchorCtr="0" compatLnSpc="1">
            <a:noAutofit/>
          </a:bodyPr>
          <a:lstStyle/>
          <a:p>
            <a:pPr lvl="0">
              <a:defRPr/>
            </a:pPr>
            <a:endParaRPr lang="de-DE"/>
          </a:p>
        </p:txBody>
      </p:sp>
      <p:sp>
        <p:nvSpPr>
          <p:cNvPr id="5" name="Textplatzhalter 2"/>
          <p:cNvSpPr>
            <a:spLocks noGrp="1"/>
          </p:cNvSpPr>
          <p:nvPr>
            <p:ph type="body" idx="1"/>
          </p:nvPr>
        </p:nvSpPr>
        <p:spPr bwMode="auto">
          <a:xfrm>
            <a:off x="503998" y="2015995"/>
            <a:ext cx="9071643" cy="4742279"/>
          </a:xfrm>
          <a:prstGeom prst="rect">
            <a:avLst/>
          </a:prstGeom>
          <a:noFill/>
          <a:ln>
            <a:noFill/>
          </a:ln>
        </p:spPr>
        <p:txBody>
          <a:bodyPr vert="horz" wrap="square" lIns="0" tIns="0" rIns="0" bIns="0" anchor="t" anchorCtr="0" compatLnSpc="1">
            <a:noAutofit/>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6" name="Datumsplatzhalter 3"/>
          <p:cNvSpPr>
            <a:spLocks noGrp="1"/>
          </p:cNvSpPr>
          <p:nvPr>
            <p:ph type="dt" sz="half" idx="2"/>
          </p:nvPr>
        </p:nvSpPr>
        <p:spPr bwMode="auto">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a:lnSpc>
                <a:spcPct val="100000"/>
              </a:lnSpc>
              <a:spcBef>
                <a:spcPts val="0"/>
              </a:spcBef>
              <a:spcAft>
                <a:spcPts val="0"/>
              </a:spcAft>
              <a:buNone/>
              <a:defRPr lang="de-DE" sz="1400" b="0" i="0" u="none" strike="noStrike" cap="none" spc="0">
                <a:solidFill>
                  <a:srgbClr val="000000"/>
                </a:solidFill>
                <a:latin typeface="Times New Roman"/>
                <a:ea typeface="Lucida Sans Unicode"/>
                <a:cs typeface="Tahoma"/>
              </a:defRPr>
            </a:lvl1pPr>
          </a:lstStyle>
          <a:p>
            <a:pPr lvl="0">
              <a:defRPr/>
            </a:pPr>
            <a:endParaRPr lang="de-DE"/>
          </a:p>
        </p:txBody>
      </p:sp>
      <p:sp>
        <p:nvSpPr>
          <p:cNvPr id="7" name="Fußzeilenplatzhalter 4"/>
          <p:cNvSpPr>
            <a:spLocks noGrp="1"/>
          </p:cNvSpPr>
          <p:nvPr>
            <p:ph type="ftr" sz="quarter" idx="3"/>
          </p:nvPr>
        </p:nvSpPr>
        <p:spPr bwMode="auto">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ctr" defTabSz="914400">
              <a:lnSpc>
                <a:spcPct val="100000"/>
              </a:lnSpc>
              <a:spcBef>
                <a:spcPts val="0"/>
              </a:spcBef>
              <a:spcAft>
                <a:spcPts val="0"/>
              </a:spcAft>
              <a:buNone/>
              <a:defRPr lang="de-DE" sz="1400" b="0" i="0" u="none" strike="noStrike" cap="none" spc="0">
                <a:solidFill>
                  <a:srgbClr val="000000"/>
                </a:solidFill>
                <a:latin typeface="Times New Roman"/>
                <a:ea typeface="Lucida Sans Unicode"/>
                <a:cs typeface="Tahoma"/>
              </a:defRPr>
            </a:lvl1pPr>
          </a:lstStyle>
          <a:p>
            <a:pPr lvl="0">
              <a:defRPr/>
            </a:pPr>
            <a:endParaRPr lang="de-DE"/>
          </a:p>
        </p:txBody>
      </p:sp>
      <p:sp>
        <p:nvSpPr>
          <p:cNvPr id="8" name="Foliennummernplatzhalter 5"/>
          <p:cNvSpPr>
            <a:spLocks noGrp="1"/>
          </p:cNvSpPr>
          <p:nvPr>
            <p:ph type="sldNum" sz="quarter" idx="4"/>
          </p:nvPr>
        </p:nvSpPr>
        <p:spPr bwMode="auto">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a:lnSpc>
                <a:spcPct val="100000"/>
              </a:lnSpc>
              <a:spcBef>
                <a:spcPts val="0"/>
              </a:spcBef>
              <a:spcAft>
                <a:spcPts val="0"/>
              </a:spcAft>
              <a:buNone/>
              <a:defRPr lang="de-DE" sz="1400" b="0" i="0" u="none" strike="noStrike" cap="none" spc="0">
                <a:solidFill>
                  <a:srgbClr val="000000"/>
                </a:solidFill>
                <a:latin typeface="Times New Roman"/>
                <a:ea typeface="Lucida Sans Unicode"/>
                <a:cs typeface="Tahoma"/>
              </a:defRPr>
            </a:lvl1pPr>
          </a:lstStyle>
          <a:p>
            <a:pPr lvl="0">
              <a:defRPr/>
            </a:pPr>
            <a:fld id="{9E1CB802-D2F4-4A2A-82FC-FB773C4CA5D9}" type="slidenum">
              <a:rPr/>
              <a:t>‹#›</a:t>
            </a:fld>
            <a:endParaRPr lang="de-DE"/>
          </a:p>
        </p:txBody>
      </p:sp>
      <p:sp>
        <p:nvSpPr>
          <p:cNvPr id="9" name="Rechteck 6"/>
          <p:cNvSpPr/>
          <p:nvPr/>
        </p:nvSpPr>
        <p:spPr bwMode="auto">
          <a:xfrm>
            <a:off x="0" y="5472363"/>
            <a:ext cx="10079998" cy="2087995"/>
          </a:xfrm>
          <a:prstGeom prst="rect">
            <a:avLst/>
          </a:prstGeom>
          <a:solidFill>
            <a:srgbClr val="FF9400"/>
          </a:solidFill>
          <a:ln cap="flat">
            <a:noFill/>
            <a:prstDash val="solid"/>
          </a:ln>
        </p:spPr>
        <p:txBody>
          <a:bodyPr vert="horz" wrap="none" lIns="90004" tIns="44996" rIns="90004" bIns="44996" anchor="ctr" anchorCtr="0" compatLnSpc="0">
            <a:no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endParaRPr lang="de-DE" sz="1800" b="0" i="0" u="none" strike="noStrike" cap="none" spc="0">
              <a:solidFill>
                <a:srgbClr val="000000"/>
              </a:solidFill>
              <a:latin typeface="Arial"/>
              <a:ea typeface="SimSun"/>
              <a:cs typeface="Lucida Sans"/>
            </a:endParaRPr>
          </a:p>
        </p:txBody>
      </p:sp>
      <p:pic>
        <p:nvPicPr>
          <p:cNvPr id="10" name="Grafik 7"/>
          <p:cNvPicPr>
            <a:picLocks noChangeAspect="1"/>
          </p:cNvPicPr>
          <p:nvPr/>
        </p:nvPicPr>
        <p:blipFill>
          <a:blip r:embed="rId13">
            <a:lum/>
            <a:alphaModFix/>
          </a:blip>
          <a:stretch/>
        </p:blipFill>
        <p:spPr bwMode="auto">
          <a:xfrm>
            <a:off x="6119995" y="3095280"/>
            <a:ext cx="3481559" cy="3457081"/>
          </a:xfrm>
          <a:prstGeom prst="rect">
            <a:avLst/>
          </a:prstGeom>
          <a:noFill/>
          <a:ln cap="flat">
            <a:noFill/>
          </a:ln>
        </p:spPr>
      </p:pic>
      <p:pic>
        <p:nvPicPr>
          <p:cNvPr id="11" name="Grafik 8"/>
          <p:cNvPicPr>
            <a:picLocks noChangeAspect="1"/>
          </p:cNvPicPr>
          <p:nvPr/>
        </p:nvPicPr>
        <p:blipFill>
          <a:blip r:embed="rId14">
            <a:lum/>
            <a:alphaModFix/>
          </a:blip>
          <a:stretch/>
        </p:blipFill>
        <p:spPr bwMode="auto">
          <a:xfrm>
            <a:off x="7128360" y="504355"/>
            <a:ext cx="2496961" cy="1161004"/>
          </a:xfrm>
          <a:prstGeom prst="rect">
            <a:avLst/>
          </a:prstGeom>
          <a:noFill/>
          <a:ln cap="flat">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a:lnSpc>
          <a:spcPct val="100000"/>
        </a:lnSpc>
        <a:spcBef>
          <a:spcPts val="0"/>
        </a:spcBef>
        <a:spcAft>
          <a:spcPts val="0"/>
        </a:spcAft>
        <a:buNone/>
        <a:defRPr lang="de-DE" sz="4400" b="1" i="0" u="none" strike="noStrike" cap="none" spc="0">
          <a:solidFill>
            <a:srgbClr val="666666"/>
          </a:solidFill>
          <a:latin typeface="Arial"/>
          <a:ea typeface="SimSun"/>
        </a:defRPr>
      </a:lvl1pPr>
    </p:titleStyle>
    <p:bodyStyle>
      <a:lvl1pPr marL="0" marR="0" lvl="0" indent="0" defTabSz="914400">
        <a:lnSpc>
          <a:spcPct val="100000"/>
        </a:lnSpc>
        <a:spcBef>
          <a:spcPts val="0"/>
        </a:spcBef>
        <a:spcAft>
          <a:spcPts val="1415"/>
        </a:spcAft>
        <a:buNone/>
        <a:defRPr lang="de-DE" sz="3200" b="0" i="0" u="none" strike="noStrike" cap="none" spc="0">
          <a:solidFill>
            <a:srgbClr val="000000"/>
          </a:solidFill>
          <a:latin typeface="Arial"/>
          <a:ea typeface="SimSun"/>
        </a:defRPr>
      </a:lvl1pPr>
      <a:lvl2pPr marL="685800" marR="0" lvl="1" indent="-228600" algn="l" defTabSz="914400">
        <a:lnSpc>
          <a:spcPct val="90000"/>
        </a:lnSpc>
        <a:spcBef>
          <a:spcPts val="500"/>
        </a:spcBef>
        <a:spcAft>
          <a:spcPts val="0"/>
        </a:spcAft>
        <a:buSzPct val="100000"/>
        <a:buFont typeface="Arial"/>
        <a:buChar char="•"/>
        <a:defRPr lang="de-DE" sz="2400" b="0" i="0" u="none" strike="noStrike" cap="none" spc="0">
          <a:solidFill>
            <a:srgbClr val="000000"/>
          </a:solidFill>
          <a:latin typeface="Calibri"/>
        </a:defRPr>
      </a:lvl2pPr>
      <a:lvl3pPr marL="1143000" marR="0" lvl="2" indent="-228600" algn="l" defTabSz="914400">
        <a:lnSpc>
          <a:spcPct val="90000"/>
        </a:lnSpc>
        <a:spcBef>
          <a:spcPts val="500"/>
        </a:spcBef>
        <a:spcAft>
          <a:spcPts val="0"/>
        </a:spcAft>
        <a:buSzPct val="100000"/>
        <a:buFont typeface="Arial"/>
        <a:buChar char="•"/>
        <a:defRPr lang="de-DE" sz="2000" b="0" i="0" u="none" strike="noStrike" cap="none" spc="0">
          <a:solidFill>
            <a:srgbClr val="000000"/>
          </a:solidFill>
          <a:latin typeface="Calibri"/>
        </a:defRPr>
      </a:lvl3pPr>
      <a:lvl4pPr marL="1600200" marR="0" lvl="3" indent="-228600" algn="l" defTabSz="914400">
        <a:lnSpc>
          <a:spcPct val="90000"/>
        </a:lnSpc>
        <a:spcBef>
          <a:spcPts val="500"/>
        </a:spcBef>
        <a:spcAft>
          <a:spcPts val="0"/>
        </a:spcAft>
        <a:buSzPct val="100000"/>
        <a:buFont typeface="Arial"/>
        <a:buChar char="•"/>
        <a:defRPr lang="de-DE" sz="1800" b="0" i="0" u="none" strike="noStrike" cap="none" spc="0">
          <a:solidFill>
            <a:srgbClr val="000000"/>
          </a:solidFill>
          <a:latin typeface="Calibri"/>
        </a:defRPr>
      </a:lvl4pPr>
      <a:lvl5pPr marL="2057400" marR="0" lvl="4" indent="-228600" algn="l" defTabSz="914400">
        <a:lnSpc>
          <a:spcPct val="90000"/>
        </a:lnSpc>
        <a:spcBef>
          <a:spcPts val="500"/>
        </a:spcBef>
        <a:spcAft>
          <a:spcPts val="0"/>
        </a:spcAft>
        <a:buSzPct val="100000"/>
        <a:buFont typeface="Arial"/>
        <a:buChar char="•"/>
        <a:defRPr lang="de-DE" sz="1800" b="0" i="0" u="none" strike="noStrike" cap="none" spc="0">
          <a:solidFill>
            <a:srgbClr val="000000"/>
          </a:solidFill>
          <a:latin typeface="Calibri"/>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bwMode="auto">
        <a:xfrm>
          <a:off x="0" y="0"/>
          <a:ext cx="0" cy="0"/>
          <a:chOff x="0" y="0"/>
          <a:chExt cx="0" cy="0"/>
        </a:xfrm>
      </p:grpSpPr>
      <p:sp>
        <p:nvSpPr>
          <p:cNvPr id="4" name="Titelplatzhalter 1"/>
          <p:cNvSpPr>
            <a:spLocks noGrp="1"/>
          </p:cNvSpPr>
          <p:nvPr>
            <p:ph type="title"/>
          </p:nvPr>
        </p:nvSpPr>
        <p:spPr bwMode="auto">
          <a:xfrm>
            <a:off x="503998" y="301322"/>
            <a:ext cx="7200003" cy="1714682"/>
          </a:xfrm>
          <a:prstGeom prst="rect">
            <a:avLst/>
          </a:prstGeom>
          <a:noFill/>
          <a:ln>
            <a:noFill/>
          </a:ln>
        </p:spPr>
        <p:txBody>
          <a:bodyPr vert="horz" wrap="square" lIns="0" tIns="0" rIns="0" bIns="0" anchor="t" anchorCtr="0" compatLnSpc="1">
            <a:noAutofit/>
          </a:bodyPr>
          <a:lstStyle/>
          <a:p>
            <a:pPr lvl="0">
              <a:defRPr/>
            </a:pPr>
            <a:endParaRPr lang="de-DE"/>
          </a:p>
        </p:txBody>
      </p:sp>
      <p:sp>
        <p:nvSpPr>
          <p:cNvPr id="5" name="Textplatzhalter 2"/>
          <p:cNvSpPr>
            <a:spLocks noGrp="1"/>
          </p:cNvSpPr>
          <p:nvPr>
            <p:ph type="body" idx="1"/>
          </p:nvPr>
        </p:nvSpPr>
        <p:spPr bwMode="auto">
          <a:xfrm>
            <a:off x="503998" y="2015995"/>
            <a:ext cx="9071643" cy="4742279"/>
          </a:xfrm>
          <a:prstGeom prst="rect">
            <a:avLst/>
          </a:prstGeom>
          <a:noFill/>
          <a:ln>
            <a:noFill/>
          </a:ln>
        </p:spPr>
        <p:txBody>
          <a:bodyPr vert="horz" wrap="square" lIns="0" tIns="0" rIns="0" bIns="0" anchor="t" anchorCtr="0" compatLnSpc="1">
            <a:noAutofit/>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6" name="Datumsplatzhalter 3"/>
          <p:cNvSpPr>
            <a:spLocks noGrp="1"/>
          </p:cNvSpPr>
          <p:nvPr>
            <p:ph type="dt" sz="half" idx="2"/>
          </p:nvPr>
        </p:nvSpPr>
        <p:spPr bwMode="auto">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a:lnSpc>
                <a:spcPct val="100000"/>
              </a:lnSpc>
              <a:spcBef>
                <a:spcPts val="0"/>
              </a:spcBef>
              <a:spcAft>
                <a:spcPts val="0"/>
              </a:spcAft>
              <a:buNone/>
              <a:defRPr lang="de-DE" sz="1400" b="0" i="0" u="none" strike="noStrike" cap="none" spc="0">
                <a:solidFill>
                  <a:srgbClr val="000000"/>
                </a:solidFill>
                <a:latin typeface="Times New Roman"/>
                <a:ea typeface="Lucida Sans Unicode"/>
                <a:cs typeface="Tahoma"/>
              </a:defRPr>
            </a:lvl1pPr>
          </a:lstStyle>
          <a:p>
            <a:pPr lvl="0">
              <a:defRPr/>
            </a:pPr>
            <a:endParaRPr lang="de-DE"/>
          </a:p>
        </p:txBody>
      </p:sp>
      <p:sp>
        <p:nvSpPr>
          <p:cNvPr id="7" name="Fußzeilenplatzhalter 4"/>
          <p:cNvSpPr>
            <a:spLocks noGrp="1"/>
          </p:cNvSpPr>
          <p:nvPr>
            <p:ph type="ftr" sz="quarter" idx="3"/>
          </p:nvPr>
        </p:nvSpPr>
        <p:spPr bwMode="auto">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ctr" defTabSz="914400">
              <a:lnSpc>
                <a:spcPct val="100000"/>
              </a:lnSpc>
              <a:spcBef>
                <a:spcPts val="0"/>
              </a:spcBef>
              <a:spcAft>
                <a:spcPts val="0"/>
              </a:spcAft>
              <a:buNone/>
              <a:defRPr lang="de-DE" sz="1400" b="0" i="0" u="none" strike="noStrike" cap="none" spc="0">
                <a:solidFill>
                  <a:srgbClr val="000000"/>
                </a:solidFill>
                <a:latin typeface="Times New Roman"/>
                <a:ea typeface="Lucida Sans Unicode"/>
                <a:cs typeface="Tahoma"/>
              </a:defRPr>
            </a:lvl1pPr>
          </a:lstStyle>
          <a:p>
            <a:pPr lvl="0">
              <a:defRPr/>
            </a:pPr>
            <a:endParaRPr lang="de-DE"/>
          </a:p>
        </p:txBody>
      </p:sp>
      <p:sp>
        <p:nvSpPr>
          <p:cNvPr id="8" name="Foliennummernplatzhalter 5"/>
          <p:cNvSpPr>
            <a:spLocks noGrp="1"/>
          </p:cNvSpPr>
          <p:nvPr>
            <p:ph type="sldNum" sz="quarter" idx="4"/>
          </p:nvPr>
        </p:nvSpPr>
        <p:spPr bwMode="auto">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a:lnSpc>
                <a:spcPct val="100000"/>
              </a:lnSpc>
              <a:spcBef>
                <a:spcPts val="0"/>
              </a:spcBef>
              <a:spcAft>
                <a:spcPts val="0"/>
              </a:spcAft>
              <a:buNone/>
              <a:defRPr lang="de-DE" sz="1400" b="0" i="0" u="none" strike="noStrike" cap="none" spc="0">
                <a:solidFill>
                  <a:srgbClr val="000000"/>
                </a:solidFill>
                <a:latin typeface="Times New Roman"/>
                <a:ea typeface="Lucida Sans Unicode"/>
                <a:cs typeface="Tahoma"/>
              </a:defRPr>
            </a:lvl1pPr>
          </a:lstStyle>
          <a:p>
            <a:pPr lvl="0">
              <a:defRPr/>
            </a:pPr>
            <a:fld id="{A510CD8B-862B-41F6-90BF-B7EE68F7692F}" type="slidenum">
              <a:rPr/>
              <a:t>‹#›</a:t>
            </a:fld>
            <a:endParaRPr lang="de-DE"/>
          </a:p>
        </p:txBody>
      </p:sp>
      <p:pic>
        <p:nvPicPr>
          <p:cNvPr id="9" name="Grafik 6"/>
          <p:cNvPicPr>
            <a:picLocks noChangeAspect="1"/>
          </p:cNvPicPr>
          <p:nvPr/>
        </p:nvPicPr>
        <p:blipFill>
          <a:blip r:embed="rId13">
            <a:lum/>
            <a:alphaModFix/>
          </a:blip>
          <a:stretch/>
        </p:blipFill>
        <p:spPr bwMode="auto">
          <a:xfrm>
            <a:off x="8172001" y="359999"/>
            <a:ext cx="1428475" cy="663836"/>
          </a:xfrm>
          <a:prstGeom prst="rect">
            <a:avLst/>
          </a:prstGeom>
          <a:noFill/>
          <a:ln cap="flat">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a:lnSpc>
          <a:spcPct val="100000"/>
        </a:lnSpc>
        <a:spcBef>
          <a:spcPts val="0"/>
        </a:spcBef>
        <a:spcAft>
          <a:spcPts val="0"/>
        </a:spcAft>
        <a:buNone/>
        <a:defRPr lang="de-DE" sz="4400" b="1" i="0" u="none" strike="noStrike" cap="none" spc="0">
          <a:solidFill>
            <a:srgbClr val="666666"/>
          </a:solidFill>
          <a:latin typeface="Arial"/>
          <a:ea typeface="SimSun"/>
        </a:defRPr>
      </a:lvl1pPr>
    </p:titleStyle>
    <p:bodyStyle>
      <a:lvl1pPr marL="0" marR="0" lvl="0" indent="0" defTabSz="914400">
        <a:lnSpc>
          <a:spcPct val="100000"/>
        </a:lnSpc>
        <a:spcBef>
          <a:spcPts val="0"/>
        </a:spcBef>
        <a:spcAft>
          <a:spcPts val="1415"/>
        </a:spcAft>
        <a:buNone/>
        <a:defRPr lang="de-DE" sz="3200" b="0" i="0" u="none" strike="noStrike" cap="none" spc="0">
          <a:solidFill>
            <a:srgbClr val="000000"/>
          </a:solidFill>
          <a:latin typeface="Arial"/>
          <a:ea typeface="SimSun"/>
        </a:defRPr>
      </a:lvl1pPr>
      <a:lvl2pPr marL="685800" marR="0" lvl="1" indent="-228600" algn="l" defTabSz="914400">
        <a:lnSpc>
          <a:spcPct val="90000"/>
        </a:lnSpc>
        <a:spcBef>
          <a:spcPts val="500"/>
        </a:spcBef>
        <a:spcAft>
          <a:spcPts val="0"/>
        </a:spcAft>
        <a:buSzPct val="100000"/>
        <a:buFont typeface="Arial"/>
        <a:buChar char="•"/>
        <a:defRPr lang="de-DE" sz="2400" b="0" i="0" u="none" strike="noStrike" cap="none" spc="0">
          <a:solidFill>
            <a:srgbClr val="000000"/>
          </a:solidFill>
          <a:latin typeface="Calibri"/>
        </a:defRPr>
      </a:lvl2pPr>
      <a:lvl3pPr marL="1143000" marR="0" lvl="2" indent="-228600" algn="l" defTabSz="914400">
        <a:lnSpc>
          <a:spcPct val="90000"/>
        </a:lnSpc>
        <a:spcBef>
          <a:spcPts val="500"/>
        </a:spcBef>
        <a:spcAft>
          <a:spcPts val="0"/>
        </a:spcAft>
        <a:buSzPct val="100000"/>
        <a:buFont typeface="Arial"/>
        <a:buChar char="•"/>
        <a:defRPr lang="de-DE" sz="2000" b="0" i="0" u="none" strike="noStrike" cap="none" spc="0">
          <a:solidFill>
            <a:srgbClr val="000000"/>
          </a:solidFill>
          <a:latin typeface="Calibri"/>
        </a:defRPr>
      </a:lvl3pPr>
      <a:lvl4pPr marL="1600200" marR="0" lvl="3" indent="-228600" algn="l" defTabSz="914400">
        <a:lnSpc>
          <a:spcPct val="90000"/>
        </a:lnSpc>
        <a:spcBef>
          <a:spcPts val="500"/>
        </a:spcBef>
        <a:spcAft>
          <a:spcPts val="0"/>
        </a:spcAft>
        <a:buSzPct val="100000"/>
        <a:buFont typeface="Arial"/>
        <a:buChar char="•"/>
        <a:defRPr lang="de-DE" sz="1800" b="0" i="0" u="none" strike="noStrike" cap="none" spc="0">
          <a:solidFill>
            <a:srgbClr val="000000"/>
          </a:solidFill>
          <a:latin typeface="Calibri"/>
        </a:defRPr>
      </a:lvl4pPr>
      <a:lvl5pPr marL="2057400" marR="0" lvl="4" indent="-228600" algn="l" defTabSz="914400">
        <a:lnSpc>
          <a:spcPct val="90000"/>
        </a:lnSpc>
        <a:spcBef>
          <a:spcPts val="500"/>
        </a:spcBef>
        <a:spcAft>
          <a:spcPts val="0"/>
        </a:spcAft>
        <a:buSzPct val="100000"/>
        <a:buFont typeface="Arial"/>
        <a:buChar char="•"/>
        <a:defRPr lang="de-DE" sz="1800" b="0" i="0" u="none" strike="noStrike" cap="none" spc="0">
          <a:solidFill>
            <a:srgbClr val="000000"/>
          </a:solidFill>
          <a:latin typeface="Calibri"/>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hyperlink" Target="mailto:info@isaqb.org" TargetMode="Externa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isaqb-org/curriculum-foundation" TargetMode="External"/><Relationship Id="rId2" Type="http://schemas.openxmlformats.org/officeDocument/2006/relationships/hyperlink" Target="mailto:info@isaqb.org" TargetMode="External"/><Relationship Id="rId1" Type="http://schemas.openxmlformats.org/officeDocument/2006/relationships/slideLayout" Target="../slideLayouts/slideLayout18.xml"/><Relationship Id="rId4" Type="http://schemas.openxmlformats.org/officeDocument/2006/relationships/hyperlink" Target="https://github.com/isaqb-org/curriculum-foundation/issu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name="page1">
    <p:spTree>
      <p:nvGrpSpPr>
        <p:cNvPr id="1" name=""/>
        <p:cNvGrpSpPr/>
        <p:nvPr/>
      </p:nvGrpSpPr>
      <p:grpSpPr bwMode="auto">
        <a:xfrm>
          <a:off x="0" y="0"/>
          <a:ext cx="0" cy="0"/>
          <a:chOff x="0" y="0"/>
          <a:chExt cx="0" cy="0"/>
        </a:xfrm>
      </p:grpSpPr>
      <p:sp>
        <p:nvSpPr>
          <p:cNvPr id="4" name="Rechteck 1"/>
          <p:cNvSpPr/>
          <p:nvPr/>
        </p:nvSpPr>
        <p:spPr bwMode="auto">
          <a:xfrm>
            <a:off x="0" y="6551995"/>
            <a:ext cx="10079998" cy="1007997"/>
          </a:xfrm>
          <a:prstGeom prst="rect">
            <a:avLst/>
          </a:prstGeom>
          <a:solidFill>
            <a:srgbClr val="FF9400"/>
          </a:solidFill>
          <a:ln cap="flat">
            <a:noFill/>
            <a:prstDash val="solid"/>
          </a:ln>
        </p:spPr>
        <p:txBody>
          <a:bodyPr vert="horz" wrap="none" lIns="90004" tIns="44996" rIns="90004" bIns="44996" anchor="ctr" anchorCtr="0" compatLnSpc="0">
            <a:no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endParaRPr lang="de-DE" sz="1800" b="0" i="0" u="none" strike="noStrike" cap="none" spc="0">
              <a:solidFill>
                <a:srgbClr val="000000"/>
              </a:solidFill>
              <a:latin typeface="Arial"/>
              <a:ea typeface="SimSun"/>
              <a:cs typeface="Lucida Sans"/>
            </a:endParaRPr>
          </a:p>
        </p:txBody>
      </p:sp>
      <p:sp>
        <p:nvSpPr>
          <p:cNvPr id="5" name="Textfeld 2"/>
          <p:cNvSpPr>
            <a:spLocks/>
          </p:cNvSpPr>
          <p:nvPr/>
        </p:nvSpPr>
        <p:spPr bwMode="auto">
          <a:xfrm>
            <a:off x="431999" y="1037051"/>
            <a:ext cx="9648629" cy="4965028"/>
          </a:xfrm>
          <a:prstGeom prst="rect">
            <a:avLst/>
          </a:prstGeom>
          <a:noFill/>
          <a:ln cap="flat">
            <a:noFill/>
          </a:ln>
        </p:spPr>
        <p:txBody>
          <a:bodyPr vert="horz" wrap="square" lIns="90004" tIns="44996" rIns="90004" bIns="44996" anchor="t" anchorCtr="0" compatLnSpc="0">
            <a:spAutoFit/>
          </a:bodyPr>
          <a:lstStyle/>
          <a:p>
            <a:pPr marL="0" marR="0" lvl="0" indent="0" algn="l" defTabSz="914400">
              <a:buNone/>
              <a:defRPr sz="1800" b="0" i="0" u="none" strike="noStrike" cap="none" spc="0">
                <a:solidFill>
                  <a:srgbClr val="000000"/>
                </a:solidFill>
              </a:defRPr>
            </a:pPr>
            <a:r>
              <a:rPr lang="en-US" sz="4000" b="1">
                <a:solidFill>
                  <a:srgbClr val="595959"/>
                </a:solidFill>
                <a:latin typeface="Roboto"/>
              </a:rPr>
              <a:t>Examination Guide</a:t>
            </a:r>
            <a:endParaRPr/>
          </a:p>
          <a:p>
            <a:pPr marL="0" marR="0" lvl="0" indent="0" algn="l" defTabSz="914400">
              <a:buNone/>
              <a:defRPr sz="1800" b="0" i="0" u="none" strike="noStrike" cap="none" spc="0">
                <a:solidFill>
                  <a:srgbClr val="000000"/>
                </a:solidFill>
              </a:defRPr>
            </a:pPr>
            <a:endParaRPr lang="en-US" sz="2800" b="1" i="0" u="none" strike="noStrike" cap="none" spc="0">
              <a:solidFill>
                <a:srgbClr val="595959"/>
              </a:solidFill>
              <a:latin typeface="Roboto"/>
            </a:endParaRPr>
          </a:p>
          <a:p>
            <a:pPr>
              <a:defRPr sz="1800" b="0" i="0" u="none" strike="noStrike" cap="none" spc="0">
                <a:solidFill>
                  <a:srgbClr val="000000"/>
                </a:solidFill>
              </a:defRPr>
            </a:pPr>
            <a:r>
              <a:rPr lang="de-DE" sz="2800" b="1">
                <a:solidFill>
                  <a:srgbClr val="595959"/>
                </a:solidFill>
                <a:latin typeface="Roboto"/>
              </a:rPr>
              <a:t>iSAQB</a:t>
            </a:r>
            <a:r>
              <a:rPr lang="de-DE" sz="2800" b="1" baseline="30000">
                <a:solidFill>
                  <a:srgbClr val="595959"/>
                </a:solidFill>
                <a:latin typeface="Roboto"/>
              </a:rPr>
              <a:t>®</a:t>
            </a:r>
            <a:r>
              <a:rPr lang="de-DE" sz="2800" baseline="30000">
                <a:solidFill>
                  <a:srgbClr val="000000"/>
                </a:solidFill>
              </a:rPr>
              <a:t> </a:t>
            </a:r>
            <a:r>
              <a:rPr lang="en-US" sz="2800" b="1">
                <a:solidFill>
                  <a:srgbClr val="595959"/>
                </a:solidFill>
                <a:latin typeface="Roboto"/>
              </a:rPr>
              <a:t>Certification Program</a:t>
            </a:r>
            <a:endParaRPr/>
          </a:p>
          <a:p>
            <a:pPr lvl="0">
              <a:lnSpc>
                <a:spcPct val="130000"/>
              </a:lnSpc>
              <a:defRPr sz="1800" b="0" i="0" u="none" strike="noStrike" cap="none" spc="0">
                <a:solidFill>
                  <a:srgbClr val="000000"/>
                </a:solidFill>
              </a:defRPr>
            </a:pPr>
            <a:r>
              <a:rPr lang="en-US" sz="2800" b="1">
                <a:solidFill>
                  <a:srgbClr val="595959"/>
                </a:solidFill>
                <a:latin typeface="Roboto"/>
              </a:rPr>
              <a:t>Certified Professional for Software Architecture</a:t>
            </a:r>
            <a:endParaRPr/>
          </a:p>
          <a:p>
            <a:pPr>
              <a:lnSpc>
                <a:spcPct val="130000"/>
              </a:lnSpc>
              <a:defRPr sz="1800" b="0" i="0" u="none" strike="noStrike" cap="none" spc="0">
                <a:solidFill>
                  <a:srgbClr val="000000"/>
                </a:solidFill>
              </a:defRPr>
            </a:pPr>
            <a:r>
              <a:rPr lang="en-US" sz="2800" b="1">
                <a:solidFill>
                  <a:srgbClr val="595959"/>
                </a:solidFill>
                <a:latin typeface="Roboto"/>
              </a:rPr>
              <a:t>Foundation Level (</a:t>
            </a:r>
            <a:r>
              <a:rPr lang="de-DE" sz="2800" b="1">
                <a:solidFill>
                  <a:srgbClr val="595959"/>
                </a:solidFill>
                <a:latin typeface="Roboto"/>
              </a:rPr>
              <a:t>CPSA-F</a:t>
            </a:r>
            <a:r>
              <a:rPr lang="de-DE" sz="2800" b="1" baseline="30000">
                <a:solidFill>
                  <a:srgbClr val="595959"/>
                </a:solidFill>
                <a:latin typeface="Roboto"/>
              </a:rPr>
              <a:t>®</a:t>
            </a:r>
            <a:r>
              <a:rPr lang="en-US" sz="2800" b="1">
                <a:solidFill>
                  <a:srgbClr val="595959"/>
                </a:solidFill>
                <a:latin typeface="Roboto"/>
              </a:rPr>
              <a:t>)</a:t>
            </a:r>
            <a:endParaRPr/>
          </a:p>
          <a:p>
            <a:pPr marL="0" marR="0" lvl="0" indent="0" algn="l" defTabSz="914400">
              <a:lnSpc>
                <a:spcPct val="100000"/>
              </a:lnSpc>
              <a:spcBef>
                <a:spcPts val="0"/>
              </a:spcBef>
              <a:spcAft>
                <a:spcPts val="0"/>
              </a:spcAft>
              <a:buNone/>
              <a:defRPr sz="1800" b="0" i="0" u="none" strike="noStrike" cap="none" spc="0">
                <a:solidFill>
                  <a:srgbClr val="000000"/>
                </a:solidFill>
              </a:defRPr>
            </a:pPr>
            <a:endParaRPr lang="en-US" sz="2800" b="1" i="0" u="none" strike="noStrike" cap="none" spc="0">
              <a:solidFill>
                <a:srgbClr val="595959"/>
              </a:solidFill>
              <a:latin typeface="Roboto"/>
            </a:endParaRPr>
          </a:p>
          <a:p>
            <a:pPr marL="0" marR="0" lvl="0" indent="0" algn="l" defTabSz="914400">
              <a:lnSpc>
                <a:spcPct val="150000"/>
              </a:lnSpc>
              <a:spcBef>
                <a:spcPts val="0"/>
              </a:spcBef>
              <a:spcAft>
                <a:spcPts val="0"/>
              </a:spcAft>
              <a:buNone/>
              <a:defRPr sz="1800" b="0" i="0" u="none" strike="noStrike" cap="none" spc="0">
                <a:solidFill>
                  <a:srgbClr val="000000"/>
                </a:solidFill>
              </a:defRPr>
            </a:pPr>
            <a:endParaRPr lang="en-US" sz="2400" b="0" i="0" u="none" strike="noStrike" cap="none" spc="0">
              <a:solidFill>
                <a:srgbClr val="595959"/>
              </a:solidFill>
              <a:latin typeface="Roboto"/>
            </a:endParaRPr>
          </a:p>
          <a:p>
            <a:pPr marL="0" marR="0" lvl="0" indent="0" algn="l" defTabSz="914400">
              <a:lnSpc>
                <a:spcPct val="100000"/>
              </a:lnSpc>
              <a:spcBef>
                <a:spcPts val="0"/>
              </a:spcBef>
              <a:spcAft>
                <a:spcPts val="0"/>
              </a:spcAft>
              <a:buNone/>
              <a:defRPr sz="1800" b="0" i="0" u="none" strike="noStrike" cap="none" spc="0">
                <a:solidFill>
                  <a:srgbClr val="000000"/>
                </a:solidFill>
              </a:defRPr>
            </a:pPr>
            <a:endParaRPr lang="en-US" sz="2400" b="0" i="0" u="none" strike="noStrike" cap="none" spc="0">
              <a:solidFill>
                <a:srgbClr val="595959"/>
              </a:solidFill>
              <a:latin typeface="Roboto"/>
            </a:endParaRPr>
          </a:p>
          <a:p>
            <a:pPr marL="0" marR="0" lvl="0" indent="0" algn="l" defTabSz="914400">
              <a:lnSpc>
                <a:spcPct val="100000"/>
              </a:lnSpc>
              <a:spcBef>
                <a:spcPts val="0"/>
              </a:spcBef>
              <a:spcAft>
                <a:spcPts val="0"/>
              </a:spcAft>
              <a:buNone/>
              <a:defRPr sz="1800" b="0" i="0" u="none" strike="noStrike" cap="none" spc="0">
                <a:solidFill>
                  <a:srgbClr val="000000"/>
                </a:solidFill>
              </a:defRPr>
            </a:pPr>
            <a:endParaRPr lang="en-US" sz="3600" b="0" i="0" u="none" strike="noStrike" cap="none" spc="0">
              <a:solidFill>
                <a:srgbClr val="000000"/>
              </a:solidFill>
              <a:latin typeface="Times New Roman"/>
            </a:endParaRPr>
          </a:p>
          <a:p>
            <a:pPr marL="0" marR="0" lvl="0" indent="0" algn="l" defTabSz="914400">
              <a:lnSpc>
                <a:spcPct val="100000"/>
              </a:lnSpc>
              <a:spcBef>
                <a:spcPts val="0"/>
              </a:spcBef>
              <a:spcAft>
                <a:spcPts val="0"/>
              </a:spcAft>
              <a:buNone/>
              <a:defRPr sz="1800" b="0" i="0" u="none" strike="noStrike" cap="none" spc="0">
                <a:solidFill>
                  <a:srgbClr val="000000"/>
                </a:solidFill>
              </a:defRPr>
            </a:pPr>
            <a:endParaRPr lang="de-DE" sz="3600" b="1" i="0" u="none" strike="noStrike" cap="none" spc="0">
              <a:solidFill>
                <a:srgbClr val="666666"/>
              </a:solidFill>
              <a:latin typeface="Arial"/>
              <a:ea typeface="SimSun"/>
              <a:cs typeface="Lucida Sans"/>
            </a:endParaRPr>
          </a:p>
        </p:txBody>
      </p:sp>
      <p:sp>
        <p:nvSpPr>
          <p:cNvPr id="6" name="Textfeld 4"/>
          <p:cNvSpPr>
            <a:spLocks/>
          </p:cNvSpPr>
          <p:nvPr/>
        </p:nvSpPr>
        <p:spPr bwMode="auto">
          <a:xfrm flipH="1">
            <a:off x="431999" y="5832390"/>
            <a:ext cx="5745481" cy="954107"/>
          </a:xfrm>
          <a:prstGeom prst="rect">
            <a:avLst/>
          </a:prstGeom>
          <a:noFill/>
        </p:spPr>
        <p:txBody>
          <a:bodyPr wrap="square" rtlCol="0">
            <a:sp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r>
              <a:rPr lang="en-US" sz="1800" b="0" i="0" u="none" strike="noStrike" cap="none" spc="0">
                <a:solidFill>
                  <a:schemeClr val="bg1"/>
                </a:solidFill>
                <a:latin typeface="Roboto"/>
              </a:rPr>
              <a:t>Based on the CPSA-F Examination Rules 2020</a:t>
            </a:r>
            <a:endParaRPr/>
          </a:p>
          <a:p>
            <a:pPr marL="0" marR="0" lvl="0" indent="0" algn="l" defTabSz="914400">
              <a:lnSpc>
                <a:spcPct val="100000"/>
              </a:lnSpc>
              <a:spcBef>
                <a:spcPts val="0"/>
              </a:spcBef>
              <a:spcAft>
                <a:spcPts val="0"/>
              </a:spcAft>
              <a:buNone/>
              <a:defRPr sz="1800" b="0" i="0" u="none" strike="noStrike" cap="none" spc="0">
                <a:solidFill>
                  <a:srgbClr val="000000"/>
                </a:solidFill>
              </a:defRPr>
            </a:pPr>
            <a:r>
              <a:rPr lang="en-US" sz="1800" b="0" i="0" u="none" strike="noStrike" cap="none" spc="0">
                <a:solidFill>
                  <a:schemeClr val="bg1"/>
                </a:solidFill>
                <a:latin typeface="Roboto"/>
              </a:rPr>
              <a:t>Refers to V 5.1 of the CPSA-F curriculum</a:t>
            </a:r>
            <a:endParaRPr/>
          </a:p>
          <a:p>
            <a:pPr marL="0" marR="0" lvl="0" indent="0" algn="l" defTabSz="914400">
              <a:lnSpc>
                <a:spcPct val="100000"/>
              </a:lnSpc>
              <a:spcBef>
                <a:spcPts val="0"/>
              </a:spcBef>
              <a:spcAft>
                <a:spcPts val="0"/>
              </a:spcAft>
              <a:buNone/>
              <a:defRPr sz="1800" b="0" i="0" u="none" strike="noStrike" cap="none" spc="0">
                <a:solidFill>
                  <a:srgbClr val="000000"/>
                </a:solidFill>
              </a:defRPr>
            </a:pPr>
            <a:endParaRPr lang="en-US" sz="2000" b="0" i="0" u="none" strike="noStrike" cap="none" spc="0">
              <a:solidFill>
                <a:srgbClr val="595959"/>
              </a:solidFill>
              <a:latin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1"/>
          <p:cNvSpPr>
            <a:spLocks noChangeArrowheads="1"/>
          </p:cNvSpPr>
          <p:nvPr/>
        </p:nvSpPr>
        <p:spPr bwMode="auto">
          <a:xfrm>
            <a:off x="572770" y="2205441"/>
            <a:ext cx="7834491" cy="1440216"/>
          </a:xfrm>
          <a:prstGeom prst="rect">
            <a:avLst/>
          </a:prstGeom>
          <a:noFill/>
          <a:ln>
            <a:noFill/>
          </a:ln>
        </p:spPr>
        <p:txBody>
          <a:bodyPr vert="horz" wrap="square" lIns="91440" tIns="45720" rIns="91440" bIns="45720" numCol="1" anchor="ctr" anchorCtr="0" compatLnSpc="1">
            <a:prstTxWarp prst="textNoShape">
              <a:avLst/>
            </a:prstTxWarp>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Question 1</a:t>
            </a:r>
            <a:r>
              <a:rPr lang="en-GB" sz="2800" b="1" i="0" u="none" strike="noStrike" cap="none">
                <a:ln>
                  <a:noFill/>
                </a:ln>
                <a:solidFill>
                  <a:schemeClr val="tx1"/>
                </a:solidFill>
                <a:latin typeface="Roboto"/>
                <a:ea typeface="Roboto"/>
              </a:rPr>
              <a:t>	</a:t>
            </a:r>
            <a:r>
              <a:rPr lang="en-GB" b="0" i="1" u="none" strike="noStrike" cap="none">
                <a:ln>
                  <a:noFill/>
                </a:ln>
                <a:solidFill>
                  <a:schemeClr val="tx1"/>
                </a:solidFill>
                <a:latin typeface="Roboto"/>
                <a:ea typeface="Roboto"/>
              </a:rPr>
              <a:t>A-Question: Select one option.	1 point</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ID: Q-20-04-01</a:t>
            </a:r>
            <a:endParaRPr/>
          </a:p>
          <a:p>
            <a:pPr marL="0" marR="0" lvl="0" indent="0" algn="l" defTabSz="914400">
              <a:lnSpc>
                <a:spcPct val="100000"/>
              </a:lnSpc>
              <a:spcBef>
                <a:spcPts val="0"/>
              </a:spcBef>
              <a:spcAft>
                <a:spcPts val="0"/>
              </a:spcAft>
              <a:buClrTx/>
              <a:buSzTx/>
              <a:buFontTx/>
              <a:buNone/>
              <a:defRPr/>
            </a:pPr>
            <a:endParaRPr lang="de-DE" sz="1050"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rPr>
              <a:t>How many definitions of “software architecture” exist?</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endParaRPr lang="de-DE" sz="1800" b="0" i="0" u="none" strike="noStrike" cap="none">
              <a:ln>
                <a:noFill/>
              </a:ln>
              <a:solidFill>
                <a:schemeClr val="tx1"/>
              </a:solidFill>
              <a:latin typeface="Arial"/>
            </a:endParaRPr>
          </a:p>
        </p:txBody>
      </p:sp>
      <p:graphicFrame>
        <p:nvGraphicFramePr>
          <p:cNvPr id="5" name="Tabelle 4"/>
          <p:cNvGraphicFramePr>
            <a:graphicFrameLocks noGrp="1"/>
          </p:cNvGraphicFramePr>
          <p:nvPr/>
        </p:nvGraphicFramePr>
        <p:xfrm>
          <a:off x="572930" y="3599136"/>
          <a:ext cx="7042512" cy="1305306"/>
        </p:xfrm>
        <a:graphic>
          <a:graphicData uri="http://schemas.openxmlformats.org/drawingml/2006/table">
            <a:tbl>
              <a:tblPr>
                <a:tableStyleId>{C0AC5CE4-098C-515E-A7E2-BAF6AB3F29FB}</a:tableStyleId>
              </a:tblPr>
              <a:tblGrid>
                <a:gridCol w="387696">
                  <a:extLst>
                    <a:ext uri="{9D8B030D-6E8A-4147-A177-3AD203B41FA5}">
                      <a16:colId xmlns:a16="http://schemas.microsoft.com/office/drawing/2014/main" val="20000"/>
                    </a:ext>
                  </a:extLst>
                </a:gridCol>
                <a:gridCol w="5050556">
                  <a:extLst>
                    <a:ext uri="{9D8B030D-6E8A-4147-A177-3AD203B41FA5}">
                      <a16:colId xmlns:a16="http://schemas.microsoft.com/office/drawing/2014/main" val="20001"/>
                    </a:ext>
                  </a:extLst>
                </a:gridCol>
                <a:gridCol w="1604260">
                  <a:extLst>
                    <a:ext uri="{9D8B030D-6E8A-4147-A177-3AD203B41FA5}">
                      <a16:colId xmlns:a16="http://schemas.microsoft.com/office/drawing/2014/main" val="20002"/>
                    </a:ext>
                  </a:extLst>
                </a:gridCol>
              </a:tblGrid>
              <a:tr h="97008">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lvl="0">
                        <a:lnSpc>
                          <a:spcPct val="114999"/>
                        </a:lnSpc>
                        <a:spcAft>
                          <a:spcPts val="300"/>
                        </a:spcAft>
                        <a:defRPr/>
                      </a:pPr>
                      <a:r>
                        <a:rPr lang="en-US" sz="1800">
                          <a:latin typeface="Roboto"/>
                          <a:ea typeface="Roboto"/>
                        </a:rPr>
                        <a:t>(a) Exactly one for all kinds of systems.</a:t>
                      </a:r>
                      <a:endParaRPr lang="de-DE" sz="1800">
                        <a:latin typeface="Roboto"/>
                        <a:ea typeface="Roboto"/>
                        <a:cs typeface="Arial"/>
                      </a:endParaRPr>
                    </a:p>
                  </a:txBody>
                  <a:tcPr marL="68580" marR="68580" marT="0" marB="36195">
                    <a:noFill/>
                  </a:tcPr>
                </a:tc>
                <a:tc>
                  <a:txBody>
                    <a:bodyPr/>
                    <a:lstStyle/>
                    <a:p>
                      <a:pPr>
                        <a:defRPr/>
                      </a:pPr>
                      <a:r>
                        <a:rPr lang="de-DE" sz="1800">
                          <a:latin typeface="Roboto"/>
                          <a:ea typeface="Roboto"/>
                        </a:rPr>
                        <a:t> </a:t>
                      </a:r>
                      <a:endParaRPr/>
                    </a:p>
                  </a:txBody>
                  <a:tcPr marL="0" marR="0" marT="0" marB="0" anchor="ctr">
                    <a:noFill/>
                  </a:tcPr>
                </a:tc>
                <a:extLst>
                  <a:ext uri="{0D108BD9-81ED-4DB2-BD59-A6C34878D82A}">
                    <a16:rowId xmlns:a16="http://schemas.microsoft.com/office/drawing/2014/main" val="10000"/>
                  </a:ext>
                </a:extLst>
              </a:tr>
              <a:tr h="84895">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gridSpan="2">
                  <a:txBody>
                    <a:bodyPr/>
                    <a:lstStyle/>
                    <a:p>
                      <a:pPr marL="0" lvl="0" indent="0">
                        <a:lnSpc>
                          <a:spcPct val="114999"/>
                        </a:lnSpc>
                        <a:spcAft>
                          <a:spcPts val="300"/>
                        </a:spcAft>
                        <a:buFont typeface="+mj-lt"/>
                        <a:buNone/>
                        <a:defRPr/>
                      </a:pPr>
                      <a:r>
                        <a:rPr lang="en-US" sz="1800">
                          <a:latin typeface="Roboto"/>
                          <a:ea typeface="Roboto"/>
                        </a:rPr>
                        <a:t>(b) One for every kind of software system (e.g. “embedded”, “real-time”, “decision support”, “web”, “batch”, …)</a:t>
                      </a:r>
                      <a:endParaRPr lang="de-DE" sz="1800">
                        <a:latin typeface="Roboto"/>
                        <a:ea typeface="Roboto"/>
                        <a:cs typeface="Arial"/>
                      </a:endParaRPr>
                    </a:p>
                  </a:txBody>
                  <a:tcPr marL="68580" marR="68580" marT="0" marB="36195">
                    <a:noFill/>
                  </a:tcPr>
                </a:tc>
                <a:tc hMerge="1">
                  <a:txBody>
                    <a:bodyPr/>
                    <a:lstStyle/>
                    <a:p>
                      <a:endParaRPr/>
                    </a:p>
                  </a:txBody>
                  <a:tcPr/>
                </a:tc>
                <a:extLst>
                  <a:ext uri="{0D108BD9-81ED-4DB2-BD59-A6C34878D82A}">
                    <a16:rowId xmlns:a16="http://schemas.microsoft.com/office/drawing/2014/main" val="10001"/>
                  </a:ext>
                </a:extLst>
              </a:tr>
              <a:tr h="270510">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0" lvl="0" indent="0">
                        <a:lnSpc>
                          <a:spcPct val="114999"/>
                        </a:lnSpc>
                        <a:spcAft>
                          <a:spcPts val="300"/>
                        </a:spcAft>
                        <a:buFont typeface="+mj-lt"/>
                        <a:buNone/>
                        <a:defRPr/>
                      </a:pPr>
                      <a:r>
                        <a:rPr lang="en-US" sz="1800">
                          <a:latin typeface="Roboto"/>
                          <a:ea typeface="Roboto"/>
                        </a:rPr>
                        <a:t>(c) A dozen or more different definitions.</a:t>
                      </a:r>
                      <a:endParaRPr lang="de-DE" sz="1800">
                        <a:latin typeface="Roboto"/>
                        <a:ea typeface="Roboto"/>
                        <a:cs typeface="Arial"/>
                      </a:endParaRPr>
                    </a:p>
                  </a:txBody>
                  <a:tcPr marL="68580" marR="68580" marT="0" marB="36195">
                    <a:noFill/>
                  </a:tcPr>
                </a:tc>
                <a:tc>
                  <a:txBody>
                    <a:bodyPr/>
                    <a:lstStyle/>
                    <a:p>
                      <a:pPr>
                        <a:defRPr/>
                      </a:pPr>
                      <a:r>
                        <a:rPr lang="de-DE" sz="1800">
                          <a:latin typeface="Roboto"/>
                          <a:ea typeface="Roboto"/>
                        </a:rPr>
                        <a:t> </a:t>
                      </a:r>
                      <a:endParaRPr/>
                    </a:p>
                  </a:txBody>
                  <a:tcPr marL="0" marR="0" marT="0" marB="0" anchor="ctr">
                    <a:noFill/>
                  </a:tcPr>
                </a:tc>
                <a:extLst>
                  <a:ext uri="{0D108BD9-81ED-4DB2-BD59-A6C34878D82A}">
                    <a16:rowId xmlns:a16="http://schemas.microsoft.com/office/drawing/2014/main" val="10002"/>
                  </a:ext>
                </a:extLst>
              </a:tr>
            </a:tbl>
          </a:graphicData>
        </a:graphic>
      </p:graphicFrame>
      <p:sp>
        <p:nvSpPr>
          <p:cNvPr id="6"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R="0" lvl="0" algn="ctr" defTabSz="914400">
              <a:lnSpc>
                <a:spcPct val="100000"/>
              </a:lnSpc>
              <a:spcBef>
                <a:spcPts val="0"/>
              </a:spcBef>
              <a:spcAft>
                <a:spcPts val="0"/>
              </a:spcAft>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
        <p:nvSpPr>
          <p:cNvPr id="7" name="Titel 1"/>
          <p:cNvSpPr>
            <a:spLocks/>
          </p:cNvSpPr>
          <p:nvPr/>
        </p:nvSpPr>
        <p:spPr bwMode="auto">
          <a:xfrm>
            <a:off x="603750" y="426467"/>
            <a:ext cx="7200003" cy="1107996"/>
          </a:xfrm>
          <a:prstGeom prst="rect">
            <a:avLst/>
          </a:prstGeom>
          <a:noFill/>
          <a:ln cap="flat">
            <a:noFill/>
          </a:ln>
        </p:spPr>
        <p:txBody>
          <a:bodyPr vert="horz" wrap="square" lIns="0" tIns="0" rIns="0" bIns="0" anchor="t" anchorCtr="0" compatLnSpc="1">
            <a:sp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r>
              <a:rPr lang="en-US" sz="3600" b="1">
                <a:solidFill>
                  <a:srgbClr val="666666"/>
                </a:solidFill>
                <a:latin typeface="Roboto"/>
                <a:ea typeface="Roboto"/>
                <a:cs typeface="Roboto"/>
              </a:rPr>
              <a:t>A</a:t>
            </a:r>
            <a:r>
              <a:rPr lang="en-US" sz="3600" b="1" i="0" u="none" strike="noStrike" cap="none" spc="0">
                <a:solidFill>
                  <a:srgbClr val="666666"/>
                </a:solidFill>
                <a:latin typeface="Roboto"/>
                <a:ea typeface="Roboto"/>
                <a:cs typeface="Roboto"/>
              </a:rPr>
              <a:t>-Question (Single-Choice, Single Correct Answer)</a:t>
            </a:r>
            <a:endParaRPr/>
          </a:p>
        </p:txBody>
      </p:sp>
      <p:sp>
        <p:nvSpPr>
          <p:cNvPr id="10" name="Textfeld 14"/>
          <p:cNvSpPr>
            <a:spLocks/>
          </p:cNvSpPr>
          <p:nvPr/>
        </p:nvSpPr>
        <p:spPr bwMode="auto">
          <a:xfrm>
            <a:off x="6783015" y="4470700"/>
            <a:ext cx="2975129" cy="954107"/>
          </a:xfrm>
          <a:prstGeom prst="rect">
            <a:avLst/>
          </a:prstGeom>
          <a:noFill/>
        </p:spPr>
        <p:txBody>
          <a:bodyPr wrap="square">
            <a:spAutoFit/>
          </a:bodyPr>
          <a:lstStyle/>
          <a:p>
            <a:pPr>
              <a:spcBef>
                <a:spcPts val="690"/>
              </a:spcBef>
              <a:spcAft>
                <a:spcPts val="0"/>
              </a:spcAft>
              <a:defRPr/>
            </a:pPr>
            <a:r>
              <a:rPr lang="en-US" sz="2000">
                <a:solidFill>
                  <a:srgbClr val="10B042"/>
                </a:solidFill>
                <a:latin typeface="Roboto"/>
                <a:ea typeface="Roboto"/>
              </a:rPr>
              <a:t>correct</a:t>
            </a:r>
            <a:r>
              <a:rPr lang="en-US" sz="2000" b="0" i="0" u="none" strike="noStrike">
                <a:solidFill>
                  <a:srgbClr val="10B042"/>
                </a:solidFill>
                <a:latin typeface="Roboto"/>
                <a:ea typeface="Roboto"/>
              </a:rPr>
              <a:t> choice -&gt; 1 point</a:t>
            </a:r>
            <a:endParaRPr lang="en-US" sz="2000" b="0">
              <a:solidFill>
                <a:srgbClr val="10B042"/>
              </a:solidFill>
              <a:latin typeface="Roboto"/>
              <a:ea typeface="Roboto"/>
            </a:endParaRPr>
          </a:p>
          <a:p>
            <a:pPr>
              <a:defRPr/>
            </a:pPr>
            <a:br>
              <a:rPr lang="en-US"/>
            </a:br>
            <a:endParaRPr lang="de-DE"/>
          </a:p>
        </p:txBody>
      </p:sp>
      <p:sp>
        <p:nvSpPr>
          <p:cNvPr id="11" name="Textfeld 9"/>
          <p:cNvSpPr>
            <a:spLocks/>
          </p:cNvSpPr>
          <p:nvPr/>
        </p:nvSpPr>
        <p:spPr bwMode="auto">
          <a:xfrm>
            <a:off x="396063" y="4606599"/>
            <a:ext cx="627796" cy="923330"/>
          </a:xfrm>
          <a:prstGeom prst="rect">
            <a:avLst/>
          </a:prstGeom>
          <a:noFill/>
        </p:spPr>
        <p:txBody>
          <a:bodyPr wrap="square">
            <a:spAutoFit/>
          </a:bodyPr>
          <a:lstStyle/>
          <a:p>
            <a:pPr>
              <a:spcBef>
                <a:spcPts val="0"/>
              </a:spcBef>
              <a:spcAft>
                <a:spcPts val="0"/>
              </a:spcAft>
              <a:defRPr/>
            </a:pPr>
            <a:r>
              <a:rPr lang="de-DE" sz="1800" b="1" i="0" u="none" strike="noStrike">
                <a:solidFill>
                  <a:srgbClr val="00B050"/>
                </a:solidFill>
                <a:latin typeface="Calibri"/>
              </a:rPr>
              <a:t> </a:t>
            </a:r>
            <a:r>
              <a:rPr lang="de-DE" sz="1800" b="1" i="0" u="none" strike="noStrike">
                <a:solidFill>
                  <a:srgbClr val="00B050"/>
                </a:solidFill>
                <a:latin typeface="Roboto"/>
                <a:ea typeface="Roboto"/>
              </a:rPr>
              <a:t> X  </a:t>
            </a:r>
            <a:endParaRPr lang="de-DE" b="0">
              <a:latin typeface="Roboto"/>
              <a:ea typeface="Roboto"/>
            </a:endParaRPr>
          </a:p>
          <a:p>
            <a:pPr>
              <a:defRPr/>
            </a:pPr>
            <a:br>
              <a:rPr lang="de-DE"/>
            </a:br>
            <a:endParaRPr lang="de-DE"/>
          </a:p>
        </p:txBody>
      </p:sp>
      <p:sp>
        <p:nvSpPr>
          <p:cNvPr id="12" name="Textfeld 10">
            <a:extLst>
              <a:ext uri="{FF2B5EF4-FFF2-40B4-BE49-F238E27FC236}">
                <a16:creationId xmlns:a16="http://schemas.microsoft.com/office/drawing/2014/main" id="{E35C0663-F784-44D5-9D52-EAF1B77CF6ED}"/>
              </a:ext>
            </a:extLst>
          </p:cNvPr>
          <p:cNvSpPr>
            <a:spLocks/>
          </p:cNvSpPr>
          <p:nvPr/>
        </p:nvSpPr>
        <p:spPr bwMode="auto">
          <a:xfrm>
            <a:off x="590260" y="5084993"/>
            <a:ext cx="7025181" cy="1351652"/>
          </a:xfrm>
          <a:prstGeom prst="rect">
            <a:avLst/>
          </a:prstGeom>
          <a:noFill/>
        </p:spPr>
        <p:txBody>
          <a:bodyPr wrap="square">
            <a:spAutoFit/>
          </a:bodyPr>
          <a:lstStyle/>
          <a:p>
            <a:pPr>
              <a:spcBef>
                <a:spcPts val="0"/>
              </a:spcBef>
              <a:spcAft>
                <a:spcPts val="0"/>
              </a:spcAft>
              <a:defRPr/>
            </a:pPr>
            <a:r>
              <a:rPr lang="en-US" sz="2000" b="0" i="0" u="none" strike="noStrike" dirty="0">
                <a:solidFill>
                  <a:srgbClr val="000000"/>
                </a:solidFill>
                <a:latin typeface="Roboto"/>
                <a:ea typeface="Roboto"/>
              </a:rPr>
              <a:t>correct choice -&gt; all points</a:t>
            </a:r>
            <a:endParaRPr lang="en-US" sz="2000" b="0" dirty="0">
              <a:latin typeface="Roboto"/>
              <a:ea typeface="Roboto"/>
            </a:endParaRPr>
          </a:p>
          <a:p>
            <a:pPr>
              <a:spcBef>
                <a:spcPts val="690"/>
              </a:spcBef>
              <a:spcAft>
                <a:spcPts val="0"/>
              </a:spcAft>
              <a:defRPr/>
            </a:pPr>
            <a:r>
              <a:rPr lang="en-US" sz="2000" b="0" i="0" u="none" strike="noStrike" dirty="0">
                <a:solidFill>
                  <a:srgbClr val="000000"/>
                </a:solidFill>
                <a:latin typeface="Roboto"/>
                <a:ea typeface="Roboto"/>
              </a:rPr>
              <a:t>wrong choice, no choice or too many choices -&gt; 0 points</a:t>
            </a:r>
            <a:endParaRPr lang="en-US" sz="2000" b="0" dirty="0">
              <a:latin typeface="Roboto"/>
              <a:ea typeface="Roboto"/>
            </a:endParaRPr>
          </a:p>
          <a:p>
            <a:pPr>
              <a:defRPr/>
            </a:pPr>
            <a:br>
              <a:rPr lang="en-US" dirty="0"/>
            </a:br>
            <a:endParaRPr lang="de-DE" dirty="0"/>
          </a:p>
        </p:txBody>
      </p:sp>
      <p:sp>
        <p:nvSpPr>
          <p:cNvPr id="13" name="Rechteck 11">
            <a:extLst>
              <a:ext uri="{FF2B5EF4-FFF2-40B4-BE49-F238E27FC236}">
                <a16:creationId xmlns:a16="http://schemas.microsoft.com/office/drawing/2014/main" id="{CF19B6E4-10FD-4B3C-BC07-D1BF4C567547}"/>
              </a:ext>
            </a:extLst>
          </p:cNvPr>
          <p:cNvSpPr/>
          <p:nvPr/>
        </p:nvSpPr>
        <p:spPr bwMode="auto">
          <a:xfrm>
            <a:off x="675503" y="5063022"/>
            <a:ext cx="6381033" cy="876459"/>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dirty="0">
              <a:solidFill>
                <a:srgbClr val="FFFFFF"/>
              </a:solidFill>
              <a:latin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1"/>
          <p:cNvSpPr>
            <a:spLocks noChangeArrowheads="1"/>
          </p:cNvSpPr>
          <p:nvPr/>
        </p:nvSpPr>
        <p:spPr bwMode="auto">
          <a:xfrm>
            <a:off x="572770" y="2205477"/>
            <a:ext cx="7834562" cy="1440216"/>
          </a:xfrm>
          <a:prstGeom prst="rect">
            <a:avLst/>
          </a:prstGeom>
          <a:noFill/>
          <a:ln>
            <a:noFill/>
          </a:ln>
        </p:spPr>
        <p:txBody>
          <a:bodyPr vert="horz" wrap="square" lIns="91440" tIns="45720" rIns="91440" bIns="45720" numCol="1" anchor="ctr" anchorCtr="0" compatLnSpc="1">
            <a:prstTxWarp prst="textNoShape">
              <a:avLst/>
            </a:prstTxWarp>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Question 1</a:t>
            </a:r>
            <a:r>
              <a:rPr lang="en-GB" sz="2800" b="1" i="0" u="none" strike="noStrike" cap="none">
                <a:ln>
                  <a:noFill/>
                </a:ln>
                <a:solidFill>
                  <a:schemeClr val="tx1"/>
                </a:solidFill>
                <a:latin typeface="Roboto"/>
                <a:ea typeface="Roboto"/>
              </a:rPr>
              <a:t>	</a:t>
            </a:r>
            <a:r>
              <a:rPr lang="en-GB" b="0" i="1" u="none" strike="noStrike" cap="none">
                <a:ln>
                  <a:noFill/>
                </a:ln>
                <a:solidFill>
                  <a:schemeClr val="tx1"/>
                </a:solidFill>
                <a:latin typeface="Roboto"/>
                <a:ea typeface="Roboto"/>
              </a:rPr>
              <a:t>A-Question: Select one option.	1 point</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ID: Q-20-04-01</a:t>
            </a:r>
            <a:endParaRPr/>
          </a:p>
          <a:p>
            <a:pPr marL="0" marR="0" lvl="0" indent="0" algn="l" defTabSz="914400">
              <a:lnSpc>
                <a:spcPct val="100000"/>
              </a:lnSpc>
              <a:spcBef>
                <a:spcPts val="0"/>
              </a:spcBef>
              <a:spcAft>
                <a:spcPts val="0"/>
              </a:spcAft>
              <a:buClrTx/>
              <a:buSzTx/>
              <a:buFontTx/>
              <a:buNone/>
              <a:defRPr/>
            </a:pPr>
            <a:endParaRPr lang="de-DE" sz="1050"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rPr>
              <a:t>How many definitions of “software architecture” exist?</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endParaRPr lang="de-DE" sz="1800" b="0" i="0" u="none" strike="noStrike" cap="none">
              <a:ln>
                <a:noFill/>
              </a:ln>
              <a:solidFill>
                <a:schemeClr val="tx1"/>
              </a:solidFill>
              <a:latin typeface="Arial"/>
            </a:endParaRPr>
          </a:p>
        </p:txBody>
      </p:sp>
      <p:graphicFrame>
        <p:nvGraphicFramePr>
          <p:cNvPr id="5" name="Tabelle 4"/>
          <p:cNvGraphicFramePr>
            <a:graphicFrameLocks noGrp="1"/>
          </p:cNvGraphicFramePr>
          <p:nvPr/>
        </p:nvGraphicFramePr>
        <p:xfrm>
          <a:off x="572930" y="3599136"/>
          <a:ext cx="7042512" cy="1305306"/>
        </p:xfrm>
        <a:graphic>
          <a:graphicData uri="http://schemas.openxmlformats.org/drawingml/2006/table">
            <a:tbl>
              <a:tblPr>
                <a:tableStyleId>{C0AC5CE4-098C-515E-A7E2-BAF6AB3F29FB}</a:tableStyleId>
              </a:tblPr>
              <a:tblGrid>
                <a:gridCol w="387696">
                  <a:extLst>
                    <a:ext uri="{9D8B030D-6E8A-4147-A177-3AD203B41FA5}">
                      <a16:colId xmlns:a16="http://schemas.microsoft.com/office/drawing/2014/main" val="20000"/>
                    </a:ext>
                  </a:extLst>
                </a:gridCol>
                <a:gridCol w="5050556">
                  <a:extLst>
                    <a:ext uri="{9D8B030D-6E8A-4147-A177-3AD203B41FA5}">
                      <a16:colId xmlns:a16="http://schemas.microsoft.com/office/drawing/2014/main" val="20001"/>
                    </a:ext>
                  </a:extLst>
                </a:gridCol>
                <a:gridCol w="1604260">
                  <a:extLst>
                    <a:ext uri="{9D8B030D-6E8A-4147-A177-3AD203B41FA5}">
                      <a16:colId xmlns:a16="http://schemas.microsoft.com/office/drawing/2014/main" val="20002"/>
                    </a:ext>
                  </a:extLst>
                </a:gridCol>
              </a:tblGrid>
              <a:tr h="97008">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lvl="0">
                        <a:lnSpc>
                          <a:spcPct val="114999"/>
                        </a:lnSpc>
                        <a:spcAft>
                          <a:spcPts val="300"/>
                        </a:spcAft>
                        <a:defRPr/>
                      </a:pPr>
                      <a:r>
                        <a:rPr lang="en-US" sz="1800">
                          <a:latin typeface="Roboto"/>
                          <a:ea typeface="Roboto"/>
                        </a:rPr>
                        <a:t>(a) Exactly one for all kinds of systems.</a:t>
                      </a:r>
                      <a:endParaRPr lang="de-DE" sz="1800">
                        <a:latin typeface="Roboto"/>
                        <a:ea typeface="Roboto"/>
                        <a:cs typeface="Arial"/>
                      </a:endParaRPr>
                    </a:p>
                  </a:txBody>
                  <a:tcPr marL="68580" marR="68580" marT="0" marB="36195">
                    <a:noFill/>
                  </a:tcPr>
                </a:tc>
                <a:tc>
                  <a:txBody>
                    <a:bodyPr/>
                    <a:lstStyle/>
                    <a:p>
                      <a:pPr>
                        <a:defRPr/>
                      </a:pPr>
                      <a:r>
                        <a:rPr lang="de-DE" sz="1800">
                          <a:latin typeface="Roboto"/>
                          <a:ea typeface="Roboto"/>
                        </a:rPr>
                        <a:t> </a:t>
                      </a:r>
                      <a:endParaRPr/>
                    </a:p>
                  </a:txBody>
                  <a:tcPr marL="0" marR="0" marT="0" marB="0" anchor="ctr">
                    <a:noFill/>
                  </a:tcPr>
                </a:tc>
                <a:extLst>
                  <a:ext uri="{0D108BD9-81ED-4DB2-BD59-A6C34878D82A}">
                    <a16:rowId xmlns:a16="http://schemas.microsoft.com/office/drawing/2014/main" val="10000"/>
                  </a:ext>
                </a:extLst>
              </a:tr>
              <a:tr h="84895">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gridSpan="2">
                  <a:txBody>
                    <a:bodyPr/>
                    <a:lstStyle/>
                    <a:p>
                      <a:pPr marL="0" lvl="0" indent="0">
                        <a:lnSpc>
                          <a:spcPct val="114999"/>
                        </a:lnSpc>
                        <a:spcAft>
                          <a:spcPts val="300"/>
                        </a:spcAft>
                        <a:buFont typeface="+mj-lt"/>
                        <a:buNone/>
                        <a:defRPr/>
                      </a:pPr>
                      <a:r>
                        <a:rPr lang="en-US" sz="1800">
                          <a:latin typeface="Roboto"/>
                          <a:ea typeface="Roboto"/>
                        </a:rPr>
                        <a:t>(b) One for every kind of software system (e.g. “embedded”, “real-time”, “decision support”, “web”, “batch”, …)</a:t>
                      </a:r>
                      <a:endParaRPr lang="de-DE" sz="1800">
                        <a:latin typeface="Roboto"/>
                        <a:ea typeface="Roboto"/>
                        <a:cs typeface="Arial"/>
                      </a:endParaRPr>
                    </a:p>
                  </a:txBody>
                  <a:tcPr marL="68580" marR="68580" marT="0" marB="36195">
                    <a:noFill/>
                  </a:tcPr>
                </a:tc>
                <a:tc hMerge="1">
                  <a:txBody>
                    <a:bodyPr/>
                    <a:lstStyle/>
                    <a:p>
                      <a:endParaRPr/>
                    </a:p>
                  </a:txBody>
                  <a:tcPr/>
                </a:tc>
                <a:extLst>
                  <a:ext uri="{0D108BD9-81ED-4DB2-BD59-A6C34878D82A}">
                    <a16:rowId xmlns:a16="http://schemas.microsoft.com/office/drawing/2014/main" val="10001"/>
                  </a:ext>
                </a:extLst>
              </a:tr>
              <a:tr h="270510">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0" lvl="0" indent="0">
                        <a:lnSpc>
                          <a:spcPct val="114999"/>
                        </a:lnSpc>
                        <a:spcAft>
                          <a:spcPts val="300"/>
                        </a:spcAft>
                        <a:buFont typeface="+mj-lt"/>
                        <a:buNone/>
                        <a:defRPr/>
                      </a:pPr>
                      <a:r>
                        <a:rPr lang="en-US" sz="1800">
                          <a:latin typeface="Roboto"/>
                          <a:ea typeface="Roboto"/>
                        </a:rPr>
                        <a:t>(c) A dozen or more different definitions.</a:t>
                      </a:r>
                      <a:endParaRPr lang="de-DE" sz="1800">
                        <a:latin typeface="Roboto"/>
                        <a:ea typeface="Roboto"/>
                        <a:cs typeface="Arial"/>
                      </a:endParaRPr>
                    </a:p>
                  </a:txBody>
                  <a:tcPr marL="68580" marR="68580" marT="0" marB="36195">
                    <a:noFill/>
                  </a:tcPr>
                </a:tc>
                <a:tc>
                  <a:txBody>
                    <a:bodyPr/>
                    <a:lstStyle/>
                    <a:p>
                      <a:pPr>
                        <a:defRPr/>
                      </a:pPr>
                      <a:r>
                        <a:rPr lang="de-DE" sz="1800">
                          <a:latin typeface="Roboto"/>
                          <a:ea typeface="Roboto"/>
                        </a:rPr>
                        <a:t> </a:t>
                      </a:r>
                      <a:endParaRPr/>
                    </a:p>
                  </a:txBody>
                  <a:tcPr marL="0" marR="0" marT="0" marB="0" anchor="ctr">
                    <a:noFill/>
                  </a:tcPr>
                </a:tc>
                <a:extLst>
                  <a:ext uri="{0D108BD9-81ED-4DB2-BD59-A6C34878D82A}">
                    <a16:rowId xmlns:a16="http://schemas.microsoft.com/office/drawing/2014/main" val="10002"/>
                  </a:ext>
                </a:extLst>
              </a:tr>
            </a:tbl>
          </a:graphicData>
        </a:graphic>
      </p:graphicFrame>
      <p:sp>
        <p:nvSpPr>
          <p:cNvPr id="6"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R="0" lvl="0" algn="ctr" defTabSz="914400">
              <a:lnSpc>
                <a:spcPct val="100000"/>
              </a:lnSpc>
              <a:spcBef>
                <a:spcPts val="0"/>
              </a:spcBef>
              <a:spcAft>
                <a:spcPts val="0"/>
              </a:spcAft>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
        <p:nvSpPr>
          <p:cNvPr id="7" name="Titel 1"/>
          <p:cNvSpPr>
            <a:spLocks/>
          </p:cNvSpPr>
          <p:nvPr/>
        </p:nvSpPr>
        <p:spPr bwMode="auto">
          <a:xfrm>
            <a:off x="603750" y="426467"/>
            <a:ext cx="7200003" cy="1107996"/>
          </a:xfrm>
          <a:prstGeom prst="rect">
            <a:avLst/>
          </a:prstGeom>
          <a:noFill/>
          <a:ln cap="flat">
            <a:noFill/>
          </a:ln>
        </p:spPr>
        <p:txBody>
          <a:bodyPr vert="horz" wrap="square" lIns="0" tIns="0" rIns="0" bIns="0" anchor="t" anchorCtr="0" compatLnSpc="1">
            <a:sp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r>
              <a:rPr lang="en-US" sz="3600" b="1">
                <a:solidFill>
                  <a:srgbClr val="666666"/>
                </a:solidFill>
                <a:latin typeface="Roboto"/>
                <a:ea typeface="Roboto"/>
                <a:cs typeface="Roboto"/>
              </a:rPr>
              <a:t>A</a:t>
            </a:r>
            <a:r>
              <a:rPr lang="en-US" sz="3600" b="1" i="0" u="none" strike="noStrike" cap="none" spc="0">
                <a:solidFill>
                  <a:srgbClr val="666666"/>
                </a:solidFill>
                <a:latin typeface="Roboto"/>
                <a:ea typeface="Roboto"/>
                <a:cs typeface="Roboto"/>
              </a:rPr>
              <a:t>-Question (Single-Choice, Single Correct Answer)</a:t>
            </a:r>
            <a:endParaRPr/>
          </a:p>
        </p:txBody>
      </p:sp>
      <p:sp>
        <p:nvSpPr>
          <p:cNvPr id="10" name="Textfeld 14"/>
          <p:cNvSpPr>
            <a:spLocks/>
          </p:cNvSpPr>
          <p:nvPr/>
        </p:nvSpPr>
        <p:spPr bwMode="auto">
          <a:xfrm>
            <a:off x="6755721" y="4470700"/>
            <a:ext cx="3133832" cy="954107"/>
          </a:xfrm>
          <a:prstGeom prst="rect">
            <a:avLst/>
          </a:prstGeom>
          <a:noFill/>
        </p:spPr>
        <p:txBody>
          <a:bodyPr wrap="square">
            <a:spAutoFit/>
          </a:bodyPr>
          <a:lstStyle/>
          <a:p>
            <a:pPr>
              <a:spcBef>
                <a:spcPts val="690"/>
              </a:spcBef>
              <a:spcAft>
                <a:spcPts val="0"/>
              </a:spcAft>
              <a:defRPr/>
            </a:pPr>
            <a:r>
              <a:rPr lang="en-US" sz="2000">
                <a:solidFill>
                  <a:srgbClr val="FF0000"/>
                </a:solidFill>
                <a:latin typeface="Roboto"/>
                <a:ea typeface="Roboto"/>
              </a:rPr>
              <a:t>wrong</a:t>
            </a:r>
            <a:r>
              <a:rPr lang="en-US" sz="2000" b="0" i="0" u="none" strike="noStrike">
                <a:solidFill>
                  <a:srgbClr val="FF0000"/>
                </a:solidFill>
                <a:latin typeface="Roboto"/>
                <a:ea typeface="Roboto"/>
              </a:rPr>
              <a:t> choice -&gt; 0 points</a:t>
            </a:r>
            <a:endParaRPr lang="en-US" sz="2000" b="0">
              <a:solidFill>
                <a:srgbClr val="FF0000"/>
              </a:solidFill>
              <a:latin typeface="Roboto"/>
              <a:ea typeface="Roboto"/>
            </a:endParaRPr>
          </a:p>
          <a:p>
            <a:pPr>
              <a:defRPr/>
            </a:pPr>
            <a:br>
              <a:rPr lang="en-US"/>
            </a:br>
            <a:endParaRPr lang="de-DE"/>
          </a:p>
        </p:txBody>
      </p:sp>
      <p:sp>
        <p:nvSpPr>
          <p:cNvPr id="11" name="Textfeld 1"/>
          <p:cNvSpPr>
            <a:spLocks/>
          </p:cNvSpPr>
          <p:nvPr/>
        </p:nvSpPr>
        <p:spPr bwMode="auto">
          <a:xfrm>
            <a:off x="407970" y="3578067"/>
            <a:ext cx="627796" cy="923330"/>
          </a:xfrm>
          <a:prstGeom prst="rect">
            <a:avLst/>
          </a:prstGeom>
          <a:noFill/>
        </p:spPr>
        <p:txBody>
          <a:bodyPr wrap="square">
            <a:spAutoFit/>
          </a:bodyPr>
          <a:lstStyle/>
          <a:p>
            <a:pPr>
              <a:spcBef>
                <a:spcPts val="0"/>
              </a:spcBef>
              <a:spcAft>
                <a:spcPts val="0"/>
              </a:spcAft>
              <a:defRPr/>
            </a:pPr>
            <a:r>
              <a:rPr lang="de-DE" sz="1800" b="1" i="0" u="none" strike="noStrike">
                <a:solidFill>
                  <a:srgbClr val="00B050"/>
                </a:solidFill>
                <a:latin typeface="Calibri"/>
              </a:rPr>
              <a:t> </a:t>
            </a:r>
            <a:r>
              <a:rPr lang="de-DE" sz="1800" b="1" i="0" u="none" strike="noStrike">
                <a:solidFill>
                  <a:srgbClr val="00B050"/>
                </a:solidFill>
                <a:latin typeface="Roboto"/>
                <a:ea typeface="Roboto"/>
              </a:rPr>
              <a:t> </a:t>
            </a:r>
            <a:r>
              <a:rPr lang="de-DE" sz="1800" b="1" i="0" u="none" strike="noStrike">
                <a:solidFill>
                  <a:srgbClr val="FF0000"/>
                </a:solidFill>
                <a:latin typeface="Roboto"/>
                <a:ea typeface="Roboto"/>
              </a:rPr>
              <a:t>X</a:t>
            </a:r>
            <a:r>
              <a:rPr lang="de-DE" sz="1800" b="1" i="0" u="none" strike="noStrike">
                <a:solidFill>
                  <a:srgbClr val="00B050"/>
                </a:solidFill>
                <a:latin typeface="Roboto"/>
                <a:ea typeface="Roboto"/>
              </a:rPr>
              <a:t>  </a:t>
            </a:r>
            <a:endParaRPr lang="de-DE" b="0">
              <a:latin typeface="Roboto"/>
              <a:ea typeface="Roboto"/>
            </a:endParaRPr>
          </a:p>
          <a:p>
            <a:pPr>
              <a:defRPr/>
            </a:pPr>
            <a:br>
              <a:rPr lang="de-DE"/>
            </a:br>
            <a:endParaRPr lang="de-DE"/>
          </a:p>
        </p:txBody>
      </p:sp>
      <p:sp>
        <p:nvSpPr>
          <p:cNvPr id="12" name="Textfeld 10">
            <a:extLst>
              <a:ext uri="{FF2B5EF4-FFF2-40B4-BE49-F238E27FC236}">
                <a16:creationId xmlns:a16="http://schemas.microsoft.com/office/drawing/2014/main" id="{84100F81-8908-456C-8BA7-C738E9D4CE0A}"/>
              </a:ext>
            </a:extLst>
          </p:cNvPr>
          <p:cNvSpPr>
            <a:spLocks/>
          </p:cNvSpPr>
          <p:nvPr/>
        </p:nvSpPr>
        <p:spPr bwMode="auto">
          <a:xfrm>
            <a:off x="590260" y="5084993"/>
            <a:ext cx="7025181" cy="1351652"/>
          </a:xfrm>
          <a:prstGeom prst="rect">
            <a:avLst/>
          </a:prstGeom>
          <a:noFill/>
        </p:spPr>
        <p:txBody>
          <a:bodyPr wrap="square">
            <a:spAutoFit/>
          </a:bodyPr>
          <a:lstStyle/>
          <a:p>
            <a:pPr>
              <a:spcBef>
                <a:spcPts val="0"/>
              </a:spcBef>
              <a:spcAft>
                <a:spcPts val="0"/>
              </a:spcAft>
              <a:defRPr/>
            </a:pPr>
            <a:r>
              <a:rPr lang="en-US" sz="2000" b="0" i="0" u="none" strike="noStrike" dirty="0">
                <a:solidFill>
                  <a:srgbClr val="000000"/>
                </a:solidFill>
                <a:latin typeface="Roboto"/>
                <a:ea typeface="Roboto"/>
              </a:rPr>
              <a:t>correct choice -&gt; all points</a:t>
            </a:r>
            <a:endParaRPr lang="en-US" sz="2000" b="0" dirty="0">
              <a:latin typeface="Roboto"/>
              <a:ea typeface="Roboto"/>
            </a:endParaRPr>
          </a:p>
          <a:p>
            <a:pPr>
              <a:spcBef>
                <a:spcPts val="690"/>
              </a:spcBef>
              <a:spcAft>
                <a:spcPts val="0"/>
              </a:spcAft>
              <a:defRPr/>
            </a:pPr>
            <a:r>
              <a:rPr lang="en-US" sz="2000" b="0" i="0" u="none" strike="noStrike" dirty="0">
                <a:solidFill>
                  <a:srgbClr val="000000"/>
                </a:solidFill>
                <a:latin typeface="Roboto"/>
                <a:ea typeface="Roboto"/>
              </a:rPr>
              <a:t>wrong choice, no choice or too many choices -&gt; 0 points</a:t>
            </a:r>
            <a:endParaRPr lang="en-US" sz="2000" b="0" dirty="0">
              <a:latin typeface="Roboto"/>
              <a:ea typeface="Roboto"/>
            </a:endParaRPr>
          </a:p>
          <a:p>
            <a:pPr>
              <a:defRPr/>
            </a:pPr>
            <a:br>
              <a:rPr lang="en-US" dirty="0"/>
            </a:br>
            <a:endParaRPr lang="de-DE" dirty="0"/>
          </a:p>
        </p:txBody>
      </p:sp>
      <p:sp>
        <p:nvSpPr>
          <p:cNvPr id="13" name="Rechteck 11">
            <a:extLst>
              <a:ext uri="{FF2B5EF4-FFF2-40B4-BE49-F238E27FC236}">
                <a16:creationId xmlns:a16="http://schemas.microsoft.com/office/drawing/2014/main" id="{4CB63020-C60A-4E9A-860C-43E3C928F6FE}"/>
              </a:ext>
            </a:extLst>
          </p:cNvPr>
          <p:cNvSpPr/>
          <p:nvPr/>
        </p:nvSpPr>
        <p:spPr bwMode="auto">
          <a:xfrm>
            <a:off x="675503" y="5063022"/>
            <a:ext cx="6381033" cy="876459"/>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dirty="0">
              <a:solidFill>
                <a:srgbClr val="FFFFFF"/>
              </a:solidFill>
              <a:latin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1"/>
          <p:cNvSpPr>
            <a:spLocks noChangeArrowheads="1"/>
          </p:cNvSpPr>
          <p:nvPr/>
        </p:nvSpPr>
        <p:spPr bwMode="auto">
          <a:xfrm>
            <a:off x="572771" y="2205477"/>
            <a:ext cx="7834563" cy="1440216"/>
          </a:xfrm>
          <a:prstGeom prst="rect">
            <a:avLst/>
          </a:prstGeom>
          <a:noFill/>
          <a:ln>
            <a:noFill/>
          </a:ln>
        </p:spPr>
        <p:txBody>
          <a:bodyPr vert="horz" wrap="square" lIns="91440" tIns="45720" rIns="91440" bIns="45720" numCol="1" anchor="ctr" anchorCtr="0" compatLnSpc="1">
            <a:prstTxWarp prst="textNoShape">
              <a:avLst/>
            </a:prstTxWarp>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Question 1</a:t>
            </a:r>
            <a:r>
              <a:rPr lang="en-GB" sz="2800" b="1" i="0" u="none" strike="noStrike" cap="none">
                <a:ln>
                  <a:noFill/>
                </a:ln>
                <a:solidFill>
                  <a:schemeClr val="tx1"/>
                </a:solidFill>
                <a:latin typeface="Roboto"/>
                <a:ea typeface="Roboto"/>
              </a:rPr>
              <a:t>	</a:t>
            </a:r>
            <a:r>
              <a:rPr lang="en-GB" b="0" i="1" u="none" strike="noStrike" cap="none">
                <a:ln>
                  <a:noFill/>
                </a:ln>
                <a:solidFill>
                  <a:schemeClr val="tx1"/>
                </a:solidFill>
                <a:latin typeface="Roboto"/>
                <a:ea typeface="Roboto"/>
              </a:rPr>
              <a:t>A-Question: Select one option.	1 point</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ID: Q-20-04-01</a:t>
            </a:r>
            <a:endParaRPr/>
          </a:p>
          <a:p>
            <a:pPr marL="0" marR="0" lvl="0" indent="0" algn="l" defTabSz="914400">
              <a:lnSpc>
                <a:spcPct val="100000"/>
              </a:lnSpc>
              <a:spcBef>
                <a:spcPts val="0"/>
              </a:spcBef>
              <a:spcAft>
                <a:spcPts val="0"/>
              </a:spcAft>
              <a:buClrTx/>
              <a:buSzTx/>
              <a:buFontTx/>
              <a:buNone/>
              <a:defRPr/>
            </a:pPr>
            <a:endParaRPr lang="de-DE" sz="1050"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rPr>
              <a:t>How many definitions of “software architecture” exist?</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endParaRPr lang="de-DE" sz="1800" b="0" i="0" u="none" strike="noStrike" cap="none">
              <a:ln>
                <a:noFill/>
              </a:ln>
              <a:solidFill>
                <a:schemeClr val="tx1"/>
              </a:solidFill>
              <a:latin typeface="Arial"/>
            </a:endParaRPr>
          </a:p>
        </p:txBody>
      </p:sp>
      <p:graphicFrame>
        <p:nvGraphicFramePr>
          <p:cNvPr id="5" name="Tabelle 4"/>
          <p:cNvGraphicFramePr>
            <a:graphicFrameLocks noGrp="1"/>
          </p:cNvGraphicFramePr>
          <p:nvPr/>
        </p:nvGraphicFramePr>
        <p:xfrm>
          <a:off x="572930" y="3599136"/>
          <a:ext cx="7042512" cy="1305306"/>
        </p:xfrm>
        <a:graphic>
          <a:graphicData uri="http://schemas.openxmlformats.org/drawingml/2006/table">
            <a:tbl>
              <a:tblPr>
                <a:tableStyleId>{C0AC5CE4-098C-515E-A7E2-BAF6AB3F29FB}</a:tableStyleId>
              </a:tblPr>
              <a:tblGrid>
                <a:gridCol w="387696">
                  <a:extLst>
                    <a:ext uri="{9D8B030D-6E8A-4147-A177-3AD203B41FA5}">
                      <a16:colId xmlns:a16="http://schemas.microsoft.com/office/drawing/2014/main" val="20000"/>
                    </a:ext>
                  </a:extLst>
                </a:gridCol>
                <a:gridCol w="5050556">
                  <a:extLst>
                    <a:ext uri="{9D8B030D-6E8A-4147-A177-3AD203B41FA5}">
                      <a16:colId xmlns:a16="http://schemas.microsoft.com/office/drawing/2014/main" val="20001"/>
                    </a:ext>
                  </a:extLst>
                </a:gridCol>
                <a:gridCol w="1604260">
                  <a:extLst>
                    <a:ext uri="{9D8B030D-6E8A-4147-A177-3AD203B41FA5}">
                      <a16:colId xmlns:a16="http://schemas.microsoft.com/office/drawing/2014/main" val="20002"/>
                    </a:ext>
                  </a:extLst>
                </a:gridCol>
              </a:tblGrid>
              <a:tr h="97008">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lvl="0">
                        <a:lnSpc>
                          <a:spcPct val="114999"/>
                        </a:lnSpc>
                        <a:spcAft>
                          <a:spcPts val="300"/>
                        </a:spcAft>
                        <a:defRPr/>
                      </a:pPr>
                      <a:r>
                        <a:rPr lang="en-US" sz="1800">
                          <a:latin typeface="Roboto"/>
                          <a:ea typeface="Roboto"/>
                        </a:rPr>
                        <a:t>(a) Exactly one for all kinds of systems.</a:t>
                      </a:r>
                      <a:endParaRPr lang="de-DE" sz="1800">
                        <a:latin typeface="Roboto"/>
                        <a:ea typeface="Roboto"/>
                        <a:cs typeface="Arial"/>
                      </a:endParaRPr>
                    </a:p>
                  </a:txBody>
                  <a:tcPr marL="68580" marR="68580" marT="0" marB="36195">
                    <a:noFill/>
                  </a:tcPr>
                </a:tc>
                <a:tc>
                  <a:txBody>
                    <a:bodyPr/>
                    <a:lstStyle/>
                    <a:p>
                      <a:pPr>
                        <a:defRPr/>
                      </a:pPr>
                      <a:r>
                        <a:rPr lang="de-DE" sz="1800">
                          <a:latin typeface="Roboto"/>
                          <a:ea typeface="Roboto"/>
                        </a:rPr>
                        <a:t> </a:t>
                      </a:r>
                      <a:endParaRPr/>
                    </a:p>
                  </a:txBody>
                  <a:tcPr marL="0" marR="0" marT="0" marB="0" anchor="ctr">
                    <a:noFill/>
                  </a:tcPr>
                </a:tc>
                <a:extLst>
                  <a:ext uri="{0D108BD9-81ED-4DB2-BD59-A6C34878D82A}">
                    <a16:rowId xmlns:a16="http://schemas.microsoft.com/office/drawing/2014/main" val="10000"/>
                  </a:ext>
                </a:extLst>
              </a:tr>
              <a:tr h="84895">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gridSpan="2">
                  <a:txBody>
                    <a:bodyPr/>
                    <a:lstStyle/>
                    <a:p>
                      <a:pPr marL="0" lvl="0" indent="0">
                        <a:lnSpc>
                          <a:spcPct val="114999"/>
                        </a:lnSpc>
                        <a:spcAft>
                          <a:spcPts val="300"/>
                        </a:spcAft>
                        <a:buFont typeface="+mj-lt"/>
                        <a:buNone/>
                        <a:defRPr/>
                      </a:pPr>
                      <a:r>
                        <a:rPr lang="en-US" sz="1800">
                          <a:latin typeface="Roboto"/>
                          <a:ea typeface="Roboto"/>
                        </a:rPr>
                        <a:t>(b) One for every kind of software system (e.g. “embedded”, “real-time”, “decision support”, “web”, “batch”, …)</a:t>
                      </a:r>
                      <a:endParaRPr lang="de-DE" sz="1800">
                        <a:latin typeface="Roboto"/>
                        <a:ea typeface="Roboto"/>
                        <a:cs typeface="Arial"/>
                      </a:endParaRPr>
                    </a:p>
                  </a:txBody>
                  <a:tcPr marL="68580" marR="68580" marT="0" marB="36195">
                    <a:noFill/>
                  </a:tcPr>
                </a:tc>
                <a:tc hMerge="1">
                  <a:txBody>
                    <a:bodyPr/>
                    <a:lstStyle/>
                    <a:p>
                      <a:endParaRPr/>
                    </a:p>
                  </a:txBody>
                  <a:tcPr/>
                </a:tc>
                <a:extLst>
                  <a:ext uri="{0D108BD9-81ED-4DB2-BD59-A6C34878D82A}">
                    <a16:rowId xmlns:a16="http://schemas.microsoft.com/office/drawing/2014/main" val="10001"/>
                  </a:ext>
                </a:extLst>
              </a:tr>
              <a:tr h="270510">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0" lvl="0" indent="0">
                        <a:lnSpc>
                          <a:spcPct val="114999"/>
                        </a:lnSpc>
                        <a:spcAft>
                          <a:spcPts val="300"/>
                        </a:spcAft>
                        <a:buFont typeface="+mj-lt"/>
                        <a:buNone/>
                        <a:defRPr/>
                      </a:pPr>
                      <a:r>
                        <a:rPr lang="en-US" sz="1800">
                          <a:latin typeface="Roboto"/>
                          <a:ea typeface="Roboto"/>
                        </a:rPr>
                        <a:t>(c) A dozen or more different definitions.</a:t>
                      </a:r>
                      <a:endParaRPr lang="de-DE" sz="1800">
                        <a:latin typeface="Roboto"/>
                        <a:ea typeface="Roboto"/>
                        <a:cs typeface="Arial"/>
                      </a:endParaRPr>
                    </a:p>
                  </a:txBody>
                  <a:tcPr marL="68580" marR="68580" marT="0" marB="36195">
                    <a:noFill/>
                  </a:tcPr>
                </a:tc>
                <a:tc>
                  <a:txBody>
                    <a:bodyPr/>
                    <a:lstStyle/>
                    <a:p>
                      <a:pPr>
                        <a:defRPr/>
                      </a:pPr>
                      <a:r>
                        <a:rPr lang="de-DE" sz="1800">
                          <a:latin typeface="Roboto"/>
                          <a:ea typeface="Roboto"/>
                        </a:rPr>
                        <a:t> </a:t>
                      </a:r>
                      <a:endParaRPr/>
                    </a:p>
                  </a:txBody>
                  <a:tcPr marL="0" marR="0" marT="0" marB="0" anchor="ctr">
                    <a:noFill/>
                  </a:tcPr>
                </a:tc>
                <a:extLst>
                  <a:ext uri="{0D108BD9-81ED-4DB2-BD59-A6C34878D82A}">
                    <a16:rowId xmlns:a16="http://schemas.microsoft.com/office/drawing/2014/main" val="10002"/>
                  </a:ext>
                </a:extLst>
              </a:tr>
            </a:tbl>
          </a:graphicData>
        </a:graphic>
      </p:graphicFrame>
      <p:sp>
        <p:nvSpPr>
          <p:cNvPr id="6"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R="0" lvl="0" algn="ctr" defTabSz="914400">
              <a:lnSpc>
                <a:spcPct val="100000"/>
              </a:lnSpc>
              <a:spcBef>
                <a:spcPts val="0"/>
              </a:spcBef>
              <a:spcAft>
                <a:spcPts val="0"/>
              </a:spcAft>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
        <p:nvSpPr>
          <p:cNvPr id="7" name="Titel 1"/>
          <p:cNvSpPr>
            <a:spLocks/>
          </p:cNvSpPr>
          <p:nvPr/>
        </p:nvSpPr>
        <p:spPr bwMode="auto">
          <a:xfrm>
            <a:off x="603750" y="426467"/>
            <a:ext cx="7200003" cy="1107996"/>
          </a:xfrm>
          <a:prstGeom prst="rect">
            <a:avLst/>
          </a:prstGeom>
          <a:noFill/>
          <a:ln cap="flat">
            <a:noFill/>
          </a:ln>
        </p:spPr>
        <p:txBody>
          <a:bodyPr vert="horz" wrap="square" lIns="0" tIns="0" rIns="0" bIns="0" anchor="t" anchorCtr="0" compatLnSpc="1">
            <a:sp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r>
              <a:rPr lang="en-US" sz="3600" b="1">
                <a:solidFill>
                  <a:srgbClr val="666666"/>
                </a:solidFill>
                <a:latin typeface="Roboto"/>
                <a:ea typeface="Roboto"/>
                <a:cs typeface="Roboto"/>
              </a:rPr>
              <a:t>A</a:t>
            </a:r>
            <a:r>
              <a:rPr lang="en-US" sz="3600" b="1" i="0" u="none" strike="noStrike" cap="none" spc="0">
                <a:solidFill>
                  <a:srgbClr val="666666"/>
                </a:solidFill>
                <a:latin typeface="Roboto"/>
                <a:ea typeface="Roboto"/>
                <a:cs typeface="Roboto"/>
              </a:rPr>
              <a:t>-Question (Single-Choice, Single Correct Answer)</a:t>
            </a:r>
            <a:endParaRPr/>
          </a:p>
        </p:txBody>
      </p:sp>
      <p:sp>
        <p:nvSpPr>
          <p:cNvPr id="10" name="Textfeld 14"/>
          <p:cNvSpPr>
            <a:spLocks/>
          </p:cNvSpPr>
          <p:nvPr/>
        </p:nvSpPr>
        <p:spPr bwMode="auto">
          <a:xfrm>
            <a:off x="6182436" y="4470700"/>
            <a:ext cx="3554729" cy="954107"/>
          </a:xfrm>
          <a:prstGeom prst="rect">
            <a:avLst/>
          </a:prstGeom>
          <a:noFill/>
        </p:spPr>
        <p:txBody>
          <a:bodyPr wrap="square">
            <a:spAutoFit/>
          </a:bodyPr>
          <a:lstStyle/>
          <a:p>
            <a:pPr>
              <a:spcBef>
                <a:spcPts val="690"/>
              </a:spcBef>
              <a:spcAft>
                <a:spcPts val="0"/>
              </a:spcAft>
              <a:defRPr/>
            </a:pPr>
            <a:r>
              <a:rPr lang="en-US" sz="2000">
                <a:solidFill>
                  <a:srgbClr val="FF0000"/>
                </a:solidFill>
                <a:latin typeface="Roboto"/>
                <a:ea typeface="Roboto"/>
              </a:rPr>
              <a:t>too many</a:t>
            </a:r>
            <a:r>
              <a:rPr lang="en-US" sz="2000" b="0" i="0" u="none" strike="noStrike">
                <a:solidFill>
                  <a:srgbClr val="FF0000"/>
                </a:solidFill>
                <a:latin typeface="Roboto"/>
                <a:ea typeface="Roboto"/>
              </a:rPr>
              <a:t> </a:t>
            </a:r>
            <a:r>
              <a:rPr lang="en-US" sz="2000">
                <a:solidFill>
                  <a:srgbClr val="FF0000"/>
                </a:solidFill>
                <a:latin typeface="Roboto"/>
                <a:ea typeface="Roboto"/>
              </a:rPr>
              <a:t>selected</a:t>
            </a:r>
            <a:r>
              <a:rPr lang="en-US" sz="2000" b="0" i="0" u="none" strike="noStrike">
                <a:solidFill>
                  <a:srgbClr val="FF0000"/>
                </a:solidFill>
                <a:latin typeface="Roboto"/>
                <a:ea typeface="Roboto"/>
              </a:rPr>
              <a:t> -&gt; 0 points</a:t>
            </a:r>
            <a:endParaRPr lang="en-US" sz="2000" b="0">
              <a:solidFill>
                <a:srgbClr val="FF0000"/>
              </a:solidFill>
              <a:latin typeface="Roboto"/>
              <a:ea typeface="Roboto"/>
            </a:endParaRPr>
          </a:p>
          <a:p>
            <a:pPr>
              <a:defRPr/>
            </a:pPr>
            <a:br>
              <a:rPr lang="en-US"/>
            </a:br>
            <a:endParaRPr lang="de-DE"/>
          </a:p>
        </p:txBody>
      </p:sp>
      <p:sp>
        <p:nvSpPr>
          <p:cNvPr id="11" name="Textfeld 1"/>
          <p:cNvSpPr>
            <a:spLocks/>
          </p:cNvSpPr>
          <p:nvPr/>
        </p:nvSpPr>
        <p:spPr bwMode="auto">
          <a:xfrm>
            <a:off x="396063" y="3566160"/>
            <a:ext cx="627796" cy="923330"/>
          </a:xfrm>
          <a:prstGeom prst="rect">
            <a:avLst/>
          </a:prstGeom>
          <a:noFill/>
        </p:spPr>
        <p:txBody>
          <a:bodyPr wrap="square">
            <a:spAutoFit/>
          </a:bodyPr>
          <a:lstStyle/>
          <a:p>
            <a:pPr>
              <a:spcBef>
                <a:spcPts val="0"/>
              </a:spcBef>
              <a:spcAft>
                <a:spcPts val="0"/>
              </a:spcAft>
              <a:defRPr/>
            </a:pPr>
            <a:r>
              <a:rPr lang="de-DE" sz="1800" b="1" i="0" u="none" strike="noStrike">
                <a:solidFill>
                  <a:srgbClr val="00B050"/>
                </a:solidFill>
                <a:latin typeface="Calibri"/>
              </a:rPr>
              <a:t> </a:t>
            </a:r>
            <a:r>
              <a:rPr lang="de-DE" sz="1800" b="1" i="0" u="none" strike="noStrike">
                <a:solidFill>
                  <a:srgbClr val="00B050"/>
                </a:solidFill>
                <a:latin typeface="Roboto"/>
                <a:ea typeface="Roboto"/>
              </a:rPr>
              <a:t> </a:t>
            </a:r>
            <a:r>
              <a:rPr lang="de-DE" sz="1800" b="1" i="0" u="none" strike="noStrike">
                <a:solidFill>
                  <a:srgbClr val="FF0000"/>
                </a:solidFill>
                <a:latin typeface="Roboto"/>
                <a:ea typeface="Roboto"/>
              </a:rPr>
              <a:t>X</a:t>
            </a:r>
            <a:r>
              <a:rPr lang="de-DE" sz="1800" b="1" i="0" u="none" strike="noStrike">
                <a:solidFill>
                  <a:srgbClr val="00B050"/>
                </a:solidFill>
                <a:latin typeface="Roboto"/>
                <a:ea typeface="Roboto"/>
              </a:rPr>
              <a:t>  </a:t>
            </a:r>
            <a:endParaRPr lang="de-DE" b="0">
              <a:latin typeface="Roboto"/>
              <a:ea typeface="Roboto"/>
            </a:endParaRPr>
          </a:p>
          <a:p>
            <a:pPr>
              <a:defRPr/>
            </a:pPr>
            <a:br>
              <a:rPr lang="de-DE"/>
            </a:br>
            <a:endParaRPr lang="de-DE"/>
          </a:p>
        </p:txBody>
      </p:sp>
      <p:sp>
        <p:nvSpPr>
          <p:cNvPr id="12" name="Textfeld 3"/>
          <p:cNvSpPr>
            <a:spLocks/>
          </p:cNvSpPr>
          <p:nvPr/>
        </p:nvSpPr>
        <p:spPr bwMode="auto">
          <a:xfrm>
            <a:off x="410241" y="4608865"/>
            <a:ext cx="627796" cy="923330"/>
          </a:xfrm>
          <a:prstGeom prst="rect">
            <a:avLst/>
          </a:prstGeom>
          <a:noFill/>
        </p:spPr>
        <p:txBody>
          <a:bodyPr wrap="square">
            <a:spAutoFit/>
          </a:bodyPr>
          <a:lstStyle/>
          <a:p>
            <a:pPr>
              <a:spcBef>
                <a:spcPts val="0"/>
              </a:spcBef>
              <a:spcAft>
                <a:spcPts val="0"/>
              </a:spcAft>
              <a:defRPr/>
            </a:pPr>
            <a:r>
              <a:rPr lang="de-DE" sz="1800" b="1" i="0" u="none" strike="noStrike">
                <a:solidFill>
                  <a:srgbClr val="00B050"/>
                </a:solidFill>
                <a:latin typeface="Calibri"/>
              </a:rPr>
              <a:t> </a:t>
            </a:r>
            <a:r>
              <a:rPr lang="de-DE" sz="1800" b="1" i="0" u="none" strike="noStrike">
                <a:solidFill>
                  <a:srgbClr val="00B050"/>
                </a:solidFill>
                <a:latin typeface="Roboto"/>
                <a:ea typeface="Roboto"/>
              </a:rPr>
              <a:t> </a:t>
            </a:r>
            <a:r>
              <a:rPr lang="de-DE" sz="1800" b="1" i="0" u="none" strike="noStrike">
                <a:solidFill>
                  <a:srgbClr val="10B042"/>
                </a:solidFill>
                <a:latin typeface="Roboto"/>
                <a:ea typeface="Roboto"/>
              </a:rPr>
              <a:t>X</a:t>
            </a:r>
            <a:r>
              <a:rPr lang="de-DE" sz="1800" b="1" i="0" u="none" strike="noStrike">
                <a:solidFill>
                  <a:srgbClr val="00B050"/>
                </a:solidFill>
                <a:latin typeface="Roboto"/>
                <a:ea typeface="Roboto"/>
              </a:rPr>
              <a:t>  </a:t>
            </a:r>
            <a:endParaRPr lang="de-DE" b="0">
              <a:latin typeface="Roboto"/>
              <a:ea typeface="Roboto"/>
            </a:endParaRPr>
          </a:p>
          <a:p>
            <a:pPr>
              <a:defRPr/>
            </a:pPr>
            <a:br>
              <a:rPr lang="de-DE"/>
            </a:br>
            <a:endParaRPr lang="de-DE"/>
          </a:p>
        </p:txBody>
      </p:sp>
      <p:sp>
        <p:nvSpPr>
          <p:cNvPr id="13" name="Textfeld 10">
            <a:extLst>
              <a:ext uri="{FF2B5EF4-FFF2-40B4-BE49-F238E27FC236}">
                <a16:creationId xmlns:a16="http://schemas.microsoft.com/office/drawing/2014/main" id="{1C1AD09C-92BC-4BE8-BE6A-BCA6EBEEE4C1}"/>
              </a:ext>
            </a:extLst>
          </p:cNvPr>
          <p:cNvSpPr>
            <a:spLocks/>
          </p:cNvSpPr>
          <p:nvPr/>
        </p:nvSpPr>
        <p:spPr bwMode="auto">
          <a:xfrm>
            <a:off x="590260" y="5084993"/>
            <a:ext cx="7025181" cy="1351652"/>
          </a:xfrm>
          <a:prstGeom prst="rect">
            <a:avLst/>
          </a:prstGeom>
          <a:noFill/>
        </p:spPr>
        <p:txBody>
          <a:bodyPr wrap="square">
            <a:spAutoFit/>
          </a:bodyPr>
          <a:lstStyle/>
          <a:p>
            <a:pPr>
              <a:spcBef>
                <a:spcPts val="0"/>
              </a:spcBef>
              <a:spcAft>
                <a:spcPts val="0"/>
              </a:spcAft>
              <a:defRPr/>
            </a:pPr>
            <a:r>
              <a:rPr lang="en-US" sz="2000" b="0" i="0" u="none" strike="noStrike" dirty="0">
                <a:solidFill>
                  <a:srgbClr val="000000"/>
                </a:solidFill>
                <a:latin typeface="Roboto"/>
                <a:ea typeface="Roboto"/>
              </a:rPr>
              <a:t>correct choice -&gt; all points</a:t>
            </a:r>
            <a:endParaRPr lang="en-US" sz="2000" b="0" dirty="0">
              <a:latin typeface="Roboto"/>
              <a:ea typeface="Roboto"/>
            </a:endParaRPr>
          </a:p>
          <a:p>
            <a:pPr>
              <a:spcBef>
                <a:spcPts val="690"/>
              </a:spcBef>
              <a:spcAft>
                <a:spcPts val="0"/>
              </a:spcAft>
              <a:defRPr/>
            </a:pPr>
            <a:r>
              <a:rPr lang="en-US" sz="2000" b="0" i="0" u="none" strike="noStrike" dirty="0">
                <a:solidFill>
                  <a:srgbClr val="000000"/>
                </a:solidFill>
                <a:latin typeface="Roboto"/>
                <a:ea typeface="Roboto"/>
              </a:rPr>
              <a:t>wrong choice, no choice or too many choices -&gt; 0 points</a:t>
            </a:r>
            <a:endParaRPr lang="en-US" sz="2000" b="0" dirty="0">
              <a:latin typeface="Roboto"/>
              <a:ea typeface="Roboto"/>
            </a:endParaRPr>
          </a:p>
          <a:p>
            <a:pPr>
              <a:defRPr/>
            </a:pPr>
            <a:br>
              <a:rPr lang="en-US" dirty="0"/>
            </a:br>
            <a:endParaRPr lang="de-DE" dirty="0"/>
          </a:p>
        </p:txBody>
      </p:sp>
      <p:sp>
        <p:nvSpPr>
          <p:cNvPr id="14" name="Rechteck 11">
            <a:extLst>
              <a:ext uri="{FF2B5EF4-FFF2-40B4-BE49-F238E27FC236}">
                <a16:creationId xmlns:a16="http://schemas.microsoft.com/office/drawing/2014/main" id="{E4AF0384-5654-4306-9E7B-2235FF491B8F}"/>
              </a:ext>
            </a:extLst>
          </p:cNvPr>
          <p:cNvSpPr/>
          <p:nvPr/>
        </p:nvSpPr>
        <p:spPr bwMode="auto">
          <a:xfrm>
            <a:off x="675503" y="5063022"/>
            <a:ext cx="6381033" cy="876459"/>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dirty="0">
              <a:solidFill>
                <a:srgbClr val="FFFFFF"/>
              </a:solidFill>
              <a:latin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Tabelle 1"/>
          <p:cNvGraphicFramePr>
            <a:graphicFrameLocks noGrp="1"/>
          </p:cNvGraphicFramePr>
          <p:nvPr/>
        </p:nvGraphicFramePr>
        <p:xfrm>
          <a:off x="535518" y="3616719"/>
          <a:ext cx="7561875" cy="1810297"/>
        </p:xfrm>
        <a:graphic>
          <a:graphicData uri="http://schemas.openxmlformats.org/drawingml/2006/table">
            <a:tbl>
              <a:tblPr>
                <a:tableStyleId>{C0AC5CE4-098C-515E-A7E2-BAF6AB3F29FB}</a:tableStyleId>
              </a:tblPr>
              <a:tblGrid>
                <a:gridCol w="549256">
                  <a:extLst>
                    <a:ext uri="{9D8B030D-6E8A-4147-A177-3AD203B41FA5}">
                      <a16:colId xmlns:a16="http://schemas.microsoft.com/office/drawing/2014/main" val="20000"/>
                    </a:ext>
                  </a:extLst>
                </a:gridCol>
                <a:gridCol w="5610197">
                  <a:extLst>
                    <a:ext uri="{9D8B030D-6E8A-4147-A177-3AD203B41FA5}">
                      <a16:colId xmlns:a16="http://schemas.microsoft.com/office/drawing/2014/main" val="20001"/>
                    </a:ext>
                  </a:extLst>
                </a:gridCol>
                <a:gridCol w="620834">
                  <a:extLst>
                    <a:ext uri="{9D8B030D-6E8A-4147-A177-3AD203B41FA5}">
                      <a16:colId xmlns:a16="http://schemas.microsoft.com/office/drawing/2014/main" val="20002"/>
                    </a:ext>
                  </a:extLst>
                </a:gridCol>
                <a:gridCol w="390794">
                  <a:extLst>
                    <a:ext uri="{9D8B030D-6E8A-4147-A177-3AD203B41FA5}">
                      <a16:colId xmlns:a16="http://schemas.microsoft.com/office/drawing/2014/main" val="20003"/>
                    </a:ext>
                  </a:extLst>
                </a:gridCol>
                <a:gridCol w="390794">
                  <a:extLst>
                    <a:ext uri="{9D8B030D-6E8A-4147-A177-3AD203B41FA5}">
                      <a16:colId xmlns:a16="http://schemas.microsoft.com/office/drawing/2014/main" val="20004"/>
                    </a:ext>
                  </a:extLst>
                </a:gridCol>
              </a:tblGrid>
              <a:tr h="371387">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lvl="0">
                        <a:lnSpc>
                          <a:spcPct val="114999"/>
                        </a:lnSpc>
                        <a:spcAft>
                          <a:spcPts val="300"/>
                        </a:spcAft>
                        <a:defRPr/>
                      </a:pPr>
                      <a:r>
                        <a:rPr lang="en-US" sz="1800">
                          <a:latin typeface="Roboto"/>
                          <a:ea typeface="Roboto"/>
                        </a:rPr>
                        <a:t>(a) High coupling of components.</a:t>
                      </a:r>
                      <a:endParaRPr lang="de-DE" sz="1800">
                        <a:latin typeface="Roboto"/>
                        <a:ea typeface="Roboto"/>
                        <a:cs typeface="Arial"/>
                      </a:endParaRPr>
                    </a:p>
                  </a:txBody>
                  <a:tcPr marL="68580" marR="68580" marT="0" marB="36195">
                    <a:noFill/>
                  </a:tcPr>
                </a:tc>
                <a:tc>
                  <a:txBody>
                    <a:bodyPr/>
                    <a:lstStyle/>
                    <a:p>
                      <a:pPr>
                        <a:defRPr/>
                      </a:pPr>
                      <a:r>
                        <a:rPr lang="de-DE" sz="1100"/>
                        <a:t> </a:t>
                      </a:r>
                      <a:endParaRPr lang="de-DE" sz="1100">
                        <a:latin typeface="Times New Roman"/>
                        <a:ea typeface="Times New Roman"/>
                      </a:endParaRPr>
                    </a:p>
                  </a:txBody>
                  <a:tcPr marL="0" marR="0" marT="0" marB="0">
                    <a:noFill/>
                  </a:tcPr>
                </a:tc>
                <a:tc>
                  <a:txBody>
                    <a:bodyPr/>
                    <a:lstStyle/>
                    <a:p>
                      <a:pPr>
                        <a:defRPr/>
                      </a:pPr>
                      <a:endParaRPr lang="de-DE"/>
                    </a:p>
                  </a:txBody>
                  <a:tcPr>
                    <a:noFill/>
                  </a:tcPr>
                </a:tc>
                <a:tc>
                  <a:txBody>
                    <a:bodyPr/>
                    <a:lstStyle/>
                    <a:p>
                      <a:pPr>
                        <a:defRPr/>
                      </a:pPr>
                      <a:endParaRPr lang="de-DE"/>
                    </a:p>
                  </a:txBody>
                  <a:tcPr>
                    <a:noFill/>
                  </a:tcPr>
                </a:tc>
                <a:extLst>
                  <a:ext uri="{0D108BD9-81ED-4DB2-BD59-A6C34878D82A}">
                    <a16:rowId xmlns:a16="http://schemas.microsoft.com/office/drawing/2014/main" val="10000"/>
                  </a:ext>
                </a:extLst>
              </a:tr>
              <a:tr h="401828">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gridSpan="2">
                  <a:txBody>
                    <a:bodyPr/>
                    <a:lstStyle/>
                    <a:p>
                      <a:pPr marL="0" lvl="0" indent="0">
                        <a:lnSpc>
                          <a:spcPct val="114999"/>
                        </a:lnSpc>
                        <a:spcAft>
                          <a:spcPts val="300"/>
                        </a:spcAft>
                        <a:buFont typeface="+mj-lt"/>
                        <a:buNone/>
                        <a:defRPr/>
                      </a:pPr>
                      <a:r>
                        <a:rPr lang="en-US" sz="1800">
                          <a:latin typeface="Roboto"/>
                          <a:ea typeface="Roboto"/>
                        </a:rPr>
                        <a:t>(b) Inappropriate names of public methods.</a:t>
                      </a:r>
                      <a:endParaRPr lang="de-DE" sz="1800">
                        <a:latin typeface="Roboto"/>
                        <a:ea typeface="Roboto"/>
                        <a:cs typeface="Arial"/>
                      </a:endParaRPr>
                    </a:p>
                  </a:txBody>
                  <a:tcPr marL="68580" marR="68580" marT="0" marB="36195">
                    <a:noFill/>
                  </a:tcPr>
                </a:tc>
                <a:tc hMerge="1">
                  <a:txBody>
                    <a:bodyPr/>
                    <a:lstStyle/>
                    <a:p>
                      <a:endParaRPr/>
                    </a:p>
                  </a:txBody>
                  <a:tcPr/>
                </a:tc>
                <a:tc>
                  <a:txBody>
                    <a:bodyPr/>
                    <a:lstStyle/>
                    <a:p>
                      <a:pPr>
                        <a:defRPr/>
                      </a:pPr>
                      <a:endParaRPr lang="de-DE"/>
                    </a:p>
                  </a:txBody>
                  <a:tcPr>
                    <a:noFill/>
                  </a:tcPr>
                </a:tc>
                <a:tc>
                  <a:txBody>
                    <a:bodyPr/>
                    <a:lstStyle/>
                    <a:p>
                      <a:pPr>
                        <a:defRPr/>
                      </a:pPr>
                      <a:endParaRPr lang="de-DE"/>
                    </a:p>
                  </a:txBody>
                  <a:tcPr>
                    <a:noFill/>
                  </a:tcPr>
                </a:tc>
                <a:extLst>
                  <a:ext uri="{0D108BD9-81ED-4DB2-BD59-A6C34878D82A}">
                    <a16:rowId xmlns:a16="http://schemas.microsoft.com/office/drawing/2014/main" val="10001"/>
                  </a:ext>
                </a:extLst>
              </a:tr>
              <a:tr h="905993">
                <a:tc>
                  <a:txBody>
                    <a:bodyPr/>
                    <a:lstStyle/>
                    <a:p>
                      <a:pPr indent="-142875" algn="ctr">
                        <a:lnSpc>
                          <a:spcPct val="114999"/>
                        </a:lnSpc>
                        <a:defRPr/>
                      </a:pPr>
                      <a:r>
                        <a:rPr lang="en-GB" sz="1800">
                          <a:latin typeface="Roboto"/>
                          <a:ea typeface="Roboto"/>
                        </a:rPr>
                        <a:t>☐</a:t>
                      </a:r>
                      <a:endParaRPr lang="de-DE" sz="1800">
                        <a:latin typeface="Roboto"/>
                        <a:ea typeface="Roboto"/>
                      </a:endParaRPr>
                    </a:p>
                    <a:p>
                      <a:pPr indent="-142875" algn="ctr">
                        <a:lnSpc>
                          <a:spcPct val="114999"/>
                        </a:lnSpc>
                        <a:defRPr/>
                      </a:pPr>
                      <a:r>
                        <a:rPr lang="en-GB" sz="1800">
                          <a:latin typeface="Roboto"/>
                          <a:ea typeface="Roboto"/>
                        </a:rPr>
                        <a:t>☐</a:t>
                      </a:r>
                      <a:endParaRPr lang="de-DE" sz="1800">
                        <a:latin typeface="Roboto"/>
                        <a:ea typeface="Roboto"/>
                      </a:endParaRPr>
                    </a:p>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0" lvl="0" indent="0">
                        <a:lnSpc>
                          <a:spcPct val="114999"/>
                        </a:lnSpc>
                        <a:spcAft>
                          <a:spcPts val="300"/>
                        </a:spcAft>
                        <a:buFont typeface="+mj-lt"/>
                        <a:buNone/>
                        <a:defRPr/>
                      </a:pPr>
                      <a:r>
                        <a:rPr lang="en-US" sz="1800">
                          <a:latin typeface="Roboto"/>
                          <a:ea typeface="Roboto"/>
                        </a:rPr>
                        <a:t>(c) Missing comments.</a:t>
                      </a:r>
                      <a:endParaRPr lang="de-DE" sz="1800">
                        <a:latin typeface="Roboto"/>
                        <a:ea typeface="Roboto"/>
                      </a:endParaRPr>
                    </a:p>
                    <a:p>
                      <a:pPr marL="0" lvl="0" indent="0">
                        <a:lnSpc>
                          <a:spcPct val="114999"/>
                        </a:lnSpc>
                        <a:spcAft>
                          <a:spcPts val="300"/>
                        </a:spcAft>
                        <a:buFont typeface="+mj-lt"/>
                        <a:buNone/>
                        <a:defRPr/>
                      </a:pPr>
                      <a:r>
                        <a:rPr lang="en-US" sz="1800">
                          <a:latin typeface="Roboto"/>
                          <a:ea typeface="Roboto"/>
                        </a:rPr>
                        <a:t>(d) Error clusters.</a:t>
                      </a:r>
                      <a:endParaRPr lang="de-DE" sz="1800">
                        <a:latin typeface="Roboto"/>
                        <a:ea typeface="Roboto"/>
                      </a:endParaRPr>
                    </a:p>
                    <a:p>
                      <a:pPr marL="0" lvl="0" indent="0">
                        <a:lnSpc>
                          <a:spcPct val="114999"/>
                        </a:lnSpc>
                        <a:spcAft>
                          <a:spcPts val="300"/>
                        </a:spcAft>
                        <a:buFont typeface="+mj-lt"/>
                        <a:buNone/>
                        <a:defRPr/>
                      </a:pPr>
                      <a:r>
                        <a:rPr lang="en-US" sz="1800">
                          <a:latin typeface="Roboto"/>
                          <a:ea typeface="Roboto"/>
                        </a:rPr>
                        <a:t>(e) Number of test cases per component.</a:t>
                      </a:r>
                      <a:endParaRPr lang="de-DE" sz="1800">
                        <a:latin typeface="Roboto"/>
                        <a:ea typeface="Roboto"/>
                        <a:cs typeface="Arial"/>
                      </a:endParaRPr>
                    </a:p>
                  </a:txBody>
                  <a:tcPr marL="68580" marR="68580" marT="0" marB="36195">
                    <a:noFill/>
                  </a:tcPr>
                </a:tc>
                <a:tc>
                  <a:txBody>
                    <a:bodyPr/>
                    <a:lstStyle/>
                    <a:p>
                      <a:pPr>
                        <a:defRPr/>
                      </a:pPr>
                      <a:r>
                        <a:rPr lang="de-DE" sz="1100"/>
                        <a:t> </a:t>
                      </a:r>
                      <a:endParaRPr lang="de-DE" sz="1100">
                        <a:latin typeface="Times New Roman"/>
                        <a:ea typeface="Times New Roman"/>
                      </a:endParaRPr>
                    </a:p>
                  </a:txBody>
                  <a:tcPr marL="0" marR="0" marT="0" marB="0">
                    <a:noFill/>
                  </a:tcPr>
                </a:tc>
                <a:tc>
                  <a:txBody>
                    <a:bodyPr/>
                    <a:lstStyle/>
                    <a:p>
                      <a:pPr algn="ctr">
                        <a:lnSpc>
                          <a:spcPct val="114999"/>
                        </a:lnSpc>
                        <a:defRPr/>
                      </a:pPr>
                      <a:r>
                        <a:rPr lang="en-GB" sz="1100"/>
                        <a:t> </a:t>
                      </a:r>
                      <a:endParaRPr lang="de-DE" sz="1100">
                        <a:latin typeface="Times New Roman"/>
                        <a:ea typeface="Times New Roman"/>
                      </a:endParaRPr>
                    </a:p>
                  </a:txBody>
                  <a:tcPr marL="68580" marR="68580" marT="0" marB="36195">
                    <a:noFill/>
                  </a:tcPr>
                </a:tc>
                <a:tc>
                  <a:txBody>
                    <a:bodyPr/>
                    <a:lstStyle/>
                    <a:p>
                      <a:pPr>
                        <a:lnSpc>
                          <a:spcPct val="114999"/>
                        </a:lnSpc>
                        <a:spcAft>
                          <a:spcPts val="300"/>
                        </a:spcAft>
                        <a:defRPr/>
                      </a:pPr>
                      <a:r>
                        <a:rPr lang="en-US" sz="1100"/>
                        <a:t> </a:t>
                      </a:r>
                      <a:endParaRPr lang="de-DE" sz="1100">
                        <a:latin typeface="Arial"/>
                        <a:ea typeface="Calibri"/>
                        <a:cs typeface="Arial"/>
                      </a:endParaRPr>
                    </a:p>
                  </a:txBody>
                  <a:tcPr marL="68580" marR="68580" marT="0" marB="36195">
                    <a:no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547099" y="2187171"/>
            <a:ext cx="9152682" cy="1661171"/>
          </a:xfrm>
          <a:prstGeom prst="rect">
            <a:avLst/>
          </a:prstGeom>
          <a:noFill/>
          <a:ln>
            <a:noFill/>
          </a:ln>
        </p:spPr>
        <p:txBody>
          <a:bodyPr vert="horz" wrap="none" lIns="91440" tIns="38088" rIns="36501" bIns="38088" numCol="1" anchor="ctr" anchorCtr="0" compatLnSpc="1">
            <a:prstTxWarp prst="textNoShape">
              <a:avLst/>
            </a:prstTxWarp>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cs typeface="Arial"/>
              </a:rPr>
              <a:t>Question 38</a:t>
            </a:r>
            <a:r>
              <a:rPr lang="en-GB" b="1" i="0" u="none" strike="noStrike" cap="none">
                <a:ln>
                  <a:noFill/>
                </a:ln>
                <a:solidFill>
                  <a:schemeClr val="tx1"/>
                </a:solidFill>
                <a:latin typeface="Roboto"/>
                <a:ea typeface="Roboto"/>
                <a:cs typeface="Arial"/>
              </a:rPr>
              <a:t>	</a:t>
            </a:r>
            <a:r>
              <a:rPr lang="en-GB" b="0" i="1" u="none" strike="noStrike" cap="none">
                <a:ln>
                  <a:noFill/>
                </a:ln>
                <a:solidFill>
                  <a:schemeClr val="tx1"/>
                </a:solidFill>
                <a:latin typeface="Roboto"/>
                <a:ea typeface="Roboto"/>
                <a:cs typeface="Arial"/>
              </a:rPr>
              <a:t>P-Question: Choose the two most appropriate indicators.	2 points</a:t>
            </a:r>
            <a:endParaRPr lang="de-DE" b="1" i="0" u="none" strike="noStrike" cap="none">
              <a:ln>
                <a:noFill/>
              </a:ln>
              <a:solidFill>
                <a:schemeClr val="tx1"/>
              </a:solidFill>
              <a:latin typeface="Roboto"/>
              <a:ea typeface="Roboto"/>
              <a:cs typeface="Arial"/>
            </a:endParaRPr>
          </a:p>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ID: Q-20-04-29</a:t>
            </a:r>
            <a:endParaRPr/>
          </a:p>
          <a:p>
            <a:pPr marL="0" marR="0" lvl="0" indent="0" algn="l" defTabSz="914400">
              <a:lnSpc>
                <a:spcPct val="100000"/>
              </a:lnSpc>
              <a:spcBef>
                <a:spcPts val="0"/>
              </a:spcBef>
              <a:spcAft>
                <a:spcPts val="0"/>
              </a:spcAft>
              <a:buClrTx/>
              <a:buSzTx/>
              <a:buFontTx/>
              <a:buNone/>
              <a:defRPr/>
            </a:pPr>
            <a:endParaRPr lang="de-DE" sz="800"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You try to analyze your architecture quantitatively. Which are the </a:t>
            </a:r>
            <a:r>
              <a:rPr lang="en-US" b="1" i="0" u="none" strike="noStrike" cap="none">
                <a:ln>
                  <a:noFill/>
                </a:ln>
                <a:solidFill>
                  <a:schemeClr val="tx1"/>
                </a:solidFill>
                <a:latin typeface="Roboto"/>
                <a:ea typeface="Roboto"/>
                <a:cs typeface="Times New Roman"/>
              </a:rPr>
              <a:t>TWO</a:t>
            </a:r>
            <a:r>
              <a:rPr lang="en-US" b="0" i="0" u="none" strike="noStrike" cap="none">
                <a:ln>
                  <a:noFill/>
                </a:ln>
                <a:solidFill>
                  <a:schemeClr val="tx1"/>
                </a:solidFill>
                <a:latin typeface="Roboto"/>
                <a:ea typeface="Roboto"/>
                <a:cs typeface="Times New Roman"/>
              </a:rPr>
              <a:t> most appropriate </a:t>
            </a:r>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indicators for architectural problem areas?</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endParaRPr lang="de-DE" b="0" i="0" u="none" strike="noStrike" cap="none">
              <a:ln>
                <a:noFill/>
              </a:ln>
              <a:solidFill>
                <a:schemeClr val="tx1"/>
              </a:solidFill>
              <a:latin typeface="Roboto"/>
              <a:ea typeface="Roboto"/>
            </a:endParaRPr>
          </a:p>
        </p:txBody>
      </p:sp>
      <p:sp>
        <p:nvSpPr>
          <p:cNvPr id="6" name="Textfeld 4"/>
          <p:cNvSpPr>
            <a:spLocks/>
          </p:cNvSpPr>
          <p:nvPr/>
        </p:nvSpPr>
        <p:spPr bwMode="auto">
          <a:xfrm>
            <a:off x="624381" y="5501835"/>
            <a:ext cx="5042848" cy="1785104"/>
          </a:xfrm>
          <a:prstGeom prst="rect">
            <a:avLst/>
          </a:prstGeom>
          <a:noFill/>
        </p:spPr>
        <p:txBody>
          <a:bodyPr wrap="square">
            <a:spAutoFit/>
          </a:bodyPr>
          <a:lstStyle/>
          <a:p>
            <a:pPr>
              <a:spcBef>
                <a:spcPts val="0"/>
              </a:spcBef>
              <a:spcAft>
                <a:spcPts val="0"/>
              </a:spcAft>
              <a:defRPr/>
            </a:pPr>
            <a:r>
              <a:rPr lang="en-US" sz="2000" b="0" i="0" u="none" strike="noStrike">
                <a:solidFill>
                  <a:srgbClr val="000000"/>
                </a:solidFill>
                <a:latin typeface="Roboto"/>
                <a:ea typeface="Roboto"/>
              </a:rPr>
              <a:t>correct answer -&gt; add 1</a:t>
            </a:r>
            <a:r>
              <a:rPr lang="en-US" sz="2000" b="0" u="none" strike="noStrike">
                <a:solidFill>
                  <a:srgbClr val="000000"/>
                </a:solidFill>
                <a:latin typeface="Roboto"/>
                <a:ea typeface="Roboto"/>
              </a:rPr>
              <a:t>/n</a:t>
            </a:r>
            <a:r>
              <a:rPr lang="en-US" sz="2000">
                <a:solidFill>
                  <a:srgbClr val="000000"/>
                </a:solidFill>
                <a:latin typeface="Roboto"/>
                <a:ea typeface="Roboto"/>
              </a:rPr>
              <a:t> of </a:t>
            </a:r>
            <a:r>
              <a:rPr lang="en-US" sz="2000" b="0" u="none" strike="noStrike">
                <a:solidFill>
                  <a:srgbClr val="000000"/>
                </a:solidFill>
                <a:latin typeface="Roboto"/>
                <a:ea typeface="Roboto"/>
              </a:rPr>
              <a:t>max points</a:t>
            </a:r>
            <a:endParaRPr lang="en-US" sz="2000" b="0">
              <a:latin typeface="Roboto"/>
              <a:ea typeface="Roboto"/>
            </a:endParaRPr>
          </a:p>
          <a:p>
            <a:pPr>
              <a:spcBef>
                <a:spcPts val="591"/>
              </a:spcBef>
              <a:spcAft>
                <a:spcPts val="0"/>
              </a:spcAft>
              <a:defRPr/>
            </a:pPr>
            <a:r>
              <a:rPr lang="en-US" sz="2000" b="0" u="none" strike="noStrike">
                <a:solidFill>
                  <a:srgbClr val="000000"/>
                </a:solidFill>
                <a:latin typeface="Roboto"/>
                <a:ea typeface="Roboto"/>
              </a:rPr>
              <a:t>wrong answer -&gt; deduct 1/</a:t>
            </a:r>
            <a:r>
              <a:rPr lang="en-US" sz="2000">
                <a:solidFill>
                  <a:srgbClr val="000000"/>
                </a:solidFill>
                <a:latin typeface="Roboto"/>
                <a:ea typeface="Roboto"/>
              </a:rPr>
              <a:t>n</a:t>
            </a:r>
            <a:r>
              <a:rPr lang="en-US" sz="2000" b="0" u="none" strike="noStrike">
                <a:solidFill>
                  <a:srgbClr val="000000"/>
                </a:solidFill>
                <a:latin typeface="Roboto"/>
                <a:ea typeface="Roboto"/>
              </a:rPr>
              <a:t> of max points</a:t>
            </a:r>
            <a:endParaRPr lang="en-US" sz="2000" b="0">
              <a:latin typeface="Roboto"/>
              <a:ea typeface="Roboto"/>
            </a:endParaRPr>
          </a:p>
          <a:p>
            <a:pPr>
              <a:spcBef>
                <a:spcPts val="591"/>
              </a:spcBef>
              <a:spcAft>
                <a:spcPts val="0"/>
              </a:spcAft>
              <a:defRPr/>
            </a:pPr>
            <a:r>
              <a:rPr lang="en-US" sz="2000" b="0" i="0" u="none" strike="noStrike">
                <a:solidFill>
                  <a:srgbClr val="000000"/>
                </a:solidFill>
                <a:latin typeface="Roboto"/>
                <a:ea typeface="Roboto"/>
              </a:rPr>
              <a:t>(but only down to 0 points overall)</a:t>
            </a:r>
            <a:endParaRPr lang="en-US" sz="2000" b="0">
              <a:latin typeface="Roboto"/>
              <a:ea typeface="Roboto"/>
            </a:endParaRPr>
          </a:p>
          <a:p>
            <a:pPr>
              <a:defRPr/>
            </a:pPr>
            <a:br>
              <a:rPr lang="en-US" sz="2000"/>
            </a:br>
            <a:endParaRPr lang="de-DE" sz="2000"/>
          </a:p>
        </p:txBody>
      </p:sp>
      <p:sp>
        <p:nvSpPr>
          <p:cNvPr id="7" name="Rechteck 11"/>
          <p:cNvSpPr/>
          <p:nvPr/>
        </p:nvSpPr>
        <p:spPr bwMode="auto">
          <a:xfrm>
            <a:off x="673356" y="5515122"/>
            <a:ext cx="4868128" cy="1150084"/>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8" name="Textfeld 8"/>
          <p:cNvSpPr>
            <a:spLocks/>
          </p:cNvSpPr>
          <p:nvPr/>
        </p:nvSpPr>
        <p:spPr bwMode="auto">
          <a:xfrm>
            <a:off x="5654622" y="5501835"/>
            <a:ext cx="4293876" cy="2092881"/>
          </a:xfrm>
          <a:prstGeom prst="rect">
            <a:avLst/>
          </a:prstGeom>
          <a:noFill/>
        </p:spPr>
        <p:txBody>
          <a:bodyPr wrap="square">
            <a:spAutoFit/>
          </a:bodyPr>
          <a:lstStyle/>
          <a:p>
            <a:pPr>
              <a:spcBef>
                <a:spcPts val="0"/>
              </a:spcBef>
              <a:spcAft>
                <a:spcPts val="0"/>
              </a:spcAft>
              <a:defRPr/>
            </a:pPr>
            <a:r>
              <a:rPr lang="en-US" sz="2000" b="0" i="0">
                <a:solidFill>
                  <a:srgbClr val="000000"/>
                </a:solidFill>
                <a:latin typeface="Roboto"/>
                <a:ea typeface="Roboto"/>
              </a:rPr>
              <a:t>too many selections -&gt; 0 points        </a:t>
            </a:r>
            <a:endParaRPr lang="en-US" sz="2000" b="0">
              <a:latin typeface="Roboto"/>
              <a:ea typeface="Roboto"/>
            </a:endParaRPr>
          </a:p>
          <a:p>
            <a:pPr>
              <a:spcBef>
                <a:spcPts val="591"/>
              </a:spcBef>
              <a:spcAft>
                <a:spcPts val="0"/>
              </a:spcAft>
              <a:defRPr/>
            </a:pPr>
            <a:r>
              <a:rPr lang="en-US" sz="2000" b="0" i="0" u="none" strike="noStrike">
                <a:solidFill>
                  <a:srgbClr val="000000"/>
                </a:solidFill>
                <a:latin typeface="Roboto"/>
                <a:ea typeface="Roboto"/>
              </a:rPr>
              <a:t>fewer selections -&gt; 0 points added/deducted</a:t>
            </a:r>
            <a:endParaRPr lang="en-US" sz="2000" b="0">
              <a:latin typeface="Roboto"/>
              <a:ea typeface="Roboto"/>
            </a:endParaRPr>
          </a:p>
          <a:p>
            <a:pPr>
              <a:spcBef>
                <a:spcPts val="591"/>
              </a:spcBef>
              <a:spcAft>
                <a:spcPts val="0"/>
              </a:spcAft>
              <a:defRPr/>
            </a:pPr>
            <a:r>
              <a:rPr lang="en-US" sz="2000" b="0" i="0" u="none" strike="noStrike">
                <a:solidFill>
                  <a:srgbClr val="000000"/>
                </a:solidFill>
                <a:latin typeface="Roboto"/>
                <a:ea typeface="Roboto"/>
              </a:rPr>
              <a:t>worst case is 0 points</a:t>
            </a:r>
            <a:endParaRPr lang="en-US" sz="2000" b="0">
              <a:latin typeface="Roboto"/>
              <a:ea typeface="Roboto"/>
            </a:endParaRPr>
          </a:p>
          <a:p>
            <a:pPr>
              <a:defRPr/>
            </a:pPr>
            <a:br>
              <a:rPr lang="en-US" sz="2000"/>
            </a:br>
            <a:endParaRPr lang="de-DE" sz="2000"/>
          </a:p>
        </p:txBody>
      </p:sp>
      <p:sp>
        <p:nvSpPr>
          <p:cNvPr id="9" name="Rechteck 11"/>
          <p:cNvSpPr/>
          <p:nvPr/>
        </p:nvSpPr>
        <p:spPr bwMode="auto">
          <a:xfrm>
            <a:off x="5697202" y="5515123"/>
            <a:ext cx="3700188" cy="1378100"/>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10"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R="0" lvl="0" algn="ctr" defTabSz="914400">
              <a:lnSpc>
                <a:spcPct val="100000"/>
              </a:lnSpc>
              <a:spcBef>
                <a:spcPts val="0"/>
              </a:spcBef>
              <a:spcAft>
                <a:spcPts val="0"/>
              </a:spcAft>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
        <p:nvSpPr>
          <p:cNvPr id="11" name="Titel 1"/>
          <p:cNvSpPr>
            <a:spLocks/>
          </p:cNvSpPr>
          <p:nvPr/>
        </p:nvSpPr>
        <p:spPr bwMode="auto">
          <a:xfrm>
            <a:off x="537301" y="416975"/>
            <a:ext cx="7200003" cy="1169551"/>
          </a:xfrm>
          <a:prstGeom prst="rect">
            <a:avLst/>
          </a:prstGeom>
          <a:noFill/>
          <a:ln>
            <a:noFill/>
          </a:ln>
        </p:spPr>
        <p:txBody>
          <a:bodyPr vert="horz" wrap="square" lIns="0" tIns="0" rIns="0" bIns="0" anchor="t" anchorCtr="0" compatLnSpc="1">
            <a:spAutoFit/>
          </a:bodyPr>
          <a:lstStyle>
            <a:lvl1pPr marL="0" marR="0" lvl="0" indent="0" algn="l" defTabSz="914400">
              <a:lnSpc>
                <a:spcPct val="100000"/>
              </a:lnSpc>
              <a:spcBef>
                <a:spcPts val="0"/>
              </a:spcBef>
              <a:spcAft>
                <a:spcPts val="0"/>
              </a:spcAft>
              <a:buNone/>
              <a:defRPr lang="de-DE" sz="4400" b="1" i="0" u="none" strike="noStrike" cap="none" spc="0">
                <a:solidFill>
                  <a:srgbClr val="666666"/>
                </a:solidFill>
                <a:latin typeface="Arial"/>
                <a:ea typeface="SimSun"/>
              </a:defRPr>
            </a:lvl1pPr>
          </a:lstStyle>
          <a:p>
            <a:pPr>
              <a:defRPr/>
            </a:pPr>
            <a:r>
              <a:rPr lang="en-US" sz="3600">
                <a:latin typeface="Roboto"/>
              </a:rPr>
              <a:t>P-Question (Pick Multiple)</a:t>
            </a:r>
            <a:br>
              <a:rPr lang="en-US" sz="4000">
                <a:latin typeface="Roboto"/>
              </a:rPr>
            </a:br>
            <a:endParaRPr lang="en-US" sz="4000">
              <a:latin typeface="Roboto"/>
            </a:endParaRPr>
          </a:p>
        </p:txBody>
      </p:sp>
      <p:sp>
        <p:nvSpPr>
          <p:cNvPr id="12" name="Textfeld 3"/>
          <p:cNvSpPr>
            <a:spLocks/>
          </p:cNvSpPr>
          <p:nvPr/>
        </p:nvSpPr>
        <p:spPr bwMode="auto">
          <a:xfrm>
            <a:off x="6905850" y="4470700"/>
            <a:ext cx="2836517" cy="954107"/>
          </a:xfrm>
          <a:prstGeom prst="rect">
            <a:avLst/>
          </a:prstGeom>
          <a:noFill/>
        </p:spPr>
        <p:txBody>
          <a:bodyPr wrap="square">
            <a:spAutoFit/>
          </a:bodyPr>
          <a:lstStyle/>
          <a:p>
            <a:pPr>
              <a:spcBef>
                <a:spcPts val="690"/>
              </a:spcBef>
              <a:spcAft>
                <a:spcPts val="0"/>
              </a:spcAft>
              <a:defRPr/>
            </a:pPr>
            <a:r>
              <a:rPr lang="en-US" sz="2000" b="0" i="0" u="none" strike="noStrike">
                <a:solidFill>
                  <a:srgbClr val="0070C0"/>
                </a:solidFill>
                <a:latin typeface="Roboto"/>
                <a:ea typeface="Roboto"/>
              </a:rPr>
              <a:t>no selection -&gt; 0 points</a:t>
            </a:r>
            <a:endParaRPr lang="en-US" sz="2000" b="0">
              <a:solidFill>
                <a:srgbClr val="0070C0"/>
              </a:solidFill>
              <a:latin typeface="Roboto"/>
              <a:ea typeface="Roboto"/>
            </a:endParaRPr>
          </a:p>
          <a:p>
            <a:pPr>
              <a:defRPr/>
            </a:pPr>
            <a:br>
              <a:rPr lang="en-US"/>
            </a:br>
            <a:endParaRPr lang="de-D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Tabelle 1"/>
          <p:cNvGraphicFramePr>
            <a:graphicFrameLocks noGrp="1"/>
          </p:cNvGraphicFramePr>
          <p:nvPr/>
        </p:nvGraphicFramePr>
        <p:xfrm>
          <a:off x="535518" y="3616719"/>
          <a:ext cx="7561875" cy="1810297"/>
        </p:xfrm>
        <a:graphic>
          <a:graphicData uri="http://schemas.openxmlformats.org/drawingml/2006/table">
            <a:tbl>
              <a:tblPr>
                <a:tableStyleId>{C0AC5CE4-098C-515E-A7E2-BAF6AB3F29FB}</a:tableStyleId>
              </a:tblPr>
              <a:tblGrid>
                <a:gridCol w="549256">
                  <a:extLst>
                    <a:ext uri="{9D8B030D-6E8A-4147-A177-3AD203B41FA5}">
                      <a16:colId xmlns:a16="http://schemas.microsoft.com/office/drawing/2014/main" val="20000"/>
                    </a:ext>
                  </a:extLst>
                </a:gridCol>
                <a:gridCol w="5610197">
                  <a:extLst>
                    <a:ext uri="{9D8B030D-6E8A-4147-A177-3AD203B41FA5}">
                      <a16:colId xmlns:a16="http://schemas.microsoft.com/office/drawing/2014/main" val="20001"/>
                    </a:ext>
                  </a:extLst>
                </a:gridCol>
                <a:gridCol w="620834">
                  <a:extLst>
                    <a:ext uri="{9D8B030D-6E8A-4147-A177-3AD203B41FA5}">
                      <a16:colId xmlns:a16="http://schemas.microsoft.com/office/drawing/2014/main" val="20002"/>
                    </a:ext>
                  </a:extLst>
                </a:gridCol>
                <a:gridCol w="390794">
                  <a:extLst>
                    <a:ext uri="{9D8B030D-6E8A-4147-A177-3AD203B41FA5}">
                      <a16:colId xmlns:a16="http://schemas.microsoft.com/office/drawing/2014/main" val="20003"/>
                    </a:ext>
                  </a:extLst>
                </a:gridCol>
                <a:gridCol w="390794">
                  <a:extLst>
                    <a:ext uri="{9D8B030D-6E8A-4147-A177-3AD203B41FA5}">
                      <a16:colId xmlns:a16="http://schemas.microsoft.com/office/drawing/2014/main" val="20004"/>
                    </a:ext>
                  </a:extLst>
                </a:gridCol>
              </a:tblGrid>
              <a:tr h="371387">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lvl="0">
                        <a:lnSpc>
                          <a:spcPct val="114999"/>
                        </a:lnSpc>
                        <a:spcAft>
                          <a:spcPts val="300"/>
                        </a:spcAft>
                        <a:defRPr/>
                      </a:pPr>
                      <a:r>
                        <a:rPr lang="en-US" sz="1800">
                          <a:latin typeface="Roboto"/>
                          <a:ea typeface="Roboto"/>
                        </a:rPr>
                        <a:t>(a) High coupling of components.</a:t>
                      </a:r>
                      <a:endParaRPr lang="de-DE" sz="1800">
                        <a:latin typeface="Roboto"/>
                        <a:ea typeface="Roboto"/>
                        <a:cs typeface="Arial"/>
                      </a:endParaRPr>
                    </a:p>
                  </a:txBody>
                  <a:tcPr marL="68580" marR="68580" marT="0" marB="36195">
                    <a:noFill/>
                  </a:tcPr>
                </a:tc>
                <a:tc>
                  <a:txBody>
                    <a:bodyPr/>
                    <a:lstStyle/>
                    <a:p>
                      <a:pPr>
                        <a:defRPr/>
                      </a:pPr>
                      <a:r>
                        <a:rPr lang="de-DE" sz="1100"/>
                        <a:t> </a:t>
                      </a:r>
                      <a:endParaRPr lang="de-DE" sz="1100">
                        <a:latin typeface="Times New Roman"/>
                        <a:ea typeface="Times New Roman"/>
                      </a:endParaRPr>
                    </a:p>
                  </a:txBody>
                  <a:tcPr marL="0" marR="0" marT="0" marB="0">
                    <a:noFill/>
                  </a:tcPr>
                </a:tc>
                <a:tc>
                  <a:txBody>
                    <a:bodyPr/>
                    <a:lstStyle/>
                    <a:p>
                      <a:pPr>
                        <a:defRPr/>
                      </a:pPr>
                      <a:endParaRPr lang="de-DE"/>
                    </a:p>
                  </a:txBody>
                  <a:tcPr>
                    <a:noFill/>
                  </a:tcPr>
                </a:tc>
                <a:tc>
                  <a:txBody>
                    <a:bodyPr/>
                    <a:lstStyle/>
                    <a:p>
                      <a:pPr>
                        <a:defRPr/>
                      </a:pPr>
                      <a:endParaRPr lang="de-DE"/>
                    </a:p>
                  </a:txBody>
                  <a:tcPr>
                    <a:noFill/>
                  </a:tcPr>
                </a:tc>
                <a:extLst>
                  <a:ext uri="{0D108BD9-81ED-4DB2-BD59-A6C34878D82A}">
                    <a16:rowId xmlns:a16="http://schemas.microsoft.com/office/drawing/2014/main" val="10000"/>
                  </a:ext>
                </a:extLst>
              </a:tr>
              <a:tr h="401828">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gridSpan="2">
                  <a:txBody>
                    <a:bodyPr/>
                    <a:lstStyle/>
                    <a:p>
                      <a:pPr marL="0" lvl="0" indent="0">
                        <a:lnSpc>
                          <a:spcPct val="114999"/>
                        </a:lnSpc>
                        <a:spcAft>
                          <a:spcPts val="300"/>
                        </a:spcAft>
                        <a:buFont typeface="+mj-lt"/>
                        <a:buNone/>
                        <a:defRPr/>
                      </a:pPr>
                      <a:r>
                        <a:rPr lang="en-US" sz="1800">
                          <a:latin typeface="Roboto"/>
                          <a:ea typeface="Roboto"/>
                        </a:rPr>
                        <a:t>(b) Inappropriate names of public methods.</a:t>
                      </a:r>
                      <a:endParaRPr lang="de-DE" sz="1800">
                        <a:latin typeface="Roboto"/>
                        <a:ea typeface="Roboto"/>
                        <a:cs typeface="Arial"/>
                      </a:endParaRPr>
                    </a:p>
                  </a:txBody>
                  <a:tcPr marL="68580" marR="68580" marT="0" marB="36195">
                    <a:noFill/>
                  </a:tcPr>
                </a:tc>
                <a:tc hMerge="1">
                  <a:txBody>
                    <a:bodyPr/>
                    <a:lstStyle/>
                    <a:p>
                      <a:endParaRPr/>
                    </a:p>
                  </a:txBody>
                  <a:tcPr/>
                </a:tc>
                <a:tc>
                  <a:txBody>
                    <a:bodyPr/>
                    <a:lstStyle/>
                    <a:p>
                      <a:pPr>
                        <a:defRPr/>
                      </a:pPr>
                      <a:endParaRPr lang="de-DE"/>
                    </a:p>
                  </a:txBody>
                  <a:tcPr>
                    <a:noFill/>
                  </a:tcPr>
                </a:tc>
                <a:tc>
                  <a:txBody>
                    <a:bodyPr/>
                    <a:lstStyle/>
                    <a:p>
                      <a:pPr>
                        <a:defRPr/>
                      </a:pPr>
                      <a:endParaRPr lang="de-DE"/>
                    </a:p>
                  </a:txBody>
                  <a:tcPr>
                    <a:noFill/>
                  </a:tcPr>
                </a:tc>
                <a:extLst>
                  <a:ext uri="{0D108BD9-81ED-4DB2-BD59-A6C34878D82A}">
                    <a16:rowId xmlns:a16="http://schemas.microsoft.com/office/drawing/2014/main" val="10001"/>
                  </a:ext>
                </a:extLst>
              </a:tr>
              <a:tr h="905993">
                <a:tc>
                  <a:txBody>
                    <a:bodyPr/>
                    <a:lstStyle/>
                    <a:p>
                      <a:pPr indent="-142875" algn="ctr">
                        <a:lnSpc>
                          <a:spcPct val="114999"/>
                        </a:lnSpc>
                        <a:defRPr/>
                      </a:pPr>
                      <a:r>
                        <a:rPr lang="en-GB" sz="1800">
                          <a:latin typeface="Roboto"/>
                          <a:ea typeface="Roboto"/>
                        </a:rPr>
                        <a:t>☐</a:t>
                      </a:r>
                      <a:endParaRPr lang="de-DE" sz="1800">
                        <a:latin typeface="Roboto"/>
                        <a:ea typeface="Roboto"/>
                      </a:endParaRPr>
                    </a:p>
                    <a:p>
                      <a:pPr indent="-142875" algn="ctr">
                        <a:lnSpc>
                          <a:spcPct val="114999"/>
                        </a:lnSpc>
                        <a:defRPr/>
                      </a:pPr>
                      <a:r>
                        <a:rPr lang="en-GB" sz="1800">
                          <a:latin typeface="Roboto"/>
                          <a:ea typeface="Roboto"/>
                        </a:rPr>
                        <a:t>☐</a:t>
                      </a:r>
                      <a:endParaRPr lang="de-DE" sz="1800">
                        <a:latin typeface="Roboto"/>
                        <a:ea typeface="Roboto"/>
                      </a:endParaRPr>
                    </a:p>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0" lvl="0" indent="0">
                        <a:lnSpc>
                          <a:spcPct val="114999"/>
                        </a:lnSpc>
                        <a:spcAft>
                          <a:spcPts val="300"/>
                        </a:spcAft>
                        <a:buFont typeface="+mj-lt"/>
                        <a:buNone/>
                        <a:defRPr/>
                      </a:pPr>
                      <a:r>
                        <a:rPr lang="en-US" sz="1800">
                          <a:latin typeface="Roboto"/>
                          <a:ea typeface="Roboto"/>
                        </a:rPr>
                        <a:t>(c) Missing comments.</a:t>
                      </a:r>
                      <a:endParaRPr lang="de-DE" sz="1800">
                        <a:latin typeface="Roboto"/>
                        <a:ea typeface="Roboto"/>
                      </a:endParaRPr>
                    </a:p>
                    <a:p>
                      <a:pPr marL="0" lvl="0" indent="0">
                        <a:lnSpc>
                          <a:spcPct val="114999"/>
                        </a:lnSpc>
                        <a:spcAft>
                          <a:spcPts val="300"/>
                        </a:spcAft>
                        <a:buFont typeface="+mj-lt"/>
                        <a:buNone/>
                        <a:defRPr/>
                      </a:pPr>
                      <a:r>
                        <a:rPr lang="en-US" sz="1800">
                          <a:latin typeface="Roboto"/>
                          <a:ea typeface="Roboto"/>
                        </a:rPr>
                        <a:t>(d) Error clusters.</a:t>
                      </a:r>
                      <a:endParaRPr lang="de-DE" sz="1800">
                        <a:latin typeface="Roboto"/>
                        <a:ea typeface="Roboto"/>
                      </a:endParaRPr>
                    </a:p>
                    <a:p>
                      <a:pPr marL="0" lvl="0" indent="0">
                        <a:lnSpc>
                          <a:spcPct val="114999"/>
                        </a:lnSpc>
                        <a:spcAft>
                          <a:spcPts val="300"/>
                        </a:spcAft>
                        <a:buFont typeface="+mj-lt"/>
                        <a:buNone/>
                        <a:defRPr/>
                      </a:pPr>
                      <a:r>
                        <a:rPr lang="en-US" sz="1800">
                          <a:latin typeface="Roboto"/>
                          <a:ea typeface="Roboto"/>
                        </a:rPr>
                        <a:t>(e) Number of test cases per component.</a:t>
                      </a:r>
                      <a:endParaRPr lang="de-DE" sz="1800">
                        <a:latin typeface="Roboto"/>
                        <a:ea typeface="Roboto"/>
                        <a:cs typeface="Arial"/>
                      </a:endParaRPr>
                    </a:p>
                  </a:txBody>
                  <a:tcPr marL="68580" marR="68580" marT="0" marB="36195">
                    <a:noFill/>
                  </a:tcPr>
                </a:tc>
                <a:tc>
                  <a:txBody>
                    <a:bodyPr/>
                    <a:lstStyle/>
                    <a:p>
                      <a:pPr>
                        <a:defRPr/>
                      </a:pPr>
                      <a:r>
                        <a:rPr lang="de-DE" sz="1100"/>
                        <a:t> </a:t>
                      </a:r>
                      <a:endParaRPr lang="de-DE" sz="1100">
                        <a:latin typeface="Times New Roman"/>
                        <a:ea typeface="Times New Roman"/>
                      </a:endParaRPr>
                    </a:p>
                  </a:txBody>
                  <a:tcPr marL="0" marR="0" marT="0" marB="0">
                    <a:noFill/>
                  </a:tcPr>
                </a:tc>
                <a:tc>
                  <a:txBody>
                    <a:bodyPr/>
                    <a:lstStyle/>
                    <a:p>
                      <a:pPr algn="ctr">
                        <a:lnSpc>
                          <a:spcPct val="114999"/>
                        </a:lnSpc>
                        <a:defRPr/>
                      </a:pPr>
                      <a:r>
                        <a:rPr lang="en-GB" sz="1100"/>
                        <a:t> </a:t>
                      </a:r>
                      <a:endParaRPr lang="de-DE" sz="1100">
                        <a:latin typeface="Times New Roman"/>
                        <a:ea typeface="Times New Roman"/>
                      </a:endParaRPr>
                    </a:p>
                  </a:txBody>
                  <a:tcPr marL="68580" marR="68580" marT="0" marB="36195">
                    <a:noFill/>
                  </a:tcPr>
                </a:tc>
                <a:tc>
                  <a:txBody>
                    <a:bodyPr/>
                    <a:lstStyle/>
                    <a:p>
                      <a:pPr>
                        <a:lnSpc>
                          <a:spcPct val="114999"/>
                        </a:lnSpc>
                        <a:spcAft>
                          <a:spcPts val="300"/>
                        </a:spcAft>
                        <a:defRPr/>
                      </a:pPr>
                      <a:r>
                        <a:rPr lang="en-US" sz="1100"/>
                        <a:t> </a:t>
                      </a:r>
                      <a:endParaRPr lang="de-DE" sz="1100">
                        <a:latin typeface="Arial"/>
                        <a:ea typeface="Calibri"/>
                        <a:cs typeface="Arial"/>
                      </a:endParaRPr>
                    </a:p>
                  </a:txBody>
                  <a:tcPr marL="68580" marR="68580" marT="0" marB="36195">
                    <a:no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547099" y="2187171"/>
            <a:ext cx="9152682" cy="1661171"/>
          </a:xfrm>
          <a:prstGeom prst="rect">
            <a:avLst/>
          </a:prstGeom>
          <a:noFill/>
          <a:ln>
            <a:noFill/>
          </a:ln>
        </p:spPr>
        <p:txBody>
          <a:bodyPr vert="horz" wrap="none" lIns="91440" tIns="38088" rIns="36501" bIns="38088" numCol="1" anchor="ctr" anchorCtr="0" compatLnSpc="1">
            <a:prstTxWarp prst="textNoShape">
              <a:avLst/>
            </a:prstTxWarp>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cs typeface="Arial"/>
              </a:rPr>
              <a:t>Question 38</a:t>
            </a:r>
            <a:r>
              <a:rPr lang="en-GB" b="1" i="0" u="none" strike="noStrike" cap="none">
                <a:ln>
                  <a:noFill/>
                </a:ln>
                <a:solidFill>
                  <a:schemeClr val="tx1"/>
                </a:solidFill>
                <a:latin typeface="Roboto"/>
                <a:ea typeface="Roboto"/>
                <a:cs typeface="Arial"/>
              </a:rPr>
              <a:t>	</a:t>
            </a:r>
            <a:r>
              <a:rPr lang="en-GB" b="0" i="1" u="none" strike="noStrike" cap="none">
                <a:ln>
                  <a:noFill/>
                </a:ln>
                <a:solidFill>
                  <a:schemeClr val="tx1"/>
                </a:solidFill>
                <a:latin typeface="Roboto"/>
                <a:ea typeface="Roboto"/>
                <a:cs typeface="Arial"/>
              </a:rPr>
              <a:t>P-Question: Choose the two most appropriate indicators.	2 points</a:t>
            </a:r>
            <a:endParaRPr lang="de-DE" b="1" i="0" u="none" strike="noStrike" cap="none">
              <a:ln>
                <a:noFill/>
              </a:ln>
              <a:solidFill>
                <a:schemeClr val="tx1"/>
              </a:solidFill>
              <a:latin typeface="Roboto"/>
              <a:ea typeface="Roboto"/>
              <a:cs typeface="Arial"/>
            </a:endParaRPr>
          </a:p>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ID: Q-20-04-29</a:t>
            </a:r>
            <a:endParaRPr/>
          </a:p>
          <a:p>
            <a:pPr marL="0" marR="0" lvl="0" indent="0" algn="l" defTabSz="914400">
              <a:lnSpc>
                <a:spcPct val="100000"/>
              </a:lnSpc>
              <a:spcBef>
                <a:spcPts val="0"/>
              </a:spcBef>
              <a:spcAft>
                <a:spcPts val="0"/>
              </a:spcAft>
              <a:buClrTx/>
              <a:buSzTx/>
              <a:buFontTx/>
              <a:buNone/>
              <a:defRPr/>
            </a:pPr>
            <a:endParaRPr lang="de-DE" sz="800"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You try to analyze your architecture quantitatively. Which are the </a:t>
            </a:r>
            <a:r>
              <a:rPr lang="en-US" b="1" i="0" u="none" strike="noStrike" cap="none">
                <a:ln>
                  <a:noFill/>
                </a:ln>
                <a:solidFill>
                  <a:schemeClr val="tx1"/>
                </a:solidFill>
                <a:latin typeface="Roboto"/>
                <a:ea typeface="Roboto"/>
                <a:cs typeface="Times New Roman"/>
              </a:rPr>
              <a:t>TWO</a:t>
            </a:r>
            <a:r>
              <a:rPr lang="en-US" b="0" i="0" u="none" strike="noStrike" cap="none">
                <a:ln>
                  <a:noFill/>
                </a:ln>
                <a:solidFill>
                  <a:schemeClr val="tx1"/>
                </a:solidFill>
                <a:latin typeface="Roboto"/>
                <a:ea typeface="Roboto"/>
                <a:cs typeface="Times New Roman"/>
              </a:rPr>
              <a:t> most appropriate </a:t>
            </a:r>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indicators for architectural problem areas?</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endParaRPr lang="de-DE" b="0" i="0" u="none" strike="noStrike" cap="none">
              <a:ln>
                <a:noFill/>
              </a:ln>
              <a:solidFill>
                <a:schemeClr val="tx1"/>
              </a:solidFill>
              <a:latin typeface="Roboto"/>
              <a:ea typeface="Roboto"/>
            </a:endParaRPr>
          </a:p>
        </p:txBody>
      </p:sp>
      <p:sp>
        <p:nvSpPr>
          <p:cNvPr id="6"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R="0" lvl="0" algn="ctr" defTabSz="914400">
              <a:lnSpc>
                <a:spcPct val="100000"/>
              </a:lnSpc>
              <a:spcBef>
                <a:spcPts val="0"/>
              </a:spcBef>
              <a:spcAft>
                <a:spcPts val="0"/>
              </a:spcAft>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
        <p:nvSpPr>
          <p:cNvPr id="7" name="Titel 1"/>
          <p:cNvSpPr>
            <a:spLocks/>
          </p:cNvSpPr>
          <p:nvPr/>
        </p:nvSpPr>
        <p:spPr bwMode="auto">
          <a:xfrm>
            <a:off x="535518" y="418036"/>
            <a:ext cx="7200003" cy="1169551"/>
          </a:xfrm>
          <a:prstGeom prst="rect">
            <a:avLst/>
          </a:prstGeom>
          <a:noFill/>
          <a:ln>
            <a:noFill/>
          </a:ln>
        </p:spPr>
        <p:txBody>
          <a:bodyPr vert="horz" wrap="square" lIns="0" tIns="0" rIns="0" bIns="0" anchor="t" anchorCtr="0" compatLnSpc="1">
            <a:spAutoFit/>
          </a:bodyPr>
          <a:lstStyle>
            <a:lvl1pPr marL="0" marR="0" lvl="0" indent="0" algn="l" defTabSz="914400">
              <a:lnSpc>
                <a:spcPct val="100000"/>
              </a:lnSpc>
              <a:spcBef>
                <a:spcPts val="0"/>
              </a:spcBef>
              <a:spcAft>
                <a:spcPts val="0"/>
              </a:spcAft>
              <a:buNone/>
              <a:defRPr lang="de-DE" sz="4400" b="1" i="0" u="none" strike="noStrike" cap="none" spc="0">
                <a:solidFill>
                  <a:srgbClr val="666666"/>
                </a:solidFill>
                <a:latin typeface="Arial"/>
                <a:ea typeface="SimSun"/>
              </a:defRPr>
            </a:lvl1pPr>
          </a:lstStyle>
          <a:p>
            <a:pPr>
              <a:defRPr/>
            </a:pPr>
            <a:r>
              <a:rPr lang="en-US" sz="3600">
                <a:latin typeface="Roboto"/>
              </a:rPr>
              <a:t>P-Question (Pick Multiple)</a:t>
            </a:r>
            <a:br>
              <a:rPr lang="en-US" sz="4000">
                <a:latin typeface="Roboto"/>
              </a:rPr>
            </a:br>
            <a:endParaRPr lang="en-US" sz="4000">
              <a:latin typeface="Roboto"/>
            </a:endParaRPr>
          </a:p>
        </p:txBody>
      </p:sp>
      <p:sp>
        <p:nvSpPr>
          <p:cNvPr id="8" name="Textfeld 5"/>
          <p:cNvSpPr>
            <a:spLocks/>
          </p:cNvSpPr>
          <p:nvPr/>
        </p:nvSpPr>
        <p:spPr bwMode="auto">
          <a:xfrm>
            <a:off x="6439543" y="4470700"/>
            <a:ext cx="4318118" cy="954107"/>
          </a:xfrm>
          <a:prstGeom prst="rect">
            <a:avLst/>
          </a:prstGeom>
          <a:noFill/>
        </p:spPr>
        <p:txBody>
          <a:bodyPr wrap="square">
            <a:spAutoFit/>
          </a:bodyPr>
          <a:lstStyle/>
          <a:p>
            <a:pPr>
              <a:spcBef>
                <a:spcPts val="690"/>
              </a:spcBef>
              <a:spcAft>
                <a:spcPts val="0"/>
              </a:spcAft>
              <a:defRPr/>
            </a:pPr>
            <a:r>
              <a:rPr lang="en-US" sz="2000">
                <a:solidFill>
                  <a:srgbClr val="10B042"/>
                </a:solidFill>
                <a:latin typeface="Roboto"/>
                <a:ea typeface="Roboto"/>
              </a:rPr>
              <a:t>2 correct</a:t>
            </a:r>
            <a:r>
              <a:rPr lang="en-US" sz="2000" b="0" i="0" u="none" strike="noStrike">
                <a:solidFill>
                  <a:srgbClr val="10B042"/>
                </a:solidFill>
                <a:latin typeface="Roboto"/>
                <a:ea typeface="Roboto"/>
              </a:rPr>
              <a:t> -&gt; 1 + 1 = </a:t>
            </a:r>
            <a:r>
              <a:rPr lang="en-US" sz="2000">
                <a:solidFill>
                  <a:srgbClr val="10B042"/>
                </a:solidFill>
                <a:latin typeface="Roboto"/>
                <a:ea typeface="Roboto"/>
              </a:rPr>
              <a:t>2</a:t>
            </a:r>
            <a:r>
              <a:rPr lang="en-US" sz="2000" b="0" i="0" u="none" strike="noStrike">
                <a:solidFill>
                  <a:srgbClr val="10B042"/>
                </a:solidFill>
                <a:latin typeface="Roboto"/>
                <a:ea typeface="Roboto"/>
              </a:rPr>
              <a:t> points</a:t>
            </a:r>
            <a:endParaRPr lang="en-US" sz="2000" b="0">
              <a:solidFill>
                <a:srgbClr val="10B042"/>
              </a:solidFill>
              <a:latin typeface="Roboto"/>
              <a:ea typeface="Roboto"/>
            </a:endParaRPr>
          </a:p>
          <a:p>
            <a:pPr>
              <a:defRPr/>
            </a:pPr>
            <a:br>
              <a:rPr lang="en-US"/>
            </a:br>
            <a:endParaRPr lang="de-DE"/>
          </a:p>
        </p:txBody>
      </p:sp>
      <p:sp>
        <p:nvSpPr>
          <p:cNvPr id="9" name="Textfeld 7"/>
          <p:cNvSpPr>
            <a:spLocks/>
          </p:cNvSpPr>
          <p:nvPr/>
        </p:nvSpPr>
        <p:spPr bwMode="auto">
          <a:xfrm>
            <a:off x="445565" y="3591753"/>
            <a:ext cx="627796" cy="923330"/>
          </a:xfrm>
          <a:prstGeom prst="rect">
            <a:avLst/>
          </a:prstGeom>
          <a:noFill/>
        </p:spPr>
        <p:txBody>
          <a:bodyPr wrap="square">
            <a:spAutoFit/>
          </a:bodyPr>
          <a:lstStyle/>
          <a:p>
            <a:pPr>
              <a:spcBef>
                <a:spcPts val="0"/>
              </a:spcBef>
              <a:spcAft>
                <a:spcPts val="0"/>
              </a:spcAft>
              <a:defRPr/>
            </a:pPr>
            <a:r>
              <a:rPr lang="de-DE" sz="1800" b="1" i="0" u="none" strike="noStrike">
                <a:solidFill>
                  <a:srgbClr val="00B050"/>
                </a:solidFill>
                <a:latin typeface="Calibri"/>
              </a:rPr>
              <a:t> </a:t>
            </a:r>
            <a:r>
              <a:rPr lang="de-DE" sz="1800" b="1" i="0" u="none" strike="noStrike">
                <a:solidFill>
                  <a:srgbClr val="00B050"/>
                </a:solidFill>
                <a:latin typeface="Roboto"/>
                <a:ea typeface="Roboto"/>
              </a:rPr>
              <a:t> X  </a:t>
            </a:r>
            <a:endParaRPr lang="de-DE" b="0">
              <a:latin typeface="Roboto"/>
              <a:ea typeface="Roboto"/>
            </a:endParaRPr>
          </a:p>
          <a:p>
            <a:pPr>
              <a:defRPr/>
            </a:pPr>
            <a:br>
              <a:rPr lang="de-DE"/>
            </a:br>
            <a:endParaRPr lang="de-DE"/>
          </a:p>
        </p:txBody>
      </p:sp>
      <p:sp>
        <p:nvSpPr>
          <p:cNvPr id="10" name="Textfeld 9"/>
          <p:cNvSpPr>
            <a:spLocks/>
          </p:cNvSpPr>
          <p:nvPr/>
        </p:nvSpPr>
        <p:spPr bwMode="auto">
          <a:xfrm>
            <a:off x="454744" y="4679156"/>
            <a:ext cx="627795" cy="937555"/>
          </a:xfrm>
          <a:prstGeom prst="rect">
            <a:avLst/>
          </a:prstGeom>
          <a:noFill/>
        </p:spPr>
        <p:txBody>
          <a:bodyPr wrap="square">
            <a:noAutofit/>
          </a:bodyPr>
          <a:lstStyle/>
          <a:p>
            <a:pPr>
              <a:spcBef>
                <a:spcPts val="0"/>
              </a:spcBef>
              <a:spcAft>
                <a:spcPts val="0"/>
              </a:spcAft>
              <a:defRPr/>
            </a:pPr>
            <a:r>
              <a:rPr lang="de-DE" sz="1800" b="1" i="0" u="none" strike="noStrike">
                <a:solidFill>
                  <a:srgbClr val="00B050"/>
                </a:solidFill>
                <a:latin typeface="Calibri"/>
              </a:rPr>
              <a:t> </a:t>
            </a:r>
            <a:r>
              <a:rPr lang="de-DE" sz="1800" b="1" i="0" u="none" strike="noStrike">
                <a:solidFill>
                  <a:srgbClr val="00B050"/>
                </a:solidFill>
                <a:latin typeface="Roboto"/>
                <a:ea typeface="Roboto"/>
              </a:rPr>
              <a:t> X  </a:t>
            </a:r>
            <a:endParaRPr lang="de-DE" b="0">
              <a:latin typeface="Roboto"/>
              <a:ea typeface="Roboto"/>
            </a:endParaRPr>
          </a:p>
          <a:p>
            <a:pPr>
              <a:defRPr/>
            </a:pPr>
            <a:br>
              <a:rPr lang="de-DE"/>
            </a:br>
            <a:endParaRPr lang="de-DE"/>
          </a:p>
        </p:txBody>
      </p:sp>
      <p:sp>
        <p:nvSpPr>
          <p:cNvPr id="11" name="Textfeld 25"/>
          <p:cNvSpPr>
            <a:spLocks/>
          </p:cNvSpPr>
          <p:nvPr/>
        </p:nvSpPr>
        <p:spPr bwMode="auto">
          <a:xfrm>
            <a:off x="624381" y="5501835"/>
            <a:ext cx="5042848" cy="1785104"/>
          </a:xfrm>
          <a:prstGeom prst="rect">
            <a:avLst/>
          </a:prstGeom>
          <a:noFill/>
        </p:spPr>
        <p:txBody>
          <a:bodyPr wrap="square">
            <a:spAutoFit/>
          </a:bodyPr>
          <a:lstStyle/>
          <a:p>
            <a:pPr>
              <a:spcBef>
                <a:spcPts val="0"/>
              </a:spcBef>
              <a:spcAft>
                <a:spcPts val="0"/>
              </a:spcAft>
              <a:defRPr/>
            </a:pPr>
            <a:r>
              <a:rPr lang="en-US" sz="2000" b="0" i="0" u="none" strike="noStrike">
                <a:solidFill>
                  <a:srgbClr val="000000"/>
                </a:solidFill>
                <a:latin typeface="Roboto"/>
                <a:ea typeface="Roboto"/>
              </a:rPr>
              <a:t>correct answer -&gt; add 1</a:t>
            </a:r>
            <a:r>
              <a:rPr lang="en-US" sz="2000" b="0" u="none" strike="noStrike">
                <a:solidFill>
                  <a:srgbClr val="000000"/>
                </a:solidFill>
                <a:latin typeface="Roboto"/>
                <a:ea typeface="Roboto"/>
              </a:rPr>
              <a:t>/n</a:t>
            </a:r>
            <a:r>
              <a:rPr lang="en-US" sz="2000">
                <a:solidFill>
                  <a:srgbClr val="000000"/>
                </a:solidFill>
                <a:latin typeface="Roboto"/>
                <a:ea typeface="Roboto"/>
              </a:rPr>
              <a:t> of </a:t>
            </a:r>
            <a:r>
              <a:rPr lang="en-US" sz="2000" b="0" u="none" strike="noStrike">
                <a:solidFill>
                  <a:srgbClr val="000000"/>
                </a:solidFill>
                <a:latin typeface="Roboto"/>
                <a:ea typeface="Roboto"/>
              </a:rPr>
              <a:t>max points</a:t>
            </a:r>
            <a:endParaRPr lang="en-US" sz="2000" b="0">
              <a:latin typeface="Roboto"/>
              <a:ea typeface="Roboto"/>
            </a:endParaRPr>
          </a:p>
          <a:p>
            <a:pPr>
              <a:spcBef>
                <a:spcPts val="591"/>
              </a:spcBef>
              <a:spcAft>
                <a:spcPts val="0"/>
              </a:spcAft>
              <a:defRPr/>
            </a:pPr>
            <a:r>
              <a:rPr lang="en-US" sz="2000" b="0" u="none" strike="noStrike">
                <a:solidFill>
                  <a:srgbClr val="000000"/>
                </a:solidFill>
                <a:latin typeface="Roboto"/>
                <a:ea typeface="Roboto"/>
              </a:rPr>
              <a:t>wrong answer -&gt; deduct 1/</a:t>
            </a:r>
            <a:r>
              <a:rPr lang="en-US" sz="2000">
                <a:solidFill>
                  <a:srgbClr val="000000"/>
                </a:solidFill>
                <a:latin typeface="Roboto"/>
                <a:ea typeface="Roboto"/>
              </a:rPr>
              <a:t>n</a:t>
            </a:r>
            <a:r>
              <a:rPr lang="en-US" sz="2000" b="0" u="none" strike="noStrike">
                <a:solidFill>
                  <a:srgbClr val="000000"/>
                </a:solidFill>
                <a:latin typeface="Roboto"/>
                <a:ea typeface="Roboto"/>
              </a:rPr>
              <a:t> of max points</a:t>
            </a:r>
            <a:endParaRPr lang="en-US" sz="2000" b="0">
              <a:latin typeface="Roboto"/>
              <a:ea typeface="Roboto"/>
            </a:endParaRPr>
          </a:p>
          <a:p>
            <a:pPr>
              <a:spcBef>
                <a:spcPts val="591"/>
              </a:spcBef>
              <a:spcAft>
                <a:spcPts val="0"/>
              </a:spcAft>
              <a:defRPr/>
            </a:pPr>
            <a:r>
              <a:rPr lang="en-US" sz="2000" b="0" i="0" u="none" strike="noStrike">
                <a:solidFill>
                  <a:srgbClr val="000000"/>
                </a:solidFill>
                <a:latin typeface="Roboto"/>
                <a:ea typeface="Roboto"/>
              </a:rPr>
              <a:t>(but only down to 0 points overall)</a:t>
            </a:r>
            <a:endParaRPr lang="en-US" sz="2000" b="0">
              <a:latin typeface="Roboto"/>
              <a:ea typeface="Roboto"/>
            </a:endParaRPr>
          </a:p>
          <a:p>
            <a:pPr>
              <a:defRPr/>
            </a:pPr>
            <a:br>
              <a:rPr lang="en-US" sz="2000"/>
            </a:br>
            <a:endParaRPr lang="de-DE" sz="2000"/>
          </a:p>
        </p:txBody>
      </p:sp>
      <p:sp>
        <p:nvSpPr>
          <p:cNvPr id="12" name="Rechteck 11"/>
          <p:cNvSpPr/>
          <p:nvPr/>
        </p:nvSpPr>
        <p:spPr bwMode="auto">
          <a:xfrm>
            <a:off x="673356" y="5515122"/>
            <a:ext cx="4868128" cy="1150084"/>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13" name="Textfeld 29"/>
          <p:cNvSpPr>
            <a:spLocks/>
          </p:cNvSpPr>
          <p:nvPr/>
        </p:nvSpPr>
        <p:spPr bwMode="auto">
          <a:xfrm>
            <a:off x="5654622" y="5501835"/>
            <a:ext cx="4293876" cy="2092881"/>
          </a:xfrm>
          <a:prstGeom prst="rect">
            <a:avLst/>
          </a:prstGeom>
          <a:noFill/>
        </p:spPr>
        <p:txBody>
          <a:bodyPr wrap="square">
            <a:spAutoFit/>
          </a:bodyPr>
          <a:lstStyle/>
          <a:p>
            <a:pPr>
              <a:spcBef>
                <a:spcPts val="0"/>
              </a:spcBef>
              <a:spcAft>
                <a:spcPts val="0"/>
              </a:spcAft>
              <a:defRPr/>
            </a:pPr>
            <a:r>
              <a:rPr lang="en-US" sz="2000" b="0" i="0">
                <a:solidFill>
                  <a:srgbClr val="000000"/>
                </a:solidFill>
                <a:latin typeface="Roboto"/>
                <a:ea typeface="Roboto"/>
              </a:rPr>
              <a:t>too many selections -&gt; 0 points        </a:t>
            </a:r>
            <a:endParaRPr lang="en-US" sz="2000" b="0">
              <a:latin typeface="Roboto"/>
              <a:ea typeface="Roboto"/>
            </a:endParaRPr>
          </a:p>
          <a:p>
            <a:pPr>
              <a:spcBef>
                <a:spcPts val="591"/>
              </a:spcBef>
              <a:spcAft>
                <a:spcPts val="0"/>
              </a:spcAft>
              <a:defRPr/>
            </a:pPr>
            <a:r>
              <a:rPr lang="en-US" sz="2000" b="0" i="0" u="none" strike="noStrike">
                <a:solidFill>
                  <a:srgbClr val="000000"/>
                </a:solidFill>
                <a:latin typeface="Roboto"/>
                <a:ea typeface="Roboto"/>
              </a:rPr>
              <a:t>fewer selections -&gt; 0 points added/deducted</a:t>
            </a:r>
            <a:endParaRPr lang="en-US" sz="2000" b="0">
              <a:latin typeface="Roboto"/>
              <a:ea typeface="Roboto"/>
            </a:endParaRPr>
          </a:p>
          <a:p>
            <a:pPr>
              <a:spcBef>
                <a:spcPts val="591"/>
              </a:spcBef>
              <a:spcAft>
                <a:spcPts val="0"/>
              </a:spcAft>
              <a:defRPr/>
            </a:pPr>
            <a:r>
              <a:rPr lang="en-US" sz="2000" b="0" i="0" u="none" strike="noStrike">
                <a:solidFill>
                  <a:srgbClr val="000000"/>
                </a:solidFill>
                <a:latin typeface="Roboto"/>
                <a:ea typeface="Roboto"/>
              </a:rPr>
              <a:t>worst case is 0 points</a:t>
            </a:r>
            <a:endParaRPr lang="en-US" sz="2000" b="0">
              <a:latin typeface="Roboto"/>
              <a:ea typeface="Roboto"/>
            </a:endParaRPr>
          </a:p>
          <a:p>
            <a:pPr>
              <a:defRPr/>
            </a:pPr>
            <a:br>
              <a:rPr lang="en-US" sz="2000"/>
            </a:br>
            <a:endParaRPr lang="de-DE" sz="2000"/>
          </a:p>
        </p:txBody>
      </p:sp>
      <p:sp>
        <p:nvSpPr>
          <p:cNvPr id="14" name="Rechteck 11"/>
          <p:cNvSpPr/>
          <p:nvPr/>
        </p:nvSpPr>
        <p:spPr bwMode="auto">
          <a:xfrm>
            <a:off x="5697202" y="5515123"/>
            <a:ext cx="3700188" cy="1378100"/>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Tabelle 1"/>
          <p:cNvGraphicFramePr>
            <a:graphicFrameLocks noGrp="1"/>
          </p:cNvGraphicFramePr>
          <p:nvPr/>
        </p:nvGraphicFramePr>
        <p:xfrm>
          <a:off x="535518" y="3616719"/>
          <a:ext cx="7561875" cy="1810297"/>
        </p:xfrm>
        <a:graphic>
          <a:graphicData uri="http://schemas.openxmlformats.org/drawingml/2006/table">
            <a:tbl>
              <a:tblPr>
                <a:tableStyleId>{C0AC5CE4-098C-515E-A7E2-BAF6AB3F29FB}</a:tableStyleId>
              </a:tblPr>
              <a:tblGrid>
                <a:gridCol w="549256">
                  <a:extLst>
                    <a:ext uri="{9D8B030D-6E8A-4147-A177-3AD203B41FA5}">
                      <a16:colId xmlns:a16="http://schemas.microsoft.com/office/drawing/2014/main" val="20000"/>
                    </a:ext>
                  </a:extLst>
                </a:gridCol>
                <a:gridCol w="5610197">
                  <a:extLst>
                    <a:ext uri="{9D8B030D-6E8A-4147-A177-3AD203B41FA5}">
                      <a16:colId xmlns:a16="http://schemas.microsoft.com/office/drawing/2014/main" val="20001"/>
                    </a:ext>
                  </a:extLst>
                </a:gridCol>
                <a:gridCol w="620834">
                  <a:extLst>
                    <a:ext uri="{9D8B030D-6E8A-4147-A177-3AD203B41FA5}">
                      <a16:colId xmlns:a16="http://schemas.microsoft.com/office/drawing/2014/main" val="20002"/>
                    </a:ext>
                  </a:extLst>
                </a:gridCol>
                <a:gridCol w="390794">
                  <a:extLst>
                    <a:ext uri="{9D8B030D-6E8A-4147-A177-3AD203B41FA5}">
                      <a16:colId xmlns:a16="http://schemas.microsoft.com/office/drawing/2014/main" val="20003"/>
                    </a:ext>
                  </a:extLst>
                </a:gridCol>
                <a:gridCol w="390794">
                  <a:extLst>
                    <a:ext uri="{9D8B030D-6E8A-4147-A177-3AD203B41FA5}">
                      <a16:colId xmlns:a16="http://schemas.microsoft.com/office/drawing/2014/main" val="20004"/>
                    </a:ext>
                  </a:extLst>
                </a:gridCol>
              </a:tblGrid>
              <a:tr h="371387">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lvl="0">
                        <a:lnSpc>
                          <a:spcPct val="114999"/>
                        </a:lnSpc>
                        <a:spcAft>
                          <a:spcPts val="300"/>
                        </a:spcAft>
                        <a:defRPr/>
                      </a:pPr>
                      <a:r>
                        <a:rPr lang="en-US" sz="1800">
                          <a:latin typeface="Roboto"/>
                          <a:ea typeface="Roboto"/>
                        </a:rPr>
                        <a:t>(a) High coupling of components.</a:t>
                      </a:r>
                      <a:endParaRPr lang="de-DE" sz="1800">
                        <a:latin typeface="Roboto"/>
                        <a:ea typeface="Roboto"/>
                        <a:cs typeface="Arial"/>
                      </a:endParaRPr>
                    </a:p>
                  </a:txBody>
                  <a:tcPr marL="68580" marR="68580" marT="0" marB="36195">
                    <a:noFill/>
                  </a:tcPr>
                </a:tc>
                <a:tc>
                  <a:txBody>
                    <a:bodyPr/>
                    <a:lstStyle/>
                    <a:p>
                      <a:pPr>
                        <a:defRPr/>
                      </a:pPr>
                      <a:r>
                        <a:rPr lang="de-DE" sz="1100"/>
                        <a:t> </a:t>
                      </a:r>
                      <a:endParaRPr lang="de-DE" sz="1100">
                        <a:latin typeface="Times New Roman"/>
                        <a:ea typeface="Times New Roman"/>
                      </a:endParaRPr>
                    </a:p>
                  </a:txBody>
                  <a:tcPr marL="0" marR="0" marT="0" marB="0">
                    <a:noFill/>
                  </a:tcPr>
                </a:tc>
                <a:tc>
                  <a:txBody>
                    <a:bodyPr/>
                    <a:lstStyle/>
                    <a:p>
                      <a:pPr>
                        <a:defRPr/>
                      </a:pPr>
                      <a:endParaRPr lang="de-DE"/>
                    </a:p>
                  </a:txBody>
                  <a:tcPr>
                    <a:noFill/>
                  </a:tcPr>
                </a:tc>
                <a:tc>
                  <a:txBody>
                    <a:bodyPr/>
                    <a:lstStyle/>
                    <a:p>
                      <a:pPr>
                        <a:defRPr/>
                      </a:pPr>
                      <a:endParaRPr lang="de-DE"/>
                    </a:p>
                  </a:txBody>
                  <a:tcPr>
                    <a:noFill/>
                  </a:tcPr>
                </a:tc>
                <a:extLst>
                  <a:ext uri="{0D108BD9-81ED-4DB2-BD59-A6C34878D82A}">
                    <a16:rowId xmlns:a16="http://schemas.microsoft.com/office/drawing/2014/main" val="10000"/>
                  </a:ext>
                </a:extLst>
              </a:tr>
              <a:tr h="401828">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gridSpan="2">
                  <a:txBody>
                    <a:bodyPr/>
                    <a:lstStyle/>
                    <a:p>
                      <a:pPr marL="0" lvl="0" indent="0">
                        <a:lnSpc>
                          <a:spcPct val="114999"/>
                        </a:lnSpc>
                        <a:spcAft>
                          <a:spcPts val="300"/>
                        </a:spcAft>
                        <a:buFont typeface="+mj-lt"/>
                        <a:buNone/>
                        <a:defRPr/>
                      </a:pPr>
                      <a:r>
                        <a:rPr lang="en-US" sz="1800">
                          <a:latin typeface="Roboto"/>
                          <a:ea typeface="Roboto"/>
                        </a:rPr>
                        <a:t>(b) Inappropriate names of public methods.</a:t>
                      </a:r>
                      <a:endParaRPr lang="de-DE" sz="1800">
                        <a:latin typeface="Roboto"/>
                        <a:ea typeface="Roboto"/>
                        <a:cs typeface="Arial"/>
                      </a:endParaRPr>
                    </a:p>
                  </a:txBody>
                  <a:tcPr marL="68580" marR="68580" marT="0" marB="36195">
                    <a:noFill/>
                  </a:tcPr>
                </a:tc>
                <a:tc hMerge="1">
                  <a:txBody>
                    <a:bodyPr/>
                    <a:lstStyle/>
                    <a:p>
                      <a:endParaRPr/>
                    </a:p>
                  </a:txBody>
                  <a:tcPr/>
                </a:tc>
                <a:tc>
                  <a:txBody>
                    <a:bodyPr/>
                    <a:lstStyle/>
                    <a:p>
                      <a:pPr>
                        <a:defRPr/>
                      </a:pPr>
                      <a:endParaRPr lang="de-DE"/>
                    </a:p>
                  </a:txBody>
                  <a:tcPr>
                    <a:noFill/>
                  </a:tcPr>
                </a:tc>
                <a:tc>
                  <a:txBody>
                    <a:bodyPr/>
                    <a:lstStyle/>
                    <a:p>
                      <a:pPr>
                        <a:defRPr/>
                      </a:pPr>
                      <a:endParaRPr lang="de-DE"/>
                    </a:p>
                  </a:txBody>
                  <a:tcPr>
                    <a:noFill/>
                  </a:tcPr>
                </a:tc>
                <a:extLst>
                  <a:ext uri="{0D108BD9-81ED-4DB2-BD59-A6C34878D82A}">
                    <a16:rowId xmlns:a16="http://schemas.microsoft.com/office/drawing/2014/main" val="10001"/>
                  </a:ext>
                </a:extLst>
              </a:tr>
              <a:tr h="905993">
                <a:tc>
                  <a:txBody>
                    <a:bodyPr/>
                    <a:lstStyle/>
                    <a:p>
                      <a:pPr indent="-142875" algn="ctr">
                        <a:lnSpc>
                          <a:spcPct val="114999"/>
                        </a:lnSpc>
                        <a:defRPr/>
                      </a:pPr>
                      <a:r>
                        <a:rPr lang="en-GB" sz="1800">
                          <a:latin typeface="Roboto"/>
                          <a:ea typeface="Roboto"/>
                        </a:rPr>
                        <a:t>☐</a:t>
                      </a:r>
                      <a:endParaRPr lang="de-DE" sz="1800">
                        <a:latin typeface="Roboto"/>
                        <a:ea typeface="Roboto"/>
                      </a:endParaRPr>
                    </a:p>
                    <a:p>
                      <a:pPr indent="-142875" algn="ctr">
                        <a:lnSpc>
                          <a:spcPct val="114999"/>
                        </a:lnSpc>
                        <a:defRPr/>
                      </a:pPr>
                      <a:r>
                        <a:rPr lang="en-GB" sz="1800">
                          <a:latin typeface="Roboto"/>
                          <a:ea typeface="Roboto"/>
                        </a:rPr>
                        <a:t>☐</a:t>
                      </a:r>
                      <a:endParaRPr lang="de-DE" sz="1800">
                        <a:latin typeface="Roboto"/>
                        <a:ea typeface="Roboto"/>
                      </a:endParaRPr>
                    </a:p>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0" lvl="0" indent="0">
                        <a:lnSpc>
                          <a:spcPct val="114999"/>
                        </a:lnSpc>
                        <a:spcAft>
                          <a:spcPts val="300"/>
                        </a:spcAft>
                        <a:buFont typeface="+mj-lt"/>
                        <a:buNone/>
                        <a:defRPr/>
                      </a:pPr>
                      <a:r>
                        <a:rPr lang="en-US" sz="1800">
                          <a:latin typeface="Roboto"/>
                          <a:ea typeface="Roboto"/>
                        </a:rPr>
                        <a:t>(c) Missing comments.</a:t>
                      </a:r>
                      <a:endParaRPr lang="de-DE" sz="1800">
                        <a:latin typeface="Roboto"/>
                        <a:ea typeface="Roboto"/>
                      </a:endParaRPr>
                    </a:p>
                    <a:p>
                      <a:pPr marL="0" lvl="0" indent="0">
                        <a:lnSpc>
                          <a:spcPct val="114999"/>
                        </a:lnSpc>
                        <a:spcAft>
                          <a:spcPts val="300"/>
                        </a:spcAft>
                        <a:buFont typeface="+mj-lt"/>
                        <a:buNone/>
                        <a:defRPr/>
                      </a:pPr>
                      <a:r>
                        <a:rPr lang="en-US" sz="1800">
                          <a:latin typeface="Roboto"/>
                          <a:ea typeface="Roboto"/>
                        </a:rPr>
                        <a:t>(d) Error clusters.</a:t>
                      </a:r>
                      <a:endParaRPr lang="de-DE" sz="1800">
                        <a:latin typeface="Roboto"/>
                        <a:ea typeface="Roboto"/>
                      </a:endParaRPr>
                    </a:p>
                    <a:p>
                      <a:pPr marL="0" lvl="0" indent="0">
                        <a:lnSpc>
                          <a:spcPct val="114999"/>
                        </a:lnSpc>
                        <a:spcAft>
                          <a:spcPts val="300"/>
                        </a:spcAft>
                        <a:buFont typeface="+mj-lt"/>
                        <a:buNone/>
                        <a:defRPr/>
                      </a:pPr>
                      <a:r>
                        <a:rPr lang="en-US" sz="1800">
                          <a:latin typeface="Roboto"/>
                          <a:ea typeface="Roboto"/>
                        </a:rPr>
                        <a:t>(e) Number of test cases per component.</a:t>
                      </a:r>
                      <a:endParaRPr lang="de-DE" sz="1800">
                        <a:latin typeface="Roboto"/>
                        <a:ea typeface="Roboto"/>
                        <a:cs typeface="Arial"/>
                      </a:endParaRPr>
                    </a:p>
                  </a:txBody>
                  <a:tcPr marL="68580" marR="68580" marT="0" marB="36195">
                    <a:noFill/>
                  </a:tcPr>
                </a:tc>
                <a:tc>
                  <a:txBody>
                    <a:bodyPr/>
                    <a:lstStyle/>
                    <a:p>
                      <a:pPr>
                        <a:defRPr/>
                      </a:pPr>
                      <a:r>
                        <a:rPr lang="de-DE" sz="1100"/>
                        <a:t> </a:t>
                      </a:r>
                      <a:endParaRPr lang="de-DE" sz="1100">
                        <a:latin typeface="Times New Roman"/>
                        <a:ea typeface="Times New Roman"/>
                      </a:endParaRPr>
                    </a:p>
                  </a:txBody>
                  <a:tcPr marL="0" marR="0" marT="0" marB="0">
                    <a:noFill/>
                  </a:tcPr>
                </a:tc>
                <a:tc>
                  <a:txBody>
                    <a:bodyPr/>
                    <a:lstStyle/>
                    <a:p>
                      <a:pPr algn="ctr">
                        <a:lnSpc>
                          <a:spcPct val="114999"/>
                        </a:lnSpc>
                        <a:defRPr/>
                      </a:pPr>
                      <a:r>
                        <a:rPr lang="en-GB" sz="1100"/>
                        <a:t> </a:t>
                      </a:r>
                      <a:endParaRPr lang="de-DE" sz="1100">
                        <a:latin typeface="Times New Roman"/>
                        <a:ea typeface="Times New Roman"/>
                      </a:endParaRPr>
                    </a:p>
                  </a:txBody>
                  <a:tcPr marL="68580" marR="68580" marT="0" marB="36195">
                    <a:noFill/>
                  </a:tcPr>
                </a:tc>
                <a:tc>
                  <a:txBody>
                    <a:bodyPr/>
                    <a:lstStyle/>
                    <a:p>
                      <a:pPr>
                        <a:lnSpc>
                          <a:spcPct val="114999"/>
                        </a:lnSpc>
                        <a:spcAft>
                          <a:spcPts val="300"/>
                        </a:spcAft>
                        <a:defRPr/>
                      </a:pPr>
                      <a:r>
                        <a:rPr lang="en-US" sz="1100"/>
                        <a:t> </a:t>
                      </a:r>
                      <a:endParaRPr lang="de-DE" sz="1100">
                        <a:latin typeface="Arial"/>
                        <a:ea typeface="Calibri"/>
                        <a:cs typeface="Arial"/>
                      </a:endParaRPr>
                    </a:p>
                  </a:txBody>
                  <a:tcPr marL="68580" marR="68580" marT="0" marB="36195">
                    <a:no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547099" y="2187171"/>
            <a:ext cx="9152682" cy="1661171"/>
          </a:xfrm>
          <a:prstGeom prst="rect">
            <a:avLst/>
          </a:prstGeom>
          <a:noFill/>
          <a:ln>
            <a:noFill/>
          </a:ln>
        </p:spPr>
        <p:txBody>
          <a:bodyPr vert="horz" wrap="none" lIns="91440" tIns="38088" rIns="36501" bIns="38088" numCol="1" anchor="ctr" anchorCtr="0" compatLnSpc="1">
            <a:prstTxWarp prst="textNoShape">
              <a:avLst/>
            </a:prstTxWarp>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cs typeface="Arial"/>
              </a:rPr>
              <a:t>Question 38</a:t>
            </a:r>
            <a:r>
              <a:rPr lang="en-GB" b="1" i="0" u="none" strike="noStrike" cap="none">
                <a:ln>
                  <a:noFill/>
                </a:ln>
                <a:solidFill>
                  <a:schemeClr val="tx1"/>
                </a:solidFill>
                <a:latin typeface="Roboto"/>
                <a:ea typeface="Roboto"/>
                <a:cs typeface="Arial"/>
              </a:rPr>
              <a:t>	</a:t>
            </a:r>
            <a:r>
              <a:rPr lang="en-GB" b="0" i="1" u="none" strike="noStrike" cap="none">
                <a:ln>
                  <a:noFill/>
                </a:ln>
                <a:solidFill>
                  <a:schemeClr val="tx1"/>
                </a:solidFill>
                <a:latin typeface="Roboto"/>
                <a:ea typeface="Roboto"/>
                <a:cs typeface="Arial"/>
              </a:rPr>
              <a:t>P-Question: Choose the two most appropriate indicators.	2 points</a:t>
            </a:r>
            <a:endParaRPr lang="de-DE" b="1" i="0" u="none" strike="noStrike" cap="none">
              <a:ln>
                <a:noFill/>
              </a:ln>
              <a:solidFill>
                <a:schemeClr val="tx1"/>
              </a:solidFill>
              <a:latin typeface="Roboto"/>
              <a:ea typeface="Roboto"/>
              <a:cs typeface="Arial"/>
            </a:endParaRPr>
          </a:p>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ID: Q-20-04-29</a:t>
            </a:r>
            <a:endParaRPr/>
          </a:p>
          <a:p>
            <a:pPr marL="0" marR="0" lvl="0" indent="0" algn="l" defTabSz="914400">
              <a:lnSpc>
                <a:spcPct val="100000"/>
              </a:lnSpc>
              <a:spcBef>
                <a:spcPts val="0"/>
              </a:spcBef>
              <a:spcAft>
                <a:spcPts val="0"/>
              </a:spcAft>
              <a:buClrTx/>
              <a:buSzTx/>
              <a:buFontTx/>
              <a:buNone/>
              <a:defRPr/>
            </a:pPr>
            <a:endParaRPr lang="de-DE" sz="800"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You try to analyze your architecture quantitatively. Which are the </a:t>
            </a:r>
            <a:r>
              <a:rPr lang="en-US" b="1" i="0" u="none" strike="noStrike" cap="none">
                <a:ln>
                  <a:noFill/>
                </a:ln>
                <a:solidFill>
                  <a:schemeClr val="tx1"/>
                </a:solidFill>
                <a:latin typeface="Roboto"/>
                <a:ea typeface="Roboto"/>
                <a:cs typeface="Times New Roman"/>
              </a:rPr>
              <a:t>TWO</a:t>
            </a:r>
            <a:r>
              <a:rPr lang="en-US" b="0" i="0" u="none" strike="noStrike" cap="none">
                <a:ln>
                  <a:noFill/>
                </a:ln>
                <a:solidFill>
                  <a:schemeClr val="tx1"/>
                </a:solidFill>
                <a:latin typeface="Roboto"/>
                <a:ea typeface="Roboto"/>
                <a:cs typeface="Times New Roman"/>
              </a:rPr>
              <a:t> most appropriate </a:t>
            </a:r>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indicators for architectural problem areas?</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endParaRPr lang="de-DE" b="0" i="0" u="none" strike="noStrike" cap="none">
              <a:ln>
                <a:noFill/>
              </a:ln>
              <a:solidFill>
                <a:schemeClr val="tx1"/>
              </a:solidFill>
              <a:latin typeface="Roboto"/>
              <a:ea typeface="Roboto"/>
            </a:endParaRPr>
          </a:p>
        </p:txBody>
      </p:sp>
      <p:sp>
        <p:nvSpPr>
          <p:cNvPr id="6"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R="0" lvl="0" algn="ctr" defTabSz="914400">
              <a:lnSpc>
                <a:spcPct val="100000"/>
              </a:lnSpc>
              <a:spcBef>
                <a:spcPts val="0"/>
              </a:spcBef>
              <a:spcAft>
                <a:spcPts val="0"/>
              </a:spcAft>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
        <p:nvSpPr>
          <p:cNvPr id="7" name="Textfeld 14"/>
          <p:cNvSpPr>
            <a:spLocks/>
          </p:cNvSpPr>
          <p:nvPr/>
        </p:nvSpPr>
        <p:spPr bwMode="auto">
          <a:xfrm>
            <a:off x="6245744" y="4470700"/>
            <a:ext cx="3752160" cy="954107"/>
          </a:xfrm>
          <a:prstGeom prst="rect">
            <a:avLst/>
          </a:prstGeom>
          <a:noFill/>
        </p:spPr>
        <p:txBody>
          <a:bodyPr wrap="square">
            <a:spAutoFit/>
          </a:bodyPr>
          <a:lstStyle/>
          <a:p>
            <a:pPr>
              <a:spcBef>
                <a:spcPts val="690"/>
              </a:spcBef>
              <a:spcAft>
                <a:spcPts val="0"/>
              </a:spcAft>
              <a:defRPr/>
            </a:pPr>
            <a:r>
              <a:rPr lang="en-US" sz="2000">
                <a:solidFill>
                  <a:srgbClr val="10B042"/>
                </a:solidFill>
                <a:latin typeface="Roboto"/>
                <a:ea typeface="Roboto"/>
              </a:rPr>
              <a:t>1</a:t>
            </a:r>
            <a:r>
              <a:rPr lang="en-US" sz="2000" b="0" i="0" u="none" strike="noStrike">
                <a:solidFill>
                  <a:srgbClr val="10B042"/>
                </a:solidFill>
                <a:latin typeface="Roboto"/>
                <a:ea typeface="Roboto"/>
              </a:rPr>
              <a:t> correct, </a:t>
            </a:r>
            <a:r>
              <a:rPr lang="en-US" sz="2000" b="0" i="0" u="none" strike="noStrike">
                <a:solidFill>
                  <a:srgbClr val="FF0000"/>
                </a:solidFill>
                <a:latin typeface="Roboto"/>
                <a:ea typeface="Roboto"/>
              </a:rPr>
              <a:t>1 wrong -&gt; </a:t>
            </a:r>
            <a:r>
              <a:rPr lang="en-US" sz="2000">
                <a:solidFill>
                  <a:srgbClr val="FF0000"/>
                </a:solidFill>
                <a:latin typeface="Roboto"/>
                <a:ea typeface="Roboto"/>
              </a:rPr>
              <a:t>0</a:t>
            </a:r>
            <a:r>
              <a:rPr lang="en-US" sz="2000" b="0" i="0" u="none" strike="noStrike">
                <a:solidFill>
                  <a:srgbClr val="FF0000"/>
                </a:solidFill>
                <a:latin typeface="Roboto"/>
                <a:ea typeface="Roboto"/>
              </a:rPr>
              <a:t> points</a:t>
            </a:r>
            <a:endParaRPr lang="en-US" sz="2000" b="0">
              <a:solidFill>
                <a:srgbClr val="FF0000"/>
              </a:solidFill>
              <a:latin typeface="Roboto"/>
              <a:ea typeface="Roboto"/>
            </a:endParaRPr>
          </a:p>
          <a:p>
            <a:pPr>
              <a:defRPr/>
            </a:pPr>
            <a:br>
              <a:rPr lang="en-US"/>
            </a:br>
            <a:endParaRPr lang="de-DE"/>
          </a:p>
        </p:txBody>
      </p:sp>
      <p:sp>
        <p:nvSpPr>
          <p:cNvPr id="8" name="Titel 1"/>
          <p:cNvSpPr>
            <a:spLocks/>
          </p:cNvSpPr>
          <p:nvPr/>
        </p:nvSpPr>
        <p:spPr bwMode="auto">
          <a:xfrm>
            <a:off x="528909" y="403003"/>
            <a:ext cx="7200003" cy="1107996"/>
          </a:xfrm>
          <a:prstGeom prst="rect">
            <a:avLst/>
          </a:prstGeom>
          <a:noFill/>
          <a:ln>
            <a:noFill/>
          </a:ln>
        </p:spPr>
        <p:txBody>
          <a:bodyPr vert="horz" wrap="square" lIns="0" tIns="0" rIns="0" bIns="0" anchor="t" anchorCtr="0" compatLnSpc="1">
            <a:spAutoFit/>
          </a:bodyPr>
          <a:lstStyle>
            <a:lvl1pPr marL="0" marR="0" lvl="0" indent="0" algn="l" defTabSz="914400">
              <a:lnSpc>
                <a:spcPct val="100000"/>
              </a:lnSpc>
              <a:spcBef>
                <a:spcPts val="0"/>
              </a:spcBef>
              <a:spcAft>
                <a:spcPts val="0"/>
              </a:spcAft>
              <a:buNone/>
              <a:defRPr lang="de-DE" sz="4400" b="1" i="0" u="none" strike="noStrike" cap="none" spc="0">
                <a:solidFill>
                  <a:srgbClr val="666666"/>
                </a:solidFill>
                <a:latin typeface="Arial"/>
                <a:ea typeface="SimSun"/>
              </a:defRPr>
            </a:lvl1pPr>
          </a:lstStyle>
          <a:p>
            <a:pPr>
              <a:defRPr/>
            </a:pPr>
            <a:r>
              <a:rPr lang="en-US" sz="3600">
                <a:latin typeface="Roboto"/>
              </a:rPr>
              <a:t>P-Question (Pick Multiple)</a:t>
            </a:r>
            <a:br>
              <a:rPr lang="en-US" sz="3600">
                <a:latin typeface="Roboto"/>
              </a:rPr>
            </a:br>
            <a:endParaRPr lang="en-US" sz="3600">
              <a:latin typeface="Roboto"/>
            </a:endParaRPr>
          </a:p>
        </p:txBody>
      </p:sp>
      <p:sp>
        <p:nvSpPr>
          <p:cNvPr id="9" name="Textfeld 3"/>
          <p:cNvSpPr>
            <a:spLocks/>
          </p:cNvSpPr>
          <p:nvPr/>
        </p:nvSpPr>
        <p:spPr bwMode="auto">
          <a:xfrm>
            <a:off x="457471" y="3591753"/>
            <a:ext cx="627796" cy="923330"/>
          </a:xfrm>
          <a:prstGeom prst="rect">
            <a:avLst/>
          </a:prstGeom>
          <a:noFill/>
        </p:spPr>
        <p:txBody>
          <a:bodyPr wrap="square">
            <a:spAutoFit/>
          </a:bodyPr>
          <a:lstStyle/>
          <a:p>
            <a:pPr>
              <a:spcBef>
                <a:spcPts val="0"/>
              </a:spcBef>
              <a:spcAft>
                <a:spcPts val="0"/>
              </a:spcAft>
              <a:defRPr/>
            </a:pPr>
            <a:r>
              <a:rPr lang="de-DE" sz="1800" b="1" i="0" u="none" strike="noStrike">
                <a:solidFill>
                  <a:srgbClr val="00B050"/>
                </a:solidFill>
                <a:latin typeface="Calibri"/>
              </a:rPr>
              <a:t> </a:t>
            </a:r>
            <a:r>
              <a:rPr lang="de-DE" sz="1800" b="1" i="0" u="none" strike="noStrike">
                <a:solidFill>
                  <a:srgbClr val="00B050"/>
                </a:solidFill>
                <a:latin typeface="Roboto"/>
                <a:ea typeface="Roboto"/>
              </a:rPr>
              <a:t> X  </a:t>
            </a:r>
            <a:endParaRPr lang="de-DE" b="0">
              <a:latin typeface="Roboto"/>
              <a:ea typeface="Roboto"/>
            </a:endParaRPr>
          </a:p>
          <a:p>
            <a:pPr>
              <a:defRPr/>
            </a:pPr>
            <a:br>
              <a:rPr lang="de-DE"/>
            </a:br>
            <a:endParaRPr lang="de-DE"/>
          </a:p>
        </p:txBody>
      </p:sp>
      <p:sp>
        <p:nvSpPr>
          <p:cNvPr id="10" name="Textfeld 5"/>
          <p:cNvSpPr>
            <a:spLocks/>
          </p:cNvSpPr>
          <p:nvPr/>
        </p:nvSpPr>
        <p:spPr bwMode="auto">
          <a:xfrm>
            <a:off x="457553" y="4370746"/>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00B050"/>
                </a:solidFill>
                <a:latin typeface="Calibri"/>
              </a:rPr>
              <a:t> </a:t>
            </a:r>
            <a:r>
              <a:rPr lang="de-DE" sz="1800" b="1" i="0" u="none" strike="noStrike">
                <a:solidFill>
                  <a:srgbClr val="00B050"/>
                </a:solidFill>
                <a:latin typeface="Roboto"/>
                <a:ea typeface="Roboto"/>
              </a:rPr>
              <a:t> </a:t>
            </a:r>
            <a:r>
              <a:rPr lang="de-DE" sz="1800" b="1" i="0" u="none" strike="noStrike">
                <a:solidFill>
                  <a:srgbClr val="FF0000"/>
                </a:solidFill>
                <a:latin typeface="Roboto"/>
                <a:ea typeface="Roboto"/>
              </a:rPr>
              <a:t>X </a:t>
            </a:r>
            <a:r>
              <a:rPr lang="de-DE" sz="1800" b="1" i="0" u="none" strike="noStrike">
                <a:solidFill>
                  <a:srgbClr val="00B050"/>
                </a:solidFill>
                <a:latin typeface="Roboto"/>
                <a:ea typeface="Roboto"/>
              </a:rPr>
              <a:t> </a:t>
            </a:r>
            <a:endParaRPr lang="de-DE" b="0">
              <a:latin typeface="Roboto"/>
              <a:ea typeface="Roboto"/>
            </a:endParaRPr>
          </a:p>
          <a:p>
            <a:pPr>
              <a:defRPr/>
            </a:pPr>
            <a:br>
              <a:rPr lang="de-DE"/>
            </a:br>
            <a:endParaRPr lang="de-DE"/>
          </a:p>
        </p:txBody>
      </p:sp>
      <p:sp>
        <p:nvSpPr>
          <p:cNvPr id="11" name="Textfeld 7"/>
          <p:cNvSpPr>
            <a:spLocks/>
          </p:cNvSpPr>
          <p:nvPr/>
        </p:nvSpPr>
        <p:spPr bwMode="auto">
          <a:xfrm>
            <a:off x="624381" y="5501835"/>
            <a:ext cx="5042848" cy="1785104"/>
          </a:xfrm>
          <a:prstGeom prst="rect">
            <a:avLst/>
          </a:prstGeom>
          <a:noFill/>
        </p:spPr>
        <p:txBody>
          <a:bodyPr wrap="square">
            <a:spAutoFit/>
          </a:bodyPr>
          <a:lstStyle/>
          <a:p>
            <a:pPr>
              <a:spcBef>
                <a:spcPts val="0"/>
              </a:spcBef>
              <a:spcAft>
                <a:spcPts val="0"/>
              </a:spcAft>
              <a:defRPr/>
            </a:pPr>
            <a:r>
              <a:rPr lang="en-US" sz="2000" b="0" i="0" u="none" strike="noStrike">
                <a:solidFill>
                  <a:srgbClr val="000000"/>
                </a:solidFill>
                <a:latin typeface="Roboto"/>
                <a:ea typeface="Roboto"/>
              </a:rPr>
              <a:t>correct answer -&gt; add 1</a:t>
            </a:r>
            <a:r>
              <a:rPr lang="en-US" sz="2000" b="0" u="none" strike="noStrike">
                <a:solidFill>
                  <a:srgbClr val="000000"/>
                </a:solidFill>
                <a:latin typeface="Roboto"/>
                <a:ea typeface="Roboto"/>
              </a:rPr>
              <a:t>/n</a:t>
            </a:r>
            <a:r>
              <a:rPr lang="en-US" sz="2000">
                <a:solidFill>
                  <a:srgbClr val="000000"/>
                </a:solidFill>
                <a:latin typeface="Roboto"/>
                <a:ea typeface="Roboto"/>
              </a:rPr>
              <a:t> of </a:t>
            </a:r>
            <a:r>
              <a:rPr lang="en-US" sz="2000" b="0" u="none" strike="noStrike">
                <a:solidFill>
                  <a:srgbClr val="000000"/>
                </a:solidFill>
                <a:latin typeface="Roboto"/>
                <a:ea typeface="Roboto"/>
              </a:rPr>
              <a:t>max points</a:t>
            </a:r>
            <a:endParaRPr lang="en-US" sz="2000" b="0">
              <a:latin typeface="Roboto"/>
              <a:ea typeface="Roboto"/>
            </a:endParaRPr>
          </a:p>
          <a:p>
            <a:pPr>
              <a:spcBef>
                <a:spcPts val="591"/>
              </a:spcBef>
              <a:spcAft>
                <a:spcPts val="0"/>
              </a:spcAft>
              <a:defRPr/>
            </a:pPr>
            <a:r>
              <a:rPr lang="en-US" sz="2000" b="0" u="none" strike="noStrike">
                <a:solidFill>
                  <a:srgbClr val="000000"/>
                </a:solidFill>
                <a:latin typeface="Roboto"/>
                <a:ea typeface="Roboto"/>
              </a:rPr>
              <a:t>wrong answer -&gt; deduct 1/</a:t>
            </a:r>
            <a:r>
              <a:rPr lang="en-US" sz="2000">
                <a:solidFill>
                  <a:srgbClr val="000000"/>
                </a:solidFill>
                <a:latin typeface="Roboto"/>
                <a:ea typeface="Roboto"/>
              </a:rPr>
              <a:t>n</a:t>
            </a:r>
            <a:r>
              <a:rPr lang="en-US" sz="2000" b="0" u="none" strike="noStrike">
                <a:solidFill>
                  <a:srgbClr val="000000"/>
                </a:solidFill>
                <a:latin typeface="Roboto"/>
                <a:ea typeface="Roboto"/>
              </a:rPr>
              <a:t> of max points</a:t>
            </a:r>
            <a:endParaRPr lang="en-US" sz="2000" b="0">
              <a:latin typeface="Roboto"/>
              <a:ea typeface="Roboto"/>
            </a:endParaRPr>
          </a:p>
          <a:p>
            <a:pPr>
              <a:spcBef>
                <a:spcPts val="591"/>
              </a:spcBef>
              <a:spcAft>
                <a:spcPts val="0"/>
              </a:spcAft>
              <a:defRPr/>
            </a:pPr>
            <a:r>
              <a:rPr lang="en-US" sz="2000" b="0" i="0" u="none" strike="noStrike">
                <a:solidFill>
                  <a:srgbClr val="000000"/>
                </a:solidFill>
                <a:latin typeface="Roboto"/>
                <a:ea typeface="Roboto"/>
              </a:rPr>
              <a:t>(but only down to 0 points overall)</a:t>
            </a:r>
            <a:endParaRPr lang="en-US" sz="2000" b="0">
              <a:latin typeface="Roboto"/>
              <a:ea typeface="Roboto"/>
            </a:endParaRPr>
          </a:p>
          <a:p>
            <a:pPr>
              <a:defRPr/>
            </a:pPr>
            <a:br>
              <a:rPr lang="en-US" sz="2000"/>
            </a:br>
            <a:endParaRPr lang="de-DE" sz="2000"/>
          </a:p>
        </p:txBody>
      </p:sp>
      <p:sp>
        <p:nvSpPr>
          <p:cNvPr id="12" name="Rechteck 11"/>
          <p:cNvSpPr/>
          <p:nvPr/>
        </p:nvSpPr>
        <p:spPr bwMode="auto">
          <a:xfrm>
            <a:off x="673356" y="5515122"/>
            <a:ext cx="4868128" cy="1150084"/>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13" name="Textfeld 19"/>
          <p:cNvSpPr>
            <a:spLocks/>
          </p:cNvSpPr>
          <p:nvPr/>
        </p:nvSpPr>
        <p:spPr bwMode="auto">
          <a:xfrm>
            <a:off x="5654622" y="5501835"/>
            <a:ext cx="4293876" cy="2092881"/>
          </a:xfrm>
          <a:prstGeom prst="rect">
            <a:avLst/>
          </a:prstGeom>
          <a:noFill/>
        </p:spPr>
        <p:txBody>
          <a:bodyPr wrap="square">
            <a:spAutoFit/>
          </a:bodyPr>
          <a:lstStyle/>
          <a:p>
            <a:pPr>
              <a:spcBef>
                <a:spcPts val="0"/>
              </a:spcBef>
              <a:spcAft>
                <a:spcPts val="0"/>
              </a:spcAft>
              <a:defRPr/>
            </a:pPr>
            <a:r>
              <a:rPr lang="en-US" sz="2000" b="0" i="0">
                <a:solidFill>
                  <a:srgbClr val="000000"/>
                </a:solidFill>
                <a:latin typeface="Roboto"/>
                <a:ea typeface="Roboto"/>
              </a:rPr>
              <a:t>too many selections -&gt; 0 points        </a:t>
            </a:r>
            <a:endParaRPr lang="en-US" sz="2000" b="0">
              <a:latin typeface="Roboto"/>
              <a:ea typeface="Roboto"/>
            </a:endParaRPr>
          </a:p>
          <a:p>
            <a:pPr>
              <a:spcBef>
                <a:spcPts val="591"/>
              </a:spcBef>
              <a:spcAft>
                <a:spcPts val="0"/>
              </a:spcAft>
              <a:defRPr/>
            </a:pPr>
            <a:r>
              <a:rPr lang="en-US" sz="2000" b="0" i="0" u="none" strike="noStrike">
                <a:solidFill>
                  <a:srgbClr val="000000"/>
                </a:solidFill>
                <a:latin typeface="Roboto"/>
                <a:ea typeface="Roboto"/>
              </a:rPr>
              <a:t>fewer selections -&gt; 0 points added/deducted</a:t>
            </a:r>
            <a:endParaRPr lang="en-US" sz="2000" b="0">
              <a:latin typeface="Roboto"/>
              <a:ea typeface="Roboto"/>
            </a:endParaRPr>
          </a:p>
          <a:p>
            <a:pPr>
              <a:spcBef>
                <a:spcPts val="591"/>
              </a:spcBef>
              <a:spcAft>
                <a:spcPts val="0"/>
              </a:spcAft>
              <a:defRPr/>
            </a:pPr>
            <a:r>
              <a:rPr lang="en-US" sz="2000" b="0" i="0" u="none" strike="noStrike">
                <a:solidFill>
                  <a:srgbClr val="000000"/>
                </a:solidFill>
                <a:latin typeface="Roboto"/>
                <a:ea typeface="Roboto"/>
              </a:rPr>
              <a:t>worst case is 0 points</a:t>
            </a:r>
            <a:endParaRPr lang="en-US" sz="2000" b="0">
              <a:latin typeface="Roboto"/>
              <a:ea typeface="Roboto"/>
            </a:endParaRPr>
          </a:p>
          <a:p>
            <a:pPr>
              <a:defRPr/>
            </a:pPr>
            <a:br>
              <a:rPr lang="en-US" sz="2000"/>
            </a:br>
            <a:endParaRPr lang="de-DE" sz="2000"/>
          </a:p>
        </p:txBody>
      </p:sp>
      <p:sp>
        <p:nvSpPr>
          <p:cNvPr id="14" name="Rechteck 11"/>
          <p:cNvSpPr/>
          <p:nvPr/>
        </p:nvSpPr>
        <p:spPr bwMode="auto">
          <a:xfrm>
            <a:off x="5697202" y="5515123"/>
            <a:ext cx="3700188" cy="1378100"/>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Tabelle 1"/>
          <p:cNvGraphicFramePr>
            <a:graphicFrameLocks noGrp="1"/>
          </p:cNvGraphicFramePr>
          <p:nvPr/>
        </p:nvGraphicFramePr>
        <p:xfrm>
          <a:off x="535518" y="3616719"/>
          <a:ext cx="7561875" cy="1810297"/>
        </p:xfrm>
        <a:graphic>
          <a:graphicData uri="http://schemas.openxmlformats.org/drawingml/2006/table">
            <a:tbl>
              <a:tblPr>
                <a:tableStyleId>{C0AC5CE4-098C-515E-A7E2-BAF6AB3F29FB}</a:tableStyleId>
              </a:tblPr>
              <a:tblGrid>
                <a:gridCol w="549256">
                  <a:extLst>
                    <a:ext uri="{9D8B030D-6E8A-4147-A177-3AD203B41FA5}">
                      <a16:colId xmlns:a16="http://schemas.microsoft.com/office/drawing/2014/main" val="20000"/>
                    </a:ext>
                  </a:extLst>
                </a:gridCol>
                <a:gridCol w="5610197">
                  <a:extLst>
                    <a:ext uri="{9D8B030D-6E8A-4147-A177-3AD203B41FA5}">
                      <a16:colId xmlns:a16="http://schemas.microsoft.com/office/drawing/2014/main" val="20001"/>
                    </a:ext>
                  </a:extLst>
                </a:gridCol>
                <a:gridCol w="620834">
                  <a:extLst>
                    <a:ext uri="{9D8B030D-6E8A-4147-A177-3AD203B41FA5}">
                      <a16:colId xmlns:a16="http://schemas.microsoft.com/office/drawing/2014/main" val="20002"/>
                    </a:ext>
                  </a:extLst>
                </a:gridCol>
                <a:gridCol w="390794">
                  <a:extLst>
                    <a:ext uri="{9D8B030D-6E8A-4147-A177-3AD203B41FA5}">
                      <a16:colId xmlns:a16="http://schemas.microsoft.com/office/drawing/2014/main" val="20003"/>
                    </a:ext>
                  </a:extLst>
                </a:gridCol>
                <a:gridCol w="390794">
                  <a:extLst>
                    <a:ext uri="{9D8B030D-6E8A-4147-A177-3AD203B41FA5}">
                      <a16:colId xmlns:a16="http://schemas.microsoft.com/office/drawing/2014/main" val="20004"/>
                    </a:ext>
                  </a:extLst>
                </a:gridCol>
              </a:tblGrid>
              <a:tr h="371387">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lvl="0">
                        <a:lnSpc>
                          <a:spcPct val="114999"/>
                        </a:lnSpc>
                        <a:spcAft>
                          <a:spcPts val="300"/>
                        </a:spcAft>
                        <a:defRPr/>
                      </a:pPr>
                      <a:r>
                        <a:rPr lang="en-US" sz="1800">
                          <a:latin typeface="Roboto"/>
                          <a:ea typeface="Roboto"/>
                        </a:rPr>
                        <a:t>(a) High coupling of components.</a:t>
                      </a:r>
                      <a:endParaRPr lang="de-DE" sz="1800">
                        <a:latin typeface="Roboto"/>
                        <a:ea typeface="Roboto"/>
                        <a:cs typeface="Arial"/>
                      </a:endParaRPr>
                    </a:p>
                  </a:txBody>
                  <a:tcPr marL="68580" marR="68580" marT="0" marB="36195">
                    <a:noFill/>
                  </a:tcPr>
                </a:tc>
                <a:tc>
                  <a:txBody>
                    <a:bodyPr/>
                    <a:lstStyle/>
                    <a:p>
                      <a:pPr>
                        <a:defRPr/>
                      </a:pPr>
                      <a:r>
                        <a:rPr lang="de-DE" sz="1100"/>
                        <a:t> </a:t>
                      </a:r>
                      <a:endParaRPr lang="de-DE" sz="1100">
                        <a:latin typeface="Times New Roman"/>
                        <a:ea typeface="Times New Roman"/>
                      </a:endParaRPr>
                    </a:p>
                  </a:txBody>
                  <a:tcPr marL="0" marR="0" marT="0" marB="0">
                    <a:noFill/>
                  </a:tcPr>
                </a:tc>
                <a:tc>
                  <a:txBody>
                    <a:bodyPr/>
                    <a:lstStyle/>
                    <a:p>
                      <a:pPr>
                        <a:defRPr/>
                      </a:pPr>
                      <a:endParaRPr lang="de-DE"/>
                    </a:p>
                  </a:txBody>
                  <a:tcPr>
                    <a:noFill/>
                  </a:tcPr>
                </a:tc>
                <a:tc>
                  <a:txBody>
                    <a:bodyPr/>
                    <a:lstStyle/>
                    <a:p>
                      <a:pPr>
                        <a:defRPr/>
                      </a:pPr>
                      <a:endParaRPr lang="de-DE"/>
                    </a:p>
                  </a:txBody>
                  <a:tcPr>
                    <a:noFill/>
                  </a:tcPr>
                </a:tc>
                <a:extLst>
                  <a:ext uri="{0D108BD9-81ED-4DB2-BD59-A6C34878D82A}">
                    <a16:rowId xmlns:a16="http://schemas.microsoft.com/office/drawing/2014/main" val="10000"/>
                  </a:ext>
                </a:extLst>
              </a:tr>
              <a:tr h="401828">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gridSpan="2">
                  <a:txBody>
                    <a:bodyPr/>
                    <a:lstStyle/>
                    <a:p>
                      <a:pPr marL="0" lvl="0" indent="0">
                        <a:lnSpc>
                          <a:spcPct val="114999"/>
                        </a:lnSpc>
                        <a:spcAft>
                          <a:spcPts val="300"/>
                        </a:spcAft>
                        <a:buFont typeface="+mj-lt"/>
                        <a:buNone/>
                        <a:defRPr/>
                      </a:pPr>
                      <a:r>
                        <a:rPr lang="en-US" sz="1800">
                          <a:latin typeface="Roboto"/>
                          <a:ea typeface="Roboto"/>
                        </a:rPr>
                        <a:t>(b) Inappropriate names of public methods.</a:t>
                      </a:r>
                      <a:endParaRPr lang="de-DE" sz="1800">
                        <a:latin typeface="Roboto"/>
                        <a:ea typeface="Roboto"/>
                        <a:cs typeface="Arial"/>
                      </a:endParaRPr>
                    </a:p>
                  </a:txBody>
                  <a:tcPr marL="68580" marR="68580" marT="0" marB="36195">
                    <a:noFill/>
                  </a:tcPr>
                </a:tc>
                <a:tc hMerge="1">
                  <a:txBody>
                    <a:bodyPr/>
                    <a:lstStyle/>
                    <a:p>
                      <a:endParaRPr/>
                    </a:p>
                  </a:txBody>
                  <a:tcPr/>
                </a:tc>
                <a:tc>
                  <a:txBody>
                    <a:bodyPr/>
                    <a:lstStyle/>
                    <a:p>
                      <a:pPr>
                        <a:defRPr/>
                      </a:pPr>
                      <a:endParaRPr lang="de-DE"/>
                    </a:p>
                  </a:txBody>
                  <a:tcPr>
                    <a:noFill/>
                  </a:tcPr>
                </a:tc>
                <a:tc>
                  <a:txBody>
                    <a:bodyPr/>
                    <a:lstStyle/>
                    <a:p>
                      <a:pPr>
                        <a:defRPr/>
                      </a:pPr>
                      <a:endParaRPr lang="de-DE"/>
                    </a:p>
                  </a:txBody>
                  <a:tcPr>
                    <a:noFill/>
                  </a:tcPr>
                </a:tc>
                <a:extLst>
                  <a:ext uri="{0D108BD9-81ED-4DB2-BD59-A6C34878D82A}">
                    <a16:rowId xmlns:a16="http://schemas.microsoft.com/office/drawing/2014/main" val="10001"/>
                  </a:ext>
                </a:extLst>
              </a:tr>
              <a:tr h="905993">
                <a:tc>
                  <a:txBody>
                    <a:bodyPr/>
                    <a:lstStyle/>
                    <a:p>
                      <a:pPr indent="-142875" algn="ctr">
                        <a:lnSpc>
                          <a:spcPct val="114999"/>
                        </a:lnSpc>
                        <a:defRPr/>
                      </a:pPr>
                      <a:r>
                        <a:rPr lang="en-GB" sz="1800">
                          <a:latin typeface="Roboto"/>
                          <a:ea typeface="Roboto"/>
                        </a:rPr>
                        <a:t>☐</a:t>
                      </a:r>
                      <a:endParaRPr lang="de-DE" sz="1800">
                        <a:latin typeface="Roboto"/>
                        <a:ea typeface="Roboto"/>
                      </a:endParaRPr>
                    </a:p>
                    <a:p>
                      <a:pPr indent="-142875" algn="ctr">
                        <a:lnSpc>
                          <a:spcPct val="114999"/>
                        </a:lnSpc>
                        <a:defRPr/>
                      </a:pPr>
                      <a:r>
                        <a:rPr lang="en-GB" sz="1800">
                          <a:latin typeface="Roboto"/>
                          <a:ea typeface="Roboto"/>
                        </a:rPr>
                        <a:t>☐</a:t>
                      </a:r>
                      <a:endParaRPr lang="de-DE" sz="1800">
                        <a:latin typeface="Roboto"/>
                        <a:ea typeface="Roboto"/>
                      </a:endParaRPr>
                    </a:p>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0" lvl="0" indent="0">
                        <a:lnSpc>
                          <a:spcPct val="114999"/>
                        </a:lnSpc>
                        <a:spcAft>
                          <a:spcPts val="300"/>
                        </a:spcAft>
                        <a:buFont typeface="+mj-lt"/>
                        <a:buNone/>
                        <a:defRPr/>
                      </a:pPr>
                      <a:r>
                        <a:rPr lang="en-US" sz="1800">
                          <a:latin typeface="Roboto"/>
                          <a:ea typeface="Roboto"/>
                        </a:rPr>
                        <a:t>(c) Missing comments.</a:t>
                      </a:r>
                      <a:endParaRPr lang="de-DE" sz="1800">
                        <a:latin typeface="Roboto"/>
                        <a:ea typeface="Roboto"/>
                      </a:endParaRPr>
                    </a:p>
                    <a:p>
                      <a:pPr marL="0" lvl="0" indent="0">
                        <a:lnSpc>
                          <a:spcPct val="114999"/>
                        </a:lnSpc>
                        <a:spcAft>
                          <a:spcPts val="300"/>
                        </a:spcAft>
                        <a:buFont typeface="+mj-lt"/>
                        <a:buNone/>
                        <a:defRPr/>
                      </a:pPr>
                      <a:r>
                        <a:rPr lang="en-US" sz="1800">
                          <a:latin typeface="Roboto"/>
                          <a:ea typeface="Roboto"/>
                        </a:rPr>
                        <a:t>(d) Error clusters.</a:t>
                      </a:r>
                      <a:endParaRPr lang="de-DE" sz="1800">
                        <a:latin typeface="Roboto"/>
                        <a:ea typeface="Roboto"/>
                      </a:endParaRPr>
                    </a:p>
                    <a:p>
                      <a:pPr marL="0" lvl="0" indent="0">
                        <a:lnSpc>
                          <a:spcPct val="114999"/>
                        </a:lnSpc>
                        <a:spcAft>
                          <a:spcPts val="300"/>
                        </a:spcAft>
                        <a:buFont typeface="+mj-lt"/>
                        <a:buNone/>
                        <a:defRPr/>
                      </a:pPr>
                      <a:r>
                        <a:rPr lang="en-US" sz="1800">
                          <a:latin typeface="Roboto"/>
                          <a:ea typeface="Roboto"/>
                        </a:rPr>
                        <a:t>(e) Number of test cases per component.</a:t>
                      </a:r>
                      <a:endParaRPr lang="de-DE" sz="1800">
                        <a:latin typeface="Roboto"/>
                        <a:ea typeface="Roboto"/>
                        <a:cs typeface="Arial"/>
                      </a:endParaRPr>
                    </a:p>
                  </a:txBody>
                  <a:tcPr marL="68580" marR="68580" marT="0" marB="36195">
                    <a:noFill/>
                  </a:tcPr>
                </a:tc>
                <a:tc>
                  <a:txBody>
                    <a:bodyPr/>
                    <a:lstStyle/>
                    <a:p>
                      <a:pPr>
                        <a:defRPr/>
                      </a:pPr>
                      <a:r>
                        <a:rPr lang="de-DE" sz="1100"/>
                        <a:t> </a:t>
                      </a:r>
                      <a:endParaRPr lang="de-DE" sz="1100">
                        <a:latin typeface="Times New Roman"/>
                        <a:ea typeface="Times New Roman"/>
                      </a:endParaRPr>
                    </a:p>
                  </a:txBody>
                  <a:tcPr marL="0" marR="0" marT="0" marB="0">
                    <a:noFill/>
                  </a:tcPr>
                </a:tc>
                <a:tc>
                  <a:txBody>
                    <a:bodyPr/>
                    <a:lstStyle/>
                    <a:p>
                      <a:pPr algn="ctr">
                        <a:lnSpc>
                          <a:spcPct val="114999"/>
                        </a:lnSpc>
                        <a:defRPr/>
                      </a:pPr>
                      <a:r>
                        <a:rPr lang="en-GB" sz="1100"/>
                        <a:t> </a:t>
                      </a:r>
                      <a:endParaRPr lang="de-DE" sz="1100">
                        <a:latin typeface="Times New Roman"/>
                        <a:ea typeface="Times New Roman"/>
                      </a:endParaRPr>
                    </a:p>
                  </a:txBody>
                  <a:tcPr marL="68580" marR="68580" marT="0" marB="36195">
                    <a:noFill/>
                  </a:tcPr>
                </a:tc>
                <a:tc>
                  <a:txBody>
                    <a:bodyPr/>
                    <a:lstStyle/>
                    <a:p>
                      <a:pPr>
                        <a:lnSpc>
                          <a:spcPct val="114999"/>
                        </a:lnSpc>
                        <a:spcAft>
                          <a:spcPts val="300"/>
                        </a:spcAft>
                        <a:defRPr/>
                      </a:pPr>
                      <a:r>
                        <a:rPr lang="en-US" sz="1100"/>
                        <a:t> </a:t>
                      </a:r>
                      <a:endParaRPr lang="de-DE" sz="1100">
                        <a:latin typeface="Arial"/>
                        <a:ea typeface="Calibri"/>
                        <a:cs typeface="Arial"/>
                      </a:endParaRPr>
                    </a:p>
                  </a:txBody>
                  <a:tcPr marL="68580" marR="68580" marT="0" marB="36195">
                    <a:no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547099" y="2187171"/>
            <a:ext cx="9152682" cy="1661171"/>
          </a:xfrm>
          <a:prstGeom prst="rect">
            <a:avLst/>
          </a:prstGeom>
          <a:noFill/>
          <a:ln>
            <a:noFill/>
          </a:ln>
        </p:spPr>
        <p:txBody>
          <a:bodyPr vert="horz" wrap="none" lIns="91440" tIns="38088" rIns="36501" bIns="38088" numCol="1" anchor="ctr" anchorCtr="0" compatLnSpc="1">
            <a:prstTxWarp prst="textNoShape">
              <a:avLst/>
            </a:prstTxWarp>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cs typeface="Arial"/>
              </a:rPr>
              <a:t>Question 38</a:t>
            </a:r>
            <a:r>
              <a:rPr lang="en-GB" b="1" i="0" u="none" strike="noStrike" cap="none">
                <a:ln>
                  <a:noFill/>
                </a:ln>
                <a:solidFill>
                  <a:schemeClr val="tx1"/>
                </a:solidFill>
                <a:latin typeface="Roboto"/>
                <a:ea typeface="Roboto"/>
                <a:cs typeface="Arial"/>
              </a:rPr>
              <a:t>	</a:t>
            </a:r>
            <a:r>
              <a:rPr lang="en-GB" b="0" i="1" u="none" strike="noStrike" cap="none">
                <a:ln>
                  <a:noFill/>
                </a:ln>
                <a:solidFill>
                  <a:schemeClr val="tx1"/>
                </a:solidFill>
                <a:latin typeface="Roboto"/>
                <a:ea typeface="Roboto"/>
                <a:cs typeface="Arial"/>
              </a:rPr>
              <a:t>P-Question: Choose the two most appropriate indicators.	2 points</a:t>
            </a:r>
            <a:endParaRPr lang="de-DE" b="1" i="0" u="none" strike="noStrike" cap="none">
              <a:ln>
                <a:noFill/>
              </a:ln>
              <a:solidFill>
                <a:schemeClr val="tx1"/>
              </a:solidFill>
              <a:latin typeface="Roboto"/>
              <a:ea typeface="Roboto"/>
              <a:cs typeface="Arial"/>
            </a:endParaRPr>
          </a:p>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ID: Q-20-04-29</a:t>
            </a:r>
            <a:endParaRPr/>
          </a:p>
          <a:p>
            <a:pPr marL="0" marR="0" lvl="0" indent="0" algn="l" defTabSz="914400">
              <a:lnSpc>
                <a:spcPct val="100000"/>
              </a:lnSpc>
              <a:spcBef>
                <a:spcPts val="0"/>
              </a:spcBef>
              <a:spcAft>
                <a:spcPts val="0"/>
              </a:spcAft>
              <a:buClrTx/>
              <a:buSzTx/>
              <a:buFontTx/>
              <a:buNone/>
              <a:defRPr/>
            </a:pPr>
            <a:endParaRPr lang="de-DE" sz="800"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You try to analyze your architecture quantitatively. Which are the </a:t>
            </a:r>
            <a:r>
              <a:rPr lang="en-US" b="1" i="0" u="none" strike="noStrike" cap="none">
                <a:ln>
                  <a:noFill/>
                </a:ln>
                <a:solidFill>
                  <a:schemeClr val="tx1"/>
                </a:solidFill>
                <a:latin typeface="Roboto"/>
                <a:ea typeface="Roboto"/>
                <a:cs typeface="Times New Roman"/>
              </a:rPr>
              <a:t>TWO</a:t>
            </a:r>
            <a:r>
              <a:rPr lang="en-US" b="0" i="0" u="none" strike="noStrike" cap="none">
                <a:ln>
                  <a:noFill/>
                </a:ln>
                <a:solidFill>
                  <a:schemeClr val="tx1"/>
                </a:solidFill>
                <a:latin typeface="Roboto"/>
                <a:ea typeface="Roboto"/>
                <a:cs typeface="Times New Roman"/>
              </a:rPr>
              <a:t> most appropriate </a:t>
            </a:r>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indicators for architectural problem areas?</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endParaRPr lang="de-DE" b="0" i="0" u="none" strike="noStrike" cap="none">
              <a:ln>
                <a:noFill/>
              </a:ln>
              <a:solidFill>
                <a:schemeClr val="tx1"/>
              </a:solidFill>
              <a:latin typeface="Roboto"/>
              <a:ea typeface="Roboto"/>
            </a:endParaRPr>
          </a:p>
        </p:txBody>
      </p:sp>
      <p:sp>
        <p:nvSpPr>
          <p:cNvPr id="6"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R="0" lvl="0" algn="ctr" defTabSz="914400">
              <a:lnSpc>
                <a:spcPct val="100000"/>
              </a:lnSpc>
              <a:spcBef>
                <a:spcPts val="0"/>
              </a:spcBef>
              <a:spcAft>
                <a:spcPts val="0"/>
              </a:spcAft>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
        <p:nvSpPr>
          <p:cNvPr id="7" name="Textfeld 14"/>
          <p:cNvSpPr>
            <a:spLocks/>
          </p:cNvSpPr>
          <p:nvPr/>
        </p:nvSpPr>
        <p:spPr bwMode="auto">
          <a:xfrm>
            <a:off x="6220344" y="4470700"/>
            <a:ext cx="3752160" cy="954107"/>
          </a:xfrm>
          <a:prstGeom prst="rect">
            <a:avLst/>
          </a:prstGeom>
          <a:noFill/>
        </p:spPr>
        <p:txBody>
          <a:bodyPr wrap="square">
            <a:spAutoFit/>
          </a:bodyPr>
          <a:lstStyle/>
          <a:p>
            <a:pPr>
              <a:spcBef>
                <a:spcPts val="690"/>
              </a:spcBef>
              <a:spcAft>
                <a:spcPts val="0"/>
              </a:spcAft>
              <a:defRPr/>
            </a:pPr>
            <a:r>
              <a:rPr lang="en-US" sz="2000">
                <a:solidFill>
                  <a:srgbClr val="10B042"/>
                </a:solidFill>
                <a:latin typeface="Roboto"/>
                <a:ea typeface="Roboto"/>
              </a:rPr>
              <a:t>1</a:t>
            </a:r>
            <a:r>
              <a:rPr lang="en-US" sz="2000" b="0" i="0" u="none" strike="noStrike">
                <a:solidFill>
                  <a:srgbClr val="10B042"/>
                </a:solidFill>
                <a:latin typeface="Roboto"/>
                <a:ea typeface="Roboto"/>
              </a:rPr>
              <a:t> correct,</a:t>
            </a:r>
            <a:r>
              <a:rPr lang="en-US" sz="2000" b="0" i="0" u="none" strike="noStrike">
                <a:solidFill>
                  <a:schemeClr val="tx1">
                    <a:lumMod val="95000"/>
                    <a:lumOff val="5000"/>
                  </a:schemeClr>
                </a:solidFill>
                <a:latin typeface="Roboto"/>
                <a:ea typeface="Roboto"/>
              </a:rPr>
              <a:t> 1 omitted -&gt; </a:t>
            </a:r>
            <a:r>
              <a:rPr lang="en-US" sz="2000">
                <a:solidFill>
                  <a:srgbClr val="10B042"/>
                </a:solidFill>
                <a:latin typeface="Roboto"/>
                <a:ea typeface="Roboto"/>
              </a:rPr>
              <a:t>1</a:t>
            </a:r>
            <a:r>
              <a:rPr lang="en-US" sz="2000" b="0" i="0" u="none" strike="noStrike">
                <a:solidFill>
                  <a:srgbClr val="10B042"/>
                </a:solidFill>
                <a:latin typeface="Roboto"/>
                <a:ea typeface="Roboto"/>
              </a:rPr>
              <a:t> point</a:t>
            </a:r>
            <a:endParaRPr lang="en-US" sz="2000" b="0">
              <a:solidFill>
                <a:srgbClr val="10B042"/>
              </a:solidFill>
              <a:latin typeface="Roboto"/>
              <a:ea typeface="Roboto"/>
            </a:endParaRPr>
          </a:p>
          <a:p>
            <a:pPr>
              <a:defRPr/>
            </a:pPr>
            <a:br>
              <a:rPr lang="en-US"/>
            </a:br>
            <a:endParaRPr lang="de-DE"/>
          </a:p>
        </p:txBody>
      </p:sp>
      <p:sp>
        <p:nvSpPr>
          <p:cNvPr id="8" name="Titel 1"/>
          <p:cNvSpPr>
            <a:spLocks/>
          </p:cNvSpPr>
          <p:nvPr/>
        </p:nvSpPr>
        <p:spPr bwMode="auto">
          <a:xfrm>
            <a:off x="537301" y="416975"/>
            <a:ext cx="7200003" cy="1169551"/>
          </a:xfrm>
          <a:prstGeom prst="rect">
            <a:avLst/>
          </a:prstGeom>
          <a:noFill/>
          <a:ln>
            <a:noFill/>
          </a:ln>
        </p:spPr>
        <p:txBody>
          <a:bodyPr vert="horz" wrap="square" lIns="0" tIns="0" rIns="0" bIns="0" anchor="t" anchorCtr="0" compatLnSpc="1">
            <a:spAutoFit/>
          </a:bodyPr>
          <a:lstStyle>
            <a:lvl1pPr marL="0" marR="0" lvl="0" indent="0" algn="l" defTabSz="914400">
              <a:lnSpc>
                <a:spcPct val="100000"/>
              </a:lnSpc>
              <a:spcBef>
                <a:spcPts val="0"/>
              </a:spcBef>
              <a:spcAft>
                <a:spcPts val="0"/>
              </a:spcAft>
              <a:buNone/>
              <a:defRPr lang="de-DE" sz="4400" b="1" i="0" u="none" strike="noStrike" cap="none" spc="0">
                <a:solidFill>
                  <a:srgbClr val="666666"/>
                </a:solidFill>
                <a:latin typeface="Arial"/>
                <a:ea typeface="SimSun"/>
              </a:defRPr>
            </a:lvl1pPr>
          </a:lstStyle>
          <a:p>
            <a:pPr>
              <a:defRPr/>
            </a:pPr>
            <a:r>
              <a:rPr lang="en-US" sz="3600">
                <a:latin typeface="Roboto"/>
              </a:rPr>
              <a:t>P-Question (Pick Multiple)</a:t>
            </a:r>
            <a:br>
              <a:rPr lang="en-US" sz="4000">
                <a:latin typeface="Roboto"/>
              </a:rPr>
            </a:br>
            <a:endParaRPr lang="en-US" sz="4000">
              <a:latin typeface="Roboto"/>
            </a:endParaRPr>
          </a:p>
        </p:txBody>
      </p:sp>
      <p:sp>
        <p:nvSpPr>
          <p:cNvPr id="9" name="Textfeld 3"/>
          <p:cNvSpPr>
            <a:spLocks/>
          </p:cNvSpPr>
          <p:nvPr/>
        </p:nvSpPr>
        <p:spPr bwMode="auto">
          <a:xfrm>
            <a:off x="457471" y="3591753"/>
            <a:ext cx="627796" cy="923330"/>
          </a:xfrm>
          <a:prstGeom prst="rect">
            <a:avLst/>
          </a:prstGeom>
          <a:noFill/>
        </p:spPr>
        <p:txBody>
          <a:bodyPr wrap="square">
            <a:spAutoFit/>
          </a:bodyPr>
          <a:lstStyle/>
          <a:p>
            <a:pPr>
              <a:spcBef>
                <a:spcPts val="0"/>
              </a:spcBef>
              <a:spcAft>
                <a:spcPts val="0"/>
              </a:spcAft>
              <a:defRPr/>
            </a:pPr>
            <a:r>
              <a:rPr lang="de-DE" sz="1800" b="1" i="0" u="none" strike="noStrike">
                <a:solidFill>
                  <a:srgbClr val="00B050"/>
                </a:solidFill>
                <a:latin typeface="Calibri"/>
              </a:rPr>
              <a:t> </a:t>
            </a:r>
            <a:r>
              <a:rPr lang="de-DE" sz="1800" b="1" i="0" u="none" strike="noStrike">
                <a:solidFill>
                  <a:srgbClr val="00B050"/>
                </a:solidFill>
                <a:latin typeface="Roboto"/>
                <a:ea typeface="Roboto"/>
              </a:rPr>
              <a:t> X  </a:t>
            </a:r>
            <a:endParaRPr lang="de-DE" b="0">
              <a:latin typeface="Roboto"/>
              <a:ea typeface="Roboto"/>
            </a:endParaRPr>
          </a:p>
          <a:p>
            <a:pPr>
              <a:defRPr/>
            </a:pPr>
            <a:br>
              <a:rPr lang="de-DE"/>
            </a:br>
            <a:endParaRPr lang="de-DE"/>
          </a:p>
        </p:txBody>
      </p:sp>
      <p:sp>
        <p:nvSpPr>
          <p:cNvPr id="10" name="Textfeld 7"/>
          <p:cNvSpPr>
            <a:spLocks/>
          </p:cNvSpPr>
          <p:nvPr/>
        </p:nvSpPr>
        <p:spPr bwMode="auto">
          <a:xfrm>
            <a:off x="624381" y="5501835"/>
            <a:ext cx="5042848" cy="1785104"/>
          </a:xfrm>
          <a:prstGeom prst="rect">
            <a:avLst/>
          </a:prstGeom>
          <a:noFill/>
        </p:spPr>
        <p:txBody>
          <a:bodyPr wrap="square">
            <a:spAutoFit/>
          </a:bodyPr>
          <a:lstStyle/>
          <a:p>
            <a:pPr>
              <a:spcBef>
                <a:spcPts val="0"/>
              </a:spcBef>
              <a:spcAft>
                <a:spcPts val="0"/>
              </a:spcAft>
              <a:defRPr/>
            </a:pPr>
            <a:r>
              <a:rPr lang="en-US" sz="2000" b="0" i="0" u="none" strike="noStrike">
                <a:solidFill>
                  <a:srgbClr val="000000"/>
                </a:solidFill>
                <a:latin typeface="Roboto"/>
                <a:ea typeface="Roboto"/>
              </a:rPr>
              <a:t>correct answer -&gt; add 1</a:t>
            </a:r>
            <a:r>
              <a:rPr lang="en-US" sz="2000" b="0" u="none" strike="noStrike">
                <a:solidFill>
                  <a:srgbClr val="000000"/>
                </a:solidFill>
                <a:latin typeface="Roboto"/>
                <a:ea typeface="Roboto"/>
              </a:rPr>
              <a:t>/n</a:t>
            </a:r>
            <a:r>
              <a:rPr lang="en-US" sz="2000">
                <a:solidFill>
                  <a:srgbClr val="000000"/>
                </a:solidFill>
                <a:latin typeface="Roboto"/>
                <a:ea typeface="Roboto"/>
              </a:rPr>
              <a:t> of </a:t>
            </a:r>
            <a:r>
              <a:rPr lang="en-US" sz="2000" b="0" u="none" strike="noStrike">
                <a:solidFill>
                  <a:srgbClr val="000000"/>
                </a:solidFill>
                <a:latin typeface="Roboto"/>
                <a:ea typeface="Roboto"/>
              </a:rPr>
              <a:t>max points</a:t>
            </a:r>
            <a:endParaRPr lang="en-US" sz="2000" b="0">
              <a:latin typeface="Roboto"/>
              <a:ea typeface="Roboto"/>
            </a:endParaRPr>
          </a:p>
          <a:p>
            <a:pPr>
              <a:spcBef>
                <a:spcPts val="591"/>
              </a:spcBef>
              <a:spcAft>
                <a:spcPts val="0"/>
              </a:spcAft>
              <a:defRPr/>
            </a:pPr>
            <a:r>
              <a:rPr lang="en-US" sz="2000" b="0" u="none" strike="noStrike">
                <a:solidFill>
                  <a:srgbClr val="000000"/>
                </a:solidFill>
                <a:latin typeface="Roboto"/>
                <a:ea typeface="Roboto"/>
              </a:rPr>
              <a:t>wrong answer -&gt; deduct 1/</a:t>
            </a:r>
            <a:r>
              <a:rPr lang="en-US" sz="2000">
                <a:solidFill>
                  <a:srgbClr val="000000"/>
                </a:solidFill>
                <a:latin typeface="Roboto"/>
                <a:ea typeface="Roboto"/>
              </a:rPr>
              <a:t>n</a:t>
            </a:r>
            <a:r>
              <a:rPr lang="en-US" sz="2000" b="0" u="none" strike="noStrike">
                <a:solidFill>
                  <a:srgbClr val="000000"/>
                </a:solidFill>
                <a:latin typeface="Roboto"/>
                <a:ea typeface="Roboto"/>
              </a:rPr>
              <a:t> of max points</a:t>
            </a:r>
            <a:endParaRPr lang="en-US" sz="2000" b="0">
              <a:latin typeface="Roboto"/>
              <a:ea typeface="Roboto"/>
            </a:endParaRPr>
          </a:p>
          <a:p>
            <a:pPr>
              <a:spcBef>
                <a:spcPts val="591"/>
              </a:spcBef>
              <a:spcAft>
                <a:spcPts val="0"/>
              </a:spcAft>
              <a:defRPr/>
            </a:pPr>
            <a:r>
              <a:rPr lang="en-US" sz="2000" b="0" i="0" u="none" strike="noStrike">
                <a:solidFill>
                  <a:srgbClr val="000000"/>
                </a:solidFill>
                <a:latin typeface="Roboto"/>
                <a:ea typeface="Roboto"/>
              </a:rPr>
              <a:t>(but only down to 0 points overall)</a:t>
            </a:r>
            <a:endParaRPr lang="en-US" sz="2000" b="0">
              <a:latin typeface="Roboto"/>
              <a:ea typeface="Roboto"/>
            </a:endParaRPr>
          </a:p>
          <a:p>
            <a:pPr>
              <a:defRPr/>
            </a:pPr>
            <a:br>
              <a:rPr lang="en-US" sz="2000"/>
            </a:br>
            <a:endParaRPr lang="de-DE" sz="2000"/>
          </a:p>
        </p:txBody>
      </p:sp>
      <p:sp>
        <p:nvSpPr>
          <p:cNvPr id="11" name="Rechteck 11"/>
          <p:cNvSpPr/>
          <p:nvPr/>
        </p:nvSpPr>
        <p:spPr bwMode="auto">
          <a:xfrm>
            <a:off x="673356" y="5515122"/>
            <a:ext cx="4868128" cy="1150084"/>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12" name="Textfeld 11"/>
          <p:cNvSpPr>
            <a:spLocks/>
          </p:cNvSpPr>
          <p:nvPr/>
        </p:nvSpPr>
        <p:spPr bwMode="auto">
          <a:xfrm>
            <a:off x="5654622" y="5501835"/>
            <a:ext cx="4293876" cy="2092881"/>
          </a:xfrm>
          <a:prstGeom prst="rect">
            <a:avLst/>
          </a:prstGeom>
          <a:noFill/>
        </p:spPr>
        <p:txBody>
          <a:bodyPr wrap="square">
            <a:spAutoFit/>
          </a:bodyPr>
          <a:lstStyle/>
          <a:p>
            <a:pPr>
              <a:spcBef>
                <a:spcPts val="0"/>
              </a:spcBef>
              <a:spcAft>
                <a:spcPts val="0"/>
              </a:spcAft>
              <a:defRPr/>
            </a:pPr>
            <a:r>
              <a:rPr lang="en-US" sz="2000" b="0" i="0">
                <a:solidFill>
                  <a:srgbClr val="000000"/>
                </a:solidFill>
                <a:latin typeface="Roboto"/>
                <a:ea typeface="Roboto"/>
              </a:rPr>
              <a:t>too many selections -&gt; 0 points        </a:t>
            </a:r>
            <a:endParaRPr lang="en-US" sz="2000" b="0">
              <a:latin typeface="Roboto"/>
              <a:ea typeface="Roboto"/>
            </a:endParaRPr>
          </a:p>
          <a:p>
            <a:pPr>
              <a:spcBef>
                <a:spcPts val="591"/>
              </a:spcBef>
              <a:spcAft>
                <a:spcPts val="0"/>
              </a:spcAft>
              <a:defRPr/>
            </a:pPr>
            <a:r>
              <a:rPr lang="en-US" sz="2000" b="0" i="0" u="none" strike="noStrike">
                <a:solidFill>
                  <a:srgbClr val="000000"/>
                </a:solidFill>
                <a:latin typeface="Roboto"/>
                <a:ea typeface="Roboto"/>
              </a:rPr>
              <a:t>fewer selections -&gt; 0 points added/deducted</a:t>
            </a:r>
            <a:endParaRPr lang="en-US" sz="2000" b="0">
              <a:latin typeface="Roboto"/>
              <a:ea typeface="Roboto"/>
            </a:endParaRPr>
          </a:p>
          <a:p>
            <a:pPr>
              <a:spcBef>
                <a:spcPts val="591"/>
              </a:spcBef>
              <a:spcAft>
                <a:spcPts val="0"/>
              </a:spcAft>
              <a:defRPr/>
            </a:pPr>
            <a:r>
              <a:rPr lang="en-US" sz="2000" b="0" i="0" u="none" strike="noStrike">
                <a:solidFill>
                  <a:srgbClr val="000000"/>
                </a:solidFill>
                <a:latin typeface="Roboto"/>
                <a:ea typeface="Roboto"/>
              </a:rPr>
              <a:t>worst case is 0 points</a:t>
            </a:r>
            <a:endParaRPr lang="en-US" sz="2000" b="0">
              <a:latin typeface="Roboto"/>
              <a:ea typeface="Roboto"/>
            </a:endParaRPr>
          </a:p>
          <a:p>
            <a:pPr>
              <a:defRPr/>
            </a:pPr>
            <a:br>
              <a:rPr lang="en-US" sz="2000"/>
            </a:br>
            <a:endParaRPr lang="de-DE" sz="2000"/>
          </a:p>
        </p:txBody>
      </p:sp>
      <p:sp>
        <p:nvSpPr>
          <p:cNvPr id="13" name="Rechteck 11"/>
          <p:cNvSpPr/>
          <p:nvPr/>
        </p:nvSpPr>
        <p:spPr bwMode="auto">
          <a:xfrm>
            <a:off x="5697202" y="5515123"/>
            <a:ext cx="3700188" cy="1378100"/>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Tabelle 1"/>
          <p:cNvGraphicFramePr>
            <a:graphicFrameLocks noGrp="1"/>
          </p:cNvGraphicFramePr>
          <p:nvPr/>
        </p:nvGraphicFramePr>
        <p:xfrm>
          <a:off x="535518" y="3616719"/>
          <a:ext cx="7561875" cy="1810297"/>
        </p:xfrm>
        <a:graphic>
          <a:graphicData uri="http://schemas.openxmlformats.org/drawingml/2006/table">
            <a:tbl>
              <a:tblPr>
                <a:tableStyleId>{C0AC5CE4-098C-515E-A7E2-BAF6AB3F29FB}</a:tableStyleId>
              </a:tblPr>
              <a:tblGrid>
                <a:gridCol w="549256">
                  <a:extLst>
                    <a:ext uri="{9D8B030D-6E8A-4147-A177-3AD203B41FA5}">
                      <a16:colId xmlns:a16="http://schemas.microsoft.com/office/drawing/2014/main" val="20000"/>
                    </a:ext>
                  </a:extLst>
                </a:gridCol>
                <a:gridCol w="5610197">
                  <a:extLst>
                    <a:ext uri="{9D8B030D-6E8A-4147-A177-3AD203B41FA5}">
                      <a16:colId xmlns:a16="http://schemas.microsoft.com/office/drawing/2014/main" val="20001"/>
                    </a:ext>
                  </a:extLst>
                </a:gridCol>
                <a:gridCol w="620834">
                  <a:extLst>
                    <a:ext uri="{9D8B030D-6E8A-4147-A177-3AD203B41FA5}">
                      <a16:colId xmlns:a16="http://schemas.microsoft.com/office/drawing/2014/main" val="20002"/>
                    </a:ext>
                  </a:extLst>
                </a:gridCol>
                <a:gridCol w="390794">
                  <a:extLst>
                    <a:ext uri="{9D8B030D-6E8A-4147-A177-3AD203B41FA5}">
                      <a16:colId xmlns:a16="http://schemas.microsoft.com/office/drawing/2014/main" val="20003"/>
                    </a:ext>
                  </a:extLst>
                </a:gridCol>
                <a:gridCol w="390794">
                  <a:extLst>
                    <a:ext uri="{9D8B030D-6E8A-4147-A177-3AD203B41FA5}">
                      <a16:colId xmlns:a16="http://schemas.microsoft.com/office/drawing/2014/main" val="20004"/>
                    </a:ext>
                  </a:extLst>
                </a:gridCol>
              </a:tblGrid>
              <a:tr h="371387">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lvl="0">
                        <a:lnSpc>
                          <a:spcPct val="114999"/>
                        </a:lnSpc>
                        <a:spcAft>
                          <a:spcPts val="300"/>
                        </a:spcAft>
                        <a:defRPr/>
                      </a:pPr>
                      <a:r>
                        <a:rPr lang="en-US" sz="1800">
                          <a:latin typeface="Roboto"/>
                          <a:ea typeface="Roboto"/>
                        </a:rPr>
                        <a:t>(a) High coupling of components.</a:t>
                      </a:r>
                      <a:endParaRPr lang="de-DE" sz="1800">
                        <a:latin typeface="Roboto"/>
                        <a:ea typeface="Roboto"/>
                        <a:cs typeface="Arial"/>
                      </a:endParaRPr>
                    </a:p>
                  </a:txBody>
                  <a:tcPr marL="68580" marR="68580" marT="0" marB="36195">
                    <a:noFill/>
                  </a:tcPr>
                </a:tc>
                <a:tc>
                  <a:txBody>
                    <a:bodyPr/>
                    <a:lstStyle/>
                    <a:p>
                      <a:pPr>
                        <a:defRPr/>
                      </a:pPr>
                      <a:r>
                        <a:rPr lang="de-DE" sz="1100"/>
                        <a:t> </a:t>
                      </a:r>
                      <a:endParaRPr lang="de-DE" sz="1100">
                        <a:latin typeface="Times New Roman"/>
                        <a:ea typeface="Times New Roman"/>
                      </a:endParaRPr>
                    </a:p>
                  </a:txBody>
                  <a:tcPr marL="0" marR="0" marT="0" marB="0">
                    <a:noFill/>
                  </a:tcPr>
                </a:tc>
                <a:tc>
                  <a:txBody>
                    <a:bodyPr/>
                    <a:lstStyle/>
                    <a:p>
                      <a:pPr>
                        <a:defRPr/>
                      </a:pPr>
                      <a:endParaRPr lang="de-DE"/>
                    </a:p>
                  </a:txBody>
                  <a:tcPr>
                    <a:noFill/>
                  </a:tcPr>
                </a:tc>
                <a:tc>
                  <a:txBody>
                    <a:bodyPr/>
                    <a:lstStyle/>
                    <a:p>
                      <a:pPr>
                        <a:defRPr/>
                      </a:pPr>
                      <a:endParaRPr lang="de-DE"/>
                    </a:p>
                  </a:txBody>
                  <a:tcPr>
                    <a:noFill/>
                  </a:tcPr>
                </a:tc>
                <a:extLst>
                  <a:ext uri="{0D108BD9-81ED-4DB2-BD59-A6C34878D82A}">
                    <a16:rowId xmlns:a16="http://schemas.microsoft.com/office/drawing/2014/main" val="10000"/>
                  </a:ext>
                </a:extLst>
              </a:tr>
              <a:tr h="401828">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gridSpan="2">
                  <a:txBody>
                    <a:bodyPr/>
                    <a:lstStyle/>
                    <a:p>
                      <a:pPr marL="0" lvl="0" indent="0">
                        <a:lnSpc>
                          <a:spcPct val="114999"/>
                        </a:lnSpc>
                        <a:spcAft>
                          <a:spcPts val="300"/>
                        </a:spcAft>
                        <a:buFont typeface="+mj-lt"/>
                        <a:buNone/>
                        <a:defRPr/>
                      </a:pPr>
                      <a:r>
                        <a:rPr lang="en-US" sz="1800">
                          <a:latin typeface="Roboto"/>
                          <a:ea typeface="Roboto"/>
                        </a:rPr>
                        <a:t>(b) Inappropriate names of public methods.</a:t>
                      </a:r>
                      <a:endParaRPr lang="de-DE" sz="1800">
                        <a:latin typeface="Roboto"/>
                        <a:ea typeface="Roboto"/>
                        <a:cs typeface="Arial"/>
                      </a:endParaRPr>
                    </a:p>
                  </a:txBody>
                  <a:tcPr marL="68580" marR="68580" marT="0" marB="36195">
                    <a:noFill/>
                  </a:tcPr>
                </a:tc>
                <a:tc hMerge="1">
                  <a:txBody>
                    <a:bodyPr/>
                    <a:lstStyle/>
                    <a:p>
                      <a:endParaRPr/>
                    </a:p>
                  </a:txBody>
                  <a:tcPr/>
                </a:tc>
                <a:tc>
                  <a:txBody>
                    <a:bodyPr/>
                    <a:lstStyle/>
                    <a:p>
                      <a:pPr>
                        <a:defRPr/>
                      </a:pPr>
                      <a:endParaRPr lang="de-DE"/>
                    </a:p>
                  </a:txBody>
                  <a:tcPr>
                    <a:noFill/>
                  </a:tcPr>
                </a:tc>
                <a:tc>
                  <a:txBody>
                    <a:bodyPr/>
                    <a:lstStyle/>
                    <a:p>
                      <a:pPr>
                        <a:defRPr/>
                      </a:pPr>
                      <a:endParaRPr lang="de-DE"/>
                    </a:p>
                  </a:txBody>
                  <a:tcPr>
                    <a:noFill/>
                  </a:tcPr>
                </a:tc>
                <a:extLst>
                  <a:ext uri="{0D108BD9-81ED-4DB2-BD59-A6C34878D82A}">
                    <a16:rowId xmlns:a16="http://schemas.microsoft.com/office/drawing/2014/main" val="10001"/>
                  </a:ext>
                </a:extLst>
              </a:tr>
              <a:tr h="905993">
                <a:tc>
                  <a:txBody>
                    <a:bodyPr/>
                    <a:lstStyle/>
                    <a:p>
                      <a:pPr indent="-142875" algn="ctr">
                        <a:lnSpc>
                          <a:spcPct val="114999"/>
                        </a:lnSpc>
                        <a:defRPr/>
                      </a:pPr>
                      <a:r>
                        <a:rPr lang="en-GB" sz="1800">
                          <a:latin typeface="Roboto"/>
                          <a:ea typeface="Roboto"/>
                        </a:rPr>
                        <a:t>☐</a:t>
                      </a:r>
                      <a:endParaRPr lang="de-DE" sz="1800">
                        <a:latin typeface="Roboto"/>
                        <a:ea typeface="Roboto"/>
                      </a:endParaRPr>
                    </a:p>
                    <a:p>
                      <a:pPr indent="-142875" algn="ctr">
                        <a:lnSpc>
                          <a:spcPct val="114999"/>
                        </a:lnSpc>
                        <a:defRPr/>
                      </a:pPr>
                      <a:r>
                        <a:rPr lang="en-GB" sz="1800">
                          <a:latin typeface="Roboto"/>
                          <a:ea typeface="Roboto"/>
                        </a:rPr>
                        <a:t>☐</a:t>
                      </a:r>
                      <a:endParaRPr lang="de-DE" sz="1800">
                        <a:latin typeface="Roboto"/>
                        <a:ea typeface="Roboto"/>
                      </a:endParaRPr>
                    </a:p>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0" lvl="0" indent="0">
                        <a:lnSpc>
                          <a:spcPct val="114999"/>
                        </a:lnSpc>
                        <a:spcAft>
                          <a:spcPts val="300"/>
                        </a:spcAft>
                        <a:buFont typeface="+mj-lt"/>
                        <a:buNone/>
                        <a:defRPr/>
                      </a:pPr>
                      <a:r>
                        <a:rPr lang="en-US" sz="1800">
                          <a:latin typeface="Roboto"/>
                          <a:ea typeface="Roboto"/>
                        </a:rPr>
                        <a:t>(c) Missing comments.</a:t>
                      </a:r>
                      <a:endParaRPr lang="de-DE" sz="1800">
                        <a:latin typeface="Roboto"/>
                        <a:ea typeface="Roboto"/>
                      </a:endParaRPr>
                    </a:p>
                    <a:p>
                      <a:pPr marL="0" lvl="0" indent="0">
                        <a:lnSpc>
                          <a:spcPct val="114999"/>
                        </a:lnSpc>
                        <a:spcAft>
                          <a:spcPts val="300"/>
                        </a:spcAft>
                        <a:buFont typeface="+mj-lt"/>
                        <a:buNone/>
                        <a:defRPr/>
                      </a:pPr>
                      <a:r>
                        <a:rPr lang="en-US" sz="1800">
                          <a:latin typeface="Roboto"/>
                          <a:ea typeface="Roboto"/>
                        </a:rPr>
                        <a:t>(d) Error clusters.</a:t>
                      </a:r>
                      <a:endParaRPr lang="de-DE" sz="1800">
                        <a:latin typeface="Roboto"/>
                        <a:ea typeface="Roboto"/>
                      </a:endParaRPr>
                    </a:p>
                    <a:p>
                      <a:pPr marL="0" lvl="0" indent="0">
                        <a:lnSpc>
                          <a:spcPct val="114999"/>
                        </a:lnSpc>
                        <a:spcAft>
                          <a:spcPts val="300"/>
                        </a:spcAft>
                        <a:buFont typeface="+mj-lt"/>
                        <a:buNone/>
                        <a:defRPr/>
                      </a:pPr>
                      <a:r>
                        <a:rPr lang="en-US" sz="1800">
                          <a:latin typeface="Roboto"/>
                          <a:ea typeface="Roboto"/>
                        </a:rPr>
                        <a:t>(e) Number of test cases per component.</a:t>
                      </a:r>
                      <a:endParaRPr lang="de-DE" sz="1800">
                        <a:latin typeface="Roboto"/>
                        <a:ea typeface="Roboto"/>
                        <a:cs typeface="Arial"/>
                      </a:endParaRPr>
                    </a:p>
                  </a:txBody>
                  <a:tcPr marL="68580" marR="68580" marT="0" marB="36195">
                    <a:noFill/>
                  </a:tcPr>
                </a:tc>
                <a:tc>
                  <a:txBody>
                    <a:bodyPr/>
                    <a:lstStyle/>
                    <a:p>
                      <a:pPr>
                        <a:defRPr/>
                      </a:pPr>
                      <a:r>
                        <a:rPr lang="de-DE" sz="1100"/>
                        <a:t> </a:t>
                      </a:r>
                      <a:endParaRPr lang="de-DE" sz="1100">
                        <a:latin typeface="Times New Roman"/>
                        <a:ea typeface="Times New Roman"/>
                      </a:endParaRPr>
                    </a:p>
                  </a:txBody>
                  <a:tcPr marL="0" marR="0" marT="0" marB="0">
                    <a:noFill/>
                  </a:tcPr>
                </a:tc>
                <a:tc>
                  <a:txBody>
                    <a:bodyPr/>
                    <a:lstStyle/>
                    <a:p>
                      <a:pPr algn="ctr">
                        <a:lnSpc>
                          <a:spcPct val="114999"/>
                        </a:lnSpc>
                        <a:defRPr/>
                      </a:pPr>
                      <a:r>
                        <a:rPr lang="en-GB" sz="1100"/>
                        <a:t> </a:t>
                      </a:r>
                      <a:endParaRPr lang="de-DE" sz="1100">
                        <a:latin typeface="Times New Roman"/>
                        <a:ea typeface="Times New Roman"/>
                      </a:endParaRPr>
                    </a:p>
                  </a:txBody>
                  <a:tcPr marL="68580" marR="68580" marT="0" marB="36195">
                    <a:noFill/>
                  </a:tcPr>
                </a:tc>
                <a:tc>
                  <a:txBody>
                    <a:bodyPr/>
                    <a:lstStyle/>
                    <a:p>
                      <a:pPr>
                        <a:lnSpc>
                          <a:spcPct val="114999"/>
                        </a:lnSpc>
                        <a:spcAft>
                          <a:spcPts val="300"/>
                        </a:spcAft>
                        <a:defRPr/>
                      </a:pPr>
                      <a:r>
                        <a:rPr lang="en-US" sz="1100"/>
                        <a:t> </a:t>
                      </a:r>
                      <a:endParaRPr lang="de-DE" sz="1100">
                        <a:latin typeface="Arial"/>
                        <a:ea typeface="Calibri"/>
                        <a:cs typeface="Arial"/>
                      </a:endParaRPr>
                    </a:p>
                  </a:txBody>
                  <a:tcPr marL="68580" marR="68580" marT="0" marB="36195">
                    <a:no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547099" y="2187171"/>
            <a:ext cx="9152682" cy="1661171"/>
          </a:xfrm>
          <a:prstGeom prst="rect">
            <a:avLst/>
          </a:prstGeom>
          <a:noFill/>
          <a:ln>
            <a:noFill/>
          </a:ln>
        </p:spPr>
        <p:txBody>
          <a:bodyPr vert="horz" wrap="none" lIns="91440" tIns="38088" rIns="36501" bIns="38088" numCol="1" anchor="ctr" anchorCtr="0" compatLnSpc="1">
            <a:prstTxWarp prst="textNoShape">
              <a:avLst/>
            </a:prstTxWarp>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cs typeface="Arial"/>
              </a:rPr>
              <a:t>Question 38</a:t>
            </a:r>
            <a:r>
              <a:rPr lang="en-GB" b="1" i="0" u="none" strike="noStrike" cap="none">
                <a:ln>
                  <a:noFill/>
                </a:ln>
                <a:solidFill>
                  <a:schemeClr val="tx1"/>
                </a:solidFill>
                <a:latin typeface="Roboto"/>
                <a:ea typeface="Roboto"/>
                <a:cs typeface="Arial"/>
              </a:rPr>
              <a:t>	</a:t>
            </a:r>
            <a:r>
              <a:rPr lang="en-GB" b="0" i="1" u="none" strike="noStrike" cap="none">
                <a:ln>
                  <a:noFill/>
                </a:ln>
                <a:solidFill>
                  <a:schemeClr val="tx1"/>
                </a:solidFill>
                <a:latin typeface="Roboto"/>
                <a:ea typeface="Roboto"/>
                <a:cs typeface="Arial"/>
              </a:rPr>
              <a:t>P-Question: Choose the two most appropriate indicators.	2 points</a:t>
            </a:r>
            <a:endParaRPr lang="de-DE" b="1" i="0" u="none" strike="noStrike" cap="none">
              <a:ln>
                <a:noFill/>
              </a:ln>
              <a:solidFill>
                <a:schemeClr val="tx1"/>
              </a:solidFill>
              <a:latin typeface="Roboto"/>
              <a:ea typeface="Roboto"/>
              <a:cs typeface="Arial"/>
            </a:endParaRPr>
          </a:p>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ID: Q-20-04-29</a:t>
            </a:r>
            <a:endParaRPr/>
          </a:p>
          <a:p>
            <a:pPr marL="0" marR="0" lvl="0" indent="0" algn="l" defTabSz="914400">
              <a:lnSpc>
                <a:spcPct val="100000"/>
              </a:lnSpc>
              <a:spcBef>
                <a:spcPts val="0"/>
              </a:spcBef>
              <a:spcAft>
                <a:spcPts val="0"/>
              </a:spcAft>
              <a:buClrTx/>
              <a:buSzTx/>
              <a:buFontTx/>
              <a:buNone/>
              <a:defRPr/>
            </a:pPr>
            <a:endParaRPr lang="de-DE" sz="800"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You try to analyze your architecture quantitatively. Which are the </a:t>
            </a:r>
            <a:r>
              <a:rPr lang="en-US" b="1" i="0" u="none" strike="noStrike" cap="none">
                <a:ln>
                  <a:noFill/>
                </a:ln>
                <a:solidFill>
                  <a:schemeClr val="tx1"/>
                </a:solidFill>
                <a:latin typeface="Roboto"/>
                <a:ea typeface="Roboto"/>
                <a:cs typeface="Times New Roman"/>
              </a:rPr>
              <a:t>TWO</a:t>
            </a:r>
            <a:r>
              <a:rPr lang="en-US" b="0" i="0" u="none" strike="noStrike" cap="none">
                <a:ln>
                  <a:noFill/>
                </a:ln>
                <a:solidFill>
                  <a:schemeClr val="tx1"/>
                </a:solidFill>
                <a:latin typeface="Roboto"/>
                <a:ea typeface="Roboto"/>
                <a:cs typeface="Times New Roman"/>
              </a:rPr>
              <a:t> most appropriate </a:t>
            </a:r>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indicators for architectural problem areas?</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endParaRPr lang="de-DE" b="0" i="0" u="none" strike="noStrike" cap="none">
              <a:ln>
                <a:noFill/>
              </a:ln>
              <a:solidFill>
                <a:schemeClr val="tx1"/>
              </a:solidFill>
              <a:latin typeface="Roboto"/>
              <a:ea typeface="Roboto"/>
            </a:endParaRPr>
          </a:p>
        </p:txBody>
      </p:sp>
      <p:sp>
        <p:nvSpPr>
          <p:cNvPr id="6"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R="0" lvl="0" algn="ctr" defTabSz="914400">
              <a:lnSpc>
                <a:spcPct val="100000"/>
              </a:lnSpc>
              <a:spcBef>
                <a:spcPts val="0"/>
              </a:spcBef>
              <a:spcAft>
                <a:spcPts val="0"/>
              </a:spcAft>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
        <p:nvSpPr>
          <p:cNvPr id="7" name="Textfeld 14"/>
          <p:cNvSpPr>
            <a:spLocks/>
          </p:cNvSpPr>
          <p:nvPr/>
        </p:nvSpPr>
        <p:spPr bwMode="auto">
          <a:xfrm>
            <a:off x="7007744" y="4470700"/>
            <a:ext cx="3752160" cy="954107"/>
          </a:xfrm>
          <a:prstGeom prst="rect">
            <a:avLst/>
          </a:prstGeom>
          <a:noFill/>
        </p:spPr>
        <p:txBody>
          <a:bodyPr wrap="square">
            <a:spAutoFit/>
          </a:bodyPr>
          <a:lstStyle/>
          <a:p>
            <a:pPr>
              <a:spcBef>
                <a:spcPts val="690"/>
              </a:spcBef>
              <a:spcAft>
                <a:spcPts val="0"/>
              </a:spcAft>
              <a:defRPr/>
            </a:pPr>
            <a:r>
              <a:rPr lang="en-US" sz="2000" b="0" i="0" u="none" strike="noStrike">
                <a:solidFill>
                  <a:srgbClr val="FF0000"/>
                </a:solidFill>
                <a:latin typeface="Roboto"/>
                <a:ea typeface="Roboto"/>
              </a:rPr>
              <a:t>both wrong -&gt; </a:t>
            </a:r>
            <a:r>
              <a:rPr lang="en-US" sz="2000">
                <a:solidFill>
                  <a:srgbClr val="FF0000"/>
                </a:solidFill>
                <a:latin typeface="Roboto"/>
                <a:ea typeface="Roboto"/>
              </a:rPr>
              <a:t>0</a:t>
            </a:r>
            <a:r>
              <a:rPr lang="en-US" sz="2000" b="0" i="0" u="none" strike="noStrike">
                <a:solidFill>
                  <a:srgbClr val="FF0000"/>
                </a:solidFill>
                <a:latin typeface="Roboto"/>
                <a:ea typeface="Roboto"/>
              </a:rPr>
              <a:t> points</a:t>
            </a:r>
            <a:endParaRPr lang="en-US" sz="2000" b="0">
              <a:solidFill>
                <a:srgbClr val="FF0000"/>
              </a:solidFill>
              <a:latin typeface="Roboto"/>
              <a:ea typeface="Roboto"/>
            </a:endParaRPr>
          </a:p>
          <a:p>
            <a:pPr>
              <a:defRPr/>
            </a:pPr>
            <a:br>
              <a:rPr lang="en-US"/>
            </a:br>
            <a:endParaRPr lang="de-DE"/>
          </a:p>
        </p:txBody>
      </p:sp>
      <p:sp>
        <p:nvSpPr>
          <p:cNvPr id="8" name="Titel 1"/>
          <p:cNvSpPr>
            <a:spLocks/>
          </p:cNvSpPr>
          <p:nvPr/>
        </p:nvSpPr>
        <p:spPr bwMode="auto">
          <a:xfrm>
            <a:off x="537301" y="416975"/>
            <a:ext cx="7200003" cy="1169551"/>
          </a:xfrm>
          <a:prstGeom prst="rect">
            <a:avLst/>
          </a:prstGeom>
          <a:noFill/>
          <a:ln>
            <a:noFill/>
          </a:ln>
        </p:spPr>
        <p:txBody>
          <a:bodyPr vert="horz" wrap="square" lIns="0" tIns="0" rIns="0" bIns="0" anchor="t" anchorCtr="0" compatLnSpc="1">
            <a:spAutoFit/>
          </a:bodyPr>
          <a:lstStyle>
            <a:lvl1pPr marL="0" marR="0" lvl="0" indent="0" algn="l" defTabSz="914400">
              <a:lnSpc>
                <a:spcPct val="100000"/>
              </a:lnSpc>
              <a:spcBef>
                <a:spcPts val="0"/>
              </a:spcBef>
              <a:spcAft>
                <a:spcPts val="0"/>
              </a:spcAft>
              <a:buNone/>
              <a:defRPr lang="de-DE" sz="4400" b="1" i="0" u="none" strike="noStrike" cap="none" spc="0">
                <a:solidFill>
                  <a:srgbClr val="666666"/>
                </a:solidFill>
                <a:latin typeface="Arial"/>
                <a:ea typeface="SimSun"/>
              </a:defRPr>
            </a:lvl1pPr>
          </a:lstStyle>
          <a:p>
            <a:pPr>
              <a:defRPr/>
            </a:pPr>
            <a:r>
              <a:rPr lang="en-US" sz="3600">
                <a:latin typeface="Roboto"/>
              </a:rPr>
              <a:t>P-Question (Pick Multiple)</a:t>
            </a:r>
            <a:br>
              <a:rPr lang="en-US" sz="4000">
                <a:latin typeface="Roboto"/>
              </a:rPr>
            </a:br>
            <a:endParaRPr lang="en-US" sz="4000">
              <a:latin typeface="Roboto"/>
            </a:endParaRPr>
          </a:p>
        </p:txBody>
      </p:sp>
      <p:sp>
        <p:nvSpPr>
          <p:cNvPr id="9" name="Textfeld 3"/>
          <p:cNvSpPr>
            <a:spLocks/>
          </p:cNvSpPr>
          <p:nvPr/>
        </p:nvSpPr>
        <p:spPr bwMode="auto">
          <a:xfrm>
            <a:off x="457471" y="3960053"/>
            <a:ext cx="627796" cy="923330"/>
          </a:xfrm>
          <a:prstGeom prst="rect">
            <a:avLst/>
          </a:prstGeom>
          <a:noFill/>
        </p:spPr>
        <p:txBody>
          <a:bodyPr wrap="square">
            <a:spAutoFit/>
          </a:bodyPr>
          <a:lstStyle/>
          <a:p>
            <a:pPr>
              <a:spcBef>
                <a:spcPts val="0"/>
              </a:spcBef>
              <a:spcAft>
                <a:spcPts val="0"/>
              </a:spcAft>
              <a:defRPr/>
            </a:pPr>
            <a:r>
              <a:rPr lang="de-DE" sz="1800" b="1" i="0" u="none" strike="noStrike">
                <a:solidFill>
                  <a:srgbClr val="00B050"/>
                </a:solidFill>
                <a:latin typeface="Calibri"/>
              </a:rPr>
              <a:t> </a:t>
            </a:r>
            <a:r>
              <a:rPr lang="de-DE" sz="1800" b="1" i="0" u="none" strike="noStrike">
                <a:solidFill>
                  <a:srgbClr val="FF0000"/>
                </a:solidFill>
                <a:latin typeface="Roboto"/>
                <a:ea typeface="Roboto"/>
              </a:rPr>
              <a:t> X  </a:t>
            </a:r>
            <a:endParaRPr lang="de-DE" b="0">
              <a:solidFill>
                <a:srgbClr val="FF0000"/>
              </a:solidFill>
              <a:latin typeface="Roboto"/>
              <a:ea typeface="Roboto"/>
            </a:endParaRPr>
          </a:p>
          <a:p>
            <a:pPr>
              <a:defRPr/>
            </a:pPr>
            <a:br>
              <a:rPr lang="de-DE"/>
            </a:br>
            <a:endParaRPr lang="de-DE"/>
          </a:p>
        </p:txBody>
      </p:sp>
      <p:sp>
        <p:nvSpPr>
          <p:cNvPr id="10" name="Textfeld 5"/>
          <p:cNvSpPr>
            <a:spLocks/>
          </p:cNvSpPr>
          <p:nvPr/>
        </p:nvSpPr>
        <p:spPr bwMode="auto">
          <a:xfrm>
            <a:off x="445646" y="4370746"/>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00B050"/>
                </a:solidFill>
                <a:latin typeface="Calibri"/>
              </a:rPr>
              <a:t> </a:t>
            </a:r>
            <a:r>
              <a:rPr lang="de-DE" sz="1800" b="1" i="0" u="none" strike="noStrike">
                <a:solidFill>
                  <a:srgbClr val="00B050"/>
                </a:solidFill>
                <a:latin typeface="Roboto"/>
                <a:ea typeface="Roboto"/>
              </a:rPr>
              <a:t> </a:t>
            </a:r>
            <a:r>
              <a:rPr lang="de-DE" sz="1800" b="1" i="0" u="none" strike="noStrike">
                <a:solidFill>
                  <a:srgbClr val="FF0000"/>
                </a:solidFill>
                <a:latin typeface="Roboto"/>
                <a:ea typeface="Roboto"/>
              </a:rPr>
              <a:t>X </a:t>
            </a:r>
            <a:r>
              <a:rPr lang="de-DE" sz="1800" b="1" i="0" u="none" strike="noStrike">
                <a:solidFill>
                  <a:srgbClr val="00B050"/>
                </a:solidFill>
                <a:latin typeface="Roboto"/>
                <a:ea typeface="Roboto"/>
              </a:rPr>
              <a:t> </a:t>
            </a:r>
            <a:endParaRPr lang="de-DE" b="0">
              <a:latin typeface="Roboto"/>
              <a:ea typeface="Roboto"/>
            </a:endParaRPr>
          </a:p>
          <a:p>
            <a:pPr>
              <a:defRPr/>
            </a:pPr>
            <a:br>
              <a:rPr lang="de-DE"/>
            </a:br>
            <a:endParaRPr lang="de-DE"/>
          </a:p>
        </p:txBody>
      </p:sp>
      <p:sp>
        <p:nvSpPr>
          <p:cNvPr id="11" name="Textfeld 7"/>
          <p:cNvSpPr>
            <a:spLocks/>
          </p:cNvSpPr>
          <p:nvPr/>
        </p:nvSpPr>
        <p:spPr bwMode="auto">
          <a:xfrm>
            <a:off x="624381" y="5501835"/>
            <a:ext cx="5042848" cy="1785104"/>
          </a:xfrm>
          <a:prstGeom prst="rect">
            <a:avLst/>
          </a:prstGeom>
          <a:noFill/>
        </p:spPr>
        <p:txBody>
          <a:bodyPr wrap="square">
            <a:spAutoFit/>
          </a:bodyPr>
          <a:lstStyle/>
          <a:p>
            <a:pPr>
              <a:spcBef>
                <a:spcPts val="0"/>
              </a:spcBef>
              <a:spcAft>
                <a:spcPts val="0"/>
              </a:spcAft>
              <a:defRPr/>
            </a:pPr>
            <a:r>
              <a:rPr lang="en-US" sz="2000" b="0" i="0" u="none" strike="noStrike">
                <a:solidFill>
                  <a:srgbClr val="000000"/>
                </a:solidFill>
                <a:latin typeface="Roboto"/>
                <a:ea typeface="Roboto"/>
              </a:rPr>
              <a:t>correct answer -&gt; add 1</a:t>
            </a:r>
            <a:r>
              <a:rPr lang="en-US" sz="2000" b="0" u="none" strike="noStrike">
                <a:solidFill>
                  <a:srgbClr val="000000"/>
                </a:solidFill>
                <a:latin typeface="Roboto"/>
                <a:ea typeface="Roboto"/>
              </a:rPr>
              <a:t>/n</a:t>
            </a:r>
            <a:r>
              <a:rPr lang="en-US" sz="2000">
                <a:solidFill>
                  <a:srgbClr val="000000"/>
                </a:solidFill>
                <a:latin typeface="Roboto"/>
                <a:ea typeface="Roboto"/>
              </a:rPr>
              <a:t> of </a:t>
            </a:r>
            <a:r>
              <a:rPr lang="en-US" sz="2000" b="0" u="none" strike="noStrike">
                <a:solidFill>
                  <a:srgbClr val="000000"/>
                </a:solidFill>
                <a:latin typeface="Roboto"/>
                <a:ea typeface="Roboto"/>
              </a:rPr>
              <a:t>max points</a:t>
            </a:r>
            <a:endParaRPr lang="en-US" sz="2000" b="0">
              <a:latin typeface="Roboto"/>
              <a:ea typeface="Roboto"/>
            </a:endParaRPr>
          </a:p>
          <a:p>
            <a:pPr>
              <a:spcBef>
                <a:spcPts val="591"/>
              </a:spcBef>
              <a:spcAft>
                <a:spcPts val="0"/>
              </a:spcAft>
              <a:defRPr/>
            </a:pPr>
            <a:r>
              <a:rPr lang="en-US" sz="2000" b="0" u="none" strike="noStrike">
                <a:solidFill>
                  <a:srgbClr val="000000"/>
                </a:solidFill>
                <a:latin typeface="Roboto"/>
                <a:ea typeface="Roboto"/>
              </a:rPr>
              <a:t>wrong answer -&gt; deduct 1/</a:t>
            </a:r>
            <a:r>
              <a:rPr lang="en-US" sz="2000">
                <a:solidFill>
                  <a:srgbClr val="000000"/>
                </a:solidFill>
                <a:latin typeface="Roboto"/>
                <a:ea typeface="Roboto"/>
              </a:rPr>
              <a:t>n</a:t>
            </a:r>
            <a:r>
              <a:rPr lang="en-US" sz="2000" b="0" u="none" strike="noStrike">
                <a:solidFill>
                  <a:srgbClr val="000000"/>
                </a:solidFill>
                <a:latin typeface="Roboto"/>
                <a:ea typeface="Roboto"/>
              </a:rPr>
              <a:t> of max points</a:t>
            </a:r>
            <a:endParaRPr lang="en-US" sz="2000" b="0">
              <a:latin typeface="Roboto"/>
              <a:ea typeface="Roboto"/>
            </a:endParaRPr>
          </a:p>
          <a:p>
            <a:pPr>
              <a:spcBef>
                <a:spcPts val="591"/>
              </a:spcBef>
              <a:spcAft>
                <a:spcPts val="0"/>
              </a:spcAft>
              <a:defRPr/>
            </a:pPr>
            <a:r>
              <a:rPr lang="en-US" sz="2000" b="0" i="0" u="none" strike="noStrike">
                <a:solidFill>
                  <a:srgbClr val="000000"/>
                </a:solidFill>
                <a:latin typeface="Roboto"/>
                <a:ea typeface="Roboto"/>
              </a:rPr>
              <a:t>(but only down to 0 points overall)</a:t>
            </a:r>
            <a:endParaRPr lang="en-US" sz="2000" b="0">
              <a:latin typeface="Roboto"/>
              <a:ea typeface="Roboto"/>
            </a:endParaRPr>
          </a:p>
          <a:p>
            <a:pPr>
              <a:defRPr/>
            </a:pPr>
            <a:br>
              <a:rPr lang="en-US" sz="2000"/>
            </a:br>
            <a:endParaRPr lang="de-DE" sz="2000"/>
          </a:p>
        </p:txBody>
      </p:sp>
      <p:sp>
        <p:nvSpPr>
          <p:cNvPr id="12" name="Rechteck 11"/>
          <p:cNvSpPr/>
          <p:nvPr/>
        </p:nvSpPr>
        <p:spPr bwMode="auto">
          <a:xfrm>
            <a:off x="673356" y="5515122"/>
            <a:ext cx="4868128" cy="1150084"/>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13" name="Textfeld 11"/>
          <p:cNvSpPr>
            <a:spLocks/>
          </p:cNvSpPr>
          <p:nvPr/>
        </p:nvSpPr>
        <p:spPr bwMode="auto">
          <a:xfrm>
            <a:off x="5654622" y="5501835"/>
            <a:ext cx="4293876" cy="2092881"/>
          </a:xfrm>
          <a:prstGeom prst="rect">
            <a:avLst/>
          </a:prstGeom>
          <a:noFill/>
        </p:spPr>
        <p:txBody>
          <a:bodyPr wrap="square">
            <a:spAutoFit/>
          </a:bodyPr>
          <a:lstStyle/>
          <a:p>
            <a:pPr>
              <a:spcBef>
                <a:spcPts val="0"/>
              </a:spcBef>
              <a:spcAft>
                <a:spcPts val="0"/>
              </a:spcAft>
              <a:defRPr/>
            </a:pPr>
            <a:r>
              <a:rPr lang="en-US" sz="2000" b="0" i="0">
                <a:solidFill>
                  <a:srgbClr val="000000"/>
                </a:solidFill>
                <a:latin typeface="Roboto"/>
                <a:ea typeface="Roboto"/>
              </a:rPr>
              <a:t>too many selections -&gt; 0 points        </a:t>
            </a:r>
            <a:endParaRPr lang="en-US" sz="2000" b="0">
              <a:latin typeface="Roboto"/>
              <a:ea typeface="Roboto"/>
            </a:endParaRPr>
          </a:p>
          <a:p>
            <a:pPr>
              <a:spcBef>
                <a:spcPts val="591"/>
              </a:spcBef>
              <a:spcAft>
                <a:spcPts val="0"/>
              </a:spcAft>
              <a:defRPr/>
            </a:pPr>
            <a:r>
              <a:rPr lang="en-US" sz="2000" b="0" i="0" u="none" strike="noStrike">
                <a:solidFill>
                  <a:srgbClr val="000000"/>
                </a:solidFill>
                <a:latin typeface="Roboto"/>
                <a:ea typeface="Roboto"/>
              </a:rPr>
              <a:t>fewer selections -&gt; 0 points added/deducted</a:t>
            </a:r>
            <a:endParaRPr lang="en-US" sz="2000" b="0">
              <a:latin typeface="Roboto"/>
              <a:ea typeface="Roboto"/>
            </a:endParaRPr>
          </a:p>
          <a:p>
            <a:pPr>
              <a:spcBef>
                <a:spcPts val="591"/>
              </a:spcBef>
              <a:spcAft>
                <a:spcPts val="0"/>
              </a:spcAft>
              <a:defRPr/>
            </a:pPr>
            <a:r>
              <a:rPr lang="en-US" sz="2000" b="0" i="0" u="none" strike="noStrike">
                <a:solidFill>
                  <a:srgbClr val="000000"/>
                </a:solidFill>
                <a:latin typeface="Roboto"/>
                <a:ea typeface="Roboto"/>
              </a:rPr>
              <a:t>worst case is 0 points</a:t>
            </a:r>
            <a:endParaRPr lang="en-US" sz="2000" b="0">
              <a:latin typeface="Roboto"/>
              <a:ea typeface="Roboto"/>
            </a:endParaRPr>
          </a:p>
          <a:p>
            <a:pPr>
              <a:defRPr/>
            </a:pPr>
            <a:br>
              <a:rPr lang="en-US" sz="2000"/>
            </a:br>
            <a:endParaRPr lang="de-DE" sz="2000"/>
          </a:p>
        </p:txBody>
      </p:sp>
      <p:sp>
        <p:nvSpPr>
          <p:cNvPr id="14" name="Rechteck 11"/>
          <p:cNvSpPr/>
          <p:nvPr/>
        </p:nvSpPr>
        <p:spPr bwMode="auto">
          <a:xfrm>
            <a:off x="5697202" y="5515123"/>
            <a:ext cx="3700188" cy="1378100"/>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Tabelle 1"/>
          <p:cNvGraphicFramePr>
            <a:graphicFrameLocks noGrp="1"/>
          </p:cNvGraphicFramePr>
          <p:nvPr/>
        </p:nvGraphicFramePr>
        <p:xfrm>
          <a:off x="535518" y="3616719"/>
          <a:ext cx="7561875" cy="1810297"/>
        </p:xfrm>
        <a:graphic>
          <a:graphicData uri="http://schemas.openxmlformats.org/drawingml/2006/table">
            <a:tbl>
              <a:tblPr>
                <a:tableStyleId>{C0AC5CE4-098C-515E-A7E2-BAF6AB3F29FB}</a:tableStyleId>
              </a:tblPr>
              <a:tblGrid>
                <a:gridCol w="549256">
                  <a:extLst>
                    <a:ext uri="{9D8B030D-6E8A-4147-A177-3AD203B41FA5}">
                      <a16:colId xmlns:a16="http://schemas.microsoft.com/office/drawing/2014/main" val="20000"/>
                    </a:ext>
                  </a:extLst>
                </a:gridCol>
                <a:gridCol w="5610197">
                  <a:extLst>
                    <a:ext uri="{9D8B030D-6E8A-4147-A177-3AD203B41FA5}">
                      <a16:colId xmlns:a16="http://schemas.microsoft.com/office/drawing/2014/main" val="20001"/>
                    </a:ext>
                  </a:extLst>
                </a:gridCol>
                <a:gridCol w="620834">
                  <a:extLst>
                    <a:ext uri="{9D8B030D-6E8A-4147-A177-3AD203B41FA5}">
                      <a16:colId xmlns:a16="http://schemas.microsoft.com/office/drawing/2014/main" val="20002"/>
                    </a:ext>
                  </a:extLst>
                </a:gridCol>
                <a:gridCol w="390794">
                  <a:extLst>
                    <a:ext uri="{9D8B030D-6E8A-4147-A177-3AD203B41FA5}">
                      <a16:colId xmlns:a16="http://schemas.microsoft.com/office/drawing/2014/main" val="20003"/>
                    </a:ext>
                  </a:extLst>
                </a:gridCol>
                <a:gridCol w="390794">
                  <a:extLst>
                    <a:ext uri="{9D8B030D-6E8A-4147-A177-3AD203B41FA5}">
                      <a16:colId xmlns:a16="http://schemas.microsoft.com/office/drawing/2014/main" val="20004"/>
                    </a:ext>
                  </a:extLst>
                </a:gridCol>
              </a:tblGrid>
              <a:tr h="371387">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lvl="0">
                        <a:lnSpc>
                          <a:spcPct val="114999"/>
                        </a:lnSpc>
                        <a:spcAft>
                          <a:spcPts val="300"/>
                        </a:spcAft>
                        <a:defRPr/>
                      </a:pPr>
                      <a:r>
                        <a:rPr lang="en-US" sz="1800">
                          <a:latin typeface="Roboto"/>
                          <a:ea typeface="Roboto"/>
                        </a:rPr>
                        <a:t>(a) High coupling of components.</a:t>
                      </a:r>
                      <a:endParaRPr lang="de-DE" sz="1800">
                        <a:latin typeface="Roboto"/>
                        <a:ea typeface="Roboto"/>
                        <a:cs typeface="Arial"/>
                      </a:endParaRPr>
                    </a:p>
                  </a:txBody>
                  <a:tcPr marL="68580" marR="68580" marT="0" marB="36195">
                    <a:noFill/>
                  </a:tcPr>
                </a:tc>
                <a:tc>
                  <a:txBody>
                    <a:bodyPr/>
                    <a:lstStyle/>
                    <a:p>
                      <a:pPr>
                        <a:defRPr/>
                      </a:pPr>
                      <a:r>
                        <a:rPr lang="de-DE" sz="1100"/>
                        <a:t> </a:t>
                      </a:r>
                      <a:endParaRPr lang="de-DE" sz="1100">
                        <a:latin typeface="Times New Roman"/>
                        <a:ea typeface="Times New Roman"/>
                      </a:endParaRPr>
                    </a:p>
                  </a:txBody>
                  <a:tcPr marL="0" marR="0" marT="0" marB="0">
                    <a:noFill/>
                  </a:tcPr>
                </a:tc>
                <a:tc>
                  <a:txBody>
                    <a:bodyPr/>
                    <a:lstStyle/>
                    <a:p>
                      <a:pPr>
                        <a:defRPr/>
                      </a:pPr>
                      <a:endParaRPr lang="de-DE"/>
                    </a:p>
                  </a:txBody>
                  <a:tcPr>
                    <a:noFill/>
                  </a:tcPr>
                </a:tc>
                <a:tc>
                  <a:txBody>
                    <a:bodyPr/>
                    <a:lstStyle/>
                    <a:p>
                      <a:pPr>
                        <a:defRPr/>
                      </a:pPr>
                      <a:endParaRPr lang="de-DE"/>
                    </a:p>
                  </a:txBody>
                  <a:tcPr>
                    <a:noFill/>
                  </a:tcPr>
                </a:tc>
                <a:extLst>
                  <a:ext uri="{0D108BD9-81ED-4DB2-BD59-A6C34878D82A}">
                    <a16:rowId xmlns:a16="http://schemas.microsoft.com/office/drawing/2014/main" val="10000"/>
                  </a:ext>
                </a:extLst>
              </a:tr>
              <a:tr h="401828">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gridSpan="2">
                  <a:txBody>
                    <a:bodyPr/>
                    <a:lstStyle/>
                    <a:p>
                      <a:pPr marL="0" lvl="0" indent="0">
                        <a:lnSpc>
                          <a:spcPct val="114999"/>
                        </a:lnSpc>
                        <a:spcAft>
                          <a:spcPts val="300"/>
                        </a:spcAft>
                        <a:buFont typeface="+mj-lt"/>
                        <a:buNone/>
                        <a:defRPr/>
                      </a:pPr>
                      <a:r>
                        <a:rPr lang="en-US" sz="1800">
                          <a:latin typeface="Roboto"/>
                          <a:ea typeface="Roboto"/>
                        </a:rPr>
                        <a:t>(b) Inappropriate names of public methods.</a:t>
                      </a:r>
                      <a:endParaRPr lang="de-DE" sz="1800">
                        <a:latin typeface="Roboto"/>
                        <a:ea typeface="Roboto"/>
                        <a:cs typeface="Arial"/>
                      </a:endParaRPr>
                    </a:p>
                  </a:txBody>
                  <a:tcPr marL="68580" marR="68580" marT="0" marB="36195">
                    <a:noFill/>
                  </a:tcPr>
                </a:tc>
                <a:tc hMerge="1">
                  <a:txBody>
                    <a:bodyPr/>
                    <a:lstStyle/>
                    <a:p>
                      <a:endParaRPr/>
                    </a:p>
                  </a:txBody>
                  <a:tcPr/>
                </a:tc>
                <a:tc>
                  <a:txBody>
                    <a:bodyPr/>
                    <a:lstStyle/>
                    <a:p>
                      <a:pPr>
                        <a:defRPr/>
                      </a:pPr>
                      <a:endParaRPr lang="de-DE"/>
                    </a:p>
                  </a:txBody>
                  <a:tcPr>
                    <a:noFill/>
                  </a:tcPr>
                </a:tc>
                <a:tc>
                  <a:txBody>
                    <a:bodyPr/>
                    <a:lstStyle/>
                    <a:p>
                      <a:pPr>
                        <a:defRPr/>
                      </a:pPr>
                      <a:endParaRPr lang="de-DE"/>
                    </a:p>
                  </a:txBody>
                  <a:tcPr>
                    <a:noFill/>
                  </a:tcPr>
                </a:tc>
                <a:extLst>
                  <a:ext uri="{0D108BD9-81ED-4DB2-BD59-A6C34878D82A}">
                    <a16:rowId xmlns:a16="http://schemas.microsoft.com/office/drawing/2014/main" val="10001"/>
                  </a:ext>
                </a:extLst>
              </a:tr>
              <a:tr h="905993">
                <a:tc>
                  <a:txBody>
                    <a:bodyPr/>
                    <a:lstStyle/>
                    <a:p>
                      <a:pPr indent="-142875" algn="ctr">
                        <a:lnSpc>
                          <a:spcPct val="114999"/>
                        </a:lnSpc>
                        <a:defRPr/>
                      </a:pPr>
                      <a:r>
                        <a:rPr lang="en-GB" sz="1800">
                          <a:latin typeface="Roboto"/>
                          <a:ea typeface="Roboto"/>
                        </a:rPr>
                        <a:t>☐</a:t>
                      </a:r>
                      <a:endParaRPr lang="de-DE" sz="1800">
                        <a:latin typeface="Roboto"/>
                        <a:ea typeface="Roboto"/>
                      </a:endParaRPr>
                    </a:p>
                    <a:p>
                      <a:pPr indent="-142875" algn="ctr">
                        <a:lnSpc>
                          <a:spcPct val="114999"/>
                        </a:lnSpc>
                        <a:defRPr/>
                      </a:pPr>
                      <a:r>
                        <a:rPr lang="en-GB" sz="1800">
                          <a:latin typeface="Roboto"/>
                          <a:ea typeface="Roboto"/>
                        </a:rPr>
                        <a:t>☐</a:t>
                      </a:r>
                      <a:endParaRPr lang="de-DE" sz="1800">
                        <a:latin typeface="Roboto"/>
                        <a:ea typeface="Roboto"/>
                      </a:endParaRPr>
                    </a:p>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0" lvl="0" indent="0">
                        <a:lnSpc>
                          <a:spcPct val="114999"/>
                        </a:lnSpc>
                        <a:spcAft>
                          <a:spcPts val="300"/>
                        </a:spcAft>
                        <a:buFont typeface="+mj-lt"/>
                        <a:buNone/>
                        <a:defRPr/>
                      </a:pPr>
                      <a:r>
                        <a:rPr lang="en-US" sz="1800">
                          <a:latin typeface="Roboto"/>
                          <a:ea typeface="Roboto"/>
                        </a:rPr>
                        <a:t>(c) Missing comments.</a:t>
                      </a:r>
                      <a:endParaRPr lang="de-DE" sz="1800">
                        <a:latin typeface="Roboto"/>
                        <a:ea typeface="Roboto"/>
                      </a:endParaRPr>
                    </a:p>
                    <a:p>
                      <a:pPr marL="0" lvl="0" indent="0">
                        <a:lnSpc>
                          <a:spcPct val="114999"/>
                        </a:lnSpc>
                        <a:spcAft>
                          <a:spcPts val="300"/>
                        </a:spcAft>
                        <a:buFont typeface="+mj-lt"/>
                        <a:buNone/>
                        <a:defRPr/>
                      </a:pPr>
                      <a:r>
                        <a:rPr lang="en-US" sz="1800">
                          <a:latin typeface="Roboto"/>
                          <a:ea typeface="Roboto"/>
                        </a:rPr>
                        <a:t>(d) Error clusters.</a:t>
                      </a:r>
                      <a:endParaRPr lang="de-DE" sz="1800">
                        <a:latin typeface="Roboto"/>
                        <a:ea typeface="Roboto"/>
                      </a:endParaRPr>
                    </a:p>
                    <a:p>
                      <a:pPr marL="0" lvl="0" indent="0">
                        <a:lnSpc>
                          <a:spcPct val="114999"/>
                        </a:lnSpc>
                        <a:spcAft>
                          <a:spcPts val="300"/>
                        </a:spcAft>
                        <a:buFont typeface="+mj-lt"/>
                        <a:buNone/>
                        <a:defRPr/>
                      </a:pPr>
                      <a:r>
                        <a:rPr lang="en-US" sz="1800">
                          <a:latin typeface="Roboto"/>
                          <a:ea typeface="Roboto"/>
                        </a:rPr>
                        <a:t>(e) Number of test cases per component.</a:t>
                      </a:r>
                      <a:endParaRPr lang="de-DE" sz="1800">
                        <a:latin typeface="Roboto"/>
                        <a:ea typeface="Roboto"/>
                        <a:cs typeface="Arial"/>
                      </a:endParaRPr>
                    </a:p>
                  </a:txBody>
                  <a:tcPr marL="68580" marR="68580" marT="0" marB="36195">
                    <a:noFill/>
                  </a:tcPr>
                </a:tc>
                <a:tc>
                  <a:txBody>
                    <a:bodyPr/>
                    <a:lstStyle/>
                    <a:p>
                      <a:pPr>
                        <a:defRPr/>
                      </a:pPr>
                      <a:r>
                        <a:rPr lang="de-DE" sz="1100"/>
                        <a:t> </a:t>
                      </a:r>
                      <a:endParaRPr lang="de-DE" sz="1100">
                        <a:latin typeface="Times New Roman"/>
                        <a:ea typeface="Times New Roman"/>
                      </a:endParaRPr>
                    </a:p>
                  </a:txBody>
                  <a:tcPr marL="0" marR="0" marT="0" marB="0">
                    <a:noFill/>
                  </a:tcPr>
                </a:tc>
                <a:tc>
                  <a:txBody>
                    <a:bodyPr/>
                    <a:lstStyle/>
                    <a:p>
                      <a:pPr algn="ctr">
                        <a:lnSpc>
                          <a:spcPct val="114999"/>
                        </a:lnSpc>
                        <a:defRPr/>
                      </a:pPr>
                      <a:r>
                        <a:rPr lang="en-GB" sz="1100"/>
                        <a:t> </a:t>
                      </a:r>
                      <a:endParaRPr lang="de-DE" sz="1100">
                        <a:latin typeface="Times New Roman"/>
                        <a:ea typeface="Times New Roman"/>
                      </a:endParaRPr>
                    </a:p>
                  </a:txBody>
                  <a:tcPr marL="68580" marR="68580" marT="0" marB="36195">
                    <a:noFill/>
                  </a:tcPr>
                </a:tc>
                <a:tc>
                  <a:txBody>
                    <a:bodyPr/>
                    <a:lstStyle/>
                    <a:p>
                      <a:pPr>
                        <a:lnSpc>
                          <a:spcPct val="114999"/>
                        </a:lnSpc>
                        <a:spcAft>
                          <a:spcPts val="300"/>
                        </a:spcAft>
                        <a:defRPr/>
                      </a:pPr>
                      <a:r>
                        <a:rPr lang="en-US" sz="1100"/>
                        <a:t> </a:t>
                      </a:r>
                      <a:endParaRPr lang="de-DE" sz="1100">
                        <a:latin typeface="Arial"/>
                        <a:ea typeface="Calibri"/>
                        <a:cs typeface="Arial"/>
                      </a:endParaRPr>
                    </a:p>
                  </a:txBody>
                  <a:tcPr marL="68580" marR="68580" marT="0" marB="36195">
                    <a:no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547099" y="2187171"/>
            <a:ext cx="9152682" cy="1661171"/>
          </a:xfrm>
          <a:prstGeom prst="rect">
            <a:avLst/>
          </a:prstGeom>
          <a:noFill/>
          <a:ln>
            <a:noFill/>
          </a:ln>
        </p:spPr>
        <p:txBody>
          <a:bodyPr vert="horz" wrap="none" lIns="91440" tIns="38088" rIns="36501" bIns="38088" numCol="1" anchor="ctr" anchorCtr="0" compatLnSpc="1">
            <a:prstTxWarp prst="textNoShape">
              <a:avLst/>
            </a:prstTxWarp>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cs typeface="Arial"/>
              </a:rPr>
              <a:t>Question 38</a:t>
            </a:r>
            <a:r>
              <a:rPr lang="en-GB" b="1" i="0" u="none" strike="noStrike" cap="none">
                <a:ln>
                  <a:noFill/>
                </a:ln>
                <a:solidFill>
                  <a:schemeClr val="tx1"/>
                </a:solidFill>
                <a:latin typeface="Roboto"/>
                <a:ea typeface="Roboto"/>
                <a:cs typeface="Arial"/>
              </a:rPr>
              <a:t>	</a:t>
            </a:r>
            <a:r>
              <a:rPr lang="en-GB" b="0" i="1" u="none" strike="noStrike" cap="none">
                <a:ln>
                  <a:noFill/>
                </a:ln>
                <a:solidFill>
                  <a:schemeClr val="tx1"/>
                </a:solidFill>
                <a:latin typeface="Roboto"/>
                <a:ea typeface="Roboto"/>
                <a:cs typeface="Arial"/>
              </a:rPr>
              <a:t>P-Question: Choose the two most appropriate indicators.	2 points</a:t>
            </a:r>
            <a:endParaRPr lang="de-DE" b="1" i="0" u="none" strike="noStrike" cap="none">
              <a:ln>
                <a:noFill/>
              </a:ln>
              <a:solidFill>
                <a:schemeClr val="tx1"/>
              </a:solidFill>
              <a:latin typeface="Roboto"/>
              <a:ea typeface="Roboto"/>
              <a:cs typeface="Arial"/>
            </a:endParaRPr>
          </a:p>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ID: Q-20-04-29</a:t>
            </a:r>
            <a:endParaRPr/>
          </a:p>
          <a:p>
            <a:pPr marL="0" marR="0" lvl="0" indent="0" algn="l" defTabSz="914400">
              <a:lnSpc>
                <a:spcPct val="100000"/>
              </a:lnSpc>
              <a:spcBef>
                <a:spcPts val="0"/>
              </a:spcBef>
              <a:spcAft>
                <a:spcPts val="0"/>
              </a:spcAft>
              <a:buClrTx/>
              <a:buSzTx/>
              <a:buFontTx/>
              <a:buNone/>
              <a:defRPr/>
            </a:pPr>
            <a:endParaRPr lang="de-DE" sz="800"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You try to analyze your architecture quantitatively. Which are the </a:t>
            </a:r>
            <a:r>
              <a:rPr lang="en-US" b="1" i="0" u="none" strike="noStrike" cap="none">
                <a:ln>
                  <a:noFill/>
                </a:ln>
                <a:solidFill>
                  <a:schemeClr val="tx1"/>
                </a:solidFill>
                <a:latin typeface="Roboto"/>
                <a:ea typeface="Roboto"/>
                <a:cs typeface="Times New Roman"/>
              </a:rPr>
              <a:t>TWO</a:t>
            </a:r>
            <a:r>
              <a:rPr lang="en-US" b="0" i="0" u="none" strike="noStrike" cap="none">
                <a:ln>
                  <a:noFill/>
                </a:ln>
                <a:solidFill>
                  <a:schemeClr val="tx1"/>
                </a:solidFill>
                <a:latin typeface="Roboto"/>
                <a:ea typeface="Roboto"/>
                <a:cs typeface="Times New Roman"/>
              </a:rPr>
              <a:t> most appropriate </a:t>
            </a:r>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indicators for architectural problem areas?</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endParaRPr lang="de-DE" b="0" i="0" u="none" strike="noStrike" cap="none">
              <a:ln>
                <a:noFill/>
              </a:ln>
              <a:solidFill>
                <a:schemeClr val="tx1"/>
              </a:solidFill>
              <a:latin typeface="Roboto"/>
              <a:ea typeface="Roboto"/>
            </a:endParaRPr>
          </a:p>
        </p:txBody>
      </p:sp>
      <p:sp>
        <p:nvSpPr>
          <p:cNvPr id="6"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R="0" lvl="0" algn="ctr" defTabSz="914400">
              <a:lnSpc>
                <a:spcPct val="100000"/>
              </a:lnSpc>
              <a:spcBef>
                <a:spcPts val="0"/>
              </a:spcBef>
              <a:spcAft>
                <a:spcPts val="0"/>
              </a:spcAft>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
        <p:nvSpPr>
          <p:cNvPr id="7" name="Textfeld 14"/>
          <p:cNvSpPr>
            <a:spLocks/>
          </p:cNvSpPr>
          <p:nvPr/>
        </p:nvSpPr>
        <p:spPr bwMode="auto">
          <a:xfrm>
            <a:off x="6360044" y="4472909"/>
            <a:ext cx="3752160" cy="954107"/>
          </a:xfrm>
          <a:prstGeom prst="rect">
            <a:avLst/>
          </a:prstGeom>
          <a:noFill/>
        </p:spPr>
        <p:txBody>
          <a:bodyPr wrap="square">
            <a:spAutoFit/>
          </a:bodyPr>
          <a:lstStyle/>
          <a:p>
            <a:pPr>
              <a:spcBef>
                <a:spcPts val="690"/>
              </a:spcBef>
              <a:spcAft>
                <a:spcPts val="0"/>
              </a:spcAft>
              <a:defRPr/>
            </a:pPr>
            <a:r>
              <a:rPr lang="en-US" sz="2000" b="0" i="0" u="none" strike="noStrike">
                <a:solidFill>
                  <a:srgbClr val="FF0000"/>
                </a:solidFill>
                <a:latin typeface="Roboto"/>
                <a:ea typeface="Roboto"/>
              </a:rPr>
              <a:t>too many selected -&gt; </a:t>
            </a:r>
            <a:r>
              <a:rPr lang="en-US" sz="2000">
                <a:solidFill>
                  <a:srgbClr val="FF0000"/>
                </a:solidFill>
                <a:latin typeface="Roboto"/>
                <a:ea typeface="Roboto"/>
              </a:rPr>
              <a:t>0</a:t>
            </a:r>
            <a:r>
              <a:rPr lang="en-US" sz="2000" b="0" i="0" u="none" strike="noStrike">
                <a:solidFill>
                  <a:srgbClr val="FF0000"/>
                </a:solidFill>
                <a:latin typeface="Roboto"/>
                <a:ea typeface="Roboto"/>
              </a:rPr>
              <a:t> points</a:t>
            </a:r>
            <a:endParaRPr lang="en-US" sz="2000" b="0">
              <a:solidFill>
                <a:srgbClr val="FF0000"/>
              </a:solidFill>
              <a:latin typeface="Roboto"/>
              <a:ea typeface="Roboto"/>
            </a:endParaRPr>
          </a:p>
          <a:p>
            <a:pPr>
              <a:defRPr/>
            </a:pPr>
            <a:br>
              <a:rPr lang="en-US"/>
            </a:br>
            <a:endParaRPr lang="de-DE"/>
          </a:p>
        </p:txBody>
      </p:sp>
      <p:sp>
        <p:nvSpPr>
          <p:cNvPr id="8" name="Titel 1"/>
          <p:cNvSpPr>
            <a:spLocks/>
          </p:cNvSpPr>
          <p:nvPr/>
        </p:nvSpPr>
        <p:spPr bwMode="auto">
          <a:xfrm>
            <a:off x="537301" y="416975"/>
            <a:ext cx="7200003" cy="1169551"/>
          </a:xfrm>
          <a:prstGeom prst="rect">
            <a:avLst/>
          </a:prstGeom>
          <a:noFill/>
          <a:ln>
            <a:noFill/>
          </a:ln>
        </p:spPr>
        <p:txBody>
          <a:bodyPr vert="horz" wrap="square" lIns="0" tIns="0" rIns="0" bIns="0" anchor="t" anchorCtr="0" compatLnSpc="1">
            <a:spAutoFit/>
          </a:bodyPr>
          <a:lstStyle>
            <a:lvl1pPr marL="0" marR="0" lvl="0" indent="0" algn="l" defTabSz="914400">
              <a:lnSpc>
                <a:spcPct val="100000"/>
              </a:lnSpc>
              <a:spcBef>
                <a:spcPts val="0"/>
              </a:spcBef>
              <a:spcAft>
                <a:spcPts val="0"/>
              </a:spcAft>
              <a:buNone/>
              <a:defRPr lang="de-DE" sz="4400" b="1" i="0" u="none" strike="noStrike" cap="none" spc="0">
                <a:solidFill>
                  <a:srgbClr val="666666"/>
                </a:solidFill>
                <a:latin typeface="Arial"/>
                <a:ea typeface="SimSun"/>
              </a:defRPr>
            </a:lvl1pPr>
          </a:lstStyle>
          <a:p>
            <a:pPr>
              <a:defRPr/>
            </a:pPr>
            <a:r>
              <a:rPr lang="en-US" sz="3600">
                <a:latin typeface="Roboto"/>
              </a:rPr>
              <a:t>P-Question (Pick Multiple)</a:t>
            </a:r>
            <a:br>
              <a:rPr lang="en-US" sz="4000">
                <a:latin typeface="Roboto"/>
              </a:rPr>
            </a:br>
            <a:endParaRPr lang="en-US" sz="4000">
              <a:latin typeface="Roboto"/>
            </a:endParaRPr>
          </a:p>
        </p:txBody>
      </p:sp>
      <p:sp>
        <p:nvSpPr>
          <p:cNvPr id="9" name="Textfeld 3"/>
          <p:cNvSpPr>
            <a:spLocks/>
          </p:cNvSpPr>
          <p:nvPr/>
        </p:nvSpPr>
        <p:spPr bwMode="auto">
          <a:xfrm>
            <a:off x="457471" y="3971959"/>
            <a:ext cx="627796" cy="923330"/>
          </a:xfrm>
          <a:prstGeom prst="rect">
            <a:avLst/>
          </a:prstGeom>
          <a:noFill/>
        </p:spPr>
        <p:txBody>
          <a:bodyPr wrap="square">
            <a:spAutoFit/>
          </a:bodyPr>
          <a:lstStyle/>
          <a:p>
            <a:pPr>
              <a:spcBef>
                <a:spcPts val="0"/>
              </a:spcBef>
              <a:spcAft>
                <a:spcPts val="0"/>
              </a:spcAft>
              <a:defRPr/>
            </a:pPr>
            <a:r>
              <a:rPr lang="de-DE" sz="1800" b="1" i="0" u="none" strike="noStrike">
                <a:solidFill>
                  <a:srgbClr val="00B050"/>
                </a:solidFill>
                <a:latin typeface="Calibri"/>
              </a:rPr>
              <a:t> </a:t>
            </a:r>
            <a:r>
              <a:rPr lang="de-DE" sz="1800" b="1" i="0" u="none" strike="noStrike">
                <a:solidFill>
                  <a:srgbClr val="FF0000"/>
                </a:solidFill>
                <a:latin typeface="Roboto"/>
                <a:ea typeface="Roboto"/>
              </a:rPr>
              <a:t> X  </a:t>
            </a:r>
            <a:endParaRPr lang="de-DE" b="0">
              <a:solidFill>
                <a:srgbClr val="FF0000"/>
              </a:solidFill>
              <a:latin typeface="Roboto"/>
              <a:ea typeface="Roboto"/>
            </a:endParaRPr>
          </a:p>
          <a:p>
            <a:pPr>
              <a:defRPr/>
            </a:pPr>
            <a:br>
              <a:rPr lang="de-DE"/>
            </a:br>
            <a:endParaRPr lang="de-DE"/>
          </a:p>
        </p:txBody>
      </p:sp>
      <p:sp>
        <p:nvSpPr>
          <p:cNvPr id="10" name="Textfeld 5"/>
          <p:cNvSpPr>
            <a:spLocks/>
          </p:cNvSpPr>
          <p:nvPr/>
        </p:nvSpPr>
        <p:spPr bwMode="auto">
          <a:xfrm>
            <a:off x="457553" y="4688246"/>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10B042"/>
                </a:solidFill>
                <a:latin typeface="Calibri"/>
              </a:rPr>
              <a:t> </a:t>
            </a:r>
            <a:r>
              <a:rPr lang="de-DE" sz="1800" b="1" i="0" u="none" strike="noStrike">
                <a:solidFill>
                  <a:srgbClr val="10B042"/>
                </a:solidFill>
                <a:latin typeface="Roboto"/>
                <a:ea typeface="Roboto"/>
              </a:rPr>
              <a:t> X  </a:t>
            </a:r>
            <a:endParaRPr lang="de-DE" b="0">
              <a:solidFill>
                <a:srgbClr val="10B042"/>
              </a:solidFill>
              <a:latin typeface="Roboto"/>
              <a:ea typeface="Roboto"/>
            </a:endParaRPr>
          </a:p>
          <a:p>
            <a:pPr>
              <a:defRPr/>
            </a:pPr>
            <a:br>
              <a:rPr lang="de-DE"/>
            </a:br>
            <a:endParaRPr lang="de-DE"/>
          </a:p>
        </p:txBody>
      </p:sp>
      <p:sp>
        <p:nvSpPr>
          <p:cNvPr id="11" name="Textfeld 9"/>
          <p:cNvSpPr>
            <a:spLocks/>
          </p:cNvSpPr>
          <p:nvPr/>
        </p:nvSpPr>
        <p:spPr bwMode="auto">
          <a:xfrm>
            <a:off x="456759" y="3584140"/>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10B042"/>
                </a:solidFill>
                <a:latin typeface="Calibri"/>
              </a:rPr>
              <a:t> </a:t>
            </a:r>
            <a:r>
              <a:rPr lang="de-DE" sz="1800" b="1" i="0" u="none" strike="noStrike">
                <a:solidFill>
                  <a:srgbClr val="10B042"/>
                </a:solidFill>
                <a:latin typeface="Roboto"/>
                <a:ea typeface="Roboto"/>
              </a:rPr>
              <a:t> X  </a:t>
            </a:r>
            <a:endParaRPr lang="de-DE" b="0">
              <a:solidFill>
                <a:srgbClr val="10B042"/>
              </a:solidFill>
              <a:latin typeface="Roboto"/>
              <a:ea typeface="Roboto"/>
            </a:endParaRPr>
          </a:p>
          <a:p>
            <a:pPr>
              <a:defRPr/>
            </a:pPr>
            <a:br>
              <a:rPr lang="de-DE"/>
            </a:br>
            <a:endParaRPr lang="de-DE"/>
          </a:p>
        </p:txBody>
      </p:sp>
      <p:sp>
        <p:nvSpPr>
          <p:cNvPr id="12" name="Textfeld 11"/>
          <p:cNvSpPr>
            <a:spLocks/>
          </p:cNvSpPr>
          <p:nvPr/>
        </p:nvSpPr>
        <p:spPr bwMode="auto">
          <a:xfrm>
            <a:off x="624381" y="5501835"/>
            <a:ext cx="5042848" cy="1785104"/>
          </a:xfrm>
          <a:prstGeom prst="rect">
            <a:avLst/>
          </a:prstGeom>
          <a:noFill/>
        </p:spPr>
        <p:txBody>
          <a:bodyPr wrap="square">
            <a:spAutoFit/>
          </a:bodyPr>
          <a:lstStyle/>
          <a:p>
            <a:pPr>
              <a:spcBef>
                <a:spcPts val="0"/>
              </a:spcBef>
              <a:spcAft>
                <a:spcPts val="0"/>
              </a:spcAft>
              <a:defRPr/>
            </a:pPr>
            <a:r>
              <a:rPr lang="en-US" sz="2000" b="0" i="0" u="none" strike="noStrike">
                <a:solidFill>
                  <a:srgbClr val="000000"/>
                </a:solidFill>
                <a:latin typeface="Roboto"/>
                <a:ea typeface="Roboto"/>
              </a:rPr>
              <a:t>correct answer -&gt; add 1</a:t>
            </a:r>
            <a:r>
              <a:rPr lang="en-US" sz="2000" b="0" u="none" strike="noStrike">
                <a:solidFill>
                  <a:srgbClr val="000000"/>
                </a:solidFill>
                <a:latin typeface="Roboto"/>
                <a:ea typeface="Roboto"/>
              </a:rPr>
              <a:t>/n</a:t>
            </a:r>
            <a:r>
              <a:rPr lang="en-US" sz="2000">
                <a:solidFill>
                  <a:srgbClr val="000000"/>
                </a:solidFill>
                <a:latin typeface="Roboto"/>
                <a:ea typeface="Roboto"/>
              </a:rPr>
              <a:t> of </a:t>
            </a:r>
            <a:r>
              <a:rPr lang="en-US" sz="2000" b="0" u="none" strike="noStrike">
                <a:solidFill>
                  <a:srgbClr val="000000"/>
                </a:solidFill>
                <a:latin typeface="Roboto"/>
                <a:ea typeface="Roboto"/>
              </a:rPr>
              <a:t>max points</a:t>
            </a:r>
            <a:endParaRPr lang="en-US" sz="2000" b="0">
              <a:latin typeface="Roboto"/>
              <a:ea typeface="Roboto"/>
            </a:endParaRPr>
          </a:p>
          <a:p>
            <a:pPr>
              <a:spcBef>
                <a:spcPts val="591"/>
              </a:spcBef>
              <a:spcAft>
                <a:spcPts val="0"/>
              </a:spcAft>
              <a:defRPr/>
            </a:pPr>
            <a:r>
              <a:rPr lang="en-US" sz="2000" b="0" u="none" strike="noStrike">
                <a:solidFill>
                  <a:srgbClr val="000000"/>
                </a:solidFill>
                <a:latin typeface="Roboto"/>
                <a:ea typeface="Roboto"/>
              </a:rPr>
              <a:t>wrong answer -&gt; deduct 1/</a:t>
            </a:r>
            <a:r>
              <a:rPr lang="en-US" sz="2000">
                <a:solidFill>
                  <a:srgbClr val="000000"/>
                </a:solidFill>
                <a:latin typeface="Roboto"/>
                <a:ea typeface="Roboto"/>
              </a:rPr>
              <a:t>n</a:t>
            </a:r>
            <a:r>
              <a:rPr lang="en-US" sz="2000" b="0" u="none" strike="noStrike">
                <a:solidFill>
                  <a:srgbClr val="000000"/>
                </a:solidFill>
                <a:latin typeface="Roboto"/>
                <a:ea typeface="Roboto"/>
              </a:rPr>
              <a:t> of max points</a:t>
            </a:r>
            <a:endParaRPr lang="en-US" sz="2000" b="0">
              <a:latin typeface="Roboto"/>
              <a:ea typeface="Roboto"/>
            </a:endParaRPr>
          </a:p>
          <a:p>
            <a:pPr>
              <a:spcBef>
                <a:spcPts val="591"/>
              </a:spcBef>
              <a:spcAft>
                <a:spcPts val="0"/>
              </a:spcAft>
              <a:defRPr/>
            </a:pPr>
            <a:r>
              <a:rPr lang="en-US" sz="2000" b="0" i="0" u="none" strike="noStrike">
                <a:solidFill>
                  <a:srgbClr val="000000"/>
                </a:solidFill>
                <a:latin typeface="Roboto"/>
                <a:ea typeface="Roboto"/>
              </a:rPr>
              <a:t>(but only down to 0 points overall)</a:t>
            </a:r>
            <a:endParaRPr lang="en-US" sz="2000" b="0">
              <a:latin typeface="Roboto"/>
              <a:ea typeface="Roboto"/>
            </a:endParaRPr>
          </a:p>
          <a:p>
            <a:pPr>
              <a:defRPr/>
            </a:pPr>
            <a:br>
              <a:rPr lang="en-US" sz="2000"/>
            </a:br>
            <a:endParaRPr lang="de-DE" sz="2000"/>
          </a:p>
        </p:txBody>
      </p:sp>
      <p:sp>
        <p:nvSpPr>
          <p:cNvPr id="13" name="Rechteck 11"/>
          <p:cNvSpPr/>
          <p:nvPr/>
        </p:nvSpPr>
        <p:spPr bwMode="auto">
          <a:xfrm>
            <a:off x="673356" y="5515122"/>
            <a:ext cx="4868128" cy="1150084"/>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14" name="Textfeld 21"/>
          <p:cNvSpPr>
            <a:spLocks/>
          </p:cNvSpPr>
          <p:nvPr/>
        </p:nvSpPr>
        <p:spPr bwMode="auto">
          <a:xfrm>
            <a:off x="5654622" y="5501835"/>
            <a:ext cx="4293876" cy="2092881"/>
          </a:xfrm>
          <a:prstGeom prst="rect">
            <a:avLst/>
          </a:prstGeom>
          <a:noFill/>
        </p:spPr>
        <p:txBody>
          <a:bodyPr wrap="square">
            <a:spAutoFit/>
          </a:bodyPr>
          <a:lstStyle/>
          <a:p>
            <a:pPr>
              <a:spcBef>
                <a:spcPts val="0"/>
              </a:spcBef>
              <a:spcAft>
                <a:spcPts val="0"/>
              </a:spcAft>
              <a:defRPr/>
            </a:pPr>
            <a:r>
              <a:rPr lang="en-US" sz="2000" b="0" i="0">
                <a:solidFill>
                  <a:srgbClr val="000000"/>
                </a:solidFill>
                <a:latin typeface="Roboto"/>
                <a:ea typeface="Roboto"/>
              </a:rPr>
              <a:t>too many selections -&gt; 0 points        </a:t>
            </a:r>
            <a:endParaRPr lang="en-US" sz="2000" b="0">
              <a:latin typeface="Roboto"/>
              <a:ea typeface="Roboto"/>
            </a:endParaRPr>
          </a:p>
          <a:p>
            <a:pPr>
              <a:spcBef>
                <a:spcPts val="591"/>
              </a:spcBef>
              <a:spcAft>
                <a:spcPts val="0"/>
              </a:spcAft>
              <a:defRPr/>
            </a:pPr>
            <a:r>
              <a:rPr lang="en-US" sz="2000" b="0" i="0" u="none" strike="noStrike">
                <a:solidFill>
                  <a:srgbClr val="000000"/>
                </a:solidFill>
                <a:latin typeface="Roboto"/>
                <a:ea typeface="Roboto"/>
              </a:rPr>
              <a:t>fewer selections -&gt; 0 points added/deducted</a:t>
            </a:r>
            <a:endParaRPr lang="en-US" sz="2000" b="0">
              <a:latin typeface="Roboto"/>
              <a:ea typeface="Roboto"/>
            </a:endParaRPr>
          </a:p>
          <a:p>
            <a:pPr>
              <a:spcBef>
                <a:spcPts val="591"/>
              </a:spcBef>
              <a:spcAft>
                <a:spcPts val="0"/>
              </a:spcAft>
              <a:defRPr/>
            </a:pPr>
            <a:r>
              <a:rPr lang="en-US" sz="2000" b="0" i="0" u="none" strike="noStrike">
                <a:solidFill>
                  <a:srgbClr val="000000"/>
                </a:solidFill>
                <a:latin typeface="Roboto"/>
                <a:ea typeface="Roboto"/>
              </a:rPr>
              <a:t>worst case is 0 points</a:t>
            </a:r>
            <a:endParaRPr lang="en-US" sz="2000" b="0">
              <a:latin typeface="Roboto"/>
              <a:ea typeface="Roboto"/>
            </a:endParaRPr>
          </a:p>
          <a:p>
            <a:pPr>
              <a:defRPr/>
            </a:pPr>
            <a:br>
              <a:rPr lang="en-US" sz="2000"/>
            </a:br>
            <a:endParaRPr lang="de-DE" sz="2000"/>
          </a:p>
        </p:txBody>
      </p:sp>
      <p:sp>
        <p:nvSpPr>
          <p:cNvPr id="15" name="Rechteck 11"/>
          <p:cNvSpPr/>
          <p:nvPr/>
        </p:nvSpPr>
        <p:spPr bwMode="auto">
          <a:xfrm>
            <a:off x="5697202" y="5515123"/>
            <a:ext cx="3700188" cy="1378100"/>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Tabelle 1"/>
          <p:cNvGraphicFramePr>
            <a:graphicFrameLocks noGrp="1"/>
          </p:cNvGraphicFramePr>
          <p:nvPr/>
        </p:nvGraphicFramePr>
        <p:xfrm>
          <a:off x="729551" y="4126425"/>
          <a:ext cx="7467600" cy="1375410"/>
        </p:xfrm>
        <a:graphic>
          <a:graphicData uri="http://schemas.openxmlformats.org/drawingml/2006/table">
            <a:tbl>
              <a:tblPr>
                <a:tableStyleId>{C0AC5CE4-098C-515E-A7E2-BAF6AB3F29FB}</a:tableStyleId>
              </a:tblPr>
              <a:tblGrid>
                <a:gridCol w="939768">
                  <a:extLst>
                    <a:ext uri="{9D8B030D-6E8A-4147-A177-3AD203B41FA5}">
                      <a16:colId xmlns:a16="http://schemas.microsoft.com/office/drawing/2014/main" val="20000"/>
                    </a:ext>
                  </a:extLst>
                </a:gridCol>
                <a:gridCol w="983849">
                  <a:extLst>
                    <a:ext uri="{9D8B030D-6E8A-4147-A177-3AD203B41FA5}">
                      <a16:colId xmlns:a16="http://schemas.microsoft.com/office/drawing/2014/main" val="20001"/>
                    </a:ext>
                  </a:extLst>
                </a:gridCol>
                <a:gridCol w="671331">
                  <a:extLst>
                    <a:ext uri="{9D8B030D-6E8A-4147-A177-3AD203B41FA5}">
                      <a16:colId xmlns:a16="http://schemas.microsoft.com/office/drawing/2014/main" val="20002"/>
                    </a:ext>
                  </a:extLst>
                </a:gridCol>
                <a:gridCol w="4872652">
                  <a:extLst>
                    <a:ext uri="{9D8B030D-6E8A-4147-A177-3AD203B41FA5}">
                      <a16:colId xmlns:a16="http://schemas.microsoft.com/office/drawing/2014/main" val="20003"/>
                    </a:ext>
                  </a:extLst>
                </a:gridCol>
              </a:tblGrid>
              <a:tr h="84895">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(a)</a:t>
                      </a:r>
                      <a:endParaRPr lang="de-DE" sz="1800">
                        <a:latin typeface="Roboto"/>
                        <a:ea typeface="Roboto"/>
                        <a:cs typeface="Arial"/>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Interfaces.</a:t>
                      </a:r>
                      <a:endParaRPr lang="de-DE" sz="1800">
                        <a:latin typeface="Roboto"/>
                        <a:ea typeface="Roboto"/>
                        <a:cs typeface="Arial"/>
                      </a:endParaRPr>
                    </a:p>
                  </a:txBody>
                  <a:tcPr marL="68580" marR="68580" marT="0" marB="36195">
                    <a:noFill/>
                  </a:tcPr>
                </a:tc>
                <a:extLst>
                  <a:ext uri="{0D108BD9-81ED-4DB2-BD59-A6C34878D82A}">
                    <a16:rowId xmlns:a16="http://schemas.microsoft.com/office/drawing/2014/main" val="10000"/>
                  </a:ext>
                </a:extLst>
              </a:tr>
              <a:tr h="84895">
                <a:tc>
                  <a:txBody>
                    <a:bodyPr/>
                    <a:lstStyle/>
                    <a:p>
                      <a:pPr algn="ctr">
                        <a:lnSpc>
                          <a:spcPct val="114999"/>
                        </a:lnSpc>
                        <a:defRPr/>
                      </a:pPr>
                      <a:r>
                        <a:rPr lang="en-GB" sz="1800">
                          <a:latin typeface="Roboto"/>
                          <a:ea typeface="Roboto"/>
                        </a:rPr>
                        <a:t>☐</a:t>
                      </a:r>
                      <a:endParaRPr lang="de-DE" sz="1800">
                        <a:latin typeface="Roboto"/>
                        <a:ea typeface="Roboto"/>
                      </a:endParaRPr>
                    </a:p>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algn="ctr">
                        <a:lnSpc>
                          <a:spcPct val="114999"/>
                        </a:lnSpc>
                        <a:defRPr/>
                      </a:pPr>
                      <a:r>
                        <a:rPr lang="en-GB" sz="1800">
                          <a:latin typeface="Roboto"/>
                          <a:ea typeface="Roboto"/>
                        </a:rPr>
                        <a:t>☐</a:t>
                      </a:r>
                      <a:endParaRPr lang="de-DE" sz="1800">
                        <a:latin typeface="Roboto"/>
                        <a:ea typeface="Roboto"/>
                      </a:endParaRPr>
                    </a:p>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(b)</a:t>
                      </a:r>
                      <a:endParaRPr lang="de-DE" sz="1800">
                        <a:latin typeface="Roboto"/>
                        <a:ea typeface="Roboto"/>
                      </a:endParaRPr>
                    </a:p>
                    <a:p>
                      <a:pPr marL="111760">
                        <a:lnSpc>
                          <a:spcPct val="114999"/>
                        </a:lnSpc>
                        <a:spcAft>
                          <a:spcPts val="300"/>
                        </a:spcAft>
                        <a:defRPr/>
                      </a:pPr>
                      <a:r>
                        <a:rPr lang="en-US" sz="1800">
                          <a:latin typeface="Roboto"/>
                          <a:ea typeface="Roboto"/>
                        </a:rPr>
                        <a:t>(c)</a:t>
                      </a:r>
                      <a:endParaRPr lang="de-DE" sz="1800">
                        <a:latin typeface="Roboto"/>
                        <a:ea typeface="Roboto"/>
                        <a:cs typeface="Arial"/>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Responsibility.</a:t>
                      </a:r>
                      <a:endParaRPr lang="de-DE" sz="1800">
                        <a:latin typeface="Roboto"/>
                        <a:ea typeface="Roboto"/>
                      </a:endParaRPr>
                    </a:p>
                    <a:p>
                      <a:pPr marL="111760">
                        <a:lnSpc>
                          <a:spcPct val="114999"/>
                        </a:lnSpc>
                        <a:spcAft>
                          <a:spcPts val="300"/>
                        </a:spcAft>
                        <a:defRPr/>
                      </a:pPr>
                      <a:r>
                        <a:rPr lang="en-US" sz="1800">
                          <a:latin typeface="Roboto"/>
                          <a:ea typeface="Roboto"/>
                        </a:rPr>
                        <a:t>Internal structure.</a:t>
                      </a:r>
                      <a:endParaRPr lang="de-DE" sz="1800">
                        <a:latin typeface="Roboto"/>
                        <a:ea typeface="Roboto"/>
                        <a:cs typeface="Arial"/>
                      </a:endParaRPr>
                    </a:p>
                  </a:txBody>
                  <a:tcPr marL="68580" marR="68580" marT="0" marB="36195">
                    <a:noFill/>
                  </a:tcPr>
                </a:tc>
                <a:extLst>
                  <a:ext uri="{0D108BD9-81ED-4DB2-BD59-A6C34878D82A}">
                    <a16:rowId xmlns:a16="http://schemas.microsoft.com/office/drawing/2014/main" val="10001"/>
                  </a:ext>
                </a:extLst>
              </a:tr>
              <a:tr h="361950">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(d)</a:t>
                      </a:r>
                      <a:endParaRPr lang="de-DE" sz="1800">
                        <a:latin typeface="Roboto"/>
                        <a:ea typeface="Roboto"/>
                        <a:cs typeface="Arial"/>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Hints for the implementation.</a:t>
                      </a:r>
                      <a:endParaRPr lang="de-DE" sz="1800">
                        <a:latin typeface="Roboto"/>
                        <a:ea typeface="Roboto"/>
                        <a:cs typeface="Arial"/>
                      </a:endParaRPr>
                    </a:p>
                  </a:txBody>
                  <a:tcPr marL="68580" marR="68580" marT="0" marB="36195">
                    <a:no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527728" y="2166359"/>
            <a:ext cx="9093209" cy="1950755"/>
          </a:xfrm>
          <a:prstGeom prst="rect">
            <a:avLst/>
          </a:prstGeom>
          <a:noFill/>
          <a:ln>
            <a:noFill/>
          </a:ln>
        </p:spPr>
        <p:txBody>
          <a:bodyPr vert="horz" wrap="none" lIns="91440" tIns="45720" rIns="91440" bIns="45720" numCol="1" anchor="ctr" anchorCtr="0" compatLnSpc="1">
            <a:prstTxWarp prst="textNoShape">
              <a:avLst/>
            </a:prstTxWarp>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Question 19</a:t>
            </a:r>
            <a:r>
              <a:rPr lang="en-GB" b="1" i="0" u="none" strike="noStrike" cap="none">
                <a:ln>
                  <a:noFill/>
                </a:ln>
                <a:solidFill>
                  <a:schemeClr val="tx1"/>
                </a:solidFill>
                <a:latin typeface="Roboto"/>
                <a:ea typeface="Roboto"/>
              </a:rPr>
              <a:t>	</a:t>
            </a:r>
            <a:r>
              <a:rPr lang="en-GB" b="0" i="1" u="none" strike="noStrike" cap="none">
                <a:ln>
                  <a:noFill/>
                </a:ln>
                <a:solidFill>
                  <a:schemeClr val="tx1"/>
                </a:solidFill>
                <a:latin typeface="Roboto"/>
                <a:ea typeface="Roboto"/>
              </a:rPr>
              <a:t>K-Question: Select “Contained” or “Avoided” for each line.	1 point</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ID: Q-20-04-22</a:t>
            </a:r>
            <a:endParaRPr lang="de-DE" sz="2100"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endParaRPr lang="en-US" sz="800" b="0" i="0" u="none" strike="noStrike" cap="none">
              <a:ln>
                <a:noFill/>
              </a:ln>
              <a:solidFill>
                <a:schemeClr val="tx1"/>
              </a:solidFill>
              <a:latin typeface="Roboto"/>
              <a:ea typeface="Roboto"/>
              <a:cs typeface="Times New Roman"/>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You document a component of your software architecture. Which information should be </a:t>
            </a:r>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contained in your black box description and which information should be avoided?</a:t>
            </a:r>
            <a:endParaRPr/>
          </a:p>
          <a:p>
            <a:pPr marL="0" marR="0" lvl="0" indent="0" algn="l" defTabSz="914400">
              <a:lnSpc>
                <a:spcPct val="100000"/>
              </a:lnSpc>
              <a:spcBef>
                <a:spcPts val="0"/>
              </a:spcBef>
              <a:spcAft>
                <a:spcPts val="0"/>
              </a:spcAft>
              <a:buClrTx/>
              <a:buSzTx/>
              <a:buFontTx/>
              <a:buNone/>
              <a:defRPr/>
            </a:pP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rPr>
              <a:t>Contained    Avoided</a:t>
            </a:r>
            <a:endParaRPr/>
          </a:p>
        </p:txBody>
      </p:sp>
      <p:sp>
        <p:nvSpPr>
          <p:cNvPr id="6" name="Titel 1"/>
          <p:cNvSpPr>
            <a:spLocks/>
          </p:cNvSpPr>
          <p:nvPr/>
        </p:nvSpPr>
        <p:spPr bwMode="auto">
          <a:xfrm>
            <a:off x="527729" y="419843"/>
            <a:ext cx="7200003" cy="1107996"/>
          </a:xfrm>
          <a:prstGeom prst="rect">
            <a:avLst/>
          </a:prstGeom>
          <a:noFill/>
          <a:ln>
            <a:noFill/>
          </a:ln>
        </p:spPr>
        <p:txBody>
          <a:bodyPr vert="horz" wrap="square" lIns="0" tIns="0" rIns="0" bIns="0" anchor="t" anchorCtr="0" compatLnSpc="1">
            <a:spAutoFit/>
          </a:bodyPr>
          <a:lstStyle>
            <a:lvl1pPr marL="0" marR="0" lvl="0" indent="0" algn="l" defTabSz="914400">
              <a:lnSpc>
                <a:spcPct val="100000"/>
              </a:lnSpc>
              <a:spcBef>
                <a:spcPts val="0"/>
              </a:spcBef>
              <a:spcAft>
                <a:spcPts val="0"/>
              </a:spcAft>
              <a:buNone/>
              <a:defRPr lang="de-DE" sz="4400" b="1" i="0" u="none" strike="noStrike" cap="none" spc="0">
                <a:solidFill>
                  <a:srgbClr val="666666"/>
                </a:solidFill>
                <a:latin typeface="Arial"/>
                <a:ea typeface="SimSun"/>
              </a:defRPr>
            </a:lvl1pPr>
          </a:lstStyle>
          <a:p>
            <a:pPr>
              <a:defRPr/>
            </a:pPr>
            <a:r>
              <a:rPr lang="en-US" sz="3600">
                <a:latin typeface="Roboto"/>
              </a:rPr>
              <a:t>K-Questions (Choose Category, Allocation Questions)</a:t>
            </a:r>
            <a:endParaRPr lang="en-US" sz="3600"/>
          </a:p>
        </p:txBody>
      </p:sp>
      <p:sp>
        <p:nvSpPr>
          <p:cNvPr id="7" name="Textfeld 7"/>
          <p:cNvSpPr>
            <a:spLocks/>
          </p:cNvSpPr>
          <p:nvPr/>
        </p:nvSpPr>
        <p:spPr bwMode="auto">
          <a:xfrm>
            <a:off x="624381" y="5501835"/>
            <a:ext cx="4660550" cy="1451679"/>
          </a:xfrm>
          <a:prstGeom prst="rect">
            <a:avLst/>
          </a:prstGeom>
          <a:noFill/>
        </p:spPr>
        <p:txBody>
          <a:bodyPr wrap="square">
            <a:spAutoFit/>
          </a:bodyPr>
          <a:lstStyle/>
          <a:p>
            <a:pPr>
              <a:spcBef>
                <a:spcPts val="0"/>
              </a:spcBef>
              <a:spcAft>
                <a:spcPts val="0"/>
              </a:spcAft>
              <a:defRPr/>
            </a:pPr>
            <a:r>
              <a:rPr lang="en-US" sz="2000" b="0" u="none" strike="noStrike">
                <a:solidFill>
                  <a:srgbClr val="000000"/>
                </a:solidFill>
                <a:latin typeface="Roboto"/>
                <a:ea typeface="Roboto"/>
              </a:rPr>
              <a:t>mark 1 answer per row (or none if </a:t>
            </a:r>
            <a:endParaRPr/>
          </a:p>
          <a:p>
            <a:pPr>
              <a:spcBef>
                <a:spcPts val="0"/>
              </a:spcBef>
              <a:spcAft>
                <a:spcPts val="0"/>
              </a:spcAft>
              <a:defRPr/>
            </a:pPr>
            <a:r>
              <a:rPr lang="en-US" sz="2000" b="0" u="none" strike="noStrike">
                <a:solidFill>
                  <a:srgbClr val="000000"/>
                </a:solidFill>
                <a:latin typeface="Roboto"/>
                <a:ea typeface="Roboto"/>
              </a:rPr>
              <a:t>not sure)</a:t>
            </a:r>
            <a:endParaRPr lang="en-US" sz="2000" b="0">
              <a:latin typeface="Roboto"/>
              <a:ea typeface="Roboto"/>
            </a:endParaRPr>
          </a:p>
          <a:p>
            <a:pPr>
              <a:spcBef>
                <a:spcPts val="525"/>
              </a:spcBef>
              <a:spcAft>
                <a:spcPts val="0"/>
              </a:spcAft>
              <a:defRPr/>
            </a:pPr>
            <a:r>
              <a:rPr lang="en-US" sz="2000" b="0">
                <a:solidFill>
                  <a:srgbClr val="000000"/>
                </a:solidFill>
                <a:latin typeface="Roboto"/>
                <a:ea typeface="Roboto"/>
              </a:rPr>
              <a:t>there is always one correct answer </a:t>
            </a:r>
            <a:endParaRPr/>
          </a:p>
          <a:p>
            <a:pPr>
              <a:spcBef>
                <a:spcPts val="525"/>
              </a:spcBef>
              <a:spcAft>
                <a:spcPts val="0"/>
              </a:spcAft>
              <a:defRPr/>
            </a:pPr>
            <a:r>
              <a:rPr lang="en-US" sz="2000" b="0">
                <a:solidFill>
                  <a:srgbClr val="000000"/>
                </a:solidFill>
                <a:latin typeface="Roboto"/>
                <a:ea typeface="Roboto"/>
              </a:rPr>
              <a:t>in each row</a:t>
            </a:r>
            <a:endParaRPr lang="de-DE" sz="2000">
              <a:latin typeface="Roboto"/>
              <a:ea typeface="Roboto"/>
            </a:endParaRPr>
          </a:p>
        </p:txBody>
      </p:sp>
      <p:sp>
        <p:nvSpPr>
          <p:cNvPr id="8" name="Textfeld 11"/>
          <p:cNvSpPr>
            <a:spLocks/>
          </p:cNvSpPr>
          <p:nvPr/>
        </p:nvSpPr>
        <p:spPr bwMode="auto">
          <a:xfrm>
            <a:off x="5015635" y="5501835"/>
            <a:ext cx="4723270" cy="1451679"/>
          </a:xfrm>
          <a:prstGeom prst="rect">
            <a:avLst/>
          </a:prstGeom>
          <a:noFill/>
        </p:spPr>
        <p:txBody>
          <a:bodyPr wrap="square">
            <a:spAutoFit/>
          </a:bodyPr>
          <a:lstStyle/>
          <a:p>
            <a:pPr>
              <a:spcBef>
                <a:spcPts val="0"/>
              </a:spcBef>
              <a:spcAft>
                <a:spcPts val="0"/>
              </a:spcAft>
              <a:defRPr/>
            </a:pPr>
            <a:r>
              <a:rPr lang="en-US" sz="2000" b="0" u="none" strike="noStrike">
                <a:solidFill>
                  <a:srgbClr val="000000"/>
                </a:solidFill>
                <a:latin typeface="Roboto"/>
                <a:ea typeface="Roboto"/>
              </a:rPr>
              <a:t>correct mark -&gt; add 1/n of max points </a:t>
            </a:r>
            <a:endParaRPr/>
          </a:p>
          <a:p>
            <a:pPr>
              <a:spcBef>
                <a:spcPts val="0"/>
              </a:spcBef>
              <a:spcAft>
                <a:spcPts val="0"/>
              </a:spcAft>
              <a:defRPr/>
            </a:pPr>
            <a:r>
              <a:rPr lang="en-US" sz="2000" b="0" i="0" u="none" strike="noStrike">
                <a:solidFill>
                  <a:srgbClr val="000000"/>
                </a:solidFill>
                <a:latin typeface="Roboto"/>
                <a:ea typeface="Roboto"/>
              </a:rPr>
              <a:t>wrong mark -&gt; deduct 1</a:t>
            </a:r>
            <a:r>
              <a:rPr lang="en-US" sz="2000" b="0" u="none" strike="noStrike">
                <a:solidFill>
                  <a:srgbClr val="000000"/>
                </a:solidFill>
                <a:latin typeface="Roboto"/>
                <a:ea typeface="Roboto"/>
              </a:rPr>
              <a:t>/</a:t>
            </a:r>
            <a:r>
              <a:rPr lang="en-US" sz="2000">
                <a:solidFill>
                  <a:srgbClr val="000000"/>
                </a:solidFill>
                <a:latin typeface="Roboto"/>
                <a:ea typeface="Roboto"/>
              </a:rPr>
              <a:t>n of max points</a:t>
            </a:r>
            <a:endParaRPr lang="en-US" sz="2000" b="0">
              <a:latin typeface="Roboto"/>
              <a:ea typeface="Roboto"/>
            </a:endParaRPr>
          </a:p>
          <a:p>
            <a:pPr>
              <a:spcBef>
                <a:spcPts val="525"/>
              </a:spcBef>
              <a:spcAft>
                <a:spcPts val="0"/>
              </a:spcAft>
              <a:defRPr/>
            </a:pPr>
            <a:r>
              <a:rPr lang="en-US" sz="2000" b="0" i="0" u="none" strike="noStrike">
                <a:solidFill>
                  <a:srgbClr val="000000"/>
                </a:solidFill>
                <a:latin typeface="Roboto"/>
                <a:ea typeface="Roboto"/>
              </a:rPr>
              <a:t>(but only down to 0 points overall)</a:t>
            </a:r>
            <a:endParaRPr lang="en-US" sz="2000" b="0">
              <a:latin typeface="Roboto"/>
              <a:ea typeface="Roboto"/>
            </a:endParaRPr>
          </a:p>
          <a:p>
            <a:pPr>
              <a:spcBef>
                <a:spcPts val="525"/>
              </a:spcBef>
              <a:spcAft>
                <a:spcPts val="0"/>
              </a:spcAft>
              <a:defRPr/>
            </a:pPr>
            <a:r>
              <a:rPr lang="en-US" sz="2000" b="0" i="0" u="none" strike="noStrike">
                <a:solidFill>
                  <a:srgbClr val="000000"/>
                </a:solidFill>
                <a:latin typeface="Roboto"/>
                <a:ea typeface="Roboto"/>
              </a:rPr>
              <a:t>worst case is 0 points</a:t>
            </a:r>
            <a:endParaRPr lang="en-US" sz="2000" b="0">
              <a:latin typeface="Roboto"/>
              <a:ea typeface="Roboto"/>
            </a:endParaRPr>
          </a:p>
        </p:txBody>
      </p:sp>
      <p:sp>
        <p:nvSpPr>
          <p:cNvPr id="9" name="Textfeld 15"/>
          <p:cNvSpPr>
            <a:spLocks/>
          </p:cNvSpPr>
          <p:nvPr/>
        </p:nvSpPr>
        <p:spPr bwMode="auto">
          <a:xfrm>
            <a:off x="6937976" y="4472909"/>
            <a:ext cx="3752160" cy="400110"/>
          </a:xfrm>
          <a:prstGeom prst="rect">
            <a:avLst/>
          </a:prstGeom>
          <a:noFill/>
        </p:spPr>
        <p:txBody>
          <a:bodyPr wrap="square">
            <a:spAutoFit/>
          </a:bodyPr>
          <a:lstStyle/>
          <a:p>
            <a:pPr>
              <a:spcBef>
                <a:spcPts val="690"/>
              </a:spcBef>
              <a:spcAft>
                <a:spcPts val="0"/>
              </a:spcAft>
              <a:defRPr/>
            </a:pPr>
            <a:r>
              <a:rPr lang="en-US" sz="2000" b="0" i="0" u="none" strike="noStrike">
                <a:solidFill>
                  <a:srgbClr val="0070C0"/>
                </a:solidFill>
                <a:latin typeface="Roboto"/>
                <a:ea typeface="Roboto"/>
              </a:rPr>
              <a:t>no selection -&gt; 0 points</a:t>
            </a:r>
            <a:endParaRPr lang="en-US" sz="2000" b="0">
              <a:solidFill>
                <a:srgbClr val="0070C0"/>
              </a:solidFill>
              <a:latin typeface="Roboto"/>
              <a:ea typeface="Roboto"/>
            </a:endParaRPr>
          </a:p>
        </p:txBody>
      </p:sp>
      <p:sp>
        <p:nvSpPr>
          <p:cNvPr id="10"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R="0" lvl="0" algn="ctr" defTabSz="914400">
              <a:lnSpc>
                <a:spcPct val="100000"/>
              </a:lnSpc>
              <a:spcBef>
                <a:spcPts val="0"/>
              </a:spcBef>
              <a:spcAft>
                <a:spcPts val="0"/>
              </a:spcAft>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
        <p:nvSpPr>
          <p:cNvPr id="11" name="Rechteck 11"/>
          <p:cNvSpPr/>
          <p:nvPr/>
        </p:nvSpPr>
        <p:spPr bwMode="auto">
          <a:xfrm>
            <a:off x="698353" y="5515122"/>
            <a:ext cx="3974280" cy="1364813"/>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12" name="Rechteck 11"/>
          <p:cNvSpPr/>
          <p:nvPr/>
        </p:nvSpPr>
        <p:spPr bwMode="auto">
          <a:xfrm>
            <a:off x="5080249" y="5515123"/>
            <a:ext cx="4595935" cy="1378099"/>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name="page2">
    <p:spTree>
      <p:nvGrpSpPr>
        <p:cNvPr id="1" name=""/>
        <p:cNvGrpSpPr/>
        <p:nvPr/>
      </p:nvGrpSpPr>
      <p:grpSpPr bwMode="auto">
        <a:xfrm>
          <a:off x="0" y="0"/>
          <a:ext cx="0" cy="0"/>
          <a:chOff x="0" y="0"/>
          <a:chExt cx="0" cy="0"/>
        </a:xfrm>
      </p:grpSpPr>
      <p:sp>
        <p:nvSpPr>
          <p:cNvPr id="4" name="Titel 1"/>
          <p:cNvSpPr>
            <a:spLocks noGrp="1"/>
          </p:cNvSpPr>
          <p:nvPr>
            <p:ph type="title" idx="4294967295"/>
          </p:nvPr>
        </p:nvSpPr>
        <p:spPr bwMode="auto">
          <a:xfrm>
            <a:off x="579299" y="430417"/>
            <a:ext cx="7200003" cy="1169551"/>
          </a:xfrm>
        </p:spPr>
        <p:txBody>
          <a:bodyPr>
            <a:spAutoFit/>
          </a:bodyPr>
          <a:lstStyle/>
          <a:p>
            <a:pPr lvl="0">
              <a:defRPr/>
            </a:pPr>
            <a:r>
              <a:rPr lang="de-DE" sz="3600">
                <a:latin typeface="Roboto"/>
              </a:rPr>
              <a:t>Copyright Notice</a:t>
            </a:r>
            <a:br>
              <a:rPr lang="de-DE" sz="4000"/>
            </a:br>
            <a:endParaRPr lang="de-DE" sz="4000">
              <a:latin typeface="Roboto"/>
            </a:endParaRPr>
          </a:p>
        </p:txBody>
      </p:sp>
      <p:sp>
        <p:nvSpPr>
          <p:cNvPr id="5" name="Textplatzhalter 2"/>
          <p:cNvSpPr>
            <a:spLocks noGrp="1"/>
          </p:cNvSpPr>
          <p:nvPr>
            <p:ph type="body" idx="4294967295"/>
          </p:nvPr>
        </p:nvSpPr>
        <p:spPr bwMode="auto">
          <a:xfrm>
            <a:off x="579299" y="1246802"/>
            <a:ext cx="9071643" cy="4742279"/>
          </a:xfrm>
        </p:spPr>
        <p:txBody>
          <a:bodyPr/>
          <a:lstStyle/>
          <a:p>
            <a:pPr lvl="0">
              <a:lnSpc>
                <a:spcPct val="120000"/>
              </a:lnSpc>
              <a:defRPr/>
            </a:pPr>
            <a:r>
              <a:rPr lang="en-US" sz="2000">
                <a:latin typeface="Roboto"/>
              </a:rPr>
              <a:t>© (Copyright), International Software Architecture Qualification Board e.V. (iSAQB</a:t>
            </a:r>
            <a:r>
              <a:rPr lang="en-US" sz="2000" baseline="30000">
                <a:latin typeface="Roboto"/>
              </a:rPr>
              <a:t>®</a:t>
            </a:r>
            <a:r>
              <a:rPr lang="en-US" sz="2000">
                <a:latin typeface="Roboto"/>
              </a:rPr>
              <a:t> e.V.) 2020</a:t>
            </a:r>
            <a:endParaRPr/>
          </a:p>
          <a:p>
            <a:pPr lvl="0">
              <a:lnSpc>
                <a:spcPct val="120000"/>
              </a:lnSpc>
              <a:defRPr/>
            </a:pPr>
            <a:r>
              <a:rPr lang="en-US" sz="2000">
                <a:latin typeface="Roboto"/>
              </a:rPr>
              <a:t>This Guide may only be used subject to the conditions stated in the iSAQB Foundation Level Curriculum, especially:</a:t>
            </a:r>
            <a:endParaRPr/>
          </a:p>
          <a:p>
            <a:pPr lvl="0">
              <a:lnSpc>
                <a:spcPct val="120000"/>
              </a:lnSpc>
              <a:defRPr/>
            </a:pPr>
            <a:r>
              <a:rPr lang="en-US" sz="2000">
                <a:latin typeface="Roboto"/>
              </a:rPr>
              <a:t>If you are a trainer or training provider, it shall be possible for you to use the documents and/or curricula once you have obtained a usage license. Please address any enquiries to </a:t>
            </a:r>
            <a:r>
              <a:rPr lang="en-US" sz="2000" u="sng">
                <a:latin typeface="Roboto"/>
                <a:hlinkClick r:id="rId2" tooltip="mailto:info@isaqb.org"/>
              </a:rPr>
              <a:t>info@isaqb.org</a:t>
            </a:r>
            <a:r>
              <a:rPr lang="en-US" sz="2000">
                <a:latin typeface="Roboto"/>
              </a:rPr>
              <a:t>.</a:t>
            </a:r>
            <a:endParaRPr/>
          </a:p>
          <a:p>
            <a:pPr lvl="0">
              <a:lnSpc>
                <a:spcPct val="120000"/>
              </a:lnSpc>
              <a:defRPr/>
            </a:pPr>
            <a:r>
              <a:rPr lang="en-US" sz="2000">
                <a:latin typeface="Roboto"/>
              </a:rPr>
              <a:t>The International Software Architecture Qualification Board e.V. (iSAQB e.V.) has exclusive entitlement to these copyrights. The abbreviation "e.V." is part of the iSAQB’s official name and stands for registered association, which describes its status as a legal entity according to German law. For the purpose of simplicity, iSAQB e.V. shall hereafter be referred to as iSAQB without the use of said abbreviation.</a:t>
            </a:r>
            <a:endParaRPr lang="de-DE" sz="2000">
              <a:latin typeface="Roboto"/>
            </a:endParaRPr>
          </a:p>
          <a:p>
            <a:pPr lvl="0">
              <a:defRPr/>
            </a:pPr>
            <a:endParaRPr lang="de-DE" sz="2000">
              <a:latin typeface="Roboto"/>
            </a:endParaRPr>
          </a:p>
        </p:txBody>
      </p:sp>
      <p:sp>
        <p:nvSpPr>
          <p:cNvPr id="6" name="Fußzeilenplatzhalter 3"/>
          <p:cNvSpPr/>
          <p:nvPr/>
        </p:nvSpPr>
        <p:spPr bwMode="auto">
          <a:xfrm>
            <a:off x="-1099465"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Tabelle 1"/>
          <p:cNvGraphicFramePr>
            <a:graphicFrameLocks noGrp="1"/>
          </p:cNvGraphicFramePr>
          <p:nvPr/>
        </p:nvGraphicFramePr>
        <p:xfrm>
          <a:off x="726986" y="4132841"/>
          <a:ext cx="7467600" cy="1375410"/>
        </p:xfrm>
        <a:graphic>
          <a:graphicData uri="http://schemas.openxmlformats.org/drawingml/2006/table">
            <a:tbl>
              <a:tblPr>
                <a:tableStyleId>{C0AC5CE4-098C-515E-A7E2-BAF6AB3F29FB}</a:tableStyleId>
              </a:tblPr>
              <a:tblGrid>
                <a:gridCol w="939768">
                  <a:extLst>
                    <a:ext uri="{9D8B030D-6E8A-4147-A177-3AD203B41FA5}">
                      <a16:colId xmlns:a16="http://schemas.microsoft.com/office/drawing/2014/main" val="20000"/>
                    </a:ext>
                  </a:extLst>
                </a:gridCol>
                <a:gridCol w="983849">
                  <a:extLst>
                    <a:ext uri="{9D8B030D-6E8A-4147-A177-3AD203B41FA5}">
                      <a16:colId xmlns:a16="http://schemas.microsoft.com/office/drawing/2014/main" val="20001"/>
                    </a:ext>
                  </a:extLst>
                </a:gridCol>
                <a:gridCol w="671331">
                  <a:extLst>
                    <a:ext uri="{9D8B030D-6E8A-4147-A177-3AD203B41FA5}">
                      <a16:colId xmlns:a16="http://schemas.microsoft.com/office/drawing/2014/main" val="20002"/>
                    </a:ext>
                  </a:extLst>
                </a:gridCol>
                <a:gridCol w="4872652">
                  <a:extLst>
                    <a:ext uri="{9D8B030D-6E8A-4147-A177-3AD203B41FA5}">
                      <a16:colId xmlns:a16="http://schemas.microsoft.com/office/drawing/2014/main" val="20003"/>
                    </a:ext>
                  </a:extLst>
                </a:gridCol>
              </a:tblGrid>
              <a:tr h="84895">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(a)</a:t>
                      </a:r>
                      <a:endParaRPr lang="de-DE" sz="1800">
                        <a:latin typeface="Roboto"/>
                        <a:ea typeface="Roboto"/>
                        <a:cs typeface="Arial"/>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Interfaces.</a:t>
                      </a:r>
                      <a:endParaRPr lang="de-DE" sz="1800">
                        <a:latin typeface="Roboto"/>
                        <a:ea typeface="Roboto"/>
                        <a:cs typeface="Arial"/>
                      </a:endParaRPr>
                    </a:p>
                  </a:txBody>
                  <a:tcPr marL="68580" marR="68580" marT="0" marB="36195">
                    <a:noFill/>
                  </a:tcPr>
                </a:tc>
                <a:extLst>
                  <a:ext uri="{0D108BD9-81ED-4DB2-BD59-A6C34878D82A}">
                    <a16:rowId xmlns:a16="http://schemas.microsoft.com/office/drawing/2014/main" val="10000"/>
                  </a:ext>
                </a:extLst>
              </a:tr>
              <a:tr h="84895">
                <a:tc>
                  <a:txBody>
                    <a:bodyPr/>
                    <a:lstStyle/>
                    <a:p>
                      <a:pPr algn="ctr">
                        <a:lnSpc>
                          <a:spcPct val="114999"/>
                        </a:lnSpc>
                        <a:defRPr/>
                      </a:pPr>
                      <a:r>
                        <a:rPr lang="en-GB" sz="1800">
                          <a:latin typeface="Roboto"/>
                          <a:ea typeface="Roboto"/>
                        </a:rPr>
                        <a:t>☐</a:t>
                      </a:r>
                      <a:endParaRPr lang="de-DE" sz="1800">
                        <a:latin typeface="Roboto"/>
                        <a:ea typeface="Roboto"/>
                      </a:endParaRPr>
                    </a:p>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algn="ctr">
                        <a:lnSpc>
                          <a:spcPct val="114999"/>
                        </a:lnSpc>
                        <a:defRPr/>
                      </a:pPr>
                      <a:r>
                        <a:rPr lang="en-GB" sz="1800">
                          <a:latin typeface="Roboto"/>
                          <a:ea typeface="Roboto"/>
                        </a:rPr>
                        <a:t>☐</a:t>
                      </a:r>
                      <a:endParaRPr lang="de-DE" sz="1800">
                        <a:latin typeface="Roboto"/>
                        <a:ea typeface="Roboto"/>
                      </a:endParaRPr>
                    </a:p>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(b)</a:t>
                      </a:r>
                      <a:endParaRPr lang="de-DE" sz="1800">
                        <a:latin typeface="Roboto"/>
                        <a:ea typeface="Roboto"/>
                      </a:endParaRPr>
                    </a:p>
                    <a:p>
                      <a:pPr marL="111760">
                        <a:lnSpc>
                          <a:spcPct val="114999"/>
                        </a:lnSpc>
                        <a:spcAft>
                          <a:spcPts val="300"/>
                        </a:spcAft>
                        <a:defRPr/>
                      </a:pPr>
                      <a:r>
                        <a:rPr lang="en-US" sz="1800">
                          <a:latin typeface="Roboto"/>
                          <a:ea typeface="Roboto"/>
                        </a:rPr>
                        <a:t>(c)</a:t>
                      </a:r>
                      <a:endParaRPr lang="de-DE" sz="1800">
                        <a:latin typeface="Roboto"/>
                        <a:ea typeface="Roboto"/>
                        <a:cs typeface="Arial"/>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Responsibility.</a:t>
                      </a:r>
                      <a:endParaRPr lang="de-DE" sz="1800">
                        <a:latin typeface="Roboto"/>
                        <a:ea typeface="Roboto"/>
                      </a:endParaRPr>
                    </a:p>
                    <a:p>
                      <a:pPr marL="111760">
                        <a:lnSpc>
                          <a:spcPct val="114999"/>
                        </a:lnSpc>
                        <a:spcAft>
                          <a:spcPts val="300"/>
                        </a:spcAft>
                        <a:defRPr/>
                      </a:pPr>
                      <a:r>
                        <a:rPr lang="en-US" sz="1800">
                          <a:latin typeface="Roboto"/>
                          <a:ea typeface="Roboto"/>
                        </a:rPr>
                        <a:t>Internal structure.</a:t>
                      </a:r>
                      <a:endParaRPr lang="de-DE" sz="1800">
                        <a:latin typeface="Roboto"/>
                        <a:ea typeface="Roboto"/>
                        <a:cs typeface="Arial"/>
                      </a:endParaRPr>
                    </a:p>
                  </a:txBody>
                  <a:tcPr marL="68580" marR="68580" marT="0" marB="36195">
                    <a:noFill/>
                  </a:tcPr>
                </a:tc>
                <a:extLst>
                  <a:ext uri="{0D108BD9-81ED-4DB2-BD59-A6C34878D82A}">
                    <a16:rowId xmlns:a16="http://schemas.microsoft.com/office/drawing/2014/main" val="10001"/>
                  </a:ext>
                </a:extLst>
              </a:tr>
              <a:tr h="361950">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(d)</a:t>
                      </a:r>
                      <a:endParaRPr lang="de-DE" sz="1800">
                        <a:latin typeface="Roboto"/>
                        <a:ea typeface="Roboto"/>
                        <a:cs typeface="Arial"/>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Hints for the implementation.</a:t>
                      </a:r>
                      <a:endParaRPr lang="de-DE" sz="1800">
                        <a:latin typeface="Roboto"/>
                        <a:ea typeface="Roboto"/>
                        <a:cs typeface="Arial"/>
                      </a:endParaRPr>
                    </a:p>
                  </a:txBody>
                  <a:tcPr marL="68580" marR="68580" marT="0" marB="36195">
                    <a:no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538123" y="2191530"/>
            <a:ext cx="9093209" cy="1950755"/>
          </a:xfrm>
          <a:prstGeom prst="rect">
            <a:avLst/>
          </a:prstGeom>
          <a:noFill/>
          <a:ln>
            <a:noFill/>
          </a:ln>
        </p:spPr>
        <p:txBody>
          <a:bodyPr vert="horz" wrap="none" lIns="91440" tIns="45720" rIns="91440" bIns="45720" numCol="1" anchor="ctr" anchorCtr="0" compatLnSpc="1">
            <a:prstTxWarp prst="textNoShape">
              <a:avLst/>
            </a:prstTxWarp>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Question 19</a:t>
            </a:r>
            <a:r>
              <a:rPr lang="en-GB" b="1" i="0" u="none" strike="noStrike" cap="none">
                <a:ln>
                  <a:noFill/>
                </a:ln>
                <a:solidFill>
                  <a:schemeClr val="tx1"/>
                </a:solidFill>
                <a:latin typeface="Roboto"/>
                <a:ea typeface="Roboto"/>
              </a:rPr>
              <a:t>	</a:t>
            </a:r>
            <a:r>
              <a:rPr lang="en-GB" b="0" i="1" u="none" strike="noStrike" cap="none">
                <a:ln>
                  <a:noFill/>
                </a:ln>
                <a:solidFill>
                  <a:schemeClr val="tx1"/>
                </a:solidFill>
                <a:latin typeface="Roboto"/>
                <a:ea typeface="Roboto"/>
              </a:rPr>
              <a:t>K-Question: Select “Contained” or “Avoided” for each line.	1 point</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ID: Q-20-04-22</a:t>
            </a:r>
            <a:endParaRPr lang="de-DE" sz="2100"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endParaRPr lang="en-US" sz="800" b="0" i="0" u="none" strike="noStrike" cap="none">
              <a:ln>
                <a:noFill/>
              </a:ln>
              <a:solidFill>
                <a:schemeClr val="tx1"/>
              </a:solidFill>
              <a:latin typeface="Roboto"/>
              <a:ea typeface="Roboto"/>
              <a:cs typeface="Times New Roman"/>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You document a component of your software architecture. Which information should be </a:t>
            </a:r>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contained in your black box description and which information should be avoided?</a:t>
            </a:r>
            <a:endParaRPr/>
          </a:p>
          <a:p>
            <a:pPr marL="0" marR="0" lvl="0" indent="0" algn="l" defTabSz="914400">
              <a:lnSpc>
                <a:spcPct val="100000"/>
              </a:lnSpc>
              <a:spcBef>
                <a:spcPts val="0"/>
              </a:spcBef>
              <a:spcAft>
                <a:spcPts val="0"/>
              </a:spcAft>
              <a:buClrTx/>
              <a:buSzTx/>
              <a:buFontTx/>
              <a:buNone/>
              <a:defRPr/>
            </a:pP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rPr>
              <a:t>Contained    Avoided</a:t>
            </a:r>
            <a:endParaRPr/>
          </a:p>
        </p:txBody>
      </p:sp>
      <p:sp>
        <p:nvSpPr>
          <p:cNvPr id="6" name="Titel 1"/>
          <p:cNvSpPr>
            <a:spLocks/>
          </p:cNvSpPr>
          <p:nvPr/>
        </p:nvSpPr>
        <p:spPr bwMode="auto">
          <a:xfrm>
            <a:off x="538124" y="445050"/>
            <a:ext cx="7691490" cy="1107996"/>
          </a:xfrm>
          <a:prstGeom prst="rect">
            <a:avLst/>
          </a:prstGeom>
          <a:noFill/>
          <a:ln>
            <a:noFill/>
          </a:ln>
        </p:spPr>
        <p:txBody>
          <a:bodyPr vert="horz" wrap="square" lIns="0" tIns="0" rIns="0" bIns="0" anchor="t" anchorCtr="0" compatLnSpc="1">
            <a:spAutoFit/>
          </a:bodyPr>
          <a:lstStyle>
            <a:lvl1pPr marL="0" marR="0" lvl="0" indent="0" algn="l" defTabSz="914400">
              <a:lnSpc>
                <a:spcPct val="100000"/>
              </a:lnSpc>
              <a:spcBef>
                <a:spcPts val="0"/>
              </a:spcBef>
              <a:spcAft>
                <a:spcPts val="0"/>
              </a:spcAft>
              <a:buNone/>
              <a:defRPr lang="de-DE" sz="4400" b="1" i="0" u="none" strike="noStrike" cap="none" spc="0">
                <a:solidFill>
                  <a:srgbClr val="666666"/>
                </a:solidFill>
                <a:latin typeface="Arial"/>
                <a:ea typeface="SimSun"/>
              </a:defRPr>
            </a:lvl1pPr>
          </a:lstStyle>
          <a:p>
            <a:pPr>
              <a:defRPr/>
            </a:pPr>
            <a:r>
              <a:rPr lang="en-US" sz="3600">
                <a:latin typeface="Roboto"/>
              </a:rPr>
              <a:t>K-Questions (Choose Category, Allocation Questions)</a:t>
            </a:r>
            <a:endParaRPr lang="en-US" sz="3600"/>
          </a:p>
        </p:txBody>
      </p:sp>
      <p:sp>
        <p:nvSpPr>
          <p:cNvPr id="7" name="Textfeld 7"/>
          <p:cNvSpPr>
            <a:spLocks/>
          </p:cNvSpPr>
          <p:nvPr/>
        </p:nvSpPr>
        <p:spPr bwMode="auto">
          <a:xfrm>
            <a:off x="624381" y="5501835"/>
            <a:ext cx="4660550" cy="1451679"/>
          </a:xfrm>
          <a:prstGeom prst="rect">
            <a:avLst/>
          </a:prstGeom>
          <a:noFill/>
        </p:spPr>
        <p:txBody>
          <a:bodyPr wrap="square">
            <a:spAutoFit/>
          </a:bodyPr>
          <a:lstStyle/>
          <a:p>
            <a:pPr>
              <a:spcBef>
                <a:spcPts val="0"/>
              </a:spcBef>
              <a:spcAft>
                <a:spcPts val="0"/>
              </a:spcAft>
              <a:defRPr/>
            </a:pPr>
            <a:r>
              <a:rPr lang="en-US" sz="2000" b="0" u="none" strike="noStrike">
                <a:solidFill>
                  <a:srgbClr val="000000"/>
                </a:solidFill>
                <a:latin typeface="Roboto"/>
                <a:ea typeface="Roboto"/>
              </a:rPr>
              <a:t>mark 1 answer per row (or none if </a:t>
            </a:r>
            <a:endParaRPr/>
          </a:p>
          <a:p>
            <a:pPr>
              <a:spcBef>
                <a:spcPts val="0"/>
              </a:spcBef>
              <a:spcAft>
                <a:spcPts val="0"/>
              </a:spcAft>
              <a:defRPr/>
            </a:pPr>
            <a:r>
              <a:rPr lang="en-US" sz="2000" b="0" u="none" strike="noStrike">
                <a:solidFill>
                  <a:srgbClr val="000000"/>
                </a:solidFill>
                <a:latin typeface="Roboto"/>
                <a:ea typeface="Roboto"/>
              </a:rPr>
              <a:t>not sure)</a:t>
            </a:r>
            <a:endParaRPr lang="en-US" sz="2000" b="0">
              <a:latin typeface="Roboto"/>
              <a:ea typeface="Roboto"/>
            </a:endParaRPr>
          </a:p>
          <a:p>
            <a:pPr>
              <a:spcBef>
                <a:spcPts val="525"/>
              </a:spcBef>
              <a:spcAft>
                <a:spcPts val="0"/>
              </a:spcAft>
              <a:defRPr/>
            </a:pPr>
            <a:r>
              <a:rPr lang="en-US" sz="2000" b="0">
                <a:solidFill>
                  <a:srgbClr val="000000"/>
                </a:solidFill>
                <a:latin typeface="Roboto"/>
                <a:ea typeface="Roboto"/>
              </a:rPr>
              <a:t>there is always one correct answer </a:t>
            </a:r>
            <a:endParaRPr/>
          </a:p>
          <a:p>
            <a:pPr>
              <a:spcBef>
                <a:spcPts val="525"/>
              </a:spcBef>
              <a:spcAft>
                <a:spcPts val="0"/>
              </a:spcAft>
              <a:defRPr/>
            </a:pPr>
            <a:r>
              <a:rPr lang="en-US" sz="2000" b="0">
                <a:solidFill>
                  <a:srgbClr val="000000"/>
                </a:solidFill>
                <a:latin typeface="Roboto"/>
                <a:ea typeface="Roboto"/>
              </a:rPr>
              <a:t>in each row</a:t>
            </a:r>
            <a:endParaRPr lang="de-DE" sz="2000">
              <a:latin typeface="Roboto"/>
              <a:ea typeface="Roboto"/>
            </a:endParaRPr>
          </a:p>
        </p:txBody>
      </p:sp>
      <p:sp>
        <p:nvSpPr>
          <p:cNvPr id="8" name="Rechteck 11"/>
          <p:cNvSpPr/>
          <p:nvPr/>
        </p:nvSpPr>
        <p:spPr bwMode="auto">
          <a:xfrm>
            <a:off x="698353" y="5515122"/>
            <a:ext cx="3974280" cy="1364813"/>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9" name="Textfeld 11"/>
          <p:cNvSpPr>
            <a:spLocks/>
          </p:cNvSpPr>
          <p:nvPr/>
        </p:nvSpPr>
        <p:spPr bwMode="auto">
          <a:xfrm>
            <a:off x="5015635" y="5501835"/>
            <a:ext cx="4723270" cy="1451679"/>
          </a:xfrm>
          <a:prstGeom prst="rect">
            <a:avLst/>
          </a:prstGeom>
          <a:noFill/>
        </p:spPr>
        <p:txBody>
          <a:bodyPr wrap="square">
            <a:spAutoFit/>
          </a:bodyPr>
          <a:lstStyle/>
          <a:p>
            <a:pPr>
              <a:spcBef>
                <a:spcPts val="0"/>
              </a:spcBef>
              <a:spcAft>
                <a:spcPts val="0"/>
              </a:spcAft>
              <a:defRPr/>
            </a:pPr>
            <a:r>
              <a:rPr lang="en-US" sz="2000" b="0" u="none" strike="noStrike">
                <a:solidFill>
                  <a:srgbClr val="000000"/>
                </a:solidFill>
                <a:latin typeface="Roboto"/>
                <a:ea typeface="Roboto"/>
              </a:rPr>
              <a:t>correct mark -&gt; add 1/n of max points </a:t>
            </a:r>
            <a:endParaRPr/>
          </a:p>
          <a:p>
            <a:pPr>
              <a:spcBef>
                <a:spcPts val="0"/>
              </a:spcBef>
              <a:spcAft>
                <a:spcPts val="0"/>
              </a:spcAft>
              <a:defRPr/>
            </a:pPr>
            <a:r>
              <a:rPr lang="en-US" sz="2000" b="0" i="0" u="none" strike="noStrike">
                <a:solidFill>
                  <a:srgbClr val="000000"/>
                </a:solidFill>
                <a:latin typeface="Roboto"/>
                <a:ea typeface="Roboto"/>
              </a:rPr>
              <a:t>wrong mark -&gt; deduct 1</a:t>
            </a:r>
            <a:r>
              <a:rPr lang="en-US" sz="2000" b="0" u="none" strike="noStrike">
                <a:solidFill>
                  <a:srgbClr val="000000"/>
                </a:solidFill>
                <a:latin typeface="Roboto"/>
                <a:ea typeface="Roboto"/>
              </a:rPr>
              <a:t>/</a:t>
            </a:r>
            <a:r>
              <a:rPr lang="en-US" sz="2000">
                <a:solidFill>
                  <a:srgbClr val="000000"/>
                </a:solidFill>
                <a:latin typeface="Roboto"/>
                <a:ea typeface="Roboto"/>
              </a:rPr>
              <a:t>n of max points</a:t>
            </a:r>
            <a:endParaRPr lang="en-US" sz="2000" b="0">
              <a:latin typeface="Roboto"/>
              <a:ea typeface="Roboto"/>
            </a:endParaRPr>
          </a:p>
          <a:p>
            <a:pPr>
              <a:spcBef>
                <a:spcPts val="525"/>
              </a:spcBef>
              <a:spcAft>
                <a:spcPts val="0"/>
              </a:spcAft>
              <a:defRPr/>
            </a:pPr>
            <a:r>
              <a:rPr lang="en-US" sz="2000" b="0" i="0" u="none" strike="noStrike">
                <a:solidFill>
                  <a:srgbClr val="000000"/>
                </a:solidFill>
                <a:latin typeface="Roboto"/>
                <a:ea typeface="Roboto"/>
              </a:rPr>
              <a:t>(but only down to 0 points overall)</a:t>
            </a:r>
            <a:endParaRPr lang="en-US" sz="2000" b="0">
              <a:latin typeface="Roboto"/>
              <a:ea typeface="Roboto"/>
            </a:endParaRPr>
          </a:p>
          <a:p>
            <a:pPr>
              <a:spcBef>
                <a:spcPts val="525"/>
              </a:spcBef>
              <a:spcAft>
                <a:spcPts val="0"/>
              </a:spcAft>
              <a:defRPr/>
            </a:pPr>
            <a:r>
              <a:rPr lang="en-US" sz="2000" b="0" i="0" u="none" strike="noStrike">
                <a:solidFill>
                  <a:srgbClr val="000000"/>
                </a:solidFill>
                <a:latin typeface="Roboto"/>
                <a:ea typeface="Roboto"/>
              </a:rPr>
              <a:t>worst case is 0 points</a:t>
            </a:r>
            <a:endParaRPr lang="en-US" sz="2000" b="0">
              <a:latin typeface="Roboto"/>
              <a:ea typeface="Roboto"/>
            </a:endParaRPr>
          </a:p>
        </p:txBody>
      </p:sp>
      <p:sp>
        <p:nvSpPr>
          <p:cNvPr id="10" name="Rechteck 11"/>
          <p:cNvSpPr/>
          <p:nvPr/>
        </p:nvSpPr>
        <p:spPr bwMode="auto">
          <a:xfrm>
            <a:off x="5080249" y="5515123"/>
            <a:ext cx="4595935" cy="1378099"/>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11" name="Textfeld 15"/>
          <p:cNvSpPr>
            <a:spLocks/>
          </p:cNvSpPr>
          <p:nvPr/>
        </p:nvSpPr>
        <p:spPr bwMode="auto">
          <a:xfrm>
            <a:off x="6277576" y="4472909"/>
            <a:ext cx="3752160" cy="400110"/>
          </a:xfrm>
          <a:prstGeom prst="rect">
            <a:avLst/>
          </a:prstGeom>
          <a:noFill/>
        </p:spPr>
        <p:txBody>
          <a:bodyPr wrap="square">
            <a:spAutoFit/>
          </a:bodyPr>
          <a:lstStyle/>
          <a:p>
            <a:pPr>
              <a:spcBef>
                <a:spcPts val="690"/>
              </a:spcBef>
              <a:spcAft>
                <a:spcPts val="0"/>
              </a:spcAft>
              <a:defRPr/>
            </a:pPr>
            <a:r>
              <a:rPr lang="en-US" sz="2000" b="0" i="0" u="none" strike="noStrike">
                <a:solidFill>
                  <a:srgbClr val="10B042"/>
                </a:solidFill>
                <a:latin typeface="Roboto"/>
                <a:ea typeface="Roboto"/>
              </a:rPr>
              <a:t>4 correct -&gt; 4 x 0,25 = 1 point</a:t>
            </a:r>
            <a:endParaRPr lang="en-US" sz="2000" b="0">
              <a:solidFill>
                <a:srgbClr val="10B042"/>
              </a:solidFill>
              <a:latin typeface="Roboto"/>
              <a:ea typeface="Roboto"/>
            </a:endParaRPr>
          </a:p>
        </p:txBody>
      </p:sp>
      <p:sp>
        <p:nvSpPr>
          <p:cNvPr id="12" name="Textfeld 4"/>
          <p:cNvSpPr>
            <a:spLocks/>
          </p:cNvSpPr>
          <p:nvPr/>
        </p:nvSpPr>
        <p:spPr bwMode="auto">
          <a:xfrm>
            <a:off x="898084" y="4092934"/>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10B042"/>
                </a:solidFill>
                <a:latin typeface="Calibri"/>
              </a:rPr>
              <a:t> </a:t>
            </a:r>
            <a:r>
              <a:rPr lang="de-DE" sz="1800" b="1" i="0" u="none" strike="noStrike">
                <a:solidFill>
                  <a:srgbClr val="10B042"/>
                </a:solidFill>
                <a:latin typeface="Roboto"/>
                <a:ea typeface="Roboto"/>
              </a:rPr>
              <a:t> X  </a:t>
            </a:r>
            <a:endParaRPr lang="de-DE" b="0">
              <a:solidFill>
                <a:srgbClr val="10B042"/>
              </a:solidFill>
              <a:latin typeface="Roboto"/>
              <a:ea typeface="Roboto"/>
            </a:endParaRPr>
          </a:p>
          <a:p>
            <a:pPr>
              <a:defRPr/>
            </a:pPr>
            <a:br>
              <a:rPr lang="de-DE"/>
            </a:br>
            <a:endParaRPr lang="de-DE"/>
          </a:p>
        </p:txBody>
      </p:sp>
      <p:sp>
        <p:nvSpPr>
          <p:cNvPr id="13" name="Textfeld 5"/>
          <p:cNvSpPr>
            <a:spLocks/>
          </p:cNvSpPr>
          <p:nvPr/>
        </p:nvSpPr>
        <p:spPr bwMode="auto">
          <a:xfrm>
            <a:off x="909990" y="4458059"/>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10B042"/>
                </a:solidFill>
                <a:latin typeface="Calibri"/>
              </a:rPr>
              <a:t> </a:t>
            </a:r>
            <a:r>
              <a:rPr lang="de-DE" sz="1800" b="1" i="0" u="none" strike="noStrike">
                <a:solidFill>
                  <a:srgbClr val="10B042"/>
                </a:solidFill>
                <a:latin typeface="Roboto"/>
                <a:ea typeface="Roboto"/>
              </a:rPr>
              <a:t> X  </a:t>
            </a:r>
            <a:endParaRPr lang="de-DE" b="0">
              <a:solidFill>
                <a:srgbClr val="10B042"/>
              </a:solidFill>
              <a:latin typeface="Roboto"/>
              <a:ea typeface="Roboto"/>
            </a:endParaRPr>
          </a:p>
          <a:p>
            <a:pPr>
              <a:defRPr/>
            </a:pPr>
            <a:br>
              <a:rPr lang="de-DE"/>
            </a:br>
            <a:endParaRPr lang="de-DE"/>
          </a:p>
        </p:txBody>
      </p:sp>
      <p:sp>
        <p:nvSpPr>
          <p:cNvPr id="14" name="Textfeld 6"/>
          <p:cNvSpPr>
            <a:spLocks/>
          </p:cNvSpPr>
          <p:nvPr/>
        </p:nvSpPr>
        <p:spPr bwMode="auto">
          <a:xfrm>
            <a:off x="1875190" y="4774765"/>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10B042"/>
                </a:solidFill>
                <a:latin typeface="Calibri"/>
              </a:rPr>
              <a:t> </a:t>
            </a:r>
            <a:r>
              <a:rPr lang="de-DE" sz="1800" b="1" i="0" u="none" strike="noStrike">
                <a:solidFill>
                  <a:srgbClr val="10B042"/>
                </a:solidFill>
                <a:latin typeface="Roboto"/>
                <a:ea typeface="Roboto"/>
              </a:rPr>
              <a:t> X  </a:t>
            </a:r>
            <a:endParaRPr lang="de-DE" b="0">
              <a:solidFill>
                <a:srgbClr val="10B042"/>
              </a:solidFill>
              <a:latin typeface="Roboto"/>
              <a:ea typeface="Roboto"/>
            </a:endParaRPr>
          </a:p>
          <a:p>
            <a:pPr>
              <a:defRPr/>
            </a:pPr>
            <a:br>
              <a:rPr lang="de-DE"/>
            </a:br>
            <a:endParaRPr lang="de-DE"/>
          </a:p>
        </p:txBody>
      </p:sp>
      <p:sp>
        <p:nvSpPr>
          <p:cNvPr id="15" name="Textfeld 8"/>
          <p:cNvSpPr>
            <a:spLocks/>
          </p:cNvSpPr>
          <p:nvPr/>
        </p:nvSpPr>
        <p:spPr bwMode="auto">
          <a:xfrm>
            <a:off x="1875190" y="5167671"/>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10B042"/>
                </a:solidFill>
                <a:latin typeface="Calibri"/>
              </a:rPr>
              <a:t> </a:t>
            </a:r>
            <a:r>
              <a:rPr lang="de-DE" sz="1800" b="1" i="0" u="none" strike="noStrike">
                <a:solidFill>
                  <a:srgbClr val="10B042"/>
                </a:solidFill>
                <a:latin typeface="Roboto"/>
                <a:ea typeface="Roboto"/>
              </a:rPr>
              <a:t> X  </a:t>
            </a:r>
            <a:endParaRPr lang="de-DE" b="0">
              <a:solidFill>
                <a:srgbClr val="10B042"/>
              </a:solidFill>
              <a:latin typeface="Roboto"/>
              <a:ea typeface="Roboto"/>
            </a:endParaRPr>
          </a:p>
          <a:p>
            <a:pPr>
              <a:defRPr/>
            </a:pPr>
            <a:br>
              <a:rPr lang="de-DE"/>
            </a:br>
            <a:endParaRPr lang="de-DE"/>
          </a:p>
        </p:txBody>
      </p:sp>
      <p:sp>
        <p:nvSpPr>
          <p:cNvPr id="16"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R="0" lvl="0" algn="ctr" defTabSz="914400">
              <a:lnSpc>
                <a:spcPct val="100000"/>
              </a:lnSpc>
              <a:spcBef>
                <a:spcPts val="0"/>
              </a:spcBef>
              <a:spcAft>
                <a:spcPts val="0"/>
              </a:spcAft>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Tabelle 1"/>
          <p:cNvGraphicFramePr>
            <a:graphicFrameLocks noGrp="1"/>
          </p:cNvGraphicFramePr>
          <p:nvPr/>
        </p:nvGraphicFramePr>
        <p:xfrm>
          <a:off x="726986" y="4132841"/>
          <a:ext cx="7467600" cy="1375410"/>
        </p:xfrm>
        <a:graphic>
          <a:graphicData uri="http://schemas.openxmlformats.org/drawingml/2006/table">
            <a:tbl>
              <a:tblPr>
                <a:tableStyleId>{C0AC5CE4-098C-515E-A7E2-BAF6AB3F29FB}</a:tableStyleId>
              </a:tblPr>
              <a:tblGrid>
                <a:gridCol w="939768">
                  <a:extLst>
                    <a:ext uri="{9D8B030D-6E8A-4147-A177-3AD203B41FA5}">
                      <a16:colId xmlns:a16="http://schemas.microsoft.com/office/drawing/2014/main" val="20000"/>
                    </a:ext>
                  </a:extLst>
                </a:gridCol>
                <a:gridCol w="983849">
                  <a:extLst>
                    <a:ext uri="{9D8B030D-6E8A-4147-A177-3AD203B41FA5}">
                      <a16:colId xmlns:a16="http://schemas.microsoft.com/office/drawing/2014/main" val="20001"/>
                    </a:ext>
                  </a:extLst>
                </a:gridCol>
                <a:gridCol w="671331">
                  <a:extLst>
                    <a:ext uri="{9D8B030D-6E8A-4147-A177-3AD203B41FA5}">
                      <a16:colId xmlns:a16="http://schemas.microsoft.com/office/drawing/2014/main" val="20002"/>
                    </a:ext>
                  </a:extLst>
                </a:gridCol>
                <a:gridCol w="4872652">
                  <a:extLst>
                    <a:ext uri="{9D8B030D-6E8A-4147-A177-3AD203B41FA5}">
                      <a16:colId xmlns:a16="http://schemas.microsoft.com/office/drawing/2014/main" val="20003"/>
                    </a:ext>
                  </a:extLst>
                </a:gridCol>
              </a:tblGrid>
              <a:tr h="84895">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(a)</a:t>
                      </a:r>
                      <a:endParaRPr lang="de-DE" sz="1800">
                        <a:latin typeface="Roboto"/>
                        <a:ea typeface="Roboto"/>
                        <a:cs typeface="Arial"/>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Interfaces.</a:t>
                      </a:r>
                      <a:endParaRPr lang="de-DE" sz="1800">
                        <a:latin typeface="Roboto"/>
                        <a:ea typeface="Roboto"/>
                        <a:cs typeface="Arial"/>
                      </a:endParaRPr>
                    </a:p>
                  </a:txBody>
                  <a:tcPr marL="68580" marR="68580" marT="0" marB="36195">
                    <a:noFill/>
                  </a:tcPr>
                </a:tc>
                <a:extLst>
                  <a:ext uri="{0D108BD9-81ED-4DB2-BD59-A6C34878D82A}">
                    <a16:rowId xmlns:a16="http://schemas.microsoft.com/office/drawing/2014/main" val="10000"/>
                  </a:ext>
                </a:extLst>
              </a:tr>
              <a:tr h="84895">
                <a:tc>
                  <a:txBody>
                    <a:bodyPr/>
                    <a:lstStyle/>
                    <a:p>
                      <a:pPr algn="ctr">
                        <a:lnSpc>
                          <a:spcPct val="114999"/>
                        </a:lnSpc>
                        <a:defRPr/>
                      </a:pPr>
                      <a:r>
                        <a:rPr lang="en-GB" sz="1800">
                          <a:latin typeface="Roboto"/>
                          <a:ea typeface="Roboto"/>
                        </a:rPr>
                        <a:t>☐</a:t>
                      </a:r>
                      <a:endParaRPr lang="de-DE" sz="1800">
                        <a:latin typeface="Roboto"/>
                        <a:ea typeface="Roboto"/>
                      </a:endParaRPr>
                    </a:p>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algn="ctr">
                        <a:lnSpc>
                          <a:spcPct val="114999"/>
                        </a:lnSpc>
                        <a:defRPr/>
                      </a:pPr>
                      <a:r>
                        <a:rPr lang="en-GB" sz="1800">
                          <a:latin typeface="Roboto"/>
                          <a:ea typeface="Roboto"/>
                        </a:rPr>
                        <a:t>☐</a:t>
                      </a:r>
                      <a:endParaRPr lang="de-DE" sz="1800">
                        <a:latin typeface="Roboto"/>
                        <a:ea typeface="Roboto"/>
                      </a:endParaRPr>
                    </a:p>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(b)</a:t>
                      </a:r>
                      <a:endParaRPr lang="de-DE" sz="1800">
                        <a:latin typeface="Roboto"/>
                        <a:ea typeface="Roboto"/>
                      </a:endParaRPr>
                    </a:p>
                    <a:p>
                      <a:pPr marL="111760">
                        <a:lnSpc>
                          <a:spcPct val="114999"/>
                        </a:lnSpc>
                        <a:spcAft>
                          <a:spcPts val="300"/>
                        </a:spcAft>
                        <a:defRPr/>
                      </a:pPr>
                      <a:r>
                        <a:rPr lang="en-US" sz="1800">
                          <a:latin typeface="Roboto"/>
                          <a:ea typeface="Roboto"/>
                        </a:rPr>
                        <a:t>(c)</a:t>
                      </a:r>
                      <a:endParaRPr lang="de-DE" sz="1800">
                        <a:latin typeface="Roboto"/>
                        <a:ea typeface="Roboto"/>
                        <a:cs typeface="Arial"/>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Responsibility.</a:t>
                      </a:r>
                      <a:endParaRPr lang="de-DE" sz="1800">
                        <a:latin typeface="Roboto"/>
                        <a:ea typeface="Roboto"/>
                      </a:endParaRPr>
                    </a:p>
                    <a:p>
                      <a:pPr marL="111760">
                        <a:lnSpc>
                          <a:spcPct val="114999"/>
                        </a:lnSpc>
                        <a:spcAft>
                          <a:spcPts val="300"/>
                        </a:spcAft>
                        <a:defRPr/>
                      </a:pPr>
                      <a:r>
                        <a:rPr lang="en-US" sz="1800">
                          <a:latin typeface="Roboto"/>
                          <a:ea typeface="Roboto"/>
                        </a:rPr>
                        <a:t>Internal structure.</a:t>
                      </a:r>
                      <a:endParaRPr lang="de-DE" sz="1800">
                        <a:latin typeface="Roboto"/>
                        <a:ea typeface="Roboto"/>
                        <a:cs typeface="Arial"/>
                      </a:endParaRPr>
                    </a:p>
                  </a:txBody>
                  <a:tcPr marL="68580" marR="68580" marT="0" marB="36195">
                    <a:noFill/>
                  </a:tcPr>
                </a:tc>
                <a:extLst>
                  <a:ext uri="{0D108BD9-81ED-4DB2-BD59-A6C34878D82A}">
                    <a16:rowId xmlns:a16="http://schemas.microsoft.com/office/drawing/2014/main" val="10001"/>
                  </a:ext>
                </a:extLst>
              </a:tr>
              <a:tr h="361950">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(d)</a:t>
                      </a:r>
                      <a:endParaRPr lang="de-DE" sz="1800">
                        <a:latin typeface="Roboto"/>
                        <a:ea typeface="Roboto"/>
                        <a:cs typeface="Arial"/>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Hints for the implementation.</a:t>
                      </a:r>
                      <a:endParaRPr lang="de-DE" sz="1800">
                        <a:latin typeface="Roboto"/>
                        <a:ea typeface="Roboto"/>
                        <a:cs typeface="Arial"/>
                      </a:endParaRPr>
                    </a:p>
                  </a:txBody>
                  <a:tcPr marL="68580" marR="68580" marT="0" marB="36195">
                    <a:no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538123" y="2191767"/>
            <a:ext cx="9093209" cy="1950755"/>
          </a:xfrm>
          <a:prstGeom prst="rect">
            <a:avLst/>
          </a:prstGeom>
          <a:noFill/>
          <a:ln>
            <a:noFill/>
          </a:ln>
        </p:spPr>
        <p:txBody>
          <a:bodyPr vert="horz" wrap="none" lIns="91440" tIns="45720" rIns="91440" bIns="45720" numCol="1" anchor="ctr" anchorCtr="0" compatLnSpc="1">
            <a:prstTxWarp prst="textNoShape">
              <a:avLst/>
            </a:prstTxWarp>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Question 19</a:t>
            </a:r>
            <a:r>
              <a:rPr lang="en-GB" b="1" i="0" u="none" strike="noStrike" cap="none">
                <a:ln>
                  <a:noFill/>
                </a:ln>
                <a:solidFill>
                  <a:schemeClr val="tx1"/>
                </a:solidFill>
                <a:latin typeface="Roboto"/>
                <a:ea typeface="Roboto"/>
              </a:rPr>
              <a:t>	</a:t>
            </a:r>
            <a:r>
              <a:rPr lang="en-GB" b="0" i="1" u="none" strike="noStrike" cap="none">
                <a:ln>
                  <a:noFill/>
                </a:ln>
                <a:solidFill>
                  <a:schemeClr val="tx1"/>
                </a:solidFill>
                <a:latin typeface="Roboto"/>
                <a:ea typeface="Roboto"/>
              </a:rPr>
              <a:t>K-Question: Select “Contained” or “Avoided” for each line.	1 point</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ID: Q-20-04-22</a:t>
            </a:r>
            <a:endParaRPr lang="de-DE" sz="2100"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endParaRPr lang="en-US" sz="800" b="0" i="0" u="none" strike="noStrike" cap="none">
              <a:ln>
                <a:noFill/>
              </a:ln>
              <a:solidFill>
                <a:schemeClr val="tx1"/>
              </a:solidFill>
              <a:latin typeface="Roboto"/>
              <a:ea typeface="Roboto"/>
              <a:cs typeface="Times New Roman"/>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You document a component of your software architecture. Which information should be </a:t>
            </a:r>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contained in your black box description and which information should be avoided?</a:t>
            </a:r>
            <a:endParaRPr/>
          </a:p>
          <a:p>
            <a:pPr marL="0" marR="0" lvl="0" indent="0" algn="l" defTabSz="914400">
              <a:lnSpc>
                <a:spcPct val="100000"/>
              </a:lnSpc>
              <a:spcBef>
                <a:spcPts val="0"/>
              </a:spcBef>
              <a:spcAft>
                <a:spcPts val="0"/>
              </a:spcAft>
              <a:buClrTx/>
              <a:buSzTx/>
              <a:buFontTx/>
              <a:buNone/>
              <a:defRPr/>
            </a:pP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rPr>
              <a:t>Contained    Avoided</a:t>
            </a:r>
            <a:endParaRPr/>
          </a:p>
        </p:txBody>
      </p:sp>
      <p:sp>
        <p:nvSpPr>
          <p:cNvPr id="6" name="Titel 1"/>
          <p:cNvSpPr>
            <a:spLocks/>
          </p:cNvSpPr>
          <p:nvPr/>
        </p:nvSpPr>
        <p:spPr bwMode="auto">
          <a:xfrm>
            <a:off x="538124" y="445050"/>
            <a:ext cx="7200003" cy="1107996"/>
          </a:xfrm>
          <a:prstGeom prst="rect">
            <a:avLst/>
          </a:prstGeom>
          <a:noFill/>
          <a:ln>
            <a:noFill/>
          </a:ln>
        </p:spPr>
        <p:txBody>
          <a:bodyPr vert="horz" wrap="square" lIns="0" tIns="0" rIns="0" bIns="0" anchor="t" anchorCtr="0" compatLnSpc="1">
            <a:spAutoFit/>
          </a:bodyPr>
          <a:lstStyle>
            <a:lvl1pPr marL="0" marR="0" lvl="0" indent="0" algn="l" defTabSz="914400">
              <a:lnSpc>
                <a:spcPct val="100000"/>
              </a:lnSpc>
              <a:spcBef>
                <a:spcPts val="0"/>
              </a:spcBef>
              <a:spcAft>
                <a:spcPts val="0"/>
              </a:spcAft>
              <a:buNone/>
              <a:defRPr lang="de-DE" sz="4400" b="1" i="0" u="none" strike="noStrike" cap="none" spc="0">
                <a:solidFill>
                  <a:srgbClr val="666666"/>
                </a:solidFill>
                <a:latin typeface="Arial"/>
                <a:ea typeface="SimSun"/>
              </a:defRPr>
            </a:lvl1pPr>
          </a:lstStyle>
          <a:p>
            <a:pPr>
              <a:defRPr/>
            </a:pPr>
            <a:r>
              <a:rPr lang="en-US" sz="3600">
                <a:latin typeface="Roboto"/>
              </a:rPr>
              <a:t>K-Questions (Choose Category, Allocation Questions)</a:t>
            </a:r>
            <a:endParaRPr lang="en-US" sz="3600"/>
          </a:p>
        </p:txBody>
      </p:sp>
      <p:sp>
        <p:nvSpPr>
          <p:cNvPr id="7" name="Textfeld 7"/>
          <p:cNvSpPr>
            <a:spLocks/>
          </p:cNvSpPr>
          <p:nvPr/>
        </p:nvSpPr>
        <p:spPr bwMode="auto">
          <a:xfrm>
            <a:off x="624381" y="5501835"/>
            <a:ext cx="4660550" cy="1451679"/>
          </a:xfrm>
          <a:prstGeom prst="rect">
            <a:avLst/>
          </a:prstGeom>
          <a:noFill/>
        </p:spPr>
        <p:txBody>
          <a:bodyPr wrap="square">
            <a:spAutoFit/>
          </a:bodyPr>
          <a:lstStyle/>
          <a:p>
            <a:pPr>
              <a:spcBef>
                <a:spcPts val="0"/>
              </a:spcBef>
              <a:spcAft>
                <a:spcPts val="0"/>
              </a:spcAft>
              <a:defRPr/>
            </a:pPr>
            <a:r>
              <a:rPr lang="en-US" sz="2000" b="0" u="none" strike="noStrike">
                <a:solidFill>
                  <a:srgbClr val="000000"/>
                </a:solidFill>
                <a:latin typeface="Roboto"/>
                <a:ea typeface="Roboto"/>
              </a:rPr>
              <a:t>mark 1 answer per row (or none if </a:t>
            </a:r>
            <a:endParaRPr/>
          </a:p>
          <a:p>
            <a:pPr>
              <a:spcBef>
                <a:spcPts val="0"/>
              </a:spcBef>
              <a:spcAft>
                <a:spcPts val="0"/>
              </a:spcAft>
              <a:defRPr/>
            </a:pPr>
            <a:r>
              <a:rPr lang="en-US" sz="2000" b="0" u="none" strike="noStrike">
                <a:solidFill>
                  <a:srgbClr val="000000"/>
                </a:solidFill>
                <a:latin typeface="Roboto"/>
                <a:ea typeface="Roboto"/>
              </a:rPr>
              <a:t>not sure)</a:t>
            </a:r>
            <a:endParaRPr lang="en-US" sz="2000" b="0">
              <a:latin typeface="Roboto"/>
              <a:ea typeface="Roboto"/>
            </a:endParaRPr>
          </a:p>
          <a:p>
            <a:pPr>
              <a:spcBef>
                <a:spcPts val="525"/>
              </a:spcBef>
              <a:spcAft>
                <a:spcPts val="0"/>
              </a:spcAft>
              <a:defRPr/>
            </a:pPr>
            <a:r>
              <a:rPr lang="en-US" sz="2000" b="0">
                <a:solidFill>
                  <a:srgbClr val="000000"/>
                </a:solidFill>
                <a:latin typeface="Roboto"/>
                <a:ea typeface="Roboto"/>
              </a:rPr>
              <a:t>there is always one correct answer </a:t>
            </a:r>
            <a:endParaRPr/>
          </a:p>
          <a:p>
            <a:pPr>
              <a:spcBef>
                <a:spcPts val="525"/>
              </a:spcBef>
              <a:spcAft>
                <a:spcPts val="0"/>
              </a:spcAft>
              <a:defRPr/>
            </a:pPr>
            <a:r>
              <a:rPr lang="en-US" sz="2000" b="0">
                <a:solidFill>
                  <a:srgbClr val="000000"/>
                </a:solidFill>
                <a:latin typeface="Roboto"/>
                <a:ea typeface="Roboto"/>
              </a:rPr>
              <a:t>in each row</a:t>
            </a:r>
            <a:endParaRPr lang="de-DE" sz="2000">
              <a:latin typeface="Roboto"/>
              <a:ea typeface="Roboto"/>
            </a:endParaRPr>
          </a:p>
        </p:txBody>
      </p:sp>
      <p:sp>
        <p:nvSpPr>
          <p:cNvPr id="8" name="Rechteck 11"/>
          <p:cNvSpPr/>
          <p:nvPr/>
        </p:nvSpPr>
        <p:spPr bwMode="auto">
          <a:xfrm>
            <a:off x="698353" y="5515121"/>
            <a:ext cx="3974280" cy="1374357"/>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9" name="Textfeld 11"/>
          <p:cNvSpPr>
            <a:spLocks/>
          </p:cNvSpPr>
          <p:nvPr/>
        </p:nvSpPr>
        <p:spPr bwMode="auto">
          <a:xfrm>
            <a:off x="5015635" y="5501835"/>
            <a:ext cx="4723270" cy="1451679"/>
          </a:xfrm>
          <a:prstGeom prst="rect">
            <a:avLst/>
          </a:prstGeom>
          <a:noFill/>
        </p:spPr>
        <p:txBody>
          <a:bodyPr wrap="square">
            <a:spAutoFit/>
          </a:bodyPr>
          <a:lstStyle/>
          <a:p>
            <a:pPr>
              <a:spcBef>
                <a:spcPts val="0"/>
              </a:spcBef>
              <a:spcAft>
                <a:spcPts val="0"/>
              </a:spcAft>
              <a:defRPr/>
            </a:pPr>
            <a:r>
              <a:rPr lang="en-US" sz="2000" b="0" u="none" strike="noStrike">
                <a:solidFill>
                  <a:srgbClr val="000000"/>
                </a:solidFill>
                <a:latin typeface="Roboto"/>
                <a:ea typeface="Roboto"/>
              </a:rPr>
              <a:t>correct mark -&gt; add 1/n of max points </a:t>
            </a:r>
            <a:endParaRPr/>
          </a:p>
          <a:p>
            <a:pPr>
              <a:spcBef>
                <a:spcPts val="0"/>
              </a:spcBef>
              <a:spcAft>
                <a:spcPts val="0"/>
              </a:spcAft>
              <a:defRPr/>
            </a:pPr>
            <a:r>
              <a:rPr lang="en-US" sz="2000" b="0" i="0" u="none" strike="noStrike">
                <a:solidFill>
                  <a:srgbClr val="000000"/>
                </a:solidFill>
                <a:latin typeface="Roboto"/>
                <a:ea typeface="Roboto"/>
              </a:rPr>
              <a:t>wrong mark -&gt; deduct 1</a:t>
            </a:r>
            <a:r>
              <a:rPr lang="en-US" sz="2000" b="0" u="none" strike="noStrike">
                <a:solidFill>
                  <a:srgbClr val="000000"/>
                </a:solidFill>
                <a:latin typeface="Roboto"/>
                <a:ea typeface="Roboto"/>
              </a:rPr>
              <a:t>/</a:t>
            </a:r>
            <a:r>
              <a:rPr lang="en-US" sz="2000">
                <a:solidFill>
                  <a:srgbClr val="000000"/>
                </a:solidFill>
                <a:latin typeface="Roboto"/>
                <a:ea typeface="Roboto"/>
              </a:rPr>
              <a:t>n of max points</a:t>
            </a:r>
            <a:endParaRPr lang="en-US" sz="2000" b="0">
              <a:latin typeface="Roboto"/>
              <a:ea typeface="Roboto"/>
            </a:endParaRPr>
          </a:p>
          <a:p>
            <a:pPr>
              <a:spcBef>
                <a:spcPts val="525"/>
              </a:spcBef>
              <a:spcAft>
                <a:spcPts val="0"/>
              </a:spcAft>
              <a:defRPr/>
            </a:pPr>
            <a:r>
              <a:rPr lang="en-US" sz="2000" b="0" i="0" u="none" strike="noStrike">
                <a:solidFill>
                  <a:srgbClr val="000000"/>
                </a:solidFill>
                <a:latin typeface="Roboto"/>
                <a:ea typeface="Roboto"/>
              </a:rPr>
              <a:t>(but only down to 0 points overall)</a:t>
            </a:r>
            <a:endParaRPr lang="en-US" sz="2000" b="0">
              <a:latin typeface="Roboto"/>
              <a:ea typeface="Roboto"/>
            </a:endParaRPr>
          </a:p>
          <a:p>
            <a:pPr>
              <a:spcBef>
                <a:spcPts val="525"/>
              </a:spcBef>
              <a:spcAft>
                <a:spcPts val="0"/>
              </a:spcAft>
              <a:defRPr/>
            </a:pPr>
            <a:r>
              <a:rPr lang="en-US" sz="2000" b="0" i="0" u="none" strike="noStrike">
                <a:solidFill>
                  <a:srgbClr val="000000"/>
                </a:solidFill>
                <a:latin typeface="Roboto"/>
                <a:ea typeface="Roboto"/>
              </a:rPr>
              <a:t>worst case is 0 points</a:t>
            </a:r>
            <a:endParaRPr lang="en-US" sz="2000" b="0">
              <a:latin typeface="Roboto"/>
              <a:ea typeface="Roboto"/>
            </a:endParaRPr>
          </a:p>
        </p:txBody>
      </p:sp>
      <p:sp>
        <p:nvSpPr>
          <p:cNvPr id="10" name="Rechteck 11"/>
          <p:cNvSpPr/>
          <p:nvPr/>
        </p:nvSpPr>
        <p:spPr bwMode="auto">
          <a:xfrm>
            <a:off x="5080249" y="5515123"/>
            <a:ext cx="4595935" cy="1374355"/>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11" name="Textfeld 15"/>
          <p:cNvSpPr>
            <a:spLocks/>
          </p:cNvSpPr>
          <p:nvPr/>
        </p:nvSpPr>
        <p:spPr bwMode="auto">
          <a:xfrm>
            <a:off x="6314299" y="4472909"/>
            <a:ext cx="3579509" cy="707886"/>
          </a:xfrm>
          <a:prstGeom prst="rect">
            <a:avLst/>
          </a:prstGeom>
          <a:noFill/>
        </p:spPr>
        <p:txBody>
          <a:bodyPr wrap="square">
            <a:spAutoFit/>
          </a:bodyPr>
          <a:lstStyle/>
          <a:p>
            <a:pPr>
              <a:spcBef>
                <a:spcPts val="690"/>
              </a:spcBef>
              <a:spcAft>
                <a:spcPts val="0"/>
              </a:spcAft>
              <a:defRPr/>
            </a:pPr>
            <a:r>
              <a:rPr lang="en-US" sz="2000" b="0" i="0" u="none" strike="noStrike">
                <a:solidFill>
                  <a:srgbClr val="10B042"/>
                </a:solidFill>
                <a:latin typeface="Roboto"/>
                <a:ea typeface="Roboto"/>
              </a:rPr>
              <a:t>3 correct, </a:t>
            </a:r>
            <a:r>
              <a:rPr lang="en-US" sz="2000" b="0" i="0" u="none" strike="noStrike">
                <a:solidFill>
                  <a:srgbClr val="FF0000"/>
                </a:solidFill>
                <a:latin typeface="Roboto"/>
                <a:ea typeface="Roboto"/>
              </a:rPr>
              <a:t>1 wrong </a:t>
            </a:r>
            <a:r>
              <a:rPr lang="en-US" sz="2000" b="0" i="0" u="none" strike="noStrike">
                <a:latin typeface="Roboto"/>
                <a:ea typeface="Roboto"/>
              </a:rPr>
              <a:t>-&gt; 3 x 0,25 – 0,25 = </a:t>
            </a:r>
            <a:r>
              <a:rPr lang="en-US" sz="2000">
                <a:latin typeface="Roboto"/>
                <a:ea typeface="Roboto"/>
              </a:rPr>
              <a:t>0,5</a:t>
            </a:r>
            <a:r>
              <a:rPr lang="en-US" sz="2000" b="0" i="0" u="none" strike="noStrike">
                <a:latin typeface="Roboto"/>
                <a:ea typeface="Roboto"/>
              </a:rPr>
              <a:t> points</a:t>
            </a:r>
            <a:endParaRPr lang="en-US" sz="2000" b="0">
              <a:latin typeface="Roboto"/>
              <a:ea typeface="Roboto"/>
            </a:endParaRPr>
          </a:p>
        </p:txBody>
      </p:sp>
      <p:sp>
        <p:nvSpPr>
          <p:cNvPr id="12" name="Textfeld 4"/>
          <p:cNvSpPr>
            <a:spLocks/>
          </p:cNvSpPr>
          <p:nvPr/>
        </p:nvSpPr>
        <p:spPr bwMode="auto">
          <a:xfrm>
            <a:off x="909990" y="4104840"/>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10B042"/>
                </a:solidFill>
                <a:latin typeface="Calibri"/>
              </a:rPr>
              <a:t> </a:t>
            </a:r>
            <a:r>
              <a:rPr lang="de-DE" sz="1800" b="1" i="0" u="none" strike="noStrike">
                <a:solidFill>
                  <a:srgbClr val="10B042"/>
                </a:solidFill>
                <a:latin typeface="Roboto"/>
                <a:ea typeface="Roboto"/>
              </a:rPr>
              <a:t> X  </a:t>
            </a:r>
            <a:endParaRPr lang="de-DE" b="0">
              <a:solidFill>
                <a:srgbClr val="10B042"/>
              </a:solidFill>
              <a:latin typeface="Roboto"/>
              <a:ea typeface="Roboto"/>
            </a:endParaRPr>
          </a:p>
          <a:p>
            <a:pPr>
              <a:defRPr/>
            </a:pPr>
            <a:br>
              <a:rPr lang="de-DE"/>
            </a:br>
            <a:endParaRPr lang="de-DE"/>
          </a:p>
        </p:txBody>
      </p:sp>
      <p:sp>
        <p:nvSpPr>
          <p:cNvPr id="13" name="Textfeld 5"/>
          <p:cNvSpPr>
            <a:spLocks/>
          </p:cNvSpPr>
          <p:nvPr/>
        </p:nvSpPr>
        <p:spPr bwMode="auto">
          <a:xfrm>
            <a:off x="909990" y="4458059"/>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10B042"/>
                </a:solidFill>
                <a:latin typeface="Calibri"/>
              </a:rPr>
              <a:t> </a:t>
            </a:r>
            <a:r>
              <a:rPr lang="de-DE" sz="1800" b="1" i="0" u="none" strike="noStrike">
                <a:solidFill>
                  <a:srgbClr val="10B042"/>
                </a:solidFill>
                <a:latin typeface="Roboto"/>
                <a:ea typeface="Roboto"/>
              </a:rPr>
              <a:t> X  </a:t>
            </a:r>
            <a:endParaRPr lang="de-DE" b="0">
              <a:solidFill>
                <a:srgbClr val="10B042"/>
              </a:solidFill>
              <a:latin typeface="Roboto"/>
              <a:ea typeface="Roboto"/>
            </a:endParaRPr>
          </a:p>
          <a:p>
            <a:pPr>
              <a:defRPr/>
            </a:pPr>
            <a:br>
              <a:rPr lang="de-DE"/>
            </a:br>
            <a:endParaRPr lang="de-DE"/>
          </a:p>
        </p:txBody>
      </p:sp>
      <p:sp>
        <p:nvSpPr>
          <p:cNvPr id="14" name="Textfeld 6"/>
          <p:cNvSpPr>
            <a:spLocks/>
          </p:cNvSpPr>
          <p:nvPr/>
        </p:nvSpPr>
        <p:spPr bwMode="auto">
          <a:xfrm>
            <a:off x="1875190" y="4774765"/>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10B042"/>
                </a:solidFill>
                <a:latin typeface="Calibri"/>
              </a:rPr>
              <a:t> </a:t>
            </a:r>
            <a:r>
              <a:rPr lang="de-DE" sz="1800" b="1" i="0" u="none" strike="noStrike">
                <a:solidFill>
                  <a:srgbClr val="10B042"/>
                </a:solidFill>
                <a:latin typeface="Roboto"/>
                <a:ea typeface="Roboto"/>
              </a:rPr>
              <a:t> X  </a:t>
            </a:r>
            <a:endParaRPr lang="de-DE" b="0">
              <a:solidFill>
                <a:srgbClr val="10B042"/>
              </a:solidFill>
              <a:latin typeface="Roboto"/>
              <a:ea typeface="Roboto"/>
            </a:endParaRPr>
          </a:p>
          <a:p>
            <a:pPr>
              <a:defRPr/>
            </a:pPr>
            <a:br>
              <a:rPr lang="de-DE"/>
            </a:br>
            <a:endParaRPr lang="de-DE"/>
          </a:p>
        </p:txBody>
      </p:sp>
      <p:sp>
        <p:nvSpPr>
          <p:cNvPr id="15" name="Textfeld 8"/>
          <p:cNvSpPr>
            <a:spLocks/>
          </p:cNvSpPr>
          <p:nvPr/>
        </p:nvSpPr>
        <p:spPr bwMode="auto">
          <a:xfrm>
            <a:off x="911353" y="5167671"/>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10B042"/>
                </a:solidFill>
                <a:latin typeface="Calibri"/>
              </a:rPr>
              <a:t> </a:t>
            </a:r>
            <a:r>
              <a:rPr lang="de-DE" sz="1800" b="1" i="0" u="none" strike="noStrike">
                <a:solidFill>
                  <a:srgbClr val="FF0000"/>
                </a:solidFill>
                <a:latin typeface="Roboto"/>
                <a:ea typeface="Roboto"/>
              </a:rPr>
              <a:t> X </a:t>
            </a:r>
            <a:r>
              <a:rPr lang="de-DE" sz="1800" b="1" i="0" u="none" strike="noStrike">
                <a:solidFill>
                  <a:srgbClr val="10B042"/>
                </a:solidFill>
                <a:latin typeface="Roboto"/>
                <a:ea typeface="Roboto"/>
              </a:rPr>
              <a:t> </a:t>
            </a:r>
            <a:endParaRPr lang="de-DE" b="0">
              <a:solidFill>
                <a:srgbClr val="10B042"/>
              </a:solidFill>
              <a:latin typeface="Roboto"/>
              <a:ea typeface="Roboto"/>
            </a:endParaRPr>
          </a:p>
          <a:p>
            <a:pPr>
              <a:defRPr/>
            </a:pPr>
            <a:br>
              <a:rPr lang="de-DE"/>
            </a:br>
            <a:endParaRPr lang="de-DE"/>
          </a:p>
        </p:txBody>
      </p:sp>
      <p:sp>
        <p:nvSpPr>
          <p:cNvPr id="16"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R="0" lvl="0" algn="ctr" defTabSz="914400">
              <a:lnSpc>
                <a:spcPct val="100000"/>
              </a:lnSpc>
              <a:spcBef>
                <a:spcPts val="0"/>
              </a:spcBef>
              <a:spcAft>
                <a:spcPts val="0"/>
              </a:spcAft>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Tabelle 1"/>
          <p:cNvGraphicFramePr>
            <a:graphicFrameLocks noGrp="1"/>
          </p:cNvGraphicFramePr>
          <p:nvPr/>
        </p:nvGraphicFramePr>
        <p:xfrm>
          <a:off x="726986" y="4132841"/>
          <a:ext cx="7467600" cy="1375410"/>
        </p:xfrm>
        <a:graphic>
          <a:graphicData uri="http://schemas.openxmlformats.org/drawingml/2006/table">
            <a:tbl>
              <a:tblPr>
                <a:tableStyleId>{C0AC5CE4-098C-515E-A7E2-BAF6AB3F29FB}</a:tableStyleId>
              </a:tblPr>
              <a:tblGrid>
                <a:gridCol w="939768">
                  <a:extLst>
                    <a:ext uri="{9D8B030D-6E8A-4147-A177-3AD203B41FA5}">
                      <a16:colId xmlns:a16="http://schemas.microsoft.com/office/drawing/2014/main" val="20000"/>
                    </a:ext>
                  </a:extLst>
                </a:gridCol>
                <a:gridCol w="983849">
                  <a:extLst>
                    <a:ext uri="{9D8B030D-6E8A-4147-A177-3AD203B41FA5}">
                      <a16:colId xmlns:a16="http://schemas.microsoft.com/office/drawing/2014/main" val="20001"/>
                    </a:ext>
                  </a:extLst>
                </a:gridCol>
                <a:gridCol w="671331">
                  <a:extLst>
                    <a:ext uri="{9D8B030D-6E8A-4147-A177-3AD203B41FA5}">
                      <a16:colId xmlns:a16="http://schemas.microsoft.com/office/drawing/2014/main" val="20002"/>
                    </a:ext>
                  </a:extLst>
                </a:gridCol>
                <a:gridCol w="4872652">
                  <a:extLst>
                    <a:ext uri="{9D8B030D-6E8A-4147-A177-3AD203B41FA5}">
                      <a16:colId xmlns:a16="http://schemas.microsoft.com/office/drawing/2014/main" val="20003"/>
                    </a:ext>
                  </a:extLst>
                </a:gridCol>
              </a:tblGrid>
              <a:tr h="84895">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(a)</a:t>
                      </a:r>
                      <a:endParaRPr lang="de-DE" sz="1800">
                        <a:latin typeface="Roboto"/>
                        <a:ea typeface="Roboto"/>
                        <a:cs typeface="Arial"/>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Interfaces.</a:t>
                      </a:r>
                      <a:endParaRPr lang="de-DE" sz="1800">
                        <a:latin typeface="Roboto"/>
                        <a:ea typeface="Roboto"/>
                        <a:cs typeface="Arial"/>
                      </a:endParaRPr>
                    </a:p>
                  </a:txBody>
                  <a:tcPr marL="68580" marR="68580" marT="0" marB="36195">
                    <a:noFill/>
                  </a:tcPr>
                </a:tc>
                <a:extLst>
                  <a:ext uri="{0D108BD9-81ED-4DB2-BD59-A6C34878D82A}">
                    <a16:rowId xmlns:a16="http://schemas.microsoft.com/office/drawing/2014/main" val="10000"/>
                  </a:ext>
                </a:extLst>
              </a:tr>
              <a:tr h="84895">
                <a:tc>
                  <a:txBody>
                    <a:bodyPr/>
                    <a:lstStyle/>
                    <a:p>
                      <a:pPr algn="ctr">
                        <a:lnSpc>
                          <a:spcPct val="114999"/>
                        </a:lnSpc>
                        <a:defRPr/>
                      </a:pPr>
                      <a:r>
                        <a:rPr lang="en-GB" sz="1800">
                          <a:latin typeface="Roboto"/>
                          <a:ea typeface="Roboto"/>
                        </a:rPr>
                        <a:t>☐</a:t>
                      </a:r>
                      <a:endParaRPr lang="de-DE" sz="1800">
                        <a:latin typeface="Roboto"/>
                        <a:ea typeface="Roboto"/>
                      </a:endParaRPr>
                    </a:p>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algn="ctr">
                        <a:lnSpc>
                          <a:spcPct val="114999"/>
                        </a:lnSpc>
                        <a:defRPr/>
                      </a:pPr>
                      <a:r>
                        <a:rPr lang="en-GB" sz="1800">
                          <a:latin typeface="Roboto"/>
                          <a:ea typeface="Roboto"/>
                        </a:rPr>
                        <a:t>☐</a:t>
                      </a:r>
                      <a:endParaRPr lang="de-DE" sz="1800">
                        <a:latin typeface="Roboto"/>
                        <a:ea typeface="Roboto"/>
                      </a:endParaRPr>
                    </a:p>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(b)</a:t>
                      </a:r>
                      <a:endParaRPr lang="de-DE" sz="1800">
                        <a:latin typeface="Roboto"/>
                        <a:ea typeface="Roboto"/>
                      </a:endParaRPr>
                    </a:p>
                    <a:p>
                      <a:pPr marL="111760">
                        <a:lnSpc>
                          <a:spcPct val="114999"/>
                        </a:lnSpc>
                        <a:spcAft>
                          <a:spcPts val="300"/>
                        </a:spcAft>
                        <a:defRPr/>
                      </a:pPr>
                      <a:r>
                        <a:rPr lang="en-US" sz="1800">
                          <a:latin typeface="Roboto"/>
                          <a:ea typeface="Roboto"/>
                        </a:rPr>
                        <a:t>(c)</a:t>
                      </a:r>
                      <a:endParaRPr lang="de-DE" sz="1800">
                        <a:latin typeface="Roboto"/>
                        <a:ea typeface="Roboto"/>
                        <a:cs typeface="Arial"/>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Responsibility.</a:t>
                      </a:r>
                      <a:endParaRPr lang="de-DE" sz="1800">
                        <a:latin typeface="Roboto"/>
                        <a:ea typeface="Roboto"/>
                      </a:endParaRPr>
                    </a:p>
                    <a:p>
                      <a:pPr marL="111760">
                        <a:lnSpc>
                          <a:spcPct val="114999"/>
                        </a:lnSpc>
                        <a:spcAft>
                          <a:spcPts val="300"/>
                        </a:spcAft>
                        <a:defRPr/>
                      </a:pPr>
                      <a:r>
                        <a:rPr lang="en-US" sz="1800">
                          <a:latin typeface="Roboto"/>
                          <a:ea typeface="Roboto"/>
                        </a:rPr>
                        <a:t>Internal structure.</a:t>
                      </a:r>
                      <a:endParaRPr lang="de-DE" sz="1800">
                        <a:latin typeface="Roboto"/>
                        <a:ea typeface="Roboto"/>
                        <a:cs typeface="Arial"/>
                      </a:endParaRPr>
                    </a:p>
                  </a:txBody>
                  <a:tcPr marL="68580" marR="68580" marT="0" marB="36195">
                    <a:noFill/>
                  </a:tcPr>
                </a:tc>
                <a:extLst>
                  <a:ext uri="{0D108BD9-81ED-4DB2-BD59-A6C34878D82A}">
                    <a16:rowId xmlns:a16="http://schemas.microsoft.com/office/drawing/2014/main" val="10001"/>
                  </a:ext>
                </a:extLst>
              </a:tr>
              <a:tr h="361950">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(d)</a:t>
                      </a:r>
                      <a:endParaRPr lang="de-DE" sz="1800">
                        <a:latin typeface="Roboto"/>
                        <a:ea typeface="Roboto"/>
                        <a:cs typeface="Arial"/>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Hints for the implementation.</a:t>
                      </a:r>
                      <a:endParaRPr lang="de-DE" sz="1800">
                        <a:latin typeface="Roboto"/>
                        <a:ea typeface="Roboto"/>
                        <a:cs typeface="Arial"/>
                      </a:endParaRPr>
                    </a:p>
                  </a:txBody>
                  <a:tcPr marL="68580" marR="68580" marT="0" marB="36195">
                    <a:no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538123" y="2189196"/>
            <a:ext cx="9093209" cy="1950755"/>
          </a:xfrm>
          <a:prstGeom prst="rect">
            <a:avLst/>
          </a:prstGeom>
          <a:noFill/>
          <a:ln>
            <a:noFill/>
          </a:ln>
        </p:spPr>
        <p:txBody>
          <a:bodyPr vert="horz" wrap="none" lIns="91440" tIns="45720" rIns="91440" bIns="45720" numCol="1" anchor="ctr" anchorCtr="0" compatLnSpc="1">
            <a:prstTxWarp prst="textNoShape">
              <a:avLst/>
            </a:prstTxWarp>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Question 19</a:t>
            </a:r>
            <a:r>
              <a:rPr lang="en-GB" b="1" i="0" u="none" strike="noStrike" cap="none">
                <a:ln>
                  <a:noFill/>
                </a:ln>
                <a:solidFill>
                  <a:schemeClr val="tx1"/>
                </a:solidFill>
                <a:latin typeface="Roboto"/>
                <a:ea typeface="Roboto"/>
              </a:rPr>
              <a:t>	</a:t>
            </a:r>
            <a:r>
              <a:rPr lang="en-GB" b="0" i="1" u="none" strike="noStrike" cap="none">
                <a:ln>
                  <a:noFill/>
                </a:ln>
                <a:solidFill>
                  <a:schemeClr val="tx1"/>
                </a:solidFill>
                <a:latin typeface="Roboto"/>
                <a:ea typeface="Roboto"/>
              </a:rPr>
              <a:t>K-Question: Select “Contained” or “Avoided” for each line.	1 point</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ID: Q-20-04-22</a:t>
            </a:r>
            <a:endParaRPr lang="de-DE" sz="2100"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endParaRPr lang="en-US" sz="800" b="0" i="0" u="none" strike="noStrike" cap="none">
              <a:ln>
                <a:noFill/>
              </a:ln>
              <a:solidFill>
                <a:schemeClr val="tx1"/>
              </a:solidFill>
              <a:latin typeface="Roboto"/>
              <a:ea typeface="Roboto"/>
              <a:cs typeface="Times New Roman"/>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You document a component of your software architecture. Which information should be </a:t>
            </a:r>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contained in your black box description and which information should be avoided?</a:t>
            </a:r>
            <a:endParaRPr/>
          </a:p>
          <a:p>
            <a:pPr marL="0" marR="0" lvl="0" indent="0" algn="l" defTabSz="914400">
              <a:lnSpc>
                <a:spcPct val="100000"/>
              </a:lnSpc>
              <a:spcBef>
                <a:spcPts val="0"/>
              </a:spcBef>
              <a:spcAft>
                <a:spcPts val="0"/>
              </a:spcAft>
              <a:buClrTx/>
              <a:buSzTx/>
              <a:buFontTx/>
              <a:buNone/>
              <a:defRPr/>
            </a:pP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rPr>
              <a:t>Contained    Avoided</a:t>
            </a:r>
            <a:endParaRPr/>
          </a:p>
        </p:txBody>
      </p:sp>
      <p:sp>
        <p:nvSpPr>
          <p:cNvPr id="6" name="Titel 1"/>
          <p:cNvSpPr>
            <a:spLocks/>
          </p:cNvSpPr>
          <p:nvPr/>
        </p:nvSpPr>
        <p:spPr bwMode="auto">
          <a:xfrm>
            <a:off x="538124" y="445404"/>
            <a:ext cx="7200003" cy="1107996"/>
          </a:xfrm>
          <a:prstGeom prst="rect">
            <a:avLst/>
          </a:prstGeom>
          <a:noFill/>
          <a:ln>
            <a:noFill/>
          </a:ln>
        </p:spPr>
        <p:txBody>
          <a:bodyPr vert="horz" wrap="square" lIns="0" tIns="0" rIns="0" bIns="0" anchor="t" anchorCtr="0" compatLnSpc="1">
            <a:spAutoFit/>
          </a:bodyPr>
          <a:lstStyle>
            <a:lvl1pPr marL="0" marR="0" lvl="0" indent="0" algn="l" defTabSz="914400">
              <a:lnSpc>
                <a:spcPct val="100000"/>
              </a:lnSpc>
              <a:spcBef>
                <a:spcPts val="0"/>
              </a:spcBef>
              <a:spcAft>
                <a:spcPts val="0"/>
              </a:spcAft>
              <a:buNone/>
              <a:defRPr lang="de-DE" sz="4400" b="1" i="0" u="none" strike="noStrike" cap="none" spc="0">
                <a:solidFill>
                  <a:srgbClr val="666666"/>
                </a:solidFill>
                <a:latin typeface="Arial"/>
                <a:ea typeface="SimSun"/>
              </a:defRPr>
            </a:lvl1pPr>
          </a:lstStyle>
          <a:p>
            <a:pPr>
              <a:defRPr/>
            </a:pPr>
            <a:r>
              <a:rPr lang="en-US" sz="3600">
                <a:latin typeface="Roboto"/>
              </a:rPr>
              <a:t>K-Questions (Choose Category, Allocation Questions)</a:t>
            </a:r>
            <a:endParaRPr lang="en-US" sz="3600"/>
          </a:p>
        </p:txBody>
      </p:sp>
      <p:sp>
        <p:nvSpPr>
          <p:cNvPr id="7" name="Textfeld 7"/>
          <p:cNvSpPr>
            <a:spLocks/>
          </p:cNvSpPr>
          <p:nvPr/>
        </p:nvSpPr>
        <p:spPr bwMode="auto">
          <a:xfrm>
            <a:off x="624381" y="5501835"/>
            <a:ext cx="4660550" cy="1451679"/>
          </a:xfrm>
          <a:prstGeom prst="rect">
            <a:avLst/>
          </a:prstGeom>
          <a:noFill/>
        </p:spPr>
        <p:txBody>
          <a:bodyPr wrap="square">
            <a:spAutoFit/>
          </a:bodyPr>
          <a:lstStyle/>
          <a:p>
            <a:pPr>
              <a:spcBef>
                <a:spcPts val="0"/>
              </a:spcBef>
              <a:spcAft>
                <a:spcPts val="0"/>
              </a:spcAft>
              <a:defRPr/>
            </a:pPr>
            <a:r>
              <a:rPr lang="en-US" sz="2000" b="0" u="none" strike="noStrike">
                <a:solidFill>
                  <a:srgbClr val="000000"/>
                </a:solidFill>
                <a:latin typeface="Roboto"/>
                <a:ea typeface="Roboto"/>
              </a:rPr>
              <a:t>mark 1 answer per row (or none if </a:t>
            </a:r>
            <a:endParaRPr/>
          </a:p>
          <a:p>
            <a:pPr>
              <a:spcBef>
                <a:spcPts val="0"/>
              </a:spcBef>
              <a:spcAft>
                <a:spcPts val="0"/>
              </a:spcAft>
              <a:defRPr/>
            </a:pPr>
            <a:r>
              <a:rPr lang="en-US" sz="2000" b="0" u="none" strike="noStrike">
                <a:solidFill>
                  <a:srgbClr val="000000"/>
                </a:solidFill>
                <a:latin typeface="Roboto"/>
                <a:ea typeface="Roboto"/>
              </a:rPr>
              <a:t>not sure)</a:t>
            </a:r>
            <a:endParaRPr lang="en-US" sz="2000" b="0">
              <a:latin typeface="Roboto"/>
              <a:ea typeface="Roboto"/>
            </a:endParaRPr>
          </a:p>
          <a:p>
            <a:pPr>
              <a:spcBef>
                <a:spcPts val="525"/>
              </a:spcBef>
              <a:spcAft>
                <a:spcPts val="0"/>
              </a:spcAft>
              <a:defRPr/>
            </a:pPr>
            <a:r>
              <a:rPr lang="en-US" sz="2000" b="0">
                <a:solidFill>
                  <a:srgbClr val="000000"/>
                </a:solidFill>
                <a:latin typeface="Roboto"/>
                <a:ea typeface="Roboto"/>
              </a:rPr>
              <a:t>there is always one correct answer </a:t>
            </a:r>
            <a:endParaRPr/>
          </a:p>
          <a:p>
            <a:pPr>
              <a:spcBef>
                <a:spcPts val="525"/>
              </a:spcBef>
              <a:spcAft>
                <a:spcPts val="0"/>
              </a:spcAft>
              <a:defRPr/>
            </a:pPr>
            <a:r>
              <a:rPr lang="en-US" sz="2000" b="0">
                <a:solidFill>
                  <a:srgbClr val="000000"/>
                </a:solidFill>
                <a:latin typeface="Roboto"/>
                <a:ea typeface="Roboto"/>
              </a:rPr>
              <a:t>in each row</a:t>
            </a:r>
            <a:endParaRPr lang="de-DE" sz="2000">
              <a:latin typeface="Roboto"/>
              <a:ea typeface="Roboto"/>
            </a:endParaRPr>
          </a:p>
        </p:txBody>
      </p:sp>
      <p:sp>
        <p:nvSpPr>
          <p:cNvPr id="8" name="Rechteck 11"/>
          <p:cNvSpPr/>
          <p:nvPr/>
        </p:nvSpPr>
        <p:spPr bwMode="auto">
          <a:xfrm>
            <a:off x="698353" y="5515121"/>
            <a:ext cx="3974280" cy="1374357"/>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9" name="Textfeld 11"/>
          <p:cNvSpPr>
            <a:spLocks/>
          </p:cNvSpPr>
          <p:nvPr/>
        </p:nvSpPr>
        <p:spPr bwMode="auto">
          <a:xfrm>
            <a:off x="5015635" y="5501835"/>
            <a:ext cx="4723270" cy="1451679"/>
          </a:xfrm>
          <a:prstGeom prst="rect">
            <a:avLst/>
          </a:prstGeom>
          <a:noFill/>
        </p:spPr>
        <p:txBody>
          <a:bodyPr wrap="square">
            <a:spAutoFit/>
          </a:bodyPr>
          <a:lstStyle/>
          <a:p>
            <a:pPr>
              <a:spcBef>
                <a:spcPts val="0"/>
              </a:spcBef>
              <a:spcAft>
                <a:spcPts val="0"/>
              </a:spcAft>
              <a:defRPr/>
            </a:pPr>
            <a:r>
              <a:rPr lang="en-US" sz="2000" b="0" u="none" strike="noStrike">
                <a:solidFill>
                  <a:srgbClr val="000000"/>
                </a:solidFill>
                <a:latin typeface="Roboto"/>
                <a:ea typeface="Roboto"/>
              </a:rPr>
              <a:t>correct mark -&gt; add 1/n of max points </a:t>
            </a:r>
            <a:endParaRPr/>
          </a:p>
          <a:p>
            <a:pPr>
              <a:spcBef>
                <a:spcPts val="0"/>
              </a:spcBef>
              <a:spcAft>
                <a:spcPts val="0"/>
              </a:spcAft>
              <a:defRPr/>
            </a:pPr>
            <a:r>
              <a:rPr lang="en-US" sz="2000" b="0" i="0" u="none" strike="noStrike">
                <a:solidFill>
                  <a:srgbClr val="000000"/>
                </a:solidFill>
                <a:latin typeface="Roboto"/>
                <a:ea typeface="Roboto"/>
              </a:rPr>
              <a:t>wrong mark -&gt; deduct 1</a:t>
            </a:r>
            <a:r>
              <a:rPr lang="en-US" sz="2000" b="0" u="none" strike="noStrike">
                <a:solidFill>
                  <a:srgbClr val="000000"/>
                </a:solidFill>
                <a:latin typeface="Roboto"/>
                <a:ea typeface="Roboto"/>
              </a:rPr>
              <a:t>/</a:t>
            </a:r>
            <a:r>
              <a:rPr lang="en-US" sz="2000">
                <a:solidFill>
                  <a:srgbClr val="000000"/>
                </a:solidFill>
                <a:latin typeface="Roboto"/>
                <a:ea typeface="Roboto"/>
              </a:rPr>
              <a:t>n of max points</a:t>
            </a:r>
            <a:endParaRPr lang="en-US" sz="2000" b="0">
              <a:latin typeface="Roboto"/>
              <a:ea typeface="Roboto"/>
            </a:endParaRPr>
          </a:p>
          <a:p>
            <a:pPr>
              <a:spcBef>
                <a:spcPts val="525"/>
              </a:spcBef>
              <a:spcAft>
                <a:spcPts val="0"/>
              </a:spcAft>
              <a:defRPr/>
            </a:pPr>
            <a:r>
              <a:rPr lang="en-US" sz="2000" b="0" i="0" u="none" strike="noStrike">
                <a:solidFill>
                  <a:srgbClr val="000000"/>
                </a:solidFill>
                <a:latin typeface="Roboto"/>
                <a:ea typeface="Roboto"/>
              </a:rPr>
              <a:t>(but only down to 0 points overall)</a:t>
            </a:r>
            <a:endParaRPr lang="en-US" sz="2000" b="0">
              <a:latin typeface="Roboto"/>
              <a:ea typeface="Roboto"/>
            </a:endParaRPr>
          </a:p>
          <a:p>
            <a:pPr>
              <a:spcBef>
                <a:spcPts val="525"/>
              </a:spcBef>
              <a:spcAft>
                <a:spcPts val="0"/>
              </a:spcAft>
              <a:defRPr/>
            </a:pPr>
            <a:r>
              <a:rPr lang="en-US" sz="2000" b="0" i="0" u="none" strike="noStrike">
                <a:solidFill>
                  <a:srgbClr val="000000"/>
                </a:solidFill>
                <a:latin typeface="Roboto"/>
                <a:ea typeface="Roboto"/>
              </a:rPr>
              <a:t>worst case is 0 points</a:t>
            </a:r>
            <a:endParaRPr lang="en-US" sz="2000" b="0">
              <a:latin typeface="Roboto"/>
              <a:ea typeface="Roboto"/>
            </a:endParaRPr>
          </a:p>
        </p:txBody>
      </p:sp>
      <p:sp>
        <p:nvSpPr>
          <p:cNvPr id="10" name="Rechteck 11"/>
          <p:cNvSpPr/>
          <p:nvPr/>
        </p:nvSpPr>
        <p:spPr bwMode="auto">
          <a:xfrm>
            <a:off x="5080249" y="5515123"/>
            <a:ext cx="4595935" cy="1374355"/>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11" name="Textfeld 15"/>
          <p:cNvSpPr>
            <a:spLocks/>
          </p:cNvSpPr>
          <p:nvPr/>
        </p:nvSpPr>
        <p:spPr bwMode="auto">
          <a:xfrm>
            <a:off x="6314299" y="4472909"/>
            <a:ext cx="3579509" cy="707886"/>
          </a:xfrm>
          <a:prstGeom prst="rect">
            <a:avLst/>
          </a:prstGeom>
          <a:noFill/>
        </p:spPr>
        <p:txBody>
          <a:bodyPr wrap="square">
            <a:spAutoFit/>
          </a:bodyPr>
          <a:lstStyle/>
          <a:p>
            <a:pPr>
              <a:spcBef>
                <a:spcPts val="690"/>
              </a:spcBef>
              <a:spcAft>
                <a:spcPts val="0"/>
              </a:spcAft>
              <a:defRPr/>
            </a:pPr>
            <a:r>
              <a:rPr lang="en-US" sz="2000">
                <a:solidFill>
                  <a:srgbClr val="10B042"/>
                </a:solidFill>
                <a:latin typeface="Roboto"/>
                <a:ea typeface="Roboto"/>
              </a:rPr>
              <a:t>2</a:t>
            </a:r>
            <a:r>
              <a:rPr lang="en-US" sz="2000" b="0" i="0" u="none" strike="noStrike">
                <a:solidFill>
                  <a:srgbClr val="10B042"/>
                </a:solidFill>
                <a:latin typeface="Roboto"/>
                <a:ea typeface="Roboto"/>
              </a:rPr>
              <a:t> correct, </a:t>
            </a:r>
            <a:r>
              <a:rPr lang="en-US" sz="2000" b="0" i="0" u="none" strike="noStrike">
                <a:solidFill>
                  <a:srgbClr val="FF0000"/>
                </a:solidFill>
                <a:latin typeface="Roboto"/>
                <a:ea typeface="Roboto"/>
              </a:rPr>
              <a:t>2 wrong </a:t>
            </a:r>
            <a:r>
              <a:rPr lang="en-US" sz="2000" b="0" i="0" u="none" strike="noStrike">
                <a:latin typeface="Roboto"/>
                <a:ea typeface="Roboto"/>
              </a:rPr>
              <a:t>-&gt; 2 x 0,25 – (2 x 0,25) = </a:t>
            </a:r>
            <a:r>
              <a:rPr lang="en-US" sz="2000">
                <a:solidFill>
                  <a:srgbClr val="FF0000"/>
                </a:solidFill>
                <a:latin typeface="Roboto"/>
                <a:ea typeface="Roboto"/>
              </a:rPr>
              <a:t>0</a:t>
            </a:r>
            <a:r>
              <a:rPr lang="en-US" sz="2000" b="0" i="0" u="none" strike="noStrike">
                <a:solidFill>
                  <a:srgbClr val="FF0000"/>
                </a:solidFill>
                <a:latin typeface="Roboto"/>
                <a:ea typeface="Roboto"/>
              </a:rPr>
              <a:t> points</a:t>
            </a:r>
            <a:endParaRPr lang="en-US" sz="2000" b="0">
              <a:solidFill>
                <a:srgbClr val="FF0000"/>
              </a:solidFill>
              <a:latin typeface="Roboto"/>
              <a:ea typeface="Roboto"/>
            </a:endParaRPr>
          </a:p>
        </p:txBody>
      </p:sp>
      <p:sp>
        <p:nvSpPr>
          <p:cNvPr id="12" name="Textfeld 4"/>
          <p:cNvSpPr>
            <a:spLocks/>
          </p:cNvSpPr>
          <p:nvPr/>
        </p:nvSpPr>
        <p:spPr bwMode="auto">
          <a:xfrm>
            <a:off x="909990" y="4092934"/>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10B042"/>
                </a:solidFill>
                <a:latin typeface="Calibri"/>
              </a:rPr>
              <a:t> </a:t>
            </a:r>
            <a:r>
              <a:rPr lang="de-DE" sz="1800" b="1" i="0" u="none" strike="noStrike">
                <a:solidFill>
                  <a:srgbClr val="10B042"/>
                </a:solidFill>
                <a:latin typeface="Roboto"/>
                <a:ea typeface="Roboto"/>
              </a:rPr>
              <a:t> X  </a:t>
            </a:r>
            <a:endParaRPr lang="de-DE" b="0">
              <a:solidFill>
                <a:srgbClr val="10B042"/>
              </a:solidFill>
              <a:latin typeface="Roboto"/>
              <a:ea typeface="Roboto"/>
            </a:endParaRPr>
          </a:p>
          <a:p>
            <a:pPr>
              <a:defRPr/>
            </a:pPr>
            <a:br>
              <a:rPr lang="de-DE"/>
            </a:br>
            <a:endParaRPr lang="de-DE"/>
          </a:p>
        </p:txBody>
      </p:sp>
      <p:sp>
        <p:nvSpPr>
          <p:cNvPr id="13" name="Textfeld 5"/>
          <p:cNvSpPr>
            <a:spLocks/>
          </p:cNvSpPr>
          <p:nvPr/>
        </p:nvSpPr>
        <p:spPr bwMode="auto">
          <a:xfrm>
            <a:off x="909990" y="4446153"/>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10B042"/>
                </a:solidFill>
                <a:latin typeface="Calibri"/>
              </a:rPr>
              <a:t> </a:t>
            </a:r>
            <a:r>
              <a:rPr lang="de-DE" sz="1800" b="1" i="0" u="none" strike="noStrike">
                <a:solidFill>
                  <a:srgbClr val="10B042"/>
                </a:solidFill>
                <a:latin typeface="Roboto"/>
                <a:ea typeface="Roboto"/>
              </a:rPr>
              <a:t> X  </a:t>
            </a:r>
            <a:endParaRPr lang="de-DE" b="0">
              <a:solidFill>
                <a:srgbClr val="10B042"/>
              </a:solidFill>
              <a:latin typeface="Roboto"/>
              <a:ea typeface="Roboto"/>
            </a:endParaRPr>
          </a:p>
          <a:p>
            <a:pPr>
              <a:defRPr/>
            </a:pPr>
            <a:br>
              <a:rPr lang="de-DE"/>
            </a:br>
            <a:endParaRPr lang="de-DE"/>
          </a:p>
        </p:txBody>
      </p:sp>
      <p:sp>
        <p:nvSpPr>
          <p:cNvPr id="14" name="Textfeld 6"/>
          <p:cNvSpPr>
            <a:spLocks/>
          </p:cNvSpPr>
          <p:nvPr/>
        </p:nvSpPr>
        <p:spPr bwMode="auto">
          <a:xfrm>
            <a:off x="911357" y="4763760"/>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10B042"/>
                </a:solidFill>
                <a:latin typeface="Calibri"/>
              </a:rPr>
              <a:t> </a:t>
            </a:r>
            <a:r>
              <a:rPr lang="de-DE" sz="1800" b="1" i="0" u="none" strike="noStrike">
                <a:solidFill>
                  <a:srgbClr val="10B042"/>
                </a:solidFill>
                <a:latin typeface="Roboto"/>
                <a:ea typeface="Roboto"/>
              </a:rPr>
              <a:t> </a:t>
            </a:r>
            <a:r>
              <a:rPr lang="de-DE" sz="1800" b="1" i="0" u="none" strike="noStrike">
                <a:solidFill>
                  <a:srgbClr val="FF0000"/>
                </a:solidFill>
                <a:latin typeface="Roboto"/>
                <a:ea typeface="Roboto"/>
              </a:rPr>
              <a:t>X</a:t>
            </a:r>
            <a:r>
              <a:rPr lang="de-DE" sz="1800" b="1" i="0" u="none" strike="noStrike">
                <a:solidFill>
                  <a:srgbClr val="10B042"/>
                </a:solidFill>
                <a:latin typeface="Roboto"/>
                <a:ea typeface="Roboto"/>
              </a:rPr>
              <a:t>  </a:t>
            </a:r>
            <a:endParaRPr lang="de-DE" b="0">
              <a:solidFill>
                <a:srgbClr val="10B042"/>
              </a:solidFill>
              <a:latin typeface="Roboto"/>
              <a:ea typeface="Roboto"/>
            </a:endParaRPr>
          </a:p>
          <a:p>
            <a:pPr>
              <a:defRPr/>
            </a:pPr>
            <a:br>
              <a:rPr lang="de-DE"/>
            </a:br>
            <a:endParaRPr lang="de-DE"/>
          </a:p>
        </p:txBody>
      </p:sp>
      <p:sp>
        <p:nvSpPr>
          <p:cNvPr id="15" name="Textfeld 8"/>
          <p:cNvSpPr>
            <a:spLocks/>
          </p:cNvSpPr>
          <p:nvPr/>
        </p:nvSpPr>
        <p:spPr bwMode="auto">
          <a:xfrm>
            <a:off x="911353" y="5167671"/>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10B042"/>
                </a:solidFill>
                <a:latin typeface="Calibri"/>
              </a:rPr>
              <a:t> </a:t>
            </a:r>
            <a:r>
              <a:rPr lang="de-DE" sz="1800" b="1" i="0" u="none" strike="noStrike">
                <a:solidFill>
                  <a:srgbClr val="FF0000"/>
                </a:solidFill>
                <a:latin typeface="Roboto"/>
                <a:ea typeface="Roboto"/>
              </a:rPr>
              <a:t> X </a:t>
            </a:r>
            <a:r>
              <a:rPr lang="de-DE" sz="1800" b="1" i="0" u="none" strike="noStrike">
                <a:solidFill>
                  <a:srgbClr val="10B042"/>
                </a:solidFill>
                <a:latin typeface="Roboto"/>
                <a:ea typeface="Roboto"/>
              </a:rPr>
              <a:t> </a:t>
            </a:r>
            <a:endParaRPr lang="de-DE" b="0">
              <a:solidFill>
                <a:srgbClr val="10B042"/>
              </a:solidFill>
              <a:latin typeface="Roboto"/>
              <a:ea typeface="Roboto"/>
            </a:endParaRPr>
          </a:p>
          <a:p>
            <a:pPr>
              <a:defRPr/>
            </a:pPr>
            <a:br>
              <a:rPr lang="de-DE"/>
            </a:br>
            <a:endParaRPr lang="de-DE"/>
          </a:p>
        </p:txBody>
      </p:sp>
      <p:sp>
        <p:nvSpPr>
          <p:cNvPr id="16"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R="0" lvl="0" algn="ctr" defTabSz="914400">
              <a:lnSpc>
                <a:spcPct val="100000"/>
              </a:lnSpc>
              <a:spcBef>
                <a:spcPts val="0"/>
              </a:spcBef>
              <a:spcAft>
                <a:spcPts val="0"/>
              </a:spcAft>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Tabelle 1"/>
          <p:cNvGraphicFramePr>
            <a:graphicFrameLocks noGrp="1"/>
          </p:cNvGraphicFramePr>
          <p:nvPr/>
        </p:nvGraphicFramePr>
        <p:xfrm>
          <a:off x="726986" y="4132841"/>
          <a:ext cx="7467600" cy="1375410"/>
        </p:xfrm>
        <a:graphic>
          <a:graphicData uri="http://schemas.openxmlformats.org/drawingml/2006/table">
            <a:tbl>
              <a:tblPr>
                <a:tableStyleId>{C0AC5CE4-098C-515E-A7E2-BAF6AB3F29FB}</a:tableStyleId>
              </a:tblPr>
              <a:tblGrid>
                <a:gridCol w="939768">
                  <a:extLst>
                    <a:ext uri="{9D8B030D-6E8A-4147-A177-3AD203B41FA5}">
                      <a16:colId xmlns:a16="http://schemas.microsoft.com/office/drawing/2014/main" val="20000"/>
                    </a:ext>
                  </a:extLst>
                </a:gridCol>
                <a:gridCol w="983849">
                  <a:extLst>
                    <a:ext uri="{9D8B030D-6E8A-4147-A177-3AD203B41FA5}">
                      <a16:colId xmlns:a16="http://schemas.microsoft.com/office/drawing/2014/main" val="20001"/>
                    </a:ext>
                  </a:extLst>
                </a:gridCol>
                <a:gridCol w="671331">
                  <a:extLst>
                    <a:ext uri="{9D8B030D-6E8A-4147-A177-3AD203B41FA5}">
                      <a16:colId xmlns:a16="http://schemas.microsoft.com/office/drawing/2014/main" val="20002"/>
                    </a:ext>
                  </a:extLst>
                </a:gridCol>
                <a:gridCol w="4872652">
                  <a:extLst>
                    <a:ext uri="{9D8B030D-6E8A-4147-A177-3AD203B41FA5}">
                      <a16:colId xmlns:a16="http://schemas.microsoft.com/office/drawing/2014/main" val="20003"/>
                    </a:ext>
                  </a:extLst>
                </a:gridCol>
              </a:tblGrid>
              <a:tr h="84895">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(a)</a:t>
                      </a:r>
                      <a:endParaRPr lang="de-DE" sz="1800">
                        <a:latin typeface="Roboto"/>
                        <a:ea typeface="Roboto"/>
                        <a:cs typeface="Arial"/>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Interfaces.</a:t>
                      </a:r>
                      <a:endParaRPr lang="de-DE" sz="1800">
                        <a:latin typeface="Roboto"/>
                        <a:ea typeface="Roboto"/>
                        <a:cs typeface="Arial"/>
                      </a:endParaRPr>
                    </a:p>
                  </a:txBody>
                  <a:tcPr marL="68580" marR="68580" marT="0" marB="36195">
                    <a:noFill/>
                  </a:tcPr>
                </a:tc>
                <a:extLst>
                  <a:ext uri="{0D108BD9-81ED-4DB2-BD59-A6C34878D82A}">
                    <a16:rowId xmlns:a16="http://schemas.microsoft.com/office/drawing/2014/main" val="10000"/>
                  </a:ext>
                </a:extLst>
              </a:tr>
              <a:tr h="84895">
                <a:tc>
                  <a:txBody>
                    <a:bodyPr/>
                    <a:lstStyle/>
                    <a:p>
                      <a:pPr algn="ctr">
                        <a:lnSpc>
                          <a:spcPct val="114999"/>
                        </a:lnSpc>
                        <a:defRPr/>
                      </a:pPr>
                      <a:r>
                        <a:rPr lang="en-GB" sz="1800">
                          <a:latin typeface="Roboto"/>
                          <a:ea typeface="Roboto"/>
                        </a:rPr>
                        <a:t>☐</a:t>
                      </a:r>
                      <a:endParaRPr lang="de-DE" sz="1800">
                        <a:latin typeface="Roboto"/>
                        <a:ea typeface="Roboto"/>
                      </a:endParaRPr>
                    </a:p>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algn="ctr">
                        <a:lnSpc>
                          <a:spcPct val="114999"/>
                        </a:lnSpc>
                        <a:defRPr/>
                      </a:pPr>
                      <a:r>
                        <a:rPr lang="en-GB" sz="1800">
                          <a:latin typeface="Roboto"/>
                          <a:ea typeface="Roboto"/>
                        </a:rPr>
                        <a:t>☐</a:t>
                      </a:r>
                      <a:endParaRPr lang="de-DE" sz="1800">
                        <a:latin typeface="Roboto"/>
                        <a:ea typeface="Roboto"/>
                      </a:endParaRPr>
                    </a:p>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(b)</a:t>
                      </a:r>
                      <a:endParaRPr lang="de-DE" sz="1800">
                        <a:latin typeface="Roboto"/>
                        <a:ea typeface="Roboto"/>
                      </a:endParaRPr>
                    </a:p>
                    <a:p>
                      <a:pPr marL="111760">
                        <a:lnSpc>
                          <a:spcPct val="114999"/>
                        </a:lnSpc>
                        <a:spcAft>
                          <a:spcPts val="300"/>
                        </a:spcAft>
                        <a:defRPr/>
                      </a:pPr>
                      <a:r>
                        <a:rPr lang="en-US" sz="1800">
                          <a:latin typeface="Roboto"/>
                          <a:ea typeface="Roboto"/>
                        </a:rPr>
                        <a:t>(c)</a:t>
                      </a:r>
                      <a:endParaRPr lang="de-DE" sz="1800">
                        <a:latin typeface="Roboto"/>
                        <a:ea typeface="Roboto"/>
                        <a:cs typeface="Arial"/>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Responsibility.</a:t>
                      </a:r>
                      <a:endParaRPr lang="de-DE" sz="1800">
                        <a:latin typeface="Roboto"/>
                        <a:ea typeface="Roboto"/>
                      </a:endParaRPr>
                    </a:p>
                    <a:p>
                      <a:pPr marL="111760">
                        <a:lnSpc>
                          <a:spcPct val="114999"/>
                        </a:lnSpc>
                        <a:spcAft>
                          <a:spcPts val="300"/>
                        </a:spcAft>
                        <a:defRPr/>
                      </a:pPr>
                      <a:r>
                        <a:rPr lang="en-US" sz="1800">
                          <a:latin typeface="Roboto"/>
                          <a:ea typeface="Roboto"/>
                        </a:rPr>
                        <a:t>Internal structure.</a:t>
                      </a:r>
                      <a:endParaRPr lang="de-DE" sz="1800">
                        <a:latin typeface="Roboto"/>
                        <a:ea typeface="Roboto"/>
                        <a:cs typeface="Arial"/>
                      </a:endParaRPr>
                    </a:p>
                  </a:txBody>
                  <a:tcPr marL="68580" marR="68580" marT="0" marB="36195">
                    <a:noFill/>
                  </a:tcPr>
                </a:tc>
                <a:extLst>
                  <a:ext uri="{0D108BD9-81ED-4DB2-BD59-A6C34878D82A}">
                    <a16:rowId xmlns:a16="http://schemas.microsoft.com/office/drawing/2014/main" val="10001"/>
                  </a:ext>
                </a:extLst>
              </a:tr>
              <a:tr h="361950">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(d)</a:t>
                      </a:r>
                      <a:endParaRPr lang="de-DE" sz="1800">
                        <a:latin typeface="Roboto"/>
                        <a:ea typeface="Roboto"/>
                        <a:cs typeface="Arial"/>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Hints for the implementation.</a:t>
                      </a:r>
                      <a:endParaRPr lang="de-DE" sz="1800">
                        <a:latin typeface="Roboto"/>
                        <a:ea typeface="Roboto"/>
                        <a:cs typeface="Arial"/>
                      </a:endParaRPr>
                    </a:p>
                  </a:txBody>
                  <a:tcPr marL="68580" marR="68580" marT="0" marB="36195">
                    <a:no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538123" y="2189196"/>
            <a:ext cx="9093209" cy="1950755"/>
          </a:xfrm>
          <a:prstGeom prst="rect">
            <a:avLst/>
          </a:prstGeom>
          <a:noFill/>
          <a:ln>
            <a:noFill/>
          </a:ln>
        </p:spPr>
        <p:txBody>
          <a:bodyPr vert="horz" wrap="none" lIns="91440" tIns="45720" rIns="91440" bIns="45720" numCol="1" anchor="ctr" anchorCtr="0" compatLnSpc="1">
            <a:prstTxWarp prst="textNoShape">
              <a:avLst/>
            </a:prstTxWarp>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Question 19</a:t>
            </a:r>
            <a:r>
              <a:rPr lang="en-GB" b="1" i="0" u="none" strike="noStrike" cap="none">
                <a:ln>
                  <a:noFill/>
                </a:ln>
                <a:solidFill>
                  <a:schemeClr val="tx1"/>
                </a:solidFill>
                <a:latin typeface="Roboto"/>
                <a:ea typeface="Roboto"/>
              </a:rPr>
              <a:t>	</a:t>
            </a:r>
            <a:r>
              <a:rPr lang="en-GB" b="0" i="1" u="none" strike="noStrike" cap="none">
                <a:ln>
                  <a:noFill/>
                </a:ln>
                <a:solidFill>
                  <a:schemeClr val="tx1"/>
                </a:solidFill>
                <a:latin typeface="Roboto"/>
                <a:ea typeface="Roboto"/>
              </a:rPr>
              <a:t>K-Question: Select “Contained” or “Avoided” for each line.	1 point</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ID: Q-20-04-22</a:t>
            </a:r>
            <a:endParaRPr lang="de-DE" sz="2100"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endParaRPr lang="en-US" sz="800" b="0" i="0" u="none" strike="noStrike" cap="none">
              <a:ln>
                <a:noFill/>
              </a:ln>
              <a:solidFill>
                <a:schemeClr val="tx1"/>
              </a:solidFill>
              <a:latin typeface="Roboto"/>
              <a:ea typeface="Roboto"/>
              <a:cs typeface="Times New Roman"/>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You document a component of your software architecture. Which information should be </a:t>
            </a:r>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contained in your black box description and which information should be avoided?</a:t>
            </a:r>
            <a:endParaRPr/>
          </a:p>
          <a:p>
            <a:pPr marL="0" marR="0" lvl="0" indent="0" algn="l" defTabSz="914400">
              <a:lnSpc>
                <a:spcPct val="100000"/>
              </a:lnSpc>
              <a:spcBef>
                <a:spcPts val="0"/>
              </a:spcBef>
              <a:spcAft>
                <a:spcPts val="0"/>
              </a:spcAft>
              <a:buClrTx/>
              <a:buSzTx/>
              <a:buFontTx/>
              <a:buNone/>
              <a:defRPr/>
            </a:pP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rPr>
              <a:t>Contained    Avoided</a:t>
            </a:r>
            <a:endParaRPr/>
          </a:p>
        </p:txBody>
      </p:sp>
      <p:sp>
        <p:nvSpPr>
          <p:cNvPr id="6" name="Titel 1"/>
          <p:cNvSpPr>
            <a:spLocks/>
          </p:cNvSpPr>
          <p:nvPr/>
        </p:nvSpPr>
        <p:spPr bwMode="auto">
          <a:xfrm>
            <a:off x="538124" y="445404"/>
            <a:ext cx="7200003" cy="1107996"/>
          </a:xfrm>
          <a:prstGeom prst="rect">
            <a:avLst/>
          </a:prstGeom>
          <a:noFill/>
          <a:ln>
            <a:noFill/>
          </a:ln>
        </p:spPr>
        <p:txBody>
          <a:bodyPr vert="horz" wrap="square" lIns="0" tIns="0" rIns="0" bIns="0" anchor="t" anchorCtr="0" compatLnSpc="1">
            <a:spAutoFit/>
          </a:bodyPr>
          <a:lstStyle>
            <a:lvl1pPr marL="0" marR="0" lvl="0" indent="0" algn="l" defTabSz="914400">
              <a:lnSpc>
                <a:spcPct val="100000"/>
              </a:lnSpc>
              <a:spcBef>
                <a:spcPts val="0"/>
              </a:spcBef>
              <a:spcAft>
                <a:spcPts val="0"/>
              </a:spcAft>
              <a:buNone/>
              <a:defRPr lang="de-DE" sz="4400" b="1" i="0" u="none" strike="noStrike" cap="none" spc="0">
                <a:solidFill>
                  <a:srgbClr val="666666"/>
                </a:solidFill>
                <a:latin typeface="Arial"/>
                <a:ea typeface="SimSun"/>
              </a:defRPr>
            </a:lvl1pPr>
          </a:lstStyle>
          <a:p>
            <a:pPr>
              <a:defRPr/>
            </a:pPr>
            <a:r>
              <a:rPr lang="en-US" sz="3600">
                <a:latin typeface="Roboto"/>
              </a:rPr>
              <a:t>K-Questions (Choose Category, Allocation Questions)</a:t>
            </a:r>
            <a:endParaRPr lang="en-US" sz="3600"/>
          </a:p>
        </p:txBody>
      </p:sp>
      <p:sp>
        <p:nvSpPr>
          <p:cNvPr id="7" name="Textfeld 7"/>
          <p:cNvSpPr>
            <a:spLocks/>
          </p:cNvSpPr>
          <p:nvPr/>
        </p:nvSpPr>
        <p:spPr bwMode="auto">
          <a:xfrm>
            <a:off x="624381" y="5501835"/>
            <a:ext cx="4660550" cy="1451679"/>
          </a:xfrm>
          <a:prstGeom prst="rect">
            <a:avLst/>
          </a:prstGeom>
          <a:noFill/>
        </p:spPr>
        <p:txBody>
          <a:bodyPr wrap="square">
            <a:spAutoFit/>
          </a:bodyPr>
          <a:lstStyle/>
          <a:p>
            <a:pPr>
              <a:spcBef>
                <a:spcPts val="0"/>
              </a:spcBef>
              <a:spcAft>
                <a:spcPts val="0"/>
              </a:spcAft>
              <a:defRPr/>
            </a:pPr>
            <a:r>
              <a:rPr lang="en-US" sz="2000" b="0" u="none" strike="noStrike">
                <a:solidFill>
                  <a:srgbClr val="000000"/>
                </a:solidFill>
                <a:latin typeface="Roboto"/>
                <a:ea typeface="Roboto"/>
              </a:rPr>
              <a:t>mark 1 answer per row (or none if </a:t>
            </a:r>
            <a:endParaRPr/>
          </a:p>
          <a:p>
            <a:pPr>
              <a:spcBef>
                <a:spcPts val="0"/>
              </a:spcBef>
              <a:spcAft>
                <a:spcPts val="0"/>
              </a:spcAft>
              <a:defRPr/>
            </a:pPr>
            <a:r>
              <a:rPr lang="en-US" sz="2000" b="0" u="none" strike="noStrike">
                <a:solidFill>
                  <a:srgbClr val="000000"/>
                </a:solidFill>
                <a:latin typeface="Roboto"/>
                <a:ea typeface="Roboto"/>
              </a:rPr>
              <a:t>not sure)</a:t>
            </a:r>
            <a:endParaRPr lang="en-US" sz="2000" b="0">
              <a:latin typeface="Roboto"/>
              <a:ea typeface="Roboto"/>
            </a:endParaRPr>
          </a:p>
          <a:p>
            <a:pPr>
              <a:spcBef>
                <a:spcPts val="525"/>
              </a:spcBef>
              <a:spcAft>
                <a:spcPts val="0"/>
              </a:spcAft>
              <a:defRPr/>
            </a:pPr>
            <a:r>
              <a:rPr lang="en-US" sz="2000" b="0">
                <a:solidFill>
                  <a:srgbClr val="000000"/>
                </a:solidFill>
                <a:latin typeface="Roboto"/>
                <a:ea typeface="Roboto"/>
              </a:rPr>
              <a:t>there is always one correct answer </a:t>
            </a:r>
            <a:endParaRPr/>
          </a:p>
          <a:p>
            <a:pPr>
              <a:spcBef>
                <a:spcPts val="525"/>
              </a:spcBef>
              <a:spcAft>
                <a:spcPts val="0"/>
              </a:spcAft>
              <a:defRPr/>
            </a:pPr>
            <a:r>
              <a:rPr lang="en-US" sz="2000" b="0">
                <a:solidFill>
                  <a:srgbClr val="000000"/>
                </a:solidFill>
                <a:latin typeface="Roboto"/>
                <a:ea typeface="Roboto"/>
              </a:rPr>
              <a:t>in each row</a:t>
            </a:r>
            <a:endParaRPr lang="de-DE" sz="2000">
              <a:latin typeface="Roboto"/>
              <a:ea typeface="Roboto"/>
            </a:endParaRPr>
          </a:p>
        </p:txBody>
      </p:sp>
      <p:sp>
        <p:nvSpPr>
          <p:cNvPr id="8" name="Rechteck 11"/>
          <p:cNvSpPr/>
          <p:nvPr/>
        </p:nvSpPr>
        <p:spPr bwMode="auto">
          <a:xfrm>
            <a:off x="698353" y="5515122"/>
            <a:ext cx="3974280" cy="1364813"/>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9" name="Textfeld 11"/>
          <p:cNvSpPr>
            <a:spLocks/>
          </p:cNvSpPr>
          <p:nvPr/>
        </p:nvSpPr>
        <p:spPr bwMode="auto">
          <a:xfrm>
            <a:off x="5015635" y="5501835"/>
            <a:ext cx="4723270" cy="1451679"/>
          </a:xfrm>
          <a:prstGeom prst="rect">
            <a:avLst/>
          </a:prstGeom>
          <a:noFill/>
        </p:spPr>
        <p:txBody>
          <a:bodyPr wrap="square">
            <a:spAutoFit/>
          </a:bodyPr>
          <a:lstStyle/>
          <a:p>
            <a:pPr>
              <a:spcBef>
                <a:spcPts val="0"/>
              </a:spcBef>
              <a:spcAft>
                <a:spcPts val="0"/>
              </a:spcAft>
              <a:defRPr/>
            </a:pPr>
            <a:r>
              <a:rPr lang="en-US" sz="2000" b="0" u="none" strike="noStrike">
                <a:solidFill>
                  <a:srgbClr val="000000"/>
                </a:solidFill>
                <a:latin typeface="Roboto"/>
                <a:ea typeface="Roboto"/>
              </a:rPr>
              <a:t>correct mark -&gt; add 1/n of max points </a:t>
            </a:r>
            <a:endParaRPr/>
          </a:p>
          <a:p>
            <a:pPr>
              <a:spcBef>
                <a:spcPts val="0"/>
              </a:spcBef>
              <a:spcAft>
                <a:spcPts val="0"/>
              </a:spcAft>
              <a:defRPr/>
            </a:pPr>
            <a:r>
              <a:rPr lang="en-US" sz="2000" b="0" i="0" u="none" strike="noStrike">
                <a:solidFill>
                  <a:srgbClr val="000000"/>
                </a:solidFill>
                <a:latin typeface="Roboto"/>
                <a:ea typeface="Roboto"/>
              </a:rPr>
              <a:t>wrong mark -&gt; deduct 1</a:t>
            </a:r>
            <a:r>
              <a:rPr lang="en-US" sz="2000" b="0" u="none" strike="noStrike">
                <a:solidFill>
                  <a:srgbClr val="000000"/>
                </a:solidFill>
                <a:latin typeface="Roboto"/>
                <a:ea typeface="Roboto"/>
              </a:rPr>
              <a:t>/</a:t>
            </a:r>
            <a:r>
              <a:rPr lang="en-US" sz="2000">
                <a:solidFill>
                  <a:srgbClr val="000000"/>
                </a:solidFill>
                <a:latin typeface="Roboto"/>
                <a:ea typeface="Roboto"/>
              </a:rPr>
              <a:t>n of max points</a:t>
            </a:r>
            <a:endParaRPr lang="en-US" sz="2000" b="0">
              <a:latin typeface="Roboto"/>
              <a:ea typeface="Roboto"/>
            </a:endParaRPr>
          </a:p>
          <a:p>
            <a:pPr>
              <a:spcBef>
                <a:spcPts val="525"/>
              </a:spcBef>
              <a:spcAft>
                <a:spcPts val="0"/>
              </a:spcAft>
              <a:defRPr/>
            </a:pPr>
            <a:r>
              <a:rPr lang="en-US" sz="2000" b="0" i="0" u="none" strike="noStrike">
                <a:solidFill>
                  <a:srgbClr val="000000"/>
                </a:solidFill>
                <a:latin typeface="Roboto"/>
                <a:ea typeface="Roboto"/>
              </a:rPr>
              <a:t>(but only down to 0 points overall)</a:t>
            </a:r>
            <a:endParaRPr lang="en-US" sz="2000" b="0">
              <a:latin typeface="Roboto"/>
              <a:ea typeface="Roboto"/>
            </a:endParaRPr>
          </a:p>
          <a:p>
            <a:pPr>
              <a:spcBef>
                <a:spcPts val="525"/>
              </a:spcBef>
              <a:spcAft>
                <a:spcPts val="0"/>
              </a:spcAft>
              <a:defRPr/>
            </a:pPr>
            <a:r>
              <a:rPr lang="en-US" sz="2000" b="0" i="0" u="none" strike="noStrike">
                <a:solidFill>
                  <a:srgbClr val="000000"/>
                </a:solidFill>
                <a:latin typeface="Roboto"/>
                <a:ea typeface="Roboto"/>
              </a:rPr>
              <a:t>worst case is 0 points</a:t>
            </a:r>
            <a:endParaRPr lang="en-US" sz="2000" b="0">
              <a:latin typeface="Roboto"/>
              <a:ea typeface="Roboto"/>
            </a:endParaRPr>
          </a:p>
        </p:txBody>
      </p:sp>
      <p:sp>
        <p:nvSpPr>
          <p:cNvPr id="10" name="Rechteck 11"/>
          <p:cNvSpPr/>
          <p:nvPr/>
        </p:nvSpPr>
        <p:spPr bwMode="auto">
          <a:xfrm>
            <a:off x="5080249" y="5515123"/>
            <a:ext cx="4595935" cy="1378099"/>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11" name="Textfeld 15"/>
          <p:cNvSpPr>
            <a:spLocks/>
          </p:cNvSpPr>
          <p:nvPr/>
        </p:nvSpPr>
        <p:spPr bwMode="auto">
          <a:xfrm>
            <a:off x="6697362" y="4472909"/>
            <a:ext cx="3579509" cy="707886"/>
          </a:xfrm>
          <a:prstGeom prst="rect">
            <a:avLst/>
          </a:prstGeom>
          <a:noFill/>
        </p:spPr>
        <p:txBody>
          <a:bodyPr wrap="square">
            <a:spAutoFit/>
          </a:bodyPr>
          <a:lstStyle/>
          <a:p>
            <a:pPr>
              <a:spcBef>
                <a:spcPts val="690"/>
              </a:spcBef>
              <a:spcAft>
                <a:spcPts val="0"/>
              </a:spcAft>
              <a:defRPr/>
            </a:pPr>
            <a:r>
              <a:rPr lang="en-US" sz="2000" b="0" i="0" u="none" strike="noStrike">
                <a:solidFill>
                  <a:srgbClr val="10B042"/>
                </a:solidFill>
                <a:latin typeface="Roboto"/>
                <a:ea typeface="Roboto"/>
              </a:rPr>
              <a:t>1 correct, </a:t>
            </a:r>
            <a:r>
              <a:rPr lang="en-US" sz="2000">
                <a:solidFill>
                  <a:srgbClr val="FF0000"/>
                </a:solidFill>
                <a:latin typeface="Roboto"/>
                <a:ea typeface="Roboto"/>
              </a:rPr>
              <a:t>3 wrong</a:t>
            </a:r>
            <a:r>
              <a:rPr lang="en-US" sz="2000" b="0" i="0" u="none" strike="noStrike">
                <a:solidFill>
                  <a:srgbClr val="FF0000"/>
                </a:solidFill>
                <a:latin typeface="Roboto"/>
                <a:ea typeface="Roboto"/>
              </a:rPr>
              <a:t> </a:t>
            </a:r>
            <a:r>
              <a:rPr lang="en-US" sz="2000" b="0" i="0" u="none" strike="noStrike">
                <a:latin typeface="Roboto"/>
                <a:ea typeface="Roboto"/>
              </a:rPr>
              <a:t>-&gt; 0,25       – 3 x 0,25 = </a:t>
            </a:r>
            <a:r>
              <a:rPr lang="en-US" sz="2000">
                <a:solidFill>
                  <a:srgbClr val="FF0000"/>
                </a:solidFill>
                <a:latin typeface="Roboto"/>
                <a:ea typeface="Roboto"/>
              </a:rPr>
              <a:t>0 </a:t>
            </a:r>
            <a:r>
              <a:rPr lang="en-US" sz="2000" b="0" i="0" u="none" strike="noStrike">
                <a:solidFill>
                  <a:srgbClr val="FF0000"/>
                </a:solidFill>
                <a:latin typeface="Roboto"/>
                <a:ea typeface="Roboto"/>
              </a:rPr>
              <a:t>points</a:t>
            </a:r>
            <a:endParaRPr lang="en-US" sz="2000" b="0">
              <a:solidFill>
                <a:srgbClr val="FF0000"/>
              </a:solidFill>
              <a:latin typeface="Roboto"/>
              <a:ea typeface="Roboto"/>
            </a:endParaRPr>
          </a:p>
        </p:txBody>
      </p:sp>
      <p:sp>
        <p:nvSpPr>
          <p:cNvPr id="12" name="Textfeld 4"/>
          <p:cNvSpPr>
            <a:spLocks/>
          </p:cNvSpPr>
          <p:nvPr/>
        </p:nvSpPr>
        <p:spPr bwMode="auto">
          <a:xfrm>
            <a:off x="898084" y="4092934"/>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10B042"/>
                </a:solidFill>
                <a:latin typeface="Calibri"/>
              </a:rPr>
              <a:t> </a:t>
            </a:r>
            <a:r>
              <a:rPr lang="de-DE" sz="1800" b="1" i="0" u="none" strike="noStrike">
                <a:solidFill>
                  <a:srgbClr val="10B042"/>
                </a:solidFill>
                <a:latin typeface="Roboto"/>
                <a:ea typeface="Roboto"/>
              </a:rPr>
              <a:t> X  </a:t>
            </a:r>
            <a:endParaRPr lang="de-DE" b="0">
              <a:solidFill>
                <a:srgbClr val="10B042"/>
              </a:solidFill>
              <a:latin typeface="Roboto"/>
              <a:ea typeface="Roboto"/>
            </a:endParaRPr>
          </a:p>
          <a:p>
            <a:pPr>
              <a:defRPr/>
            </a:pPr>
            <a:br>
              <a:rPr lang="de-DE"/>
            </a:br>
            <a:endParaRPr lang="de-DE"/>
          </a:p>
        </p:txBody>
      </p:sp>
      <p:sp>
        <p:nvSpPr>
          <p:cNvPr id="13" name="Textfeld 5"/>
          <p:cNvSpPr>
            <a:spLocks/>
          </p:cNvSpPr>
          <p:nvPr/>
        </p:nvSpPr>
        <p:spPr bwMode="auto">
          <a:xfrm>
            <a:off x="1873825" y="4446153"/>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FF0000"/>
                </a:solidFill>
                <a:latin typeface="Calibri"/>
              </a:rPr>
              <a:t> </a:t>
            </a:r>
            <a:r>
              <a:rPr lang="de-DE" sz="1800" b="1" i="0" u="none" strike="noStrike">
                <a:solidFill>
                  <a:srgbClr val="FF0000"/>
                </a:solidFill>
                <a:latin typeface="Roboto"/>
                <a:ea typeface="Roboto"/>
              </a:rPr>
              <a:t> X  </a:t>
            </a:r>
            <a:endParaRPr lang="de-DE" b="0">
              <a:solidFill>
                <a:srgbClr val="FF0000"/>
              </a:solidFill>
              <a:latin typeface="Roboto"/>
              <a:ea typeface="Roboto"/>
            </a:endParaRPr>
          </a:p>
          <a:p>
            <a:pPr>
              <a:defRPr/>
            </a:pPr>
            <a:br>
              <a:rPr lang="de-DE"/>
            </a:br>
            <a:endParaRPr lang="de-DE"/>
          </a:p>
        </p:txBody>
      </p:sp>
      <p:sp>
        <p:nvSpPr>
          <p:cNvPr id="14"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R="0" lvl="0" algn="ctr" defTabSz="914400">
              <a:lnSpc>
                <a:spcPct val="100000"/>
              </a:lnSpc>
              <a:spcBef>
                <a:spcPts val="0"/>
              </a:spcBef>
              <a:spcAft>
                <a:spcPts val="0"/>
              </a:spcAft>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
        <p:nvSpPr>
          <p:cNvPr id="15" name="Textfeld 10"/>
          <p:cNvSpPr>
            <a:spLocks/>
          </p:cNvSpPr>
          <p:nvPr/>
        </p:nvSpPr>
        <p:spPr bwMode="auto">
          <a:xfrm>
            <a:off x="914109" y="4771551"/>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FF0000"/>
                </a:solidFill>
                <a:latin typeface="Calibri"/>
              </a:rPr>
              <a:t> </a:t>
            </a:r>
            <a:r>
              <a:rPr lang="de-DE" sz="1800" b="1" i="0" u="none" strike="noStrike">
                <a:solidFill>
                  <a:srgbClr val="FF0000"/>
                </a:solidFill>
                <a:latin typeface="Roboto"/>
                <a:ea typeface="Roboto"/>
              </a:rPr>
              <a:t> X  </a:t>
            </a:r>
            <a:endParaRPr lang="de-DE" b="0">
              <a:solidFill>
                <a:srgbClr val="FF0000"/>
              </a:solidFill>
              <a:latin typeface="Roboto"/>
              <a:ea typeface="Roboto"/>
            </a:endParaRPr>
          </a:p>
          <a:p>
            <a:pPr>
              <a:defRPr/>
            </a:pPr>
            <a:br>
              <a:rPr lang="de-DE"/>
            </a:br>
            <a:endParaRPr lang="de-DE"/>
          </a:p>
        </p:txBody>
      </p:sp>
      <p:sp>
        <p:nvSpPr>
          <p:cNvPr id="16" name="Textfeld 12"/>
          <p:cNvSpPr>
            <a:spLocks/>
          </p:cNvSpPr>
          <p:nvPr/>
        </p:nvSpPr>
        <p:spPr bwMode="auto">
          <a:xfrm>
            <a:off x="918225" y="5182094"/>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FF0000"/>
                </a:solidFill>
                <a:latin typeface="Calibri"/>
              </a:rPr>
              <a:t> </a:t>
            </a:r>
            <a:r>
              <a:rPr lang="de-DE" sz="1800" b="1" i="0" u="none" strike="noStrike">
                <a:solidFill>
                  <a:srgbClr val="FF0000"/>
                </a:solidFill>
                <a:latin typeface="Roboto"/>
                <a:ea typeface="Roboto"/>
              </a:rPr>
              <a:t> X  </a:t>
            </a:r>
            <a:endParaRPr lang="de-DE" b="0">
              <a:solidFill>
                <a:srgbClr val="FF0000"/>
              </a:solidFill>
              <a:latin typeface="Roboto"/>
              <a:ea typeface="Roboto"/>
            </a:endParaRPr>
          </a:p>
          <a:p>
            <a:pPr>
              <a:defRPr/>
            </a:pPr>
            <a:br>
              <a:rPr lang="de-DE"/>
            </a:br>
            <a:endParaRPr lang="de-D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Tabelle 1"/>
          <p:cNvGraphicFramePr>
            <a:graphicFrameLocks noGrp="1"/>
          </p:cNvGraphicFramePr>
          <p:nvPr/>
        </p:nvGraphicFramePr>
        <p:xfrm>
          <a:off x="726986" y="4132841"/>
          <a:ext cx="7467600" cy="1375410"/>
        </p:xfrm>
        <a:graphic>
          <a:graphicData uri="http://schemas.openxmlformats.org/drawingml/2006/table">
            <a:tbl>
              <a:tblPr>
                <a:tableStyleId>{C0AC5CE4-098C-515E-A7E2-BAF6AB3F29FB}</a:tableStyleId>
              </a:tblPr>
              <a:tblGrid>
                <a:gridCol w="939768">
                  <a:extLst>
                    <a:ext uri="{9D8B030D-6E8A-4147-A177-3AD203B41FA5}">
                      <a16:colId xmlns:a16="http://schemas.microsoft.com/office/drawing/2014/main" val="20000"/>
                    </a:ext>
                  </a:extLst>
                </a:gridCol>
                <a:gridCol w="983849">
                  <a:extLst>
                    <a:ext uri="{9D8B030D-6E8A-4147-A177-3AD203B41FA5}">
                      <a16:colId xmlns:a16="http://schemas.microsoft.com/office/drawing/2014/main" val="20001"/>
                    </a:ext>
                  </a:extLst>
                </a:gridCol>
                <a:gridCol w="671331">
                  <a:extLst>
                    <a:ext uri="{9D8B030D-6E8A-4147-A177-3AD203B41FA5}">
                      <a16:colId xmlns:a16="http://schemas.microsoft.com/office/drawing/2014/main" val="20002"/>
                    </a:ext>
                  </a:extLst>
                </a:gridCol>
                <a:gridCol w="4872652">
                  <a:extLst>
                    <a:ext uri="{9D8B030D-6E8A-4147-A177-3AD203B41FA5}">
                      <a16:colId xmlns:a16="http://schemas.microsoft.com/office/drawing/2014/main" val="20003"/>
                    </a:ext>
                  </a:extLst>
                </a:gridCol>
              </a:tblGrid>
              <a:tr h="84895">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(a)</a:t>
                      </a:r>
                      <a:endParaRPr lang="de-DE" sz="1800">
                        <a:latin typeface="Roboto"/>
                        <a:ea typeface="Roboto"/>
                        <a:cs typeface="Arial"/>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Interfaces.</a:t>
                      </a:r>
                      <a:endParaRPr lang="de-DE" sz="1800">
                        <a:latin typeface="Roboto"/>
                        <a:ea typeface="Roboto"/>
                        <a:cs typeface="Arial"/>
                      </a:endParaRPr>
                    </a:p>
                  </a:txBody>
                  <a:tcPr marL="68580" marR="68580" marT="0" marB="36195">
                    <a:noFill/>
                  </a:tcPr>
                </a:tc>
                <a:extLst>
                  <a:ext uri="{0D108BD9-81ED-4DB2-BD59-A6C34878D82A}">
                    <a16:rowId xmlns:a16="http://schemas.microsoft.com/office/drawing/2014/main" val="10000"/>
                  </a:ext>
                </a:extLst>
              </a:tr>
              <a:tr h="84895">
                <a:tc>
                  <a:txBody>
                    <a:bodyPr/>
                    <a:lstStyle/>
                    <a:p>
                      <a:pPr algn="ctr">
                        <a:lnSpc>
                          <a:spcPct val="114999"/>
                        </a:lnSpc>
                        <a:defRPr/>
                      </a:pPr>
                      <a:r>
                        <a:rPr lang="en-GB" sz="1800">
                          <a:latin typeface="Roboto"/>
                          <a:ea typeface="Roboto"/>
                        </a:rPr>
                        <a:t>☐</a:t>
                      </a:r>
                      <a:endParaRPr lang="de-DE" sz="1800">
                        <a:latin typeface="Roboto"/>
                        <a:ea typeface="Roboto"/>
                      </a:endParaRPr>
                    </a:p>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algn="ctr">
                        <a:lnSpc>
                          <a:spcPct val="114999"/>
                        </a:lnSpc>
                        <a:defRPr/>
                      </a:pPr>
                      <a:r>
                        <a:rPr lang="en-GB" sz="1800">
                          <a:latin typeface="Roboto"/>
                          <a:ea typeface="Roboto"/>
                        </a:rPr>
                        <a:t>☐</a:t>
                      </a:r>
                      <a:endParaRPr lang="de-DE" sz="1800">
                        <a:latin typeface="Roboto"/>
                        <a:ea typeface="Roboto"/>
                      </a:endParaRPr>
                    </a:p>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(b)</a:t>
                      </a:r>
                      <a:endParaRPr lang="de-DE" sz="1800">
                        <a:latin typeface="Roboto"/>
                        <a:ea typeface="Roboto"/>
                      </a:endParaRPr>
                    </a:p>
                    <a:p>
                      <a:pPr marL="111760">
                        <a:lnSpc>
                          <a:spcPct val="114999"/>
                        </a:lnSpc>
                        <a:spcAft>
                          <a:spcPts val="300"/>
                        </a:spcAft>
                        <a:defRPr/>
                      </a:pPr>
                      <a:r>
                        <a:rPr lang="en-US" sz="1800">
                          <a:latin typeface="Roboto"/>
                          <a:ea typeface="Roboto"/>
                        </a:rPr>
                        <a:t>(c)</a:t>
                      </a:r>
                      <a:endParaRPr lang="de-DE" sz="1800">
                        <a:latin typeface="Roboto"/>
                        <a:ea typeface="Roboto"/>
                        <a:cs typeface="Arial"/>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Responsibility.</a:t>
                      </a:r>
                      <a:endParaRPr lang="de-DE" sz="1800">
                        <a:latin typeface="Roboto"/>
                        <a:ea typeface="Roboto"/>
                      </a:endParaRPr>
                    </a:p>
                    <a:p>
                      <a:pPr marL="111760">
                        <a:lnSpc>
                          <a:spcPct val="114999"/>
                        </a:lnSpc>
                        <a:spcAft>
                          <a:spcPts val="300"/>
                        </a:spcAft>
                        <a:defRPr/>
                      </a:pPr>
                      <a:r>
                        <a:rPr lang="en-US" sz="1800">
                          <a:latin typeface="Roboto"/>
                          <a:ea typeface="Roboto"/>
                        </a:rPr>
                        <a:t>Internal structure.</a:t>
                      </a:r>
                      <a:endParaRPr lang="de-DE" sz="1800">
                        <a:latin typeface="Roboto"/>
                        <a:ea typeface="Roboto"/>
                        <a:cs typeface="Arial"/>
                      </a:endParaRPr>
                    </a:p>
                  </a:txBody>
                  <a:tcPr marL="68580" marR="68580" marT="0" marB="36195">
                    <a:noFill/>
                  </a:tcPr>
                </a:tc>
                <a:extLst>
                  <a:ext uri="{0D108BD9-81ED-4DB2-BD59-A6C34878D82A}">
                    <a16:rowId xmlns:a16="http://schemas.microsoft.com/office/drawing/2014/main" val="10001"/>
                  </a:ext>
                </a:extLst>
              </a:tr>
              <a:tr h="361950">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(d)</a:t>
                      </a:r>
                      <a:endParaRPr lang="de-DE" sz="1800">
                        <a:latin typeface="Roboto"/>
                        <a:ea typeface="Roboto"/>
                        <a:cs typeface="Arial"/>
                      </a:endParaRPr>
                    </a:p>
                  </a:txBody>
                  <a:tcPr marL="68580" marR="68580" marT="0" marB="36195">
                    <a:noFill/>
                  </a:tcPr>
                </a:tc>
                <a:tc>
                  <a:txBody>
                    <a:bodyPr/>
                    <a:lstStyle/>
                    <a:p>
                      <a:pPr marL="111760">
                        <a:lnSpc>
                          <a:spcPct val="114999"/>
                        </a:lnSpc>
                        <a:spcAft>
                          <a:spcPts val="300"/>
                        </a:spcAft>
                        <a:defRPr/>
                      </a:pPr>
                      <a:r>
                        <a:rPr lang="en-US" sz="1800">
                          <a:latin typeface="Roboto"/>
                          <a:ea typeface="Roboto"/>
                        </a:rPr>
                        <a:t>Hints for the implementation.</a:t>
                      </a:r>
                      <a:endParaRPr lang="de-DE" sz="1800">
                        <a:latin typeface="Roboto"/>
                        <a:ea typeface="Roboto"/>
                        <a:cs typeface="Arial"/>
                      </a:endParaRPr>
                    </a:p>
                  </a:txBody>
                  <a:tcPr marL="68580" marR="68580" marT="0" marB="36195">
                    <a:no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538123" y="2189196"/>
            <a:ext cx="9093209" cy="1950755"/>
          </a:xfrm>
          <a:prstGeom prst="rect">
            <a:avLst/>
          </a:prstGeom>
          <a:noFill/>
          <a:ln>
            <a:noFill/>
          </a:ln>
        </p:spPr>
        <p:txBody>
          <a:bodyPr vert="horz" wrap="none" lIns="91440" tIns="45720" rIns="91440" bIns="45720" numCol="1" anchor="ctr" anchorCtr="0" compatLnSpc="1">
            <a:prstTxWarp prst="textNoShape">
              <a:avLst/>
            </a:prstTxWarp>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Question 19</a:t>
            </a:r>
            <a:r>
              <a:rPr lang="en-GB" b="1" i="0" u="none" strike="noStrike" cap="none">
                <a:ln>
                  <a:noFill/>
                </a:ln>
                <a:solidFill>
                  <a:schemeClr val="tx1"/>
                </a:solidFill>
                <a:latin typeface="Roboto"/>
                <a:ea typeface="Roboto"/>
              </a:rPr>
              <a:t>	</a:t>
            </a:r>
            <a:r>
              <a:rPr lang="en-GB" b="0" i="1" u="none" strike="noStrike" cap="none">
                <a:ln>
                  <a:noFill/>
                </a:ln>
                <a:solidFill>
                  <a:schemeClr val="tx1"/>
                </a:solidFill>
                <a:latin typeface="Roboto"/>
                <a:ea typeface="Roboto"/>
              </a:rPr>
              <a:t>K-Question: Select “Contained” or “Avoided” for each line.	1 point</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ID: Q-20-04-22</a:t>
            </a:r>
            <a:endParaRPr lang="de-DE" sz="2100"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endParaRPr lang="en-US" sz="800" b="0" i="0" u="none" strike="noStrike" cap="none">
              <a:ln>
                <a:noFill/>
              </a:ln>
              <a:solidFill>
                <a:schemeClr val="tx1"/>
              </a:solidFill>
              <a:latin typeface="Roboto"/>
              <a:ea typeface="Roboto"/>
              <a:cs typeface="Times New Roman"/>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You document a component of your software architecture. Which information should be </a:t>
            </a:r>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cs typeface="Times New Roman"/>
              </a:rPr>
              <a:t>contained in your black box description and which information should be avoided?</a:t>
            </a:r>
            <a:endParaRPr/>
          </a:p>
          <a:p>
            <a:pPr marL="0" marR="0" lvl="0" indent="0" algn="l" defTabSz="914400">
              <a:lnSpc>
                <a:spcPct val="100000"/>
              </a:lnSpc>
              <a:spcBef>
                <a:spcPts val="0"/>
              </a:spcBef>
              <a:spcAft>
                <a:spcPts val="0"/>
              </a:spcAft>
              <a:buClrTx/>
              <a:buSzTx/>
              <a:buFontTx/>
              <a:buNone/>
              <a:defRPr/>
            </a:pP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rPr>
              <a:t>Contained    Avoided</a:t>
            </a:r>
            <a:endParaRPr/>
          </a:p>
        </p:txBody>
      </p:sp>
      <p:sp>
        <p:nvSpPr>
          <p:cNvPr id="6" name="Titel 1"/>
          <p:cNvSpPr>
            <a:spLocks/>
          </p:cNvSpPr>
          <p:nvPr/>
        </p:nvSpPr>
        <p:spPr bwMode="auto">
          <a:xfrm>
            <a:off x="538124" y="445404"/>
            <a:ext cx="7200003" cy="1107996"/>
          </a:xfrm>
          <a:prstGeom prst="rect">
            <a:avLst/>
          </a:prstGeom>
          <a:noFill/>
          <a:ln>
            <a:noFill/>
          </a:ln>
        </p:spPr>
        <p:txBody>
          <a:bodyPr vert="horz" wrap="square" lIns="0" tIns="0" rIns="0" bIns="0" anchor="t" anchorCtr="0" compatLnSpc="1">
            <a:spAutoFit/>
          </a:bodyPr>
          <a:lstStyle>
            <a:lvl1pPr marL="0" marR="0" lvl="0" indent="0" algn="l" defTabSz="914400">
              <a:lnSpc>
                <a:spcPct val="100000"/>
              </a:lnSpc>
              <a:spcBef>
                <a:spcPts val="0"/>
              </a:spcBef>
              <a:spcAft>
                <a:spcPts val="0"/>
              </a:spcAft>
              <a:buNone/>
              <a:defRPr lang="de-DE" sz="4400" b="1" i="0" u="none" strike="noStrike" cap="none" spc="0">
                <a:solidFill>
                  <a:srgbClr val="666666"/>
                </a:solidFill>
                <a:latin typeface="Arial"/>
                <a:ea typeface="SimSun"/>
              </a:defRPr>
            </a:lvl1pPr>
          </a:lstStyle>
          <a:p>
            <a:pPr>
              <a:defRPr/>
            </a:pPr>
            <a:r>
              <a:rPr lang="en-US" sz="3600">
                <a:latin typeface="Roboto"/>
              </a:rPr>
              <a:t>K-Questions (Choose Category, Allocation Questions)</a:t>
            </a:r>
            <a:endParaRPr lang="en-US" sz="3600"/>
          </a:p>
        </p:txBody>
      </p:sp>
      <p:sp>
        <p:nvSpPr>
          <p:cNvPr id="7" name="Textfeld 7"/>
          <p:cNvSpPr>
            <a:spLocks/>
          </p:cNvSpPr>
          <p:nvPr/>
        </p:nvSpPr>
        <p:spPr bwMode="auto">
          <a:xfrm>
            <a:off x="624381" y="5501835"/>
            <a:ext cx="4660550" cy="1451679"/>
          </a:xfrm>
          <a:prstGeom prst="rect">
            <a:avLst/>
          </a:prstGeom>
          <a:noFill/>
        </p:spPr>
        <p:txBody>
          <a:bodyPr wrap="square">
            <a:spAutoFit/>
          </a:bodyPr>
          <a:lstStyle/>
          <a:p>
            <a:pPr>
              <a:spcBef>
                <a:spcPts val="0"/>
              </a:spcBef>
              <a:spcAft>
                <a:spcPts val="0"/>
              </a:spcAft>
              <a:defRPr/>
            </a:pPr>
            <a:r>
              <a:rPr lang="en-US" sz="2000" b="0" u="none" strike="noStrike">
                <a:solidFill>
                  <a:srgbClr val="000000"/>
                </a:solidFill>
                <a:latin typeface="Roboto"/>
                <a:ea typeface="Roboto"/>
              </a:rPr>
              <a:t>mark 1 answer per row (or none if </a:t>
            </a:r>
            <a:endParaRPr/>
          </a:p>
          <a:p>
            <a:pPr>
              <a:spcBef>
                <a:spcPts val="0"/>
              </a:spcBef>
              <a:spcAft>
                <a:spcPts val="0"/>
              </a:spcAft>
              <a:defRPr/>
            </a:pPr>
            <a:r>
              <a:rPr lang="en-US" sz="2000" b="0" u="none" strike="noStrike">
                <a:solidFill>
                  <a:srgbClr val="000000"/>
                </a:solidFill>
                <a:latin typeface="Roboto"/>
                <a:ea typeface="Roboto"/>
              </a:rPr>
              <a:t>not sure)</a:t>
            </a:r>
            <a:endParaRPr lang="en-US" sz="2000" b="0">
              <a:latin typeface="Roboto"/>
              <a:ea typeface="Roboto"/>
            </a:endParaRPr>
          </a:p>
          <a:p>
            <a:pPr>
              <a:spcBef>
                <a:spcPts val="525"/>
              </a:spcBef>
              <a:spcAft>
                <a:spcPts val="0"/>
              </a:spcAft>
              <a:defRPr/>
            </a:pPr>
            <a:r>
              <a:rPr lang="en-US" sz="2000" b="0">
                <a:solidFill>
                  <a:srgbClr val="000000"/>
                </a:solidFill>
                <a:latin typeface="Roboto"/>
                <a:ea typeface="Roboto"/>
              </a:rPr>
              <a:t>there is always one correct answer </a:t>
            </a:r>
            <a:endParaRPr/>
          </a:p>
          <a:p>
            <a:pPr>
              <a:spcBef>
                <a:spcPts val="525"/>
              </a:spcBef>
              <a:spcAft>
                <a:spcPts val="0"/>
              </a:spcAft>
              <a:defRPr/>
            </a:pPr>
            <a:r>
              <a:rPr lang="en-US" sz="2000" b="0">
                <a:solidFill>
                  <a:srgbClr val="000000"/>
                </a:solidFill>
                <a:latin typeface="Roboto"/>
                <a:ea typeface="Roboto"/>
              </a:rPr>
              <a:t>in each row</a:t>
            </a:r>
            <a:endParaRPr lang="de-DE" sz="2000">
              <a:latin typeface="Roboto"/>
              <a:ea typeface="Roboto"/>
            </a:endParaRPr>
          </a:p>
        </p:txBody>
      </p:sp>
      <p:sp>
        <p:nvSpPr>
          <p:cNvPr id="8" name="Textfeld 11"/>
          <p:cNvSpPr>
            <a:spLocks/>
          </p:cNvSpPr>
          <p:nvPr/>
        </p:nvSpPr>
        <p:spPr bwMode="auto">
          <a:xfrm>
            <a:off x="5015635" y="5501835"/>
            <a:ext cx="4723270" cy="1451679"/>
          </a:xfrm>
          <a:prstGeom prst="rect">
            <a:avLst/>
          </a:prstGeom>
          <a:noFill/>
        </p:spPr>
        <p:txBody>
          <a:bodyPr wrap="square">
            <a:spAutoFit/>
          </a:bodyPr>
          <a:lstStyle/>
          <a:p>
            <a:pPr>
              <a:spcBef>
                <a:spcPts val="0"/>
              </a:spcBef>
              <a:spcAft>
                <a:spcPts val="0"/>
              </a:spcAft>
              <a:defRPr/>
            </a:pPr>
            <a:r>
              <a:rPr lang="en-US" sz="2000" b="0" u="none" strike="noStrike">
                <a:solidFill>
                  <a:srgbClr val="000000"/>
                </a:solidFill>
                <a:latin typeface="Roboto"/>
                <a:ea typeface="Roboto"/>
              </a:rPr>
              <a:t>correct mark -&gt; add 1/n of max points </a:t>
            </a:r>
            <a:endParaRPr/>
          </a:p>
          <a:p>
            <a:pPr>
              <a:spcBef>
                <a:spcPts val="0"/>
              </a:spcBef>
              <a:spcAft>
                <a:spcPts val="0"/>
              </a:spcAft>
              <a:defRPr/>
            </a:pPr>
            <a:r>
              <a:rPr lang="en-US" sz="2000" b="0" i="0" u="none" strike="noStrike">
                <a:solidFill>
                  <a:srgbClr val="000000"/>
                </a:solidFill>
                <a:latin typeface="Roboto"/>
                <a:ea typeface="Roboto"/>
              </a:rPr>
              <a:t>wrong mark -&gt; deduct 1</a:t>
            </a:r>
            <a:r>
              <a:rPr lang="en-US" sz="2000" b="0" u="none" strike="noStrike">
                <a:solidFill>
                  <a:srgbClr val="000000"/>
                </a:solidFill>
                <a:latin typeface="Roboto"/>
                <a:ea typeface="Roboto"/>
              </a:rPr>
              <a:t>/</a:t>
            </a:r>
            <a:r>
              <a:rPr lang="en-US" sz="2000">
                <a:solidFill>
                  <a:srgbClr val="000000"/>
                </a:solidFill>
                <a:latin typeface="Roboto"/>
                <a:ea typeface="Roboto"/>
              </a:rPr>
              <a:t>n of max points</a:t>
            </a:r>
            <a:endParaRPr lang="en-US" sz="2000" b="0">
              <a:latin typeface="Roboto"/>
              <a:ea typeface="Roboto"/>
            </a:endParaRPr>
          </a:p>
          <a:p>
            <a:pPr>
              <a:spcBef>
                <a:spcPts val="525"/>
              </a:spcBef>
              <a:spcAft>
                <a:spcPts val="0"/>
              </a:spcAft>
              <a:defRPr/>
            </a:pPr>
            <a:r>
              <a:rPr lang="en-US" sz="2000" b="0" i="0" u="none" strike="noStrike">
                <a:solidFill>
                  <a:srgbClr val="000000"/>
                </a:solidFill>
                <a:latin typeface="Roboto"/>
                <a:ea typeface="Roboto"/>
              </a:rPr>
              <a:t>(but only down to 0 points overall)</a:t>
            </a:r>
            <a:endParaRPr lang="en-US" sz="2000" b="0">
              <a:latin typeface="Roboto"/>
              <a:ea typeface="Roboto"/>
            </a:endParaRPr>
          </a:p>
          <a:p>
            <a:pPr>
              <a:spcBef>
                <a:spcPts val="525"/>
              </a:spcBef>
              <a:spcAft>
                <a:spcPts val="0"/>
              </a:spcAft>
              <a:defRPr/>
            </a:pPr>
            <a:r>
              <a:rPr lang="en-US" sz="2000" b="0" i="0" u="none" strike="noStrike">
                <a:solidFill>
                  <a:srgbClr val="000000"/>
                </a:solidFill>
                <a:latin typeface="Roboto"/>
                <a:ea typeface="Roboto"/>
              </a:rPr>
              <a:t>worst case is 0 points</a:t>
            </a:r>
            <a:endParaRPr lang="en-US" sz="2000" b="0">
              <a:latin typeface="Roboto"/>
              <a:ea typeface="Roboto"/>
            </a:endParaRPr>
          </a:p>
        </p:txBody>
      </p:sp>
      <p:sp>
        <p:nvSpPr>
          <p:cNvPr id="9" name="Rechteck 11"/>
          <p:cNvSpPr/>
          <p:nvPr/>
        </p:nvSpPr>
        <p:spPr bwMode="auto">
          <a:xfrm>
            <a:off x="5080249" y="5515123"/>
            <a:ext cx="4595935" cy="1374355"/>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10" name="Textfeld 15"/>
          <p:cNvSpPr>
            <a:spLocks/>
          </p:cNvSpPr>
          <p:nvPr/>
        </p:nvSpPr>
        <p:spPr bwMode="auto">
          <a:xfrm>
            <a:off x="6672649" y="4472909"/>
            <a:ext cx="3579509" cy="707886"/>
          </a:xfrm>
          <a:prstGeom prst="rect">
            <a:avLst/>
          </a:prstGeom>
          <a:noFill/>
        </p:spPr>
        <p:txBody>
          <a:bodyPr wrap="square">
            <a:spAutoFit/>
          </a:bodyPr>
          <a:lstStyle/>
          <a:p>
            <a:pPr>
              <a:spcBef>
                <a:spcPts val="690"/>
              </a:spcBef>
              <a:spcAft>
                <a:spcPts val="0"/>
              </a:spcAft>
              <a:defRPr/>
            </a:pPr>
            <a:r>
              <a:rPr lang="en-US" sz="2000">
                <a:solidFill>
                  <a:srgbClr val="10B042"/>
                </a:solidFill>
                <a:latin typeface="Roboto"/>
                <a:ea typeface="Roboto"/>
              </a:rPr>
              <a:t>2</a:t>
            </a:r>
            <a:r>
              <a:rPr lang="en-US" sz="2000" b="0" i="0" u="none" strike="noStrike">
                <a:solidFill>
                  <a:srgbClr val="10B042"/>
                </a:solidFill>
                <a:latin typeface="Roboto"/>
                <a:ea typeface="Roboto"/>
              </a:rPr>
              <a:t> correct</a:t>
            </a:r>
            <a:r>
              <a:rPr lang="en-US" sz="2000" b="0" i="0" u="none" strike="noStrike">
                <a:solidFill>
                  <a:schemeClr val="tx1">
                    <a:lumMod val="95000"/>
                    <a:lumOff val="5000"/>
                  </a:schemeClr>
                </a:solidFill>
                <a:latin typeface="Roboto"/>
                <a:ea typeface="Roboto"/>
              </a:rPr>
              <a:t>, 2 </a:t>
            </a:r>
            <a:r>
              <a:rPr lang="en-US" sz="2000">
                <a:solidFill>
                  <a:schemeClr val="tx1">
                    <a:lumMod val="95000"/>
                    <a:lumOff val="5000"/>
                  </a:schemeClr>
                </a:solidFill>
                <a:latin typeface="Roboto"/>
                <a:ea typeface="Roboto"/>
              </a:rPr>
              <a:t>omitted</a:t>
            </a:r>
            <a:r>
              <a:rPr lang="en-US" sz="2000" b="0" i="0" u="none" strike="noStrike">
                <a:solidFill>
                  <a:schemeClr val="tx1">
                    <a:lumMod val="95000"/>
                    <a:lumOff val="5000"/>
                  </a:schemeClr>
                </a:solidFill>
                <a:latin typeface="Roboto"/>
                <a:ea typeface="Roboto"/>
              </a:rPr>
              <a:t> </a:t>
            </a:r>
            <a:r>
              <a:rPr lang="en-US" sz="2000" b="0" i="0" u="none" strike="noStrike">
                <a:solidFill>
                  <a:srgbClr val="10B042"/>
                </a:solidFill>
                <a:latin typeface="Roboto"/>
                <a:ea typeface="Roboto"/>
              </a:rPr>
              <a:t>-&gt; 2 x 0,25 = </a:t>
            </a:r>
            <a:r>
              <a:rPr lang="en-US" sz="2000">
                <a:solidFill>
                  <a:srgbClr val="10B042"/>
                </a:solidFill>
                <a:latin typeface="Roboto"/>
                <a:ea typeface="Roboto"/>
              </a:rPr>
              <a:t>0,5</a:t>
            </a:r>
            <a:r>
              <a:rPr lang="en-US" sz="2000" b="0" i="0" u="none" strike="noStrike">
                <a:solidFill>
                  <a:srgbClr val="10B042"/>
                </a:solidFill>
                <a:latin typeface="Roboto"/>
                <a:ea typeface="Roboto"/>
              </a:rPr>
              <a:t> points</a:t>
            </a:r>
            <a:endParaRPr lang="en-US" sz="2000" b="0">
              <a:solidFill>
                <a:srgbClr val="10B042"/>
              </a:solidFill>
              <a:latin typeface="Roboto"/>
              <a:ea typeface="Roboto"/>
            </a:endParaRPr>
          </a:p>
        </p:txBody>
      </p:sp>
      <p:sp>
        <p:nvSpPr>
          <p:cNvPr id="11" name="Textfeld 4"/>
          <p:cNvSpPr>
            <a:spLocks/>
          </p:cNvSpPr>
          <p:nvPr/>
        </p:nvSpPr>
        <p:spPr bwMode="auto">
          <a:xfrm>
            <a:off x="909990" y="4104840"/>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10B042"/>
                </a:solidFill>
                <a:latin typeface="Calibri"/>
              </a:rPr>
              <a:t> </a:t>
            </a:r>
            <a:r>
              <a:rPr lang="de-DE" sz="1800" b="1" i="0" u="none" strike="noStrike">
                <a:solidFill>
                  <a:srgbClr val="10B042"/>
                </a:solidFill>
                <a:latin typeface="Roboto"/>
                <a:ea typeface="Roboto"/>
              </a:rPr>
              <a:t> X  </a:t>
            </a:r>
            <a:endParaRPr lang="de-DE" b="0">
              <a:solidFill>
                <a:srgbClr val="10B042"/>
              </a:solidFill>
              <a:latin typeface="Roboto"/>
              <a:ea typeface="Roboto"/>
            </a:endParaRPr>
          </a:p>
          <a:p>
            <a:pPr>
              <a:defRPr/>
            </a:pPr>
            <a:br>
              <a:rPr lang="de-DE"/>
            </a:br>
            <a:endParaRPr lang="de-DE"/>
          </a:p>
        </p:txBody>
      </p:sp>
      <p:sp>
        <p:nvSpPr>
          <p:cNvPr id="12" name="Textfeld 5"/>
          <p:cNvSpPr>
            <a:spLocks/>
          </p:cNvSpPr>
          <p:nvPr/>
        </p:nvSpPr>
        <p:spPr bwMode="auto">
          <a:xfrm>
            <a:off x="909990" y="4446153"/>
            <a:ext cx="677591" cy="923330"/>
          </a:xfrm>
          <a:prstGeom prst="rect">
            <a:avLst/>
          </a:prstGeom>
          <a:noFill/>
        </p:spPr>
        <p:txBody>
          <a:bodyPr wrap="square">
            <a:spAutoFit/>
          </a:bodyPr>
          <a:lstStyle/>
          <a:p>
            <a:pPr>
              <a:spcBef>
                <a:spcPts val="0"/>
              </a:spcBef>
              <a:spcAft>
                <a:spcPts val="0"/>
              </a:spcAft>
              <a:defRPr/>
            </a:pPr>
            <a:r>
              <a:rPr lang="de-DE" sz="1800" b="1" i="0" u="none" strike="noStrike">
                <a:solidFill>
                  <a:srgbClr val="10B042"/>
                </a:solidFill>
                <a:latin typeface="Calibri"/>
              </a:rPr>
              <a:t> </a:t>
            </a:r>
            <a:r>
              <a:rPr lang="de-DE" sz="1800" b="1" i="0" u="none" strike="noStrike">
                <a:solidFill>
                  <a:srgbClr val="10B042"/>
                </a:solidFill>
                <a:latin typeface="Roboto"/>
                <a:ea typeface="Roboto"/>
              </a:rPr>
              <a:t> X  </a:t>
            </a:r>
            <a:endParaRPr lang="de-DE" b="0">
              <a:solidFill>
                <a:srgbClr val="10B042"/>
              </a:solidFill>
              <a:latin typeface="Roboto"/>
              <a:ea typeface="Roboto"/>
            </a:endParaRPr>
          </a:p>
          <a:p>
            <a:pPr>
              <a:defRPr/>
            </a:pPr>
            <a:br>
              <a:rPr lang="de-DE"/>
            </a:br>
            <a:endParaRPr lang="de-DE"/>
          </a:p>
        </p:txBody>
      </p:sp>
      <p:sp>
        <p:nvSpPr>
          <p:cNvPr id="13"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R="0" lvl="0" algn="ctr" defTabSz="914400">
              <a:lnSpc>
                <a:spcPct val="100000"/>
              </a:lnSpc>
              <a:spcBef>
                <a:spcPts val="0"/>
              </a:spcBef>
              <a:spcAft>
                <a:spcPts val="0"/>
              </a:spcAft>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
        <p:nvSpPr>
          <p:cNvPr id="14" name="Rechteck 11"/>
          <p:cNvSpPr/>
          <p:nvPr/>
        </p:nvSpPr>
        <p:spPr bwMode="auto">
          <a:xfrm>
            <a:off x="698353" y="5515122"/>
            <a:ext cx="3974280" cy="1364813"/>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name="Slide20">
    <p:spTree>
      <p:nvGrpSpPr>
        <p:cNvPr id="1" name=""/>
        <p:cNvGrpSpPr/>
        <p:nvPr/>
      </p:nvGrpSpPr>
      <p:grpSpPr bwMode="auto">
        <a:xfrm>
          <a:off x="0" y="0"/>
          <a:ext cx="0" cy="0"/>
          <a:chOff x="0" y="0"/>
          <a:chExt cx="0" cy="0"/>
        </a:xfrm>
      </p:grpSpPr>
      <p:sp>
        <p:nvSpPr>
          <p:cNvPr id="4" name="Titel 1"/>
          <p:cNvSpPr/>
          <p:nvPr/>
        </p:nvSpPr>
        <p:spPr bwMode="auto">
          <a:xfrm>
            <a:off x="490319" y="-116476"/>
            <a:ext cx="10515600" cy="1158151"/>
          </a:xfrm>
          <a:prstGeom prst="rect">
            <a:avLst/>
          </a:prstGeom>
          <a:noFill/>
          <a:ln cap="flat">
            <a:noFill/>
            <a:prstDash val="solid"/>
          </a:ln>
        </p:spPr>
        <p:txBody>
          <a:bodyPr vert="horz" wrap="square" lIns="91440" tIns="45720" rIns="91440" bIns="45720" anchor="b" anchorCtr="0" compatLnSpc="1"/>
          <a:lstStyle/>
          <a:p>
            <a:pPr marL="0" marR="0" lvl="0" indent="0" algn="l" defTabSz="914400">
              <a:lnSpc>
                <a:spcPct val="90000"/>
              </a:lnSpc>
              <a:spcBef>
                <a:spcPts val="0"/>
              </a:spcBef>
              <a:spcAft>
                <a:spcPts val="0"/>
              </a:spcAft>
              <a:buNone/>
              <a:defRPr sz="1800" b="0" i="0" u="none" strike="noStrike" cap="none" spc="0">
                <a:solidFill>
                  <a:srgbClr val="000000"/>
                </a:solidFill>
              </a:defRPr>
            </a:pPr>
            <a:r>
              <a:rPr lang="de-DE" sz="4000" b="1" i="0" u="none" strike="noStrike" cap="none" spc="0">
                <a:solidFill>
                  <a:srgbClr val="595959"/>
                </a:solidFill>
                <a:latin typeface="Roboto"/>
              </a:rPr>
              <a:t>Thank you for your interest!</a:t>
            </a:r>
          </a:p>
        </p:txBody>
      </p:sp>
      <p:sp>
        <p:nvSpPr>
          <p:cNvPr id="5" name="Inhaltsplatzhalter 2"/>
          <p:cNvSpPr/>
          <p:nvPr/>
        </p:nvSpPr>
        <p:spPr bwMode="auto">
          <a:xfrm>
            <a:off x="628421" y="1641366"/>
            <a:ext cx="8038060" cy="3662729"/>
          </a:xfrm>
          <a:prstGeom prst="rect">
            <a:avLst/>
          </a:prstGeom>
          <a:noFill/>
          <a:ln cap="flat">
            <a:noFill/>
            <a:prstDash val="solid"/>
          </a:ln>
        </p:spPr>
        <p:txBody>
          <a:bodyPr vert="horz" wrap="square" lIns="91440" tIns="45720" rIns="91440" bIns="45720" anchor="t" anchorCtr="0" compatLnSpc="1"/>
          <a:lstStyle/>
          <a:p>
            <a:pPr marL="0" marR="0" lvl="0" indent="0" algn="l" defTabSz="914400">
              <a:lnSpc>
                <a:spcPct val="100000"/>
              </a:lnSpc>
              <a:spcBef>
                <a:spcPts val="0"/>
              </a:spcBef>
              <a:spcAft>
                <a:spcPts val="0"/>
              </a:spcAft>
              <a:buNone/>
              <a:defRPr sz="1300" b="0" i="0" u="none" strike="noStrike" cap="none" spc="0">
                <a:solidFill>
                  <a:srgbClr val="000000"/>
                </a:solidFill>
              </a:defRPr>
            </a:pPr>
            <a:r>
              <a:rPr lang="de-DE" sz="2000" b="0" i="0" u="none" strike="noStrike" cap="none" spc="0">
                <a:solidFill>
                  <a:srgbClr val="000000"/>
                </a:solidFill>
                <a:latin typeface="Roboto"/>
              </a:rPr>
              <a:t>If you have any questions, please contact </a:t>
            </a:r>
            <a:r>
              <a:rPr lang="de-DE" sz="2000" b="0" i="0" u="sng" strike="noStrike" cap="none" spc="0">
                <a:solidFill>
                  <a:srgbClr val="000000"/>
                </a:solidFill>
                <a:latin typeface="Roboto"/>
                <a:hlinkClick r:id="rId2" tooltip="mailto:info@isaqb.org"/>
              </a:rPr>
              <a:t>info@isaqb.org</a:t>
            </a:r>
            <a:r>
              <a:rPr lang="de-DE" sz="2000" b="0" i="0" u="none" strike="noStrike" cap="none" spc="0">
                <a:solidFill>
                  <a:srgbClr val="000000"/>
                </a:solidFill>
                <a:latin typeface="Roboto"/>
              </a:rPr>
              <a:t> and ask for the Foundation Level Working Group (FLWG).</a:t>
            </a:r>
            <a:endParaRPr/>
          </a:p>
          <a:p>
            <a:pPr marL="0" marR="0" lvl="0" indent="0" algn="l" defTabSz="914400">
              <a:lnSpc>
                <a:spcPct val="100000"/>
              </a:lnSpc>
              <a:spcBef>
                <a:spcPts val="0"/>
              </a:spcBef>
              <a:spcAft>
                <a:spcPts val="0"/>
              </a:spcAft>
              <a:buNone/>
              <a:defRPr sz="1300" b="0" i="0" u="none" strike="noStrike" cap="none" spc="0">
                <a:solidFill>
                  <a:srgbClr val="000000"/>
                </a:solidFill>
              </a:defRPr>
            </a:pPr>
            <a:endParaRPr lang="de-DE" sz="1000" b="0" i="0" u="none" strike="noStrike" cap="none" spc="0">
              <a:solidFill>
                <a:srgbClr val="000000"/>
              </a:solidFill>
              <a:latin typeface="Roboto"/>
            </a:endParaRPr>
          </a:p>
          <a:p>
            <a:pPr marL="0" marR="0" lvl="0" indent="0" algn="l" defTabSz="914400">
              <a:lnSpc>
                <a:spcPct val="100000"/>
              </a:lnSpc>
              <a:spcBef>
                <a:spcPts val="0"/>
              </a:spcBef>
              <a:spcAft>
                <a:spcPts val="0"/>
              </a:spcAft>
              <a:buNone/>
              <a:defRPr sz="1300" b="0" i="0" u="none" strike="noStrike" cap="none" spc="0">
                <a:solidFill>
                  <a:srgbClr val="000000"/>
                </a:solidFill>
              </a:defRPr>
            </a:pPr>
            <a:r>
              <a:rPr lang="de-DE" sz="2000" b="0" i="0" u="none" strike="noStrike" cap="none" spc="0">
                <a:solidFill>
                  <a:srgbClr val="000000"/>
                </a:solidFill>
                <a:latin typeface="Roboto"/>
              </a:rPr>
              <a:t>Remarks or questions concerning specific learning goals can be left in our public GitHub repository, where the FLWG maintains the curriculum:</a:t>
            </a:r>
            <a:endParaRPr/>
          </a:p>
          <a:p>
            <a:pPr marL="0" marR="0" lvl="0" indent="0" algn="l" defTabSz="914400">
              <a:lnSpc>
                <a:spcPct val="70000"/>
              </a:lnSpc>
              <a:spcBef>
                <a:spcPts val="1000"/>
              </a:spcBef>
              <a:spcAft>
                <a:spcPts val="0"/>
              </a:spcAft>
              <a:buNone/>
              <a:defRPr sz="1300" b="0" i="0" u="none" strike="noStrike" cap="none" spc="0">
                <a:solidFill>
                  <a:srgbClr val="000000"/>
                </a:solidFill>
              </a:defRPr>
            </a:pPr>
            <a:r>
              <a:rPr lang="de-DE" sz="2000" b="0" i="0" u="sng" strike="noStrike" cap="none" spc="0">
                <a:solidFill>
                  <a:srgbClr val="898989"/>
                </a:solidFill>
                <a:latin typeface="Roboto"/>
                <a:hlinkClick r:id="rId3" tooltip="https://github.com/isaqb-org/curriculum-foundation"/>
              </a:rPr>
              <a:t>https://github.com/isaqb-org/curriculum-foundation</a:t>
            </a:r>
            <a:r>
              <a:rPr lang="de-DE" sz="2000" b="0" i="0" u="none" strike="noStrike" cap="none" spc="0">
                <a:solidFill>
                  <a:srgbClr val="898989"/>
                </a:solidFill>
                <a:latin typeface="Roboto"/>
              </a:rPr>
              <a:t>.</a:t>
            </a:r>
            <a:endParaRPr/>
          </a:p>
          <a:p>
            <a:pPr marL="0" marR="0" lvl="0" indent="0" algn="l" defTabSz="914400">
              <a:lnSpc>
                <a:spcPct val="70000"/>
              </a:lnSpc>
              <a:spcBef>
                <a:spcPts val="1000"/>
              </a:spcBef>
              <a:spcAft>
                <a:spcPts val="0"/>
              </a:spcAft>
              <a:buNone/>
              <a:defRPr sz="1300" b="0" i="0" u="none" strike="noStrike" cap="none" spc="0">
                <a:solidFill>
                  <a:srgbClr val="000000"/>
                </a:solidFill>
              </a:defRPr>
            </a:pPr>
            <a:endParaRPr lang="de-DE" sz="1000" b="0" i="0" u="none" strike="noStrike" cap="none" spc="0">
              <a:solidFill>
                <a:srgbClr val="898989"/>
              </a:solidFill>
              <a:latin typeface="Roboto"/>
            </a:endParaRPr>
          </a:p>
          <a:p>
            <a:pPr marL="0" marR="0" lvl="0" indent="0" algn="l" defTabSz="914400">
              <a:lnSpc>
                <a:spcPct val="70000"/>
              </a:lnSpc>
              <a:spcBef>
                <a:spcPts val="1000"/>
              </a:spcBef>
              <a:spcAft>
                <a:spcPts val="0"/>
              </a:spcAft>
              <a:buNone/>
              <a:defRPr sz="1300" b="0" i="0" u="none" strike="noStrike" cap="none" spc="0">
                <a:solidFill>
                  <a:srgbClr val="000000"/>
                </a:solidFill>
              </a:defRPr>
            </a:pPr>
            <a:r>
              <a:rPr lang="de-DE" sz="2000" b="0" i="0" u="none" strike="noStrike" cap="none" spc="0">
                <a:solidFill>
                  <a:srgbClr val="000000"/>
                </a:solidFill>
                <a:latin typeface="Roboto"/>
              </a:rPr>
              <a:t>You may open an issue in our public issue tracker:</a:t>
            </a:r>
            <a:endParaRPr/>
          </a:p>
          <a:p>
            <a:pPr marL="0" marR="0" lvl="0" indent="0" algn="l" defTabSz="914400">
              <a:lnSpc>
                <a:spcPct val="70000"/>
              </a:lnSpc>
              <a:spcBef>
                <a:spcPts val="1000"/>
              </a:spcBef>
              <a:spcAft>
                <a:spcPts val="0"/>
              </a:spcAft>
              <a:buNone/>
              <a:defRPr sz="1300" b="0" i="0" u="none" strike="noStrike" cap="none" spc="0">
                <a:solidFill>
                  <a:srgbClr val="000000"/>
                </a:solidFill>
              </a:defRPr>
            </a:pPr>
            <a:r>
              <a:rPr lang="de-DE" sz="2000" b="0" i="0" u="sng" strike="noStrike" cap="none" spc="0">
                <a:solidFill>
                  <a:srgbClr val="898989"/>
                </a:solidFill>
                <a:latin typeface="Roboto"/>
                <a:hlinkClick r:id="rId4" tooltip="https://github.com/isaqb-org/curriculum-foundation/issues"/>
              </a:rPr>
              <a:t>https://github.com/isaqb-org/curriculum-foundation/issues</a:t>
            </a:r>
            <a:r>
              <a:rPr lang="de-DE" sz="2000" b="0" i="0" u="none" strike="noStrike" cap="none" spc="0">
                <a:solidFill>
                  <a:srgbClr val="898989"/>
                </a:solidFill>
                <a:latin typeface="Roboto"/>
              </a:rPr>
              <a:t>.</a:t>
            </a:r>
            <a:endParaRPr/>
          </a:p>
          <a:p>
            <a:pPr marL="0" marR="0" lvl="0" indent="0" algn="l" defTabSz="914400">
              <a:lnSpc>
                <a:spcPct val="70000"/>
              </a:lnSpc>
              <a:spcBef>
                <a:spcPts val="1000"/>
              </a:spcBef>
              <a:spcAft>
                <a:spcPts val="0"/>
              </a:spcAft>
              <a:buNone/>
              <a:defRPr sz="1300" b="0" i="0" u="none" strike="noStrike" cap="none" spc="0">
                <a:solidFill>
                  <a:srgbClr val="000000"/>
                </a:solidFill>
              </a:defRPr>
            </a:pPr>
            <a:endParaRPr lang="de-DE" sz="1700" b="0" i="0" u="none" strike="noStrike" cap="none" spc="0">
              <a:solidFill>
                <a:srgbClr val="898989"/>
              </a:solidFill>
              <a:latin typeface="Calibri"/>
            </a:endParaRPr>
          </a:p>
        </p:txBody>
      </p:sp>
      <p:sp>
        <p:nvSpPr>
          <p:cNvPr id="6" name="Textfeld 3"/>
          <p:cNvSpPr>
            <a:spLocks/>
          </p:cNvSpPr>
          <p:nvPr/>
        </p:nvSpPr>
        <p:spPr bwMode="auto">
          <a:xfrm>
            <a:off x="311973" y="6944118"/>
            <a:ext cx="1559856" cy="553998"/>
          </a:xfrm>
          <a:prstGeom prst="rect">
            <a:avLst/>
          </a:prstGeom>
          <a:noFill/>
          <a:ln cap="flat">
            <a:noFill/>
          </a:ln>
        </p:spPr>
        <p:txBody>
          <a:bodyPr vert="horz" wrap="square" lIns="91440" tIns="45720" rIns="91440" bIns="45720" anchor="t" anchorCtr="0" compatLnSpc="1">
            <a:sp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a:p>
            <a:pPr marL="0" marR="0" lvl="0" indent="0" algn="l" defTabSz="914400">
              <a:lnSpc>
                <a:spcPct val="100000"/>
              </a:lnSpc>
              <a:spcBef>
                <a:spcPts val="0"/>
              </a:spcBef>
              <a:spcAft>
                <a:spcPts val="0"/>
              </a:spcAft>
              <a:buNone/>
              <a:defRPr sz="1800" b="0" i="0" u="none" strike="noStrike" cap="none" spc="0">
                <a:solidFill>
                  <a:srgbClr val="000000"/>
                </a:solidFill>
              </a:defRPr>
            </a:pPr>
            <a:endParaRPr lang="de-DE" sz="1600" b="0" i="0" u="none" strike="noStrike" cap="none" spc="0">
              <a:solidFill>
                <a:srgbClr val="000000"/>
              </a:solidFill>
              <a:latin typeface="Roboto"/>
              <a:ea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name="Slide12">
    <p:spTree>
      <p:nvGrpSpPr>
        <p:cNvPr id="1" name=""/>
        <p:cNvGrpSpPr/>
        <p:nvPr/>
      </p:nvGrpSpPr>
      <p:grpSpPr bwMode="auto">
        <a:xfrm>
          <a:off x="0" y="0"/>
          <a:ext cx="0" cy="0"/>
          <a:chOff x="0" y="0"/>
          <a:chExt cx="0" cy="0"/>
        </a:xfrm>
      </p:grpSpPr>
      <p:sp>
        <p:nvSpPr>
          <p:cNvPr id="4" name="Titel 1"/>
          <p:cNvSpPr>
            <a:spLocks noGrp="1"/>
          </p:cNvSpPr>
          <p:nvPr>
            <p:ph type="title" idx="4294967295"/>
          </p:nvPr>
        </p:nvSpPr>
        <p:spPr bwMode="auto">
          <a:xfrm>
            <a:off x="562593" y="388793"/>
            <a:ext cx="7200003" cy="1169551"/>
          </a:xfrm>
        </p:spPr>
        <p:txBody>
          <a:bodyPr>
            <a:spAutoFit/>
          </a:bodyPr>
          <a:lstStyle/>
          <a:p>
            <a:pPr lvl="0">
              <a:defRPr/>
            </a:pPr>
            <a:r>
              <a:rPr lang="de-DE" sz="3600">
                <a:solidFill>
                  <a:srgbClr val="595959"/>
                </a:solidFill>
                <a:latin typeface="Roboto"/>
              </a:rPr>
              <a:t>About this Guide</a:t>
            </a:r>
            <a:br>
              <a:rPr lang="de-DE" sz="4000">
                <a:solidFill>
                  <a:srgbClr val="595959"/>
                </a:solidFill>
                <a:latin typeface="Roboto"/>
              </a:rPr>
            </a:br>
            <a:endParaRPr lang="de-DE" sz="4000">
              <a:solidFill>
                <a:srgbClr val="595959"/>
              </a:solidFill>
              <a:latin typeface="Roboto"/>
            </a:endParaRPr>
          </a:p>
        </p:txBody>
      </p:sp>
      <p:sp>
        <p:nvSpPr>
          <p:cNvPr id="5" name="Titel 1"/>
          <p:cNvSpPr/>
          <p:nvPr/>
        </p:nvSpPr>
        <p:spPr bwMode="auto">
          <a:xfrm>
            <a:off x="-217490" y="601666"/>
            <a:ext cx="10515600" cy="1325559"/>
          </a:xfrm>
          <a:prstGeom prst="rect">
            <a:avLst/>
          </a:prstGeom>
          <a:noFill/>
          <a:ln cap="flat">
            <a:noFill/>
            <a:prstDash val="solid"/>
          </a:ln>
        </p:spPr>
        <p:txBody>
          <a:bodyPr vert="horz" wrap="square" lIns="91440" tIns="45720" rIns="91440" bIns="45720" anchor="ctr" anchorCtr="0" compatLnSpc="1"/>
          <a:lstStyle/>
          <a:p>
            <a:pPr marL="0" marR="0" lvl="0" indent="0" algn="l" defTabSz="914400">
              <a:lnSpc>
                <a:spcPct val="90000"/>
              </a:lnSpc>
              <a:spcBef>
                <a:spcPts val="0"/>
              </a:spcBef>
              <a:spcAft>
                <a:spcPts val="0"/>
              </a:spcAft>
              <a:buNone/>
              <a:defRPr sz="1800" b="0" i="0" u="none" strike="noStrike" cap="none" spc="0">
                <a:solidFill>
                  <a:srgbClr val="000000"/>
                </a:solidFill>
              </a:defRPr>
            </a:pPr>
            <a:endParaRPr lang="de-DE" sz="4400" b="0" i="0" u="none" strike="noStrike" cap="none" spc="0">
              <a:solidFill>
                <a:srgbClr val="000000"/>
              </a:solidFill>
              <a:latin typeface="Calibri Light"/>
            </a:endParaRPr>
          </a:p>
        </p:txBody>
      </p:sp>
      <p:sp>
        <p:nvSpPr>
          <p:cNvPr id="6" name="Inhaltsplatzhalter 2"/>
          <p:cNvSpPr/>
          <p:nvPr/>
        </p:nvSpPr>
        <p:spPr bwMode="auto">
          <a:xfrm>
            <a:off x="455500" y="1820260"/>
            <a:ext cx="8922056" cy="4351336"/>
          </a:xfrm>
          <a:prstGeom prst="rect">
            <a:avLst/>
          </a:prstGeom>
          <a:noFill/>
          <a:ln cap="flat">
            <a:noFill/>
            <a:prstDash val="solid"/>
          </a:ln>
        </p:spPr>
        <p:txBody>
          <a:bodyPr vert="horz" wrap="square" lIns="91440" tIns="45720" rIns="91440" bIns="45720" anchor="t" anchorCtr="0" compatLnSpc="1"/>
          <a:lstStyle/>
          <a:p>
            <a:pPr marL="228600" marR="0" lvl="0" indent="-228600" algn="l" defTabSz="914400">
              <a:lnSpc>
                <a:spcPct val="120000"/>
              </a:lnSpc>
              <a:spcAft>
                <a:spcPts val="1415"/>
              </a:spcAft>
              <a:buSzPct val="100000"/>
              <a:buFont typeface="Arial"/>
              <a:buChar char="•"/>
              <a:defRPr sz="1800" b="0" i="0" u="none" strike="noStrike" cap="none" spc="0">
                <a:solidFill>
                  <a:srgbClr val="000000"/>
                </a:solidFill>
              </a:defRPr>
            </a:pPr>
            <a:r>
              <a:rPr lang="en-US" sz="2000" b="0" i="0" u="none" strike="noStrike" cap="none" spc="0">
                <a:solidFill>
                  <a:srgbClr val="000000"/>
                </a:solidFill>
                <a:latin typeface="Roboto"/>
              </a:rPr>
              <a:t>This Guide adds information to the examination rules as published by iSAQB. </a:t>
            </a:r>
            <a:endParaRPr/>
          </a:p>
          <a:p>
            <a:pPr marL="228600" marR="0" lvl="0" indent="-228600" algn="l" defTabSz="914400">
              <a:lnSpc>
                <a:spcPct val="120000"/>
              </a:lnSpc>
              <a:spcAft>
                <a:spcPts val="1415"/>
              </a:spcAft>
              <a:buSzPct val="100000"/>
              <a:buFont typeface="Arial"/>
              <a:buChar char="•"/>
              <a:defRPr sz="1800" b="0" i="0" u="none" strike="noStrike" cap="none" spc="0">
                <a:solidFill>
                  <a:srgbClr val="000000"/>
                </a:solidFill>
              </a:defRPr>
            </a:pPr>
            <a:endParaRPr lang="en-US" sz="1000" b="0" i="0" u="none" strike="noStrike" cap="none" spc="0">
              <a:solidFill>
                <a:srgbClr val="000000"/>
              </a:solidFill>
              <a:latin typeface="Roboto"/>
            </a:endParaRPr>
          </a:p>
          <a:p>
            <a:pPr marL="228600" marR="0" lvl="0" indent="-228600" algn="l" defTabSz="914400">
              <a:lnSpc>
                <a:spcPct val="120000"/>
              </a:lnSpc>
              <a:spcAft>
                <a:spcPts val="1415"/>
              </a:spcAft>
              <a:buSzPct val="100000"/>
              <a:buFont typeface="Arial"/>
              <a:buChar char="•"/>
              <a:defRPr sz="1800" b="0" i="0" u="none" strike="noStrike" cap="none" spc="0">
                <a:solidFill>
                  <a:srgbClr val="000000"/>
                </a:solidFill>
              </a:defRPr>
            </a:pPr>
            <a:r>
              <a:rPr lang="en-US" sz="2000" b="0" i="0" u="none" strike="noStrike" cap="none" spc="0">
                <a:solidFill>
                  <a:srgbClr val="000000"/>
                </a:solidFill>
                <a:latin typeface="Roboto"/>
              </a:rPr>
              <a:t>This guide only provides explanation – and does NOT replace or overrule the official examination rules.</a:t>
            </a:r>
            <a:endParaRPr/>
          </a:p>
          <a:p>
            <a:pPr marL="228600" marR="0" lvl="0" indent="-228600" algn="l" defTabSz="914400">
              <a:lnSpc>
                <a:spcPct val="120000"/>
              </a:lnSpc>
              <a:spcAft>
                <a:spcPts val="1415"/>
              </a:spcAft>
              <a:buSzPct val="100000"/>
              <a:buFont typeface="Arial"/>
              <a:buChar char="•"/>
              <a:defRPr sz="1800" b="0" i="0" u="none" strike="noStrike" cap="none" spc="0">
                <a:solidFill>
                  <a:srgbClr val="000000"/>
                </a:solidFill>
              </a:defRPr>
            </a:pPr>
            <a:endParaRPr lang="en-US" sz="1000" b="0" i="0" u="none" strike="noStrike" cap="none" spc="0">
              <a:solidFill>
                <a:srgbClr val="000000"/>
              </a:solidFill>
              <a:latin typeface="Roboto"/>
            </a:endParaRPr>
          </a:p>
          <a:p>
            <a:pPr marL="228600" marR="0" lvl="0" indent="-228600" algn="l" defTabSz="914400">
              <a:lnSpc>
                <a:spcPct val="120000"/>
              </a:lnSpc>
              <a:spcAft>
                <a:spcPts val="1415"/>
              </a:spcAft>
              <a:buSzPct val="100000"/>
              <a:buFont typeface="Arial"/>
              <a:buChar char="•"/>
              <a:defRPr sz="1800" b="0" i="0" u="none" strike="noStrike" cap="none" spc="0">
                <a:solidFill>
                  <a:srgbClr val="000000"/>
                </a:solidFill>
              </a:defRPr>
            </a:pPr>
            <a:r>
              <a:rPr lang="en-US" sz="2000" b="0" i="0" u="none" strike="noStrike" cap="none" spc="0">
                <a:solidFill>
                  <a:srgbClr val="000000"/>
                </a:solidFill>
                <a:latin typeface="Roboto"/>
              </a:rPr>
              <a:t>The official examination rules have precedence over everything stated here.</a:t>
            </a:r>
            <a:endParaRPr/>
          </a:p>
        </p:txBody>
      </p:sp>
      <p:sp>
        <p:nvSpPr>
          <p:cNvPr id="7"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name="Slide11">
    <p:spTree>
      <p:nvGrpSpPr>
        <p:cNvPr id="1" name=""/>
        <p:cNvGrpSpPr/>
        <p:nvPr/>
      </p:nvGrpSpPr>
      <p:grpSpPr bwMode="auto">
        <a:xfrm>
          <a:off x="0" y="0"/>
          <a:ext cx="0" cy="0"/>
          <a:chOff x="0" y="0"/>
          <a:chExt cx="0" cy="0"/>
        </a:xfrm>
      </p:grpSpPr>
      <p:sp>
        <p:nvSpPr>
          <p:cNvPr id="4" name="Titel 1"/>
          <p:cNvSpPr>
            <a:spLocks noGrp="1"/>
          </p:cNvSpPr>
          <p:nvPr>
            <p:ph type="title" idx="4294967295"/>
          </p:nvPr>
        </p:nvSpPr>
        <p:spPr bwMode="auto">
          <a:xfrm>
            <a:off x="572780" y="419499"/>
            <a:ext cx="7200003" cy="553998"/>
          </a:xfrm>
        </p:spPr>
        <p:txBody>
          <a:bodyPr>
            <a:spAutoFit/>
          </a:bodyPr>
          <a:lstStyle/>
          <a:p>
            <a:pPr lvl="0">
              <a:defRPr/>
            </a:pPr>
            <a:r>
              <a:rPr lang="de-DE" sz="3600">
                <a:latin typeface="Roboto"/>
              </a:rPr>
              <a:t>The Curriculum</a:t>
            </a:r>
            <a:endParaRPr/>
          </a:p>
        </p:txBody>
      </p:sp>
      <p:sp>
        <p:nvSpPr>
          <p:cNvPr id="5" name="Titel 1"/>
          <p:cNvSpPr/>
          <p:nvPr/>
        </p:nvSpPr>
        <p:spPr bwMode="auto">
          <a:xfrm>
            <a:off x="-217490" y="601666"/>
            <a:ext cx="10515600" cy="1325559"/>
          </a:xfrm>
          <a:prstGeom prst="rect">
            <a:avLst/>
          </a:prstGeom>
          <a:noFill/>
          <a:ln cap="flat">
            <a:noFill/>
            <a:prstDash val="solid"/>
          </a:ln>
        </p:spPr>
        <p:txBody>
          <a:bodyPr vert="horz" wrap="square" lIns="91440" tIns="45720" rIns="91440" bIns="45720" anchor="ctr" anchorCtr="0" compatLnSpc="1"/>
          <a:lstStyle/>
          <a:p>
            <a:pPr marL="0" marR="0" lvl="0" indent="0" algn="l" defTabSz="914400">
              <a:lnSpc>
                <a:spcPct val="90000"/>
              </a:lnSpc>
              <a:spcBef>
                <a:spcPts val="0"/>
              </a:spcBef>
              <a:spcAft>
                <a:spcPts val="0"/>
              </a:spcAft>
              <a:buNone/>
              <a:defRPr sz="1800" b="0" i="0" u="none" strike="noStrike" cap="none" spc="0">
                <a:solidFill>
                  <a:srgbClr val="000000"/>
                </a:solidFill>
              </a:defRPr>
            </a:pPr>
            <a:endParaRPr lang="de-DE" sz="4400" b="0" i="0" u="none" strike="noStrike" cap="none" spc="0">
              <a:solidFill>
                <a:srgbClr val="000000"/>
              </a:solidFill>
              <a:latin typeface="Calibri Light"/>
            </a:endParaRPr>
          </a:p>
        </p:txBody>
      </p:sp>
      <p:sp>
        <p:nvSpPr>
          <p:cNvPr id="6" name="Inhaltsplatzhalter 2"/>
          <p:cNvSpPr/>
          <p:nvPr/>
        </p:nvSpPr>
        <p:spPr bwMode="auto">
          <a:xfrm>
            <a:off x="572780" y="1809926"/>
            <a:ext cx="9604665" cy="4351336"/>
          </a:xfrm>
          <a:prstGeom prst="rect">
            <a:avLst/>
          </a:prstGeom>
          <a:noFill/>
          <a:ln cap="flat">
            <a:noFill/>
            <a:prstDash val="solid"/>
          </a:ln>
        </p:spPr>
        <p:txBody>
          <a:bodyPr vert="horz" wrap="square" lIns="91440" tIns="45720" rIns="91440" bIns="45720" anchor="t" anchorCtr="0" compatLnSpc="1"/>
          <a:lstStyle/>
          <a:p>
            <a:pPr marL="228600" marR="0" lvl="0" indent="-228600" algn="l" defTabSz="914400">
              <a:lnSpc>
                <a:spcPct val="95000"/>
              </a:lnSpc>
              <a:spcBef>
                <a:spcPts val="1000"/>
              </a:spcBef>
              <a:spcAft>
                <a:spcPts val="0"/>
              </a:spcAft>
              <a:buSzPct val="100000"/>
              <a:buFont typeface="Arial"/>
              <a:buChar char="•"/>
              <a:defRPr sz="1800" b="0" i="0" u="none" strike="noStrike" cap="none" spc="0">
                <a:solidFill>
                  <a:srgbClr val="000000"/>
                </a:solidFill>
              </a:defRPr>
            </a:pPr>
            <a:r>
              <a:rPr lang="en-US" sz="2000" b="0" i="0" u="none" strike="noStrike" cap="none" spc="0">
                <a:solidFill>
                  <a:srgbClr val="000000"/>
                </a:solidFill>
                <a:latin typeface="Roboto"/>
              </a:rPr>
              <a:t>The curriculum standardizes the contents and their relative priorities </a:t>
            </a:r>
            <a:endParaRPr sz="1500"/>
          </a:p>
          <a:p>
            <a:pPr marR="0" lvl="0" algn="l" defTabSz="914400">
              <a:lnSpc>
                <a:spcPct val="70000"/>
              </a:lnSpc>
              <a:spcBef>
                <a:spcPts val="1000"/>
              </a:spcBef>
              <a:spcAft>
                <a:spcPts val="0"/>
              </a:spcAft>
              <a:buSzPct val="100000"/>
              <a:defRPr sz="1800" b="0" i="0" u="none" strike="noStrike" cap="none" spc="0">
                <a:solidFill>
                  <a:srgbClr val="000000"/>
                </a:solidFill>
              </a:defRPr>
            </a:pPr>
            <a:r>
              <a:rPr lang="en-US" sz="2000" b="0" i="0" u="none" strike="noStrike" cap="none" spc="0">
                <a:solidFill>
                  <a:srgbClr val="000000"/>
                </a:solidFill>
                <a:latin typeface="Roboto"/>
              </a:rPr>
              <a:t>    for all Accredited CPSA-F Trainings. </a:t>
            </a:r>
            <a:endParaRPr sz="1500"/>
          </a:p>
          <a:p>
            <a:pPr marL="228600" marR="0" lvl="0" indent="-228600" algn="l" defTabSz="914400">
              <a:lnSpc>
                <a:spcPct val="70000"/>
              </a:lnSpc>
              <a:spcBef>
                <a:spcPts val="1000"/>
              </a:spcBef>
              <a:spcAft>
                <a:spcPts val="0"/>
              </a:spcAft>
              <a:buSzPct val="100000"/>
              <a:buFont typeface="Arial"/>
              <a:buChar char="•"/>
              <a:defRPr sz="1800" b="0" i="0" u="none" strike="noStrike" cap="none" spc="0">
                <a:solidFill>
                  <a:srgbClr val="000000"/>
                </a:solidFill>
              </a:defRPr>
            </a:pPr>
            <a:endParaRPr lang="en-US" sz="1000" b="0" i="0" u="none" strike="noStrike" cap="none" spc="0">
              <a:solidFill>
                <a:srgbClr val="000000"/>
              </a:solidFill>
              <a:latin typeface="Roboto"/>
            </a:endParaRPr>
          </a:p>
          <a:p>
            <a:pPr marL="228600" marR="0" lvl="0" indent="-228600" algn="l" defTabSz="914400">
              <a:lnSpc>
                <a:spcPct val="70000"/>
              </a:lnSpc>
              <a:spcBef>
                <a:spcPts val="1000"/>
              </a:spcBef>
              <a:spcAft>
                <a:spcPts val="0"/>
              </a:spcAft>
              <a:buSzPct val="100000"/>
              <a:buFont typeface="Arial"/>
              <a:buChar char="•"/>
              <a:defRPr sz="1800" b="0" i="0" u="none" strike="noStrike" cap="none" spc="0">
                <a:solidFill>
                  <a:srgbClr val="000000"/>
                </a:solidFill>
              </a:defRPr>
            </a:pPr>
            <a:r>
              <a:rPr lang="en-US" sz="2000" b="0" i="0" u="none" strike="noStrike" cap="none" spc="0">
                <a:solidFill>
                  <a:srgbClr val="000000"/>
                </a:solidFill>
                <a:latin typeface="Roboto"/>
              </a:rPr>
              <a:t>iSAQB Accredited Trainers must know and understand the curriculum, </a:t>
            </a:r>
            <a:endParaRPr sz="1500"/>
          </a:p>
          <a:p>
            <a:pPr marR="0" lvl="0" algn="l" defTabSz="914400">
              <a:lnSpc>
                <a:spcPct val="70000"/>
              </a:lnSpc>
              <a:spcBef>
                <a:spcPts val="1000"/>
              </a:spcBef>
              <a:spcAft>
                <a:spcPts val="0"/>
              </a:spcAft>
              <a:buSzPct val="100000"/>
              <a:defRPr sz="1800" b="0" i="0" u="none" strike="noStrike" cap="none" spc="0">
                <a:solidFill>
                  <a:srgbClr val="000000"/>
                </a:solidFill>
              </a:defRPr>
            </a:pPr>
            <a:r>
              <a:rPr lang="en-US" sz="2000">
                <a:solidFill>
                  <a:srgbClr val="000000"/>
                </a:solidFill>
                <a:latin typeface="Roboto"/>
              </a:rPr>
              <a:t>    </a:t>
            </a:r>
            <a:r>
              <a:rPr lang="en-US" sz="2000" b="0" i="0" u="none" strike="noStrike" cap="none" spc="0">
                <a:solidFill>
                  <a:srgbClr val="000000"/>
                </a:solidFill>
                <a:latin typeface="Roboto"/>
              </a:rPr>
              <a:t>especially all R1 and R2 learning goals.</a:t>
            </a:r>
            <a:endParaRPr sz="1500"/>
          </a:p>
          <a:p>
            <a:pPr marL="228600" marR="0" lvl="0" indent="-228600" algn="l" defTabSz="914400">
              <a:lnSpc>
                <a:spcPct val="70000"/>
              </a:lnSpc>
              <a:spcBef>
                <a:spcPts val="1000"/>
              </a:spcBef>
              <a:spcAft>
                <a:spcPts val="0"/>
              </a:spcAft>
              <a:buSzPct val="100000"/>
              <a:buFont typeface="Arial"/>
              <a:buChar char="•"/>
              <a:defRPr sz="1800" b="0" i="0" u="none" strike="noStrike" cap="none" spc="0">
                <a:solidFill>
                  <a:srgbClr val="000000"/>
                </a:solidFill>
              </a:defRPr>
            </a:pPr>
            <a:endParaRPr lang="en-US" sz="1000" b="0" i="0" u="none" strike="noStrike" cap="none" spc="0">
              <a:solidFill>
                <a:srgbClr val="000000"/>
              </a:solidFill>
              <a:latin typeface="Roboto"/>
            </a:endParaRPr>
          </a:p>
          <a:p>
            <a:pPr marL="228600" marR="0" lvl="0" indent="-228600" algn="l" defTabSz="914400">
              <a:lnSpc>
                <a:spcPct val="70000"/>
              </a:lnSpc>
              <a:spcBef>
                <a:spcPts val="1000"/>
              </a:spcBef>
              <a:spcAft>
                <a:spcPts val="0"/>
              </a:spcAft>
              <a:buSzPct val="100000"/>
              <a:buFont typeface="Arial"/>
              <a:buChar char="•"/>
              <a:defRPr sz="1800" b="0" i="0" u="none" strike="noStrike" cap="none" spc="0">
                <a:solidFill>
                  <a:srgbClr val="000000"/>
                </a:solidFill>
              </a:defRPr>
            </a:pPr>
            <a:r>
              <a:rPr lang="en-US" sz="2000" b="0" i="0" u="none" strike="noStrike" cap="none" spc="0">
                <a:solidFill>
                  <a:srgbClr val="000000"/>
                </a:solidFill>
                <a:latin typeface="Roboto"/>
              </a:rPr>
              <a:t>Individuals who want to obtain the CPSA-F certificate should read </a:t>
            </a:r>
            <a:endParaRPr sz="1500"/>
          </a:p>
          <a:p>
            <a:pPr marR="0" lvl="0" algn="l" defTabSz="914400">
              <a:lnSpc>
                <a:spcPct val="70000"/>
              </a:lnSpc>
              <a:spcBef>
                <a:spcPts val="1000"/>
              </a:spcBef>
              <a:spcAft>
                <a:spcPts val="0"/>
              </a:spcAft>
              <a:buSzPct val="100000"/>
              <a:defRPr sz="1800" b="0" i="0" u="none" strike="noStrike" cap="none" spc="0">
                <a:solidFill>
                  <a:srgbClr val="000000"/>
                </a:solidFill>
              </a:defRPr>
            </a:pPr>
            <a:r>
              <a:rPr lang="en-US" sz="2000" b="0" i="0" u="none" strike="noStrike" cap="none" spc="0">
                <a:solidFill>
                  <a:srgbClr val="000000"/>
                </a:solidFill>
                <a:latin typeface="Roboto"/>
              </a:rPr>
              <a:t>    through it.</a:t>
            </a:r>
            <a:endParaRPr sz="1500"/>
          </a:p>
          <a:p>
            <a:pPr marL="228600" marR="0" lvl="0" indent="-228600" algn="l" defTabSz="914400">
              <a:lnSpc>
                <a:spcPct val="70000"/>
              </a:lnSpc>
              <a:spcBef>
                <a:spcPts val="1000"/>
              </a:spcBef>
              <a:spcAft>
                <a:spcPts val="0"/>
              </a:spcAft>
              <a:buSzPct val="100000"/>
              <a:buFont typeface="Arial"/>
              <a:buChar char="•"/>
              <a:defRPr sz="1800" b="0" i="0" u="none" strike="noStrike" cap="none" spc="0">
                <a:solidFill>
                  <a:srgbClr val="000000"/>
                </a:solidFill>
              </a:defRPr>
            </a:pPr>
            <a:endParaRPr lang="en-US" sz="1000" b="0" i="0" u="none" strike="noStrike" cap="none" spc="0">
              <a:solidFill>
                <a:srgbClr val="000000"/>
              </a:solidFill>
              <a:latin typeface="Roboto"/>
            </a:endParaRPr>
          </a:p>
          <a:p>
            <a:pPr marL="228600" marR="0" lvl="0" indent="-228600" algn="l" defTabSz="914400">
              <a:lnSpc>
                <a:spcPct val="70000"/>
              </a:lnSpc>
              <a:spcBef>
                <a:spcPts val="1000"/>
              </a:spcBef>
              <a:spcAft>
                <a:spcPts val="0"/>
              </a:spcAft>
              <a:buSzPct val="100000"/>
              <a:buFont typeface="Arial"/>
              <a:buChar char="•"/>
              <a:defRPr sz="1800" b="0" i="0" u="none" strike="noStrike" cap="none" spc="0">
                <a:solidFill>
                  <a:srgbClr val="000000"/>
                </a:solidFill>
              </a:defRPr>
            </a:pPr>
            <a:r>
              <a:rPr lang="en-US" sz="2000" b="0" i="0" u="none" strike="noStrike" cap="none" spc="0">
                <a:solidFill>
                  <a:srgbClr val="000000"/>
                </a:solidFill>
                <a:latin typeface="Roboto"/>
              </a:rPr>
              <a:t>The learning goals listed in the curriculum are grouped into chapters </a:t>
            </a:r>
            <a:endParaRPr sz="1500"/>
          </a:p>
          <a:p>
            <a:pPr marR="0" lvl="0" algn="l" defTabSz="914400">
              <a:lnSpc>
                <a:spcPct val="70000"/>
              </a:lnSpc>
              <a:spcBef>
                <a:spcPts val="1000"/>
              </a:spcBef>
              <a:spcAft>
                <a:spcPts val="0"/>
              </a:spcAft>
              <a:buSzPct val="100000"/>
              <a:defRPr sz="1800" b="0" i="0" u="none" strike="noStrike" cap="none" spc="0">
                <a:solidFill>
                  <a:srgbClr val="000000"/>
                </a:solidFill>
              </a:defRPr>
            </a:pPr>
            <a:r>
              <a:rPr lang="en-US" sz="2000">
                <a:solidFill>
                  <a:srgbClr val="000000"/>
                </a:solidFill>
                <a:latin typeface="Roboto"/>
              </a:rPr>
              <a:t>    </a:t>
            </a:r>
            <a:r>
              <a:rPr lang="en-US" sz="2000" b="0" i="0" u="none" strike="noStrike" cap="none" spc="0">
                <a:solidFill>
                  <a:srgbClr val="000000"/>
                </a:solidFill>
                <a:latin typeface="Roboto"/>
              </a:rPr>
              <a:t>and detailed with learning items.  </a:t>
            </a:r>
            <a:endParaRPr sz="1500"/>
          </a:p>
          <a:p>
            <a:pPr marL="228600" marR="0" lvl="0" indent="-228600" algn="l" defTabSz="914400">
              <a:lnSpc>
                <a:spcPct val="70000"/>
              </a:lnSpc>
              <a:spcBef>
                <a:spcPts val="1000"/>
              </a:spcBef>
              <a:spcAft>
                <a:spcPts val="0"/>
              </a:spcAft>
              <a:buSzPct val="100000"/>
              <a:buFont typeface="Arial"/>
              <a:buChar char="•"/>
              <a:defRPr sz="1800" b="0" i="0" u="none" strike="noStrike" cap="none" spc="0">
                <a:solidFill>
                  <a:srgbClr val="000000"/>
                </a:solidFill>
              </a:defRPr>
            </a:pPr>
            <a:endParaRPr lang="en-US" sz="1000" b="0" i="0" u="none" strike="noStrike" cap="none" spc="0">
              <a:solidFill>
                <a:srgbClr val="000000"/>
              </a:solidFill>
              <a:latin typeface="Roboto"/>
            </a:endParaRPr>
          </a:p>
          <a:p>
            <a:pPr marL="228600" marR="0" lvl="0" indent="-228600" algn="l" defTabSz="914400">
              <a:lnSpc>
                <a:spcPct val="70000"/>
              </a:lnSpc>
              <a:spcBef>
                <a:spcPts val="1000"/>
              </a:spcBef>
              <a:spcAft>
                <a:spcPts val="0"/>
              </a:spcAft>
              <a:buSzPct val="100000"/>
              <a:buFont typeface="Arial"/>
              <a:buChar char="•"/>
              <a:defRPr sz="1800" b="0" i="0" u="none" strike="noStrike" cap="none" spc="0">
                <a:solidFill>
                  <a:srgbClr val="000000"/>
                </a:solidFill>
              </a:defRPr>
            </a:pPr>
            <a:r>
              <a:rPr lang="en-US" sz="2000" b="0" i="0" u="none" strike="noStrike" cap="none" spc="0">
                <a:solidFill>
                  <a:srgbClr val="000000"/>
                </a:solidFill>
                <a:latin typeface="Roboto"/>
              </a:rPr>
              <a:t>The curriculum informs about the relevance of learning goals and </a:t>
            </a:r>
            <a:endParaRPr sz="1500"/>
          </a:p>
          <a:p>
            <a:pPr marR="0" lvl="0" algn="l" defTabSz="914400">
              <a:lnSpc>
                <a:spcPct val="70000"/>
              </a:lnSpc>
              <a:spcBef>
                <a:spcPts val="1000"/>
              </a:spcBef>
              <a:spcAft>
                <a:spcPts val="0"/>
              </a:spcAft>
              <a:buSzPct val="100000"/>
              <a:defRPr sz="1800" b="0" i="0" u="none" strike="noStrike" cap="none" spc="0">
                <a:solidFill>
                  <a:srgbClr val="000000"/>
                </a:solidFill>
              </a:defRPr>
            </a:pPr>
            <a:r>
              <a:rPr lang="en-US" sz="2000">
                <a:solidFill>
                  <a:srgbClr val="000000"/>
                </a:solidFill>
                <a:latin typeface="Roboto"/>
              </a:rPr>
              <a:t>    </a:t>
            </a:r>
            <a:r>
              <a:rPr lang="en-US" sz="2000" b="0" i="0" u="none" strike="noStrike" cap="none" spc="0">
                <a:solidFill>
                  <a:srgbClr val="000000"/>
                </a:solidFill>
                <a:latin typeface="Roboto"/>
              </a:rPr>
              <a:t>learning items with respect to the examination.</a:t>
            </a:r>
            <a:endParaRPr sz="1500"/>
          </a:p>
        </p:txBody>
      </p:sp>
      <p:sp>
        <p:nvSpPr>
          <p:cNvPr id="7"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name="Slide22">
    <p:spTree>
      <p:nvGrpSpPr>
        <p:cNvPr id="1" name=""/>
        <p:cNvGrpSpPr/>
        <p:nvPr/>
      </p:nvGrpSpPr>
      <p:grpSpPr bwMode="auto">
        <a:xfrm>
          <a:off x="0" y="0"/>
          <a:ext cx="0" cy="0"/>
          <a:chOff x="0" y="0"/>
          <a:chExt cx="0" cy="0"/>
        </a:xfrm>
      </p:grpSpPr>
      <p:sp>
        <p:nvSpPr>
          <p:cNvPr id="4" name="Titel 1"/>
          <p:cNvSpPr>
            <a:spLocks noGrp="1"/>
          </p:cNvSpPr>
          <p:nvPr>
            <p:ph type="title" idx="4294967295"/>
          </p:nvPr>
        </p:nvSpPr>
        <p:spPr bwMode="auto">
          <a:xfrm>
            <a:off x="561505" y="419654"/>
            <a:ext cx="7858765" cy="2339102"/>
          </a:xfrm>
        </p:spPr>
        <p:txBody>
          <a:bodyPr>
            <a:spAutoFit/>
          </a:bodyPr>
          <a:lstStyle/>
          <a:p>
            <a:pPr lvl="0">
              <a:defRPr/>
            </a:pPr>
            <a:r>
              <a:rPr lang="en-US" sz="3600">
                <a:solidFill>
                  <a:srgbClr val="595959"/>
                </a:solidFill>
                <a:latin typeface="Roboto"/>
              </a:rPr>
              <a:t>Structure and Relative Size in </a:t>
            </a:r>
            <a:br>
              <a:rPr lang="en-US" sz="3600">
                <a:solidFill>
                  <a:srgbClr val="595959"/>
                </a:solidFill>
                <a:latin typeface="Roboto"/>
              </a:rPr>
            </a:br>
            <a:r>
              <a:rPr lang="en-US" sz="3600">
                <a:solidFill>
                  <a:srgbClr val="595959"/>
                </a:solidFill>
                <a:latin typeface="Roboto"/>
              </a:rPr>
              <a:t>the iSAQB</a:t>
            </a:r>
            <a:r>
              <a:rPr lang="en-US" sz="3600" b="1" i="0" u="none" strike="noStrike" cap="none" spc="0" baseline="30000">
                <a:solidFill>
                  <a:srgbClr val="595959"/>
                </a:solidFill>
                <a:latin typeface="Roboto"/>
              </a:rPr>
              <a:t>®</a:t>
            </a:r>
            <a:r>
              <a:rPr lang="en-US" sz="3600">
                <a:solidFill>
                  <a:srgbClr val="595959"/>
                </a:solidFill>
                <a:latin typeface="Roboto"/>
              </a:rPr>
              <a:t> Foundation Level Curriculum</a:t>
            </a:r>
            <a:br>
              <a:rPr lang="en-US" b="0">
                <a:solidFill>
                  <a:srgbClr val="595959"/>
                </a:solidFill>
                <a:latin typeface="Calibri Light"/>
              </a:rPr>
            </a:br>
            <a:endParaRPr lang="de-DE">
              <a:solidFill>
                <a:srgbClr val="595959"/>
              </a:solidFill>
            </a:endParaRPr>
          </a:p>
        </p:txBody>
      </p:sp>
      <p:sp>
        <p:nvSpPr>
          <p:cNvPr id="5" name="Titel 1"/>
          <p:cNvSpPr/>
          <p:nvPr/>
        </p:nvSpPr>
        <p:spPr bwMode="auto">
          <a:xfrm>
            <a:off x="-217490" y="601666"/>
            <a:ext cx="10515600" cy="1325559"/>
          </a:xfrm>
          <a:prstGeom prst="rect">
            <a:avLst/>
          </a:prstGeom>
          <a:noFill/>
          <a:ln cap="flat">
            <a:noFill/>
            <a:prstDash val="solid"/>
          </a:ln>
        </p:spPr>
        <p:txBody>
          <a:bodyPr vert="horz" wrap="square" lIns="91440" tIns="45720" rIns="91440" bIns="45720" anchor="ctr" anchorCtr="0" compatLnSpc="1"/>
          <a:lstStyle/>
          <a:p>
            <a:pPr marL="0" marR="0" lvl="0" indent="0" algn="l" defTabSz="914400">
              <a:lnSpc>
                <a:spcPct val="90000"/>
              </a:lnSpc>
              <a:spcBef>
                <a:spcPts val="0"/>
              </a:spcBef>
              <a:spcAft>
                <a:spcPts val="0"/>
              </a:spcAft>
              <a:buNone/>
              <a:defRPr sz="1800" b="0" i="0" u="none" strike="noStrike" cap="none" spc="0">
                <a:solidFill>
                  <a:srgbClr val="000000"/>
                </a:solidFill>
              </a:defRPr>
            </a:pPr>
            <a:endParaRPr lang="de-DE" sz="4400" b="0" i="0" u="none" strike="noStrike" cap="none" spc="0">
              <a:solidFill>
                <a:srgbClr val="000000"/>
              </a:solidFill>
              <a:latin typeface="Calibri Light"/>
            </a:endParaRPr>
          </a:p>
        </p:txBody>
      </p:sp>
      <p:sp>
        <p:nvSpPr>
          <p:cNvPr id="6"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pic>
        <p:nvPicPr>
          <p:cNvPr id="7" name="Inhaltsplatzhalter 4"/>
          <p:cNvPicPr>
            <a:picLocks noChangeAspect="1"/>
          </p:cNvPicPr>
          <p:nvPr/>
        </p:nvPicPr>
        <p:blipFill>
          <a:blip r:embed="rId2"/>
          <a:stretch/>
        </p:blipFill>
        <p:spPr bwMode="auto">
          <a:xfrm>
            <a:off x="3104182" y="2306244"/>
            <a:ext cx="6770491" cy="4207959"/>
          </a:xfrm>
          <a:prstGeom prst="rect">
            <a:avLst/>
          </a:prstGeom>
          <a:noFill/>
          <a:ln cap="flat">
            <a:noFill/>
          </a:ln>
        </p:spPr>
      </p:pic>
      <p:sp>
        <p:nvSpPr>
          <p:cNvPr id="8" name="Inhaltsplatzhalter 2"/>
          <p:cNvSpPr/>
          <p:nvPr/>
        </p:nvSpPr>
        <p:spPr bwMode="auto">
          <a:xfrm>
            <a:off x="561505" y="3046223"/>
            <a:ext cx="2860636" cy="3911784"/>
          </a:xfrm>
          <a:prstGeom prst="rect">
            <a:avLst/>
          </a:prstGeom>
          <a:noFill/>
          <a:ln cap="flat">
            <a:noFill/>
            <a:prstDash val="solid"/>
          </a:ln>
        </p:spPr>
        <p:txBody>
          <a:bodyPr vert="horz" wrap="square" lIns="91440" tIns="45720" rIns="91440" bIns="45720" anchor="t" anchorCtr="0" compatLnSpc="1"/>
          <a:lstStyle/>
          <a:p>
            <a:pPr marL="0" marR="0" lvl="0" indent="0" algn="l" defTabSz="914400">
              <a:lnSpc>
                <a:spcPct val="120000"/>
              </a:lnSpc>
              <a:spcBef>
                <a:spcPts val="1000"/>
              </a:spcBef>
              <a:buNone/>
              <a:defRPr sz="1800" b="0" i="0" u="none" strike="noStrike" cap="none" spc="0">
                <a:solidFill>
                  <a:srgbClr val="000000"/>
                </a:solidFill>
              </a:defRPr>
            </a:pPr>
            <a:r>
              <a:rPr lang="en-US" sz="2000" b="0" i="0" u="none" strike="noStrike" cap="none" spc="0">
                <a:solidFill>
                  <a:srgbClr val="000000"/>
                </a:solidFill>
                <a:latin typeface="Roboto"/>
              </a:rPr>
              <a:t>The sizes of segments indicate the relative proposed duration of the topics in CPSA-F trainings.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name="Slide14">
    <p:spTree>
      <p:nvGrpSpPr>
        <p:cNvPr id="1" name=""/>
        <p:cNvGrpSpPr/>
        <p:nvPr/>
      </p:nvGrpSpPr>
      <p:grpSpPr bwMode="auto">
        <a:xfrm>
          <a:off x="0" y="0"/>
          <a:ext cx="0" cy="0"/>
          <a:chOff x="0" y="0"/>
          <a:chExt cx="0" cy="0"/>
        </a:xfrm>
      </p:grpSpPr>
      <p:sp>
        <p:nvSpPr>
          <p:cNvPr id="4" name="Titel 1"/>
          <p:cNvSpPr>
            <a:spLocks noGrp="1"/>
          </p:cNvSpPr>
          <p:nvPr>
            <p:ph type="title" idx="4294967295"/>
          </p:nvPr>
        </p:nvSpPr>
        <p:spPr bwMode="auto">
          <a:xfrm>
            <a:off x="568546" y="430417"/>
            <a:ext cx="7200003" cy="1169551"/>
          </a:xfrm>
        </p:spPr>
        <p:txBody>
          <a:bodyPr>
            <a:spAutoFit/>
          </a:bodyPr>
          <a:lstStyle/>
          <a:p>
            <a:pPr lvl="0">
              <a:defRPr/>
            </a:pPr>
            <a:r>
              <a:rPr lang="en-US" sz="3600">
                <a:solidFill>
                  <a:srgbClr val="595959"/>
                </a:solidFill>
                <a:latin typeface="Roboto"/>
              </a:rPr>
              <a:t>Explanation of Relevance Levels</a:t>
            </a:r>
            <a:br>
              <a:rPr lang="en-US" sz="4000">
                <a:solidFill>
                  <a:srgbClr val="595959"/>
                </a:solidFill>
                <a:latin typeface="Roboto"/>
              </a:rPr>
            </a:br>
            <a:endParaRPr lang="de-DE" sz="4000">
              <a:solidFill>
                <a:srgbClr val="595959"/>
              </a:solidFill>
              <a:latin typeface="Roboto"/>
            </a:endParaRPr>
          </a:p>
        </p:txBody>
      </p:sp>
      <p:sp>
        <p:nvSpPr>
          <p:cNvPr id="5" name="Titel 1"/>
          <p:cNvSpPr/>
          <p:nvPr/>
        </p:nvSpPr>
        <p:spPr bwMode="auto">
          <a:xfrm>
            <a:off x="-407072" y="601666"/>
            <a:ext cx="10515600" cy="1325559"/>
          </a:xfrm>
          <a:prstGeom prst="rect">
            <a:avLst/>
          </a:prstGeom>
          <a:noFill/>
          <a:ln cap="flat">
            <a:noFill/>
            <a:prstDash val="solid"/>
          </a:ln>
        </p:spPr>
        <p:txBody>
          <a:bodyPr vert="horz" wrap="square" lIns="91440" tIns="45720" rIns="91440" bIns="45720" anchor="ctr" anchorCtr="0" compatLnSpc="1"/>
          <a:lstStyle/>
          <a:p>
            <a:pPr marL="0" marR="0" lvl="0" indent="0" algn="l" defTabSz="914400">
              <a:lnSpc>
                <a:spcPct val="90000"/>
              </a:lnSpc>
              <a:spcBef>
                <a:spcPts val="0"/>
              </a:spcBef>
              <a:spcAft>
                <a:spcPts val="0"/>
              </a:spcAft>
              <a:buNone/>
              <a:defRPr sz="1800" b="0" i="0" u="none" strike="noStrike" cap="none" spc="0">
                <a:solidFill>
                  <a:srgbClr val="000000"/>
                </a:solidFill>
              </a:defRPr>
            </a:pPr>
            <a:endParaRPr lang="en-US" sz="4400" b="0" i="0" u="none" strike="noStrike" cap="none" spc="0">
              <a:solidFill>
                <a:srgbClr val="000000"/>
              </a:solidFill>
              <a:latin typeface="Calibri Light"/>
            </a:endParaRPr>
          </a:p>
        </p:txBody>
      </p:sp>
      <p:pic>
        <p:nvPicPr>
          <p:cNvPr id="6" name="table"/>
          <p:cNvPicPr>
            <a:picLocks noChangeAspect="1"/>
          </p:cNvPicPr>
          <p:nvPr/>
        </p:nvPicPr>
        <p:blipFill>
          <a:blip r:embed="rId2"/>
          <a:stretch/>
        </p:blipFill>
        <p:spPr bwMode="auto">
          <a:xfrm>
            <a:off x="318540" y="2147980"/>
            <a:ext cx="9406368" cy="3994638"/>
          </a:xfrm>
          <a:prstGeom prst="rect">
            <a:avLst/>
          </a:prstGeom>
          <a:noFill/>
          <a:ln cap="flat">
            <a:noFill/>
          </a:ln>
        </p:spPr>
      </p:pic>
      <p:sp>
        <p:nvSpPr>
          <p:cNvPr id="7"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name="Slide10">
    <p:spTree>
      <p:nvGrpSpPr>
        <p:cNvPr id="1" name=""/>
        <p:cNvGrpSpPr/>
        <p:nvPr/>
      </p:nvGrpSpPr>
      <p:grpSpPr bwMode="auto">
        <a:xfrm>
          <a:off x="0" y="0"/>
          <a:ext cx="0" cy="0"/>
          <a:chOff x="0" y="0"/>
          <a:chExt cx="0" cy="0"/>
        </a:xfrm>
      </p:grpSpPr>
      <p:sp>
        <p:nvSpPr>
          <p:cNvPr id="4" name="Titel 1"/>
          <p:cNvSpPr>
            <a:spLocks noGrp="1"/>
          </p:cNvSpPr>
          <p:nvPr>
            <p:ph type="title" idx="4294967295"/>
          </p:nvPr>
        </p:nvSpPr>
        <p:spPr bwMode="auto">
          <a:xfrm>
            <a:off x="590546" y="414406"/>
            <a:ext cx="8932395" cy="1107996"/>
          </a:xfrm>
        </p:spPr>
        <p:txBody>
          <a:bodyPr wrap="square">
            <a:spAutoFit/>
          </a:bodyPr>
          <a:lstStyle/>
          <a:p>
            <a:pPr lvl="0">
              <a:defRPr/>
            </a:pPr>
            <a:r>
              <a:rPr lang="en-US" sz="3600">
                <a:latin typeface="Roboto"/>
              </a:rPr>
              <a:t>Formalities of CPSA-F</a:t>
            </a:r>
            <a:r>
              <a:rPr lang="en-US" sz="3600" b="1" i="0" u="none" strike="noStrike" cap="none" spc="0" baseline="30000">
                <a:solidFill>
                  <a:srgbClr val="595959"/>
                </a:solidFill>
                <a:latin typeface="Roboto"/>
              </a:rPr>
              <a:t>® </a:t>
            </a:r>
            <a:br>
              <a:rPr lang="en-US" sz="3600" b="1" i="0" u="none" strike="noStrike" cap="none" spc="0" baseline="30000">
                <a:solidFill>
                  <a:srgbClr val="595959"/>
                </a:solidFill>
                <a:latin typeface="Roboto"/>
              </a:rPr>
            </a:br>
            <a:r>
              <a:rPr lang="en-US" sz="3600">
                <a:latin typeface="Roboto"/>
              </a:rPr>
              <a:t>Examination</a:t>
            </a:r>
            <a:endParaRPr lang="de-DE" sz="3600">
              <a:latin typeface="Roboto"/>
            </a:endParaRPr>
          </a:p>
        </p:txBody>
      </p:sp>
      <p:sp>
        <p:nvSpPr>
          <p:cNvPr id="5" name="Textplatzhalter 2"/>
          <p:cNvSpPr>
            <a:spLocks noGrp="1"/>
          </p:cNvSpPr>
          <p:nvPr>
            <p:ph type="body" idx="4294967295"/>
          </p:nvPr>
        </p:nvSpPr>
        <p:spPr bwMode="auto">
          <a:xfrm>
            <a:off x="520884" y="1867972"/>
            <a:ext cx="9576136" cy="5121654"/>
          </a:xfrm>
        </p:spPr>
        <p:txBody>
          <a:bodyPr/>
          <a:lstStyle/>
          <a:p>
            <a:pPr marL="266703" lvl="0" indent="-266703" algn="l">
              <a:lnSpc>
                <a:spcPct val="110000"/>
              </a:lnSpc>
              <a:spcAft>
                <a:spcPts val="0"/>
              </a:spcAft>
              <a:buSzPct val="100000"/>
              <a:buFont typeface="Arial"/>
              <a:buChar char="•"/>
              <a:defRPr/>
            </a:pPr>
            <a:r>
              <a:rPr lang="en-US" sz="2000" b="1">
                <a:latin typeface="Roboto"/>
              </a:rPr>
              <a:t>Required: </a:t>
            </a:r>
            <a:endParaRPr/>
          </a:p>
          <a:p>
            <a:pPr marL="608013" lvl="1" indent="-342900">
              <a:lnSpc>
                <a:spcPct val="110000"/>
              </a:lnSpc>
              <a:buFont typeface="Courier New"/>
              <a:buChar char="o"/>
              <a:defRPr/>
            </a:pPr>
            <a:r>
              <a:rPr lang="en-US" sz="2000">
                <a:latin typeface="Roboto"/>
              </a:rPr>
              <a:t>Be there 10 minutes in advance.</a:t>
            </a:r>
            <a:endParaRPr/>
          </a:p>
          <a:p>
            <a:pPr marL="608013" lvl="1" indent="-342900">
              <a:lnSpc>
                <a:spcPct val="110000"/>
              </a:lnSpc>
              <a:buFont typeface="Courier New"/>
              <a:buChar char="o"/>
              <a:defRPr/>
            </a:pPr>
            <a:r>
              <a:rPr lang="en-US" sz="2000">
                <a:latin typeface="Roboto"/>
              </a:rPr>
              <a:t>Passport or any other official document with participants name and image on it. </a:t>
            </a:r>
            <a:endParaRPr lang="en-US" b="0"/>
          </a:p>
          <a:p>
            <a:pPr marL="266703" lvl="0" indent="-266703" algn="l">
              <a:lnSpc>
                <a:spcPct val="110000"/>
              </a:lnSpc>
              <a:spcAft>
                <a:spcPts val="0"/>
              </a:spcAft>
              <a:defRPr/>
            </a:pPr>
            <a:endParaRPr lang="en-US" sz="1000">
              <a:latin typeface="Roboto"/>
            </a:endParaRPr>
          </a:p>
          <a:p>
            <a:pPr lvl="0" indent="-266703" algn="l">
              <a:lnSpc>
                <a:spcPct val="110000"/>
              </a:lnSpc>
              <a:spcAft>
                <a:spcPts val="0"/>
              </a:spcAft>
              <a:buSzPct val="100000"/>
              <a:buFont typeface="Arial"/>
              <a:buChar char="•"/>
              <a:defRPr/>
            </a:pPr>
            <a:r>
              <a:rPr lang="en-US" sz="2000" b="1">
                <a:latin typeface="Roboto"/>
              </a:rPr>
              <a:t>Multiple Choice:</a:t>
            </a:r>
            <a:endParaRPr/>
          </a:p>
          <a:p>
            <a:pPr marL="609603" lvl="1" indent="-342900">
              <a:lnSpc>
                <a:spcPct val="110000"/>
              </a:lnSpc>
              <a:spcBef>
                <a:spcPts val="0"/>
              </a:spcBef>
              <a:buFont typeface="Courier New"/>
              <a:buChar char="o"/>
              <a:defRPr/>
            </a:pPr>
            <a:r>
              <a:rPr lang="en-US" sz="2000">
                <a:latin typeface="Roboto"/>
              </a:rPr>
              <a:t>75 min (plus 15 min extra, if examination taken in foreign language)</a:t>
            </a:r>
            <a:endParaRPr/>
          </a:p>
          <a:p>
            <a:pPr marL="609603" lvl="1" indent="-342900">
              <a:lnSpc>
                <a:spcPct val="110000"/>
              </a:lnSpc>
              <a:spcBef>
                <a:spcPts val="0"/>
              </a:spcBef>
              <a:buFont typeface="Courier New"/>
              <a:buChar char="o"/>
              <a:defRPr/>
            </a:pPr>
            <a:r>
              <a:rPr lang="en-US" sz="2000">
                <a:latin typeface="Roboto"/>
              </a:rPr>
              <a:t>About 40 questions – depending on the exam sheet you‘ll get</a:t>
            </a:r>
            <a:endParaRPr/>
          </a:p>
          <a:p>
            <a:pPr marL="609603" lvl="1" indent="-342900">
              <a:lnSpc>
                <a:spcPct val="110000"/>
              </a:lnSpc>
              <a:spcBef>
                <a:spcPts val="0"/>
              </a:spcBef>
              <a:buFont typeface="Courier New"/>
              <a:buChar char="o"/>
              <a:defRPr/>
            </a:pPr>
            <a:r>
              <a:rPr lang="en-US" sz="2000">
                <a:latin typeface="Roboto"/>
              </a:rPr>
              <a:t>Each question has max 1-2 points</a:t>
            </a:r>
            <a:endParaRPr/>
          </a:p>
          <a:p>
            <a:pPr marL="609603" lvl="1" indent="-342900">
              <a:lnSpc>
                <a:spcPct val="110000"/>
              </a:lnSpc>
              <a:spcBef>
                <a:spcPts val="0"/>
              </a:spcBef>
              <a:buFont typeface="Courier New"/>
              <a:buChar char="o"/>
              <a:defRPr/>
            </a:pPr>
            <a:r>
              <a:rPr lang="en-US" sz="2000">
                <a:latin typeface="Roboto"/>
              </a:rPr>
              <a:t>At least 60% of the achievable points required for passing</a:t>
            </a:r>
            <a:endParaRPr/>
          </a:p>
          <a:p>
            <a:pPr marL="0" lvl="1" indent="-266703">
              <a:lnSpc>
                <a:spcPct val="110000"/>
              </a:lnSpc>
              <a:spcBef>
                <a:spcPts val="0"/>
              </a:spcBef>
              <a:buNone/>
              <a:defRPr/>
            </a:pPr>
            <a:endParaRPr lang="en-US" sz="1000">
              <a:latin typeface="Roboto"/>
            </a:endParaRPr>
          </a:p>
          <a:p>
            <a:pPr lvl="0" indent="-266703" algn="l">
              <a:lnSpc>
                <a:spcPct val="110000"/>
              </a:lnSpc>
              <a:spcAft>
                <a:spcPts val="0"/>
              </a:spcAft>
              <a:buSzPct val="100000"/>
              <a:buFont typeface="Arial"/>
              <a:buChar char="•"/>
              <a:defRPr/>
            </a:pPr>
            <a:r>
              <a:rPr lang="en-US" sz="2000" b="1">
                <a:latin typeface="Roboto"/>
              </a:rPr>
              <a:t>During examination:</a:t>
            </a:r>
            <a:endParaRPr/>
          </a:p>
          <a:p>
            <a:pPr marL="609603" lvl="1" indent="-342900">
              <a:lnSpc>
                <a:spcPct val="110000"/>
              </a:lnSpc>
              <a:spcBef>
                <a:spcPts val="0"/>
              </a:spcBef>
              <a:buFont typeface="Courier New"/>
              <a:buChar char="o"/>
              <a:defRPr/>
            </a:pPr>
            <a:r>
              <a:rPr lang="en-US" sz="2000">
                <a:latin typeface="Roboto"/>
              </a:rPr>
              <a:t>Don't ask questions</a:t>
            </a:r>
            <a:endParaRPr/>
          </a:p>
          <a:p>
            <a:pPr marL="609603" lvl="1" indent="-342900">
              <a:lnSpc>
                <a:spcPct val="110000"/>
              </a:lnSpc>
              <a:spcBef>
                <a:spcPts val="0"/>
              </a:spcBef>
              <a:buFont typeface="Courier New"/>
              <a:buChar char="o"/>
              <a:defRPr/>
            </a:pPr>
            <a:r>
              <a:rPr lang="en-US" sz="2000">
                <a:latin typeface="Roboto"/>
              </a:rPr>
              <a:t>No use of notes, books, mobile devices etc.</a:t>
            </a:r>
            <a:endParaRPr/>
          </a:p>
          <a:p>
            <a:pPr marL="609603" lvl="1" indent="-342900">
              <a:lnSpc>
                <a:spcPct val="110000"/>
              </a:lnSpc>
              <a:spcBef>
                <a:spcPts val="0"/>
              </a:spcBef>
              <a:buFont typeface="Courier New"/>
              <a:buChar char="o"/>
              <a:defRPr/>
            </a:pPr>
            <a:r>
              <a:rPr lang="en-US" sz="2000">
                <a:latin typeface="Roboto"/>
              </a:rPr>
              <a:t>The room is not to be left</a:t>
            </a:r>
            <a:endParaRPr/>
          </a:p>
          <a:p>
            <a:pPr marL="609603" lvl="1" indent="-342900">
              <a:lnSpc>
                <a:spcPct val="110000"/>
              </a:lnSpc>
              <a:spcBef>
                <a:spcPts val="0"/>
              </a:spcBef>
              <a:buFont typeface="Courier New"/>
              <a:buChar char="o"/>
              <a:defRPr/>
            </a:pPr>
            <a:r>
              <a:rPr lang="en-US" sz="2000">
                <a:latin typeface="Roboto"/>
              </a:rPr>
              <a:t>No talk about examination topics</a:t>
            </a:r>
            <a:endParaRPr/>
          </a:p>
          <a:p>
            <a:pPr marL="444498" lvl="1" indent="-177795">
              <a:spcBef>
                <a:spcPts val="0"/>
              </a:spcBef>
              <a:defRPr/>
            </a:pPr>
            <a:endParaRPr lang="en-US" sz="2000">
              <a:latin typeface="Roboto"/>
            </a:endParaRPr>
          </a:p>
          <a:p>
            <a:pPr lvl="0">
              <a:defRPr/>
            </a:pPr>
            <a:endParaRPr lang="de-DE" sz="2800">
              <a:latin typeface="Roboto"/>
            </a:endParaRPr>
          </a:p>
        </p:txBody>
      </p:sp>
      <p:sp>
        <p:nvSpPr>
          <p:cNvPr id="6"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Tabelle 1"/>
          <p:cNvGraphicFramePr>
            <a:graphicFrameLocks noGrp="1"/>
          </p:cNvGraphicFramePr>
          <p:nvPr/>
        </p:nvGraphicFramePr>
        <p:xfrm>
          <a:off x="2429034" y="4772851"/>
          <a:ext cx="7042512" cy="1305306"/>
        </p:xfrm>
        <a:graphic>
          <a:graphicData uri="http://schemas.openxmlformats.org/drawingml/2006/table">
            <a:tbl>
              <a:tblPr>
                <a:tableStyleId>{C0AC5CE4-098C-515E-A7E2-BAF6AB3F29FB}</a:tableStyleId>
              </a:tblPr>
              <a:tblGrid>
                <a:gridCol w="387696">
                  <a:extLst>
                    <a:ext uri="{9D8B030D-6E8A-4147-A177-3AD203B41FA5}">
                      <a16:colId xmlns:a16="http://schemas.microsoft.com/office/drawing/2014/main" val="20000"/>
                    </a:ext>
                  </a:extLst>
                </a:gridCol>
                <a:gridCol w="5050556">
                  <a:extLst>
                    <a:ext uri="{9D8B030D-6E8A-4147-A177-3AD203B41FA5}">
                      <a16:colId xmlns:a16="http://schemas.microsoft.com/office/drawing/2014/main" val="20001"/>
                    </a:ext>
                  </a:extLst>
                </a:gridCol>
                <a:gridCol w="1604260">
                  <a:extLst>
                    <a:ext uri="{9D8B030D-6E8A-4147-A177-3AD203B41FA5}">
                      <a16:colId xmlns:a16="http://schemas.microsoft.com/office/drawing/2014/main" val="20002"/>
                    </a:ext>
                  </a:extLst>
                </a:gridCol>
              </a:tblGrid>
              <a:tr h="84895">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lvl="0">
                        <a:lnSpc>
                          <a:spcPct val="114999"/>
                        </a:lnSpc>
                        <a:spcAft>
                          <a:spcPts val="300"/>
                        </a:spcAft>
                        <a:defRPr/>
                      </a:pPr>
                      <a:r>
                        <a:rPr lang="en-US" sz="1800">
                          <a:latin typeface="Roboto"/>
                          <a:ea typeface="Roboto"/>
                        </a:rPr>
                        <a:t>(a) Exactly one for all kinds of systems.</a:t>
                      </a:r>
                      <a:endParaRPr lang="de-DE" sz="1800">
                        <a:latin typeface="Roboto"/>
                        <a:ea typeface="Roboto"/>
                        <a:cs typeface="Arial"/>
                      </a:endParaRPr>
                    </a:p>
                  </a:txBody>
                  <a:tcPr marL="68580" marR="68580" marT="0" marB="36195">
                    <a:noFill/>
                  </a:tcPr>
                </a:tc>
                <a:tc>
                  <a:txBody>
                    <a:bodyPr/>
                    <a:lstStyle/>
                    <a:p>
                      <a:pPr>
                        <a:defRPr/>
                      </a:pPr>
                      <a:r>
                        <a:rPr lang="de-DE" sz="1800">
                          <a:latin typeface="Roboto"/>
                          <a:ea typeface="Roboto"/>
                        </a:rPr>
                        <a:t> </a:t>
                      </a:r>
                      <a:endParaRPr/>
                    </a:p>
                  </a:txBody>
                  <a:tcPr marL="0" marR="0" marT="0" marB="0" anchor="ctr">
                    <a:noFill/>
                  </a:tcPr>
                </a:tc>
                <a:extLst>
                  <a:ext uri="{0D108BD9-81ED-4DB2-BD59-A6C34878D82A}">
                    <a16:rowId xmlns:a16="http://schemas.microsoft.com/office/drawing/2014/main" val="10000"/>
                  </a:ext>
                </a:extLst>
              </a:tr>
              <a:tr h="84895">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gridSpan="2">
                  <a:txBody>
                    <a:bodyPr/>
                    <a:lstStyle/>
                    <a:p>
                      <a:pPr marL="0" lvl="0" indent="0">
                        <a:lnSpc>
                          <a:spcPct val="114999"/>
                        </a:lnSpc>
                        <a:spcAft>
                          <a:spcPts val="300"/>
                        </a:spcAft>
                        <a:buFont typeface="+mj-lt"/>
                        <a:buNone/>
                        <a:defRPr/>
                      </a:pPr>
                      <a:r>
                        <a:rPr lang="en-US" sz="1800">
                          <a:latin typeface="Roboto"/>
                          <a:ea typeface="Roboto"/>
                        </a:rPr>
                        <a:t>(b) One for every kind of software system (e.g. “embedded”, “real-time”, “decision support”, “web”, “batch”, …)</a:t>
                      </a:r>
                      <a:endParaRPr lang="de-DE" sz="1800">
                        <a:latin typeface="Roboto"/>
                        <a:ea typeface="Roboto"/>
                        <a:cs typeface="Arial"/>
                      </a:endParaRPr>
                    </a:p>
                  </a:txBody>
                  <a:tcPr marL="68580" marR="68580" marT="0" marB="36195">
                    <a:noFill/>
                  </a:tcPr>
                </a:tc>
                <a:tc hMerge="1">
                  <a:txBody>
                    <a:bodyPr/>
                    <a:lstStyle/>
                    <a:p>
                      <a:endParaRPr/>
                    </a:p>
                  </a:txBody>
                  <a:tcPr/>
                </a:tc>
                <a:extLst>
                  <a:ext uri="{0D108BD9-81ED-4DB2-BD59-A6C34878D82A}">
                    <a16:rowId xmlns:a16="http://schemas.microsoft.com/office/drawing/2014/main" val="10001"/>
                  </a:ext>
                </a:extLst>
              </a:tr>
              <a:tr h="270510">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0" lvl="0" indent="0">
                        <a:lnSpc>
                          <a:spcPct val="114999"/>
                        </a:lnSpc>
                        <a:spcAft>
                          <a:spcPts val="300"/>
                        </a:spcAft>
                        <a:buFont typeface="+mj-lt"/>
                        <a:buNone/>
                        <a:defRPr/>
                      </a:pPr>
                      <a:r>
                        <a:rPr lang="en-US" sz="1800">
                          <a:latin typeface="Roboto"/>
                          <a:ea typeface="Roboto"/>
                        </a:rPr>
                        <a:t>(c) A dozen or more different definitions.</a:t>
                      </a:r>
                      <a:endParaRPr lang="de-DE" sz="1800">
                        <a:latin typeface="Roboto"/>
                        <a:ea typeface="Roboto"/>
                        <a:cs typeface="Arial"/>
                      </a:endParaRPr>
                    </a:p>
                  </a:txBody>
                  <a:tcPr marL="68580" marR="68580" marT="0" marB="36195">
                    <a:noFill/>
                  </a:tcPr>
                </a:tc>
                <a:tc>
                  <a:txBody>
                    <a:bodyPr/>
                    <a:lstStyle/>
                    <a:p>
                      <a:pPr>
                        <a:defRPr/>
                      </a:pPr>
                      <a:r>
                        <a:rPr lang="de-DE" sz="1800">
                          <a:latin typeface="Roboto"/>
                          <a:ea typeface="Roboto"/>
                        </a:rPr>
                        <a:t> </a:t>
                      </a:r>
                      <a:endParaRPr/>
                    </a:p>
                  </a:txBody>
                  <a:tcPr marL="0" marR="0" marT="0" marB="0" anchor="ctr">
                    <a:no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2428875" y="3406492"/>
            <a:ext cx="7834562" cy="1440216"/>
          </a:xfrm>
          <a:prstGeom prst="rect">
            <a:avLst/>
          </a:prstGeom>
          <a:noFill/>
          <a:ln>
            <a:noFill/>
          </a:ln>
        </p:spPr>
        <p:txBody>
          <a:bodyPr vert="horz" wrap="square" lIns="91440" tIns="45720" rIns="91440" bIns="45720" numCol="1" anchor="ctr" anchorCtr="0" compatLnSpc="1">
            <a:prstTxWarp prst="textNoShape">
              <a:avLst/>
            </a:prstTxWarp>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Question 1</a:t>
            </a:r>
            <a:r>
              <a:rPr lang="en-GB" sz="2800" b="1" i="0" u="none" strike="noStrike" cap="none">
                <a:ln>
                  <a:noFill/>
                </a:ln>
                <a:solidFill>
                  <a:schemeClr val="tx1"/>
                </a:solidFill>
                <a:latin typeface="Roboto"/>
                <a:ea typeface="Roboto"/>
              </a:rPr>
              <a:t>	</a:t>
            </a:r>
            <a:r>
              <a:rPr lang="en-GB" b="0" i="1" u="none" strike="noStrike" cap="none">
                <a:ln>
                  <a:noFill/>
                </a:ln>
                <a:solidFill>
                  <a:schemeClr val="tx1"/>
                </a:solidFill>
                <a:latin typeface="Roboto"/>
                <a:ea typeface="Roboto"/>
              </a:rPr>
              <a:t>A-Question: Select one option.	1 point</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ID: Q-20-04-01</a:t>
            </a:r>
            <a:endParaRPr/>
          </a:p>
          <a:p>
            <a:pPr marL="0" marR="0" lvl="0" indent="0" algn="l" defTabSz="914400">
              <a:lnSpc>
                <a:spcPct val="100000"/>
              </a:lnSpc>
              <a:spcBef>
                <a:spcPts val="0"/>
              </a:spcBef>
              <a:spcAft>
                <a:spcPts val="0"/>
              </a:spcAft>
              <a:buClrTx/>
              <a:buSzTx/>
              <a:buFontTx/>
              <a:buNone/>
              <a:defRPr/>
            </a:pPr>
            <a:endParaRPr lang="de-DE" sz="1050"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rPr>
              <a:t>How many definitions of “software architecture” exist?</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endParaRPr lang="de-DE" sz="1800" b="0" i="0" u="none" strike="noStrike" cap="none">
              <a:ln>
                <a:noFill/>
              </a:ln>
              <a:solidFill>
                <a:schemeClr val="tx1"/>
              </a:solidFill>
              <a:latin typeface="Arial"/>
            </a:endParaRPr>
          </a:p>
        </p:txBody>
      </p:sp>
      <p:sp>
        <p:nvSpPr>
          <p:cNvPr id="6" name="Textfeld 4"/>
          <p:cNvSpPr>
            <a:spLocks/>
          </p:cNvSpPr>
          <p:nvPr/>
        </p:nvSpPr>
        <p:spPr bwMode="auto">
          <a:xfrm>
            <a:off x="229049" y="3598553"/>
            <a:ext cx="2226892" cy="400110"/>
          </a:xfrm>
          <a:prstGeom prst="rect">
            <a:avLst/>
          </a:prstGeom>
          <a:noFill/>
          <a:ln cap="flat">
            <a:noFill/>
          </a:ln>
        </p:spPr>
        <p:txBody>
          <a:bodyPr vert="horz" wrap="none" lIns="91440" tIns="45720" rIns="91440" bIns="45720" anchor="t" anchorCtr="0" compatLnSpc="1">
            <a:sp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r>
              <a:rPr lang="en-US" sz="2000" b="0" i="0" u="none" strike="noStrike" cap="none" spc="0">
                <a:solidFill>
                  <a:schemeClr val="accent5">
                    <a:lumMod val="75000"/>
                  </a:schemeClr>
                </a:solidFill>
                <a:latin typeface="Roboto"/>
                <a:ea typeface="Roboto"/>
                <a:cs typeface="Roboto"/>
              </a:rPr>
              <a:t>Question No. + ID</a:t>
            </a:r>
            <a:endParaRPr/>
          </a:p>
        </p:txBody>
      </p:sp>
      <p:sp>
        <p:nvSpPr>
          <p:cNvPr id="7" name="Textfeld 6"/>
          <p:cNvSpPr>
            <a:spLocks/>
          </p:cNvSpPr>
          <p:nvPr/>
        </p:nvSpPr>
        <p:spPr bwMode="auto">
          <a:xfrm>
            <a:off x="3845025" y="2175800"/>
            <a:ext cx="2351925" cy="1323439"/>
          </a:xfrm>
          <a:prstGeom prst="rect">
            <a:avLst/>
          </a:prstGeom>
          <a:noFill/>
          <a:ln cap="flat">
            <a:noFill/>
          </a:ln>
        </p:spPr>
        <p:txBody>
          <a:bodyPr vert="horz" wrap="none" lIns="91440" tIns="45720" rIns="91440" bIns="45720" anchor="t" anchorCtr="0" compatLnSpc="1">
            <a:spAutoFit/>
          </a:bodyPr>
          <a:lstStyle/>
          <a:p>
            <a:pPr marR="0" lvl="0" algn="l" defTabSz="914400">
              <a:lnSpc>
                <a:spcPct val="100000"/>
              </a:lnSpc>
              <a:spcBef>
                <a:spcPts val="0"/>
              </a:spcBef>
              <a:spcAft>
                <a:spcPts val="0"/>
              </a:spcAft>
              <a:defRPr sz="1800" b="0" i="0" u="none" strike="noStrike" cap="none" spc="0">
                <a:solidFill>
                  <a:srgbClr val="000000"/>
                </a:solidFill>
              </a:defRPr>
            </a:pPr>
            <a:r>
              <a:rPr lang="en-US" sz="2000" b="0" i="0" u="none" strike="noStrike" cap="none" spc="0">
                <a:solidFill>
                  <a:schemeClr val="accent5">
                    <a:lumMod val="75000"/>
                  </a:schemeClr>
                </a:solidFill>
                <a:latin typeface="Roboto"/>
                <a:ea typeface="Roboto"/>
                <a:cs typeface="Roboto"/>
              </a:rPr>
              <a:t>Type of questions: </a:t>
            </a:r>
            <a:endParaRPr lang="en-US" sz="2000">
              <a:solidFill>
                <a:schemeClr val="accent5">
                  <a:lumMod val="75000"/>
                </a:schemeClr>
              </a:solidFill>
              <a:latin typeface="Roboto"/>
              <a:ea typeface="Roboto"/>
              <a:cs typeface="Roboto"/>
            </a:endParaRPr>
          </a:p>
          <a:p>
            <a:pPr marL="176213" marR="0" lvl="0" indent="-176213" algn="l" defTabSz="914400">
              <a:lnSpc>
                <a:spcPct val="100000"/>
              </a:lnSpc>
              <a:spcBef>
                <a:spcPts val="0"/>
              </a:spcBef>
              <a:spcAft>
                <a:spcPts val="0"/>
              </a:spcAft>
              <a:buFont typeface="Arial"/>
              <a:buChar char="•"/>
              <a:defRPr sz="1800" b="0" i="0" u="none" strike="noStrike" cap="none" spc="0">
                <a:solidFill>
                  <a:srgbClr val="000000"/>
                </a:solidFill>
              </a:defRPr>
            </a:pPr>
            <a:r>
              <a:rPr lang="en-US" sz="2000" b="0" i="0" u="none" strike="noStrike" cap="none" spc="0">
                <a:solidFill>
                  <a:schemeClr val="accent5">
                    <a:lumMod val="75000"/>
                  </a:schemeClr>
                </a:solidFill>
                <a:latin typeface="Roboto"/>
                <a:ea typeface="Roboto"/>
                <a:cs typeface="Roboto"/>
              </a:rPr>
              <a:t>Single-Choice, </a:t>
            </a:r>
            <a:endParaRPr/>
          </a:p>
          <a:p>
            <a:pPr marL="176213" marR="0" lvl="0" indent="-176213" algn="l" defTabSz="914400">
              <a:lnSpc>
                <a:spcPct val="100000"/>
              </a:lnSpc>
              <a:spcBef>
                <a:spcPts val="0"/>
              </a:spcBef>
              <a:spcAft>
                <a:spcPts val="0"/>
              </a:spcAft>
              <a:buFont typeface="Arial"/>
              <a:buChar char="•"/>
              <a:defRPr sz="1800" b="0" i="0" u="none" strike="noStrike" cap="none" spc="0">
                <a:solidFill>
                  <a:srgbClr val="000000"/>
                </a:solidFill>
              </a:defRPr>
            </a:pPr>
            <a:r>
              <a:rPr lang="en-US" sz="2000" b="0" i="0" u="none" strike="noStrike" cap="none" spc="0">
                <a:solidFill>
                  <a:schemeClr val="accent5">
                    <a:lumMod val="75000"/>
                  </a:schemeClr>
                </a:solidFill>
                <a:latin typeface="Roboto"/>
                <a:ea typeface="Roboto"/>
                <a:cs typeface="Roboto"/>
              </a:rPr>
              <a:t>Pick Multiple, </a:t>
            </a:r>
            <a:endParaRPr/>
          </a:p>
          <a:p>
            <a:pPr marL="176213" marR="0" lvl="0" indent="-176213" algn="l" defTabSz="914400">
              <a:lnSpc>
                <a:spcPct val="100000"/>
              </a:lnSpc>
              <a:spcBef>
                <a:spcPts val="0"/>
              </a:spcBef>
              <a:spcAft>
                <a:spcPts val="0"/>
              </a:spcAft>
              <a:buFont typeface="Arial"/>
              <a:buChar char="•"/>
              <a:defRPr sz="1800" b="0" i="0" u="none" strike="noStrike" cap="none" spc="0">
                <a:solidFill>
                  <a:srgbClr val="000000"/>
                </a:solidFill>
              </a:defRPr>
            </a:pPr>
            <a:r>
              <a:rPr lang="en-US" sz="2000" b="0" i="0" u="none" strike="noStrike" cap="none" spc="0">
                <a:solidFill>
                  <a:schemeClr val="accent5">
                    <a:lumMod val="75000"/>
                  </a:schemeClr>
                </a:solidFill>
                <a:latin typeface="Roboto"/>
                <a:ea typeface="Roboto"/>
                <a:cs typeface="Roboto"/>
              </a:rPr>
              <a:t>Choose Category</a:t>
            </a:r>
            <a:endParaRPr/>
          </a:p>
        </p:txBody>
      </p:sp>
      <p:sp>
        <p:nvSpPr>
          <p:cNvPr id="8" name="Textfeld 8"/>
          <p:cNvSpPr>
            <a:spLocks/>
          </p:cNvSpPr>
          <p:nvPr/>
        </p:nvSpPr>
        <p:spPr bwMode="auto">
          <a:xfrm>
            <a:off x="2414595" y="6171455"/>
            <a:ext cx="5091458" cy="707886"/>
          </a:xfrm>
          <a:prstGeom prst="rect">
            <a:avLst/>
          </a:prstGeom>
          <a:noFill/>
          <a:ln cap="flat">
            <a:noFill/>
          </a:ln>
        </p:spPr>
        <p:txBody>
          <a:bodyPr vert="horz" wrap="none" lIns="91440" tIns="45720" rIns="91440" bIns="45720" anchor="t" anchorCtr="0" compatLnSpc="1">
            <a:sp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r>
              <a:rPr lang="en-US" sz="2000" b="0" i="0" u="none" strike="noStrike" cap="none" spc="0">
                <a:solidFill>
                  <a:schemeClr val="accent5">
                    <a:lumMod val="75000"/>
                  </a:schemeClr>
                </a:solidFill>
                <a:latin typeface="Roboto"/>
                <a:ea typeface="Roboto"/>
                <a:cs typeface="Roboto"/>
              </a:rPr>
              <a:t>Answer options to choose from according </a:t>
            </a:r>
            <a:endParaRPr/>
          </a:p>
          <a:p>
            <a:pPr marL="0" marR="0" lvl="0" indent="0" algn="l" defTabSz="914400">
              <a:lnSpc>
                <a:spcPct val="100000"/>
              </a:lnSpc>
              <a:spcBef>
                <a:spcPts val="0"/>
              </a:spcBef>
              <a:spcAft>
                <a:spcPts val="0"/>
              </a:spcAft>
              <a:buNone/>
              <a:defRPr sz="1800" b="0" i="0" u="none" strike="noStrike" cap="none" spc="0">
                <a:solidFill>
                  <a:srgbClr val="000000"/>
                </a:solidFill>
              </a:defRPr>
            </a:pPr>
            <a:r>
              <a:rPr lang="en-US" sz="2000" b="0" i="0" u="none" strike="noStrike" cap="none" spc="0">
                <a:solidFill>
                  <a:schemeClr val="accent5">
                    <a:lumMod val="75000"/>
                  </a:schemeClr>
                </a:solidFill>
                <a:latin typeface="Roboto"/>
                <a:ea typeface="Roboto"/>
                <a:cs typeface="Roboto"/>
              </a:rPr>
              <a:t>to the type of the question.</a:t>
            </a:r>
            <a:endParaRPr/>
          </a:p>
        </p:txBody>
      </p:sp>
      <p:sp>
        <p:nvSpPr>
          <p:cNvPr id="9" name="Textfeld 10"/>
          <p:cNvSpPr>
            <a:spLocks/>
          </p:cNvSpPr>
          <p:nvPr/>
        </p:nvSpPr>
        <p:spPr bwMode="auto">
          <a:xfrm>
            <a:off x="1202075" y="4258208"/>
            <a:ext cx="1210588" cy="400110"/>
          </a:xfrm>
          <a:prstGeom prst="rect">
            <a:avLst/>
          </a:prstGeom>
          <a:noFill/>
          <a:ln cap="flat">
            <a:noFill/>
          </a:ln>
        </p:spPr>
        <p:txBody>
          <a:bodyPr vert="horz" wrap="none" lIns="91440" tIns="45720" rIns="91440" bIns="45720" anchor="t" anchorCtr="0" compatLnSpc="1">
            <a:sp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r>
              <a:rPr lang="de-DE" sz="2000" b="0" i="0" u="none" strike="noStrike" cap="none" spc="0">
                <a:solidFill>
                  <a:schemeClr val="accent5">
                    <a:lumMod val="75000"/>
                  </a:schemeClr>
                </a:solidFill>
                <a:latin typeface="Roboto"/>
                <a:ea typeface="Roboto"/>
                <a:cs typeface="Roboto"/>
              </a:rPr>
              <a:t>Question</a:t>
            </a:r>
            <a:endParaRPr/>
          </a:p>
        </p:txBody>
      </p:sp>
      <p:sp>
        <p:nvSpPr>
          <p:cNvPr id="10" name="Textfeld 5"/>
          <p:cNvSpPr>
            <a:spLocks/>
          </p:cNvSpPr>
          <p:nvPr/>
        </p:nvSpPr>
        <p:spPr bwMode="auto">
          <a:xfrm>
            <a:off x="7266279" y="2726442"/>
            <a:ext cx="1933544" cy="707882"/>
          </a:xfrm>
          <a:prstGeom prst="rect">
            <a:avLst/>
          </a:prstGeom>
          <a:noFill/>
          <a:ln cap="flat">
            <a:noFill/>
          </a:ln>
        </p:spPr>
        <p:txBody>
          <a:bodyPr vert="horz" wrap="none" lIns="91440" tIns="45720" rIns="91440" bIns="45720" anchor="t" anchorCtr="0" compatLnSpc="1">
            <a:sp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r>
              <a:rPr lang="en-US" sz="2000" b="0" i="0" u="none" strike="noStrike" cap="none" spc="0">
                <a:solidFill>
                  <a:schemeClr val="accent5">
                    <a:lumMod val="75000"/>
                  </a:schemeClr>
                </a:solidFill>
                <a:latin typeface="Roboto"/>
                <a:ea typeface="Roboto"/>
                <a:cs typeface="Roboto"/>
              </a:rPr>
              <a:t>Max. points for </a:t>
            </a:r>
            <a:endParaRPr/>
          </a:p>
          <a:p>
            <a:pPr marL="0" marR="0" lvl="0" indent="0" algn="l" defTabSz="914400">
              <a:lnSpc>
                <a:spcPct val="100000"/>
              </a:lnSpc>
              <a:spcBef>
                <a:spcPts val="0"/>
              </a:spcBef>
              <a:spcAft>
                <a:spcPts val="0"/>
              </a:spcAft>
              <a:buNone/>
              <a:defRPr sz="1800" b="0" i="0" u="none" strike="noStrike" cap="none" spc="0">
                <a:solidFill>
                  <a:srgbClr val="000000"/>
                </a:solidFill>
              </a:defRPr>
            </a:pPr>
            <a:r>
              <a:rPr lang="en-US" sz="2000" b="0" i="0" u="none" strike="noStrike" cap="none" spc="0">
                <a:solidFill>
                  <a:schemeClr val="accent5">
                    <a:lumMod val="75000"/>
                  </a:schemeClr>
                </a:solidFill>
                <a:latin typeface="Roboto"/>
                <a:ea typeface="Roboto"/>
                <a:cs typeface="Roboto"/>
              </a:rPr>
              <a:t>this question</a:t>
            </a:r>
            <a:endParaRPr/>
          </a:p>
        </p:txBody>
      </p:sp>
      <p:sp>
        <p:nvSpPr>
          <p:cNvPr id="11" name="Rechteck 20"/>
          <p:cNvSpPr/>
          <p:nvPr/>
        </p:nvSpPr>
        <p:spPr bwMode="auto">
          <a:xfrm>
            <a:off x="7025906" y="3488069"/>
            <a:ext cx="751418" cy="255476"/>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12" name="Rechteck 20"/>
          <p:cNvSpPr/>
          <p:nvPr/>
        </p:nvSpPr>
        <p:spPr bwMode="auto">
          <a:xfrm>
            <a:off x="2442523" y="3785442"/>
            <a:ext cx="1892570" cy="331110"/>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13" name="Titel 1"/>
          <p:cNvSpPr>
            <a:spLocks/>
          </p:cNvSpPr>
          <p:nvPr/>
        </p:nvSpPr>
        <p:spPr bwMode="auto">
          <a:xfrm>
            <a:off x="568546" y="403195"/>
            <a:ext cx="7200003" cy="1107996"/>
          </a:xfrm>
          <a:prstGeom prst="rect">
            <a:avLst/>
          </a:prstGeom>
          <a:noFill/>
          <a:ln>
            <a:noFill/>
          </a:ln>
        </p:spPr>
        <p:txBody>
          <a:bodyPr vert="horz" wrap="square" lIns="0" tIns="0" rIns="0" bIns="0" anchor="t" anchorCtr="0" compatLnSpc="1">
            <a:spAutoFit/>
          </a:bodyPr>
          <a:lstStyle>
            <a:lvl1pPr marL="0" marR="0" lvl="0" indent="0" algn="l" defTabSz="914400">
              <a:lnSpc>
                <a:spcPct val="100000"/>
              </a:lnSpc>
              <a:spcBef>
                <a:spcPts val="0"/>
              </a:spcBef>
              <a:spcAft>
                <a:spcPts val="0"/>
              </a:spcAft>
              <a:buNone/>
              <a:defRPr lang="de-DE" sz="4400" b="1" i="0" u="none" strike="noStrike" cap="none" spc="0">
                <a:solidFill>
                  <a:srgbClr val="666666"/>
                </a:solidFill>
                <a:latin typeface="Arial"/>
                <a:ea typeface="SimSun"/>
              </a:defRPr>
            </a:lvl1pPr>
          </a:lstStyle>
          <a:p>
            <a:pPr>
              <a:defRPr/>
            </a:pPr>
            <a:r>
              <a:rPr lang="en-US" sz="3600">
                <a:latin typeface="Roboto"/>
              </a:rPr>
              <a:t>The Structure of Examination Questions</a:t>
            </a:r>
            <a:endParaRPr/>
          </a:p>
        </p:txBody>
      </p:sp>
      <p:sp>
        <p:nvSpPr>
          <p:cNvPr id="14"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R="0" lvl="0" algn="ctr" defTabSz="914400">
              <a:lnSpc>
                <a:spcPct val="100000"/>
              </a:lnSpc>
              <a:spcBef>
                <a:spcPts val="0"/>
              </a:spcBef>
              <a:spcAft>
                <a:spcPts val="0"/>
              </a:spcAft>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
        <p:nvSpPr>
          <p:cNvPr id="15" name="Rechteck 11"/>
          <p:cNvSpPr/>
          <p:nvPr/>
        </p:nvSpPr>
        <p:spPr bwMode="auto">
          <a:xfrm>
            <a:off x="2455940" y="4772850"/>
            <a:ext cx="6491714" cy="1323439"/>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16" name="Rechteck 16"/>
          <p:cNvSpPr/>
          <p:nvPr/>
        </p:nvSpPr>
        <p:spPr bwMode="auto">
          <a:xfrm>
            <a:off x="3862994" y="3488531"/>
            <a:ext cx="3028284" cy="256676"/>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17" name="Rechteck 20"/>
          <p:cNvSpPr/>
          <p:nvPr/>
        </p:nvSpPr>
        <p:spPr bwMode="auto">
          <a:xfrm>
            <a:off x="2444795" y="4256684"/>
            <a:ext cx="5702917" cy="328963"/>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
        <p:nvSpPr>
          <p:cNvPr id="18" name="Rechteck 16"/>
          <p:cNvSpPr/>
          <p:nvPr/>
        </p:nvSpPr>
        <p:spPr bwMode="auto">
          <a:xfrm>
            <a:off x="2435128" y="3488069"/>
            <a:ext cx="1392367" cy="255476"/>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a:solidFill>
                <a:srgbClr val="FFFFFF"/>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 name="Textfeld 10"/>
          <p:cNvSpPr>
            <a:spLocks/>
          </p:cNvSpPr>
          <p:nvPr/>
        </p:nvSpPr>
        <p:spPr bwMode="auto">
          <a:xfrm>
            <a:off x="590260" y="5084993"/>
            <a:ext cx="7025181" cy="1351652"/>
          </a:xfrm>
          <a:prstGeom prst="rect">
            <a:avLst/>
          </a:prstGeom>
          <a:noFill/>
        </p:spPr>
        <p:txBody>
          <a:bodyPr wrap="square">
            <a:spAutoFit/>
          </a:bodyPr>
          <a:lstStyle/>
          <a:p>
            <a:pPr>
              <a:spcBef>
                <a:spcPts val="0"/>
              </a:spcBef>
              <a:spcAft>
                <a:spcPts val="0"/>
              </a:spcAft>
              <a:defRPr/>
            </a:pPr>
            <a:r>
              <a:rPr lang="en-US" sz="2000" b="0" i="0" u="none" strike="noStrike" dirty="0">
                <a:solidFill>
                  <a:srgbClr val="000000"/>
                </a:solidFill>
                <a:latin typeface="Roboto"/>
                <a:ea typeface="Roboto"/>
              </a:rPr>
              <a:t>correct choice -&gt; all points</a:t>
            </a:r>
            <a:endParaRPr lang="en-US" sz="2000" b="0" dirty="0">
              <a:latin typeface="Roboto"/>
              <a:ea typeface="Roboto"/>
            </a:endParaRPr>
          </a:p>
          <a:p>
            <a:pPr>
              <a:spcBef>
                <a:spcPts val="690"/>
              </a:spcBef>
              <a:spcAft>
                <a:spcPts val="0"/>
              </a:spcAft>
              <a:defRPr/>
            </a:pPr>
            <a:r>
              <a:rPr lang="en-US" sz="2000" b="0" i="0" u="none" strike="noStrike" dirty="0">
                <a:solidFill>
                  <a:srgbClr val="000000"/>
                </a:solidFill>
                <a:latin typeface="Roboto"/>
                <a:ea typeface="Roboto"/>
              </a:rPr>
              <a:t>wrong choice, no choice or too many choices -&gt; 0 points</a:t>
            </a:r>
            <a:endParaRPr lang="en-US" sz="2000" b="0" dirty="0">
              <a:latin typeface="Roboto"/>
              <a:ea typeface="Roboto"/>
            </a:endParaRPr>
          </a:p>
          <a:p>
            <a:pPr>
              <a:defRPr/>
            </a:pPr>
            <a:br>
              <a:rPr lang="en-US" dirty="0"/>
            </a:br>
            <a:endParaRPr lang="de-DE" dirty="0"/>
          </a:p>
        </p:txBody>
      </p:sp>
      <p:sp>
        <p:nvSpPr>
          <p:cNvPr id="9" name="Rechteck 11"/>
          <p:cNvSpPr/>
          <p:nvPr/>
        </p:nvSpPr>
        <p:spPr bwMode="auto">
          <a:xfrm>
            <a:off x="675503" y="5063022"/>
            <a:ext cx="6381033" cy="876459"/>
          </a:xfrm>
          <a:prstGeom prst="rect">
            <a:avLst/>
          </a:prstGeom>
          <a:solidFill>
            <a:srgbClr val="FFC000">
              <a:alpha val="32941"/>
            </a:srgbClr>
          </a:solidFill>
          <a:ln cap="flat">
            <a:noFill/>
            <a:prstDash val="solid"/>
          </a:ln>
        </p:spPr>
        <p:txBody>
          <a:bodyPr vert="horz" wrap="square" lIns="91440" tIns="45720" rIns="91440" bIns="45720" anchor="ctr" anchorCtr="1" compatLnSpc="1">
            <a:no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endParaRPr lang="en-US" sz="1800" b="0" i="0" u="none" strike="noStrike" cap="none" spc="0" dirty="0">
              <a:solidFill>
                <a:srgbClr val="FFFFFF"/>
              </a:solidFill>
              <a:latin typeface="Roboto"/>
            </a:endParaRPr>
          </a:p>
        </p:txBody>
      </p:sp>
      <p:sp>
        <p:nvSpPr>
          <p:cNvPr id="4" name="Rectangle 1"/>
          <p:cNvSpPr>
            <a:spLocks noChangeArrowheads="1"/>
          </p:cNvSpPr>
          <p:nvPr/>
        </p:nvSpPr>
        <p:spPr bwMode="auto">
          <a:xfrm>
            <a:off x="572770" y="2205477"/>
            <a:ext cx="7834562" cy="1440216"/>
          </a:xfrm>
          <a:prstGeom prst="rect">
            <a:avLst/>
          </a:prstGeom>
          <a:noFill/>
          <a:ln>
            <a:noFill/>
          </a:ln>
        </p:spPr>
        <p:txBody>
          <a:bodyPr vert="horz" wrap="square" lIns="91440" tIns="45720" rIns="91440" bIns="45720" numCol="1" anchor="ctr" anchorCtr="0" compatLnSpc="1">
            <a:prstTxWarp prst="textNoShape">
              <a:avLst/>
            </a:prstTxWarp>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Question 1</a:t>
            </a:r>
            <a:r>
              <a:rPr lang="en-GB" sz="2800" b="1" i="0" u="none" strike="noStrike" cap="none">
                <a:ln>
                  <a:noFill/>
                </a:ln>
                <a:solidFill>
                  <a:schemeClr val="tx1"/>
                </a:solidFill>
                <a:latin typeface="Roboto"/>
                <a:ea typeface="Roboto"/>
              </a:rPr>
              <a:t>	</a:t>
            </a:r>
            <a:r>
              <a:rPr lang="en-GB" b="0" i="1" u="none" strike="noStrike" cap="none">
                <a:ln>
                  <a:noFill/>
                </a:ln>
                <a:solidFill>
                  <a:schemeClr val="tx1"/>
                </a:solidFill>
                <a:latin typeface="Roboto"/>
                <a:ea typeface="Roboto"/>
              </a:rPr>
              <a:t>A-Question: Select one option.	1 point</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GB" sz="2100" b="1" i="0" u="none" strike="noStrike" cap="none">
                <a:ln>
                  <a:noFill/>
                </a:ln>
                <a:solidFill>
                  <a:schemeClr val="tx1"/>
                </a:solidFill>
                <a:latin typeface="Roboto"/>
                <a:ea typeface="Roboto"/>
              </a:rPr>
              <a:t>ID: Q-20-04-01</a:t>
            </a:r>
            <a:endParaRPr/>
          </a:p>
          <a:p>
            <a:pPr marL="0" marR="0" lvl="0" indent="0" algn="l" defTabSz="914400">
              <a:lnSpc>
                <a:spcPct val="100000"/>
              </a:lnSpc>
              <a:spcBef>
                <a:spcPts val="0"/>
              </a:spcBef>
              <a:spcAft>
                <a:spcPts val="0"/>
              </a:spcAft>
              <a:buClrTx/>
              <a:buSzTx/>
              <a:buFontTx/>
              <a:buNone/>
              <a:defRPr/>
            </a:pPr>
            <a:endParaRPr lang="de-DE" sz="1050"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r>
              <a:rPr lang="en-US" b="0" i="0" u="none" strike="noStrike" cap="none">
                <a:ln>
                  <a:noFill/>
                </a:ln>
                <a:solidFill>
                  <a:schemeClr val="tx1"/>
                </a:solidFill>
                <a:latin typeface="Roboto"/>
                <a:ea typeface="Roboto"/>
              </a:rPr>
              <a:t>How many definitions of “software architecture” exist?</a:t>
            </a:r>
            <a:endParaRPr lang="de-DE" b="0" i="0" u="none" strike="noStrike" cap="none">
              <a:ln>
                <a:noFill/>
              </a:ln>
              <a:solidFill>
                <a:schemeClr val="tx1"/>
              </a:solidFill>
              <a:latin typeface="Roboto"/>
              <a:ea typeface="Roboto"/>
            </a:endParaRPr>
          </a:p>
          <a:p>
            <a:pPr marL="0" marR="0" lvl="0" indent="0" algn="l" defTabSz="914400">
              <a:lnSpc>
                <a:spcPct val="100000"/>
              </a:lnSpc>
              <a:spcBef>
                <a:spcPts val="0"/>
              </a:spcBef>
              <a:spcAft>
                <a:spcPts val="0"/>
              </a:spcAft>
              <a:buClrTx/>
              <a:buSzTx/>
              <a:buFontTx/>
              <a:buNone/>
              <a:defRPr/>
            </a:pPr>
            <a:endParaRPr lang="de-DE" sz="1800" b="0" i="0" u="none" strike="noStrike" cap="none">
              <a:ln>
                <a:noFill/>
              </a:ln>
              <a:solidFill>
                <a:schemeClr val="tx1"/>
              </a:solidFill>
              <a:latin typeface="Arial"/>
            </a:endParaRPr>
          </a:p>
        </p:txBody>
      </p:sp>
      <p:graphicFrame>
        <p:nvGraphicFramePr>
          <p:cNvPr id="5" name="Tabelle 4"/>
          <p:cNvGraphicFramePr>
            <a:graphicFrameLocks noGrp="1"/>
          </p:cNvGraphicFramePr>
          <p:nvPr/>
        </p:nvGraphicFramePr>
        <p:xfrm>
          <a:off x="572930" y="3599136"/>
          <a:ext cx="7042512" cy="1305306"/>
        </p:xfrm>
        <a:graphic>
          <a:graphicData uri="http://schemas.openxmlformats.org/drawingml/2006/table">
            <a:tbl>
              <a:tblPr>
                <a:tableStyleId>{C0AC5CE4-098C-515E-A7E2-BAF6AB3F29FB}</a:tableStyleId>
              </a:tblPr>
              <a:tblGrid>
                <a:gridCol w="387696">
                  <a:extLst>
                    <a:ext uri="{9D8B030D-6E8A-4147-A177-3AD203B41FA5}">
                      <a16:colId xmlns:a16="http://schemas.microsoft.com/office/drawing/2014/main" val="20000"/>
                    </a:ext>
                  </a:extLst>
                </a:gridCol>
                <a:gridCol w="5050556">
                  <a:extLst>
                    <a:ext uri="{9D8B030D-6E8A-4147-A177-3AD203B41FA5}">
                      <a16:colId xmlns:a16="http://schemas.microsoft.com/office/drawing/2014/main" val="20001"/>
                    </a:ext>
                  </a:extLst>
                </a:gridCol>
                <a:gridCol w="1604260">
                  <a:extLst>
                    <a:ext uri="{9D8B030D-6E8A-4147-A177-3AD203B41FA5}">
                      <a16:colId xmlns:a16="http://schemas.microsoft.com/office/drawing/2014/main" val="20002"/>
                    </a:ext>
                  </a:extLst>
                </a:gridCol>
              </a:tblGrid>
              <a:tr h="97008">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lvl="0">
                        <a:lnSpc>
                          <a:spcPct val="114999"/>
                        </a:lnSpc>
                        <a:spcAft>
                          <a:spcPts val="300"/>
                        </a:spcAft>
                        <a:defRPr/>
                      </a:pPr>
                      <a:r>
                        <a:rPr lang="en-US" sz="1800">
                          <a:latin typeface="Roboto"/>
                          <a:ea typeface="Roboto"/>
                        </a:rPr>
                        <a:t>(a) Exactly one for all kinds of systems.</a:t>
                      </a:r>
                      <a:endParaRPr lang="de-DE" sz="1800">
                        <a:latin typeface="Roboto"/>
                        <a:ea typeface="Roboto"/>
                        <a:cs typeface="Arial"/>
                      </a:endParaRPr>
                    </a:p>
                  </a:txBody>
                  <a:tcPr marL="68580" marR="68580" marT="0" marB="36195">
                    <a:noFill/>
                  </a:tcPr>
                </a:tc>
                <a:tc>
                  <a:txBody>
                    <a:bodyPr/>
                    <a:lstStyle/>
                    <a:p>
                      <a:pPr>
                        <a:defRPr/>
                      </a:pPr>
                      <a:r>
                        <a:rPr lang="de-DE" sz="1800">
                          <a:latin typeface="Roboto"/>
                          <a:ea typeface="Roboto"/>
                        </a:rPr>
                        <a:t> </a:t>
                      </a:r>
                      <a:endParaRPr/>
                    </a:p>
                  </a:txBody>
                  <a:tcPr marL="0" marR="0" marT="0" marB="0" anchor="ctr">
                    <a:noFill/>
                  </a:tcPr>
                </a:tc>
                <a:extLst>
                  <a:ext uri="{0D108BD9-81ED-4DB2-BD59-A6C34878D82A}">
                    <a16:rowId xmlns:a16="http://schemas.microsoft.com/office/drawing/2014/main" val="10000"/>
                  </a:ext>
                </a:extLst>
              </a:tr>
              <a:tr h="84895">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gridSpan="2">
                  <a:txBody>
                    <a:bodyPr/>
                    <a:lstStyle/>
                    <a:p>
                      <a:pPr marL="0" lvl="0" indent="0">
                        <a:lnSpc>
                          <a:spcPct val="114999"/>
                        </a:lnSpc>
                        <a:spcAft>
                          <a:spcPts val="300"/>
                        </a:spcAft>
                        <a:buFont typeface="+mj-lt"/>
                        <a:buNone/>
                        <a:defRPr/>
                      </a:pPr>
                      <a:r>
                        <a:rPr lang="en-US" sz="1800">
                          <a:latin typeface="Roboto"/>
                          <a:ea typeface="Roboto"/>
                        </a:rPr>
                        <a:t>(b) One for every kind of software system (e.g. “embedded”, “real-time”, “decision support”, “web”, “batch”, …)</a:t>
                      </a:r>
                      <a:endParaRPr lang="de-DE" sz="1800">
                        <a:latin typeface="Roboto"/>
                        <a:ea typeface="Roboto"/>
                        <a:cs typeface="Arial"/>
                      </a:endParaRPr>
                    </a:p>
                  </a:txBody>
                  <a:tcPr marL="68580" marR="68580" marT="0" marB="36195">
                    <a:noFill/>
                  </a:tcPr>
                </a:tc>
                <a:tc hMerge="1">
                  <a:txBody>
                    <a:bodyPr/>
                    <a:lstStyle/>
                    <a:p>
                      <a:endParaRPr/>
                    </a:p>
                  </a:txBody>
                  <a:tcPr/>
                </a:tc>
                <a:extLst>
                  <a:ext uri="{0D108BD9-81ED-4DB2-BD59-A6C34878D82A}">
                    <a16:rowId xmlns:a16="http://schemas.microsoft.com/office/drawing/2014/main" val="10001"/>
                  </a:ext>
                </a:extLst>
              </a:tr>
              <a:tr h="270510">
                <a:tc>
                  <a:txBody>
                    <a:bodyPr/>
                    <a:lstStyle/>
                    <a:p>
                      <a:pPr indent="-142875" algn="ctr">
                        <a:lnSpc>
                          <a:spcPct val="114999"/>
                        </a:lnSpc>
                        <a:defRPr/>
                      </a:pPr>
                      <a:r>
                        <a:rPr lang="en-GB" sz="1800">
                          <a:latin typeface="Roboto"/>
                          <a:ea typeface="Roboto"/>
                        </a:rPr>
                        <a:t>☐</a:t>
                      </a:r>
                      <a:endParaRPr lang="de-DE" sz="1800">
                        <a:latin typeface="Roboto"/>
                        <a:ea typeface="Roboto"/>
                      </a:endParaRPr>
                    </a:p>
                  </a:txBody>
                  <a:tcPr marL="68580" marR="68580" marT="0" marB="36195">
                    <a:noFill/>
                  </a:tcPr>
                </a:tc>
                <a:tc>
                  <a:txBody>
                    <a:bodyPr/>
                    <a:lstStyle/>
                    <a:p>
                      <a:pPr marL="0" lvl="0" indent="0">
                        <a:lnSpc>
                          <a:spcPct val="114999"/>
                        </a:lnSpc>
                        <a:spcAft>
                          <a:spcPts val="300"/>
                        </a:spcAft>
                        <a:buFont typeface="+mj-lt"/>
                        <a:buNone/>
                        <a:defRPr/>
                      </a:pPr>
                      <a:r>
                        <a:rPr lang="en-US" sz="1800">
                          <a:latin typeface="Roboto"/>
                          <a:ea typeface="Roboto"/>
                        </a:rPr>
                        <a:t>(c) A dozen or more different definitions.</a:t>
                      </a:r>
                      <a:endParaRPr lang="de-DE" sz="1800">
                        <a:latin typeface="Roboto"/>
                        <a:ea typeface="Roboto"/>
                        <a:cs typeface="Arial"/>
                      </a:endParaRPr>
                    </a:p>
                  </a:txBody>
                  <a:tcPr marL="68580" marR="68580" marT="0" marB="36195">
                    <a:noFill/>
                  </a:tcPr>
                </a:tc>
                <a:tc>
                  <a:txBody>
                    <a:bodyPr/>
                    <a:lstStyle/>
                    <a:p>
                      <a:pPr>
                        <a:defRPr/>
                      </a:pPr>
                      <a:r>
                        <a:rPr lang="de-DE" sz="1800">
                          <a:latin typeface="Roboto"/>
                          <a:ea typeface="Roboto"/>
                        </a:rPr>
                        <a:t> </a:t>
                      </a:r>
                      <a:endParaRPr/>
                    </a:p>
                  </a:txBody>
                  <a:tcPr marL="0" marR="0" marT="0" marB="0" anchor="ctr">
                    <a:noFill/>
                  </a:tcPr>
                </a:tc>
                <a:extLst>
                  <a:ext uri="{0D108BD9-81ED-4DB2-BD59-A6C34878D82A}">
                    <a16:rowId xmlns:a16="http://schemas.microsoft.com/office/drawing/2014/main" val="10002"/>
                  </a:ext>
                </a:extLst>
              </a:tr>
            </a:tbl>
          </a:graphicData>
        </a:graphic>
      </p:graphicFrame>
      <p:sp>
        <p:nvSpPr>
          <p:cNvPr id="6" name="Fußzeilenplatzhalter 3"/>
          <p:cNvSpPr/>
          <p:nvPr/>
        </p:nvSpPr>
        <p:spPr bwMode="auto">
          <a:xfrm>
            <a:off x="-1109697" y="6893222"/>
            <a:ext cx="4114800" cy="365129"/>
          </a:xfrm>
          <a:prstGeom prst="rect">
            <a:avLst/>
          </a:prstGeom>
          <a:noFill/>
          <a:ln cap="flat">
            <a:noFill/>
            <a:prstDash val="solid"/>
          </a:ln>
        </p:spPr>
        <p:txBody>
          <a:bodyPr vert="horz" wrap="square" lIns="91440" tIns="45720" rIns="91440" bIns="45720" anchor="ctr" anchorCtr="1" compatLnSpc="1">
            <a:noAutofit/>
          </a:bodyPr>
          <a:lstStyle/>
          <a:p>
            <a:pPr marR="0" lvl="0" algn="ctr" defTabSz="914400">
              <a:lnSpc>
                <a:spcPct val="100000"/>
              </a:lnSpc>
              <a:spcBef>
                <a:spcPts val="0"/>
              </a:spcBef>
              <a:spcAft>
                <a:spcPts val="0"/>
              </a:spcAft>
              <a:defRPr sz="1800" b="0" i="0" u="none" strike="noStrike" cap="none" spc="0">
                <a:solidFill>
                  <a:srgbClr val="000000"/>
                </a:solidFill>
              </a:defRPr>
            </a:pPr>
            <a:r>
              <a:rPr lang="de-DE" sz="1400" b="0" i="0" u="none" strike="noStrike" cap="none" spc="0">
                <a:solidFill>
                  <a:srgbClr val="898989"/>
                </a:solidFill>
                <a:latin typeface="Roboto"/>
                <a:ea typeface="Roboto"/>
              </a:rPr>
              <a:t>(C) iSAQB e.V.</a:t>
            </a:r>
            <a:endParaRPr/>
          </a:p>
        </p:txBody>
      </p:sp>
      <p:sp>
        <p:nvSpPr>
          <p:cNvPr id="7" name="Titel 1"/>
          <p:cNvSpPr>
            <a:spLocks/>
          </p:cNvSpPr>
          <p:nvPr/>
        </p:nvSpPr>
        <p:spPr bwMode="auto">
          <a:xfrm>
            <a:off x="603750" y="426467"/>
            <a:ext cx="7200003" cy="1107996"/>
          </a:xfrm>
          <a:prstGeom prst="rect">
            <a:avLst/>
          </a:prstGeom>
          <a:noFill/>
          <a:ln cap="flat">
            <a:noFill/>
          </a:ln>
        </p:spPr>
        <p:txBody>
          <a:bodyPr vert="horz" wrap="square" lIns="0" tIns="0" rIns="0" bIns="0" anchor="t" anchorCtr="0" compatLnSpc="1">
            <a:sp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r>
              <a:rPr lang="en-US" sz="3600" b="1">
                <a:solidFill>
                  <a:srgbClr val="666666"/>
                </a:solidFill>
                <a:latin typeface="Roboto"/>
                <a:ea typeface="Roboto"/>
                <a:cs typeface="Roboto"/>
              </a:rPr>
              <a:t>A</a:t>
            </a:r>
            <a:r>
              <a:rPr lang="en-US" sz="3600" b="1" i="0" u="none" strike="noStrike" cap="none" spc="0">
                <a:solidFill>
                  <a:srgbClr val="666666"/>
                </a:solidFill>
                <a:latin typeface="Roboto"/>
                <a:ea typeface="Roboto"/>
                <a:cs typeface="Roboto"/>
              </a:rPr>
              <a:t>-Question (Single-Choice, Single Correct Answer)</a:t>
            </a:r>
            <a:endParaRPr/>
          </a:p>
        </p:txBody>
      </p:sp>
      <p:sp>
        <p:nvSpPr>
          <p:cNvPr id="10" name="Textfeld 14"/>
          <p:cNvSpPr>
            <a:spLocks/>
          </p:cNvSpPr>
          <p:nvPr/>
        </p:nvSpPr>
        <p:spPr bwMode="auto">
          <a:xfrm>
            <a:off x="7151512" y="4470700"/>
            <a:ext cx="2838658" cy="954107"/>
          </a:xfrm>
          <a:prstGeom prst="rect">
            <a:avLst/>
          </a:prstGeom>
          <a:noFill/>
        </p:spPr>
        <p:txBody>
          <a:bodyPr wrap="square">
            <a:spAutoFit/>
          </a:bodyPr>
          <a:lstStyle/>
          <a:p>
            <a:pPr>
              <a:spcBef>
                <a:spcPts val="690"/>
              </a:spcBef>
              <a:spcAft>
                <a:spcPts val="0"/>
              </a:spcAft>
              <a:defRPr/>
            </a:pPr>
            <a:r>
              <a:rPr lang="en-US" sz="2000" b="0" i="0" u="none" strike="noStrike">
                <a:solidFill>
                  <a:srgbClr val="0070C0"/>
                </a:solidFill>
                <a:latin typeface="Roboto"/>
                <a:ea typeface="Roboto"/>
              </a:rPr>
              <a:t>no choice -&gt; 0 points</a:t>
            </a:r>
            <a:endParaRPr lang="en-US" sz="2000" b="0">
              <a:solidFill>
                <a:srgbClr val="0070C0"/>
              </a:solidFill>
              <a:latin typeface="Roboto"/>
              <a:ea typeface="Roboto"/>
            </a:endParaRPr>
          </a:p>
          <a:p>
            <a:pPr>
              <a:defRPr/>
            </a:pPr>
            <a:br>
              <a:rPr lang="en-US"/>
            </a:br>
            <a:endParaRPr lang="de-DE"/>
          </a:p>
        </p:txBody>
      </p:sp>
    </p:spTree>
  </p:cSld>
  <p:clrMapOvr>
    <a:masterClrMapping/>
  </p:clrMapOvr>
</p:sld>
</file>

<file path=ppt/theme/theme1.xml><?xml version="1.0" encoding="utf-8"?>
<a:theme xmlns:a="http://schemas.openxmlformats.org/drawingml/2006/main" name="iSAQB_Präsentation_TemplateOO_v1b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iSAQB_Präsentation_TemplateOO_v1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3310</Words>
  <Application>Microsoft Office PowerPoint</Application>
  <DocSecurity>0</DocSecurity>
  <PresentationFormat>Custom</PresentationFormat>
  <Paragraphs>624</Paragraphs>
  <Slides>25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Calibri</vt:lpstr>
      <vt:lpstr>Calibri Light</vt:lpstr>
      <vt:lpstr>Courier New</vt:lpstr>
      <vt:lpstr>Roboto</vt:lpstr>
      <vt:lpstr>Times New Roman</vt:lpstr>
      <vt:lpstr>iSAQB_Präsentation_TemplateOO_v1b2</vt:lpstr>
      <vt:lpstr>iSAQB_Präsentation_TemplateOO_v1b</vt:lpstr>
      <vt:lpstr>PowerPoint Presentation</vt:lpstr>
      <vt:lpstr>Copyright Notice </vt:lpstr>
      <vt:lpstr>About this Guide </vt:lpstr>
      <vt:lpstr>The Curriculum</vt:lpstr>
      <vt:lpstr>Structure and Relative Size in  the iSAQB® Foundation Level Curriculum </vt:lpstr>
      <vt:lpstr>Explanation of Relevance Levels </vt:lpstr>
      <vt:lpstr>Formalities of CPSA-F®  Examination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Petra Rüth</dc:creator>
  <cp:keywords/>
  <dc:description/>
  <cp:lastModifiedBy>Florian Gabsteiger</cp:lastModifiedBy>
  <cp:revision>67</cp:revision>
  <dcterms:created xsi:type="dcterms:W3CDTF">2019-04-08T14:23:42Z</dcterms:created>
  <dcterms:modified xsi:type="dcterms:W3CDTF">2021-10-01T08:49:34Z</dcterms:modified>
  <cp:category/>
  <dc:identifier/>
  <cp:contentStatus/>
  <dc:language/>
  <cp:version/>
</cp:coreProperties>
</file>