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10692000" cx="7560000"/>
  <p:notesSz cx="6858000" cy="9144000"/>
  <p:embeddedFontLst>
    <p:embeddedFont>
      <p:font typeface="Poppins"/>
      <p:regular r:id="rId7"/>
      <p:bold r:id="rId8"/>
      <p:italic r:id="rId9"/>
      <p:boldItalic r:id="rId10"/>
    </p:embeddedFont>
    <p:embeddedFont>
      <p:font typeface="Poppins SemiBold"/>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3">
          <p15:clr>
            <a:srgbClr val="747775"/>
          </p15:clr>
        </p15:guide>
        <p15:guide id="2" pos="4479">
          <p15:clr>
            <a:srgbClr val="747775"/>
          </p15:clr>
        </p15:guide>
        <p15:guide id="3" orient="horz" pos="1134">
          <p15:clr>
            <a:srgbClr val="747775"/>
          </p15:clr>
        </p15:guide>
        <p15:guide id="4" pos="1735">
          <p15:clr>
            <a:srgbClr val="747775"/>
          </p15:clr>
        </p15:guide>
        <p15:guide id="5" orient="horz" pos="2140">
          <p15:clr>
            <a:srgbClr val="747775"/>
          </p15:clr>
        </p15:guide>
        <p15:guide id="6" orient="horz" pos="1230">
          <p15:clr>
            <a:srgbClr val="747775"/>
          </p15:clr>
        </p15:guide>
        <p15:guide id="7" orient="horz" pos="129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
        <p:guide pos="4479"/>
        <p:guide pos="1134" orient="horz"/>
        <p:guide pos="1735"/>
        <p:guide pos="2140" orient="horz"/>
        <p:guide pos="1230" orient="horz"/>
        <p:guide pos="1298"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oppinsSemiBold-regular.fntdata"/><Relationship Id="rId10" Type="http://schemas.openxmlformats.org/officeDocument/2006/relationships/font" Target="fonts/Poppins-boldItalic.fntdata"/><Relationship Id="rId13" Type="http://schemas.openxmlformats.org/officeDocument/2006/relationships/font" Target="fonts/PoppinsSemiBold-italic.fntdata"/><Relationship Id="rId12" Type="http://schemas.openxmlformats.org/officeDocument/2006/relationships/font" Target="fonts/Poppins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oppins-italic.fntdata"/><Relationship Id="rId14" Type="http://schemas.openxmlformats.org/officeDocument/2006/relationships/font" Target="fonts/Poppins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7712" y="1547778"/>
            <a:ext cx="7044600" cy="426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7705" y="5891409"/>
            <a:ext cx="7044600" cy="1647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7705" y="2299346"/>
            <a:ext cx="7044600" cy="4081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57705" y="6552657"/>
            <a:ext cx="7044600" cy="2703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7705" y="4471058"/>
            <a:ext cx="7044600" cy="1749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7705" y="925091"/>
            <a:ext cx="7044600" cy="1190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57705" y="2395696"/>
            <a:ext cx="7044600" cy="7101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7705" y="925091"/>
            <a:ext cx="7044600" cy="1190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57705" y="2395696"/>
            <a:ext cx="3306900" cy="7101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995291" y="2395696"/>
            <a:ext cx="3306900" cy="7101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7705" y="925091"/>
            <a:ext cx="7044600" cy="1190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7705" y="1154948"/>
            <a:ext cx="2321700" cy="1570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57705" y="2888617"/>
            <a:ext cx="2321700" cy="660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05325" y="935745"/>
            <a:ext cx="5264700" cy="8503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9508" y="2563450"/>
            <a:ext cx="3344400" cy="3081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9508" y="5826865"/>
            <a:ext cx="3344400" cy="2567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083839" y="1505164"/>
            <a:ext cx="3172200" cy="76812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7705" y="8794266"/>
            <a:ext cx="4959600" cy="12579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57705" y="2395696"/>
            <a:ext cx="7044600" cy="7101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0" y="0"/>
            <a:ext cx="7560000" cy="1800000"/>
            <a:chOff x="0" y="0"/>
            <a:chExt cx="7560000" cy="1800000"/>
          </a:xfrm>
        </p:grpSpPr>
        <p:sp>
          <p:nvSpPr>
            <p:cNvPr id="55" name="Google Shape;55;p13"/>
            <p:cNvSpPr/>
            <p:nvPr/>
          </p:nvSpPr>
          <p:spPr>
            <a:xfrm>
              <a:off x="0" y="0"/>
              <a:ext cx="7560000" cy="1800000"/>
            </a:xfrm>
            <a:prstGeom prst="rect">
              <a:avLst/>
            </a:prstGeom>
            <a:solidFill>
              <a:srgbClr val="E2E3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6" name="Google Shape;56;p13"/>
            <p:cNvPicPr preferRelativeResize="0"/>
            <p:nvPr/>
          </p:nvPicPr>
          <p:blipFill rotWithShape="1">
            <a:blip r:embed="rId3">
              <a:alphaModFix/>
            </a:blip>
            <a:srcRect b="39298" l="19489" r="22156" t="2351"/>
            <a:stretch/>
          </p:blipFill>
          <p:spPr>
            <a:xfrm>
              <a:off x="5668850" y="355175"/>
              <a:ext cx="1203300" cy="1203600"/>
            </a:xfrm>
            <a:prstGeom prst="ellipse">
              <a:avLst/>
            </a:prstGeom>
            <a:noFill/>
            <a:ln>
              <a:noFill/>
            </a:ln>
          </p:spPr>
        </p:pic>
      </p:grpSp>
      <p:grpSp>
        <p:nvGrpSpPr>
          <p:cNvPr id="57" name="Google Shape;57;p13"/>
          <p:cNvGrpSpPr/>
          <p:nvPr/>
        </p:nvGrpSpPr>
        <p:grpSpPr>
          <a:xfrm>
            <a:off x="434251" y="527450"/>
            <a:ext cx="3218400" cy="780224"/>
            <a:chOff x="434251" y="527450"/>
            <a:chExt cx="3218400" cy="780224"/>
          </a:xfrm>
        </p:grpSpPr>
        <p:sp>
          <p:nvSpPr>
            <p:cNvPr id="58" name="Google Shape;58;p13"/>
            <p:cNvSpPr txBox="1"/>
            <p:nvPr/>
          </p:nvSpPr>
          <p:spPr>
            <a:xfrm>
              <a:off x="434251" y="527450"/>
              <a:ext cx="3218400" cy="477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3100">
                  <a:solidFill>
                    <a:srgbClr val="535559"/>
                  </a:solidFill>
                  <a:latin typeface="Poppins SemiBold"/>
                  <a:ea typeface="Poppins SemiBold"/>
                  <a:cs typeface="Poppins SemiBold"/>
                  <a:sym typeface="Poppins SemiBold"/>
                </a:rPr>
                <a:t>John Morrison</a:t>
              </a:r>
              <a:endParaRPr sz="3100">
                <a:solidFill>
                  <a:srgbClr val="535559"/>
                </a:solidFill>
                <a:latin typeface="Poppins SemiBold"/>
                <a:ea typeface="Poppins SemiBold"/>
                <a:cs typeface="Poppins SemiBold"/>
                <a:sym typeface="Poppins SemiBold"/>
              </a:endParaRPr>
            </a:p>
          </p:txBody>
        </p:sp>
        <p:sp>
          <p:nvSpPr>
            <p:cNvPr id="59" name="Google Shape;59;p13"/>
            <p:cNvSpPr txBox="1"/>
            <p:nvPr/>
          </p:nvSpPr>
          <p:spPr>
            <a:xfrm>
              <a:off x="434251" y="1122874"/>
              <a:ext cx="3218400" cy="184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1200">
                  <a:solidFill>
                    <a:srgbClr val="535559"/>
                  </a:solidFill>
                  <a:latin typeface="Poppins"/>
                  <a:ea typeface="Poppins"/>
                  <a:cs typeface="Poppins"/>
                  <a:sym typeface="Poppins"/>
                </a:rPr>
                <a:t>Ph.D. in Astrophysics</a:t>
              </a:r>
              <a:endParaRPr sz="1200">
                <a:solidFill>
                  <a:srgbClr val="535559"/>
                </a:solidFill>
                <a:latin typeface="Poppins"/>
                <a:ea typeface="Poppins"/>
                <a:cs typeface="Poppins"/>
                <a:sym typeface="Poppins"/>
              </a:endParaRPr>
            </a:p>
          </p:txBody>
        </p:sp>
      </p:grpSp>
      <p:grpSp>
        <p:nvGrpSpPr>
          <p:cNvPr id="60" name="Google Shape;60;p13"/>
          <p:cNvGrpSpPr/>
          <p:nvPr/>
        </p:nvGrpSpPr>
        <p:grpSpPr>
          <a:xfrm>
            <a:off x="444500" y="2060200"/>
            <a:ext cx="6665626" cy="153900"/>
            <a:chOff x="444500" y="2060200"/>
            <a:chExt cx="6665626" cy="153900"/>
          </a:xfrm>
        </p:grpSpPr>
        <p:sp>
          <p:nvSpPr>
            <p:cNvPr id="61" name="Google Shape;61;p13"/>
            <p:cNvSpPr txBox="1"/>
            <p:nvPr/>
          </p:nvSpPr>
          <p:spPr>
            <a:xfrm>
              <a:off x="444500" y="2060200"/>
              <a:ext cx="23892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1000">
                  <a:solidFill>
                    <a:srgbClr val="525559"/>
                  </a:solidFill>
                  <a:latin typeface="Poppins"/>
                  <a:ea typeface="Poppins"/>
                  <a:cs typeface="Poppins"/>
                  <a:sym typeface="Poppins"/>
                </a:rPr>
                <a:t>123 Main Street, City, State, ZIP Code</a:t>
              </a:r>
              <a:endParaRPr sz="1000">
                <a:solidFill>
                  <a:srgbClr val="525559"/>
                </a:solidFill>
                <a:latin typeface="Poppins"/>
                <a:ea typeface="Poppins"/>
                <a:cs typeface="Poppins"/>
                <a:sym typeface="Poppins"/>
              </a:endParaRPr>
            </a:p>
          </p:txBody>
        </p:sp>
        <p:sp>
          <p:nvSpPr>
            <p:cNvPr id="62" name="Google Shape;62;p13"/>
            <p:cNvSpPr txBox="1"/>
            <p:nvPr/>
          </p:nvSpPr>
          <p:spPr>
            <a:xfrm>
              <a:off x="3207909" y="2060200"/>
              <a:ext cx="17235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1000">
                  <a:solidFill>
                    <a:srgbClr val="525559"/>
                  </a:solidFill>
                  <a:latin typeface="Poppins"/>
                  <a:ea typeface="Poppins"/>
                  <a:cs typeface="Poppins"/>
                  <a:sym typeface="Poppins"/>
                </a:rPr>
                <a:t>Phone: +44 1234 567890</a:t>
              </a:r>
              <a:endParaRPr sz="1000">
                <a:solidFill>
                  <a:srgbClr val="525559"/>
                </a:solidFill>
                <a:latin typeface="Poppins"/>
                <a:ea typeface="Poppins"/>
                <a:cs typeface="Poppins"/>
                <a:sym typeface="Poppins"/>
              </a:endParaRPr>
            </a:p>
          </p:txBody>
        </p:sp>
        <p:sp>
          <p:nvSpPr>
            <p:cNvPr id="63" name="Google Shape;63;p13"/>
            <p:cNvSpPr txBox="1"/>
            <p:nvPr/>
          </p:nvSpPr>
          <p:spPr>
            <a:xfrm>
              <a:off x="5186525" y="2060200"/>
              <a:ext cx="1923600" cy="1539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1000">
                  <a:solidFill>
                    <a:srgbClr val="525559"/>
                  </a:solidFill>
                  <a:latin typeface="Poppins"/>
                  <a:ea typeface="Poppins"/>
                  <a:cs typeface="Poppins"/>
                  <a:sym typeface="Poppins"/>
                </a:rPr>
                <a:t>john.morrison@email.com</a:t>
              </a:r>
              <a:endParaRPr sz="1000">
                <a:solidFill>
                  <a:srgbClr val="525559"/>
                </a:solidFill>
                <a:latin typeface="Poppins"/>
                <a:ea typeface="Poppins"/>
                <a:cs typeface="Poppins"/>
                <a:sym typeface="Poppins"/>
              </a:endParaRPr>
            </a:p>
          </p:txBody>
        </p:sp>
        <p:cxnSp>
          <p:nvCxnSpPr>
            <p:cNvPr id="64" name="Google Shape;64;p13"/>
            <p:cNvCxnSpPr/>
            <p:nvPr/>
          </p:nvCxnSpPr>
          <p:spPr>
            <a:xfrm>
              <a:off x="2952780" y="2079750"/>
              <a:ext cx="0" cy="119100"/>
            </a:xfrm>
            <a:prstGeom prst="straightConnector1">
              <a:avLst/>
            </a:prstGeom>
            <a:noFill/>
            <a:ln cap="flat" cmpd="sng" w="9525">
              <a:solidFill>
                <a:srgbClr val="525559"/>
              </a:solidFill>
              <a:prstDash val="solid"/>
              <a:round/>
              <a:headEnd len="med" w="med" type="none"/>
              <a:tailEnd len="med" w="med" type="none"/>
            </a:ln>
          </p:spPr>
        </p:cxnSp>
        <p:cxnSp>
          <p:nvCxnSpPr>
            <p:cNvPr id="65" name="Google Shape;65;p13"/>
            <p:cNvCxnSpPr/>
            <p:nvPr/>
          </p:nvCxnSpPr>
          <p:spPr>
            <a:xfrm>
              <a:off x="4943030" y="2079750"/>
              <a:ext cx="0" cy="119100"/>
            </a:xfrm>
            <a:prstGeom prst="straightConnector1">
              <a:avLst/>
            </a:prstGeom>
            <a:noFill/>
            <a:ln cap="flat" cmpd="sng" w="9525">
              <a:solidFill>
                <a:srgbClr val="525559"/>
              </a:solidFill>
              <a:prstDash val="solid"/>
              <a:round/>
              <a:headEnd len="med" w="med" type="none"/>
              <a:tailEnd len="med" w="med" type="none"/>
            </a:ln>
          </p:spPr>
        </p:cxnSp>
      </p:grpSp>
      <p:cxnSp>
        <p:nvCxnSpPr>
          <p:cNvPr id="66" name="Google Shape;66;p13"/>
          <p:cNvCxnSpPr/>
          <p:nvPr/>
        </p:nvCxnSpPr>
        <p:spPr>
          <a:xfrm>
            <a:off x="455025" y="2444950"/>
            <a:ext cx="6655500" cy="0"/>
          </a:xfrm>
          <a:prstGeom prst="straightConnector1">
            <a:avLst/>
          </a:prstGeom>
          <a:noFill/>
          <a:ln cap="flat" cmpd="sng" w="9525">
            <a:solidFill>
              <a:srgbClr val="E2E3E9"/>
            </a:solidFill>
            <a:prstDash val="solid"/>
            <a:round/>
            <a:headEnd len="med" w="med" type="none"/>
            <a:tailEnd len="med" w="med" type="none"/>
          </a:ln>
        </p:spPr>
      </p:cxnSp>
      <p:cxnSp>
        <p:nvCxnSpPr>
          <p:cNvPr id="67" name="Google Shape;67;p13"/>
          <p:cNvCxnSpPr/>
          <p:nvPr/>
        </p:nvCxnSpPr>
        <p:spPr>
          <a:xfrm>
            <a:off x="2256883" y="2754375"/>
            <a:ext cx="0" cy="7401600"/>
          </a:xfrm>
          <a:prstGeom prst="straightConnector1">
            <a:avLst/>
          </a:prstGeom>
          <a:noFill/>
          <a:ln cap="flat" cmpd="sng" w="9525">
            <a:solidFill>
              <a:srgbClr val="E2E3E9"/>
            </a:solidFill>
            <a:prstDash val="solid"/>
            <a:round/>
            <a:headEnd len="med" w="med" type="none"/>
            <a:tailEnd len="med" w="med" type="none"/>
          </a:ln>
        </p:spPr>
      </p:cxnSp>
      <p:grpSp>
        <p:nvGrpSpPr>
          <p:cNvPr id="68" name="Google Shape;68;p13"/>
          <p:cNvGrpSpPr/>
          <p:nvPr/>
        </p:nvGrpSpPr>
        <p:grpSpPr>
          <a:xfrm>
            <a:off x="2743539" y="2693024"/>
            <a:ext cx="4369286" cy="1731349"/>
            <a:chOff x="2743539" y="2693024"/>
            <a:chExt cx="4369286" cy="1731349"/>
          </a:xfrm>
        </p:grpSpPr>
        <p:sp>
          <p:nvSpPr>
            <p:cNvPr id="69" name="Google Shape;69;p13"/>
            <p:cNvSpPr txBox="1"/>
            <p:nvPr/>
          </p:nvSpPr>
          <p:spPr>
            <a:xfrm>
              <a:off x="2743539" y="2693024"/>
              <a:ext cx="1739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a:solidFill>
                    <a:srgbClr val="525559"/>
                  </a:solidFill>
                  <a:latin typeface="Poppins SemiBold"/>
                  <a:ea typeface="Poppins SemiBold"/>
                  <a:cs typeface="Poppins SemiBold"/>
                  <a:sym typeface="Poppins SemiBold"/>
                </a:rPr>
                <a:t>PROFILE:</a:t>
              </a:r>
              <a:endParaRPr>
                <a:solidFill>
                  <a:srgbClr val="525559"/>
                </a:solidFill>
                <a:latin typeface="Poppins SemiBold"/>
                <a:ea typeface="Poppins SemiBold"/>
                <a:cs typeface="Poppins SemiBold"/>
                <a:sym typeface="Poppins SemiBold"/>
              </a:endParaRPr>
            </a:p>
          </p:txBody>
        </p:sp>
        <p:sp>
          <p:nvSpPr>
            <p:cNvPr id="70" name="Google Shape;70;p13"/>
            <p:cNvSpPr txBox="1"/>
            <p:nvPr/>
          </p:nvSpPr>
          <p:spPr>
            <a:xfrm>
              <a:off x="2743567" y="3110600"/>
              <a:ext cx="4366500" cy="10389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Enthusiastic and dedicated astrophysicist with a passion for unraveling the mysteries of the universe through rigorous scientific inquiry. Possesses a strong foundation in both theoretical and observational astrophysics, coupled with advanced skills in data analysis and numerical modeling. Committed to pushing the boundaries of knowledge in the field through innovative research and collaboration.</a:t>
              </a:r>
              <a:endParaRPr sz="900">
                <a:solidFill>
                  <a:srgbClr val="454545"/>
                </a:solidFill>
                <a:latin typeface="Poppins"/>
                <a:ea typeface="Poppins"/>
                <a:cs typeface="Poppins"/>
                <a:sym typeface="Poppins"/>
              </a:endParaRPr>
            </a:p>
          </p:txBody>
        </p:sp>
        <p:cxnSp>
          <p:nvCxnSpPr>
            <p:cNvPr id="71" name="Google Shape;71;p13"/>
            <p:cNvCxnSpPr/>
            <p:nvPr/>
          </p:nvCxnSpPr>
          <p:spPr>
            <a:xfrm>
              <a:off x="2754425" y="4424373"/>
              <a:ext cx="4358400" cy="0"/>
            </a:xfrm>
            <a:prstGeom prst="straightConnector1">
              <a:avLst/>
            </a:prstGeom>
            <a:noFill/>
            <a:ln cap="flat" cmpd="sng" w="9525">
              <a:solidFill>
                <a:srgbClr val="E2E3E9"/>
              </a:solidFill>
              <a:prstDash val="solid"/>
              <a:round/>
              <a:headEnd len="med" w="med" type="none"/>
              <a:tailEnd len="med" w="med" type="none"/>
            </a:ln>
          </p:spPr>
        </p:cxnSp>
      </p:grpSp>
      <p:grpSp>
        <p:nvGrpSpPr>
          <p:cNvPr id="72" name="Google Shape;72;p13"/>
          <p:cNvGrpSpPr/>
          <p:nvPr/>
        </p:nvGrpSpPr>
        <p:grpSpPr>
          <a:xfrm>
            <a:off x="438294" y="2693024"/>
            <a:ext cx="1739700" cy="2329272"/>
            <a:chOff x="438294" y="2693024"/>
            <a:chExt cx="1739700" cy="2329272"/>
          </a:xfrm>
        </p:grpSpPr>
        <p:sp>
          <p:nvSpPr>
            <p:cNvPr id="73" name="Google Shape;73;p13"/>
            <p:cNvSpPr txBox="1"/>
            <p:nvPr/>
          </p:nvSpPr>
          <p:spPr>
            <a:xfrm>
              <a:off x="438294" y="2693024"/>
              <a:ext cx="1739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a:solidFill>
                    <a:srgbClr val="525559"/>
                  </a:solidFill>
                  <a:latin typeface="Poppins SemiBold"/>
                  <a:ea typeface="Poppins SemiBold"/>
                  <a:cs typeface="Poppins SemiBold"/>
                  <a:sym typeface="Poppins SemiBold"/>
                </a:rPr>
                <a:t>EDUCATION:</a:t>
              </a:r>
              <a:endParaRPr>
                <a:solidFill>
                  <a:srgbClr val="525559"/>
                </a:solidFill>
                <a:latin typeface="Poppins SemiBold"/>
                <a:ea typeface="Poppins SemiBold"/>
                <a:cs typeface="Poppins SemiBold"/>
                <a:sym typeface="Poppins SemiBold"/>
              </a:endParaRPr>
            </a:p>
          </p:txBody>
        </p:sp>
        <p:grpSp>
          <p:nvGrpSpPr>
            <p:cNvPr id="74" name="Google Shape;74;p13"/>
            <p:cNvGrpSpPr/>
            <p:nvPr/>
          </p:nvGrpSpPr>
          <p:grpSpPr>
            <a:xfrm>
              <a:off x="438294" y="3110601"/>
              <a:ext cx="1739700" cy="854628"/>
              <a:chOff x="438294" y="3110601"/>
              <a:chExt cx="1739700" cy="854628"/>
            </a:xfrm>
          </p:grpSpPr>
          <p:sp>
            <p:nvSpPr>
              <p:cNvPr id="75" name="Google Shape;75;p13"/>
              <p:cNvSpPr txBox="1"/>
              <p:nvPr/>
            </p:nvSpPr>
            <p:spPr>
              <a:xfrm>
                <a:off x="438294" y="3110601"/>
                <a:ext cx="1739700" cy="1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900">
                    <a:solidFill>
                      <a:srgbClr val="454545"/>
                    </a:solidFill>
                    <a:latin typeface="Poppins SemiBold"/>
                    <a:ea typeface="Poppins SemiBold"/>
                    <a:cs typeface="Poppins SemiBold"/>
                    <a:sym typeface="Poppins SemiBold"/>
                  </a:rPr>
                  <a:t>Ph.D. in Astrophysics</a:t>
                </a:r>
                <a:endParaRPr sz="900">
                  <a:solidFill>
                    <a:srgbClr val="454545"/>
                  </a:solidFill>
                  <a:latin typeface="Poppins SemiBold"/>
                  <a:ea typeface="Poppins SemiBold"/>
                  <a:cs typeface="Poppins SemiBold"/>
                  <a:sym typeface="Poppins SemiBold"/>
                </a:endParaRPr>
              </a:p>
            </p:txBody>
          </p:sp>
          <p:sp>
            <p:nvSpPr>
              <p:cNvPr id="76" name="Google Shape;76;p13"/>
              <p:cNvSpPr txBox="1"/>
              <p:nvPr/>
            </p:nvSpPr>
            <p:spPr>
              <a:xfrm>
                <a:off x="438294" y="3289278"/>
                <a:ext cx="1739700" cy="1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900">
                    <a:solidFill>
                      <a:srgbClr val="454545"/>
                    </a:solidFill>
                    <a:latin typeface="Poppins"/>
                    <a:ea typeface="Poppins"/>
                    <a:cs typeface="Poppins"/>
                    <a:sym typeface="Poppins"/>
                  </a:rPr>
                  <a:t>University of Stellar </a:t>
                </a:r>
                <a:endParaRPr sz="900">
                  <a:solidFill>
                    <a:srgbClr val="454545"/>
                  </a:solidFill>
                  <a:latin typeface="Poppins"/>
                  <a:ea typeface="Poppins"/>
                  <a:cs typeface="Poppins"/>
                  <a:sym typeface="Poppins"/>
                </a:endParaRPr>
              </a:p>
            </p:txBody>
          </p:sp>
          <p:sp>
            <p:nvSpPr>
              <p:cNvPr id="77" name="Google Shape;77;p13"/>
              <p:cNvSpPr txBox="1"/>
              <p:nvPr/>
            </p:nvSpPr>
            <p:spPr>
              <a:xfrm>
                <a:off x="438294" y="3467954"/>
                <a:ext cx="1739700" cy="1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900">
                    <a:solidFill>
                      <a:srgbClr val="454545"/>
                    </a:solidFill>
                    <a:latin typeface="Poppins"/>
                    <a:ea typeface="Poppins"/>
                    <a:cs typeface="Poppins"/>
                    <a:sym typeface="Poppins"/>
                  </a:rPr>
                  <a:t>Sciences, Cambridge, UK </a:t>
                </a:r>
                <a:endParaRPr sz="900">
                  <a:solidFill>
                    <a:srgbClr val="454545"/>
                  </a:solidFill>
                  <a:latin typeface="Poppins"/>
                  <a:ea typeface="Poppins"/>
                  <a:cs typeface="Poppins"/>
                  <a:sym typeface="Poppins"/>
                </a:endParaRPr>
              </a:p>
            </p:txBody>
          </p:sp>
          <p:sp>
            <p:nvSpPr>
              <p:cNvPr id="78" name="Google Shape;78;p13"/>
              <p:cNvSpPr txBox="1"/>
              <p:nvPr/>
            </p:nvSpPr>
            <p:spPr>
              <a:xfrm>
                <a:off x="438294" y="3646630"/>
                <a:ext cx="17397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Expected Graduation: May,</a:t>
                </a:r>
                <a:endParaRPr sz="900">
                  <a:solidFill>
                    <a:srgbClr val="454545"/>
                  </a:solidFill>
                  <a:latin typeface="Poppins"/>
                  <a:ea typeface="Poppins"/>
                  <a:cs typeface="Poppins"/>
                  <a:sym typeface="Poppins"/>
                </a:endParaRPr>
              </a:p>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2025</a:t>
                </a:r>
                <a:endParaRPr sz="900">
                  <a:solidFill>
                    <a:srgbClr val="454545"/>
                  </a:solidFill>
                  <a:latin typeface="Poppins"/>
                  <a:ea typeface="Poppins"/>
                  <a:cs typeface="Poppins"/>
                  <a:sym typeface="Poppins"/>
                </a:endParaRPr>
              </a:p>
            </p:txBody>
          </p:sp>
        </p:grpSp>
        <p:grpSp>
          <p:nvGrpSpPr>
            <p:cNvPr id="79" name="Google Shape;79;p13"/>
            <p:cNvGrpSpPr/>
            <p:nvPr/>
          </p:nvGrpSpPr>
          <p:grpSpPr>
            <a:xfrm>
              <a:off x="438294" y="4166176"/>
              <a:ext cx="1739700" cy="856120"/>
              <a:chOff x="438294" y="3110601"/>
              <a:chExt cx="1739700" cy="856120"/>
            </a:xfrm>
          </p:grpSpPr>
          <p:sp>
            <p:nvSpPr>
              <p:cNvPr id="80" name="Google Shape;80;p13"/>
              <p:cNvSpPr txBox="1"/>
              <p:nvPr/>
            </p:nvSpPr>
            <p:spPr>
              <a:xfrm>
                <a:off x="438294" y="3110601"/>
                <a:ext cx="1739700" cy="1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900">
                    <a:solidFill>
                      <a:srgbClr val="454545"/>
                    </a:solidFill>
                    <a:latin typeface="Poppins SemiBold"/>
                    <a:ea typeface="Poppins SemiBold"/>
                    <a:cs typeface="Poppins SemiBold"/>
                    <a:sym typeface="Poppins SemiBold"/>
                  </a:rPr>
                  <a:t>Master of Science in </a:t>
                </a:r>
                <a:endParaRPr sz="900">
                  <a:solidFill>
                    <a:srgbClr val="454545"/>
                  </a:solidFill>
                  <a:latin typeface="Poppins SemiBold"/>
                  <a:ea typeface="Poppins SemiBold"/>
                  <a:cs typeface="Poppins SemiBold"/>
                  <a:sym typeface="Poppins SemiBold"/>
                </a:endParaRPr>
              </a:p>
            </p:txBody>
          </p:sp>
          <p:sp>
            <p:nvSpPr>
              <p:cNvPr id="81" name="Google Shape;81;p13"/>
              <p:cNvSpPr txBox="1"/>
              <p:nvPr/>
            </p:nvSpPr>
            <p:spPr>
              <a:xfrm>
                <a:off x="438294" y="3289775"/>
                <a:ext cx="1739700" cy="138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sz="900">
                    <a:solidFill>
                      <a:srgbClr val="454545"/>
                    </a:solidFill>
                    <a:latin typeface="Poppins SemiBold"/>
                    <a:ea typeface="Poppins SemiBold"/>
                    <a:cs typeface="Poppins SemiBold"/>
                    <a:sym typeface="Poppins SemiBold"/>
                  </a:rPr>
                  <a:t>Engineering Physics</a:t>
                </a:r>
                <a:endParaRPr sz="900">
                  <a:solidFill>
                    <a:srgbClr val="454545"/>
                  </a:solidFill>
                  <a:latin typeface="Poppins SemiBold"/>
                  <a:ea typeface="Poppins SemiBold"/>
                  <a:cs typeface="Poppins SemiBold"/>
                  <a:sym typeface="Poppins SemiBold"/>
                </a:endParaRPr>
              </a:p>
            </p:txBody>
          </p:sp>
          <p:sp>
            <p:nvSpPr>
              <p:cNvPr id="82" name="Google Shape;82;p13"/>
              <p:cNvSpPr txBox="1"/>
              <p:nvPr/>
            </p:nvSpPr>
            <p:spPr>
              <a:xfrm>
                <a:off x="438294" y="3468948"/>
                <a:ext cx="17397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Galactic Institute of</a:t>
                </a:r>
                <a:endParaRPr sz="900">
                  <a:solidFill>
                    <a:srgbClr val="454545"/>
                  </a:solidFill>
                  <a:latin typeface="Poppins"/>
                  <a:ea typeface="Poppins"/>
                  <a:cs typeface="Poppins"/>
                  <a:sym typeface="Poppins"/>
                </a:endParaRPr>
              </a:p>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Technology, London, UK  </a:t>
                </a:r>
                <a:endParaRPr sz="900">
                  <a:solidFill>
                    <a:srgbClr val="454545"/>
                  </a:solidFill>
                  <a:latin typeface="Poppins"/>
                  <a:ea typeface="Poppins"/>
                  <a:cs typeface="Poppins"/>
                  <a:sym typeface="Poppins"/>
                </a:endParaRPr>
              </a:p>
            </p:txBody>
          </p:sp>
          <p:sp>
            <p:nvSpPr>
              <p:cNvPr id="83" name="Google Shape;83;p13"/>
              <p:cNvSpPr txBox="1"/>
              <p:nvPr/>
            </p:nvSpPr>
            <p:spPr>
              <a:xfrm>
                <a:off x="438294" y="3828122"/>
                <a:ext cx="17397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Graduated: June 2022</a:t>
                </a:r>
                <a:endParaRPr sz="900">
                  <a:solidFill>
                    <a:srgbClr val="454545"/>
                  </a:solidFill>
                  <a:latin typeface="Poppins"/>
                  <a:ea typeface="Poppins"/>
                  <a:cs typeface="Poppins"/>
                  <a:sym typeface="Poppins"/>
                </a:endParaRPr>
              </a:p>
            </p:txBody>
          </p:sp>
        </p:grpSp>
      </p:grpSp>
      <p:sp>
        <p:nvSpPr>
          <p:cNvPr id="84" name="Google Shape;84;p13"/>
          <p:cNvSpPr txBox="1"/>
          <p:nvPr/>
        </p:nvSpPr>
        <p:spPr>
          <a:xfrm>
            <a:off x="438294" y="5352326"/>
            <a:ext cx="1739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a:solidFill>
                  <a:srgbClr val="525559"/>
                </a:solidFill>
                <a:latin typeface="Poppins SemiBold"/>
                <a:ea typeface="Poppins SemiBold"/>
                <a:cs typeface="Poppins SemiBold"/>
                <a:sym typeface="Poppins SemiBold"/>
              </a:rPr>
              <a:t>SKILLS:</a:t>
            </a:r>
            <a:endParaRPr>
              <a:solidFill>
                <a:srgbClr val="525559"/>
              </a:solidFill>
              <a:latin typeface="Poppins SemiBold"/>
              <a:ea typeface="Poppins SemiBold"/>
              <a:cs typeface="Poppins SemiBold"/>
              <a:sym typeface="Poppins SemiBold"/>
            </a:endParaRPr>
          </a:p>
        </p:txBody>
      </p:sp>
      <p:sp>
        <p:nvSpPr>
          <p:cNvPr id="85" name="Google Shape;85;p13"/>
          <p:cNvSpPr txBox="1"/>
          <p:nvPr/>
        </p:nvSpPr>
        <p:spPr>
          <a:xfrm>
            <a:off x="438294" y="5769903"/>
            <a:ext cx="1739700" cy="49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  Proficient in Python, MATLAB, and C++ for data analysis and numerical simulations.</a:t>
            </a:r>
            <a:endParaRPr sz="900">
              <a:solidFill>
                <a:srgbClr val="454545"/>
              </a:solidFill>
              <a:latin typeface="Poppins"/>
              <a:ea typeface="Poppins"/>
              <a:cs typeface="Poppins"/>
              <a:sym typeface="Poppins"/>
            </a:endParaRPr>
          </a:p>
        </p:txBody>
      </p:sp>
      <p:sp>
        <p:nvSpPr>
          <p:cNvPr id="86" name="Google Shape;86;p13"/>
          <p:cNvSpPr txBox="1"/>
          <p:nvPr/>
        </p:nvSpPr>
        <p:spPr>
          <a:xfrm>
            <a:off x="438294" y="6311083"/>
            <a:ext cx="1739700" cy="6789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  Experienced with astronomical observation techniques and data reduction methods.</a:t>
            </a:r>
            <a:endParaRPr sz="900">
              <a:solidFill>
                <a:srgbClr val="454545"/>
              </a:solidFill>
              <a:latin typeface="Poppins"/>
              <a:ea typeface="Poppins"/>
              <a:cs typeface="Poppins"/>
              <a:sym typeface="Poppins"/>
            </a:endParaRPr>
          </a:p>
        </p:txBody>
      </p:sp>
      <p:grpSp>
        <p:nvGrpSpPr>
          <p:cNvPr id="87" name="Google Shape;87;p13"/>
          <p:cNvGrpSpPr/>
          <p:nvPr/>
        </p:nvGrpSpPr>
        <p:grpSpPr>
          <a:xfrm>
            <a:off x="438294" y="7317176"/>
            <a:ext cx="1739700" cy="1449623"/>
            <a:chOff x="438294" y="7317176"/>
            <a:chExt cx="1739700" cy="1449623"/>
          </a:xfrm>
        </p:grpSpPr>
        <p:sp>
          <p:nvSpPr>
            <p:cNvPr id="88" name="Google Shape;88;p13"/>
            <p:cNvSpPr txBox="1"/>
            <p:nvPr/>
          </p:nvSpPr>
          <p:spPr>
            <a:xfrm>
              <a:off x="438294" y="7317176"/>
              <a:ext cx="1739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a:solidFill>
                    <a:srgbClr val="525559"/>
                  </a:solidFill>
                  <a:latin typeface="Poppins SemiBold"/>
                  <a:ea typeface="Poppins SemiBold"/>
                  <a:cs typeface="Poppins SemiBold"/>
                  <a:sym typeface="Poppins SemiBold"/>
                </a:rPr>
                <a:t>AWARDS:</a:t>
              </a:r>
              <a:endParaRPr>
                <a:solidFill>
                  <a:srgbClr val="525559"/>
                </a:solidFill>
                <a:latin typeface="Poppins SemiBold"/>
                <a:ea typeface="Poppins SemiBold"/>
                <a:cs typeface="Poppins SemiBold"/>
                <a:sym typeface="Poppins SemiBold"/>
              </a:endParaRPr>
            </a:p>
          </p:txBody>
        </p:sp>
        <p:sp>
          <p:nvSpPr>
            <p:cNvPr id="89" name="Google Shape;89;p13"/>
            <p:cNvSpPr txBox="1"/>
            <p:nvPr/>
          </p:nvSpPr>
          <p:spPr>
            <a:xfrm>
              <a:off x="438294" y="7734753"/>
              <a:ext cx="17397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Stellar Scholars Fellowship (2023)</a:t>
              </a:r>
              <a:endParaRPr sz="900">
                <a:solidFill>
                  <a:srgbClr val="454545"/>
                </a:solidFill>
                <a:latin typeface="Poppins"/>
                <a:ea typeface="Poppins"/>
                <a:cs typeface="Poppins"/>
                <a:sym typeface="Poppins"/>
              </a:endParaRPr>
            </a:p>
          </p:txBody>
        </p:sp>
        <p:sp>
          <p:nvSpPr>
            <p:cNvPr id="90" name="Google Shape;90;p13"/>
            <p:cNvSpPr txBox="1"/>
            <p:nvPr/>
          </p:nvSpPr>
          <p:spPr>
            <a:xfrm>
              <a:off x="438294" y="8091476"/>
              <a:ext cx="17397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Academic Excellence Prize (2022)</a:t>
              </a:r>
              <a:endParaRPr sz="900">
                <a:solidFill>
                  <a:srgbClr val="454545"/>
                </a:solidFill>
                <a:latin typeface="Poppins"/>
                <a:ea typeface="Poppins"/>
                <a:cs typeface="Poppins"/>
                <a:sym typeface="Poppins"/>
              </a:endParaRPr>
            </a:p>
          </p:txBody>
        </p:sp>
        <p:sp>
          <p:nvSpPr>
            <p:cNvPr id="91" name="Google Shape;91;p13"/>
            <p:cNvSpPr txBox="1"/>
            <p:nvPr/>
          </p:nvSpPr>
          <p:spPr>
            <a:xfrm>
              <a:off x="438294" y="8448199"/>
              <a:ext cx="17397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Stellar Scholars Fellowship (2021)</a:t>
              </a:r>
              <a:endParaRPr sz="900">
                <a:solidFill>
                  <a:srgbClr val="454545"/>
                </a:solidFill>
                <a:latin typeface="Poppins"/>
                <a:ea typeface="Poppins"/>
                <a:cs typeface="Poppins"/>
                <a:sym typeface="Poppins"/>
              </a:endParaRPr>
            </a:p>
          </p:txBody>
        </p:sp>
      </p:grpSp>
      <p:grpSp>
        <p:nvGrpSpPr>
          <p:cNvPr id="92" name="Google Shape;92;p13"/>
          <p:cNvGrpSpPr/>
          <p:nvPr/>
        </p:nvGrpSpPr>
        <p:grpSpPr>
          <a:xfrm>
            <a:off x="438294" y="9094651"/>
            <a:ext cx="1739700" cy="906652"/>
            <a:chOff x="438294" y="9094651"/>
            <a:chExt cx="1739700" cy="906652"/>
          </a:xfrm>
        </p:grpSpPr>
        <p:sp>
          <p:nvSpPr>
            <p:cNvPr id="93" name="Google Shape;93;p13"/>
            <p:cNvSpPr txBox="1"/>
            <p:nvPr/>
          </p:nvSpPr>
          <p:spPr>
            <a:xfrm>
              <a:off x="438294" y="9094651"/>
              <a:ext cx="1739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a:solidFill>
                    <a:srgbClr val="525559"/>
                  </a:solidFill>
                  <a:latin typeface="Poppins SemiBold"/>
                  <a:ea typeface="Poppins SemiBold"/>
                  <a:cs typeface="Poppins SemiBold"/>
                  <a:sym typeface="Poppins SemiBold"/>
                </a:rPr>
                <a:t>LANGUAGES:</a:t>
              </a:r>
              <a:endParaRPr>
                <a:solidFill>
                  <a:srgbClr val="525559"/>
                </a:solidFill>
                <a:latin typeface="Poppins SemiBold"/>
                <a:ea typeface="Poppins SemiBold"/>
                <a:cs typeface="Poppins SemiBold"/>
                <a:sym typeface="Poppins SemiBold"/>
              </a:endParaRPr>
            </a:p>
          </p:txBody>
        </p:sp>
        <p:sp>
          <p:nvSpPr>
            <p:cNvPr id="94" name="Google Shape;94;p13"/>
            <p:cNvSpPr txBox="1"/>
            <p:nvPr/>
          </p:nvSpPr>
          <p:spPr>
            <a:xfrm>
              <a:off x="438294" y="9512228"/>
              <a:ext cx="17397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English (Native)</a:t>
              </a:r>
              <a:endParaRPr sz="900">
                <a:solidFill>
                  <a:srgbClr val="454545"/>
                </a:solidFill>
                <a:latin typeface="Poppins"/>
                <a:ea typeface="Poppins"/>
                <a:cs typeface="Poppins"/>
                <a:sym typeface="Poppins"/>
              </a:endParaRPr>
            </a:p>
          </p:txBody>
        </p:sp>
        <p:sp>
          <p:nvSpPr>
            <p:cNvPr id="95" name="Google Shape;95;p13"/>
            <p:cNvSpPr txBox="1"/>
            <p:nvPr/>
          </p:nvSpPr>
          <p:spPr>
            <a:xfrm>
              <a:off x="438294" y="9687466"/>
              <a:ext cx="17397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Spanish (Intermediate)</a:t>
              </a:r>
              <a:endParaRPr sz="900">
                <a:solidFill>
                  <a:srgbClr val="454545"/>
                </a:solidFill>
                <a:latin typeface="Poppins"/>
                <a:ea typeface="Poppins"/>
                <a:cs typeface="Poppins"/>
                <a:sym typeface="Poppins"/>
              </a:endParaRPr>
            </a:p>
          </p:txBody>
        </p:sp>
        <p:sp>
          <p:nvSpPr>
            <p:cNvPr id="96" name="Google Shape;96;p13"/>
            <p:cNvSpPr txBox="1"/>
            <p:nvPr/>
          </p:nvSpPr>
          <p:spPr>
            <a:xfrm>
              <a:off x="438294" y="9862703"/>
              <a:ext cx="17397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Italian (Intermediate)</a:t>
              </a:r>
              <a:endParaRPr sz="900">
                <a:solidFill>
                  <a:srgbClr val="454545"/>
                </a:solidFill>
                <a:latin typeface="Poppins"/>
                <a:ea typeface="Poppins"/>
                <a:cs typeface="Poppins"/>
                <a:sym typeface="Poppins"/>
              </a:endParaRPr>
            </a:p>
          </p:txBody>
        </p:sp>
      </p:grpSp>
      <p:grpSp>
        <p:nvGrpSpPr>
          <p:cNvPr id="97" name="Google Shape;97;p13"/>
          <p:cNvGrpSpPr/>
          <p:nvPr/>
        </p:nvGrpSpPr>
        <p:grpSpPr>
          <a:xfrm>
            <a:off x="2743539" y="4644299"/>
            <a:ext cx="4369186" cy="5539428"/>
            <a:chOff x="2743539" y="4644299"/>
            <a:chExt cx="4369186" cy="5539428"/>
          </a:xfrm>
        </p:grpSpPr>
        <p:sp>
          <p:nvSpPr>
            <p:cNvPr id="98" name="Google Shape;98;p13"/>
            <p:cNvSpPr txBox="1"/>
            <p:nvPr/>
          </p:nvSpPr>
          <p:spPr>
            <a:xfrm>
              <a:off x="2743539" y="4644299"/>
              <a:ext cx="17397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uk">
                  <a:solidFill>
                    <a:srgbClr val="525559"/>
                  </a:solidFill>
                  <a:latin typeface="Poppins SemiBold"/>
                  <a:ea typeface="Poppins SemiBold"/>
                  <a:cs typeface="Poppins SemiBold"/>
                  <a:sym typeface="Poppins SemiBold"/>
                </a:rPr>
                <a:t>EXPERIENCE:</a:t>
              </a:r>
              <a:endParaRPr>
                <a:solidFill>
                  <a:srgbClr val="525559"/>
                </a:solidFill>
                <a:latin typeface="Poppins SemiBold"/>
                <a:ea typeface="Poppins SemiBold"/>
                <a:cs typeface="Poppins SemiBold"/>
                <a:sym typeface="Poppins SemiBold"/>
              </a:endParaRPr>
            </a:p>
          </p:txBody>
        </p:sp>
        <p:grpSp>
          <p:nvGrpSpPr>
            <p:cNvPr id="99" name="Google Shape;99;p13"/>
            <p:cNvGrpSpPr/>
            <p:nvPr/>
          </p:nvGrpSpPr>
          <p:grpSpPr>
            <a:xfrm>
              <a:off x="2743571" y="5061875"/>
              <a:ext cx="4369154" cy="1741575"/>
              <a:chOff x="2743571" y="5061875"/>
              <a:chExt cx="4369154" cy="1741575"/>
            </a:xfrm>
          </p:grpSpPr>
          <p:grpSp>
            <p:nvGrpSpPr>
              <p:cNvPr id="100" name="Google Shape;100;p13"/>
              <p:cNvGrpSpPr/>
              <p:nvPr/>
            </p:nvGrpSpPr>
            <p:grpSpPr>
              <a:xfrm>
                <a:off x="2743571" y="5061875"/>
                <a:ext cx="3434106" cy="501125"/>
                <a:chOff x="2743571" y="5061875"/>
                <a:chExt cx="3434106" cy="501125"/>
              </a:xfrm>
            </p:grpSpPr>
            <p:sp>
              <p:nvSpPr>
                <p:cNvPr id="101" name="Google Shape;101;p13"/>
                <p:cNvSpPr txBox="1"/>
                <p:nvPr/>
              </p:nvSpPr>
              <p:spPr>
                <a:xfrm>
                  <a:off x="2743571" y="5061875"/>
                  <a:ext cx="2146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b="1" lang="uk" sz="900">
                      <a:solidFill>
                        <a:srgbClr val="454545"/>
                      </a:solidFill>
                      <a:latin typeface="Poppins"/>
                      <a:ea typeface="Poppins"/>
                      <a:cs typeface="Poppins"/>
                      <a:sym typeface="Poppins"/>
                    </a:rPr>
                    <a:t>Research Assistant</a:t>
                  </a:r>
                  <a:endParaRPr b="1" sz="900">
                    <a:solidFill>
                      <a:srgbClr val="454545"/>
                    </a:solidFill>
                    <a:latin typeface="Poppins"/>
                    <a:ea typeface="Poppins"/>
                    <a:cs typeface="Poppins"/>
                    <a:sym typeface="Poppins"/>
                  </a:endParaRPr>
                </a:p>
              </p:txBody>
            </p:sp>
            <p:sp>
              <p:nvSpPr>
                <p:cNvPr id="102" name="Google Shape;102;p13"/>
                <p:cNvSpPr txBox="1"/>
                <p:nvPr/>
              </p:nvSpPr>
              <p:spPr>
                <a:xfrm>
                  <a:off x="2743577" y="5243138"/>
                  <a:ext cx="34341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Center for Advanced Astrophysics, Cambridge, UK</a:t>
                  </a:r>
                  <a:endParaRPr sz="900">
                    <a:solidFill>
                      <a:srgbClr val="454545"/>
                    </a:solidFill>
                    <a:latin typeface="Poppins"/>
                    <a:ea typeface="Poppins"/>
                    <a:cs typeface="Poppins"/>
                    <a:sym typeface="Poppins"/>
                  </a:endParaRPr>
                </a:p>
              </p:txBody>
            </p:sp>
            <p:sp>
              <p:nvSpPr>
                <p:cNvPr id="103" name="Google Shape;103;p13"/>
                <p:cNvSpPr txBox="1"/>
                <p:nvPr/>
              </p:nvSpPr>
              <p:spPr>
                <a:xfrm>
                  <a:off x="2743576" y="5424400"/>
                  <a:ext cx="15909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i="1" lang="uk" sz="900">
                      <a:solidFill>
                        <a:srgbClr val="454545"/>
                      </a:solidFill>
                      <a:latin typeface="Poppins"/>
                      <a:ea typeface="Poppins"/>
                      <a:cs typeface="Poppins"/>
                      <a:sym typeface="Poppins"/>
                    </a:rPr>
                    <a:t>July 2022 - Present</a:t>
                  </a:r>
                  <a:endParaRPr i="1" sz="900">
                    <a:solidFill>
                      <a:srgbClr val="454545"/>
                    </a:solidFill>
                    <a:latin typeface="Poppins"/>
                    <a:ea typeface="Poppins"/>
                    <a:cs typeface="Poppins"/>
                    <a:sym typeface="Poppins"/>
                  </a:endParaRPr>
                </a:p>
              </p:txBody>
            </p:sp>
          </p:grpSp>
          <p:grpSp>
            <p:nvGrpSpPr>
              <p:cNvPr id="104" name="Google Shape;104;p13"/>
              <p:cNvGrpSpPr/>
              <p:nvPr/>
            </p:nvGrpSpPr>
            <p:grpSpPr>
              <a:xfrm>
                <a:off x="2751284" y="5775300"/>
                <a:ext cx="4361441" cy="318600"/>
                <a:chOff x="2751284" y="5775300"/>
                <a:chExt cx="4361441" cy="318600"/>
              </a:xfrm>
            </p:grpSpPr>
            <p:sp>
              <p:nvSpPr>
                <p:cNvPr id="105" name="Google Shape;105;p13"/>
                <p:cNvSpPr txBox="1"/>
                <p:nvPr/>
              </p:nvSpPr>
              <p:spPr>
                <a:xfrm>
                  <a:off x="2751284" y="5775306"/>
                  <a:ext cx="187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t>
                  </a:r>
                  <a:endParaRPr sz="900">
                    <a:solidFill>
                      <a:srgbClr val="454545"/>
                    </a:solidFill>
                    <a:latin typeface="Poppins"/>
                    <a:ea typeface="Poppins"/>
                    <a:cs typeface="Poppins"/>
                    <a:sym typeface="Poppins"/>
                  </a:endParaRPr>
                </a:p>
              </p:txBody>
            </p:sp>
            <p:sp>
              <p:nvSpPr>
                <p:cNvPr id="106" name="Google Shape;106;p13"/>
                <p:cNvSpPr txBox="1"/>
                <p:nvPr/>
              </p:nvSpPr>
              <p:spPr>
                <a:xfrm>
                  <a:off x="2974825" y="5775300"/>
                  <a:ext cx="41379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Clr>
                      <a:schemeClr val="dk1"/>
                    </a:buClr>
                    <a:buSzPts val="1100"/>
                    <a:buFont typeface="Arial"/>
                    <a:buNone/>
                  </a:pPr>
                  <a:r>
                    <a:rPr lang="uk" sz="900">
                      <a:solidFill>
                        <a:srgbClr val="454545"/>
                      </a:solidFill>
                      <a:latin typeface="Poppins"/>
                      <a:ea typeface="Poppins"/>
                      <a:cs typeface="Poppins"/>
                      <a:sym typeface="Poppins"/>
                    </a:rPr>
                    <a:t>Conducting research on cosmic microwave background radiation </a:t>
                  </a:r>
                  <a:endParaRPr sz="900">
                    <a:solidFill>
                      <a:srgbClr val="454545"/>
                    </a:solidFill>
                    <a:latin typeface="Poppins"/>
                    <a:ea typeface="Poppins"/>
                    <a:cs typeface="Poppins"/>
                    <a:sym typeface="Poppins"/>
                  </a:endParaRPr>
                </a:p>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anomalies.</a:t>
                  </a:r>
                  <a:endParaRPr sz="900">
                    <a:solidFill>
                      <a:srgbClr val="454545"/>
                    </a:solidFill>
                    <a:latin typeface="Poppins"/>
                    <a:ea typeface="Poppins"/>
                    <a:cs typeface="Poppins"/>
                    <a:sym typeface="Poppins"/>
                  </a:endParaRPr>
                </a:p>
              </p:txBody>
            </p:sp>
          </p:grpSp>
          <p:grpSp>
            <p:nvGrpSpPr>
              <p:cNvPr id="107" name="Google Shape;107;p13"/>
              <p:cNvGrpSpPr/>
              <p:nvPr/>
            </p:nvGrpSpPr>
            <p:grpSpPr>
              <a:xfrm>
                <a:off x="2751284" y="6130075"/>
                <a:ext cx="4361441" cy="318600"/>
                <a:chOff x="2751284" y="5775300"/>
                <a:chExt cx="4361441" cy="318600"/>
              </a:xfrm>
            </p:grpSpPr>
            <p:sp>
              <p:nvSpPr>
                <p:cNvPr id="108" name="Google Shape;108;p13"/>
                <p:cNvSpPr txBox="1"/>
                <p:nvPr/>
              </p:nvSpPr>
              <p:spPr>
                <a:xfrm>
                  <a:off x="2751284" y="5775306"/>
                  <a:ext cx="187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t>
                  </a:r>
                  <a:endParaRPr sz="900">
                    <a:solidFill>
                      <a:srgbClr val="454545"/>
                    </a:solidFill>
                    <a:latin typeface="Poppins"/>
                    <a:ea typeface="Poppins"/>
                    <a:cs typeface="Poppins"/>
                    <a:sym typeface="Poppins"/>
                  </a:endParaRPr>
                </a:p>
              </p:txBody>
            </p:sp>
            <p:sp>
              <p:nvSpPr>
                <p:cNvPr id="109" name="Google Shape;109;p13"/>
                <p:cNvSpPr txBox="1"/>
                <p:nvPr/>
              </p:nvSpPr>
              <p:spPr>
                <a:xfrm>
                  <a:off x="2974825" y="5775300"/>
                  <a:ext cx="41379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Assisted professors in leading laboratory sessions and grading   </a:t>
                  </a:r>
                  <a:endParaRPr sz="900">
                    <a:solidFill>
                      <a:srgbClr val="454545"/>
                    </a:solidFill>
                    <a:latin typeface="Poppins"/>
                    <a:ea typeface="Poppins"/>
                    <a:cs typeface="Poppins"/>
                    <a:sym typeface="Poppins"/>
                  </a:endParaRPr>
                </a:p>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assignments for undergraduate physics courses.</a:t>
                  </a:r>
                  <a:endParaRPr sz="900">
                    <a:solidFill>
                      <a:srgbClr val="454545"/>
                    </a:solidFill>
                    <a:latin typeface="Poppins"/>
                    <a:ea typeface="Poppins"/>
                    <a:cs typeface="Poppins"/>
                    <a:sym typeface="Poppins"/>
                  </a:endParaRPr>
                </a:p>
              </p:txBody>
            </p:sp>
          </p:grpSp>
          <p:grpSp>
            <p:nvGrpSpPr>
              <p:cNvPr id="110" name="Google Shape;110;p13"/>
              <p:cNvGrpSpPr/>
              <p:nvPr/>
            </p:nvGrpSpPr>
            <p:grpSpPr>
              <a:xfrm>
                <a:off x="2751284" y="6484850"/>
                <a:ext cx="4361441" cy="318600"/>
                <a:chOff x="2751284" y="5775300"/>
                <a:chExt cx="4361441" cy="318600"/>
              </a:xfrm>
            </p:grpSpPr>
            <p:sp>
              <p:nvSpPr>
                <p:cNvPr id="111" name="Google Shape;111;p13"/>
                <p:cNvSpPr txBox="1"/>
                <p:nvPr/>
              </p:nvSpPr>
              <p:spPr>
                <a:xfrm>
                  <a:off x="2751284" y="5775306"/>
                  <a:ext cx="187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t>
                  </a:r>
                  <a:endParaRPr sz="900">
                    <a:solidFill>
                      <a:srgbClr val="454545"/>
                    </a:solidFill>
                    <a:latin typeface="Poppins"/>
                    <a:ea typeface="Poppins"/>
                    <a:cs typeface="Poppins"/>
                    <a:sym typeface="Poppins"/>
                  </a:endParaRPr>
                </a:p>
              </p:txBody>
            </p:sp>
            <p:sp>
              <p:nvSpPr>
                <p:cNvPr id="112" name="Google Shape;112;p13"/>
                <p:cNvSpPr txBox="1"/>
                <p:nvPr/>
              </p:nvSpPr>
              <p:spPr>
                <a:xfrm>
                  <a:off x="2974825" y="5775300"/>
                  <a:ext cx="41379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Collaborating with a team to analyze data from the James Webb Space </a:t>
                  </a:r>
                  <a:endParaRPr sz="900">
                    <a:solidFill>
                      <a:srgbClr val="454545"/>
                    </a:solidFill>
                    <a:latin typeface="Poppins"/>
                    <a:ea typeface="Poppins"/>
                    <a:cs typeface="Poppins"/>
                    <a:sym typeface="Poppins"/>
                  </a:endParaRPr>
                </a:p>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Telescope.</a:t>
                  </a:r>
                  <a:endParaRPr sz="900">
                    <a:solidFill>
                      <a:srgbClr val="454545"/>
                    </a:solidFill>
                    <a:latin typeface="Poppins"/>
                    <a:ea typeface="Poppins"/>
                    <a:cs typeface="Poppins"/>
                    <a:sym typeface="Poppins"/>
                  </a:endParaRPr>
                </a:p>
              </p:txBody>
            </p:sp>
          </p:grpSp>
        </p:grpSp>
        <p:grpSp>
          <p:nvGrpSpPr>
            <p:cNvPr id="113" name="Google Shape;113;p13"/>
            <p:cNvGrpSpPr/>
            <p:nvPr/>
          </p:nvGrpSpPr>
          <p:grpSpPr>
            <a:xfrm>
              <a:off x="2743571" y="7022133"/>
              <a:ext cx="4369154" cy="1568617"/>
              <a:chOff x="2743571" y="5061875"/>
              <a:chExt cx="4369154" cy="1568617"/>
            </a:xfrm>
          </p:grpSpPr>
          <p:grpSp>
            <p:nvGrpSpPr>
              <p:cNvPr id="114" name="Google Shape;114;p13"/>
              <p:cNvGrpSpPr/>
              <p:nvPr/>
            </p:nvGrpSpPr>
            <p:grpSpPr>
              <a:xfrm>
                <a:off x="2743571" y="5061875"/>
                <a:ext cx="3434106" cy="501117"/>
                <a:chOff x="2743571" y="5061875"/>
                <a:chExt cx="3434106" cy="501117"/>
              </a:xfrm>
            </p:grpSpPr>
            <p:sp>
              <p:nvSpPr>
                <p:cNvPr id="115" name="Google Shape;115;p13"/>
                <p:cNvSpPr txBox="1"/>
                <p:nvPr/>
              </p:nvSpPr>
              <p:spPr>
                <a:xfrm>
                  <a:off x="2743571" y="5061875"/>
                  <a:ext cx="2146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b="1" lang="uk" sz="900">
                      <a:solidFill>
                        <a:srgbClr val="454545"/>
                      </a:solidFill>
                      <a:latin typeface="Poppins"/>
                      <a:ea typeface="Poppins"/>
                      <a:cs typeface="Poppins"/>
                      <a:sym typeface="Poppins"/>
                    </a:rPr>
                    <a:t>Teaching Assistant</a:t>
                  </a:r>
                  <a:endParaRPr b="1" sz="900">
                    <a:solidFill>
                      <a:srgbClr val="454545"/>
                    </a:solidFill>
                    <a:latin typeface="Poppins"/>
                    <a:ea typeface="Poppins"/>
                    <a:cs typeface="Poppins"/>
                    <a:sym typeface="Poppins"/>
                  </a:endParaRPr>
                </a:p>
              </p:txBody>
            </p:sp>
            <p:sp>
              <p:nvSpPr>
                <p:cNvPr id="116" name="Google Shape;116;p13"/>
                <p:cNvSpPr txBox="1"/>
                <p:nvPr/>
              </p:nvSpPr>
              <p:spPr>
                <a:xfrm>
                  <a:off x="2743577" y="5243138"/>
                  <a:ext cx="34341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Galactic Institute of Technology, London, UK</a:t>
                  </a:r>
                  <a:endParaRPr sz="900">
                    <a:solidFill>
                      <a:srgbClr val="454545"/>
                    </a:solidFill>
                    <a:latin typeface="Poppins"/>
                    <a:ea typeface="Poppins"/>
                    <a:cs typeface="Poppins"/>
                    <a:sym typeface="Poppins"/>
                  </a:endParaRPr>
                </a:p>
              </p:txBody>
            </p:sp>
            <p:sp>
              <p:nvSpPr>
                <p:cNvPr id="117" name="Google Shape;117;p13"/>
                <p:cNvSpPr txBox="1"/>
                <p:nvPr/>
              </p:nvSpPr>
              <p:spPr>
                <a:xfrm>
                  <a:off x="2743575" y="5424392"/>
                  <a:ext cx="18024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i="1" lang="uk" sz="900">
                      <a:solidFill>
                        <a:srgbClr val="454545"/>
                      </a:solidFill>
                      <a:latin typeface="Poppins"/>
                      <a:ea typeface="Poppins"/>
                      <a:cs typeface="Poppins"/>
                      <a:sym typeface="Poppins"/>
                    </a:rPr>
                    <a:t>September 2020 - May 2022</a:t>
                  </a:r>
                  <a:endParaRPr i="1" sz="900">
                    <a:solidFill>
                      <a:srgbClr val="454545"/>
                    </a:solidFill>
                    <a:latin typeface="Poppins"/>
                    <a:ea typeface="Poppins"/>
                    <a:cs typeface="Poppins"/>
                    <a:sym typeface="Poppins"/>
                  </a:endParaRPr>
                </a:p>
              </p:txBody>
            </p:sp>
          </p:grpSp>
          <p:grpSp>
            <p:nvGrpSpPr>
              <p:cNvPr id="118" name="Google Shape;118;p13"/>
              <p:cNvGrpSpPr/>
              <p:nvPr/>
            </p:nvGrpSpPr>
            <p:grpSpPr>
              <a:xfrm>
                <a:off x="2751284" y="5775300"/>
                <a:ext cx="4361441" cy="318600"/>
                <a:chOff x="2751284" y="5775300"/>
                <a:chExt cx="4361441" cy="318600"/>
              </a:xfrm>
            </p:grpSpPr>
            <p:sp>
              <p:nvSpPr>
                <p:cNvPr id="119" name="Google Shape;119;p13"/>
                <p:cNvSpPr txBox="1"/>
                <p:nvPr/>
              </p:nvSpPr>
              <p:spPr>
                <a:xfrm>
                  <a:off x="2751284" y="5775306"/>
                  <a:ext cx="187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t>
                  </a:r>
                  <a:endParaRPr sz="900">
                    <a:solidFill>
                      <a:srgbClr val="454545"/>
                    </a:solidFill>
                    <a:latin typeface="Poppins"/>
                    <a:ea typeface="Poppins"/>
                    <a:cs typeface="Poppins"/>
                    <a:sym typeface="Poppins"/>
                  </a:endParaRPr>
                </a:p>
              </p:txBody>
            </p:sp>
            <p:sp>
              <p:nvSpPr>
                <p:cNvPr id="120" name="Google Shape;120;p13"/>
                <p:cNvSpPr txBox="1"/>
                <p:nvPr/>
              </p:nvSpPr>
              <p:spPr>
                <a:xfrm>
                  <a:off x="2974825" y="5775300"/>
                  <a:ext cx="41379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Assisted professors in leading laboratory sessions and grading   </a:t>
                  </a:r>
                  <a:endParaRPr sz="900">
                    <a:solidFill>
                      <a:srgbClr val="454545"/>
                    </a:solidFill>
                    <a:latin typeface="Poppins"/>
                    <a:ea typeface="Poppins"/>
                    <a:cs typeface="Poppins"/>
                    <a:sym typeface="Poppins"/>
                  </a:endParaRPr>
                </a:p>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assignments for undergraduate physics courses.</a:t>
                  </a:r>
                  <a:endParaRPr sz="900">
                    <a:solidFill>
                      <a:srgbClr val="454545"/>
                    </a:solidFill>
                    <a:latin typeface="Poppins"/>
                    <a:ea typeface="Poppins"/>
                    <a:cs typeface="Poppins"/>
                    <a:sym typeface="Poppins"/>
                  </a:endParaRPr>
                </a:p>
              </p:txBody>
            </p:sp>
          </p:grpSp>
          <p:grpSp>
            <p:nvGrpSpPr>
              <p:cNvPr id="121" name="Google Shape;121;p13"/>
              <p:cNvGrpSpPr/>
              <p:nvPr/>
            </p:nvGrpSpPr>
            <p:grpSpPr>
              <a:xfrm>
                <a:off x="2751284" y="6130075"/>
                <a:ext cx="4361441" cy="138606"/>
                <a:chOff x="2751284" y="5775300"/>
                <a:chExt cx="4361441" cy="138606"/>
              </a:xfrm>
            </p:grpSpPr>
            <p:sp>
              <p:nvSpPr>
                <p:cNvPr id="122" name="Google Shape;122;p13"/>
                <p:cNvSpPr txBox="1"/>
                <p:nvPr/>
              </p:nvSpPr>
              <p:spPr>
                <a:xfrm>
                  <a:off x="2751284" y="5775306"/>
                  <a:ext cx="187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t>
                  </a:r>
                  <a:endParaRPr sz="900">
                    <a:solidFill>
                      <a:srgbClr val="454545"/>
                    </a:solidFill>
                    <a:latin typeface="Poppins"/>
                    <a:ea typeface="Poppins"/>
                    <a:cs typeface="Poppins"/>
                    <a:sym typeface="Poppins"/>
                  </a:endParaRPr>
                </a:p>
              </p:txBody>
            </p:sp>
            <p:sp>
              <p:nvSpPr>
                <p:cNvPr id="123" name="Google Shape;123;p13"/>
                <p:cNvSpPr txBox="1"/>
                <p:nvPr/>
              </p:nvSpPr>
              <p:spPr>
                <a:xfrm>
                  <a:off x="2974825" y="5775300"/>
                  <a:ext cx="41379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Tutored students in advanced mathematics and physics concepts.</a:t>
                  </a:r>
                  <a:endParaRPr sz="900">
                    <a:solidFill>
                      <a:srgbClr val="454545"/>
                    </a:solidFill>
                    <a:latin typeface="Poppins"/>
                    <a:ea typeface="Poppins"/>
                    <a:cs typeface="Poppins"/>
                    <a:sym typeface="Poppins"/>
                  </a:endParaRPr>
                </a:p>
              </p:txBody>
            </p:sp>
          </p:grpSp>
          <p:grpSp>
            <p:nvGrpSpPr>
              <p:cNvPr id="124" name="Google Shape;124;p13"/>
              <p:cNvGrpSpPr/>
              <p:nvPr/>
            </p:nvGrpSpPr>
            <p:grpSpPr>
              <a:xfrm>
                <a:off x="2751284" y="6311892"/>
                <a:ext cx="4361441" cy="318600"/>
                <a:chOff x="2751284" y="5602342"/>
                <a:chExt cx="4361441" cy="318600"/>
              </a:xfrm>
            </p:grpSpPr>
            <p:sp>
              <p:nvSpPr>
                <p:cNvPr id="125" name="Google Shape;125;p13"/>
                <p:cNvSpPr txBox="1"/>
                <p:nvPr/>
              </p:nvSpPr>
              <p:spPr>
                <a:xfrm>
                  <a:off x="2751284" y="5602349"/>
                  <a:ext cx="187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t>
                  </a:r>
                  <a:endParaRPr sz="900">
                    <a:solidFill>
                      <a:srgbClr val="454545"/>
                    </a:solidFill>
                    <a:latin typeface="Poppins"/>
                    <a:ea typeface="Poppins"/>
                    <a:cs typeface="Poppins"/>
                    <a:sym typeface="Poppins"/>
                  </a:endParaRPr>
                </a:p>
              </p:txBody>
            </p:sp>
            <p:sp>
              <p:nvSpPr>
                <p:cNvPr id="126" name="Google Shape;126;p13"/>
                <p:cNvSpPr txBox="1"/>
                <p:nvPr/>
              </p:nvSpPr>
              <p:spPr>
                <a:xfrm>
                  <a:off x="2974825" y="5602342"/>
                  <a:ext cx="41379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Collaborating with a team to analyze data from the James Webb </a:t>
                  </a:r>
                  <a:endParaRPr sz="900">
                    <a:solidFill>
                      <a:srgbClr val="454545"/>
                    </a:solidFill>
                    <a:latin typeface="Poppins"/>
                    <a:ea typeface="Poppins"/>
                    <a:cs typeface="Poppins"/>
                    <a:sym typeface="Poppins"/>
                  </a:endParaRPr>
                </a:p>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Space Telescope.</a:t>
                  </a:r>
                  <a:endParaRPr sz="900">
                    <a:solidFill>
                      <a:srgbClr val="454545"/>
                    </a:solidFill>
                    <a:latin typeface="Poppins"/>
                    <a:ea typeface="Poppins"/>
                    <a:cs typeface="Poppins"/>
                    <a:sym typeface="Poppins"/>
                  </a:endParaRPr>
                </a:p>
              </p:txBody>
            </p:sp>
          </p:grpSp>
        </p:grpSp>
        <p:grpSp>
          <p:nvGrpSpPr>
            <p:cNvPr id="127" name="Google Shape;127;p13"/>
            <p:cNvGrpSpPr/>
            <p:nvPr/>
          </p:nvGrpSpPr>
          <p:grpSpPr>
            <a:xfrm>
              <a:off x="2743571" y="8796928"/>
              <a:ext cx="4369154" cy="1386800"/>
              <a:chOff x="2743571" y="5061875"/>
              <a:chExt cx="4369154" cy="1386800"/>
            </a:xfrm>
          </p:grpSpPr>
          <p:grpSp>
            <p:nvGrpSpPr>
              <p:cNvPr id="128" name="Google Shape;128;p13"/>
              <p:cNvGrpSpPr/>
              <p:nvPr/>
            </p:nvGrpSpPr>
            <p:grpSpPr>
              <a:xfrm>
                <a:off x="2743571" y="5061875"/>
                <a:ext cx="3434106" cy="501117"/>
                <a:chOff x="2743571" y="5061875"/>
                <a:chExt cx="3434106" cy="501117"/>
              </a:xfrm>
            </p:grpSpPr>
            <p:sp>
              <p:nvSpPr>
                <p:cNvPr id="129" name="Google Shape;129;p13"/>
                <p:cNvSpPr txBox="1"/>
                <p:nvPr/>
              </p:nvSpPr>
              <p:spPr>
                <a:xfrm>
                  <a:off x="2743571" y="5061875"/>
                  <a:ext cx="2146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b="1" lang="uk" sz="900">
                      <a:solidFill>
                        <a:srgbClr val="454545"/>
                      </a:solidFill>
                      <a:latin typeface="Poppins"/>
                      <a:ea typeface="Poppins"/>
                      <a:cs typeface="Poppins"/>
                      <a:sym typeface="Poppins"/>
                    </a:rPr>
                    <a:t>Research Assistant</a:t>
                  </a:r>
                  <a:endParaRPr b="1" sz="900">
                    <a:solidFill>
                      <a:srgbClr val="454545"/>
                    </a:solidFill>
                    <a:latin typeface="Poppins"/>
                    <a:ea typeface="Poppins"/>
                    <a:cs typeface="Poppins"/>
                    <a:sym typeface="Poppins"/>
                  </a:endParaRPr>
                </a:p>
              </p:txBody>
            </p:sp>
            <p:sp>
              <p:nvSpPr>
                <p:cNvPr id="130" name="Google Shape;130;p13"/>
                <p:cNvSpPr txBox="1"/>
                <p:nvPr/>
              </p:nvSpPr>
              <p:spPr>
                <a:xfrm>
                  <a:off x="2743577" y="5243138"/>
                  <a:ext cx="34341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Center for Advanced Astrophysics, Cambridge, UK</a:t>
                  </a:r>
                  <a:endParaRPr sz="900">
                    <a:solidFill>
                      <a:srgbClr val="454545"/>
                    </a:solidFill>
                    <a:latin typeface="Poppins"/>
                    <a:ea typeface="Poppins"/>
                    <a:cs typeface="Poppins"/>
                    <a:sym typeface="Poppins"/>
                  </a:endParaRPr>
                </a:p>
              </p:txBody>
            </p:sp>
            <p:sp>
              <p:nvSpPr>
                <p:cNvPr id="131" name="Google Shape;131;p13"/>
                <p:cNvSpPr txBox="1"/>
                <p:nvPr/>
              </p:nvSpPr>
              <p:spPr>
                <a:xfrm>
                  <a:off x="2743575" y="5424392"/>
                  <a:ext cx="18024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i="1" lang="uk" sz="900">
                      <a:solidFill>
                        <a:srgbClr val="454545"/>
                      </a:solidFill>
                      <a:latin typeface="Poppins"/>
                      <a:ea typeface="Poppins"/>
                      <a:cs typeface="Poppins"/>
                      <a:sym typeface="Poppins"/>
                    </a:rPr>
                    <a:t>July 2018 - May 2020</a:t>
                  </a:r>
                  <a:endParaRPr i="1" sz="900">
                    <a:solidFill>
                      <a:srgbClr val="454545"/>
                    </a:solidFill>
                    <a:latin typeface="Poppins"/>
                    <a:ea typeface="Poppins"/>
                    <a:cs typeface="Poppins"/>
                    <a:sym typeface="Poppins"/>
                  </a:endParaRPr>
                </a:p>
              </p:txBody>
            </p:sp>
          </p:grpSp>
          <p:grpSp>
            <p:nvGrpSpPr>
              <p:cNvPr id="132" name="Google Shape;132;p13"/>
              <p:cNvGrpSpPr/>
              <p:nvPr/>
            </p:nvGrpSpPr>
            <p:grpSpPr>
              <a:xfrm>
                <a:off x="2751284" y="5775300"/>
                <a:ext cx="4361441" cy="318600"/>
                <a:chOff x="2751284" y="5775300"/>
                <a:chExt cx="4361441" cy="318600"/>
              </a:xfrm>
            </p:grpSpPr>
            <p:sp>
              <p:nvSpPr>
                <p:cNvPr id="133" name="Google Shape;133;p13"/>
                <p:cNvSpPr txBox="1"/>
                <p:nvPr/>
              </p:nvSpPr>
              <p:spPr>
                <a:xfrm>
                  <a:off x="2751284" y="5775306"/>
                  <a:ext cx="187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t>
                  </a:r>
                  <a:endParaRPr sz="900">
                    <a:solidFill>
                      <a:srgbClr val="454545"/>
                    </a:solidFill>
                    <a:latin typeface="Poppins"/>
                    <a:ea typeface="Poppins"/>
                    <a:cs typeface="Poppins"/>
                    <a:sym typeface="Poppins"/>
                  </a:endParaRPr>
                </a:p>
              </p:txBody>
            </p:sp>
            <p:sp>
              <p:nvSpPr>
                <p:cNvPr id="134" name="Google Shape;134;p13"/>
                <p:cNvSpPr txBox="1"/>
                <p:nvPr/>
              </p:nvSpPr>
              <p:spPr>
                <a:xfrm>
                  <a:off x="2974825" y="5775300"/>
                  <a:ext cx="41379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Conducting research on cosmic microwave background radiation </a:t>
                  </a:r>
                  <a:endParaRPr sz="900">
                    <a:solidFill>
                      <a:srgbClr val="454545"/>
                    </a:solidFill>
                    <a:latin typeface="Poppins"/>
                    <a:ea typeface="Poppins"/>
                    <a:cs typeface="Poppins"/>
                    <a:sym typeface="Poppins"/>
                  </a:endParaRPr>
                </a:p>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anomalies.</a:t>
                  </a:r>
                  <a:endParaRPr sz="900">
                    <a:solidFill>
                      <a:srgbClr val="454545"/>
                    </a:solidFill>
                    <a:latin typeface="Poppins"/>
                    <a:ea typeface="Poppins"/>
                    <a:cs typeface="Poppins"/>
                    <a:sym typeface="Poppins"/>
                  </a:endParaRPr>
                </a:p>
              </p:txBody>
            </p:sp>
          </p:grpSp>
          <p:grpSp>
            <p:nvGrpSpPr>
              <p:cNvPr id="135" name="Google Shape;135;p13"/>
              <p:cNvGrpSpPr/>
              <p:nvPr/>
            </p:nvGrpSpPr>
            <p:grpSpPr>
              <a:xfrm>
                <a:off x="2751284" y="6130075"/>
                <a:ext cx="4361441" cy="318600"/>
                <a:chOff x="2751284" y="5775300"/>
                <a:chExt cx="4361441" cy="318600"/>
              </a:xfrm>
            </p:grpSpPr>
            <p:sp>
              <p:nvSpPr>
                <p:cNvPr id="136" name="Google Shape;136;p13"/>
                <p:cNvSpPr txBox="1"/>
                <p:nvPr/>
              </p:nvSpPr>
              <p:spPr>
                <a:xfrm>
                  <a:off x="2751284" y="5775306"/>
                  <a:ext cx="187200" cy="13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t>
                  </a:r>
                  <a:endParaRPr sz="900">
                    <a:solidFill>
                      <a:srgbClr val="454545"/>
                    </a:solidFill>
                    <a:latin typeface="Poppins"/>
                    <a:ea typeface="Poppins"/>
                    <a:cs typeface="Poppins"/>
                    <a:sym typeface="Poppins"/>
                  </a:endParaRPr>
                </a:p>
              </p:txBody>
            </p:sp>
            <p:sp>
              <p:nvSpPr>
                <p:cNvPr id="137" name="Google Shape;137;p13"/>
                <p:cNvSpPr txBox="1"/>
                <p:nvPr/>
              </p:nvSpPr>
              <p:spPr>
                <a:xfrm>
                  <a:off x="2974825" y="5775300"/>
                  <a:ext cx="4137900" cy="318600"/>
                </a:xfrm>
                <a:prstGeom prst="rect">
                  <a:avLst/>
                </a:prstGeom>
                <a:noFill/>
                <a:ln>
                  <a:noFill/>
                </a:ln>
              </p:spPr>
              <p:txBody>
                <a:bodyPr anchorCtr="0" anchor="t" bIns="0" lIns="0" spcFirstLastPara="1" rIns="0" wrap="square" tIns="0">
                  <a:spAutoFit/>
                </a:bodyPr>
                <a:lstStyle/>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Assisted professors in leading laboratory sessions and grading   </a:t>
                  </a:r>
                  <a:endParaRPr sz="900">
                    <a:solidFill>
                      <a:srgbClr val="454545"/>
                    </a:solidFill>
                    <a:latin typeface="Poppins"/>
                    <a:ea typeface="Poppins"/>
                    <a:cs typeface="Poppins"/>
                    <a:sym typeface="Poppins"/>
                  </a:endParaRPr>
                </a:p>
                <a:p>
                  <a:pPr indent="0" lvl="0" marL="0" rtl="0" algn="l">
                    <a:lnSpc>
                      <a:spcPct val="130000"/>
                    </a:lnSpc>
                    <a:spcBef>
                      <a:spcPts val="0"/>
                    </a:spcBef>
                    <a:spcAft>
                      <a:spcPts val="0"/>
                    </a:spcAft>
                    <a:buNone/>
                  </a:pPr>
                  <a:r>
                    <a:rPr lang="uk" sz="900">
                      <a:solidFill>
                        <a:srgbClr val="454545"/>
                      </a:solidFill>
                      <a:latin typeface="Poppins"/>
                      <a:ea typeface="Poppins"/>
                      <a:cs typeface="Poppins"/>
                      <a:sym typeface="Poppins"/>
                    </a:rPr>
                    <a:t>assignments for undergraduate physics courses.</a:t>
                  </a:r>
                  <a:endParaRPr sz="900">
                    <a:solidFill>
                      <a:srgbClr val="454545"/>
                    </a:solidFill>
                    <a:latin typeface="Poppins"/>
                    <a:ea typeface="Poppins"/>
                    <a:cs typeface="Poppins"/>
                    <a:sym typeface="Poppins"/>
                  </a:endParaRPr>
                </a:p>
              </p:txBody>
            </p:sp>
          </p:grpSp>
        </p:gr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