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58" r:id="rId4"/>
    <p:sldId id="271" r:id="rId5"/>
    <p:sldId id="259" r:id="rId6"/>
    <p:sldId id="260" r:id="rId7"/>
    <p:sldId id="261" r:id="rId8"/>
    <p:sldId id="264" r:id="rId9"/>
    <p:sldId id="272" r:id="rId10"/>
    <p:sldId id="273" r:id="rId11"/>
    <p:sldId id="256" r:id="rId12"/>
    <p:sldId id="262" r:id="rId13"/>
    <p:sldId id="266" r:id="rId14"/>
    <p:sldId id="263" r:id="rId15"/>
    <p:sldId id="267" r:id="rId16"/>
    <p:sldId id="269" r:id="rId17"/>
    <p:sldId id="268" r:id="rId18"/>
    <p:sldId id="27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50CC74-CD28-4137-9FDC-078D50F98652}">
          <p14:sldIdLst>
            <p14:sldId id="257"/>
            <p14:sldId id="270"/>
            <p14:sldId id="258"/>
            <p14:sldId id="271"/>
            <p14:sldId id="259"/>
            <p14:sldId id="260"/>
            <p14:sldId id="261"/>
            <p14:sldId id="264"/>
            <p14:sldId id="272"/>
            <p14:sldId id="273"/>
            <p14:sldId id="256"/>
            <p14:sldId id="262"/>
            <p14:sldId id="266"/>
          </p14:sldIdLst>
        </p14:section>
        <p14:section name="Untitled Section" id="{82E8071E-F300-472D-9F1C-0D89F848F410}">
          <p14:sldIdLst>
            <p14:sldId id="263"/>
            <p14:sldId id="267"/>
            <p14:sldId id="269"/>
            <p14:sldId id="268"/>
            <p14:sldId id="27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095F27-A16A-4F83-8F3C-4351DBF74D6F}"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1713303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095F27-A16A-4F83-8F3C-4351DBF74D6F}"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2484786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095F27-A16A-4F83-8F3C-4351DBF74D6F}"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106474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095F27-A16A-4F83-8F3C-4351DBF74D6F}"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251514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095F27-A16A-4F83-8F3C-4351DBF74D6F}"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4733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095F27-A16A-4F83-8F3C-4351DBF74D6F}"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73349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095F27-A16A-4F83-8F3C-4351DBF74D6F}" type="datetimeFigureOut">
              <a:rPr lang="en-US" smtClean="0"/>
              <a:t>12/30/2020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216148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095F27-A16A-4F83-8F3C-4351DBF74D6F}" type="datetimeFigureOut">
              <a:rPr lang="en-US" smtClean="0"/>
              <a:t>12/30/2020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241513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95F27-A16A-4F83-8F3C-4351DBF74D6F}" type="datetimeFigureOut">
              <a:rPr lang="en-US" smtClean="0"/>
              <a:t>12/30/2020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361503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095F27-A16A-4F83-8F3C-4351DBF74D6F}"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713212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095F27-A16A-4F83-8F3C-4351DBF74D6F}"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382010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95F27-A16A-4F83-8F3C-4351DBF74D6F}" type="datetimeFigureOut">
              <a:rPr lang="en-US" smtClean="0"/>
              <a:t>12/30/2020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E302C-9AC4-49B0-9F1D-EAC6ACB38448}" type="slidenum">
              <a:rPr lang="en-US" smtClean="0"/>
              <a:t>‹#›</a:t>
            </a:fld>
            <a:endParaRPr lang="en-US"/>
          </a:p>
        </p:txBody>
      </p:sp>
    </p:spTree>
    <p:extLst>
      <p:ext uri="{BB962C8B-B14F-4D97-AF65-F5344CB8AC3E}">
        <p14:creationId xmlns:p14="http://schemas.microsoft.com/office/powerpoint/2010/main" val="4032721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PiCur</a:t>
            </a:r>
            <a:r>
              <a:rPr lang="en-US" dirty="0" smtClean="0"/>
              <a:t> Academy</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48857" y="1495319"/>
            <a:ext cx="3309200" cy="4490700"/>
          </a:xfrm>
        </p:spPr>
      </p:pic>
      <p:pic>
        <p:nvPicPr>
          <p:cNvPr id="5" name="Picture 2" descr="Logo competition - we have a winner! - Raspberry P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7259" y="4090414"/>
            <a:ext cx="1592396" cy="141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126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PiCur Academy - Előadástechnika</a:t>
            </a:r>
            <a:endParaRPr lang="en-US" dirty="0"/>
          </a:p>
        </p:txBody>
      </p:sp>
      <p:sp>
        <p:nvSpPr>
          <p:cNvPr id="3" name="Content Placeholder 2"/>
          <p:cNvSpPr>
            <a:spLocks noGrp="1"/>
          </p:cNvSpPr>
          <p:nvPr>
            <p:ph idx="1"/>
          </p:nvPr>
        </p:nvSpPr>
        <p:spPr/>
        <p:txBody>
          <a:bodyPr/>
          <a:lstStyle/>
          <a:p>
            <a:r>
              <a:rPr lang="hu-HU" dirty="0" smtClean="0"/>
              <a:t>Alkotóknak tudniuk kell eladni az alkotást, amihez általában beszélni, prezentálni is kell.</a:t>
            </a:r>
          </a:p>
          <a:p>
            <a:r>
              <a:rPr lang="hu-HU" dirty="0" smtClean="0"/>
              <a:t>Toastmaster alapon beszédszerkesztési- és előadástechnikák elsajátítása pl. Üzenetátadás, testbeszéd, hanglejtés stb.</a:t>
            </a:r>
          </a:p>
          <a:p>
            <a:r>
              <a:rPr lang="hu-HU" dirty="0" smtClean="0"/>
              <a:t>Alapvető marketing ismeretek</a:t>
            </a:r>
          </a:p>
          <a:p>
            <a:r>
              <a:rPr lang="hu-HU" dirty="0" smtClean="0"/>
              <a:t>Alapvető üzleti terv vagy abban szereplő elemek ismeretei</a:t>
            </a:r>
            <a:endParaRPr lang="en-US" dirty="0"/>
          </a:p>
        </p:txBody>
      </p:sp>
    </p:spTree>
    <p:extLst>
      <p:ext uri="{BB962C8B-B14F-4D97-AF65-F5344CB8AC3E}">
        <p14:creationId xmlns:p14="http://schemas.microsoft.com/office/powerpoint/2010/main" val="1672970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2144" y="713232"/>
            <a:ext cx="1234440" cy="5669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4" name="Rectangle 13"/>
          <p:cNvSpPr/>
          <p:nvPr/>
        </p:nvSpPr>
        <p:spPr>
          <a:xfrm>
            <a:off x="3099816" y="301752"/>
            <a:ext cx="2276856" cy="6583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ectangle 14"/>
          <p:cNvSpPr/>
          <p:nvPr/>
        </p:nvSpPr>
        <p:spPr>
          <a:xfrm>
            <a:off x="6583680" y="713232"/>
            <a:ext cx="1941109" cy="5669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Rectangle 15"/>
          <p:cNvSpPr/>
          <p:nvPr/>
        </p:nvSpPr>
        <p:spPr>
          <a:xfrm>
            <a:off x="9582912" y="2093976"/>
            <a:ext cx="969264"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 name="Rectangle 16"/>
          <p:cNvSpPr/>
          <p:nvPr/>
        </p:nvSpPr>
        <p:spPr>
          <a:xfrm>
            <a:off x="8650224" y="3624596"/>
            <a:ext cx="2632667" cy="74623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8" name="Rectangle 17"/>
          <p:cNvSpPr/>
          <p:nvPr/>
        </p:nvSpPr>
        <p:spPr>
          <a:xfrm>
            <a:off x="7013448" y="5065776"/>
            <a:ext cx="1888594" cy="6675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Oval 1"/>
          <p:cNvSpPr/>
          <p:nvPr/>
        </p:nvSpPr>
        <p:spPr>
          <a:xfrm>
            <a:off x="3895344" y="2463308"/>
            <a:ext cx="4343400" cy="1285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34186" y="2670489"/>
            <a:ext cx="3633623" cy="769441"/>
          </a:xfrm>
          <a:prstGeom prst="rect">
            <a:avLst/>
          </a:prstGeom>
          <a:noFill/>
        </p:spPr>
        <p:txBody>
          <a:bodyPr wrap="none" rtlCol="0">
            <a:spAutoFit/>
          </a:bodyPr>
          <a:lstStyle/>
          <a:p>
            <a:r>
              <a:rPr lang="en-US" sz="4400" dirty="0" smtClean="0"/>
              <a:t>Pi</a:t>
            </a:r>
            <a:r>
              <a:rPr lang="hu-HU" sz="4400" dirty="0" smtClean="0"/>
              <a:t>C</a:t>
            </a:r>
            <a:r>
              <a:rPr lang="en-US" sz="4400" dirty="0" err="1" smtClean="0"/>
              <a:t>ur</a:t>
            </a:r>
            <a:r>
              <a:rPr lang="en-US" sz="4400" dirty="0" smtClean="0"/>
              <a:t> Academy</a:t>
            </a:r>
            <a:endParaRPr lang="en-US" sz="4400" dirty="0"/>
          </a:p>
        </p:txBody>
      </p:sp>
      <p:sp>
        <p:nvSpPr>
          <p:cNvPr id="5" name="TextBox 4"/>
          <p:cNvSpPr txBox="1"/>
          <p:nvPr/>
        </p:nvSpPr>
        <p:spPr>
          <a:xfrm>
            <a:off x="1316736" y="795528"/>
            <a:ext cx="751872" cy="369332"/>
          </a:xfrm>
          <a:prstGeom prst="rect">
            <a:avLst/>
          </a:prstGeom>
          <a:noFill/>
        </p:spPr>
        <p:txBody>
          <a:bodyPr wrap="none" rtlCol="0">
            <a:spAutoFit/>
          </a:bodyPr>
          <a:lstStyle/>
          <a:p>
            <a:r>
              <a:rPr lang="en-US" b="1" dirty="0" smtClean="0"/>
              <a:t>Brand</a:t>
            </a:r>
            <a:endParaRPr lang="en-US" b="1" dirty="0"/>
          </a:p>
        </p:txBody>
      </p:sp>
      <p:sp>
        <p:nvSpPr>
          <p:cNvPr id="6" name="TextBox 5"/>
          <p:cNvSpPr txBox="1"/>
          <p:nvPr/>
        </p:nvSpPr>
        <p:spPr>
          <a:xfrm>
            <a:off x="3255264" y="426196"/>
            <a:ext cx="2003369" cy="369332"/>
          </a:xfrm>
          <a:prstGeom prst="rect">
            <a:avLst/>
          </a:prstGeom>
          <a:noFill/>
        </p:spPr>
        <p:txBody>
          <a:bodyPr wrap="none" rtlCol="0">
            <a:spAutoFit/>
          </a:bodyPr>
          <a:lstStyle/>
          <a:p>
            <a:r>
              <a:rPr lang="en-US" b="1" dirty="0" smtClean="0"/>
              <a:t>Tan</a:t>
            </a:r>
            <a:r>
              <a:rPr lang="hu-HU" b="1" dirty="0" smtClean="0"/>
              <a:t>á</a:t>
            </a:r>
            <a:r>
              <a:rPr lang="en-US" b="1" dirty="0" err="1" smtClean="0"/>
              <a:t>rok</a:t>
            </a:r>
            <a:r>
              <a:rPr lang="en-US" b="1" dirty="0" smtClean="0"/>
              <a:t> </a:t>
            </a:r>
            <a:r>
              <a:rPr lang="en-US" b="1" dirty="0" err="1" smtClean="0"/>
              <a:t>betan</a:t>
            </a:r>
            <a:r>
              <a:rPr lang="hu-HU" b="1" dirty="0" smtClean="0"/>
              <a:t>í</a:t>
            </a:r>
            <a:r>
              <a:rPr lang="en-US" b="1" dirty="0" smtClean="0"/>
              <a:t>t</a:t>
            </a:r>
            <a:r>
              <a:rPr lang="hu-HU" b="1" dirty="0" smtClean="0"/>
              <a:t>á</a:t>
            </a:r>
            <a:r>
              <a:rPr lang="en-US" b="1" dirty="0" err="1" smtClean="0"/>
              <a:t>sa</a:t>
            </a:r>
            <a:endParaRPr lang="en-US" b="1" dirty="0"/>
          </a:p>
        </p:txBody>
      </p:sp>
      <p:sp>
        <p:nvSpPr>
          <p:cNvPr id="7" name="TextBox 6"/>
          <p:cNvSpPr txBox="1"/>
          <p:nvPr/>
        </p:nvSpPr>
        <p:spPr>
          <a:xfrm>
            <a:off x="6583680" y="795528"/>
            <a:ext cx="1941109"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b="1" dirty="0" err="1" smtClean="0"/>
              <a:t>Frenchise</a:t>
            </a:r>
            <a:r>
              <a:rPr lang="en-US" b="1" dirty="0" smtClean="0"/>
              <a:t> </a:t>
            </a:r>
            <a:r>
              <a:rPr lang="en-US" b="1" dirty="0" err="1" smtClean="0"/>
              <a:t>rendszer</a:t>
            </a:r>
            <a:endParaRPr lang="en-US" b="1" dirty="0"/>
          </a:p>
        </p:txBody>
      </p:sp>
      <p:sp>
        <p:nvSpPr>
          <p:cNvPr id="8" name="TextBox 7"/>
          <p:cNvSpPr txBox="1"/>
          <p:nvPr/>
        </p:nvSpPr>
        <p:spPr>
          <a:xfrm>
            <a:off x="9582912" y="2093976"/>
            <a:ext cx="870751" cy="369332"/>
          </a:xfrm>
          <a:prstGeom prst="rect">
            <a:avLst/>
          </a:prstGeom>
          <a:noFill/>
        </p:spPr>
        <p:txBody>
          <a:bodyPr wrap="none" rtlCol="0">
            <a:spAutoFit/>
          </a:bodyPr>
          <a:lstStyle/>
          <a:p>
            <a:r>
              <a:rPr lang="en-US" b="1" dirty="0" err="1" smtClean="0"/>
              <a:t>Honlap</a:t>
            </a:r>
            <a:endParaRPr lang="en-US" b="1" dirty="0"/>
          </a:p>
        </p:txBody>
      </p:sp>
      <p:sp>
        <p:nvSpPr>
          <p:cNvPr id="9" name="TextBox 8"/>
          <p:cNvSpPr txBox="1"/>
          <p:nvPr/>
        </p:nvSpPr>
        <p:spPr>
          <a:xfrm>
            <a:off x="8740859" y="3624596"/>
            <a:ext cx="2542032" cy="646331"/>
          </a:xfrm>
          <a:prstGeom prst="rect">
            <a:avLst/>
          </a:prstGeom>
          <a:noFill/>
        </p:spPr>
        <p:txBody>
          <a:bodyPr wrap="square" rtlCol="0">
            <a:spAutoFit/>
          </a:bodyPr>
          <a:lstStyle/>
          <a:p>
            <a:r>
              <a:rPr lang="en-US" b="1" dirty="0" err="1" smtClean="0"/>
              <a:t>Adatb</a:t>
            </a:r>
            <a:r>
              <a:rPr lang="hu-HU" b="1" dirty="0" smtClean="0"/>
              <a:t>á</a:t>
            </a:r>
            <a:r>
              <a:rPr lang="en-US" b="1" dirty="0" err="1" smtClean="0"/>
              <a:t>zis</a:t>
            </a:r>
            <a:r>
              <a:rPr lang="en-US" b="1" dirty="0" smtClean="0"/>
              <a:t> + </a:t>
            </a:r>
            <a:r>
              <a:rPr lang="en-US" b="1" dirty="0" err="1" smtClean="0"/>
              <a:t>teljes</a:t>
            </a:r>
            <a:r>
              <a:rPr lang="hu-HU" b="1" dirty="0" smtClean="0"/>
              <a:t>í</a:t>
            </a:r>
            <a:r>
              <a:rPr lang="en-US" b="1" dirty="0" smtClean="0"/>
              <a:t>tm</a:t>
            </a:r>
            <a:r>
              <a:rPr lang="hu-HU" b="1" dirty="0" smtClean="0"/>
              <a:t>é</a:t>
            </a:r>
            <a:r>
              <a:rPr lang="en-US" b="1" dirty="0" err="1" smtClean="0"/>
              <a:t>ny</a:t>
            </a:r>
            <a:r>
              <a:rPr lang="en-US" b="1" dirty="0" smtClean="0"/>
              <a:t> </a:t>
            </a:r>
            <a:r>
              <a:rPr lang="en-US" b="1" dirty="0" err="1" smtClean="0"/>
              <a:t>jegyz</a:t>
            </a:r>
            <a:r>
              <a:rPr lang="hu-HU" b="1" dirty="0" smtClean="0"/>
              <a:t>é</a:t>
            </a:r>
            <a:r>
              <a:rPr lang="en-US" b="1" dirty="0" smtClean="0"/>
              <a:t>s</a:t>
            </a:r>
            <a:endParaRPr lang="en-US" b="1" dirty="0"/>
          </a:p>
        </p:txBody>
      </p:sp>
      <p:sp>
        <p:nvSpPr>
          <p:cNvPr id="10" name="TextBox 9"/>
          <p:cNvSpPr txBox="1"/>
          <p:nvPr/>
        </p:nvSpPr>
        <p:spPr>
          <a:xfrm>
            <a:off x="7013448" y="5175504"/>
            <a:ext cx="1888594" cy="369332"/>
          </a:xfrm>
          <a:prstGeom prst="rect">
            <a:avLst/>
          </a:prstGeom>
          <a:noFill/>
        </p:spPr>
        <p:txBody>
          <a:bodyPr wrap="none" rtlCol="0">
            <a:spAutoFit/>
          </a:bodyPr>
          <a:lstStyle/>
          <a:p>
            <a:r>
              <a:rPr lang="en-US" b="1" dirty="0" err="1" smtClean="0"/>
              <a:t>Eszk</a:t>
            </a:r>
            <a:r>
              <a:rPr lang="hu-HU" b="1" dirty="0" smtClean="0"/>
              <a:t>ö</a:t>
            </a:r>
            <a:r>
              <a:rPr lang="en-US" b="1" dirty="0" smtClean="0"/>
              <a:t>z </a:t>
            </a:r>
            <a:r>
              <a:rPr lang="hu-HU" b="1" dirty="0"/>
              <a:t>é</a:t>
            </a:r>
            <a:r>
              <a:rPr lang="en-US" b="1" dirty="0" err="1" smtClean="0"/>
              <a:t>rt</a:t>
            </a:r>
            <a:r>
              <a:rPr lang="hu-HU" b="1" dirty="0" smtClean="0"/>
              <a:t>é</a:t>
            </a:r>
            <a:r>
              <a:rPr lang="en-US" b="1" dirty="0" err="1" smtClean="0"/>
              <a:t>kes</a:t>
            </a:r>
            <a:r>
              <a:rPr lang="hu-HU" b="1" dirty="0" smtClean="0"/>
              <a:t>í</a:t>
            </a:r>
            <a:r>
              <a:rPr lang="en-US" b="1" dirty="0" smtClean="0"/>
              <a:t>t</a:t>
            </a:r>
            <a:r>
              <a:rPr lang="hu-HU" b="1" dirty="0" smtClean="0"/>
              <a:t>é</a:t>
            </a:r>
            <a:r>
              <a:rPr lang="en-US" b="1" dirty="0" smtClean="0"/>
              <a:t>s</a:t>
            </a:r>
            <a:endParaRPr lang="en-US" b="1" dirty="0"/>
          </a:p>
        </p:txBody>
      </p:sp>
      <p:sp>
        <p:nvSpPr>
          <p:cNvPr id="11" name="TextBox 10"/>
          <p:cNvSpPr txBox="1"/>
          <p:nvPr/>
        </p:nvSpPr>
        <p:spPr>
          <a:xfrm>
            <a:off x="4234186" y="5815584"/>
            <a:ext cx="1580433"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E</a:t>
            </a:r>
            <a:r>
              <a:rPr lang="hu-HU" dirty="0" smtClean="0"/>
              <a:t>U</a:t>
            </a:r>
            <a:r>
              <a:rPr lang="en-US" dirty="0" smtClean="0"/>
              <a:t>s p</a:t>
            </a:r>
            <a:r>
              <a:rPr lang="hu-HU" dirty="0" smtClean="0"/>
              <a:t>á</a:t>
            </a:r>
            <a:r>
              <a:rPr lang="en-US" dirty="0" err="1" smtClean="0"/>
              <a:t>ly</a:t>
            </a:r>
            <a:r>
              <a:rPr lang="hu-HU" dirty="0" smtClean="0"/>
              <a:t>á</a:t>
            </a:r>
            <a:r>
              <a:rPr lang="en-US" dirty="0" err="1" smtClean="0"/>
              <a:t>zatok</a:t>
            </a:r>
            <a:endParaRPr lang="en-US" dirty="0"/>
          </a:p>
        </p:txBody>
      </p:sp>
      <p:sp>
        <p:nvSpPr>
          <p:cNvPr id="12" name="TextBox 11"/>
          <p:cNvSpPr txBox="1"/>
          <p:nvPr/>
        </p:nvSpPr>
        <p:spPr>
          <a:xfrm>
            <a:off x="2056106" y="4990838"/>
            <a:ext cx="1745991"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Mentor program</a:t>
            </a:r>
            <a:endParaRPr lang="en-US" dirty="0"/>
          </a:p>
        </p:txBody>
      </p:sp>
      <p:sp>
        <p:nvSpPr>
          <p:cNvPr id="13" name="TextBox 12"/>
          <p:cNvSpPr txBox="1"/>
          <p:nvPr/>
        </p:nvSpPr>
        <p:spPr>
          <a:xfrm>
            <a:off x="594360" y="3255264"/>
            <a:ext cx="1977977"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Start-up t</a:t>
            </a:r>
            <a:r>
              <a:rPr lang="hu-HU" dirty="0" smtClean="0"/>
              <a:t>á</a:t>
            </a:r>
            <a:r>
              <a:rPr lang="en-US" dirty="0" err="1" smtClean="0"/>
              <a:t>mogat</a:t>
            </a:r>
            <a:r>
              <a:rPr lang="hu-HU" dirty="0" smtClean="0"/>
              <a:t>á</a:t>
            </a:r>
            <a:r>
              <a:rPr lang="en-US" dirty="0" smtClean="0"/>
              <a:t>s</a:t>
            </a:r>
            <a:endParaRPr lang="en-US" dirty="0"/>
          </a:p>
        </p:txBody>
      </p:sp>
      <p:cxnSp>
        <p:nvCxnSpPr>
          <p:cNvPr id="23" name="Straight Connector 22"/>
          <p:cNvCxnSpPr/>
          <p:nvPr/>
        </p:nvCxnSpPr>
        <p:spPr>
          <a:xfrm>
            <a:off x="2056106" y="1399032"/>
            <a:ext cx="2250718" cy="127145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133274" y="1027259"/>
            <a:ext cx="828683" cy="1392222"/>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7159752" y="1338649"/>
            <a:ext cx="342972" cy="1080558"/>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8206651" y="2278642"/>
            <a:ext cx="1239173" cy="541282"/>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7824898" y="3647111"/>
            <a:ext cx="699892" cy="32417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7013448" y="3825091"/>
            <a:ext cx="928590" cy="109366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943477" y="3915441"/>
            <a:ext cx="680083" cy="169716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845245" y="3749040"/>
            <a:ext cx="1552451" cy="1169712"/>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661018" y="3200227"/>
            <a:ext cx="1071053" cy="23970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002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632" y="1928749"/>
            <a:ext cx="10515600" cy="1325563"/>
          </a:xfrm>
        </p:spPr>
        <p:style>
          <a:lnRef idx="1">
            <a:schemeClr val="dk1"/>
          </a:lnRef>
          <a:fillRef idx="3">
            <a:schemeClr val="dk1"/>
          </a:fillRef>
          <a:effectRef idx="2">
            <a:schemeClr val="dk1"/>
          </a:effectRef>
          <a:fontRef idx="minor">
            <a:schemeClr val="lt1"/>
          </a:fontRef>
        </p:style>
        <p:txBody>
          <a:bodyPr/>
          <a:lstStyle/>
          <a:p>
            <a:pPr algn="ctr"/>
            <a:r>
              <a:rPr lang="hu-HU" dirty="0" smtClean="0">
                <a:latin typeface="Arial Black" panose="020B0A04020102020204" pitchFamily="34" charset="0"/>
              </a:rPr>
              <a:t>Legfontosabb teendők</a:t>
            </a:r>
            <a:endParaRPr lang="en-US" dirty="0">
              <a:latin typeface="Arial Black" panose="020B0A04020102020204" pitchFamily="34" charset="0"/>
            </a:endParaRPr>
          </a:p>
        </p:txBody>
      </p:sp>
    </p:spTree>
    <p:extLst>
      <p:ext uri="{BB962C8B-B14F-4D97-AF65-F5344CB8AC3E}">
        <p14:creationId xmlns:p14="http://schemas.microsoft.com/office/powerpoint/2010/main" val="104723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Vállalkozás alap pénzforrásai</a:t>
            </a:r>
            <a:endParaRPr lang="en-US" dirty="0"/>
          </a:p>
        </p:txBody>
      </p:sp>
      <p:sp>
        <p:nvSpPr>
          <p:cNvPr id="4" name="Rectangle 3"/>
          <p:cNvSpPr/>
          <p:nvPr/>
        </p:nvSpPr>
        <p:spPr>
          <a:xfrm>
            <a:off x="1533144" y="2093976"/>
            <a:ext cx="2023872" cy="1124712"/>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hu-HU" dirty="0" smtClean="0"/>
              <a:t>Diákok oktatása</a:t>
            </a:r>
            <a:endParaRPr lang="en-US" dirty="0"/>
          </a:p>
        </p:txBody>
      </p:sp>
      <p:sp>
        <p:nvSpPr>
          <p:cNvPr id="5" name="Rectangle 4"/>
          <p:cNvSpPr/>
          <p:nvPr/>
        </p:nvSpPr>
        <p:spPr>
          <a:xfrm>
            <a:off x="4381500" y="2093976"/>
            <a:ext cx="2023872" cy="1124712"/>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hu-HU" dirty="0" smtClean="0"/>
              <a:t>Tanárok/partnerek betanítása</a:t>
            </a:r>
            <a:endParaRPr lang="en-US" dirty="0"/>
          </a:p>
        </p:txBody>
      </p:sp>
      <p:sp>
        <p:nvSpPr>
          <p:cNvPr id="6" name="Rectangle 5"/>
          <p:cNvSpPr/>
          <p:nvPr/>
        </p:nvSpPr>
        <p:spPr>
          <a:xfrm>
            <a:off x="7229856" y="2093976"/>
            <a:ext cx="2023872" cy="1124712"/>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hu-HU" dirty="0" smtClean="0"/>
              <a:t>Frenchise díjak</a:t>
            </a:r>
            <a:endParaRPr lang="en-US" dirty="0"/>
          </a:p>
        </p:txBody>
      </p:sp>
      <p:sp>
        <p:nvSpPr>
          <p:cNvPr id="7" name="Rectangle 6"/>
          <p:cNvSpPr/>
          <p:nvPr/>
        </p:nvSpPr>
        <p:spPr>
          <a:xfrm>
            <a:off x="9963912" y="2093976"/>
            <a:ext cx="2023872" cy="1124712"/>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hu-HU" dirty="0" smtClean="0"/>
              <a:t>Webshop</a:t>
            </a:r>
            <a:endParaRPr lang="en-US" dirty="0"/>
          </a:p>
        </p:txBody>
      </p:sp>
      <p:cxnSp>
        <p:nvCxnSpPr>
          <p:cNvPr id="9" name="Straight Connector 8"/>
          <p:cNvCxnSpPr/>
          <p:nvPr/>
        </p:nvCxnSpPr>
        <p:spPr>
          <a:xfrm flipV="1">
            <a:off x="1533144" y="3840480"/>
            <a:ext cx="10515600" cy="18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33144" y="4443984"/>
            <a:ext cx="2023872" cy="112471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hu-HU" dirty="0" smtClean="0"/>
              <a:t>Pályázatok</a:t>
            </a:r>
            <a:endParaRPr lang="en-US" dirty="0"/>
          </a:p>
        </p:txBody>
      </p:sp>
      <p:sp>
        <p:nvSpPr>
          <p:cNvPr id="12" name="Rectangle 11"/>
          <p:cNvSpPr/>
          <p:nvPr/>
        </p:nvSpPr>
        <p:spPr>
          <a:xfrm>
            <a:off x="4381500" y="4443984"/>
            <a:ext cx="2023872" cy="112471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hu-HU" dirty="0" smtClean="0"/>
              <a:t>3D nyomtatás</a:t>
            </a:r>
            <a:endParaRPr lang="en-US" dirty="0"/>
          </a:p>
        </p:txBody>
      </p:sp>
      <p:sp>
        <p:nvSpPr>
          <p:cNvPr id="13" name="Rectangle 12"/>
          <p:cNvSpPr/>
          <p:nvPr/>
        </p:nvSpPr>
        <p:spPr>
          <a:xfrm>
            <a:off x="7229856" y="4443984"/>
            <a:ext cx="2023872" cy="112471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hu-HU" dirty="0" smtClean="0"/>
              <a:t>Startup menedzselés</a:t>
            </a:r>
            <a:endParaRPr lang="en-US" dirty="0"/>
          </a:p>
        </p:txBody>
      </p:sp>
      <p:sp>
        <p:nvSpPr>
          <p:cNvPr id="15" name="Rectangle 14"/>
          <p:cNvSpPr/>
          <p:nvPr/>
        </p:nvSpPr>
        <p:spPr>
          <a:xfrm>
            <a:off x="9963912" y="4443984"/>
            <a:ext cx="2023872" cy="112471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hu-HU" dirty="0" smtClean="0"/>
              <a:t>Könyveladások</a:t>
            </a:r>
            <a:endParaRPr lang="en-US" dirty="0"/>
          </a:p>
        </p:txBody>
      </p:sp>
      <p:sp>
        <p:nvSpPr>
          <p:cNvPr id="16" name="TextBox 15"/>
          <p:cNvSpPr txBox="1"/>
          <p:nvPr/>
        </p:nvSpPr>
        <p:spPr>
          <a:xfrm>
            <a:off x="14272" y="2471666"/>
            <a:ext cx="1163780" cy="369332"/>
          </a:xfrm>
          <a:prstGeom prst="rect">
            <a:avLst/>
          </a:prstGeom>
          <a:noFill/>
        </p:spPr>
        <p:txBody>
          <a:bodyPr wrap="none" rtlCol="0">
            <a:spAutoFit/>
          </a:bodyPr>
          <a:lstStyle/>
          <a:p>
            <a:r>
              <a:rPr lang="hu-HU" dirty="0" smtClean="0"/>
              <a:t>Elsődleges</a:t>
            </a:r>
            <a:endParaRPr lang="en-US" dirty="0"/>
          </a:p>
        </p:txBody>
      </p:sp>
      <p:sp>
        <p:nvSpPr>
          <p:cNvPr id="17" name="TextBox 16"/>
          <p:cNvSpPr txBox="1"/>
          <p:nvPr/>
        </p:nvSpPr>
        <p:spPr>
          <a:xfrm>
            <a:off x="14272" y="4821674"/>
            <a:ext cx="1308371" cy="369332"/>
          </a:xfrm>
          <a:prstGeom prst="rect">
            <a:avLst/>
          </a:prstGeom>
          <a:noFill/>
        </p:spPr>
        <p:txBody>
          <a:bodyPr wrap="none" rtlCol="0">
            <a:spAutoFit/>
          </a:bodyPr>
          <a:lstStyle/>
          <a:p>
            <a:r>
              <a:rPr lang="hu-HU" dirty="0" smtClean="0"/>
              <a:t>Másodlagos</a:t>
            </a:r>
            <a:endParaRPr lang="en-US" dirty="0"/>
          </a:p>
        </p:txBody>
      </p:sp>
    </p:spTree>
    <p:extLst>
      <p:ext uri="{BB962C8B-B14F-4D97-AF65-F5344CB8AC3E}">
        <p14:creationId xmlns:p14="http://schemas.microsoft.com/office/powerpoint/2010/main" val="2227943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Oktatási terv és tananyag elkészítése</a:t>
            </a:r>
            <a:endParaRPr lang="en-US" dirty="0"/>
          </a:p>
        </p:txBody>
      </p:sp>
      <p:sp>
        <p:nvSpPr>
          <p:cNvPr id="4" name="Rectangle 3"/>
          <p:cNvSpPr/>
          <p:nvPr/>
        </p:nvSpPr>
        <p:spPr>
          <a:xfrm>
            <a:off x="1792225" y="1325563"/>
            <a:ext cx="2057400" cy="9418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Első év</a:t>
            </a:r>
            <a:endParaRPr lang="en-US" dirty="0"/>
          </a:p>
        </p:txBody>
      </p:sp>
      <p:sp>
        <p:nvSpPr>
          <p:cNvPr id="5" name="TextBox 4"/>
          <p:cNvSpPr txBox="1"/>
          <p:nvPr/>
        </p:nvSpPr>
        <p:spPr>
          <a:xfrm>
            <a:off x="1709929" y="2533523"/>
            <a:ext cx="2468880" cy="2308324"/>
          </a:xfrm>
          <a:prstGeom prst="rect">
            <a:avLst/>
          </a:prstGeom>
          <a:noFill/>
        </p:spPr>
        <p:txBody>
          <a:bodyPr wrap="square" rtlCol="0">
            <a:spAutoFit/>
          </a:bodyPr>
          <a:lstStyle/>
          <a:p>
            <a:pPr marL="285750" indent="-285750">
              <a:buFont typeface="Arial" panose="020B0604020202020204" pitchFamily="34" charset="0"/>
              <a:buChar char="•"/>
            </a:pPr>
            <a:r>
              <a:rPr lang="hu-HU" dirty="0" smtClean="0"/>
              <a:t>Raspberry Pi + Python alapok játszva</a:t>
            </a:r>
          </a:p>
          <a:p>
            <a:pPr marL="285750" indent="-285750">
              <a:buFont typeface="Arial" panose="020B0604020202020204" pitchFamily="34" charset="0"/>
              <a:buChar char="•"/>
            </a:pPr>
            <a:r>
              <a:rPr lang="hu-HU" dirty="0" smtClean="0"/>
              <a:t>12-13 egymásra épülő témakör</a:t>
            </a:r>
          </a:p>
          <a:p>
            <a:pPr marL="285750" indent="-285750">
              <a:buFont typeface="Arial" panose="020B0604020202020204" pitchFamily="34" charset="0"/>
              <a:buChar char="•"/>
            </a:pPr>
            <a:r>
              <a:rPr lang="hu-HU" dirty="0" smtClean="0"/>
              <a:t>Témakörönként 5-6 projekt gyakorlás miatt</a:t>
            </a:r>
            <a:endParaRPr lang="en-US" dirty="0"/>
          </a:p>
        </p:txBody>
      </p:sp>
      <p:sp>
        <p:nvSpPr>
          <p:cNvPr id="6" name="Rectangle 5"/>
          <p:cNvSpPr/>
          <p:nvPr/>
        </p:nvSpPr>
        <p:spPr>
          <a:xfrm>
            <a:off x="219456" y="5257800"/>
            <a:ext cx="1033272" cy="411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Státusz:</a:t>
            </a:r>
            <a:endParaRPr lang="en-US" dirty="0"/>
          </a:p>
        </p:txBody>
      </p:sp>
      <p:sp>
        <p:nvSpPr>
          <p:cNvPr id="7" name="Rectangle 6"/>
          <p:cNvSpPr/>
          <p:nvPr/>
        </p:nvSpPr>
        <p:spPr>
          <a:xfrm>
            <a:off x="219456" y="3035649"/>
            <a:ext cx="1033272" cy="411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Leírás:</a:t>
            </a:r>
            <a:endParaRPr lang="en-US" dirty="0"/>
          </a:p>
        </p:txBody>
      </p:sp>
      <p:sp>
        <p:nvSpPr>
          <p:cNvPr id="8" name="Rectangle 7"/>
          <p:cNvSpPr/>
          <p:nvPr/>
        </p:nvSpPr>
        <p:spPr>
          <a:xfrm>
            <a:off x="219456" y="1590739"/>
            <a:ext cx="1133856" cy="411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Évfolyam:</a:t>
            </a:r>
            <a:endParaRPr lang="en-US" dirty="0"/>
          </a:p>
        </p:txBody>
      </p:sp>
      <p:sp>
        <p:nvSpPr>
          <p:cNvPr id="9" name="Rectangle 8"/>
          <p:cNvSpPr/>
          <p:nvPr/>
        </p:nvSpPr>
        <p:spPr>
          <a:xfrm>
            <a:off x="219456" y="6242304"/>
            <a:ext cx="1243584" cy="411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Korosztály:</a:t>
            </a:r>
            <a:endParaRPr lang="en-US" dirty="0"/>
          </a:p>
        </p:txBody>
      </p:sp>
      <p:sp>
        <p:nvSpPr>
          <p:cNvPr id="10" name="TextBox 9"/>
          <p:cNvSpPr txBox="1"/>
          <p:nvPr/>
        </p:nvSpPr>
        <p:spPr>
          <a:xfrm>
            <a:off x="1856233" y="5001875"/>
            <a:ext cx="2322576" cy="923330"/>
          </a:xfrm>
          <a:prstGeom prst="rect">
            <a:avLst/>
          </a:prstGeom>
          <a:noFill/>
        </p:spPr>
        <p:txBody>
          <a:bodyPr wrap="square" rtlCol="0">
            <a:spAutoFit/>
          </a:bodyPr>
          <a:lstStyle/>
          <a:p>
            <a:r>
              <a:rPr lang="hu-HU" dirty="0" smtClean="0"/>
              <a:t>Első 3 témakör projektekkel együtt kész</a:t>
            </a:r>
            <a:endParaRPr lang="en-US" dirty="0"/>
          </a:p>
        </p:txBody>
      </p:sp>
      <p:sp>
        <p:nvSpPr>
          <p:cNvPr id="11" name="TextBox 10"/>
          <p:cNvSpPr txBox="1"/>
          <p:nvPr/>
        </p:nvSpPr>
        <p:spPr>
          <a:xfrm>
            <a:off x="1792225" y="6124878"/>
            <a:ext cx="2208275" cy="646331"/>
          </a:xfrm>
          <a:prstGeom prst="rect">
            <a:avLst/>
          </a:prstGeom>
          <a:noFill/>
        </p:spPr>
        <p:txBody>
          <a:bodyPr wrap="square" rtlCol="0">
            <a:spAutoFit/>
          </a:bodyPr>
          <a:lstStyle/>
          <a:p>
            <a:r>
              <a:rPr lang="hu-HU" dirty="0" smtClean="0"/>
              <a:t>Leghamarabb 5. osztály, inkább 7.-től</a:t>
            </a:r>
            <a:endParaRPr lang="en-US" dirty="0"/>
          </a:p>
        </p:txBody>
      </p:sp>
      <p:cxnSp>
        <p:nvCxnSpPr>
          <p:cNvPr id="13" name="Straight Connector 12"/>
          <p:cNvCxnSpPr/>
          <p:nvPr/>
        </p:nvCxnSpPr>
        <p:spPr>
          <a:xfrm>
            <a:off x="1572768" y="1060704"/>
            <a:ext cx="9144" cy="559308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01669" y="1060704"/>
            <a:ext cx="9144" cy="559308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605529" y="1322515"/>
            <a:ext cx="2057400" cy="9418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Második év</a:t>
            </a:r>
            <a:endParaRPr lang="en-US" dirty="0"/>
          </a:p>
        </p:txBody>
      </p:sp>
      <p:sp>
        <p:nvSpPr>
          <p:cNvPr id="16" name="TextBox 15"/>
          <p:cNvSpPr txBox="1"/>
          <p:nvPr/>
        </p:nvSpPr>
        <p:spPr>
          <a:xfrm>
            <a:off x="4523233" y="2530475"/>
            <a:ext cx="2468880" cy="2308324"/>
          </a:xfrm>
          <a:prstGeom prst="rect">
            <a:avLst/>
          </a:prstGeom>
          <a:noFill/>
        </p:spPr>
        <p:txBody>
          <a:bodyPr wrap="square" rtlCol="0">
            <a:spAutoFit/>
          </a:bodyPr>
          <a:lstStyle/>
          <a:p>
            <a:pPr marL="285750" indent="-285750">
              <a:buFont typeface="Arial" panose="020B0604020202020204" pitchFamily="34" charset="0"/>
              <a:buChar char="•"/>
            </a:pPr>
            <a:r>
              <a:rPr lang="hu-HU" dirty="0" smtClean="0"/>
              <a:t>Programozás komolyabb elsajátítása</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hu-HU" dirty="0" smtClean="0"/>
              <a:t>Classok, Multithreading, GUI, appok, Vizuális ábrázolás, web</a:t>
            </a:r>
          </a:p>
        </p:txBody>
      </p:sp>
      <p:sp>
        <p:nvSpPr>
          <p:cNvPr id="17" name="TextBox 16"/>
          <p:cNvSpPr txBox="1"/>
          <p:nvPr/>
        </p:nvSpPr>
        <p:spPr>
          <a:xfrm>
            <a:off x="4663441" y="5278874"/>
            <a:ext cx="2322576" cy="369332"/>
          </a:xfrm>
          <a:prstGeom prst="rect">
            <a:avLst/>
          </a:prstGeom>
          <a:noFill/>
        </p:spPr>
        <p:txBody>
          <a:bodyPr wrap="square" rtlCol="0">
            <a:spAutoFit/>
          </a:bodyPr>
          <a:lstStyle/>
          <a:p>
            <a:pPr algn="ctr"/>
            <a:r>
              <a:rPr lang="hu-HU" dirty="0" smtClean="0"/>
              <a:t>Semmi</a:t>
            </a:r>
            <a:endParaRPr lang="en-US" dirty="0"/>
          </a:p>
        </p:txBody>
      </p:sp>
      <p:sp>
        <p:nvSpPr>
          <p:cNvPr id="18" name="TextBox 17"/>
          <p:cNvSpPr txBox="1"/>
          <p:nvPr/>
        </p:nvSpPr>
        <p:spPr>
          <a:xfrm>
            <a:off x="4605529" y="6121830"/>
            <a:ext cx="2208275" cy="369332"/>
          </a:xfrm>
          <a:prstGeom prst="rect">
            <a:avLst/>
          </a:prstGeom>
          <a:noFill/>
        </p:spPr>
        <p:txBody>
          <a:bodyPr wrap="square" rtlCol="0">
            <a:spAutoFit/>
          </a:bodyPr>
          <a:lstStyle/>
          <a:p>
            <a:pPr algn="ctr"/>
            <a:r>
              <a:rPr lang="hu-HU" dirty="0"/>
              <a:t>?</a:t>
            </a:r>
            <a:endParaRPr lang="en-US" dirty="0"/>
          </a:p>
        </p:txBody>
      </p:sp>
      <p:sp>
        <p:nvSpPr>
          <p:cNvPr id="19" name="Rectangle 18"/>
          <p:cNvSpPr/>
          <p:nvPr/>
        </p:nvSpPr>
        <p:spPr>
          <a:xfrm>
            <a:off x="7363969" y="1328611"/>
            <a:ext cx="2057400" cy="9418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Harmadik év</a:t>
            </a:r>
            <a:endParaRPr lang="en-US" dirty="0"/>
          </a:p>
        </p:txBody>
      </p:sp>
      <p:sp>
        <p:nvSpPr>
          <p:cNvPr id="20" name="TextBox 19"/>
          <p:cNvSpPr txBox="1"/>
          <p:nvPr/>
        </p:nvSpPr>
        <p:spPr>
          <a:xfrm>
            <a:off x="7018020" y="2531711"/>
            <a:ext cx="2673097" cy="2585323"/>
          </a:xfrm>
          <a:prstGeom prst="rect">
            <a:avLst/>
          </a:prstGeom>
          <a:noFill/>
        </p:spPr>
        <p:txBody>
          <a:bodyPr wrap="square" rtlCol="0">
            <a:spAutoFit/>
          </a:bodyPr>
          <a:lstStyle/>
          <a:p>
            <a:pPr marL="285750" indent="-285750">
              <a:buFont typeface="Arial" panose="020B0604020202020204" pitchFamily="34" charset="0"/>
              <a:buChar char="•"/>
            </a:pPr>
            <a:r>
              <a:rPr lang="hu-HU" dirty="0" smtClean="0"/>
              <a:t>Egyes Python csomagok részletesebb megismerése</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hu-HU" dirty="0" smtClean="0"/>
              <a:t>OpenCV, Pandas, Sklearn</a:t>
            </a:r>
          </a:p>
          <a:p>
            <a:pPr marL="285750" indent="-285750">
              <a:buFont typeface="Arial" panose="020B0604020202020204" pitchFamily="34" charset="0"/>
              <a:buChar char="•"/>
            </a:pPr>
            <a:r>
              <a:rPr lang="hu-HU" dirty="0" smtClean="0"/>
              <a:t>AI projektek, IoT</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endParaRPr lang="en-US" dirty="0"/>
          </a:p>
        </p:txBody>
      </p:sp>
      <p:sp>
        <p:nvSpPr>
          <p:cNvPr id="21" name="TextBox 20"/>
          <p:cNvSpPr txBox="1"/>
          <p:nvPr/>
        </p:nvSpPr>
        <p:spPr>
          <a:xfrm>
            <a:off x="7053075" y="5278874"/>
            <a:ext cx="2322576" cy="369332"/>
          </a:xfrm>
          <a:prstGeom prst="rect">
            <a:avLst/>
          </a:prstGeom>
          <a:noFill/>
        </p:spPr>
        <p:txBody>
          <a:bodyPr wrap="square" rtlCol="0">
            <a:spAutoFit/>
          </a:bodyPr>
          <a:lstStyle/>
          <a:p>
            <a:pPr algn="ctr"/>
            <a:r>
              <a:rPr lang="hu-HU" dirty="0" smtClean="0"/>
              <a:t>Semmi</a:t>
            </a:r>
            <a:endParaRPr lang="en-US" dirty="0"/>
          </a:p>
        </p:txBody>
      </p:sp>
      <p:sp>
        <p:nvSpPr>
          <p:cNvPr id="22" name="TextBox 21"/>
          <p:cNvSpPr txBox="1"/>
          <p:nvPr/>
        </p:nvSpPr>
        <p:spPr>
          <a:xfrm>
            <a:off x="7139946" y="6121830"/>
            <a:ext cx="2208275" cy="369332"/>
          </a:xfrm>
          <a:prstGeom prst="rect">
            <a:avLst/>
          </a:prstGeom>
          <a:noFill/>
        </p:spPr>
        <p:txBody>
          <a:bodyPr wrap="square" rtlCol="0">
            <a:spAutoFit/>
          </a:bodyPr>
          <a:lstStyle/>
          <a:p>
            <a:pPr algn="ctr"/>
            <a:r>
              <a:rPr lang="hu-HU" dirty="0" smtClean="0"/>
              <a:t>?</a:t>
            </a:r>
            <a:endParaRPr lang="en-US" dirty="0"/>
          </a:p>
        </p:txBody>
      </p:sp>
      <p:sp>
        <p:nvSpPr>
          <p:cNvPr id="23" name="Rectangle 22"/>
          <p:cNvSpPr/>
          <p:nvPr/>
        </p:nvSpPr>
        <p:spPr>
          <a:xfrm>
            <a:off x="9848089" y="1325563"/>
            <a:ext cx="2057400" cy="9418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Negyedik év</a:t>
            </a:r>
            <a:endParaRPr lang="en-US" dirty="0"/>
          </a:p>
        </p:txBody>
      </p:sp>
      <p:sp>
        <p:nvSpPr>
          <p:cNvPr id="24" name="TextBox 23"/>
          <p:cNvSpPr txBox="1"/>
          <p:nvPr/>
        </p:nvSpPr>
        <p:spPr>
          <a:xfrm>
            <a:off x="9765793" y="2533523"/>
            <a:ext cx="2468880" cy="1477328"/>
          </a:xfrm>
          <a:prstGeom prst="rect">
            <a:avLst/>
          </a:prstGeom>
          <a:noFill/>
        </p:spPr>
        <p:txBody>
          <a:bodyPr wrap="square" rtlCol="0">
            <a:spAutoFit/>
          </a:bodyPr>
          <a:lstStyle/>
          <a:p>
            <a:pPr marL="285750" indent="-285750">
              <a:buFont typeface="Arial" panose="020B0604020202020204" pitchFamily="34" charset="0"/>
              <a:buChar char="•"/>
            </a:pPr>
            <a:r>
              <a:rPr lang="hu-HU" dirty="0" smtClean="0"/>
              <a:t>6 előre meghatározott projekt részletes, önálló/konzultáló kidolgozása</a:t>
            </a:r>
            <a:endParaRPr lang="en-US" dirty="0"/>
          </a:p>
        </p:txBody>
      </p:sp>
      <p:sp>
        <p:nvSpPr>
          <p:cNvPr id="25" name="TextBox 24"/>
          <p:cNvSpPr txBox="1"/>
          <p:nvPr/>
        </p:nvSpPr>
        <p:spPr>
          <a:xfrm>
            <a:off x="9733788" y="5300055"/>
            <a:ext cx="2322576" cy="369332"/>
          </a:xfrm>
          <a:prstGeom prst="rect">
            <a:avLst/>
          </a:prstGeom>
          <a:noFill/>
        </p:spPr>
        <p:txBody>
          <a:bodyPr wrap="square" rtlCol="0">
            <a:spAutoFit/>
          </a:bodyPr>
          <a:lstStyle/>
          <a:p>
            <a:pPr algn="ctr"/>
            <a:r>
              <a:rPr lang="hu-HU" dirty="0" smtClean="0"/>
              <a:t>Semmi</a:t>
            </a:r>
            <a:endParaRPr lang="en-US" dirty="0"/>
          </a:p>
        </p:txBody>
      </p:sp>
      <p:sp>
        <p:nvSpPr>
          <p:cNvPr id="26" name="TextBox 25"/>
          <p:cNvSpPr txBox="1"/>
          <p:nvPr/>
        </p:nvSpPr>
        <p:spPr>
          <a:xfrm>
            <a:off x="9848089" y="6121830"/>
            <a:ext cx="2208275" cy="369332"/>
          </a:xfrm>
          <a:prstGeom prst="rect">
            <a:avLst/>
          </a:prstGeom>
          <a:noFill/>
        </p:spPr>
        <p:txBody>
          <a:bodyPr wrap="square" rtlCol="0">
            <a:spAutoFit/>
          </a:bodyPr>
          <a:lstStyle/>
          <a:p>
            <a:pPr algn="ctr"/>
            <a:r>
              <a:rPr lang="hu-HU" dirty="0" smtClean="0"/>
              <a:t>?</a:t>
            </a:r>
            <a:endParaRPr lang="en-US" dirty="0"/>
          </a:p>
        </p:txBody>
      </p:sp>
      <p:cxnSp>
        <p:nvCxnSpPr>
          <p:cNvPr id="27" name="Straight Connector 26"/>
          <p:cNvCxnSpPr/>
          <p:nvPr/>
        </p:nvCxnSpPr>
        <p:spPr>
          <a:xfrm>
            <a:off x="6987541" y="1057656"/>
            <a:ext cx="9144" cy="559308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07298" y="1057656"/>
            <a:ext cx="9144" cy="559308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15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Tanárok/partnerek felkutatása, betanítása</a:t>
            </a:r>
            <a:endParaRPr lang="en-US" dirty="0"/>
          </a:p>
        </p:txBody>
      </p:sp>
      <p:sp>
        <p:nvSpPr>
          <p:cNvPr id="3" name="Content Placeholder 2"/>
          <p:cNvSpPr>
            <a:spLocks noGrp="1"/>
          </p:cNvSpPr>
          <p:nvPr>
            <p:ph idx="1"/>
          </p:nvPr>
        </p:nvSpPr>
        <p:spPr/>
        <p:txBody>
          <a:bodyPr/>
          <a:lstStyle/>
          <a:p>
            <a:r>
              <a:rPr lang="hu-HU" dirty="0" smtClean="0"/>
              <a:t>A siker kulcsa egy közösség kiépítése, aminek a központja és koordinátora a PiCur Academy</a:t>
            </a:r>
          </a:p>
          <a:p>
            <a:r>
              <a:rPr lang="hu-HU" dirty="0" smtClean="0"/>
              <a:t>Iskolákba kell menni bemutatókat tartani, ahol mind a tanárok és a diákok is célpontok</a:t>
            </a:r>
          </a:p>
          <a:p>
            <a:r>
              <a:rPr lang="hu-HU" dirty="0" smtClean="0"/>
              <a:t>Ki kell dolgozni betanító anyagot tanároknak, így partnerré válhatnak, felhasználhatják a PiCur Academy tananyagát és forrásait és frenchise rendszerbe üzemeltethetik saját iskolájukat.</a:t>
            </a:r>
          </a:p>
          <a:p>
            <a:r>
              <a:rPr lang="hu-HU" dirty="0" smtClean="0"/>
              <a:t>Potenciális reklámhelyek: iskolák, magániskolák, egyetemek.</a:t>
            </a:r>
          </a:p>
        </p:txBody>
      </p:sp>
    </p:spTree>
    <p:extLst>
      <p:ext uri="{BB962C8B-B14F-4D97-AF65-F5344CB8AC3E}">
        <p14:creationId xmlns:p14="http://schemas.microsoft.com/office/powerpoint/2010/main" val="626851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Honlap + brand + webshop</a:t>
            </a:r>
            <a:endParaRPr lang="en-US" dirty="0"/>
          </a:p>
        </p:txBody>
      </p:sp>
      <p:sp>
        <p:nvSpPr>
          <p:cNvPr id="3" name="Content Placeholder 2"/>
          <p:cNvSpPr>
            <a:spLocks noGrp="1"/>
          </p:cNvSpPr>
          <p:nvPr>
            <p:ph idx="1"/>
          </p:nvPr>
        </p:nvSpPr>
        <p:spPr>
          <a:xfrm>
            <a:off x="591312" y="1432433"/>
            <a:ext cx="10515600" cy="4351338"/>
          </a:xfrm>
        </p:spPr>
        <p:txBody>
          <a:bodyPr/>
          <a:lstStyle/>
          <a:p>
            <a:r>
              <a:rPr lang="hu-HU" dirty="0" smtClean="0"/>
              <a:t>Kell egy egységes brand design a hörcsög szimbólum köré, ami a kreativitást és innovációt sugallja.</a:t>
            </a:r>
          </a:p>
          <a:p>
            <a:endParaRPr lang="hu-HU" dirty="0" smtClean="0"/>
          </a:p>
          <a:p>
            <a:r>
              <a:rPr lang="hu-HU" dirty="0" smtClean="0"/>
              <a:t>Honlap a központi elem, itt lehet diákokat, tanárokat, mentorokat stb. Regisztrálni, partnereket bemutatni és folyamatosan kommunikálni a külvilág felé.</a:t>
            </a:r>
          </a:p>
          <a:p>
            <a:endParaRPr lang="hu-HU" dirty="0" smtClean="0"/>
          </a:p>
          <a:p>
            <a:r>
              <a:rPr lang="hu-HU" dirty="0" smtClean="0"/>
              <a:t>Webshop kiépítése a projektek köré – nemcsak a szellemi tudást szolgáltatnánk, hanem a fizikai eszközöket is adnánk.</a:t>
            </a:r>
            <a:endParaRPr lang="en-US" dirty="0"/>
          </a:p>
        </p:txBody>
      </p:sp>
    </p:spTree>
    <p:extLst>
      <p:ext uri="{BB962C8B-B14F-4D97-AF65-F5344CB8AC3E}">
        <p14:creationId xmlns:p14="http://schemas.microsoft.com/office/powerpoint/2010/main" val="1351208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Frenchise rendszer kidolgozása</a:t>
            </a:r>
            <a:endParaRPr lang="en-US" dirty="0"/>
          </a:p>
        </p:txBody>
      </p:sp>
      <p:sp>
        <p:nvSpPr>
          <p:cNvPr id="3" name="Content Placeholder 2"/>
          <p:cNvSpPr>
            <a:spLocks noGrp="1"/>
          </p:cNvSpPr>
          <p:nvPr>
            <p:ph idx="1"/>
          </p:nvPr>
        </p:nvSpPr>
        <p:spPr/>
        <p:txBody>
          <a:bodyPr/>
          <a:lstStyle/>
          <a:p>
            <a:r>
              <a:rPr lang="hu-HU" dirty="0" smtClean="0"/>
              <a:t>A frenchise rendszer biztosítaná, hogy ne egy személy oktassa az egész országot, hanem átadva a tudást, sokszorosan jelenyjünk meg mindenhol.</a:t>
            </a:r>
          </a:p>
          <a:p>
            <a:endParaRPr lang="hu-HU" dirty="0"/>
          </a:p>
          <a:p>
            <a:r>
              <a:rPr lang="hu-HU" dirty="0" smtClean="0"/>
              <a:t>Erről semmi egyebet nem tudok még.</a:t>
            </a:r>
            <a:endParaRPr lang="en-US" dirty="0"/>
          </a:p>
        </p:txBody>
      </p:sp>
    </p:spTree>
    <p:extLst>
      <p:ext uri="{BB962C8B-B14F-4D97-AF65-F5344CB8AC3E}">
        <p14:creationId xmlns:p14="http://schemas.microsoft.com/office/powerpoint/2010/main" val="324257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Hol tartunk most?</a:t>
            </a:r>
            <a:endParaRPr lang="en-US" dirty="0"/>
          </a:p>
        </p:txBody>
      </p:sp>
      <p:sp>
        <p:nvSpPr>
          <p:cNvPr id="3" name="Content Placeholder 2"/>
          <p:cNvSpPr>
            <a:spLocks noGrp="1"/>
          </p:cNvSpPr>
          <p:nvPr>
            <p:ph idx="1"/>
          </p:nvPr>
        </p:nvSpPr>
        <p:spPr>
          <a:xfrm>
            <a:off x="316992" y="1478153"/>
            <a:ext cx="10515600" cy="4351338"/>
          </a:xfrm>
        </p:spPr>
        <p:txBody>
          <a:bodyPr/>
          <a:lstStyle/>
          <a:p>
            <a:r>
              <a:rPr lang="hu-HU" dirty="0" smtClean="0"/>
              <a:t>Van 3 diák akiken tesztelem a rendszert. Eddig pozitívak a visszajelzéseik, sőt egyre többet szeretnének és még online is csinálnák.</a:t>
            </a:r>
          </a:p>
          <a:p>
            <a:r>
              <a:rPr lang="hu-HU" dirty="0" smtClean="0"/>
              <a:t>Az egyik diákom tanárja elkérte a számomat, mert lát ebben fantáziát, de még nem hívott.</a:t>
            </a:r>
          </a:p>
          <a:p>
            <a:r>
              <a:rPr lang="hu-HU" dirty="0" smtClean="0"/>
              <a:t>Az ELI jelenleg támogat helyszínnel, de van ígeret arra, hogy ha kész a tananyag, akár rendszeres kurzusok megtartását, reklámozását, finanszírozását? is biztosítják.</a:t>
            </a:r>
          </a:p>
          <a:p>
            <a:r>
              <a:rPr lang="hu-HU" dirty="0" smtClean="0"/>
              <a:t>Az első év felületes terve meg van és abból 3 témakör kidolgozva. A témakörök és projektek időmtől függően folyamatosan frissülnek.</a:t>
            </a:r>
            <a:endParaRPr lang="en-US" dirty="0"/>
          </a:p>
        </p:txBody>
      </p:sp>
    </p:spTree>
    <p:extLst>
      <p:ext uri="{BB962C8B-B14F-4D97-AF65-F5344CB8AC3E}">
        <p14:creationId xmlns:p14="http://schemas.microsoft.com/office/powerpoint/2010/main" val="1632852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464" y="1801368"/>
            <a:ext cx="1740408"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Oktatási terv és tananyag</a:t>
            </a:r>
            <a:endParaRPr lang="en-US" dirty="0"/>
          </a:p>
        </p:txBody>
      </p:sp>
      <p:sp>
        <p:nvSpPr>
          <p:cNvPr id="5" name="Rectangle 4"/>
          <p:cNvSpPr/>
          <p:nvPr/>
        </p:nvSpPr>
        <p:spPr>
          <a:xfrm>
            <a:off x="3592576" y="1801368"/>
            <a:ext cx="1740408"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Honlap + webshop</a:t>
            </a:r>
            <a:endParaRPr lang="en-US" dirty="0"/>
          </a:p>
        </p:txBody>
      </p:sp>
      <p:sp>
        <p:nvSpPr>
          <p:cNvPr id="6" name="Title 1"/>
          <p:cNvSpPr>
            <a:spLocks noGrp="1"/>
          </p:cNvSpPr>
          <p:nvPr>
            <p:ph type="title"/>
          </p:nvPr>
        </p:nvSpPr>
        <p:spPr>
          <a:xfrm>
            <a:off x="0" y="0"/>
            <a:ext cx="10515600" cy="1325563"/>
          </a:xfrm>
        </p:spPr>
        <p:txBody>
          <a:bodyPr/>
          <a:lstStyle/>
          <a:p>
            <a:r>
              <a:rPr lang="en-US" dirty="0" err="1" smtClean="0"/>
              <a:t>Els</a:t>
            </a:r>
            <a:r>
              <a:rPr lang="hu-HU" dirty="0" smtClean="0"/>
              <a:t>ődleges teendők</a:t>
            </a:r>
            <a:endParaRPr lang="en-US" dirty="0"/>
          </a:p>
        </p:txBody>
      </p:sp>
      <p:sp>
        <p:nvSpPr>
          <p:cNvPr id="8" name="Rectangle 7"/>
          <p:cNvSpPr/>
          <p:nvPr/>
        </p:nvSpPr>
        <p:spPr>
          <a:xfrm>
            <a:off x="6901688" y="1801368"/>
            <a:ext cx="1740408"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Tanarok/partnerek oktatasa</a:t>
            </a:r>
            <a:endParaRPr lang="en-US" dirty="0"/>
          </a:p>
        </p:txBody>
      </p:sp>
      <p:sp>
        <p:nvSpPr>
          <p:cNvPr id="9" name="Rectangle 8"/>
          <p:cNvSpPr/>
          <p:nvPr/>
        </p:nvSpPr>
        <p:spPr>
          <a:xfrm>
            <a:off x="10210800" y="1801368"/>
            <a:ext cx="1740408"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Frenchise</a:t>
            </a:r>
            <a:endParaRPr lang="en-US" dirty="0"/>
          </a:p>
        </p:txBody>
      </p:sp>
      <p:sp>
        <p:nvSpPr>
          <p:cNvPr id="10" name="TextBox 9"/>
          <p:cNvSpPr txBox="1"/>
          <p:nvPr/>
        </p:nvSpPr>
        <p:spPr>
          <a:xfrm>
            <a:off x="0" y="3547872"/>
            <a:ext cx="2459736" cy="1754326"/>
          </a:xfrm>
          <a:prstGeom prst="rect">
            <a:avLst/>
          </a:prstGeom>
          <a:noFill/>
        </p:spPr>
        <p:txBody>
          <a:bodyPr wrap="square" rtlCol="0">
            <a:spAutoFit/>
          </a:bodyPr>
          <a:lstStyle/>
          <a:p>
            <a:pPr marL="285750" indent="-285750">
              <a:buFont typeface="Arial" panose="020B0604020202020204" pitchFamily="34" charset="0"/>
              <a:buChar char="•"/>
            </a:pPr>
            <a:r>
              <a:rPr lang="hu-HU" dirty="0" smtClean="0"/>
              <a:t>Első év tananyag részletes kidolgozása</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hu-HU" dirty="0" smtClean="0"/>
              <a:t>Elkövetkező évek tananyagának megtervezése</a:t>
            </a:r>
            <a:endParaRPr lang="en-US" dirty="0"/>
          </a:p>
        </p:txBody>
      </p:sp>
      <p:sp>
        <p:nvSpPr>
          <p:cNvPr id="11" name="TextBox 10"/>
          <p:cNvSpPr txBox="1"/>
          <p:nvPr/>
        </p:nvSpPr>
        <p:spPr>
          <a:xfrm>
            <a:off x="3232912" y="3547872"/>
            <a:ext cx="2459736" cy="2862322"/>
          </a:xfrm>
          <a:prstGeom prst="rect">
            <a:avLst/>
          </a:prstGeom>
          <a:noFill/>
        </p:spPr>
        <p:txBody>
          <a:bodyPr wrap="square" rtlCol="0">
            <a:spAutoFit/>
          </a:bodyPr>
          <a:lstStyle/>
          <a:p>
            <a:pPr marL="285750" indent="-285750">
              <a:buFont typeface="Arial" panose="020B0604020202020204" pitchFamily="34" charset="0"/>
              <a:buChar char="•"/>
            </a:pPr>
            <a:r>
              <a:rPr lang="hu-HU" dirty="0" smtClean="0"/>
              <a:t>Brand kitalálása </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hu-HU" dirty="0" smtClean="0"/>
              <a:t>Honlap elkészítése</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hu-HU" dirty="0" smtClean="0"/>
              <a:t>Webshop honlaphoz csatolása</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hu-HU" dirty="0" smtClean="0"/>
              <a:t>Webshophoz kereskedelmi partnerek</a:t>
            </a:r>
            <a:endParaRPr lang="en-US" dirty="0"/>
          </a:p>
        </p:txBody>
      </p:sp>
      <p:sp>
        <p:nvSpPr>
          <p:cNvPr id="12" name="TextBox 11"/>
          <p:cNvSpPr txBox="1"/>
          <p:nvPr/>
        </p:nvSpPr>
        <p:spPr>
          <a:xfrm>
            <a:off x="6542024" y="3547872"/>
            <a:ext cx="2459736" cy="2308324"/>
          </a:xfrm>
          <a:prstGeom prst="rect">
            <a:avLst/>
          </a:prstGeom>
          <a:noFill/>
        </p:spPr>
        <p:txBody>
          <a:bodyPr wrap="square" rtlCol="0">
            <a:spAutoFit/>
          </a:bodyPr>
          <a:lstStyle/>
          <a:p>
            <a:pPr marL="285750" indent="-285750">
              <a:buFont typeface="Arial" panose="020B0604020202020204" pitchFamily="34" charset="0"/>
              <a:buChar char="•"/>
            </a:pPr>
            <a:r>
              <a:rPr lang="hu-HU" dirty="0" smtClean="0"/>
              <a:t>Tanárok oktatási tervének kidolgozása</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hu-HU" dirty="0" smtClean="0"/>
              <a:t>Iskolákkal kapcsolatfelvétel</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hu-HU" dirty="0" smtClean="0"/>
              <a:t>Országot járni bemutatókkal</a:t>
            </a:r>
            <a:endParaRPr lang="en-US" dirty="0"/>
          </a:p>
        </p:txBody>
      </p:sp>
      <p:sp>
        <p:nvSpPr>
          <p:cNvPr id="13" name="TextBox 12"/>
          <p:cNvSpPr txBox="1"/>
          <p:nvPr/>
        </p:nvSpPr>
        <p:spPr>
          <a:xfrm>
            <a:off x="9732264" y="3547872"/>
            <a:ext cx="2459736" cy="1754326"/>
          </a:xfrm>
          <a:prstGeom prst="rect">
            <a:avLst/>
          </a:prstGeom>
          <a:noFill/>
        </p:spPr>
        <p:txBody>
          <a:bodyPr wrap="square" rtlCol="0">
            <a:spAutoFit/>
          </a:bodyPr>
          <a:lstStyle/>
          <a:p>
            <a:pPr marL="285750" indent="-285750">
              <a:buFont typeface="Arial" panose="020B0604020202020204" pitchFamily="34" charset="0"/>
              <a:buChar char="•"/>
            </a:pPr>
            <a:r>
              <a:rPr lang="hu-HU" dirty="0" smtClean="0"/>
              <a:t>Jogi dolgoknak utánjárni</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hu-HU" dirty="0" smtClean="0"/>
              <a:t>Kideríteni milyen cégformában érdemes működni</a:t>
            </a:r>
            <a:endParaRPr lang="en-US" dirty="0"/>
          </a:p>
        </p:txBody>
      </p:sp>
    </p:spTree>
    <p:extLst>
      <p:ext uri="{BB962C8B-B14F-4D97-AF65-F5344CB8AC3E}">
        <p14:creationId xmlns:p14="http://schemas.microsoft.com/office/powerpoint/2010/main" val="2330944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344" y="6488668"/>
            <a:ext cx="9305544" cy="369332"/>
          </a:xfrm>
          <a:prstGeom prst="rect">
            <a:avLst/>
          </a:prstGeom>
        </p:spPr>
        <p:txBody>
          <a:bodyPr wrap="square">
            <a:spAutoFit/>
          </a:bodyPr>
          <a:lstStyle/>
          <a:p>
            <a:r>
              <a:rPr lang="en-US" dirty="0"/>
              <a:t>https://www.besthrcertification.org/docs/the-4th-industrial-revolution-the-future-of-Jobs.pdf</a:t>
            </a:r>
          </a:p>
        </p:txBody>
      </p:sp>
      <p:pic>
        <p:nvPicPr>
          <p:cNvPr id="1026" name="Picture 2" descr="Effect on Modern Agriculture - Influential Agricultural Inventions from the Industrial  Rev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7735" y="1499298"/>
            <a:ext cx="5848350" cy="39147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ree men harvesting grain with scythes. The men appear to be in period costume and are likely re-enacting harvesting methods of the first half of the 18th century. Buildings are in the backgro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07" y="1180210"/>
            <a:ext cx="5715000" cy="455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917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err="1" smtClean="0"/>
              <a:t>Neg</a:t>
            </a:r>
            <a:r>
              <a:rPr lang="hu-HU" dirty="0" smtClean="0"/>
              <a:t>yedik Ipari Forradalom</a:t>
            </a:r>
            <a:endParaRPr lang="en-US" dirty="0"/>
          </a:p>
        </p:txBody>
      </p:sp>
      <p:sp>
        <p:nvSpPr>
          <p:cNvPr id="4" name="Rectangle 3"/>
          <p:cNvSpPr/>
          <p:nvPr/>
        </p:nvSpPr>
        <p:spPr>
          <a:xfrm>
            <a:off x="2234184" y="1121587"/>
            <a:ext cx="8427720" cy="646331"/>
          </a:xfrm>
          <a:prstGeom prst="rect">
            <a:avLst/>
          </a:prstGeom>
        </p:spPr>
        <p:txBody>
          <a:bodyPr wrap="square">
            <a:spAutoFit/>
          </a:bodyPr>
          <a:lstStyle/>
          <a:p>
            <a:r>
              <a:rPr lang="hu-HU" dirty="0" smtClean="0"/>
              <a:t>Mechanizmus amit számítógépes algoritmusok vezérelnek és ellenőríznek szorosan egybeolvadva az internettel és annak felhasználóival</a:t>
            </a:r>
            <a:endParaRPr lang="en-US" dirty="0"/>
          </a:p>
        </p:txBody>
      </p:sp>
      <p:pic>
        <p:nvPicPr>
          <p:cNvPr id="2050" name="Picture 2" descr="How Close are we to Autonomous Cars? | IDTechEx Research Arti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 y="2793397"/>
            <a:ext cx="3834511" cy="28758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Three Types of Artificial Intelligence: Understanding A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7786" y="1788104"/>
            <a:ext cx="4343527" cy="24432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3D Printing Revolutionizing Medtech - Pegus Digit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2712" y="3195144"/>
            <a:ext cx="4029582" cy="26877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nternet of Things 101 – IoT Device Authentication Explain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1860" y="4253961"/>
            <a:ext cx="5096383" cy="254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14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err="1" smtClean="0"/>
              <a:t>Neg</a:t>
            </a:r>
            <a:r>
              <a:rPr lang="hu-HU" dirty="0" smtClean="0"/>
              <a:t>yedik Ipari Forradalom</a:t>
            </a:r>
            <a:endParaRPr lang="en-US" dirty="0"/>
          </a:p>
        </p:txBody>
      </p:sp>
      <p:sp>
        <p:nvSpPr>
          <p:cNvPr id="4" name="Rectangle 3"/>
          <p:cNvSpPr/>
          <p:nvPr/>
        </p:nvSpPr>
        <p:spPr>
          <a:xfrm>
            <a:off x="2234184" y="1121587"/>
            <a:ext cx="8427720" cy="646331"/>
          </a:xfrm>
          <a:prstGeom prst="rect">
            <a:avLst/>
          </a:prstGeom>
        </p:spPr>
        <p:txBody>
          <a:bodyPr wrap="square">
            <a:spAutoFit/>
          </a:bodyPr>
          <a:lstStyle/>
          <a:p>
            <a:r>
              <a:rPr lang="hu-HU" dirty="0" smtClean="0"/>
              <a:t>Mechanizmus amit számítógépes algoritmusok vezérelnek és ellenőríznek szorosan egybeolvadva az internettel és annak felhasználóival</a:t>
            </a:r>
            <a:endParaRPr lang="en-US" dirty="0"/>
          </a:p>
        </p:txBody>
      </p:sp>
      <p:sp>
        <p:nvSpPr>
          <p:cNvPr id="3" name="TextBox 2"/>
          <p:cNvSpPr txBox="1"/>
          <p:nvPr/>
        </p:nvSpPr>
        <p:spPr>
          <a:xfrm>
            <a:off x="2234184" y="2058508"/>
            <a:ext cx="7577139" cy="83099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sz="4800" dirty="0" err="1" smtClean="0"/>
              <a:t>Hogy</a:t>
            </a:r>
            <a:r>
              <a:rPr lang="en-US" sz="4800" dirty="0" smtClean="0"/>
              <a:t> </a:t>
            </a:r>
            <a:r>
              <a:rPr lang="en-US" sz="4800" dirty="0" err="1" smtClean="0"/>
              <a:t>tudunk</a:t>
            </a:r>
            <a:r>
              <a:rPr lang="en-US" sz="4800" dirty="0" smtClean="0"/>
              <a:t> </a:t>
            </a:r>
            <a:r>
              <a:rPr lang="hu-HU" sz="4800" dirty="0" smtClean="0"/>
              <a:t>erre felkészülni?</a:t>
            </a:r>
            <a:endParaRPr lang="en-US" sz="4800" dirty="0"/>
          </a:p>
        </p:txBody>
      </p:sp>
      <p:sp>
        <p:nvSpPr>
          <p:cNvPr id="5" name="Rectangle 4"/>
          <p:cNvSpPr/>
          <p:nvPr/>
        </p:nvSpPr>
        <p:spPr>
          <a:xfrm>
            <a:off x="265176" y="6379387"/>
            <a:ext cx="10744200" cy="369332"/>
          </a:xfrm>
          <a:prstGeom prst="rect">
            <a:avLst/>
          </a:prstGeom>
        </p:spPr>
        <p:txBody>
          <a:bodyPr wrap="square">
            <a:spAutoFit/>
          </a:bodyPr>
          <a:lstStyle/>
          <a:p>
            <a:r>
              <a:rPr lang="en-US" dirty="0"/>
              <a:t>https://www.portfolio.hu/gazdasag/20201217/milyen-oktatasra-van-szuksege-gyermekeinknek-461720</a:t>
            </a:r>
          </a:p>
        </p:txBody>
      </p:sp>
      <p:sp>
        <p:nvSpPr>
          <p:cNvPr id="6" name="Rectangle 5"/>
          <p:cNvSpPr/>
          <p:nvPr/>
        </p:nvSpPr>
        <p:spPr>
          <a:xfrm>
            <a:off x="2691383" y="3384284"/>
            <a:ext cx="8089392" cy="2862322"/>
          </a:xfrm>
          <a:prstGeom prst="rect">
            <a:avLst/>
          </a:prstGeom>
        </p:spPr>
        <p:txBody>
          <a:bodyPr wrap="square">
            <a:spAutoFit/>
          </a:bodyPr>
          <a:lstStyle/>
          <a:p>
            <a:pPr algn="ctr"/>
            <a:r>
              <a:rPr lang="hu-HU" b="1" dirty="0">
                <a:solidFill>
                  <a:srgbClr val="1A2521"/>
                </a:solidFill>
                <a:latin typeface="Roboto"/>
              </a:rPr>
              <a:t>Ha jót akarunk gyerekeinknek nem azt az oktatást igyekszünk biztosítani a számukra, ami megalapozta saját mai műveltségünket, hanem olyat, ami felkészíti őket arra a világra, amiben majd húsz-harminc év múlva élniük kell</a:t>
            </a:r>
            <a:r>
              <a:rPr lang="hu-HU" b="1" dirty="0" smtClean="0">
                <a:solidFill>
                  <a:srgbClr val="1A2521"/>
                </a:solidFill>
                <a:latin typeface="Roboto"/>
              </a:rPr>
              <a:t>. </a:t>
            </a:r>
          </a:p>
          <a:p>
            <a:pPr algn="ctr"/>
            <a:r>
              <a:rPr lang="hu-HU" b="1" dirty="0" smtClean="0">
                <a:solidFill>
                  <a:srgbClr val="1A2521"/>
                </a:solidFill>
                <a:latin typeface="Roboto"/>
              </a:rPr>
              <a:t>...</a:t>
            </a:r>
          </a:p>
          <a:p>
            <a:pPr algn="ctr"/>
            <a:r>
              <a:rPr lang="hu-HU" b="1" dirty="0" smtClean="0"/>
              <a:t>A gyerekeknek fel </a:t>
            </a:r>
            <a:r>
              <a:rPr lang="hu-HU" b="1" dirty="0"/>
              <a:t>kell készülniük adatok és információk elemzésére, online kommunikációra és együttműködésre, digitális tartalmak előállítására, digitális biztonság megtartására és személyes adataik védelmére, megbízható és megbízhatatlan források közötti különbségtételre, digitális problémamegoldásra, az online jelenlét etikai szabályainak ismeretére, és még rengeteg más dologra.</a:t>
            </a:r>
            <a:endParaRPr lang="en-US" dirty="0"/>
          </a:p>
        </p:txBody>
      </p:sp>
      <p:sp>
        <p:nvSpPr>
          <p:cNvPr id="7" name="TextBox 6"/>
          <p:cNvSpPr txBox="1"/>
          <p:nvPr/>
        </p:nvSpPr>
        <p:spPr>
          <a:xfrm>
            <a:off x="216576" y="3272260"/>
            <a:ext cx="2151551" cy="523220"/>
          </a:xfrm>
          <a:prstGeom prst="rect">
            <a:avLst/>
          </a:prstGeom>
          <a:noFill/>
        </p:spPr>
        <p:txBody>
          <a:bodyPr wrap="none" rtlCol="0">
            <a:spAutoFit/>
          </a:bodyPr>
          <a:lstStyle/>
          <a:p>
            <a:r>
              <a:rPr lang="hu-HU" sz="2800" b="1" dirty="0" smtClean="0"/>
              <a:t>Portfolio cikk</a:t>
            </a:r>
            <a:endParaRPr lang="en-US" sz="2800" b="1" dirty="0"/>
          </a:p>
        </p:txBody>
      </p:sp>
    </p:spTree>
    <p:extLst>
      <p:ext uri="{BB962C8B-B14F-4D97-AF65-F5344CB8AC3E}">
        <p14:creationId xmlns:p14="http://schemas.microsoft.com/office/powerpoint/2010/main" val="1191742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Digital making</a:t>
            </a:r>
            <a:endParaRPr lang="en-US" dirty="0"/>
          </a:p>
        </p:txBody>
      </p:sp>
      <p:sp>
        <p:nvSpPr>
          <p:cNvPr id="4" name="Rectangle 3"/>
          <p:cNvSpPr/>
          <p:nvPr/>
        </p:nvSpPr>
        <p:spPr>
          <a:xfrm>
            <a:off x="182880" y="1109764"/>
            <a:ext cx="11503152" cy="646331"/>
          </a:xfrm>
          <a:prstGeom prst="rect">
            <a:avLst/>
          </a:prstGeom>
        </p:spPr>
        <p:txBody>
          <a:bodyPr wrap="square">
            <a:spAutoFit/>
          </a:bodyPr>
          <a:lstStyle/>
          <a:p>
            <a:pPr algn="ctr"/>
            <a:r>
              <a:rPr lang="en-US" dirty="0">
                <a:solidFill>
                  <a:srgbClr val="3A343A"/>
                </a:solidFill>
                <a:latin typeface="Europa"/>
              </a:rPr>
              <a:t>Digital making, or creating using digital technology, allows learners to mix their technical and creative skills while exploring new ways of bringing computer science to life in the real world.</a:t>
            </a:r>
            <a:endParaRPr lang="en-US" dirty="0"/>
          </a:p>
        </p:txBody>
      </p:sp>
      <p:sp>
        <p:nvSpPr>
          <p:cNvPr id="8" name="TextBox 7"/>
          <p:cNvSpPr txBox="1"/>
          <p:nvPr/>
        </p:nvSpPr>
        <p:spPr>
          <a:xfrm>
            <a:off x="4306006" y="2231136"/>
            <a:ext cx="1056443" cy="369332"/>
          </a:xfrm>
          <a:prstGeom prst="rect">
            <a:avLst/>
          </a:prstGeom>
          <a:noFill/>
        </p:spPr>
        <p:txBody>
          <a:bodyPr wrap="none" rtlCol="0">
            <a:spAutoFit/>
          </a:bodyPr>
          <a:lstStyle/>
          <a:p>
            <a:r>
              <a:rPr lang="en-US" dirty="0" smtClean="0">
                <a:solidFill>
                  <a:schemeClr val="bg1"/>
                </a:solidFill>
              </a:rPr>
              <a:t>Oximeter</a:t>
            </a:r>
            <a:endParaRPr lang="en-US" dirty="0">
              <a:solidFill>
                <a:schemeClr val="bg1"/>
              </a:solidFill>
            </a:endParaRPr>
          </a:p>
        </p:txBody>
      </p:sp>
      <p:grpSp>
        <p:nvGrpSpPr>
          <p:cNvPr id="10" name="Group 9"/>
          <p:cNvGrpSpPr/>
          <p:nvPr/>
        </p:nvGrpSpPr>
        <p:grpSpPr>
          <a:xfrm>
            <a:off x="182880" y="1947427"/>
            <a:ext cx="5101336" cy="2761013"/>
            <a:chOff x="182880" y="1947427"/>
            <a:chExt cx="5101336" cy="2761013"/>
          </a:xfrm>
        </p:grpSpPr>
        <p:pic>
          <p:nvPicPr>
            <p:cNvPr id="3076" name="Picture 4" descr="Wearables Become Desirables - Konstantinf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 y="1947427"/>
              <a:ext cx="5101336" cy="226560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951958" y="4339108"/>
              <a:ext cx="1173335" cy="369332"/>
            </a:xfrm>
            <a:prstGeom prst="rect">
              <a:avLst/>
            </a:prstGeom>
            <a:noFill/>
          </p:spPr>
          <p:txBody>
            <a:bodyPr wrap="none" rtlCol="0">
              <a:spAutoFit/>
            </a:bodyPr>
            <a:lstStyle/>
            <a:p>
              <a:r>
                <a:rPr lang="en-US" dirty="0" smtClean="0"/>
                <a:t>Wearables</a:t>
              </a:r>
              <a:endParaRPr lang="en-US" dirty="0"/>
            </a:p>
          </p:txBody>
        </p:sp>
      </p:grpSp>
      <p:grpSp>
        <p:nvGrpSpPr>
          <p:cNvPr id="11" name="Group 10"/>
          <p:cNvGrpSpPr/>
          <p:nvPr/>
        </p:nvGrpSpPr>
        <p:grpSpPr>
          <a:xfrm>
            <a:off x="2019713" y="2865859"/>
            <a:ext cx="4148391" cy="2547217"/>
            <a:chOff x="1051097" y="3075509"/>
            <a:chExt cx="4148391" cy="2547217"/>
          </a:xfrm>
        </p:grpSpPr>
        <p:sp>
          <p:nvSpPr>
            <p:cNvPr id="6" name="Rectangle 5"/>
            <p:cNvSpPr/>
            <p:nvPr/>
          </p:nvSpPr>
          <p:spPr>
            <a:xfrm>
              <a:off x="2733548" y="5253394"/>
              <a:ext cx="2177904" cy="369332"/>
            </a:xfrm>
            <a:prstGeom prst="rect">
              <a:avLst/>
            </a:prstGeom>
          </p:spPr>
          <p:txBody>
            <a:bodyPr wrap="none">
              <a:spAutoFit/>
            </a:bodyPr>
            <a:lstStyle/>
            <a:p>
              <a:r>
                <a:rPr lang="en-US" dirty="0" smtClean="0"/>
                <a:t>AI &amp; Computer vision</a:t>
              </a:r>
              <a:endParaRPr lang="en-US" dirty="0"/>
            </a:p>
          </p:txBody>
        </p:sp>
        <p:pic>
          <p:nvPicPr>
            <p:cNvPr id="3078" name="Picture 6" descr="DeepPiCar — Part 1: How to Build a Deep Learning, Self Driving Robotic Car  on a Shoestring Budget | by David Tian | Towards Data Scien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097" y="3075509"/>
              <a:ext cx="4148391" cy="20721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3688058" y="3207368"/>
            <a:ext cx="4492796" cy="3002143"/>
            <a:chOff x="1116540" y="3727291"/>
            <a:chExt cx="4492796" cy="3002143"/>
          </a:xfrm>
        </p:grpSpPr>
        <p:pic>
          <p:nvPicPr>
            <p:cNvPr id="3080" name="Picture 8" descr="SST - ESP8266 Smart Thermostat WiFi IoT ready | Hackaday.i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6540" y="3727291"/>
              <a:ext cx="4492796" cy="252719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849255" y="6360102"/>
              <a:ext cx="3144451" cy="369332"/>
            </a:xfrm>
            <a:prstGeom prst="rect">
              <a:avLst/>
            </a:prstGeom>
            <a:noFill/>
          </p:spPr>
          <p:txBody>
            <a:bodyPr wrap="none" rtlCol="0">
              <a:spAutoFit/>
            </a:bodyPr>
            <a:lstStyle/>
            <a:p>
              <a:r>
                <a:rPr lang="en-US" dirty="0" err="1" smtClean="0"/>
                <a:t>IoT</a:t>
              </a:r>
              <a:r>
                <a:rPr lang="en-US" dirty="0" smtClean="0"/>
                <a:t>: Temperature measurement</a:t>
              </a:r>
              <a:endParaRPr lang="en-US" dirty="0"/>
            </a:p>
          </p:txBody>
        </p:sp>
      </p:grpSp>
      <p:grpSp>
        <p:nvGrpSpPr>
          <p:cNvPr id="15" name="Group 14"/>
          <p:cNvGrpSpPr/>
          <p:nvPr/>
        </p:nvGrpSpPr>
        <p:grpSpPr>
          <a:xfrm>
            <a:off x="6781477" y="3920265"/>
            <a:ext cx="4572000" cy="2941083"/>
            <a:chOff x="6887401" y="3901947"/>
            <a:chExt cx="4572000" cy="2941083"/>
          </a:xfrm>
        </p:grpSpPr>
        <p:pic>
          <p:nvPicPr>
            <p:cNvPr id="3082" name="Picture 10" descr="Using Leap Motion to control a homemade robot arm. - GIF on Imgu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887401" y="3901947"/>
              <a:ext cx="4572000" cy="257175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126415" y="6473698"/>
              <a:ext cx="2093971" cy="369332"/>
            </a:xfrm>
            <a:prstGeom prst="rect">
              <a:avLst/>
            </a:prstGeom>
            <a:noFill/>
          </p:spPr>
          <p:txBody>
            <a:bodyPr wrap="none" rtlCol="0">
              <a:spAutoFit/>
            </a:bodyPr>
            <a:lstStyle/>
            <a:p>
              <a:r>
                <a:rPr lang="en-US" dirty="0" smtClean="0"/>
                <a:t>Robotics: Robot arm</a:t>
              </a:r>
              <a:endParaRPr lang="en-US" dirty="0"/>
            </a:p>
          </p:txBody>
        </p:sp>
      </p:grpSp>
    </p:spTree>
    <p:extLst>
      <p:ext uri="{BB962C8B-B14F-4D97-AF65-F5344CB8AC3E}">
        <p14:creationId xmlns:p14="http://schemas.microsoft.com/office/powerpoint/2010/main" val="190214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Raspberry Pi Foundation</a:t>
            </a:r>
            <a:endParaRPr lang="en-US" dirty="0"/>
          </a:p>
        </p:txBody>
      </p:sp>
      <p:pic>
        <p:nvPicPr>
          <p:cNvPr id="5122" name="Picture 2" descr="Iskolatévé: Raspberry Pi - alkatrész csom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9991" y="1509395"/>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3812" y="2532888"/>
            <a:ext cx="4733988" cy="2031325"/>
          </a:xfrm>
          <a:prstGeom prst="rect">
            <a:avLst/>
          </a:prstGeom>
          <a:noFill/>
        </p:spPr>
        <p:txBody>
          <a:bodyPr wrap="none" rtlCol="0">
            <a:spAutoFit/>
          </a:bodyPr>
          <a:lstStyle/>
          <a:p>
            <a:pPr marL="285750" indent="-285750">
              <a:buFont typeface="Arial" panose="020B0604020202020204" pitchFamily="34" charset="0"/>
              <a:buChar char="•"/>
            </a:pPr>
            <a:r>
              <a:rPr lang="hu-HU" dirty="0" smtClean="0"/>
              <a:t>Brit</a:t>
            </a:r>
            <a:r>
              <a:rPr lang="en-US" dirty="0" smtClean="0"/>
              <a:t> </a:t>
            </a:r>
            <a:r>
              <a:rPr lang="hu-HU" dirty="0" smtClean="0"/>
              <a:t>alapítvány</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hu-HU" dirty="0" smtClean="0"/>
              <a:t>Mini számítógépek és hozzácsatolható kütyük</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hu-HU" dirty="0" smtClean="0"/>
              <a:t>Szoftverek fejlesztése</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hu-HU" dirty="0" smtClean="0"/>
              <a:t>Oktató programok</a:t>
            </a:r>
          </a:p>
        </p:txBody>
      </p:sp>
    </p:spTree>
    <p:extLst>
      <p:ext uri="{BB962C8B-B14F-4D97-AF65-F5344CB8AC3E}">
        <p14:creationId xmlns:p14="http://schemas.microsoft.com/office/powerpoint/2010/main" val="2902347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Digital making Magyarországon</a:t>
            </a:r>
            <a:endParaRPr lang="en-US" dirty="0"/>
          </a:p>
        </p:txBody>
      </p:sp>
      <p:sp>
        <p:nvSpPr>
          <p:cNvPr id="3" name="Content Placeholder 2"/>
          <p:cNvSpPr>
            <a:spLocks noGrp="1"/>
          </p:cNvSpPr>
          <p:nvPr>
            <p:ph idx="1"/>
          </p:nvPr>
        </p:nvSpPr>
        <p:spPr>
          <a:xfrm>
            <a:off x="637032" y="1706753"/>
            <a:ext cx="10515600" cy="4351338"/>
          </a:xfrm>
        </p:spPr>
        <p:txBody>
          <a:bodyPr/>
          <a:lstStyle/>
          <a:p>
            <a:r>
              <a:rPr lang="hu-HU" dirty="0" smtClean="0"/>
              <a:t>Leginkább iskolai szakkörök, robotika</a:t>
            </a:r>
          </a:p>
          <a:p>
            <a:endParaRPr lang="hu-HU" dirty="0"/>
          </a:p>
          <a:p>
            <a:r>
              <a:rPr lang="hu-HU" dirty="0" smtClean="0"/>
              <a:t>Málnasulis segédanyagok videók</a:t>
            </a:r>
          </a:p>
          <a:p>
            <a:endParaRPr lang="hu-HU" dirty="0"/>
          </a:p>
          <a:p>
            <a:r>
              <a:rPr lang="hu-HU" dirty="0" smtClean="0"/>
              <a:t>Egyének néha közzétesznek saját alkotásokat</a:t>
            </a:r>
          </a:p>
          <a:p>
            <a:endParaRPr lang="hu-HU" dirty="0"/>
          </a:p>
          <a:p>
            <a:r>
              <a:rPr lang="hu-HU" dirty="0" smtClean="0"/>
              <a:t>Még a youtubeon sincs túl sok digital making-es magyar tartalom</a:t>
            </a:r>
            <a:endParaRPr lang="en-US" dirty="0"/>
          </a:p>
        </p:txBody>
      </p:sp>
    </p:spTree>
    <p:extLst>
      <p:ext uri="{BB962C8B-B14F-4D97-AF65-F5344CB8AC3E}">
        <p14:creationId xmlns:p14="http://schemas.microsoft.com/office/powerpoint/2010/main" val="2152108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err="1" smtClean="0"/>
              <a:t>PiCur</a:t>
            </a:r>
            <a:r>
              <a:rPr lang="en-US" b="1" dirty="0" smtClean="0"/>
              <a:t> Academy </a:t>
            </a:r>
            <a:r>
              <a:rPr lang="hu-HU" dirty="0" smtClean="0"/>
              <a:t>és küldetése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241663" y="1932051"/>
            <a:ext cx="1693633" cy="2298319"/>
          </a:xfrm>
        </p:spPr>
      </p:pic>
      <p:pic>
        <p:nvPicPr>
          <p:cNvPr id="6146" name="Picture 2" descr="Logo competition - we have a winner! - Raspberry P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80988" y="3182112"/>
            <a:ext cx="814981" cy="7253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14706" y="2151797"/>
            <a:ext cx="4752391" cy="2554545"/>
          </a:xfrm>
          <a:prstGeom prst="rect">
            <a:avLst/>
          </a:prstGeom>
          <a:noFill/>
        </p:spPr>
        <p:txBody>
          <a:bodyPr wrap="none" rtlCol="0">
            <a:spAutoFit/>
          </a:bodyPr>
          <a:lstStyle/>
          <a:p>
            <a:r>
              <a:rPr lang="en-US" sz="4000" dirty="0" smtClean="0"/>
              <a:t>K</a:t>
            </a:r>
            <a:r>
              <a:rPr lang="hu-HU" sz="4000" dirty="0" smtClean="0"/>
              <a:t>ét fő célkitűzés van:</a:t>
            </a:r>
          </a:p>
          <a:p>
            <a:endParaRPr lang="hu-HU" sz="4000" dirty="0" smtClean="0"/>
          </a:p>
          <a:p>
            <a:pPr marL="971550" lvl="1" indent="-514350">
              <a:buFont typeface="+mj-lt"/>
              <a:buAutoNum type="arabicPeriod"/>
            </a:pPr>
            <a:r>
              <a:rPr lang="hu-HU" sz="4000" dirty="0" smtClean="0"/>
              <a:t>Digital Making</a:t>
            </a:r>
          </a:p>
          <a:p>
            <a:pPr marL="971550" lvl="1" indent="-514350">
              <a:buFont typeface="+mj-lt"/>
              <a:buAutoNum type="arabicPeriod"/>
            </a:pPr>
            <a:r>
              <a:rPr lang="hu-HU" sz="4000" dirty="0" smtClean="0"/>
              <a:t>Előadástechnikák</a:t>
            </a:r>
          </a:p>
        </p:txBody>
      </p:sp>
      <p:sp>
        <p:nvSpPr>
          <p:cNvPr id="6" name="TextBox 5"/>
          <p:cNvSpPr txBox="1"/>
          <p:nvPr/>
        </p:nvSpPr>
        <p:spPr>
          <a:xfrm>
            <a:off x="9680988" y="1562719"/>
            <a:ext cx="655949" cy="369332"/>
          </a:xfrm>
          <a:prstGeom prst="rect">
            <a:avLst/>
          </a:prstGeom>
          <a:noFill/>
        </p:spPr>
        <p:txBody>
          <a:bodyPr wrap="none" rtlCol="0">
            <a:spAutoFit/>
          </a:bodyPr>
          <a:lstStyle/>
          <a:p>
            <a:r>
              <a:rPr lang="en-US" dirty="0" smtClean="0"/>
              <a:t>Pic</a:t>
            </a:r>
            <a:r>
              <a:rPr lang="hu-HU" dirty="0" smtClean="0"/>
              <a:t>úr</a:t>
            </a:r>
            <a:endParaRPr lang="en-US" dirty="0"/>
          </a:p>
        </p:txBody>
      </p:sp>
    </p:spTree>
    <p:extLst>
      <p:ext uri="{BB962C8B-B14F-4D97-AF65-F5344CB8AC3E}">
        <p14:creationId xmlns:p14="http://schemas.microsoft.com/office/powerpoint/2010/main" val="2667393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PiCur Academy – Digital Making</a:t>
            </a:r>
            <a:endParaRPr lang="en-US" dirty="0"/>
          </a:p>
        </p:txBody>
      </p:sp>
      <p:sp>
        <p:nvSpPr>
          <p:cNvPr id="3" name="Content Placeholder 2"/>
          <p:cNvSpPr>
            <a:spLocks noGrp="1"/>
          </p:cNvSpPr>
          <p:nvPr>
            <p:ph idx="1"/>
          </p:nvPr>
        </p:nvSpPr>
        <p:spPr>
          <a:xfrm>
            <a:off x="728472" y="1560449"/>
            <a:ext cx="10515600" cy="4351338"/>
          </a:xfrm>
        </p:spPr>
        <p:txBody>
          <a:bodyPr/>
          <a:lstStyle/>
          <a:p>
            <a:r>
              <a:rPr lang="hu-HU" dirty="0" smtClean="0"/>
              <a:t>Játékos </a:t>
            </a:r>
            <a:r>
              <a:rPr lang="hu-HU" dirty="0"/>
              <a:t>(akár hétköznapi) </a:t>
            </a:r>
            <a:r>
              <a:rPr lang="hu-HU" dirty="0" smtClean="0"/>
              <a:t>problémák projektekbe való csomagolása, amiket meg kell oldani</a:t>
            </a:r>
          </a:p>
          <a:p>
            <a:r>
              <a:rPr lang="hu-HU" dirty="0" smtClean="0"/>
              <a:t>Logikai gondolkodásmód begyakorlása pl. Kisebb részletekre bontani egy problémát és részenként megoldani</a:t>
            </a:r>
          </a:p>
          <a:p>
            <a:r>
              <a:rPr lang="hu-HU" dirty="0" smtClean="0"/>
              <a:t>Önálló gondolkodás/problémamegoldás (csak ritkán megmondani a választ, inkább rávezetni)</a:t>
            </a:r>
          </a:p>
          <a:p>
            <a:r>
              <a:rPr lang="hu-HU" dirty="0" smtClean="0"/>
              <a:t>Csoportban ötletelni a probléma megoldásán</a:t>
            </a:r>
          </a:p>
          <a:p>
            <a:r>
              <a:rPr lang="hu-HU" dirty="0" smtClean="0"/>
              <a:t>A hibázás fontosságát és az abból tanulást hangsúlyozni</a:t>
            </a:r>
          </a:p>
          <a:p>
            <a:r>
              <a:rPr lang="hu-HU" dirty="0" smtClean="0"/>
              <a:t>Feltalálók, digitális/technológiai alkotók nevelése</a:t>
            </a:r>
          </a:p>
        </p:txBody>
      </p:sp>
    </p:spTree>
    <p:extLst>
      <p:ext uri="{BB962C8B-B14F-4D97-AF65-F5344CB8AC3E}">
        <p14:creationId xmlns:p14="http://schemas.microsoft.com/office/powerpoint/2010/main" val="175843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14143</TotalTime>
  <Words>832</Words>
  <Application>Microsoft Office PowerPoint</Application>
  <PresentationFormat>Widescreen</PresentationFormat>
  <Paragraphs>146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vt:lpstr>
      <vt:lpstr>Calibri Light</vt:lpstr>
      <vt:lpstr>Europa</vt:lpstr>
      <vt:lpstr>Roboto</vt:lpstr>
      <vt:lpstr>Office Theme</vt:lpstr>
      <vt:lpstr>PiCur Academy</vt:lpstr>
      <vt:lpstr>PowerPoint Presentation</vt:lpstr>
      <vt:lpstr>Negyedik Ipari Forradalom</vt:lpstr>
      <vt:lpstr>Negyedik Ipari Forradalom</vt:lpstr>
      <vt:lpstr>Digital making</vt:lpstr>
      <vt:lpstr>Raspberry Pi Foundation</vt:lpstr>
      <vt:lpstr>Digital making Magyarországon</vt:lpstr>
      <vt:lpstr>PiCur Academy és küldetése</vt:lpstr>
      <vt:lpstr>PiCur Academy – Digital Making</vt:lpstr>
      <vt:lpstr>PiCur Academy - Előadástechnika</vt:lpstr>
      <vt:lpstr>PowerPoint Presentation</vt:lpstr>
      <vt:lpstr>Legfontosabb teendők</vt:lpstr>
      <vt:lpstr>Vállalkozás alap pénzforrásai</vt:lpstr>
      <vt:lpstr>Oktatási terv és tananyag elkészítése</vt:lpstr>
      <vt:lpstr>Tanárok/partnerek felkutatása, betanítása</vt:lpstr>
      <vt:lpstr>Honlap + brand + webshop</vt:lpstr>
      <vt:lpstr>Frenchise rendszer kidolgozása</vt:lpstr>
      <vt:lpstr>Hol tartunk most?</vt:lpstr>
      <vt:lpstr>Elsődleges teendők</vt:lpstr>
    </vt:vector>
  </TitlesOfParts>
  <Company>ELI-HU Nonprofit Kft.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Divéki Zsolt PhD</dc:creator>
  <cp:lastModifiedBy>Divéki Zsolt PhD</cp:lastModifiedBy>
  <cp:revision>36</cp:revision>
  <dcterms:created xsi:type="dcterms:W3CDTF">2020-09-18T13:00:34Z</dcterms:created>
  <dcterms:modified xsi:type="dcterms:W3CDTF">2021-01-01T21:35:12Z</dcterms:modified>
</cp:coreProperties>
</file>