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6" r:id="rId3"/>
    <p:sldId id="258" r:id="rId4"/>
    <p:sldId id="259" r:id="rId5"/>
    <p:sldId id="257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6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6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9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4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BD-81A5-4DE8-A1D9-39FA2AC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48C57-EF85-45C5-9954-AC6FA68F3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66870-7E19-439B-98B5-907B66DD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2F95-5D53-44E3-9E9E-A64CEE9E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E4AA3-C4D1-4754-B825-75FDEACF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F2FD-318D-4097-A17B-E6A838C9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3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3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9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1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D6C3AE-34D4-4843-9CAE-853A9CB60AF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CEFC15F-140D-40B1-A862-5B892C5758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3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F4D7-2933-4112-8452-FC642F45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13" y="204186"/>
            <a:ext cx="10874080" cy="599377"/>
          </a:xfrm>
        </p:spPr>
        <p:txBody>
          <a:bodyPr/>
          <a:lstStyle/>
          <a:p>
            <a:r>
              <a:rPr lang="fr-FR" sz="3200">
                <a:solidFill>
                  <a:srgbClr val="FFFFFF"/>
                </a:solidFill>
                <a:latin typeface="+mn-lt"/>
              </a:rPr>
              <a:t>U</a:t>
            </a:r>
            <a:r>
              <a:rPr lang="fr-FR" sz="3200" i="0">
                <a:solidFill>
                  <a:srgbClr val="FFFFFF"/>
                </a:solidFill>
                <a:effectLst/>
                <a:latin typeface="+mn-lt"/>
              </a:rPr>
              <a:t>niv.</a:t>
            </a:r>
            <a:r>
              <a:rPr lang="fr-FR" sz="3200">
                <a:solidFill>
                  <a:srgbClr val="FFFFFF"/>
                </a:solidFill>
                <a:latin typeface="+mn-lt"/>
              </a:rPr>
              <a:t>AI</a:t>
            </a:r>
            <a:r>
              <a:rPr lang="fr-FR" sz="3200" i="0">
                <a:solidFill>
                  <a:srgbClr val="FFFFFF"/>
                </a:solidFill>
                <a:effectLst/>
                <a:latin typeface="+mn-lt"/>
              </a:rPr>
              <a:t> </a:t>
            </a:r>
            <a:r>
              <a:rPr lang="fr-FR" sz="3200" i="0" dirty="0">
                <a:solidFill>
                  <a:srgbClr val="FFFFFF"/>
                </a:solidFill>
                <a:effectLst/>
                <a:latin typeface="+mn-lt"/>
              </a:rPr>
              <a:t>AI-1 Cohort 2 | Project FIFA 20</a:t>
            </a:r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B2719-A252-46DE-92B5-89A616554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799" y="1063953"/>
            <a:ext cx="4774055" cy="3602114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</a:rPr>
              <a:t>Problem Statement</a:t>
            </a: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r>
              <a:rPr lang="en-US" sz="2000" b="1" u="sng" dirty="0">
                <a:solidFill>
                  <a:schemeClr val="tx1"/>
                </a:solidFill>
                <a:effectLst/>
              </a:rPr>
              <a:t>FIFA 20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Football is arguably the most popular sport in the world and FIFA is the most popular football (soccer) simulation game by Electronic Arts (EA Sports).</a:t>
            </a:r>
          </a:p>
          <a:p>
            <a:r>
              <a:rPr lang="en-US" sz="2000" b="1" i="0" dirty="0">
                <a:effectLst/>
              </a:rPr>
              <a:t>Part A - Rank the Players</a:t>
            </a:r>
            <a:endParaRPr lang="en-US" sz="2000" b="0" i="0" dirty="0">
              <a:effectLst/>
            </a:endParaRPr>
          </a:p>
          <a:p>
            <a:r>
              <a:rPr lang="en-IN" sz="2000" b="1" i="0" dirty="0">
                <a:effectLst/>
              </a:rPr>
              <a:t>Part B - Classify player position</a:t>
            </a:r>
            <a:r>
              <a:rPr lang="en-IN" sz="2000" b="0" i="0" dirty="0">
                <a:effectLst/>
              </a:rPr>
              <a:t> </a:t>
            </a:r>
          </a:p>
          <a:p>
            <a:r>
              <a:rPr lang="en-US" sz="2000" b="1" i="0" dirty="0">
                <a:effectLst/>
              </a:rPr>
              <a:t>Part C - Which Club has the Best Staff</a:t>
            </a:r>
            <a:r>
              <a:rPr lang="en-US" sz="2000" b="0" i="0" dirty="0">
                <a:effectLst/>
              </a:rPr>
              <a:t> </a:t>
            </a:r>
          </a:p>
          <a:p>
            <a:endParaRPr lang="en-IN" sz="2000" dirty="0"/>
          </a:p>
        </p:txBody>
      </p:sp>
      <p:pic>
        <p:nvPicPr>
          <p:cNvPr id="1026" name="Picture 2" descr="Sport Motivation Musculation Fitness Endurance Developpement @Sport  @Motivation @Musculation @Fitness @Endurance @Develo… | Fifa, Dennis  bergkamp, Equipo de ensueño">
            <a:extLst>
              <a:ext uri="{FF2B5EF4-FFF2-40B4-BE49-F238E27FC236}">
                <a16:creationId xmlns:a16="http://schemas.microsoft.com/office/drawing/2014/main" id="{A51E3A32-6CEF-48D2-9E31-BF53B78A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3" y="981476"/>
            <a:ext cx="6403759" cy="3602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5198B-C2EF-4769-8B4E-AE800646C49D}"/>
              </a:ext>
            </a:extLst>
          </p:cNvPr>
          <p:cNvSpPr txBox="1"/>
          <p:nvPr/>
        </p:nvSpPr>
        <p:spPr>
          <a:xfrm>
            <a:off x="585925" y="5230193"/>
            <a:ext cx="75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</a:t>
            </a:r>
          </a:p>
          <a:p>
            <a:r>
              <a:rPr lang="en-US" dirty="0" err="1"/>
              <a:t>Abhineet</a:t>
            </a:r>
            <a:r>
              <a:rPr lang="en-US" dirty="0"/>
              <a:t> Sharma | </a:t>
            </a:r>
            <a:r>
              <a:rPr lang="en-IN" dirty="0"/>
              <a:t>Adarsh Roy | </a:t>
            </a:r>
            <a:r>
              <a:rPr lang="en-IN" dirty="0" err="1"/>
              <a:t>Lokadithya</a:t>
            </a:r>
            <a:r>
              <a:rPr lang="en-IN" dirty="0"/>
              <a:t> Reddy | Nikhil Singh</a:t>
            </a:r>
          </a:p>
        </p:txBody>
      </p:sp>
    </p:spTree>
    <p:extLst>
      <p:ext uri="{BB962C8B-B14F-4D97-AF65-F5344CB8AC3E}">
        <p14:creationId xmlns:p14="http://schemas.microsoft.com/office/powerpoint/2010/main" val="155214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27AC2-3B30-491F-B059-9134EFA3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05" y="621436"/>
            <a:ext cx="3158509" cy="561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E01CF-1DF5-4AFB-AA3B-4176BDC5EB51}"/>
              </a:ext>
            </a:extLst>
          </p:cNvPr>
          <p:cNvSpPr txBox="1"/>
          <p:nvPr/>
        </p:nvSpPr>
        <p:spPr>
          <a:xfrm>
            <a:off x="4444893" y="2849731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EFBDB-8396-4C37-AD7E-A0089EBFB2A0}"/>
              </a:ext>
            </a:extLst>
          </p:cNvPr>
          <p:cNvSpPr txBox="1"/>
          <p:nvPr/>
        </p:nvSpPr>
        <p:spPr>
          <a:xfrm>
            <a:off x="4444893" y="4482237"/>
            <a:ext cx="6936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u="sng" dirty="0"/>
              <a:t>Reference for </a:t>
            </a:r>
            <a:r>
              <a:rPr lang="en-US" b="1" u="sng" dirty="0" err="1"/>
              <a:t>DataSet</a:t>
            </a:r>
            <a:r>
              <a:rPr lang="en-US" b="1" u="sng" dirty="0"/>
              <a:t>:</a:t>
            </a:r>
          </a:p>
          <a:p>
            <a:pPr algn="just"/>
            <a:r>
              <a:rPr lang="en-US" dirty="0"/>
              <a:t>You are given the following public dataset, scraped from https://sofifa.com. The data lists soccer players from the 2015-2020 editions of EA Sports FIFA video game. It consists of player positions, player attributes and personal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43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7100-F3B5-4F89-ADB0-9620A892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CBD4-1ACC-4079-986A-EAA4E46F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91" y="2309793"/>
            <a:ext cx="5328081" cy="4101019"/>
          </a:xfrm>
        </p:spPr>
        <p:txBody>
          <a:bodyPr>
            <a:no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r>
              <a:rPr lang="en-IN" sz="1600" dirty="0"/>
              <a:t>import pandas as pd</a:t>
            </a:r>
          </a:p>
          <a:p>
            <a:r>
              <a:rPr lang="en-IN" sz="1600" dirty="0"/>
              <a:t>from </a:t>
            </a:r>
            <a:r>
              <a:rPr lang="en-IN" sz="1600" dirty="0" err="1"/>
              <a:t>sklearn.preprocessing</a:t>
            </a:r>
            <a:r>
              <a:rPr lang="en-IN" sz="1600" dirty="0"/>
              <a:t> import </a:t>
            </a:r>
            <a:r>
              <a:rPr lang="en-IN" sz="1600" dirty="0" err="1"/>
              <a:t>StandardScaler</a:t>
            </a:r>
            <a:endParaRPr lang="en-IN" sz="1600" dirty="0"/>
          </a:p>
          <a:p>
            <a:r>
              <a:rPr lang="en-IN" sz="1600" dirty="0"/>
              <a:t>from </a:t>
            </a:r>
            <a:r>
              <a:rPr lang="en-IN" sz="1600" dirty="0" err="1"/>
              <a:t>sklearn.linear_model</a:t>
            </a:r>
            <a:r>
              <a:rPr lang="en-IN" sz="1600" dirty="0"/>
              <a:t> import </a:t>
            </a:r>
            <a:r>
              <a:rPr lang="en-IN" sz="1600" dirty="0" err="1"/>
              <a:t>LogisticRegression</a:t>
            </a:r>
            <a:endParaRPr lang="en-IN" sz="1600" dirty="0"/>
          </a:p>
          <a:p>
            <a:r>
              <a:rPr lang="en-IN" sz="1600" dirty="0"/>
              <a:t>from </a:t>
            </a:r>
            <a:r>
              <a:rPr lang="en-IN" sz="1600" dirty="0" err="1"/>
              <a:t>sklearn.preprocessing</a:t>
            </a:r>
            <a:r>
              <a:rPr lang="en-IN" sz="1600" dirty="0"/>
              <a:t> import </a:t>
            </a:r>
            <a:r>
              <a:rPr lang="en-IN" sz="1600" dirty="0" err="1"/>
              <a:t>LabelEncoder</a:t>
            </a:r>
            <a:endParaRPr lang="en-IN" sz="1600" dirty="0"/>
          </a:p>
          <a:p>
            <a:r>
              <a:rPr lang="en-IN" sz="1600" dirty="0"/>
              <a:t>from </a:t>
            </a:r>
            <a:r>
              <a:rPr lang="en-IN" sz="1600" dirty="0" err="1"/>
              <a:t>sklearn.metrics</a:t>
            </a:r>
            <a:r>
              <a:rPr lang="en-IN" sz="1600" dirty="0"/>
              <a:t> import </a:t>
            </a:r>
            <a:r>
              <a:rPr lang="en-IN" sz="1600" dirty="0" err="1"/>
              <a:t>classification_report</a:t>
            </a:r>
            <a:r>
              <a:rPr lang="en-IN" sz="1600" dirty="0"/>
              <a:t> , </a:t>
            </a:r>
            <a:r>
              <a:rPr lang="en-IN" sz="1600" dirty="0" err="1"/>
              <a:t>accuracy_score</a:t>
            </a:r>
            <a:r>
              <a:rPr lang="en-IN" sz="1600" dirty="0"/>
              <a:t> , f1_score</a:t>
            </a:r>
          </a:p>
          <a:p>
            <a:r>
              <a:rPr lang="en-IN" sz="1600" dirty="0"/>
              <a:t>import </a:t>
            </a:r>
            <a:r>
              <a:rPr lang="en-IN" sz="1600" dirty="0" err="1"/>
              <a:t>matplotlib.pyplot</a:t>
            </a:r>
            <a:r>
              <a:rPr lang="en-IN" sz="1600" dirty="0"/>
              <a:t> as </a:t>
            </a:r>
            <a:r>
              <a:rPr lang="en-IN" sz="1600" dirty="0" err="1"/>
              <a:t>plt</a:t>
            </a:r>
            <a:endParaRPr lang="en-IN" sz="1600" dirty="0"/>
          </a:p>
          <a:p>
            <a:r>
              <a:rPr lang="en-IN" sz="1600" dirty="0"/>
              <a:t>import seaborn as </a:t>
            </a:r>
            <a:r>
              <a:rPr lang="en-IN" sz="1600" dirty="0" err="1"/>
              <a:t>sns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59E9B-1704-4225-8B8D-3CEF11544069}"/>
              </a:ext>
            </a:extLst>
          </p:cNvPr>
          <p:cNvSpPr txBox="1"/>
          <p:nvPr/>
        </p:nvSpPr>
        <p:spPr>
          <a:xfrm>
            <a:off x="5894772" y="2490880"/>
            <a:ext cx="5487226" cy="373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import </a:t>
            </a:r>
            <a:r>
              <a:rPr lang="en-IN" sz="1600" dirty="0" err="1"/>
              <a:t>plotly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import </a:t>
            </a:r>
            <a:r>
              <a:rPr lang="en-IN" sz="1600" dirty="0" err="1"/>
              <a:t>plotly.graph_objects</a:t>
            </a:r>
            <a:r>
              <a:rPr lang="en-IN" sz="1600" dirty="0"/>
              <a:t> as go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import </a:t>
            </a:r>
            <a:r>
              <a:rPr lang="en-IN" sz="1600" dirty="0" err="1"/>
              <a:t>plotly.express</a:t>
            </a:r>
            <a:r>
              <a:rPr lang="en-IN" sz="1600" dirty="0"/>
              <a:t> as px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from </a:t>
            </a:r>
            <a:r>
              <a:rPr lang="en-IN" sz="1600" dirty="0" err="1"/>
              <a:t>plotly.subplots</a:t>
            </a:r>
            <a:r>
              <a:rPr lang="en-IN" sz="1600" dirty="0"/>
              <a:t> import </a:t>
            </a:r>
            <a:r>
              <a:rPr lang="en-IN" sz="1600" dirty="0" err="1"/>
              <a:t>make_subplots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from </a:t>
            </a:r>
            <a:r>
              <a:rPr lang="en-IN" sz="1600" dirty="0" err="1"/>
              <a:t>sklearn.impute</a:t>
            </a:r>
            <a:r>
              <a:rPr lang="en-IN" sz="1600" dirty="0"/>
              <a:t> import </a:t>
            </a:r>
            <a:r>
              <a:rPr lang="en-IN" sz="1600" dirty="0" err="1"/>
              <a:t>SimpleImputer</a:t>
            </a:r>
            <a:r>
              <a:rPr lang="en-IN" sz="1600" dirty="0"/>
              <a:t>, </a:t>
            </a:r>
            <a:r>
              <a:rPr lang="en-IN" sz="1600" dirty="0" err="1"/>
              <a:t>KNNImputer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from </a:t>
            </a:r>
            <a:r>
              <a:rPr lang="en-IN" sz="1600" dirty="0" err="1"/>
              <a:t>sklearn.linear_model</a:t>
            </a:r>
            <a:r>
              <a:rPr lang="en-IN" sz="1600" dirty="0"/>
              <a:t> import </a:t>
            </a:r>
            <a:r>
              <a:rPr lang="en-IN" sz="1600" dirty="0" err="1"/>
              <a:t>LinearRegression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from </a:t>
            </a:r>
            <a:r>
              <a:rPr lang="en-IN" sz="1600" dirty="0" err="1"/>
              <a:t>sklearn.model_selection</a:t>
            </a:r>
            <a:r>
              <a:rPr lang="en-IN" sz="1600" dirty="0"/>
              <a:t> import </a:t>
            </a:r>
            <a:r>
              <a:rPr lang="en-IN" sz="1600" dirty="0" err="1"/>
              <a:t>train_test_split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from </a:t>
            </a:r>
            <a:r>
              <a:rPr lang="en-IN" sz="1600" dirty="0" err="1"/>
              <a:t>sklearn.metrics</a:t>
            </a:r>
            <a:r>
              <a:rPr lang="en-IN" sz="1600" dirty="0"/>
              <a:t> import </a:t>
            </a:r>
            <a:r>
              <a:rPr lang="en-IN" sz="1600" dirty="0" err="1"/>
              <a:t>mean_squared_error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from </a:t>
            </a:r>
            <a:r>
              <a:rPr lang="en-IN" sz="1600" dirty="0" err="1"/>
              <a:t>sklearn.linear_model</a:t>
            </a:r>
            <a:r>
              <a:rPr lang="en-IN" sz="1600" dirty="0"/>
              <a:t> import Lasso, Ridge</a:t>
            </a:r>
          </a:p>
        </p:txBody>
      </p:sp>
    </p:spTree>
    <p:extLst>
      <p:ext uri="{BB962C8B-B14F-4D97-AF65-F5344CB8AC3E}">
        <p14:creationId xmlns:p14="http://schemas.microsoft.com/office/powerpoint/2010/main" val="153721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942B7E2-F19A-4E81-A34F-1B80020C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35" y="443884"/>
            <a:ext cx="10806560" cy="595097"/>
          </a:xfrm>
        </p:spPr>
        <p:txBody>
          <a:bodyPr/>
          <a:lstStyle/>
          <a:p>
            <a:r>
              <a:rPr lang="en-IN" dirty="0"/>
              <a:t>How Age affects the overall rating and stats [Part - A]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34B967-6D58-4A62-A6DB-83F08F8C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735" y="4909351"/>
            <a:ext cx="10626570" cy="182880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M</a:t>
            </a:r>
            <a:r>
              <a:rPr lang="en-US" b="1" i="0" dirty="0">
                <a:effectLst/>
              </a:rPr>
              <a:t>ax age of player= 45, min age of players= 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T</a:t>
            </a:r>
            <a:r>
              <a:rPr lang="en-US" b="1" i="0" dirty="0">
                <a:effectLst/>
              </a:rPr>
              <a:t>he age 25,27,32 belongs to the max players in top 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O</a:t>
            </a:r>
            <a:r>
              <a:rPr lang="en-US" b="1" i="0" dirty="0">
                <a:effectLst/>
              </a:rPr>
              <a:t>verall rating increases with 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F</a:t>
            </a:r>
            <a:r>
              <a:rPr lang="en-US" b="1" i="0" dirty="0">
                <a:effectLst/>
              </a:rPr>
              <a:t>eatures like stamina, passing, dribbling, pace increases till certain age after which it goes down.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A0647D-D1ED-47A8-9ED9-61D7DCD1544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54" y="1243284"/>
            <a:ext cx="5435711" cy="3799113"/>
          </a:xfrm>
          <a:solidFill>
            <a:schemeClr val="tx1"/>
          </a:solidFill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B9175-AC31-4191-B987-10385D1F07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7272"/>
          <a:stretch/>
        </p:blipFill>
        <p:spPr>
          <a:xfrm>
            <a:off x="698930" y="1243284"/>
            <a:ext cx="5044921" cy="379911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955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4F1837-8070-4DEF-9109-88F0EF05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24" y="506029"/>
            <a:ext cx="11070465" cy="1088202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Comparison of Plots between True and Predicted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778A3-DCA0-4185-A008-AAC9FD8B84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4" y="2241397"/>
            <a:ext cx="5863801" cy="4368027"/>
          </a:xfrm>
          <a:solidFill>
            <a:schemeClr val="tx1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B01CDF-185E-4625-940F-3F532CB59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990" y="2241397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used Linear Regression, Lasso Regression and Ridge Regression for the prediction.</a:t>
            </a:r>
          </a:p>
          <a:p>
            <a:pPr marL="0" indent="0">
              <a:buNone/>
            </a:pPr>
            <a:r>
              <a:rPr lang="en-IN" dirty="0"/>
              <a:t>Comparing them, we found the least Test MSE for Ridge Regression.</a:t>
            </a:r>
          </a:p>
          <a:p>
            <a:pPr marL="0" indent="0">
              <a:buNone/>
            </a:pPr>
            <a:r>
              <a:rPr lang="en-IN" dirty="0"/>
              <a:t>MSEs for the models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Linear : Test - 9.56, Train - 4.01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Lasso  : Test - 6.91, Train - 4.82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Ridge : Test - 6.91, Train - 4.01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49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26D-1026-4489-903B-C319168D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IN" dirty="0"/>
              <a:t>Best player according to our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3B91-B16A-4907-B682-611DB3DA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3" y="2218846"/>
            <a:ext cx="10515600" cy="3397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8F0336-AF3C-4A35-A3AA-D40E130CC19B}"/>
              </a:ext>
            </a:extLst>
          </p:cNvPr>
          <p:cNvSpPr txBox="1"/>
          <p:nvPr/>
        </p:nvSpPr>
        <p:spPr>
          <a:xfrm>
            <a:off x="579550" y="5706241"/>
            <a:ext cx="1126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As per our Analysis over the datasets, we found that Cristiano Ronaldo is the best player in the FIFA game.</a:t>
            </a:r>
          </a:p>
        </p:txBody>
      </p:sp>
    </p:spTree>
    <p:extLst>
      <p:ext uri="{BB962C8B-B14F-4D97-AF65-F5344CB8AC3E}">
        <p14:creationId xmlns:p14="http://schemas.microsoft.com/office/powerpoint/2010/main" val="316751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D3DF-FF58-4873-A880-2665EBD2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58" y="461639"/>
            <a:ext cx="10571998" cy="1270899"/>
          </a:xfrm>
        </p:spPr>
        <p:txBody>
          <a:bodyPr/>
          <a:lstStyle/>
          <a:p>
            <a:r>
              <a:rPr lang="en-IN" sz="3600" b="1" i="0" dirty="0">
                <a:solidFill>
                  <a:schemeClr val="tx1"/>
                </a:solidFill>
                <a:effectLst/>
              </a:rPr>
              <a:t>Classifying player position [Part -B]</a:t>
            </a:r>
            <a:br>
              <a:rPr lang="en-IN" sz="3600" b="1" i="0" dirty="0">
                <a:solidFill>
                  <a:schemeClr val="tx1"/>
                </a:solidFill>
                <a:effectLst/>
              </a:rPr>
            </a:br>
            <a:r>
              <a:rPr lang="en-IN" sz="2400" b="1" i="0" dirty="0">
                <a:solidFill>
                  <a:schemeClr val="tx1"/>
                </a:solidFill>
                <a:effectLst/>
              </a:rPr>
              <a:t>{Logistic Regression}</a:t>
            </a:r>
            <a:br>
              <a:rPr lang="en-IN" sz="1800" b="0" i="0" dirty="0">
                <a:solidFill>
                  <a:srgbClr val="222222"/>
                </a:solidFill>
                <a:effectLst/>
              </a:rPr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C362B-2B70-490B-9832-4D31DEAC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9" t="35554" r="17550" b="12942"/>
          <a:stretch/>
        </p:blipFill>
        <p:spPr>
          <a:xfrm>
            <a:off x="1422560" y="2246049"/>
            <a:ext cx="8233597" cy="3604335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BB69FFC-E0EF-4583-A548-18E606CB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0" y="5904722"/>
            <a:ext cx="823359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Accuracy Score of the Model = 0.7282229965156795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F1 Score of the Model = 0.7359154929577465 </a:t>
            </a:r>
          </a:p>
        </p:txBody>
      </p:sp>
    </p:spTree>
    <p:extLst>
      <p:ext uri="{BB962C8B-B14F-4D97-AF65-F5344CB8AC3E}">
        <p14:creationId xmlns:p14="http://schemas.microsoft.com/office/powerpoint/2010/main" val="160416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48D36-5075-438B-9718-854BA018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0" t="23431" r="22825" b="31985"/>
          <a:stretch/>
        </p:blipFill>
        <p:spPr>
          <a:xfrm>
            <a:off x="380111" y="2279342"/>
            <a:ext cx="7102699" cy="31981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5F1EDD-DDA6-463E-BEC4-E836D33D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1" y="334333"/>
            <a:ext cx="10571998" cy="1284473"/>
          </a:xfrm>
        </p:spPr>
        <p:txBody>
          <a:bodyPr/>
          <a:lstStyle/>
          <a:p>
            <a:r>
              <a:rPr lang="en-US" dirty="0"/>
              <a:t>Final Inference as per our Model Predictions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4C385-D2AA-4739-B59B-CE0DC30F2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06" t="48932" r="50850" b="19870"/>
          <a:stretch/>
        </p:blipFill>
        <p:spPr>
          <a:xfrm>
            <a:off x="7760680" y="2279342"/>
            <a:ext cx="3981137" cy="3198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D802B-3248-40D3-965C-26BC231F2A76}"/>
              </a:ext>
            </a:extLst>
          </p:cNvPr>
          <p:cNvSpPr txBox="1"/>
          <p:nvPr/>
        </p:nvSpPr>
        <p:spPr>
          <a:xfrm>
            <a:off x="380111" y="5459504"/>
            <a:ext cx="95737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effectLst/>
              </a:rPr>
              <a:t>Summary</a:t>
            </a:r>
          </a:p>
          <a:p>
            <a:pPr algn="l" rtl="0"/>
            <a:r>
              <a:rPr lang="en-US" sz="1600" b="1" dirty="0">
                <a:effectLst/>
              </a:rPr>
              <a:t>1. The model has an accuracy of 0.73</a:t>
            </a:r>
          </a:p>
          <a:p>
            <a:pPr algn="l" rtl="0"/>
            <a:r>
              <a:rPr lang="en-US" sz="1600" b="1" dirty="0">
                <a:effectLst/>
              </a:rPr>
              <a:t>2. The model has a weighted precision score of 0.71</a:t>
            </a:r>
          </a:p>
          <a:p>
            <a:pPr algn="l" rtl="0"/>
            <a:r>
              <a:rPr lang="en-US" sz="1600" b="1" dirty="0">
                <a:effectLst/>
              </a:rPr>
              <a:t>3. The model has a weighted recall score of 0.73</a:t>
            </a:r>
          </a:p>
          <a:p>
            <a:pPr algn="l" rtl="0"/>
            <a:r>
              <a:rPr lang="en-US" sz="1600" b="1" dirty="0">
                <a:effectLst/>
              </a:rPr>
              <a:t>4. The model has a weighted f1 score of 0.7</a:t>
            </a:r>
          </a:p>
        </p:txBody>
      </p:sp>
    </p:spTree>
    <p:extLst>
      <p:ext uri="{BB962C8B-B14F-4D97-AF65-F5344CB8AC3E}">
        <p14:creationId xmlns:p14="http://schemas.microsoft.com/office/powerpoint/2010/main" val="215501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8EA7-7B87-4E65-967D-1E43173D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The</a:t>
            </a:r>
            <a:r>
              <a:rPr lang="en-US" sz="3600" i="0" dirty="0">
                <a:solidFill>
                  <a:schemeClr val="tx1"/>
                </a:solidFill>
                <a:effectLst/>
              </a:rPr>
              <a:t> Club that has the Best Staff [Part-C]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3190-B354-4EA3-92F8-2100A3BF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32" y="1710223"/>
            <a:ext cx="3259512" cy="970451"/>
          </a:xfrm>
        </p:spPr>
        <p:txBody>
          <a:bodyPr/>
          <a:lstStyle/>
          <a:p>
            <a:r>
              <a:rPr lang="en-US" dirty="0"/>
              <a:t>Normalized Dataset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A412A1-C8F1-4A07-9E49-B89CCC198936}"/>
              </a:ext>
            </a:extLst>
          </p:cNvPr>
          <p:cNvSpPr txBox="1">
            <a:spLocks/>
          </p:cNvSpPr>
          <p:nvPr/>
        </p:nvSpPr>
        <p:spPr>
          <a:xfrm>
            <a:off x="5992592" y="1710222"/>
            <a:ext cx="2695632" cy="9704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Normalized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DC0F2-C138-425B-881A-81ACC4A0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0" t="23600" r="23350" b="5066"/>
          <a:stretch/>
        </p:blipFill>
        <p:spPr>
          <a:xfrm>
            <a:off x="407664" y="2458674"/>
            <a:ext cx="5294376" cy="4190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51EFD6-9991-4AF4-B442-ED029D5B7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5" t="35867" r="24250" b="5467"/>
          <a:stretch/>
        </p:blipFill>
        <p:spPr>
          <a:xfrm>
            <a:off x="5992592" y="2458674"/>
            <a:ext cx="6199408" cy="41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6B815A-CE16-466B-AA38-DFBE626BDCEB}"/>
              </a:ext>
            </a:extLst>
          </p:cNvPr>
          <p:cNvSpPr txBox="1"/>
          <p:nvPr/>
        </p:nvSpPr>
        <p:spPr>
          <a:xfrm>
            <a:off x="703555" y="922159"/>
            <a:ext cx="10171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</a:rPr>
              <a:t>Potential Ability (sometimes abbreviated to PA) is an attribute for players and staff in Football Manager and in some Championship Manager games. It </a:t>
            </a:r>
            <a:r>
              <a:rPr lang="en-US" b="1" i="0" dirty="0">
                <a:effectLst/>
              </a:rPr>
              <a:t>dictates the maximum that a person's Current Ability attribute can ever rise to</a:t>
            </a:r>
            <a:r>
              <a:rPr lang="en-US" b="0" i="0" dirty="0">
                <a:effectLst/>
              </a:rPr>
              <a:t>, and therefore how good they can possibly become.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9BB9AA-85FE-491F-A3D4-1EA0509B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2122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554F8-F034-47FC-8D9D-D2F70245E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0" t="23600" r="23350" b="5066"/>
          <a:stretch/>
        </p:blipFill>
        <p:spPr>
          <a:xfrm>
            <a:off x="801624" y="2175463"/>
            <a:ext cx="5294376" cy="4190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8119FA-9F64-467D-813E-98B590424CF5}"/>
              </a:ext>
            </a:extLst>
          </p:cNvPr>
          <p:cNvSpPr/>
          <p:nvPr/>
        </p:nvSpPr>
        <p:spPr>
          <a:xfrm>
            <a:off x="7270811" y="2175463"/>
            <a:ext cx="3480047" cy="324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say that the scope for improvement increases as the score for potential increases.</a:t>
            </a:r>
            <a:endParaRPr lang="en-IN" dirty="0"/>
          </a:p>
          <a:p>
            <a:pPr algn="ctr"/>
            <a:r>
              <a:rPr lang="en-IN" dirty="0"/>
              <a:t>Hence, Players that belong to a club with high potential rating are still yet to match their rating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72</TotalTime>
  <Words>598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2</vt:lpstr>
      <vt:lpstr>Quotable</vt:lpstr>
      <vt:lpstr>Univ.AI AI-1 Cohort 2 | Project FIFA 20</vt:lpstr>
      <vt:lpstr>Libraries Used </vt:lpstr>
      <vt:lpstr>How Age affects the overall rating and stats [Part - A]</vt:lpstr>
      <vt:lpstr>Comparison of Plots between True and Predicted values</vt:lpstr>
      <vt:lpstr>Best player according to our analysis</vt:lpstr>
      <vt:lpstr>Classifying player position [Part -B] {Logistic Regression} </vt:lpstr>
      <vt:lpstr>Final Inference as per our Model Predictions</vt:lpstr>
      <vt:lpstr>The Club that has the Best Staff [Part-C]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Roy</dc:creator>
  <cp:lastModifiedBy>hp</cp:lastModifiedBy>
  <cp:revision>12</cp:revision>
  <dcterms:created xsi:type="dcterms:W3CDTF">2021-10-29T14:43:02Z</dcterms:created>
  <dcterms:modified xsi:type="dcterms:W3CDTF">2021-10-29T16:03:18Z</dcterms:modified>
</cp:coreProperties>
</file>