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66" r:id="rId4"/>
    <p:sldId id="267" r:id="rId5"/>
    <p:sldId id="272" r:id="rId6"/>
    <p:sldId id="270" r:id="rId7"/>
    <p:sldId id="271" r:id="rId8"/>
    <p:sldId id="269" r:id="rId9"/>
    <p:sldId id="26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4B820-5142-4746-8287-75D65E85273E}"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182312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4B820-5142-4746-8287-75D65E85273E}"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813652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2E4B820-5142-4746-8287-75D65E85273E}"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2426545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2E4B820-5142-4746-8287-75D65E85273E}" type="datetimeFigureOut">
              <a:rPr lang="en-IN" smtClean="0"/>
              <a:t>10-08-2022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2917639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4B820-5142-4746-8287-75D65E85273E}"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848958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4B820-5142-4746-8287-75D65E85273E}"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159743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4B820-5142-4746-8287-75D65E85273E}"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62271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4B820-5142-4746-8287-75D65E85273E}"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272430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4B820-5142-4746-8287-75D65E85273E}"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106487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4B820-5142-4746-8287-75D65E85273E}" type="datetimeFigureOut">
              <a:rPr lang="en-IN" smtClean="0"/>
              <a:t>10-08-2022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123384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4B820-5142-4746-8287-75D65E85273E}" type="datetimeFigureOut">
              <a:rPr lang="en-IN" smtClean="0"/>
              <a:t>10-08-2022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111685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4B820-5142-4746-8287-75D65E85273E}" type="datetimeFigureOut">
              <a:rPr lang="en-IN" smtClean="0"/>
              <a:t>10-08-2022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320761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4B820-5142-4746-8287-75D65E85273E}"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16610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2E4B820-5142-4746-8287-75D65E85273E}" type="datetimeFigureOut">
              <a:rPr lang="en-IN" smtClean="0"/>
              <a:t>10-08-2022</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97FF61BE-CD7F-4888-B78A-9EA0962DF418}" type="slidenum">
              <a:rPr lang="en-IN" smtClean="0"/>
              <a:t>‹#›</a:t>
            </a:fld>
            <a:endParaRPr lang="en-IN"/>
          </a:p>
        </p:txBody>
      </p:sp>
    </p:spTree>
    <p:extLst>
      <p:ext uri="{BB962C8B-B14F-4D97-AF65-F5344CB8AC3E}">
        <p14:creationId xmlns:p14="http://schemas.microsoft.com/office/powerpoint/2010/main" val="210449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2E4B820-5142-4746-8287-75D65E85273E}" type="datetimeFigureOut">
              <a:rPr lang="en-IN" smtClean="0"/>
              <a:t>10-08-2022</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7FF61BE-CD7F-4888-B78A-9EA0962DF418}" type="slidenum">
              <a:rPr lang="en-IN" smtClean="0"/>
              <a:t>‹#›</a:t>
            </a:fld>
            <a:endParaRPr lang="en-IN"/>
          </a:p>
        </p:txBody>
      </p:sp>
    </p:spTree>
    <p:extLst>
      <p:ext uri="{BB962C8B-B14F-4D97-AF65-F5344CB8AC3E}">
        <p14:creationId xmlns:p14="http://schemas.microsoft.com/office/powerpoint/2010/main" val="57166145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552A-1AB7-10B4-E620-8CC38B416E00}"/>
              </a:ext>
            </a:extLst>
          </p:cNvPr>
          <p:cNvSpPr>
            <a:spLocks noGrp="1"/>
          </p:cNvSpPr>
          <p:nvPr>
            <p:ph type="ctrTitle"/>
          </p:nvPr>
        </p:nvSpPr>
        <p:spPr>
          <a:xfrm>
            <a:off x="606641" y="454772"/>
            <a:ext cx="11475868" cy="801260"/>
          </a:xfrm>
        </p:spPr>
        <p:txBody>
          <a:bodyPr>
            <a:normAutofit fontScale="90000"/>
          </a:bodyPr>
          <a:lstStyle/>
          <a:p>
            <a:r>
              <a:rPr lang="en-US" i="0" dirty="0">
                <a:solidFill>
                  <a:srgbClr val="222222"/>
                </a:solidFill>
              </a:rPr>
              <a:t>Cycle GANs </a:t>
            </a:r>
            <a:r>
              <a:rPr lang="en-US" dirty="0">
                <a:solidFill>
                  <a:srgbClr val="222222"/>
                </a:solidFill>
              </a:rPr>
              <a:t>T</a:t>
            </a:r>
            <a:r>
              <a:rPr lang="en-US" i="0" dirty="0">
                <a:solidFill>
                  <a:srgbClr val="222222"/>
                </a:solidFill>
              </a:rPr>
              <a:t>o Generate Ukiyo-E </a:t>
            </a:r>
            <a:r>
              <a:rPr lang="en-US" dirty="0">
                <a:solidFill>
                  <a:srgbClr val="222222"/>
                </a:solidFill>
              </a:rPr>
              <a:t>A</a:t>
            </a:r>
            <a:r>
              <a:rPr lang="en-US" i="0" dirty="0">
                <a:solidFill>
                  <a:srgbClr val="222222"/>
                </a:solidFill>
              </a:rPr>
              <a:t>rt</a:t>
            </a:r>
            <a:endParaRPr lang="en-IN" dirty="0"/>
          </a:p>
        </p:txBody>
      </p:sp>
      <p:pic>
        <p:nvPicPr>
          <p:cNvPr id="1026" name="Picture 2" descr="Style Transfer with GANs on HD Images | by Marco Pasini | Towards Data  Science">
            <a:extLst>
              <a:ext uri="{FF2B5EF4-FFF2-40B4-BE49-F238E27FC236}">
                <a16:creationId xmlns:a16="http://schemas.microsoft.com/office/drawing/2014/main" id="{033CEF86-BFAF-C522-32AE-9DFAC6C0D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82570"/>
            <a:ext cx="5092173" cy="30151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67ECAD-3EFE-0ADA-BF88-C62C5088633C}"/>
              </a:ext>
            </a:extLst>
          </p:cNvPr>
          <p:cNvSpPr txBox="1"/>
          <p:nvPr/>
        </p:nvSpPr>
        <p:spPr>
          <a:xfrm>
            <a:off x="695416" y="1584598"/>
            <a:ext cx="5092173" cy="2585323"/>
          </a:xfrm>
          <a:prstGeom prst="rect">
            <a:avLst/>
          </a:prstGeom>
          <a:noFill/>
        </p:spPr>
        <p:txBody>
          <a:bodyPr wrap="square">
            <a:spAutoFit/>
          </a:bodyPr>
          <a:lstStyle/>
          <a:p>
            <a:pPr algn="just"/>
            <a:r>
              <a:rPr lang="en-US" b="0" i="0" dirty="0">
                <a:effectLst/>
                <a:latin typeface="Open Sans" panose="020B0606030504020204" pitchFamily="34" charset="0"/>
              </a:rPr>
              <a:t>Image-to-image translation involves generating a new synthetic version of a given image with a specific modification. The </a:t>
            </a:r>
            <a:r>
              <a:rPr lang="en-US" b="0" i="0" dirty="0" err="1">
                <a:effectLst/>
                <a:latin typeface="Open Sans" panose="020B0606030504020204" pitchFamily="34" charset="0"/>
              </a:rPr>
              <a:t>CycleGAN</a:t>
            </a:r>
            <a:r>
              <a:rPr lang="en-US" b="0" i="0" dirty="0">
                <a:effectLst/>
                <a:latin typeface="Open Sans" panose="020B0606030504020204" pitchFamily="34" charset="0"/>
              </a:rPr>
              <a:t> is a technique that involves the automatic training of image-to-image translation models. The models are trained in an unsupervised manner using a collection of images from the source and target domain that do not need to be related in any way.</a:t>
            </a:r>
            <a:endParaRPr lang="en-IN" dirty="0"/>
          </a:p>
        </p:txBody>
      </p:sp>
      <p:sp>
        <p:nvSpPr>
          <p:cNvPr id="5" name="TextBox 4">
            <a:extLst>
              <a:ext uri="{FF2B5EF4-FFF2-40B4-BE49-F238E27FC236}">
                <a16:creationId xmlns:a16="http://schemas.microsoft.com/office/drawing/2014/main" id="{57912AAC-D557-FDA2-F094-C1B2BEAE7E12}"/>
              </a:ext>
            </a:extLst>
          </p:cNvPr>
          <p:cNvSpPr txBox="1"/>
          <p:nvPr/>
        </p:nvSpPr>
        <p:spPr>
          <a:xfrm>
            <a:off x="1452978" y="5273336"/>
            <a:ext cx="4643022" cy="646331"/>
          </a:xfrm>
          <a:prstGeom prst="rect">
            <a:avLst/>
          </a:prstGeom>
          <a:noFill/>
        </p:spPr>
        <p:txBody>
          <a:bodyPr wrap="square" rtlCol="0">
            <a:spAutoFit/>
          </a:bodyPr>
          <a:lstStyle/>
          <a:p>
            <a:pPr algn="r"/>
            <a:r>
              <a:rPr lang="en-US" dirty="0"/>
              <a:t>AI – 4 Project | Team </a:t>
            </a:r>
            <a:r>
              <a:rPr lang="en-US" dirty="0" err="1"/>
              <a:t>Numpy</a:t>
            </a:r>
            <a:r>
              <a:rPr lang="en-US" dirty="0"/>
              <a:t>. Ones | </a:t>
            </a:r>
            <a:r>
              <a:rPr lang="en-US" dirty="0" err="1"/>
              <a:t>Abhineet</a:t>
            </a:r>
            <a:r>
              <a:rPr lang="en-US" dirty="0"/>
              <a:t> Sharma</a:t>
            </a:r>
            <a:endParaRPr lang="en-IN" dirty="0"/>
          </a:p>
        </p:txBody>
      </p:sp>
      <p:pic>
        <p:nvPicPr>
          <p:cNvPr id="8" name="Picture 7">
            <a:extLst>
              <a:ext uri="{FF2B5EF4-FFF2-40B4-BE49-F238E27FC236}">
                <a16:creationId xmlns:a16="http://schemas.microsoft.com/office/drawing/2014/main" id="{27A3E493-D987-8551-30CC-99EF6942B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460" y="5114260"/>
            <a:ext cx="1610814" cy="1610814"/>
          </a:xfrm>
          <a:prstGeom prst="rect">
            <a:avLst/>
          </a:prstGeom>
        </p:spPr>
      </p:pic>
    </p:spTree>
    <p:extLst>
      <p:ext uri="{BB962C8B-B14F-4D97-AF65-F5344CB8AC3E}">
        <p14:creationId xmlns:p14="http://schemas.microsoft.com/office/powerpoint/2010/main" val="2653639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Contact Us Slide for Business Presentation - SlideModel">
            <a:extLst>
              <a:ext uri="{FF2B5EF4-FFF2-40B4-BE49-F238E27FC236}">
                <a16:creationId xmlns:a16="http://schemas.microsoft.com/office/drawing/2014/main" id="{6C231BD8-DB0F-DCA0-AD00-8E49F6411F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36893" r="28351" b="48091"/>
          <a:stretch/>
        </p:blipFill>
        <p:spPr bwMode="auto">
          <a:xfrm>
            <a:off x="3456373" y="2725445"/>
            <a:ext cx="8735627" cy="1029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05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D2FC-D2EC-FAD4-D8B1-5E501F83C0C1}"/>
              </a:ext>
            </a:extLst>
          </p:cNvPr>
          <p:cNvSpPr>
            <a:spLocks noGrp="1"/>
          </p:cNvSpPr>
          <p:nvPr>
            <p:ph type="title"/>
          </p:nvPr>
        </p:nvSpPr>
        <p:spPr/>
        <p:txBody>
          <a:bodyPr/>
          <a:lstStyle/>
          <a:p>
            <a:r>
              <a:rPr lang="en-US" dirty="0"/>
              <a:t>What are CYCLE GANs ?</a:t>
            </a:r>
            <a:endParaRPr lang="en-IN" dirty="0"/>
          </a:p>
        </p:txBody>
      </p:sp>
      <p:sp>
        <p:nvSpPr>
          <p:cNvPr id="3" name="Content Placeholder 2">
            <a:extLst>
              <a:ext uri="{FF2B5EF4-FFF2-40B4-BE49-F238E27FC236}">
                <a16:creationId xmlns:a16="http://schemas.microsoft.com/office/drawing/2014/main" id="{F638095A-8245-2F5E-A57A-76EDE543EB97}"/>
              </a:ext>
            </a:extLst>
          </p:cNvPr>
          <p:cNvSpPr>
            <a:spLocks noGrp="1"/>
          </p:cNvSpPr>
          <p:nvPr>
            <p:ph idx="1"/>
          </p:nvPr>
        </p:nvSpPr>
        <p:spPr>
          <a:xfrm>
            <a:off x="818712" y="2222287"/>
            <a:ext cx="10554574" cy="1275515"/>
          </a:xfrm>
        </p:spPr>
        <p:txBody>
          <a:bodyPr/>
          <a:lstStyle/>
          <a:p>
            <a:pPr algn="just"/>
            <a:r>
              <a:rPr lang="en-US" b="0" i="0" dirty="0">
                <a:effectLst/>
                <a:latin typeface="Helvetica Neue"/>
              </a:rPr>
              <a:t>The </a:t>
            </a:r>
            <a:r>
              <a:rPr lang="en-US" b="0" i="0" dirty="0" err="1">
                <a:effectLst/>
                <a:latin typeface="Helvetica Neue"/>
              </a:rPr>
              <a:t>CycleGAN</a:t>
            </a:r>
            <a:r>
              <a:rPr lang="en-US" b="0" i="0" dirty="0">
                <a:effectLst/>
                <a:latin typeface="Helvetica Neue"/>
              </a:rPr>
              <a:t> is a technique that involves the automatic training of image-to-image translation models without paired examples. The models are trained in an unsupervised manner using a collection of images from the source and target domain that do not need to be related in any way.</a:t>
            </a:r>
            <a:endParaRPr lang="en-IN" dirty="0"/>
          </a:p>
        </p:txBody>
      </p:sp>
      <p:pic>
        <p:nvPicPr>
          <p:cNvPr id="5" name="Picture 4">
            <a:extLst>
              <a:ext uri="{FF2B5EF4-FFF2-40B4-BE49-F238E27FC236}">
                <a16:creationId xmlns:a16="http://schemas.microsoft.com/office/drawing/2014/main" id="{565BD264-A054-05F2-9647-87D162E4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731" y="3497802"/>
            <a:ext cx="6190695" cy="3044755"/>
          </a:xfrm>
          <a:prstGeom prst="rect">
            <a:avLst/>
          </a:prstGeom>
        </p:spPr>
      </p:pic>
    </p:spTree>
    <p:extLst>
      <p:ext uri="{BB962C8B-B14F-4D97-AF65-F5344CB8AC3E}">
        <p14:creationId xmlns:p14="http://schemas.microsoft.com/office/powerpoint/2010/main" val="7249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7B78-46BA-7F14-614F-4BC7A170631B}"/>
              </a:ext>
            </a:extLst>
          </p:cNvPr>
          <p:cNvSpPr>
            <a:spLocks noGrp="1"/>
          </p:cNvSpPr>
          <p:nvPr>
            <p:ph type="title"/>
          </p:nvPr>
        </p:nvSpPr>
        <p:spPr/>
        <p:txBody>
          <a:bodyPr/>
          <a:lstStyle/>
          <a:p>
            <a:r>
              <a:rPr lang="en-US" dirty="0"/>
              <a:t>Unpaired Vs Paired Samples</a:t>
            </a:r>
            <a:endParaRPr lang="en-IN" dirty="0"/>
          </a:p>
        </p:txBody>
      </p:sp>
      <p:pic>
        <p:nvPicPr>
          <p:cNvPr id="5" name="Picture 4">
            <a:extLst>
              <a:ext uri="{FF2B5EF4-FFF2-40B4-BE49-F238E27FC236}">
                <a16:creationId xmlns:a16="http://schemas.microsoft.com/office/drawing/2014/main" id="{038977CD-DC94-50CE-C5E8-70C13345D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646" y="2390929"/>
            <a:ext cx="4010585" cy="376290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2FF209B5-1D24-6C93-FC31-2F4440867905}"/>
              </a:ext>
            </a:extLst>
          </p:cNvPr>
          <p:cNvSpPr txBox="1"/>
          <p:nvPr/>
        </p:nvSpPr>
        <p:spPr>
          <a:xfrm>
            <a:off x="395057" y="2271255"/>
            <a:ext cx="6098958" cy="4247317"/>
          </a:xfrm>
          <a:prstGeom prst="rect">
            <a:avLst/>
          </a:prstGeom>
          <a:noFill/>
        </p:spPr>
        <p:txBody>
          <a:bodyPr wrap="square">
            <a:spAutoFit/>
          </a:bodyPr>
          <a:lstStyle/>
          <a:p>
            <a:pPr marL="285750" indent="-285750" algn="just">
              <a:buFont typeface="Arial" panose="020B0604020202020204" pitchFamily="34" charset="0"/>
              <a:buChar char="•"/>
            </a:pPr>
            <a:r>
              <a:rPr lang="en-US" dirty="0"/>
              <a:t>Traditionally, a dataset made up of paired samples is needed to train an image-to-image translation model.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That is, a sizable collection of numerous instances of input photos X (for instance, summer landscapes) and the same image modified in the desired way that can be used as an anticipated output image Y (e.g. winter landscapes).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 drawback is a demand for paired training datasets. The preparation of these datasets, which include images of various settings taken under various lighting conditions, is difficult and expensive.</a:t>
            </a:r>
            <a:endParaRPr lang="en-IN" dirty="0"/>
          </a:p>
        </p:txBody>
      </p:sp>
    </p:spTree>
    <p:extLst>
      <p:ext uri="{BB962C8B-B14F-4D97-AF65-F5344CB8AC3E}">
        <p14:creationId xmlns:p14="http://schemas.microsoft.com/office/powerpoint/2010/main" val="365893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A017-E1BA-B421-C29E-2E5E7FE7C452}"/>
              </a:ext>
            </a:extLst>
          </p:cNvPr>
          <p:cNvSpPr>
            <a:spLocks noGrp="1"/>
          </p:cNvSpPr>
          <p:nvPr>
            <p:ph type="title"/>
          </p:nvPr>
        </p:nvSpPr>
        <p:spPr/>
        <p:txBody>
          <a:bodyPr/>
          <a:lstStyle/>
          <a:p>
            <a:r>
              <a:rPr lang="en-US" dirty="0"/>
              <a:t>What is Cycle Consistency ?</a:t>
            </a:r>
            <a:endParaRPr lang="en-IN" dirty="0"/>
          </a:p>
        </p:txBody>
      </p:sp>
      <p:pic>
        <p:nvPicPr>
          <p:cNvPr id="5" name="Picture 4">
            <a:extLst>
              <a:ext uri="{FF2B5EF4-FFF2-40B4-BE49-F238E27FC236}">
                <a16:creationId xmlns:a16="http://schemas.microsoft.com/office/drawing/2014/main" id="{4A815EB8-9996-C92D-FFB5-F8E6243ED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13" y="2249466"/>
            <a:ext cx="4523232" cy="1837098"/>
          </a:xfrm>
          <a:prstGeom prst="rect">
            <a:avLst/>
          </a:prstGeom>
        </p:spPr>
      </p:pic>
      <p:pic>
        <p:nvPicPr>
          <p:cNvPr id="7" name="Picture 6">
            <a:extLst>
              <a:ext uri="{FF2B5EF4-FFF2-40B4-BE49-F238E27FC236}">
                <a16:creationId xmlns:a16="http://schemas.microsoft.com/office/drawing/2014/main" id="{20DBBC17-CD5F-F61E-FB24-69BEC9844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13" y="4415748"/>
            <a:ext cx="4523232" cy="2095648"/>
          </a:xfrm>
          <a:prstGeom prst="rect">
            <a:avLst/>
          </a:prstGeom>
        </p:spPr>
      </p:pic>
      <p:sp>
        <p:nvSpPr>
          <p:cNvPr id="9" name="TextBox 8">
            <a:extLst>
              <a:ext uri="{FF2B5EF4-FFF2-40B4-BE49-F238E27FC236}">
                <a16:creationId xmlns:a16="http://schemas.microsoft.com/office/drawing/2014/main" id="{6EA5DA40-55B0-4A96-E1DB-4A2FF5DEE8A6}"/>
              </a:ext>
            </a:extLst>
          </p:cNvPr>
          <p:cNvSpPr txBox="1"/>
          <p:nvPr/>
        </p:nvSpPr>
        <p:spPr>
          <a:xfrm>
            <a:off x="5390388" y="2153590"/>
            <a:ext cx="6099048" cy="4524315"/>
          </a:xfrm>
          <a:prstGeom prst="rect">
            <a:avLst/>
          </a:prstGeom>
          <a:noFill/>
        </p:spPr>
        <p:txBody>
          <a:bodyPr wrap="square">
            <a:spAutoFit/>
          </a:bodyPr>
          <a:lstStyle/>
          <a:p>
            <a:pPr marL="342900" indent="-342900" algn="just">
              <a:buFont typeface="+mj-lt"/>
              <a:buAutoNum type="arabicPeriod"/>
            </a:pPr>
            <a:r>
              <a:rPr lang="en-US" dirty="0"/>
              <a:t>A phrase that is translated from English to French should be translated from French back to English and be exactly the same according to the machine translation principle known as cycle consistency. </a:t>
            </a:r>
          </a:p>
          <a:p>
            <a:pPr marL="342900" indent="-342900" algn="just">
              <a:buFont typeface="+mj-lt"/>
              <a:buAutoNum type="arabicPeriod"/>
            </a:pPr>
            <a:endParaRPr lang="en-US" dirty="0"/>
          </a:p>
          <a:p>
            <a:pPr marL="342900" indent="-342900" algn="just">
              <a:buFont typeface="+mj-lt"/>
              <a:buAutoNum type="arabicPeriod"/>
            </a:pPr>
            <a:r>
              <a:rPr lang="en-US" dirty="0"/>
              <a:t>The opposite should likewise be true of the process.</a:t>
            </a:r>
          </a:p>
          <a:p>
            <a:pPr marL="342900" indent="-342900" algn="just">
              <a:buFont typeface="+mj-lt"/>
              <a:buAutoNum type="arabicPeriod"/>
            </a:pPr>
            <a:endParaRPr lang="en-US" dirty="0"/>
          </a:p>
          <a:p>
            <a:pPr marL="342900" indent="-342900" algn="just">
              <a:buFont typeface="+mj-lt"/>
              <a:buAutoNum type="arabicPeriod"/>
            </a:pPr>
            <a:r>
              <a:rPr lang="en-US" dirty="0"/>
              <a:t>By including an additional loss to calculate the difference between the output of the second generator and the original picture, and vice versa, the </a:t>
            </a:r>
            <a:r>
              <a:rPr lang="en-US" dirty="0" err="1"/>
              <a:t>CycleGAN</a:t>
            </a:r>
            <a:r>
              <a:rPr lang="en-US" dirty="0"/>
              <a:t> promotes cycle consistency. As a result, the generator models are </a:t>
            </a:r>
            <a:r>
              <a:rPr lang="en-US" dirty="0" err="1"/>
              <a:t>regularised</a:t>
            </a:r>
            <a:r>
              <a:rPr lang="en-US" dirty="0"/>
              <a:t>, directing image generation in the new domain in the direction of image translation.</a:t>
            </a:r>
            <a:endParaRPr lang="en-IN" dirty="0"/>
          </a:p>
        </p:txBody>
      </p:sp>
    </p:spTree>
    <p:extLst>
      <p:ext uri="{BB962C8B-B14F-4D97-AF65-F5344CB8AC3E}">
        <p14:creationId xmlns:p14="http://schemas.microsoft.com/office/powerpoint/2010/main" val="137820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E159-A52C-EA0A-8896-A1D489795453}"/>
              </a:ext>
            </a:extLst>
          </p:cNvPr>
          <p:cNvSpPr>
            <a:spLocks noGrp="1"/>
          </p:cNvSpPr>
          <p:nvPr>
            <p:ph type="title"/>
          </p:nvPr>
        </p:nvSpPr>
        <p:spPr/>
        <p:txBody>
          <a:bodyPr/>
          <a:lstStyle/>
          <a:p>
            <a:r>
              <a:rPr lang="en-US" dirty="0"/>
              <a:t>Residual Blocks?</a:t>
            </a:r>
            <a:endParaRPr lang="en-IN" dirty="0"/>
          </a:p>
        </p:txBody>
      </p:sp>
      <p:pic>
        <p:nvPicPr>
          <p:cNvPr id="5" name="Picture 4">
            <a:extLst>
              <a:ext uri="{FF2B5EF4-FFF2-40B4-BE49-F238E27FC236}">
                <a16:creationId xmlns:a16="http://schemas.microsoft.com/office/drawing/2014/main" id="{0C181C8B-07E3-CF7F-86D6-3E87CC454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764" y="2424435"/>
            <a:ext cx="6096000" cy="279082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C39ECABD-F4D4-D5A9-4B8B-75F951CBA9C4}"/>
              </a:ext>
            </a:extLst>
          </p:cNvPr>
          <p:cNvSpPr txBox="1"/>
          <p:nvPr/>
        </p:nvSpPr>
        <p:spPr>
          <a:xfrm>
            <a:off x="419383" y="2398633"/>
            <a:ext cx="4125984" cy="3970318"/>
          </a:xfrm>
          <a:prstGeom prst="rect">
            <a:avLst/>
          </a:prstGeom>
          <a:noFill/>
        </p:spPr>
        <p:txBody>
          <a:bodyPr wrap="square">
            <a:spAutoFit/>
          </a:bodyPr>
          <a:lstStyle/>
          <a:p>
            <a:pPr marL="285750" indent="-285750" algn="just">
              <a:buFont typeface="Arial" panose="020B0604020202020204" pitchFamily="34" charset="0"/>
              <a:buChar char="•"/>
            </a:pPr>
            <a:r>
              <a:rPr lang="en-IN" dirty="0"/>
              <a:t>By placing numerous residual blocks on top of one another, a residual network is created.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To avoid the performance deterioration issue with deep neural networks, the residual blocks provide an identity mapping to activations earlier in the network.</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issue of vanishing gradients and expanding gradients is helped by the skip connections.</a:t>
            </a:r>
          </a:p>
        </p:txBody>
      </p:sp>
      <p:sp>
        <p:nvSpPr>
          <p:cNvPr id="8" name="TextBox 7">
            <a:extLst>
              <a:ext uri="{FF2B5EF4-FFF2-40B4-BE49-F238E27FC236}">
                <a16:creationId xmlns:a16="http://schemas.microsoft.com/office/drawing/2014/main" id="{F85054CD-4B94-EE0F-D90E-584EAE95F821}"/>
              </a:ext>
            </a:extLst>
          </p:cNvPr>
          <p:cNvSpPr txBox="1"/>
          <p:nvPr/>
        </p:nvSpPr>
        <p:spPr>
          <a:xfrm>
            <a:off x="5376910" y="5397623"/>
            <a:ext cx="5681708" cy="646331"/>
          </a:xfrm>
          <a:prstGeom prst="rect">
            <a:avLst/>
          </a:prstGeom>
          <a:noFill/>
        </p:spPr>
        <p:txBody>
          <a:bodyPr wrap="square" rtlCol="0">
            <a:spAutoFit/>
          </a:bodyPr>
          <a:lstStyle/>
          <a:p>
            <a:pPr algn="ctr"/>
            <a:r>
              <a:rPr lang="en-US" dirty="0"/>
              <a:t>The paper uses </a:t>
            </a:r>
            <a:r>
              <a:rPr lang="en-US" b="1" dirty="0"/>
              <a:t>ResNet-9</a:t>
            </a:r>
            <a:r>
              <a:rPr lang="en-US" dirty="0"/>
              <a:t> i.e. 9 residual blocks are used in the generator network.</a:t>
            </a:r>
            <a:endParaRPr lang="en-IN" dirty="0"/>
          </a:p>
        </p:txBody>
      </p:sp>
    </p:spTree>
    <p:extLst>
      <p:ext uri="{BB962C8B-B14F-4D97-AF65-F5344CB8AC3E}">
        <p14:creationId xmlns:p14="http://schemas.microsoft.com/office/powerpoint/2010/main" val="95296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8258-5634-4E8F-FD1B-285D7123B29C}"/>
              </a:ext>
            </a:extLst>
          </p:cNvPr>
          <p:cNvSpPr>
            <a:spLocks noGrp="1"/>
          </p:cNvSpPr>
          <p:nvPr>
            <p:ph type="title"/>
          </p:nvPr>
        </p:nvSpPr>
        <p:spPr/>
        <p:txBody>
          <a:bodyPr/>
          <a:lstStyle/>
          <a:p>
            <a:r>
              <a:rPr lang="en-US" dirty="0"/>
              <a:t>Instance Normalization</a:t>
            </a:r>
            <a:endParaRPr lang="en-IN" dirty="0"/>
          </a:p>
        </p:txBody>
      </p:sp>
      <p:pic>
        <p:nvPicPr>
          <p:cNvPr id="5" name="Picture 4">
            <a:extLst>
              <a:ext uri="{FF2B5EF4-FFF2-40B4-BE49-F238E27FC236}">
                <a16:creationId xmlns:a16="http://schemas.microsoft.com/office/drawing/2014/main" id="{F8A2BD80-8416-A5DE-9A00-BE4A7F941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49" y="2414892"/>
            <a:ext cx="5193707" cy="3595291"/>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BAE55C8C-C749-CB3B-E0AB-3A3A65BF6028}"/>
              </a:ext>
            </a:extLst>
          </p:cNvPr>
          <p:cNvSpPr txBox="1"/>
          <p:nvPr/>
        </p:nvSpPr>
        <p:spPr>
          <a:xfrm>
            <a:off x="5908090" y="2299482"/>
            <a:ext cx="6098958" cy="3970318"/>
          </a:xfrm>
          <a:prstGeom prst="rect">
            <a:avLst/>
          </a:prstGeom>
          <a:noFill/>
        </p:spPr>
        <p:txBody>
          <a:bodyPr wrap="square">
            <a:spAutoFit/>
          </a:bodyPr>
          <a:lstStyle/>
          <a:p>
            <a:pPr marL="285750" indent="-285750" algn="just">
              <a:buFont typeface="Arial" panose="020B0604020202020204" pitchFamily="34" charset="0"/>
              <a:buChar char="•"/>
            </a:pPr>
            <a:r>
              <a:rPr lang="en-IN" dirty="0"/>
              <a:t>Contrast normalization is referred to by another name; it was initially used in the </a:t>
            </a:r>
            <a:r>
              <a:rPr lang="en-IN" dirty="0" err="1"/>
              <a:t>StyleNet</a:t>
            </a:r>
            <a:r>
              <a:rPr lang="en-IN" dirty="0"/>
              <a:t> publication. Both names give away some details about this method. It operates on a single sample, as shown by instance normalization.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Contrast normalization, on the other hand, claims to normalize the contrast within the sample's spatial components.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We may also state that IN, given a Convolution Neural Network (CNN), accomplishes intensity normalization over the width and height of a single feature map of a single example.</a:t>
            </a:r>
          </a:p>
        </p:txBody>
      </p:sp>
    </p:spTree>
    <p:extLst>
      <p:ext uri="{BB962C8B-B14F-4D97-AF65-F5344CB8AC3E}">
        <p14:creationId xmlns:p14="http://schemas.microsoft.com/office/powerpoint/2010/main" val="138455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525D-B44F-96E7-1BD6-0F4CBFCABDA1}"/>
              </a:ext>
            </a:extLst>
          </p:cNvPr>
          <p:cNvSpPr>
            <a:spLocks noGrp="1"/>
          </p:cNvSpPr>
          <p:nvPr>
            <p:ph type="title"/>
          </p:nvPr>
        </p:nvSpPr>
        <p:spPr/>
        <p:txBody>
          <a:bodyPr/>
          <a:lstStyle/>
          <a:p>
            <a:r>
              <a:rPr lang="en-US" dirty="0"/>
              <a:t>Cycle GANs Architecture</a:t>
            </a:r>
            <a:endParaRPr lang="en-IN" dirty="0"/>
          </a:p>
        </p:txBody>
      </p:sp>
      <p:sp>
        <p:nvSpPr>
          <p:cNvPr id="3" name="Content Placeholder 2">
            <a:extLst>
              <a:ext uri="{FF2B5EF4-FFF2-40B4-BE49-F238E27FC236}">
                <a16:creationId xmlns:a16="http://schemas.microsoft.com/office/drawing/2014/main" id="{07790BFF-D81E-0467-35DE-CFC3D0BDFC43}"/>
              </a:ext>
            </a:extLst>
          </p:cNvPr>
          <p:cNvSpPr>
            <a:spLocks noGrp="1"/>
          </p:cNvSpPr>
          <p:nvPr>
            <p:ph idx="1"/>
          </p:nvPr>
        </p:nvSpPr>
        <p:spPr>
          <a:xfrm>
            <a:off x="668287" y="2169021"/>
            <a:ext cx="10855424" cy="1994605"/>
          </a:xfrm>
        </p:spPr>
        <p:txBody>
          <a:bodyPr>
            <a:normAutofit/>
          </a:bodyPr>
          <a:lstStyle/>
          <a:p>
            <a:pPr marL="0" indent="0">
              <a:buNone/>
            </a:pPr>
            <a:r>
              <a:rPr lang="en-US" b="1" dirty="0"/>
              <a:t>The Entire architecture comprises four models</a:t>
            </a:r>
            <a:r>
              <a:rPr lang="en-IN" b="1" dirty="0"/>
              <a:t>, two generators, and two discriminators for the 2 collections of images viz Ukiyo-E-Art and the Scenery.</a:t>
            </a:r>
          </a:p>
          <a:p>
            <a:pPr marL="0" indent="0">
              <a:buNone/>
            </a:pPr>
            <a:r>
              <a:rPr lang="en-IN" dirty="0"/>
              <a:t>Functional API is used for building the Generators and the Discriminators.</a:t>
            </a:r>
          </a:p>
          <a:p>
            <a:r>
              <a:rPr lang="en-US" dirty="0"/>
              <a:t>The Generator implements the Instance Normalization Layer </a:t>
            </a:r>
          </a:p>
          <a:p>
            <a:r>
              <a:rPr lang="en-US" dirty="0"/>
              <a:t>As mentioned in the paper</a:t>
            </a:r>
            <a:r>
              <a:rPr lang="en-US"/>
              <a:t>, 9 </a:t>
            </a:r>
            <a:r>
              <a:rPr lang="en-US" dirty="0"/>
              <a:t>Res-Net blocks are used to improve the model’s performance.</a:t>
            </a:r>
          </a:p>
        </p:txBody>
      </p:sp>
      <p:sp>
        <p:nvSpPr>
          <p:cNvPr id="4" name="Content Placeholder 2">
            <a:extLst>
              <a:ext uri="{FF2B5EF4-FFF2-40B4-BE49-F238E27FC236}">
                <a16:creationId xmlns:a16="http://schemas.microsoft.com/office/drawing/2014/main" id="{26863357-1D91-43FE-11C7-81E7E12D3FB2}"/>
              </a:ext>
            </a:extLst>
          </p:cNvPr>
          <p:cNvSpPr txBox="1">
            <a:spLocks/>
          </p:cNvSpPr>
          <p:nvPr/>
        </p:nvSpPr>
        <p:spPr>
          <a:xfrm>
            <a:off x="668287" y="4163626"/>
            <a:ext cx="10554574" cy="2358245"/>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The Discriminator uses the Instance Normalization Layer and </a:t>
            </a:r>
            <a:r>
              <a:rPr lang="en-US" dirty="0" err="1"/>
              <a:t>LeakyReLU</a:t>
            </a:r>
            <a:r>
              <a:rPr lang="en-US" dirty="0"/>
              <a:t> as the activation function </a:t>
            </a:r>
          </a:p>
          <a:p>
            <a:r>
              <a:rPr lang="en-US" dirty="0"/>
              <a:t>Finally, the composite model is defined with trainable parameters set to True/False based on the training, and the identity element is preserved.</a:t>
            </a:r>
          </a:p>
          <a:p>
            <a:r>
              <a:rPr lang="en-US" dirty="0"/>
              <a:t>The losses are given precedence based on the loss weights list passed in the .compile function.</a:t>
            </a:r>
          </a:p>
          <a:p>
            <a:r>
              <a:rPr lang="en-US" dirty="0"/>
              <a:t>The Cycle loss has the most weight </a:t>
            </a:r>
            <a:r>
              <a:rPr lang="en-US" dirty="0" err="1"/>
              <a:t>loss_weights</a:t>
            </a:r>
            <a:r>
              <a:rPr lang="en-US" dirty="0"/>
              <a:t> = [1,5,10,10].</a:t>
            </a:r>
          </a:p>
        </p:txBody>
      </p:sp>
    </p:spTree>
    <p:extLst>
      <p:ext uri="{BB962C8B-B14F-4D97-AF65-F5344CB8AC3E}">
        <p14:creationId xmlns:p14="http://schemas.microsoft.com/office/powerpoint/2010/main" val="1165780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C86D-1B18-C2CD-9434-838EF9F2F7F1}"/>
              </a:ext>
            </a:extLst>
          </p:cNvPr>
          <p:cNvSpPr>
            <a:spLocks noGrp="1"/>
          </p:cNvSpPr>
          <p:nvPr>
            <p:ph type="title"/>
          </p:nvPr>
        </p:nvSpPr>
        <p:spPr/>
        <p:txBody>
          <a:bodyPr/>
          <a:lstStyle/>
          <a:p>
            <a:r>
              <a:rPr lang="en-US" dirty="0"/>
              <a:t>Losses in </a:t>
            </a:r>
            <a:r>
              <a:rPr lang="en-US" dirty="0" err="1"/>
              <a:t>CycleGANs</a:t>
            </a:r>
            <a:endParaRPr lang="en-IN" dirty="0"/>
          </a:p>
        </p:txBody>
      </p:sp>
      <p:pic>
        <p:nvPicPr>
          <p:cNvPr id="5" name="Picture 4">
            <a:extLst>
              <a:ext uri="{FF2B5EF4-FFF2-40B4-BE49-F238E27FC236}">
                <a16:creationId xmlns:a16="http://schemas.microsoft.com/office/drawing/2014/main" id="{59B97372-771B-67E2-9478-94918C607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51" y="2200174"/>
            <a:ext cx="4039164" cy="4210638"/>
          </a:xfrm>
          <a:prstGeom prst="rect">
            <a:avLst/>
          </a:prstGeom>
        </p:spPr>
      </p:pic>
      <p:pic>
        <p:nvPicPr>
          <p:cNvPr id="7" name="Picture 6">
            <a:extLst>
              <a:ext uri="{FF2B5EF4-FFF2-40B4-BE49-F238E27FC236}">
                <a16:creationId xmlns:a16="http://schemas.microsoft.com/office/drawing/2014/main" id="{6BB3201B-C98D-5B4E-EB96-F222EC4DF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007" y="2200174"/>
            <a:ext cx="6161660" cy="2491484"/>
          </a:xfrm>
          <a:prstGeom prst="rect">
            <a:avLst/>
          </a:prstGeom>
        </p:spPr>
      </p:pic>
      <p:sp>
        <p:nvSpPr>
          <p:cNvPr id="9" name="TextBox 8">
            <a:extLst>
              <a:ext uri="{FF2B5EF4-FFF2-40B4-BE49-F238E27FC236}">
                <a16:creationId xmlns:a16="http://schemas.microsoft.com/office/drawing/2014/main" id="{EE3B00B8-4EF9-2945-6C26-9427CDEBA9C6}"/>
              </a:ext>
            </a:extLst>
          </p:cNvPr>
          <p:cNvSpPr txBox="1"/>
          <p:nvPr/>
        </p:nvSpPr>
        <p:spPr>
          <a:xfrm>
            <a:off x="5142007" y="4583711"/>
            <a:ext cx="6098958" cy="2123658"/>
          </a:xfrm>
          <a:prstGeom prst="rect">
            <a:avLst/>
          </a:prstGeom>
          <a:noFill/>
        </p:spPr>
        <p:txBody>
          <a:bodyPr wrap="square">
            <a:spAutoFit/>
          </a:bodyPr>
          <a:lstStyle/>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b="1" dirty="0"/>
              <a:t>Adversarial Loss: </a:t>
            </a:r>
            <a:r>
              <a:rPr lang="en-US" sz="1200" dirty="0"/>
              <a:t>Domain-B -&gt; Generator-A -&gt; Domain-A -&gt; Discriminator-A -&gt; [real/fake]</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b="1" dirty="0"/>
              <a:t>Identity Loss</a:t>
            </a:r>
            <a:r>
              <a:rPr lang="en-US" sz="1200" dirty="0"/>
              <a:t>: Domain-A -&gt; Generator-A -&gt; Domain-A</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b="1" dirty="0"/>
              <a:t>Forward Cycle Loss</a:t>
            </a:r>
            <a:r>
              <a:rPr lang="en-US" sz="1200" dirty="0"/>
              <a:t>: Domain-B -&gt; Generator-A -&gt; Domain-A -&gt; Generator-B -&gt; Domain-B</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b="1" dirty="0"/>
              <a:t>Backward Cycle Loss: </a:t>
            </a:r>
            <a:r>
              <a:rPr lang="en-US" sz="1200" dirty="0"/>
              <a:t>Domain-A -&gt; Generator-B -&gt; Domain-B -&gt; Generator-A -&gt; Domain-A</a:t>
            </a:r>
            <a:endParaRPr lang="en-IN" sz="1200" dirty="0"/>
          </a:p>
        </p:txBody>
      </p:sp>
    </p:spTree>
    <p:extLst>
      <p:ext uri="{BB962C8B-B14F-4D97-AF65-F5344CB8AC3E}">
        <p14:creationId xmlns:p14="http://schemas.microsoft.com/office/powerpoint/2010/main" val="286159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71E9-00D1-111C-63FB-01B219CC81E5}"/>
              </a:ext>
            </a:extLst>
          </p:cNvPr>
          <p:cNvSpPr>
            <a:spLocks noGrp="1"/>
          </p:cNvSpPr>
          <p:nvPr>
            <p:ph type="title"/>
          </p:nvPr>
        </p:nvSpPr>
        <p:spPr/>
        <p:txBody>
          <a:bodyPr/>
          <a:lstStyle/>
          <a:p>
            <a:r>
              <a:rPr lang="en-US" dirty="0"/>
              <a:t>Results</a:t>
            </a:r>
            <a:endParaRPr lang="en-IN" dirty="0"/>
          </a:p>
        </p:txBody>
      </p:sp>
      <p:pic>
        <p:nvPicPr>
          <p:cNvPr id="5" name="Picture 4">
            <a:extLst>
              <a:ext uri="{FF2B5EF4-FFF2-40B4-BE49-F238E27FC236}">
                <a16:creationId xmlns:a16="http://schemas.microsoft.com/office/drawing/2014/main" id="{869A31FD-BFEF-211A-6B62-EBC61DDEB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49" y="2656224"/>
            <a:ext cx="5487650" cy="365843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Picture 6">
            <a:extLst>
              <a:ext uri="{FF2B5EF4-FFF2-40B4-BE49-F238E27FC236}">
                <a16:creationId xmlns:a16="http://schemas.microsoft.com/office/drawing/2014/main" id="{D827439F-BCCC-40C5-FF61-8D2D4F418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705" y="2656224"/>
            <a:ext cx="5487650" cy="365843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8" name="Rectangle 7">
            <a:extLst>
              <a:ext uri="{FF2B5EF4-FFF2-40B4-BE49-F238E27FC236}">
                <a16:creationId xmlns:a16="http://schemas.microsoft.com/office/drawing/2014/main" id="{1E927AD9-8D62-1058-FBE7-0338332D4F2F}"/>
              </a:ext>
            </a:extLst>
          </p:cNvPr>
          <p:cNvSpPr/>
          <p:nvPr/>
        </p:nvSpPr>
        <p:spPr>
          <a:xfrm>
            <a:off x="1751859" y="4323422"/>
            <a:ext cx="3200630" cy="32403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solidFill>
              </a:rPr>
              <a:t>Generated from A to B</a:t>
            </a:r>
            <a:endParaRPr lang="en-IN" dirty="0">
              <a:solidFill>
                <a:schemeClr val="bg1"/>
              </a:solidFill>
            </a:endParaRPr>
          </a:p>
        </p:txBody>
      </p:sp>
      <p:sp>
        <p:nvSpPr>
          <p:cNvPr id="9" name="Rectangle 8">
            <a:extLst>
              <a:ext uri="{FF2B5EF4-FFF2-40B4-BE49-F238E27FC236}">
                <a16:creationId xmlns:a16="http://schemas.microsoft.com/office/drawing/2014/main" id="{6B33B972-9DA9-05D7-4582-856DB105A873}"/>
              </a:ext>
            </a:extLst>
          </p:cNvPr>
          <p:cNvSpPr/>
          <p:nvPr/>
        </p:nvSpPr>
        <p:spPr>
          <a:xfrm>
            <a:off x="7693980" y="4323419"/>
            <a:ext cx="2823099" cy="32403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bg1"/>
                </a:solidFill>
              </a:rPr>
              <a:t>Generated from B to A</a:t>
            </a:r>
            <a:endParaRPr lang="en-IN" dirty="0">
              <a:solidFill>
                <a:schemeClr val="bg1"/>
              </a:solidFill>
            </a:endParaRPr>
          </a:p>
        </p:txBody>
      </p:sp>
      <p:sp>
        <p:nvSpPr>
          <p:cNvPr id="10" name="TextBox 9">
            <a:extLst>
              <a:ext uri="{FF2B5EF4-FFF2-40B4-BE49-F238E27FC236}">
                <a16:creationId xmlns:a16="http://schemas.microsoft.com/office/drawing/2014/main" id="{6AC39641-C212-C7C1-5431-7619D938D177}"/>
              </a:ext>
            </a:extLst>
          </p:cNvPr>
          <p:cNvSpPr txBox="1"/>
          <p:nvPr/>
        </p:nvSpPr>
        <p:spPr>
          <a:xfrm>
            <a:off x="3005062" y="771307"/>
            <a:ext cx="8376936" cy="646331"/>
          </a:xfrm>
          <a:prstGeom prst="rect">
            <a:avLst/>
          </a:prstGeom>
          <a:noFill/>
        </p:spPr>
        <p:txBody>
          <a:bodyPr wrap="square" rtlCol="0">
            <a:spAutoFit/>
          </a:bodyPr>
          <a:lstStyle/>
          <a:p>
            <a:pPr algn="just"/>
            <a:r>
              <a:rPr lang="en-US" dirty="0"/>
              <a:t>The model ran for one Epoch and the sampled images were just 20 for each collection taken from both train and test sets combined</a:t>
            </a:r>
            <a:endParaRPr lang="en-IN" dirty="0"/>
          </a:p>
        </p:txBody>
      </p:sp>
    </p:spTree>
    <p:extLst>
      <p:ext uri="{BB962C8B-B14F-4D97-AF65-F5344CB8AC3E}">
        <p14:creationId xmlns:p14="http://schemas.microsoft.com/office/powerpoint/2010/main" val="4252552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Quotable</Template>
  <TotalTime>226</TotalTime>
  <Words>735</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Helvetica Neue</vt:lpstr>
      <vt:lpstr>Open Sans</vt:lpstr>
      <vt:lpstr>Wingdings 2</vt:lpstr>
      <vt:lpstr>Quotable</vt:lpstr>
      <vt:lpstr>Cycle GANs To Generate Ukiyo-E Art</vt:lpstr>
      <vt:lpstr>What are CYCLE GANs ?</vt:lpstr>
      <vt:lpstr>Unpaired Vs Paired Samples</vt:lpstr>
      <vt:lpstr>What is Cycle Consistency ?</vt:lpstr>
      <vt:lpstr>Residual Blocks?</vt:lpstr>
      <vt:lpstr>Instance Normalization</vt:lpstr>
      <vt:lpstr>Cycle GANs Architecture</vt:lpstr>
      <vt:lpstr>Losses in CycleGANs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 GANs To Generate Ukiyo-E Art</dc:title>
  <dc:creator>hp</dc:creator>
  <cp:lastModifiedBy>hp</cp:lastModifiedBy>
  <cp:revision>7</cp:revision>
  <dcterms:created xsi:type="dcterms:W3CDTF">2022-08-10T12:19:28Z</dcterms:created>
  <dcterms:modified xsi:type="dcterms:W3CDTF">2022-08-10T16:08:17Z</dcterms:modified>
</cp:coreProperties>
</file>