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44"/>
  </p:notesMasterIdLst>
  <p:sldIdLst>
    <p:sldId id="256" r:id="rId2"/>
    <p:sldId id="257" r:id="rId3"/>
    <p:sldId id="280" r:id="rId4"/>
    <p:sldId id="281" r:id="rId5"/>
    <p:sldId id="282" r:id="rId6"/>
    <p:sldId id="283" r:id="rId7"/>
    <p:sldId id="284" r:id="rId8"/>
    <p:sldId id="285" r:id="rId9"/>
    <p:sldId id="286" r:id="rId10"/>
    <p:sldId id="287" r:id="rId11"/>
    <p:sldId id="273" r:id="rId12"/>
    <p:sldId id="288" r:id="rId13"/>
    <p:sldId id="289" r:id="rId14"/>
    <p:sldId id="290" r:id="rId15"/>
    <p:sldId id="265" r:id="rId16"/>
    <p:sldId id="298" r:id="rId17"/>
    <p:sldId id="294" r:id="rId18"/>
    <p:sldId id="300" r:id="rId19"/>
    <p:sldId id="303" r:id="rId20"/>
    <p:sldId id="304" r:id="rId21"/>
    <p:sldId id="305" r:id="rId22"/>
    <p:sldId id="306" r:id="rId23"/>
    <p:sldId id="268" r:id="rId24"/>
    <p:sldId id="269" r:id="rId25"/>
    <p:sldId id="293" r:id="rId26"/>
    <p:sldId id="295" r:id="rId27"/>
    <p:sldId id="278" r:id="rId28"/>
    <p:sldId id="310" r:id="rId29"/>
    <p:sldId id="311" r:id="rId30"/>
    <p:sldId id="308" r:id="rId31"/>
    <p:sldId id="309" r:id="rId32"/>
    <p:sldId id="307" r:id="rId33"/>
    <p:sldId id="312" r:id="rId34"/>
    <p:sldId id="313" r:id="rId35"/>
    <p:sldId id="314" r:id="rId36"/>
    <p:sldId id="315" r:id="rId37"/>
    <p:sldId id="279" r:id="rId38"/>
    <p:sldId id="316" r:id="rId39"/>
    <p:sldId id="277" r:id="rId40"/>
    <p:sldId id="291" r:id="rId41"/>
    <p:sldId id="296" r:id="rId42"/>
    <p:sldId id="297" r:id="rId43"/>
  </p:sldIdLst>
  <p:sldSz cx="12192000" cy="6858000"/>
  <p:notesSz cx="6858000" cy="9144000"/>
  <p:embeddedFontLst>
    <p:embeddedFont>
      <p:font typeface="Trebuchet MS" panose="020B0603020202020204" pitchFamily="34" charset="0"/>
      <p:regular r:id="rId45"/>
      <p:bold r:id="rId46"/>
      <p:italic r:id="rId47"/>
      <p:boldItalic r:id="rId48"/>
    </p:embeddedFont>
    <p:embeddedFont>
      <p:font typeface="Gisha" panose="020B0502040204020203" pitchFamily="34" charset="-79"/>
      <p:regular r:id="rId49"/>
      <p:bold r:id="rId50"/>
    </p:embeddedFont>
    <p:embeddedFont>
      <p:font typeface="Gill Sans" panose="020B0604020202020204" charset="0"/>
      <p:regular r:id="rId51"/>
      <p:bold r:id="rId52"/>
    </p:embeddedFont>
    <p:embeddedFont>
      <p:font typeface="Wingdings 3" panose="05040102010807070707" pitchFamily="18" charset="2"/>
      <p:regular r:id="rId53"/>
    </p:embeddedFont>
    <p:embeddedFont>
      <p:font typeface="Century Gothic" panose="020B0502020202020204" pitchFamily="34" charset="0"/>
      <p:regular r:id="rId54"/>
      <p:bold r:id="rId55"/>
      <p:italic r:id="rId56"/>
      <p:boldItalic r:id="rId57"/>
    </p:embeddedFont>
    <p:embeddedFont>
      <p:font typeface="Arial Rounded MT Bold" panose="020F0704030504030204" pitchFamily="34"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i7O67ANo1cVO4F/MofyN71NEP6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3979" autoAdjust="0"/>
  </p:normalViewPr>
  <p:slideViewPr>
    <p:cSldViewPr snapToGrid="0">
      <p:cViewPr varScale="1">
        <p:scale>
          <a:sx n="65" d="100"/>
          <a:sy n="65" d="100"/>
        </p:scale>
        <p:origin x="7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159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eabf7574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eabf757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1383208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1570855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1407864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eabf75746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eabf75746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eabf75746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eabf75746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2566041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392274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92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284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22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73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89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0252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63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415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24029634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39236507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166729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3598990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smtClean="0"/>
              <a:t>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392603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smtClean="0"/>
              <a:t>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34525079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40595554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225335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311339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16369855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7403424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29049720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3242134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25411014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20139311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smtClean="0"/>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14350358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he-I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he-I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iw-IL" smtClean="0"/>
              <a:t>‹#›</a:t>
            </a:fld>
            <a:endParaRPr lang="iw-IL"/>
          </a:p>
        </p:txBody>
      </p:sp>
    </p:spTree>
    <p:extLst>
      <p:ext uri="{BB962C8B-B14F-4D97-AF65-F5344CB8AC3E}">
        <p14:creationId xmlns:p14="http://schemas.microsoft.com/office/powerpoint/2010/main" val="52504422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txBox="1">
            <a:spLocks noGrp="1"/>
          </p:cNvSpPr>
          <p:nvPr>
            <p:ph type="ctrTitle"/>
          </p:nvPr>
        </p:nvSpPr>
        <p:spPr>
          <a:prstGeom prst="rect">
            <a:avLst/>
          </a:prstGeom>
          <a:noFill/>
          <a:ln>
            <a:noFill/>
          </a:ln>
        </p:spPr>
        <p:txBody>
          <a:bodyPr spcFirstLastPara="1" wrap="square" lIns="91425" tIns="45700" rIns="91425" bIns="0" anchor="b" anchorCtr="0">
            <a:normAutofit/>
          </a:bodyPr>
          <a:lstStyle/>
          <a:p>
            <a:pPr marL="0" lvl="0" indent="0" algn="l" rtl="1">
              <a:lnSpc>
                <a:spcPct val="90000"/>
              </a:lnSpc>
              <a:spcBef>
                <a:spcPts val="0"/>
              </a:spcBef>
              <a:spcAft>
                <a:spcPts val="0"/>
              </a:spcAft>
              <a:buClr>
                <a:schemeClr val="dk1"/>
              </a:buClr>
              <a:buSzPts val="6600"/>
              <a:buFont typeface="Gill Sans"/>
              <a:buNone/>
            </a:pPr>
            <a:r>
              <a:rPr lang="iw-IL" b="1" i="1" smtClean="0">
                <a:latin typeface="Arial" panose="020B0604020202020204" pitchFamily="34" charset="0"/>
                <a:cs typeface="Arial" panose="020B0604020202020204" pitchFamily="34" charset="0"/>
              </a:rPr>
              <a:t>פרויקט אתר המכללה</a:t>
            </a:r>
            <a:endParaRPr b="1" i="1" dirty="0">
              <a:latin typeface="Arial" panose="020B0604020202020204" pitchFamily="34" charset="0"/>
              <a:cs typeface="Arial" panose="020B0604020202020204" pitchFamily="34" charset="0"/>
            </a:endParaRPr>
          </a:p>
        </p:txBody>
      </p:sp>
      <p:sp>
        <p:nvSpPr>
          <p:cNvPr id="117" name="Google Shape;117;p1"/>
          <p:cNvSpPr txBox="1">
            <a:spLocks noGrp="1"/>
          </p:cNvSpPr>
          <p:nvPr>
            <p:ph type="subTitle" idx="1"/>
          </p:nvPr>
        </p:nvSpPr>
        <p:spPr>
          <a:prstGeom prst="rect">
            <a:avLst/>
          </a:prstGeom>
          <a:noFill/>
          <a:ln>
            <a:noFill/>
          </a:ln>
        </p:spPr>
        <p:txBody>
          <a:bodyPr spcFirstLastPara="1" wrap="square" lIns="91425" tIns="91425" rIns="91425" bIns="91425" anchor="t" anchorCtr="0">
            <a:normAutofit/>
          </a:bodyPr>
          <a:lstStyle/>
          <a:p>
            <a:pPr marL="0" lvl="0" indent="0" algn="l" rtl="1">
              <a:lnSpc>
                <a:spcPct val="120000"/>
              </a:lnSpc>
              <a:spcBef>
                <a:spcPts val="0"/>
              </a:spcBef>
              <a:spcAft>
                <a:spcPts val="0"/>
              </a:spcAft>
              <a:buSzPts val="1800"/>
              <a:buNone/>
            </a:pPr>
            <a:r>
              <a:rPr lang="iw-IL" b="1" i="1" smtClean="0">
                <a:latin typeface="Arial" panose="020B0604020202020204" pitchFamily="34" charset="0"/>
                <a:cs typeface="Arial" panose="020B0604020202020204" pitchFamily="34" charset="0"/>
              </a:rPr>
              <a:t>עבור הסמינר הישן בי-ם</a:t>
            </a:r>
            <a:endParaRPr b="1" i="1" dirty="0">
              <a:latin typeface="Arial" panose="020B0604020202020204" pitchFamily="34" charset="0"/>
              <a:cs typeface="Arial" panose="020B0604020202020204" pitchFamily="34" charset="0"/>
            </a:endParaRPr>
          </a:p>
        </p:txBody>
      </p:sp>
      <p:grpSp>
        <p:nvGrpSpPr>
          <p:cNvPr id="3" name="קבוצה 2"/>
          <p:cNvGrpSpPr/>
          <p:nvPr/>
        </p:nvGrpSpPr>
        <p:grpSpPr>
          <a:xfrm>
            <a:off x="-219365" y="-226709"/>
            <a:ext cx="4824113" cy="1594597"/>
            <a:chOff x="-219365" y="-226709"/>
            <a:chExt cx="4824113" cy="1594597"/>
          </a:xfrm>
        </p:grpSpPr>
        <p:pic>
          <p:nvPicPr>
            <p:cNvPr id="118"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19"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2" name="תמונה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7" name="תמונה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2549054" y="753527"/>
            <a:ext cx="7322534" cy="1013800"/>
          </a:xfrm>
          <a:prstGeom prst="rect">
            <a:avLst/>
          </a:prstGeom>
          <a:noFill/>
          <a:ln>
            <a:noFill/>
          </a:ln>
        </p:spPr>
        <p:txBody>
          <a:bodyPr spcFirstLastPara="1" wrap="square" lIns="91425" tIns="45700" rIns="91425" bIns="45700" anchor="t" anchorCtr="0">
            <a:normAutofit/>
          </a:bodyPr>
          <a:lstStyle/>
          <a:p>
            <a:pPr lvl="0" algn="ctr">
              <a:lnSpc>
                <a:spcPct val="90000"/>
              </a:lnSpc>
              <a:spcBef>
                <a:spcPts val="0"/>
              </a:spcBef>
              <a:buClr>
                <a:srgbClr val="FFFFFF"/>
              </a:buClr>
              <a:buSzPts val="2400"/>
            </a:pPr>
            <a:r>
              <a:rPr lang="he-IL" b="1" i="1" cap="none" dirty="0" smtClean="0">
                <a:solidFill>
                  <a:schemeClr val="bg1"/>
                </a:solidFill>
                <a:latin typeface="Arial"/>
                <a:ea typeface="Arial"/>
                <a:cs typeface="Arial"/>
              </a:rPr>
              <a:t>תהליך העבודה</a:t>
            </a:r>
            <a:endParaRPr b="1" i="1" cap="none" dirty="0">
              <a:solidFill>
                <a:schemeClr val="bg1"/>
              </a:solidFill>
              <a:latin typeface="Arial"/>
              <a:ea typeface="Arial"/>
              <a:cs typeface="Arial"/>
            </a:endParaRPr>
          </a:p>
        </p:txBody>
      </p:sp>
      <p:sp>
        <p:nvSpPr>
          <p:cNvPr id="2" name="מלבן 1"/>
          <p:cNvSpPr/>
          <p:nvPr/>
        </p:nvSpPr>
        <p:spPr>
          <a:xfrm>
            <a:off x="4090219" y="1397501"/>
            <a:ext cx="4031226" cy="4401205"/>
          </a:xfrm>
          <a:prstGeom prst="rect">
            <a:avLst/>
          </a:prstGeom>
        </p:spPr>
        <p:txBody>
          <a:bodyPr wrap="square">
            <a:spAutoFit/>
          </a:bodyPr>
          <a:lstStyle/>
          <a:p>
            <a:pPr algn="ctr" rtl="1">
              <a:buSzPts val="1200"/>
            </a:pPr>
            <a:endParaRPr lang="he-IL" sz="2000" b="1" dirty="0"/>
          </a:p>
          <a:p>
            <a:pPr algn="ctr" rtl="1">
              <a:buSzPts val="1200"/>
            </a:pPr>
            <a:r>
              <a:rPr lang="iw-IL" sz="2000" b="1" u="sng" dirty="0">
                <a:solidFill>
                  <a:schemeClr val="bg1"/>
                </a:solidFill>
              </a:rPr>
              <a:t>שלב</a:t>
            </a:r>
            <a:r>
              <a:rPr lang="he-IL" sz="2000" b="1" u="sng" dirty="0">
                <a:solidFill>
                  <a:schemeClr val="bg1"/>
                </a:solidFill>
              </a:rPr>
              <a:t> 1</a:t>
            </a:r>
            <a:r>
              <a:rPr lang="he-IL" sz="2000" b="1" u="sng" dirty="0" smtClean="0">
                <a:solidFill>
                  <a:schemeClr val="bg1"/>
                </a:solidFill>
              </a:rPr>
              <a:t>:</a:t>
            </a:r>
          </a:p>
          <a:p>
            <a:pPr algn="ctr" rtl="1">
              <a:buSzPts val="1200"/>
            </a:pPr>
            <a:r>
              <a:rPr lang="iw-IL" sz="2000" dirty="0" smtClean="0">
                <a:solidFill>
                  <a:schemeClr val="bg1"/>
                </a:solidFill>
              </a:rPr>
              <a:t>היכרות </a:t>
            </a:r>
            <a:r>
              <a:rPr lang="iw-IL" sz="2000" dirty="0">
                <a:solidFill>
                  <a:schemeClr val="bg1"/>
                </a:solidFill>
              </a:rPr>
              <a:t>עם החברה והפרויקט</a:t>
            </a:r>
          </a:p>
          <a:p>
            <a:pPr algn="ctr" rtl="1">
              <a:buSzPts val="1200"/>
            </a:pPr>
            <a:r>
              <a:rPr lang="iw-IL" sz="2000" b="1" u="sng" dirty="0">
                <a:solidFill>
                  <a:schemeClr val="bg1"/>
                </a:solidFill>
              </a:rPr>
              <a:t>שלב</a:t>
            </a:r>
            <a:r>
              <a:rPr lang="he-IL" sz="2000" b="1" u="sng" dirty="0">
                <a:solidFill>
                  <a:schemeClr val="bg1"/>
                </a:solidFill>
              </a:rPr>
              <a:t> 2: </a:t>
            </a:r>
            <a:endParaRPr lang="he-IL" sz="2000" b="1" u="sng" dirty="0" smtClean="0">
              <a:solidFill>
                <a:schemeClr val="bg1"/>
              </a:solidFill>
            </a:endParaRPr>
          </a:p>
          <a:p>
            <a:pPr algn="ctr" rtl="1">
              <a:buSzPts val="1200"/>
            </a:pPr>
            <a:r>
              <a:rPr lang="iw-IL" sz="2000" dirty="0" smtClean="0">
                <a:solidFill>
                  <a:schemeClr val="bg1"/>
                </a:solidFill>
              </a:rPr>
              <a:t>אפיון </a:t>
            </a:r>
            <a:r>
              <a:rPr lang="iw-IL" sz="2000" dirty="0">
                <a:solidFill>
                  <a:schemeClr val="bg1"/>
                </a:solidFill>
              </a:rPr>
              <a:t>ודרישות</a:t>
            </a:r>
          </a:p>
          <a:p>
            <a:pPr algn="ctr" rtl="1">
              <a:buSzPts val="1200"/>
            </a:pPr>
            <a:r>
              <a:rPr lang="iw-IL" sz="2000" b="1" u="sng" dirty="0">
                <a:solidFill>
                  <a:schemeClr val="bg1"/>
                </a:solidFill>
              </a:rPr>
              <a:t>שלב </a:t>
            </a:r>
            <a:r>
              <a:rPr lang="he-IL" sz="2000" b="1" u="sng" dirty="0">
                <a:solidFill>
                  <a:schemeClr val="bg1"/>
                </a:solidFill>
              </a:rPr>
              <a:t>3:</a:t>
            </a:r>
            <a:r>
              <a:rPr lang="he-IL" sz="2000" dirty="0">
                <a:solidFill>
                  <a:schemeClr val="bg1"/>
                </a:solidFill>
              </a:rPr>
              <a:t> </a:t>
            </a:r>
          </a:p>
          <a:p>
            <a:pPr algn="ctr" rtl="1">
              <a:buSzPts val="1200"/>
            </a:pPr>
            <a:r>
              <a:rPr lang="iw-IL" sz="2000" dirty="0" smtClean="0">
                <a:solidFill>
                  <a:schemeClr val="bg1"/>
                </a:solidFill>
              </a:rPr>
              <a:t>תכנון</a:t>
            </a:r>
            <a:endParaRPr lang="iw-IL" sz="2000" dirty="0">
              <a:solidFill>
                <a:schemeClr val="bg1"/>
              </a:solidFill>
            </a:endParaRPr>
          </a:p>
          <a:p>
            <a:pPr algn="ctr" rtl="1">
              <a:buSzPts val="1200"/>
            </a:pPr>
            <a:r>
              <a:rPr lang="iw-IL" sz="2000" b="1" u="sng" dirty="0">
                <a:solidFill>
                  <a:schemeClr val="bg1"/>
                </a:solidFill>
              </a:rPr>
              <a:t>שלב </a:t>
            </a:r>
            <a:r>
              <a:rPr lang="he-IL" sz="2000" b="1" u="sng" dirty="0">
                <a:solidFill>
                  <a:schemeClr val="bg1"/>
                </a:solidFill>
              </a:rPr>
              <a:t>4</a:t>
            </a:r>
            <a:r>
              <a:rPr lang="he-IL" sz="2000" b="1" u="sng" dirty="0" smtClean="0">
                <a:solidFill>
                  <a:schemeClr val="bg1"/>
                </a:solidFill>
              </a:rPr>
              <a:t>:</a:t>
            </a:r>
          </a:p>
          <a:p>
            <a:pPr algn="ctr" rtl="1">
              <a:buSzPts val="1200"/>
            </a:pPr>
            <a:r>
              <a:rPr lang="iw-IL" sz="2000" dirty="0" smtClean="0">
                <a:solidFill>
                  <a:schemeClr val="bg1"/>
                </a:solidFill>
              </a:rPr>
              <a:t>ביצוע </a:t>
            </a:r>
            <a:r>
              <a:rPr lang="iw-IL" sz="2000" dirty="0">
                <a:solidFill>
                  <a:schemeClr val="bg1"/>
                </a:solidFill>
              </a:rPr>
              <a:t>ופיתוח</a:t>
            </a:r>
          </a:p>
          <a:p>
            <a:pPr algn="ctr" rtl="1">
              <a:buSzPts val="1200"/>
            </a:pPr>
            <a:r>
              <a:rPr lang="iw-IL" sz="2000" b="1" u="sng" dirty="0">
                <a:solidFill>
                  <a:schemeClr val="bg1"/>
                </a:solidFill>
              </a:rPr>
              <a:t>שלב </a:t>
            </a:r>
            <a:r>
              <a:rPr lang="he-IL" sz="2000" b="1" u="sng" dirty="0" smtClean="0">
                <a:solidFill>
                  <a:schemeClr val="bg1"/>
                </a:solidFill>
              </a:rPr>
              <a:t>5:</a:t>
            </a:r>
          </a:p>
          <a:p>
            <a:pPr algn="ctr" rtl="1">
              <a:buSzPts val="1200"/>
            </a:pPr>
            <a:r>
              <a:rPr lang="iw-IL" sz="2000" dirty="0" smtClean="0">
                <a:solidFill>
                  <a:schemeClr val="bg1"/>
                </a:solidFill>
              </a:rPr>
              <a:t>בדיקות </a:t>
            </a:r>
            <a:r>
              <a:rPr lang="iw-IL" sz="2000" dirty="0">
                <a:solidFill>
                  <a:schemeClr val="bg1"/>
                </a:solidFill>
              </a:rPr>
              <a:t>ואבטחת איכות</a:t>
            </a:r>
          </a:p>
          <a:p>
            <a:pPr algn="ctr" rtl="1">
              <a:buSzPts val="1200"/>
            </a:pPr>
            <a:r>
              <a:rPr lang="iw-IL" sz="2000" b="1" u="sng" dirty="0">
                <a:solidFill>
                  <a:schemeClr val="bg1"/>
                </a:solidFill>
              </a:rPr>
              <a:t>שלב </a:t>
            </a:r>
            <a:r>
              <a:rPr lang="he-IL" sz="2000" b="1" u="sng" dirty="0" smtClean="0">
                <a:solidFill>
                  <a:schemeClr val="bg1"/>
                </a:solidFill>
              </a:rPr>
              <a:t>6:</a:t>
            </a:r>
            <a:endParaRPr lang="he-IL" sz="2000" b="1" u="sng" dirty="0">
              <a:solidFill>
                <a:schemeClr val="bg1"/>
              </a:solidFill>
            </a:endParaRPr>
          </a:p>
          <a:p>
            <a:pPr algn="ctr" rtl="1">
              <a:buSzPts val="1200"/>
            </a:pPr>
            <a:r>
              <a:rPr lang="iw-IL" sz="2000" dirty="0" smtClean="0">
                <a:solidFill>
                  <a:schemeClr val="bg1"/>
                </a:solidFill>
              </a:rPr>
              <a:t>הטמעה </a:t>
            </a:r>
            <a:r>
              <a:rPr lang="iw-IL" sz="2000" dirty="0">
                <a:solidFill>
                  <a:schemeClr val="bg1"/>
                </a:solidFill>
              </a:rPr>
              <a:t>ותמיכה</a:t>
            </a:r>
          </a:p>
          <a:p>
            <a:pPr algn="ctr" rtl="1"/>
            <a:endParaRPr lang="he-IL" sz="2000" dirty="0">
              <a:solidFill>
                <a:schemeClr val="bg1"/>
              </a:solidFill>
            </a:endParaRP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15166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1893580" y="1763018"/>
            <a:ext cx="8534400" cy="3615267"/>
          </a:xfrm>
        </p:spPr>
        <p:txBody>
          <a:bodyPr/>
          <a:lstStyle/>
          <a:p>
            <a:pPr marL="0" indent="0">
              <a:buNone/>
            </a:pPr>
            <a:r>
              <a:rPr lang="he-IL" dirty="0" smtClean="0">
                <a:solidFill>
                  <a:schemeClr val="bg1"/>
                </a:solidFill>
                <a:latin typeface="Arial" panose="020B0604020202020204" pitchFamily="34" charset="0"/>
                <a:cs typeface="Arial" panose="020B0604020202020204" pitchFamily="34" charset="0"/>
              </a:rPr>
              <a:t>בראשית </a:t>
            </a:r>
            <a:r>
              <a:rPr lang="he-IL" dirty="0" err="1">
                <a:solidFill>
                  <a:schemeClr val="bg1"/>
                </a:solidFill>
                <a:latin typeface="Arial" panose="020B0604020202020204" pitchFamily="34" charset="0"/>
                <a:cs typeface="Arial" panose="020B0604020202020204" pitchFamily="34" charset="0"/>
              </a:rPr>
              <a:t>הגעתינו</a:t>
            </a:r>
            <a:r>
              <a:rPr lang="he-IL" dirty="0">
                <a:solidFill>
                  <a:schemeClr val="bg1"/>
                </a:solidFill>
                <a:latin typeface="Arial" panose="020B0604020202020204" pitchFamily="34" charset="0"/>
                <a:cs typeface="Arial" panose="020B0604020202020204" pitchFamily="34" charset="0"/>
              </a:rPr>
              <a:t> לחברה התקיים כנס הסברה להצגת הלקוחות והפרויקטים בחברה.</a:t>
            </a:r>
          </a:p>
          <a:p>
            <a:pPr marL="0" indent="0">
              <a:buNone/>
            </a:pPr>
            <a:r>
              <a:rPr lang="he-IL" dirty="0">
                <a:solidFill>
                  <a:schemeClr val="bg1"/>
                </a:solidFill>
                <a:latin typeface="Arial" panose="020B0604020202020204" pitchFamily="34" charset="0"/>
                <a:cs typeface="Arial" panose="020B0604020202020204" pitchFamily="34" charset="0"/>
              </a:rPr>
              <a:t>בכנס זה חולקנו לצוותות לפי פרויקטים ולאחר הכרות עם ראש הצוות התחילה העבודה במתודולוגיית </a:t>
            </a:r>
            <a:r>
              <a:rPr lang="he-IL" dirty="0" err="1">
                <a:solidFill>
                  <a:schemeClr val="bg1"/>
                </a:solidFill>
                <a:latin typeface="Arial" panose="020B0604020202020204" pitchFamily="34" charset="0"/>
                <a:cs typeface="Arial" panose="020B0604020202020204" pitchFamily="34" charset="0"/>
              </a:rPr>
              <a:t>אדג'ייל</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Adgile</a:t>
            </a:r>
            <a:r>
              <a:rPr lang="en-US" dirty="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a:t>
            </a:r>
          </a:p>
          <a:p>
            <a:endParaRPr lang="he-IL" dirty="0"/>
          </a:p>
        </p:txBody>
      </p:sp>
      <p:sp>
        <p:nvSpPr>
          <p:cNvPr id="4" name="מלבן 3"/>
          <p:cNvSpPr/>
          <p:nvPr/>
        </p:nvSpPr>
        <p:spPr>
          <a:xfrm>
            <a:off x="3778492" y="685800"/>
            <a:ext cx="4910320" cy="1077218"/>
          </a:xfrm>
          <a:prstGeom prst="rect">
            <a:avLst/>
          </a:prstGeom>
          <a:noFill/>
        </p:spPr>
        <p:txBody>
          <a:bodyPr wrap="none" lIns="91440" tIns="45720" rIns="91440" bIns="45720">
            <a:spAutoFit/>
          </a:bodyPr>
          <a:lstStyle/>
          <a:p>
            <a:pPr algn="ctr" rtl="1">
              <a:buSzPts val="1200"/>
            </a:pPr>
            <a:r>
              <a:rPr lang="iw-IL" sz="3200" b="1" i="1" u="sng" dirty="0">
                <a:solidFill>
                  <a:schemeClr val="bg1"/>
                </a:solidFill>
              </a:rPr>
              <a:t>שלב</a:t>
            </a:r>
            <a:r>
              <a:rPr lang="he-IL" sz="3200" b="1" i="1" u="sng" dirty="0">
                <a:solidFill>
                  <a:schemeClr val="bg1"/>
                </a:solidFill>
              </a:rPr>
              <a:t> 1:</a:t>
            </a:r>
          </a:p>
          <a:p>
            <a:pPr algn="ctr" rtl="1">
              <a:buSzPts val="1200"/>
            </a:pPr>
            <a:r>
              <a:rPr lang="iw-IL" sz="3200" b="1" i="1" dirty="0">
                <a:solidFill>
                  <a:schemeClr val="bg1"/>
                </a:solidFill>
              </a:rPr>
              <a:t>היכרות עם החברה והפרויקט</a:t>
            </a:r>
          </a:p>
        </p:txBody>
      </p:sp>
      <p:grpSp>
        <p:nvGrpSpPr>
          <p:cNvPr id="5" name="קבוצה 4"/>
          <p:cNvGrpSpPr/>
          <p:nvPr/>
        </p:nvGrpSpPr>
        <p:grpSpPr>
          <a:xfrm>
            <a:off x="-219365" y="-226709"/>
            <a:ext cx="4824113" cy="1594597"/>
            <a:chOff x="-219365" y="-226709"/>
            <a:chExt cx="4824113" cy="1594597"/>
          </a:xfrm>
        </p:grpSpPr>
        <p:pic>
          <p:nvPicPr>
            <p:cNvPr id="6" name="Google Shape;118;p1" descr="תמונה שמכילה גרפיקה, עיצוב גרפי, גופן, לוגו&#10;&#10;התיאור נוצר באופן אוטומטי"/>
            <p:cNvPicPr preferRelativeResize="0"/>
            <p:nvPr/>
          </p:nvPicPr>
          <p:blipFill rotWithShape="1">
            <a:blip r:embed="rId2">
              <a:alphaModFix/>
            </a:blip>
            <a:srcRect/>
            <a:stretch/>
          </p:blipFill>
          <p:spPr>
            <a:xfrm>
              <a:off x="3164475" y="-226709"/>
              <a:ext cx="1440273" cy="1452482"/>
            </a:xfrm>
            <a:prstGeom prst="rect">
              <a:avLst/>
            </a:prstGeom>
            <a:noFill/>
            <a:ln>
              <a:noFill/>
            </a:ln>
          </p:spPr>
        </p:pic>
        <p:pic>
          <p:nvPicPr>
            <p:cNvPr id="7" name="Google Shape;119;p1" descr="תמונה שמכילה טקסט, גופן, גרפיקה, לוגו&#10;&#10;התיאור נוצר באופן אוטומטי"/>
            <p:cNvPicPr preferRelativeResize="0"/>
            <p:nvPr/>
          </p:nvPicPr>
          <p:blipFill rotWithShape="1">
            <a:blip r:embed="rId3">
              <a:alphaModFix/>
            </a:blip>
            <a:srcRect/>
            <a:stretch/>
          </p:blipFill>
          <p:spPr>
            <a:xfrm>
              <a:off x="1613220" y="63394"/>
              <a:ext cx="1815139" cy="872276"/>
            </a:xfrm>
            <a:prstGeom prst="rect">
              <a:avLst/>
            </a:prstGeom>
            <a:noFill/>
            <a:ln>
              <a:noFill/>
            </a:ln>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319600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1893580" y="1763018"/>
            <a:ext cx="8534400" cy="3615267"/>
          </a:xfrm>
        </p:spPr>
        <p:txBody>
          <a:bodyPr/>
          <a:lstStyle/>
          <a:p>
            <a:pPr marL="0" indent="0">
              <a:buNone/>
            </a:pPr>
            <a:r>
              <a:rPr lang="he-IL" dirty="0">
                <a:solidFill>
                  <a:schemeClr val="bg1"/>
                </a:solidFill>
                <a:latin typeface="Arial" panose="020B0604020202020204" pitchFamily="34" charset="0"/>
                <a:cs typeface="Arial" panose="020B0604020202020204" pitchFamily="34" charset="0"/>
              </a:rPr>
              <a:t>לאחר שיחות מול הלקוח, הופק </a:t>
            </a:r>
            <a:r>
              <a:rPr lang="he-IL" dirty="0" err="1">
                <a:solidFill>
                  <a:schemeClr val="bg1"/>
                </a:solidFill>
                <a:latin typeface="Arial" panose="020B0604020202020204" pitchFamily="34" charset="0"/>
                <a:cs typeface="Arial" panose="020B0604020202020204" pitchFamily="34" charset="0"/>
              </a:rPr>
              <a:t>איפיון</a:t>
            </a:r>
            <a:r>
              <a:rPr lang="he-IL" dirty="0">
                <a:solidFill>
                  <a:schemeClr val="bg1"/>
                </a:solidFill>
                <a:latin typeface="Arial" panose="020B0604020202020204" pitchFamily="34" charset="0"/>
                <a:cs typeface="Arial" panose="020B0604020202020204" pitchFamily="34" charset="0"/>
              </a:rPr>
              <a:t> עבור הפרויקט ע"י ה-</a:t>
            </a:r>
            <a:r>
              <a:rPr lang="en-US" dirty="0">
                <a:solidFill>
                  <a:schemeClr val="bg1"/>
                </a:solidFill>
                <a:latin typeface="Arial" panose="020B0604020202020204" pitchFamily="34" charset="0"/>
                <a:cs typeface="Arial" panose="020B0604020202020204" pitchFamily="34" charset="0"/>
              </a:rPr>
              <a:t>CTO</a:t>
            </a:r>
            <a:r>
              <a:rPr lang="he-IL" dirty="0">
                <a:solidFill>
                  <a:schemeClr val="bg1"/>
                </a:solidFill>
                <a:latin typeface="Arial" panose="020B0604020202020204" pitchFamily="34" charset="0"/>
                <a:cs typeface="Arial" panose="020B0604020202020204" pitchFamily="34" charset="0"/>
              </a:rPr>
              <a:t> של </a:t>
            </a:r>
            <a:r>
              <a:rPr lang="en-US" dirty="0" err="1">
                <a:solidFill>
                  <a:schemeClr val="bg1"/>
                </a:solidFill>
                <a:latin typeface="Arial" panose="020B0604020202020204" pitchFamily="34" charset="0"/>
                <a:cs typeface="Arial" panose="020B0604020202020204" pitchFamily="34" charset="0"/>
              </a:rPr>
              <a:t>Diversitech</a:t>
            </a:r>
            <a:r>
              <a:rPr lang="he-IL"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r>
              <a:rPr lang="he-IL" dirty="0">
                <a:solidFill>
                  <a:schemeClr val="bg1"/>
                </a:solidFill>
                <a:latin typeface="Arial" panose="020B0604020202020204" pitchFamily="34" charset="0"/>
                <a:cs typeface="Arial" panose="020B0604020202020204" pitchFamily="34" charset="0"/>
              </a:rPr>
              <a:t>אנו קיבלנו את </a:t>
            </a:r>
            <a:r>
              <a:rPr lang="he-IL" dirty="0" err="1">
                <a:solidFill>
                  <a:schemeClr val="bg1"/>
                </a:solidFill>
                <a:latin typeface="Arial" panose="020B0604020202020204" pitchFamily="34" charset="0"/>
                <a:cs typeface="Arial" panose="020B0604020202020204" pitchFamily="34" charset="0"/>
              </a:rPr>
              <a:t>האיפיון</a:t>
            </a:r>
            <a:r>
              <a:rPr lang="he-IL" dirty="0">
                <a:solidFill>
                  <a:schemeClr val="bg1"/>
                </a:solidFill>
                <a:latin typeface="Arial" panose="020B0604020202020204" pitchFamily="34" charset="0"/>
                <a:cs typeface="Arial" panose="020B0604020202020204" pitchFamily="34" charset="0"/>
              </a:rPr>
              <a:t> במסמכי </a:t>
            </a:r>
            <a:r>
              <a:rPr lang="en-US" dirty="0">
                <a:solidFill>
                  <a:schemeClr val="bg1"/>
                </a:solidFill>
                <a:latin typeface="Arial" panose="020B0604020202020204" pitchFamily="34" charset="0"/>
                <a:cs typeface="Arial" panose="020B0604020202020204" pitchFamily="34" charset="0"/>
              </a:rPr>
              <a:t>word </a:t>
            </a:r>
            <a:r>
              <a:rPr lang="he-IL" dirty="0">
                <a:solidFill>
                  <a:schemeClr val="bg1"/>
                </a:solidFill>
                <a:latin typeface="Arial" panose="020B0604020202020204" pitchFamily="34" charset="0"/>
                <a:cs typeface="Arial" panose="020B0604020202020204" pitchFamily="34" charset="0"/>
              </a:rPr>
              <a:t> ב – </a:t>
            </a:r>
            <a:r>
              <a:rPr lang="en-US" dirty="0">
                <a:solidFill>
                  <a:schemeClr val="bg1"/>
                </a:solidFill>
                <a:latin typeface="Arial" panose="020B0604020202020204" pitchFamily="34" charset="0"/>
                <a:cs typeface="Arial" panose="020B0604020202020204" pitchFamily="34" charset="0"/>
              </a:rPr>
              <a:t>google drive</a:t>
            </a:r>
            <a:r>
              <a:rPr lang="he-IL" dirty="0">
                <a:solidFill>
                  <a:schemeClr val="bg1"/>
                </a:solidFill>
                <a:latin typeface="Arial" panose="020B0604020202020204" pitchFamily="34" charset="0"/>
                <a:cs typeface="Arial" panose="020B0604020202020204" pitchFamily="34" charset="0"/>
              </a:rPr>
              <a:t> </a:t>
            </a:r>
            <a:endParaRPr lang="he-IL" dirty="0" smtClean="0">
              <a:solidFill>
                <a:schemeClr val="bg1"/>
              </a:solidFill>
              <a:latin typeface="Arial" panose="020B0604020202020204" pitchFamily="34" charset="0"/>
              <a:cs typeface="Arial" panose="020B0604020202020204" pitchFamily="34" charset="0"/>
            </a:endParaRP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4" name="מלבן 3"/>
          <p:cNvSpPr/>
          <p:nvPr/>
        </p:nvSpPr>
        <p:spPr>
          <a:xfrm>
            <a:off x="5003189" y="685800"/>
            <a:ext cx="2460931" cy="1077218"/>
          </a:xfrm>
          <a:prstGeom prst="rect">
            <a:avLst/>
          </a:prstGeom>
          <a:noFill/>
        </p:spPr>
        <p:txBody>
          <a:bodyPr wrap="none" lIns="91440" tIns="45720" rIns="91440" bIns="45720">
            <a:spAutoFit/>
          </a:bodyPr>
          <a:lstStyle/>
          <a:p>
            <a:pPr algn="ctr" rtl="1">
              <a:buSzPts val="1200"/>
            </a:pPr>
            <a:r>
              <a:rPr lang="iw-IL" sz="3200" b="1" i="1" u="sng" dirty="0">
                <a:solidFill>
                  <a:schemeClr val="bg1"/>
                </a:solidFill>
              </a:rPr>
              <a:t>שלב</a:t>
            </a:r>
            <a:r>
              <a:rPr lang="he-IL" sz="3200" b="1" i="1" u="sng" dirty="0">
                <a:solidFill>
                  <a:schemeClr val="bg1"/>
                </a:solidFill>
              </a:rPr>
              <a:t> </a:t>
            </a:r>
            <a:r>
              <a:rPr lang="he-IL" sz="3200" b="1" i="1" u="sng" dirty="0" smtClean="0">
                <a:solidFill>
                  <a:schemeClr val="bg1"/>
                </a:solidFill>
              </a:rPr>
              <a:t>2:</a:t>
            </a:r>
            <a:endParaRPr lang="he-IL" sz="3200" b="1" i="1" u="sng" dirty="0">
              <a:solidFill>
                <a:schemeClr val="bg1"/>
              </a:solidFill>
            </a:endParaRPr>
          </a:p>
          <a:p>
            <a:pPr algn="ctr" rtl="1">
              <a:buSzPts val="1200"/>
            </a:pPr>
            <a:r>
              <a:rPr lang="he-IL" sz="3200" b="1" i="1" dirty="0" smtClean="0">
                <a:solidFill>
                  <a:schemeClr val="bg1"/>
                </a:solidFill>
              </a:rPr>
              <a:t>אפיון ודרישות</a:t>
            </a:r>
            <a:endParaRPr lang="iw-IL" sz="3200" b="1" i="1" dirty="0">
              <a:solidFill>
                <a:schemeClr val="bg1"/>
              </a:solidFill>
            </a:endParaRPr>
          </a:p>
        </p:txBody>
      </p:sp>
      <p:grpSp>
        <p:nvGrpSpPr>
          <p:cNvPr id="5" name="קבוצה 4"/>
          <p:cNvGrpSpPr/>
          <p:nvPr/>
        </p:nvGrpSpPr>
        <p:grpSpPr>
          <a:xfrm>
            <a:off x="-219365" y="-226709"/>
            <a:ext cx="4824113" cy="1594597"/>
            <a:chOff x="-219365" y="-226709"/>
            <a:chExt cx="4824113" cy="1594597"/>
          </a:xfrm>
        </p:grpSpPr>
        <p:pic>
          <p:nvPicPr>
            <p:cNvPr id="6" name="Google Shape;118;p1" descr="תמונה שמכילה גרפיקה, עיצוב גרפי, גופן, לוגו&#10;&#10;התיאור נוצר באופן אוטומטי"/>
            <p:cNvPicPr preferRelativeResize="0"/>
            <p:nvPr/>
          </p:nvPicPr>
          <p:blipFill rotWithShape="1">
            <a:blip r:embed="rId2">
              <a:alphaModFix/>
            </a:blip>
            <a:srcRect/>
            <a:stretch/>
          </p:blipFill>
          <p:spPr>
            <a:xfrm>
              <a:off x="3164475" y="-226709"/>
              <a:ext cx="1440273" cy="1452482"/>
            </a:xfrm>
            <a:prstGeom prst="rect">
              <a:avLst/>
            </a:prstGeom>
            <a:noFill/>
            <a:ln>
              <a:noFill/>
            </a:ln>
          </p:spPr>
        </p:pic>
        <p:pic>
          <p:nvPicPr>
            <p:cNvPr id="7" name="Google Shape;119;p1" descr="תמונה שמכילה טקסט, גופן, גרפיקה, לוגו&#10;&#10;התיאור נוצר באופן אוטומטי"/>
            <p:cNvPicPr preferRelativeResize="0"/>
            <p:nvPr/>
          </p:nvPicPr>
          <p:blipFill rotWithShape="1">
            <a:blip r:embed="rId3">
              <a:alphaModFix/>
            </a:blip>
            <a:srcRect/>
            <a:stretch/>
          </p:blipFill>
          <p:spPr>
            <a:xfrm>
              <a:off x="1613220" y="63394"/>
              <a:ext cx="1815139" cy="872276"/>
            </a:xfrm>
            <a:prstGeom prst="rect">
              <a:avLst/>
            </a:prstGeom>
            <a:noFill/>
            <a:ln>
              <a:noFill/>
            </a:ln>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320221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463313" y="194187"/>
            <a:ext cx="1394934" cy="1077218"/>
          </a:xfrm>
          <a:prstGeom prst="rect">
            <a:avLst/>
          </a:prstGeom>
          <a:noFill/>
        </p:spPr>
        <p:txBody>
          <a:bodyPr wrap="none" lIns="91440" tIns="45720" rIns="91440" bIns="45720">
            <a:spAutoFit/>
          </a:bodyPr>
          <a:lstStyle/>
          <a:p>
            <a:pPr algn="ctr" rtl="1">
              <a:buSzPts val="1200"/>
            </a:pPr>
            <a:r>
              <a:rPr lang="iw-IL" sz="3200" b="1" i="1" u="sng" dirty="0" smtClean="0">
                <a:solidFill>
                  <a:schemeClr val="bg1"/>
                </a:solidFill>
              </a:rPr>
              <a:t>שלב</a:t>
            </a:r>
            <a:r>
              <a:rPr lang="he-IL" sz="3200" b="1" i="1" u="sng" dirty="0" smtClean="0">
                <a:solidFill>
                  <a:schemeClr val="bg1"/>
                </a:solidFill>
              </a:rPr>
              <a:t> 3:</a:t>
            </a:r>
            <a:endParaRPr lang="he-IL" sz="3200" b="1" i="1" u="sng" dirty="0">
              <a:solidFill>
                <a:schemeClr val="bg1"/>
              </a:solidFill>
            </a:endParaRPr>
          </a:p>
          <a:p>
            <a:pPr algn="ctr" rtl="1">
              <a:buSzPts val="1200"/>
            </a:pPr>
            <a:r>
              <a:rPr lang="he-IL" sz="3200" b="1" i="1" dirty="0" smtClean="0">
                <a:solidFill>
                  <a:schemeClr val="bg1"/>
                </a:solidFill>
              </a:rPr>
              <a:t>תכנון</a:t>
            </a:r>
            <a:endParaRPr lang="iw-IL" sz="3200" b="1" i="1" dirty="0">
              <a:solidFill>
                <a:schemeClr val="bg1"/>
              </a:solidFill>
            </a:endParaRPr>
          </a:p>
        </p:txBody>
      </p:sp>
      <p:sp>
        <p:nvSpPr>
          <p:cNvPr id="5" name="מציין מיקום תוכן 2">
            <a:extLst>
              <a:ext uri="{FF2B5EF4-FFF2-40B4-BE49-F238E27FC236}">
                <a16:creationId xmlns:a16="http://schemas.microsoft.com/office/drawing/2014/main" id="{90D04750-ABB3-C07B-C2E9-6E9EE8C8AD00}"/>
              </a:ext>
            </a:extLst>
          </p:cNvPr>
          <p:cNvSpPr txBox="1">
            <a:spLocks/>
          </p:cNvSpPr>
          <p:nvPr/>
        </p:nvSpPr>
        <p:spPr>
          <a:xfrm>
            <a:off x="2520789" y="3564142"/>
            <a:ext cx="9116553" cy="2716889"/>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15000"/>
              </a:lnSpc>
              <a:spcBef>
                <a:spcPts val="0"/>
              </a:spcBef>
              <a:buFont typeface="Wingdings 3" panose="05040102010807070707" pitchFamily="18" charset="2"/>
              <a:buNone/>
            </a:pPr>
            <a:r>
              <a:rPr lang="iw-IL" dirty="0" smtClean="0">
                <a:solidFill>
                  <a:schemeClr val="bg1"/>
                </a:solidFill>
                <a:latin typeface="Arial"/>
                <a:ea typeface="Arial"/>
                <a:cs typeface="Arial"/>
                <a:sym typeface="Arial"/>
              </a:rPr>
              <a:t>בתור התחלה ישבתי עם </a:t>
            </a:r>
            <a:r>
              <a:rPr lang="he-IL" dirty="0" smtClean="0">
                <a:solidFill>
                  <a:schemeClr val="bg1"/>
                </a:solidFill>
                <a:latin typeface="Arial"/>
                <a:ea typeface="Arial"/>
                <a:cs typeface="Arial"/>
                <a:sym typeface="Arial"/>
              </a:rPr>
              <a:t>מפתחות נוספות בצוות שלי כדי לתכנן את תשתית האימות וההרשאות של הפרויקט</a:t>
            </a:r>
            <a:r>
              <a:rPr lang="en-US" dirty="0" smtClean="0">
                <a:solidFill>
                  <a:schemeClr val="bg1"/>
                </a:solidFill>
                <a:latin typeface="Arial"/>
                <a:ea typeface="Arial"/>
                <a:cs typeface="Arial"/>
                <a:sym typeface="Arial"/>
              </a:rPr>
              <a:t>:</a:t>
            </a:r>
            <a:br>
              <a:rPr lang="en-US" dirty="0" smtClean="0">
                <a:solidFill>
                  <a:schemeClr val="bg1"/>
                </a:solidFill>
                <a:latin typeface="Arial"/>
                <a:ea typeface="Arial"/>
                <a:cs typeface="Arial"/>
                <a:sym typeface="Arial"/>
              </a:rPr>
            </a:br>
            <a:r>
              <a:rPr lang="he-IL" dirty="0" smtClean="0">
                <a:solidFill>
                  <a:schemeClr val="bg1"/>
                </a:solidFill>
                <a:latin typeface="Arial"/>
                <a:ea typeface="Arial"/>
                <a:cs typeface="Arial"/>
                <a:sym typeface="Arial"/>
              </a:rPr>
              <a:t>המבנה של ה-</a:t>
            </a:r>
            <a:r>
              <a:rPr lang="en-US" dirty="0" smtClean="0">
                <a:solidFill>
                  <a:schemeClr val="bg1"/>
                </a:solidFill>
                <a:latin typeface="Arial"/>
                <a:ea typeface="Arial"/>
                <a:cs typeface="Arial"/>
                <a:sym typeface="Arial"/>
              </a:rPr>
              <a:t>User-Service </a:t>
            </a:r>
            <a:r>
              <a:rPr lang="he-IL" dirty="0" smtClean="0">
                <a:solidFill>
                  <a:schemeClr val="bg1"/>
                </a:solidFill>
                <a:latin typeface="Arial"/>
                <a:ea typeface="Arial"/>
                <a:cs typeface="Arial"/>
                <a:sym typeface="Arial"/>
              </a:rPr>
              <a:t> בצד שרת וההתחברות וההרשמה בצד לקוח.</a:t>
            </a:r>
            <a:endParaRPr lang="iw-IL" dirty="0" smtClean="0">
              <a:solidFill>
                <a:schemeClr val="bg1"/>
              </a:solidFill>
              <a:latin typeface="Arial"/>
              <a:ea typeface="Arial"/>
              <a:cs typeface="Arial"/>
              <a:sym typeface="Arial"/>
            </a:endParaRPr>
          </a:p>
          <a:p>
            <a:pPr marL="0" indent="0">
              <a:lnSpc>
                <a:spcPct val="115000"/>
              </a:lnSpc>
              <a:spcBef>
                <a:spcPts val="0"/>
              </a:spcBef>
              <a:spcAft>
                <a:spcPts val="0"/>
              </a:spcAft>
              <a:buFont typeface="Wingdings 3" panose="05040102010807070707" pitchFamily="18" charset="2"/>
              <a:buNone/>
            </a:pPr>
            <a:r>
              <a:rPr lang="iw-IL" dirty="0" smtClean="0">
                <a:solidFill>
                  <a:schemeClr val="bg1"/>
                </a:solidFill>
                <a:latin typeface="Arial"/>
                <a:ea typeface="Arial"/>
                <a:cs typeface="Arial"/>
                <a:sym typeface="Arial"/>
              </a:rPr>
              <a:t>אציין שהשתמשנו בטכנולוגיית</a:t>
            </a:r>
            <a:r>
              <a:rPr lang="en-US" dirty="0" smtClean="0">
                <a:solidFill>
                  <a:schemeClr val="bg1"/>
                </a:solidFill>
                <a:latin typeface="Arial"/>
                <a:ea typeface="Arial"/>
                <a:cs typeface="Arial"/>
                <a:sym typeface="Arial"/>
              </a:rPr>
              <a:t>java spring boot </a:t>
            </a:r>
            <a:r>
              <a:rPr lang="he-IL" dirty="0" smtClean="0">
                <a:solidFill>
                  <a:schemeClr val="bg1"/>
                </a:solidFill>
                <a:latin typeface="Arial"/>
                <a:ea typeface="Arial"/>
                <a:cs typeface="Arial"/>
                <a:sym typeface="Arial"/>
              </a:rPr>
              <a:t> צד שרת.</a:t>
            </a:r>
          </a:p>
          <a:p>
            <a:pPr marL="0" indent="0" rtl="0">
              <a:lnSpc>
                <a:spcPct val="115000"/>
              </a:lnSpc>
              <a:spcBef>
                <a:spcPts val="0"/>
              </a:spcBef>
              <a:spcAft>
                <a:spcPts val="0"/>
              </a:spcAft>
              <a:buFont typeface="Wingdings 3" panose="05040102010807070707" pitchFamily="18" charset="2"/>
              <a:buNone/>
            </a:pPr>
            <a:endParaRPr lang="iw-IL" dirty="0" smtClean="0">
              <a:solidFill>
                <a:schemeClr val="bg1"/>
              </a:solidFill>
              <a:latin typeface="Arial"/>
              <a:ea typeface="Arial"/>
              <a:cs typeface="Arial"/>
              <a:sym typeface="Arial"/>
            </a:endParaRPr>
          </a:p>
          <a:p>
            <a:pPr marL="457200" indent="-327025">
              <a:lnSpc>
                <a:spcPct val="115000"/>
              </a:lnSpc>
              <a:spcBef>
                <a:spcPts val="0"/>
              </a:spcBef>
              <a:spcAft>
                <a:spcPts val="0"/>
              </a:spcAft>
              <a:buClr>
                <a:srgbClr val="000000"/>
              </a:buClr>
              <a:buSzPts val="1550"/>
              <a:buFont typeface="Arial"/>
              <a:buChar char="●"/>
            </a:pPr>
            <a:r>
              <a:rPr lang="iw-IL" dirty="0" smtClean="0">
                <a:solidFill>
                  <a:schemeClr val="bg1"/>
                </a:solidFill>
                <a:latin typeface="Arial"/>
                <a:ea typeface="Arial"/>
                <a:cs typeface="Arial"/>
                <a:sym typeface="Arial"/>
              </a:rPr>
              <a:t>הבנת דרישות הלקוח מתוך</a:t>
            </a:r>
            <a:r>
              <a:rPr lang="he-IL" dirty="0" smtClean="0">
                <a:solidFill>
                  <a:schemeClr val="bg1"/>
                </a:solidFill>
                <a:latin typeface="Arial"/>
                <a:ea typeface="Arial"/>
                <a:cs typeface="Arial"/>
                <a:sym typeface="Arial"/>
              </a:rPr>
              <a:t> מסמכי הנתונים לפי המבנה של ה-</a:t>
            </a:r>
            <a:r>
              <a:rPr lang="en-US" dirty="0" smtClean="0">
                <a:solidFill>
                  <a:schemeClr val="bg1"/>
                </a:solidFill>
                <a:latin typeface="Arial"/>
                <a:ea typeface="Arial"/>
                <a:cs typeface="Arial"/>
                <a:sym typeface="Arial"/>
              </a:rPr>
              <a:t>DB </a:t>
            </a:r>
            <a:r>
              <a:rPr lang="he-IL" dirty="0" smtClean="0">
                <a:solidFill>
                  <a:schemeClr val="bg1"/>
                </a:solidFill>
                <a:latin typeface="Arial"/>
                <a:ea typeface="Arial"/>
                <a:cs typeface="Arial"/>
                <a:sym typeface="Arial"/>
              </a:rPr>
              <a:t>.</a:t>
            </a:r>
            <a:endParaRPr lang="iw-IL" dirty="0" smtClean="0">
              <a:solidFill>
                <a:schemeClr val="bg1"/>
              </a:solidFill>
              <a:latin typeface="Arial"/>
              <a:ea typeface="Arial"/>
              <a:cs typeface="Arial"/>
              <a:sym typeface="Arial"/>
            </a:endParaRPr>
          </a:p>
          <a:p>
            <a:pPr marL="457200" indent="-327025">
              <a:lnSpc>
                <a:spcPct val="115000"/>
              </a:lnSpc>
              <a:spcBef>
                <a:spcPts val="0"/>
              </a:spcBef>
              <a:spcAft>
                <a:spcPts val="0"/>
              </a:spcAft>
              <a:buClr>
                <a:srgbClr val="000000"/>
              </a:buClr>
              <a:buSzPts val="1550"/>
              <a:buFont typeface="Arial"/>
              <a:buChar char="●"/>
            </a:pPr>
            <a:r>
              <a:rPr lang="iw-IL" dirty="0" smtClean="0">
                <a:solidFill>
                  <a:schemeClr val="bg1"/>
                </a:solidFill>
                <a:latin typeface="Arial"/>
                <a:ea typeface="Arial"/>
                <a:cs typeface="Arial"/>
                <a:sym typeface="Arial"/>
              </a:rPr>
              <a:t>חלוקת מסכי האפליקציה </a:t>
            </a:r>
            <a:r>
              <a:rPr lang="he-IL" dirty="0" smtClean="0">
                <a:solidFill>
                  <a:schemeClr val="bg1"/>
                </a:solidFill>
                <a:latin typeface="Arial"/>
                <a:ea typeface="Arial"/>
                <a:cs typeface="Arial"/>
                <a:sym typeface="Arial"/>
              </a:rPr>
              <a:t>לשכבות בכל </a:t>
            </a:r>
            <a:r>
              <a:rPr lang="en-US" dirty="0" smtClean="0">
                <a:solidFill>
                  <a:schemeClr val="bg1"/>
                </a:solidFill>
                <a:latin typeface="Arial"/>
                <a:ea typeface="Arial"/>
                <a:cs typeface="Arial"/>
                <a:sym typeface="Arial"/>
              </a:rPr>
              <a:t>service</a:t>
            </a: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r>
              <a:rPr lang="en-US" dirty="0" smtClean="0">
                <a:solidFill>
                  <a:schemeClr val="bg1"/>
                </a:solidFill>
                <a:latin typeface="Arial"/>
                <a:ea typeface="Arial"/>
                <a:cs typeface="Arial"/>
                <a:sym typeface="Arial"/>
              </a:rPr>
              <a:t>       </a:t>
            </a:r>
          </a:p>
          <a:p>
            <a:pPr marL="130175" indent="0">
              <a:lnSpc>
                <a:spcPct val="115000"/>
              </a:lnSpc>
              <a:spcBef>
                <a:spcPts val="0"/>
              </a:spcBef>
              <a:spcAft>
                <a:spcPts val="0"/>
              </a:spcAft>
              <a:buClr>
                <a:srgbClr val="000000"/>
              </a:buClr>
              <a:buSzPts val="1550"/>
              <a:buFont typeface="Wingdings 3" panose="05040102010807070707" pitchFamily="18" charset="2"/>
              <a:buNone/>
            </a:pPr>
            <a:r>
              <a:rPr lang="he-IL" dirty="0" smtClean="0">
                <a:solidFill>
                  <a:schemeClr val="bg1"/>
                </a:solidFill>
                <a:latin typeface="Arial"/>
                <a:ea typeface="Arial"/>
                <a:cs typeface="Arial"/>
                <a:sym typeface="Arial"/>
              </a:rPr>
              <a:t>השדה </a:t>
            </a:r>
            <a:r>
              <a:rPr lang="en-US" dirty="0" smtClean="0">
                <a:solidFill>
                  <a:schemeClr val="bg1"/>
                </a:solidFill>
                <a:latin typeface="Arial"/>
                <a:ea typeface="Arial"/>
                <a:cs typeface="Arial"/>
                <a:sym typeface="Arial"/>
              </a:rPr>
              <a:t>Email</a:t>
            </a:r>
            <a:r>
              <a:rPr lang="he-IL" dirty="0" smtClean="0">
                <a:solidFill>
                  <a:schemeClr val="bg1"/>
                </a:solidFill>
                <a:latin typeface="Arial"/>
                <a:ea typeface="Arial"/>
                <a:cs typeface="Arial"/>
                <a:sym typeface="Arial"/>
              </a:rPr>
              <a:t> הוא שדה ייחודי</a:t>
            </a:r>
          </a:p>
          <a:p>
            <a:pPr marL="130175" indent="0">
              <a:lnSpc>
                <a:spcPct val="115000"/>
              </a:lnSpc>
              <a:spcBef>
                <a:spcPts val="0"/>
              </a:spcBef>
              <a:spcAft>
                <a:spcPts val="0"/>
              </a:spcAft>
              <a:buClr>
                <a:srgbClr val="000000"/>
              </a:buClr>
              <a:buSzPts val="1550"/>
              <a:buFont typeface="Wingdings 3" panose="05040102010807070707" pitchFamily="18" charset="2"/>
              <a:buNone/>
            </a:pPr>
            <a:r>
              <a:rPr lang="he-IL" dirty="0" smtClean="0">
                <a:solidFill>
                  <a:schemeClr val="bg1"/>
                </a:solidFill>
                <a:latin typeface="Arial"/>
                <a:ea typeface="Arial"/>
                <a:cs typeface="Arial"/>
                <a:sym typeface="Arial"/>
              </a:rPr>
              <a:t>עבור כל משתמש.</a:t>
            </a: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endParaRPr lang="he-IL" dirty="0" smtClean="0">
              <a:solidFill>
                <a:schemeClr val="bg1"/>
              </a:solidFill>
              <a:latin typeface="Arial"/>
              <a:ea typeface="Arial"/>
              <a:cs typeface="Arial"/>
              <a:sym typeface="Arial"/>
            </a:endParaRPr>
          </a:p>
          <a:p>
            <a:pPr marL="130175" indent="0">
              <a:lnSpc>
                <a:spcPct val="115000"/>
              </a:lnSpc>
              <a:spcBef>
                <a:spcPts val="0"/>
              </a:spcBef>
              <a:spcAft>
                <a:spcPts val="0"/>
              </a:spcAft>
              <a:buClr>
                <a:srgbClr val="000000"/>
              </a:buClr>
              <a:buSzPts val="1550"/>
              <a:buFont typeface="Wingdings 3" panose="05040102010807070707" pitchFamily="18" charset="2"/>
              <a:buNone/>
            </a:pPr>
            <a:r>
              <a:rPr lang="he-IL" dirty="0" smtClean="0">
                <a:solidFill>
                  <a:schemeClr val="bg1"/>
                </a:solidFill>
                <a:latin typeface="Arial"/>
                <a:ea typeface="Arial"/>
                <a:cs typeface="Arial"/>
                <a:sym typeface="Arial"/>
              </a:rPr>
              <a:t>.</a:t>
            </a:r>
            <a:endParaRPr lang="iw-IL" dirty="0" smtClean="0">
              <a:solidFill>
                <a:schemeClr val="bg1"/>
              </a:solidFill>
              <a:latin typeface="Arial"/>
              <a:ea typeface="Arial"/>
              <a:cs typeface="Arial"/>
              <a:sym typeface="Arial"/>
            </a:endParaRPr>
          </a:p>
          <a:p>
            <a:pPr marL="0" indent="0">
              <a:buFont typeface="Wingdings 3" panose="05040102010807070707" pitchFamily="18" charset="2"/>
              <a:buNone/>
            </a:pPr>
            <a:endParaRPr lang="he-IL" dirty="0">
              <a:solidFill>
                <a:schemeClr val="bg1"/>
              </a:solidFill>
            </a:endParaRPr>
          </a:p>
        </p:txBody>
      </p:sp>
      <p:grpSp>
        <p:nvGrpSpPr>
          <p:cNvPr id="7" name="קבוצה 6"/>
          <p:cNvGrpSpPr/>
          <p:nvPr/>
        </p:nvGrpSpPr>
        <p:grpSpPr>
          <a:xfrm>
            <a:off x="-219365" y="-226709"/>
            <a:ext cx="4824113" cy="1594597"/>
            <a:chOff x="-219365" y="-226709"/>
            <a:chExt cx="4824113" cy="1594597"/>
          </a:xfrm>
        </p:grpSpPr>
        <p:pic>
          <p:nvPicPr>
            <p:cNvPr id="8" name="Google Shape;118;p1" descr="תמונה שמכילה גרפיקה, עיצוב גרפי, גופן, לוגו&#10;&#10;התיאור נוצר באופן אוטומטי"/>
            <p:cNvPicPr preferRelativeResize="0"/>
            <p:nvPr/>
          </p:nvPicPr>
          <p:blipFill rotWithShape="1">
            <a:blip r:embed="rId2">
              <a:alphaModFix/>
            </a:blip>
            <a:srcRect/>
            <a:stretch/>
          </p:blipFill>
          <p:spPr>
            <a:xfrm>
              <a:off x="3164475" y="-226709"/>
              <a:ext cx="1440273" cy="1452482"/>
            </a:xfrm>
            <a:prstGeom prst="rect">
              <a:avLst/>
            </a:prstGeom>
            <a:noFill/>
            <a:ln>
              <a:noFill/>
            </a:ln>
          </p:spPr>
        </p:pic>
        <p:pic>
          <p:nvPicPr>
            <p:cNvPr id="9" name="Google Shape;119;p1" descr="תמונה שמכילה טקסט, גופן, גרפיקה, לוגו&#10;&#10;התיאור נוצר באופן אוטומטי"/>
            <p:cNvPicPr preferRelativeResize="0"/>
            <p:nvPr/>
          </p:nvPicPr>
          <p:blipFill rotWithShape="1">
            <a:blip r:embed="rId3">
              <a:alphaModFix/>
            </a:blip>
            <a:srcRect/>
            <a:stretch/>
          </p:blipFill>
          <p:spPr>
            <a:xfrm>
              <a:off x="1613220" y="63394"/>
              <a:ext cx="1815139" cy="872276"/>
            </a:xfrm>
            <a:prstGeom prst="rect">
              <a:avLst/>
            </a:prstGeom>
            <a:noFill/>
            <a:ln>
              <a:noFill/>
            </a:ln>
          </p:spPr>
        </p:pic>
        <p:pic>
          <p:nvPicPr>
            <p:cNvPr id="10" name="תמונה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grpSp>
        <p:nvGrpSpPr>
          <p:cNvPr id="26" name="קבוצה 25"/>
          <p:cNvGrpSpPr/>
          <p:nvPr/>
        </p:nvGrpSpPr>
        <p:grpSpPr>
          <a:xfrm>
            <a:off x="7229184" y="4681792"/>
            <a:ext cx="3669270" cy="2038781"/>
            <a:chOff x="7939804" y="4171151"/>
            <a:chExt cx="4060667" cy="1918500"/>
          </a:xfrm>
          <a:solidFill>
            <a:schemeClr val="tx1"/>
          </a:solidFill>
        </p:grpSpPr>
        <p:sp>
          <p:nvSpPr>
            <p:cNvPr id="19" name="מלבן 18">
              <a:extLst>
                <a:ext uri="{FF2B5EF4-FFF2-40B4-BE49-F238E27FC236}">
                  <a16:creationId xmlns:a16="http://schemas.microsoft.com/office/drawing/2014/main" id="{57D7FF77-266A-EE87-3643-5FB51D7455EA}"/>
                </a:ext>
              </a:extLst>
            </p:cNvPr>
            <p:cNvSpPr/>
            <p:nvPr/>
          </p:nvSpPr>
          <p:spPr>
            <a:xfrm>
              <a:off x="7939804" y="5003415"/>
              <a:ext cx="1902200" cy="108623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200" dirty="0" err="1" smtClean="0">
                  <a:solidFill>
                    <a:schemeClr val="bg1"/>
                  </a:solidFill>
                </a:rPr>
                <a:t>UserLoginDTO</a:t>
              </a:r>
              <a:r>
                <a:rPr lang="en-US" sz="1400" dirty="0">
                  <a:solidFill>
                    <a:schemeClr val="bg1"/>
                  </a:solidFill>
                </a:rPr>
                <a:t>:</a:t>
              </a:r>
              <a:r>
                <a:rPr lang="en-US" sz="1100" dirty="0">
                  <a:solidFill>
                    <a:schemeClr val="bg1"/>
                  </a:solidFill>
                </a:rPr>
                <a:t>(</a:t>
              </a:r>
              <a:r>
                <a:rPr lang="en-US" sz="1050" dirty="0">
                  <a:solidFill>
                    <a:schemeClr val="bg1"/>
                  </a:solidFill>
                </a:rPr>
                <a:t>class)</a:t>
              </a:r>
            </a:p>
            <a:p>
              <a:pPr algn="ctr"/>
              <a:endParaRPr lang="en-US" sz="1050" dirty="0">
                <a:solidFill>
                  <a:schemeClr val="bg1"/>
                </a:solidFill>
              </a:endParaRPr>
            </a:p>
            <a:p>
              <a:pPr algn="ctr"/>
              <a:r>
                <a:rPr lang="en-US" dirty="0">
                  <a:solidFill>
                    <a:schemeClr val="bg1"/>
                  </a:solidFill>
                </a:rPr>
                <a:t>password</a:t>
              </a:r>
            </a:p>
            <a:p>
              <a:pPr algn="ctr"/>
              <a:r>
                <a:rPr lang="en-US" dirty="0">
                  <a:solidFill>
                    <a:schemeClr val="bg1"/>
                  </a:solidFill>
                </a:rPr>
                <a:t>email</a:t>
              </a:r>
            </a:p>
          </p:txBody>
        </p:sp>
        <p:sp>
          <p:nvSpPr>
            <p:cNvPr id="20" name="אליפסה 19">
              <a:extLst>
                <a:ext uri="{FF2B5EF4-FFF2-40B4-BE49-F238E27FC236}">
                  <a16:creationId xmlns:a16="http://schemas.microsoft.com/office/drawing/2014/main" id="{17F5BD6D-CC55-B540-0AAC-7BBDEC4A57C5}"/>
                </a:ext>
              </a:extLst>
            </p:cNvPr>
            <p:cNvSpPr/>
            <p:nvPr/>
          </p:nvSpPr>
          <p:spPr>
            <a:xfrm>
              <a:off x="9427834" y="4171151"/>
              <a:ext cx="1088710" cy="453178"/>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bg1"/>
                  </a:solidFill>
                </a:rPr>
                <a:t>Login</a:t>
              </a:r>
              <a:endParaRPr lang="he-IL" dirty="0">
                <a:solidFill>
                  <a:schemeClr val="bg1"/>
                </a:solidFill>
              </a:endParaRPr>
            </a:p>
          </p:txBody>
        </p:sp>
        <p:cxnSp>
          <p:nvCxnSpPr>
            <p:cNvPr id="21" name="מחבר ישר 20">
              <a:extLst>
                <a:ext uri="{FF2B5EF4-FFF2-40B4-BE49-F238E27FC236}">
                  <a16:creationId xmlns:a16="http://schemas.microsoft.com/office/drawing/2014/main" id="{03F6849E-3302-6ACA-CAD5-62F45EF6ACF7}"/>
                </a:ext>
              </a:extLst>
            </p:cNvPr>
            <p:cNvCxnSpPr>
              <a:cxnSpLocks/>
              <a:endCxn id="19" idx="0"/>
            </p:cNvCxnSpPr>
            <p:nvPr/>
          </p:nvCxnSpPr>
          <p:spPr>
            <a:xfrm flipH="1">
              <a:off x="8890904" y="4624329"/>
              <a:ext cx="1073861" cy="379086"/>
            </a:xfrm>
            <a:prstGeom prst="line">
              <a:avLst/>
            </a:prstGeom>
            <a:grpFill/>
            <a:ln w="1270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FB5E06D5-7F5B-3C9A-588F-26AEAF4AB754}"/>
                </a:ext>
              </a:extLst>
            </p:cNvPr>
            <p:cNvSpPr/>
            <p:nvPr/>
          </p:nvSpPr>
          <p:spPr>
            <a:xfrm>
              <a:off x="9964761" y="5003415"/>
              <a:ext cx="984399" cy="108623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Google</a:t>
              </a:r>
              <a:endParaRPr lang="en-US" sz="1000" dirty="0">
                <a:solidFill>
                  <a:schemeClr val="bg1"/>
                </a:solidFill>
              </a:endParaRPr>
            </a:p>
          </p:txBody>
        </p:sp>
        <p:sp>
          <p:nvSpPr>
            <p:cNvPr id="23" name="מלבן 22">
              <a:extLst>
                <a:ext uri="{FF2B5EF4-FFF2-40B4-BE49-F238E27FC236}">
                  <a16:creationId xmlns:a16="http://schemas.microsoft.com/office/drawing/2014/main" id="{0A09B0E2-02B0-DB96-605C-01D6C3968A8F}"/>
                </a:ext>
              </a:extLst>
            </p:cNvPr>
            <p:cNvSpPr/>
            <p:nvPr/>
          </p:nvSpPr>
          <p:spPr>
            <a:xfrm>
              <a:off x="11069964" y="5003415"/>
              <a:ext cx="930507" cy="108623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GitHub</a:t>
              </a:r>
              <a:endParaRPr lang="en-US" sz="1000" dirty="0">
                <a:solidFill>
                  <a:schemeClr val="bg1"/>
                </a:solidFill>
              </a:endParaRPr>
            </a:p>
          </p:txBody>
        </p:sp>
        <p:cxnSp>
          <p:nvCxnSpPr>
            <p:cNvPr id="24" name="מחבר ישר 23">
              <a:extLst>
                <a:ext uri="{FF2B5EF4-FFF2-40B4-BE49-F238E27FC236}">
                  <a16:creationId xmlns:a16="http://schemas.microsoft.com/office/drawing/2014/main" id="{F98DCEE4-31A4-C0E2-78B3-787BA7D5A2E1}"/>
                </a:ext>
              </a:extLst>
            </p:cNvPr>
            <p:cNvCxnSpPr>
              <a:cxnSpLocks/>
              <a:endCxn id="23" idx="0"/>
            </p:cNvCxnSpPr>
            <p:nvPr/>
          </p:nvCxnSpPr>
          <p:spPr>
            <a:xfrm>
              <a:off x="10013727" y="4624329"/>
              <a:ext cx="1521490" cy="379086"/>
            </a:xfrm>
            <a:prstGeom prst="line">
              <a:avLst/>
            </a:prstGeom>
            <a:grpFill/>
            <a:ln w="1270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מחבר ישר 24">
              <a:extLst>
                <a:ext uri="{FF2B5EF4-FFF2-40B4-BE49-F238E27FC236}">
                  <a16:creationId xmlns:a16="http://schemas.microsoft.com/office/drawing/2014/main" id="{BCBA787E-5E2B-1BB1-38E2-FC8F29667386}"/>
                </a:ext>
              </a:extLst>
            </p:cNvPr>
            <p:cNvCxnSpPr>
              <a:cxnSpLocks/>
              <a:endCxn id="22" idx="0"/>
            </p:cNvCxnSpPr>
            <p:nvPr/>
          </p:nvCxnSpPr>
          <p:spPr>
            <a:xfrm>
              <a:off x="9964762" y="4613462"/>
              <a:ext cx="492199" cy="389953"/>
            </a:xfrm>
            <a:prstGeom prst="line">
              <a:avLst/>
            </a:prstGeom>
            <a:grpFill/>
            <a:ln w="1270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54" name="קבוצה 53"/>
          <p:cNvGrpSpPr/>
          <p:nvPr/>
        </p:nvGrpSpPr>
        <p:grpSpPr>
          <a:xfrm>
            <a:off x="4419599" y="3391694"/>
            <a:ext cx="2416187" cy="3328879"/>
            <a:chOff x="4070517" y="3440167"/>
            <a:chExt cx="2461404" cy="3354279"/>
          </a:xfrm>
        </p:grpSpPr>
        <p:sp>
          <p:nvSpPr>
            <p:cNvPr id="39" name="מלבן 38"/>
            <p:cNvSpPr/>
            <p:nvPr/>
          </p:nvSpPr>
          <p:spPr>
            <a:xfrm>
              <a:off x="4077479" y="5543162"/>
              <a:ext cx="2454442" cy="1251284"/>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ysClr val="windowText" lastClr="000000"/>
                  </a:solidFill>
                  <a:latin typeface="Arial" panose="020B0604020202020204" pitchFamily="34" charset="0"/>
                  <a:cs typeface="Arial" panose="020B0604020202020204" pitchFamily="34" charset="0"/>
                </a:rPr>
                <a:t>ברירת מחדל בהרשמה המשתמש מקבל הרשאה של </a:t>
              </a:r>
              <a:r>
                <a:rPr lang="en-US" dirty="0">
                  <a:solidFill>
                    <a:sysClr val="windowText" lastClr="000000"/>
                  </a:solidFill>
                  <a:latin typeface="Arial" panose="020B0604020202020204" pitchFamily="34" charset="0"/>
                  <a:cs typeface="Arial" panose="020B0604020202020204" pitchFamily="34" charset="0"/>
                </a:rPr>
                <a:t>user-</a:t>
              </a:r>
            </a:p>
            <a:p>
              <a:pPr algn="ctr"/>
              <a:r>
                <a:rPr lang="he-IL" dirty="0">
                  <a:solidFill>
                    <a:sysClr val="windowText" lastClr="000000"/>
                  </a:solidFill>
                  <a:latin typeface="Arial" panose="020B0604020202020204" pitchFamily="34" charset="0"/>
                  <a:cs typeface="Arial" panose="020B0604020202020204" pitchFamily="34" charset="0"/>
                </a:rPr>
                <a:t>לאחר מכן המנהל משנה לו את הרשאת גישה לפי תפקידו..</a:t>
              </a:r>
              <a:endParaRPr lang="en-US" dirty="0">
                <a:solidFill>
                  <a:sysClr val="windowText" lastClr="000000"/>
                </a:solidFill>
                <a:latin typeface="Arial" panose="020B0604020202020204" pitchFamily="34" charset="0"/>
                <a:cs typeface="Arial" panose="020B0604020202020204" pitchFamily="34" charset="0"/>
              </a:endParaRPr>
            </a:p>
          </p:txBody>
        </p:sp>
        <p:sp>
          <p:nvSpPr>
            <p:cNvPr id="40" name="מלבן 39"/>
            <p:cNvSpPr/>
            <p:nvPr/>
          </p:nvSpPr>
          <p:spPr>
            <a:xfrm>
              <a:off x="5380521" y="4107750"/>
              <a:ext cx="1151399" cy="1410012"/>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dirty="0">
                  <a:solidFill>
                    <a:schemeClr val="bg1"/>
                  </a:solidFill>
                  <a:latin typeface="Arial" panose="020B0604020202020204" pitchFamily="34" charset="0"/>
                  <a:cs typeface="Arial" panose="020B0604020202020204" pitchFamily="34" charset="0"/>
                </a:rPr>
                <a:t>Role</a:t>
              </a:r>
              <a:r>
                <a:rPr lang="en-US" sz="900" dirty="0">
                  <a:solidFill>
                    <a:schemeClr val="bg1"/>
                  </a:solidFill>
                  <a:latin typeface="Arial" panose="020B0604020202020204" pitchFamily="34" charset="0"/>
                  <a:cs typeface="Arial" panose="020B0604020202020204" pitchFamily="34" charset="0"/>
                </a:rPr>
                <a:t>:(</a:t>
              </a:r>
              <a:r>
                <a:rPr lang="en-US" sz="900" dirty="0" err="1">
                  <a:solidFill>
                    <a:schemeClr val="bg1"/>
                  </a:solidFill>
                  <a:latin typeface="Arial" panose="020B0604020202020204" pitchFamily="34" charset="0"/>
                  <a:cs typeface="Arial" panose="020B0604020202020204" pitchFamily="34" charset="0"/>
                </a:rPr>
                <a:t>enum</a:t>
              </a:r>
              <a:r>
                <a:rPr lang="en-US" sz="900" dirty="0">
                  <a:solidFill>
                    <a:schemeClr val="bg1"/>
                  </a:solidFill>
                  <a:latin typeface="Arial" panose="020B0604020202020204" pitchFamily="34" charset="0"/>
                  <a:cs typeface="Arial" panose="020B0604020202020204" pitchFamily="34" charset="0"/>
                </a:rPr>
                <a:t>)</a:t>
              </a:r>
            </a:p>
            <a:p>
              <a:pPr algn="ctr"/>
              <a:r>
                <a:rPr lang="en-US" dirty="0">
                  <a:solidFill>
                    <a:schemeClr val="bg1"/>
                  </a:solidFill>
                  <a:latin typeface="Arial" panose="020B0604020202020204" pitchFamily="34" charset="0"/>
                  <a:cs typeface="Arial" panose="020B0604020202020204" pitchFamily="34" charset="0"/>
                </a:rPr>
                <a:t>admin</a:t>
              </a:r>
            </a:p>
            <a:p>
              <a:pPr algn="ctr"/>
              <a:r>
                <a:rPr lang="en-US" dirty="0">
                  <a:solidFill>
                    <a:schemeClr val="bg1"/>
                  </a:solidFill>
                  <a:latin typeface="Arial" panose="020B0604020202020204" pitchFamily="34" charset="0"/>
                  <a:cs typeface="Arial" panose="020B0604020202020204" pitchFamily="34" charset="0"/>
                </a:rPr>
                <a:t>secretary</a:t>
              </a:r>
            </a:p>
            <a:p>
              <a:pPr algn="ctr"/>
              <a:r>
                <a:rPr lang="en-US" dirty="0">
                  <a:solidFill>
                    <a:schemeClr val="bg1"/>
                  </a:solidFill>
                  <a:latin typeface="Arial" panose="020B0604020202020204" pitchFamily="34" charset="0"/>
                  <a:cs typeface="Arial" panose="020B0604020202020204" pitchFamily="34" charset="0"/>
                </a:rPr>
                <a:t>teacher</a:t>
              </a:r>
            </a:p>
            <a:p>
              <a:pPr algn="ctr"/>
              <a:r>
                <a:rPr lang="en-US" dirty="0">
                  <a:solidFill>
                    <a:schemeClr val="bg1"/>
                  </a:solidFill>
                  <a:latin typeface="Arial" panose="020B0604020202020204" pitchFamily="34" charset="0"/>
                  <a:cs typeface="Arial" panose="020B0604020202020204" pitchFamily="34" charset="0"/>
                </a:rPr>
                <a:t>user</a:t>
              </a:r>
              <a:endParaRPr lang="en-US" dirty="0">
                <a:solidFill>
                  <a:schemeClr val="bg1"/>
                </a:solidFill>
                <a:latin typeface="Arial" panose="020B0604020202020204" pitchFamily="34" charset="0"/>
                <a:cs typeface="Arial" panose="020B0604020202020204" pitchFamily="34" charset="0"/>
              </a:endParaRPr>
            </a:p>
          </p:txBody>
        </p:sp>
        <p:sp>
          <p:nvSpPr>
            <p:cNvPr id="41" name="מלבן 40"/>
            <p:cNvSpPr/>
            <p:nvPr/>
          </p:nvSpPr>
          <p:spPr>
            <a:xfrm>
              <a:off x="4070517" y="4107750"/>
              <a:ext cx="1151399" cy="1410012"/>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dirty="0">
                  <a:solidFill>
                    <a:schemeClr val="bg1"/>
                  </a:solidFill>
                  <a:latin typeface="Arial" panose="020B0604020202020204" pitchFamily="34" charset="0"/>
                  <a:cs typeface="Arial" panose="020B0604020202020204" pitchFamily="34" charset="0"/>
                </a:rPr>
                <a:t>User</a:t>
              </a:r>
              <a:r>
                <a:rPr lang="en-US" sz="1050" dirty="0">
                  <a:solidFill>
                    <a:schemeClr val="bg1"/>
                  </a:solidFill>
                  <a:latin typeface="Arial" panose="020B0604020202020204" pitchFamily="34" charset="0"/>
                  <a:cs typeface="Arial" panose="020B0604020202020204" pitchFamily="34" charset="0"/>
                </a:rPr>
                <a:t>:(class)</a:t>
              </a:r>
            </a:p>
            <a:p>
              <a:pPr algn="ctr"/>
              <a:r>
                <a:rPr lang="en-US" dirty="0" err="1">
                  <a:solidFill>
                    <a:schemeClr val="bg1"/>
                  </a:solidFill>
                  <a:latin typeface="Arial" panose="020B0604020202020204" pitchFamily="34" charset="0"/>
                  <a:cs typeface="Arial" panose="020B0604020202020204" pitchFamily="34" charset="0"/>
                </a:rPr>
                <a:t>user_id</a:t>
              </a:r>
              <a:endParaRPr lang="en-US" dirty="0">
                <a:solidFill>
                  <a:schemeClr val="bg1"/>
                </a:solidFill>
                <a:latin typeface="Arial" panose="020B0604020202020204" pitchFamily="34" charset="0"/>
                <a:cs typeface="Arial" panose="020B0604020202020204" pitchFamily="34" charset="0"/>
              </a:endParaRPr>
            </a:p>
            <a:p>
              <a:pPr algn="ctr"/>
              <a:r>
                <a:rPr lang="en-US" dirty="0">
                  <a:solidFill>
                    <a:schemeClr val="bg1"/>
                  </a:solidFill>
                  <a:latin typeface="Arial" panose="020B0604020202020204" pitchFamily="34" charset="0"/>
                  <a:cs typeface="Arial" panose="020B0604020202020204" pitchFamily="34" charset="0"/>
                </a:rPr>
                <a:t>username</a:t>
              </a:r>
            </a:p>
            <a:p>
              <a:pPr algn="ctr"/>
              <a:r>
                <a:rPr lang="en-US" dirty="0" smtClean="0">
                  <a:solidFill>
                    <a:schemeClr val="bg1"/>
                  </a:solidFill>
                  <a:latin typeface="Arial" panose="020B0604020202020204" pitchFamily="34" charset="0"/>
                  <a:cs typeface="Arial" panose="020B0604020202020204" pitchFamily="34" charset="0"/>
                </a:rPr>
                <a:t>password</a:t>
              </a:r>
              <a:endParaRPr lang="en-US" dirty="0">
                <a:solidFill>
                  <a:schemeClr val="bg1"/>
                </a:solidFill>
                <a:latin typeface="Arial" panose="020B0604020202020204" pitchFamily="34" charset="0"/>
                <a:cs typeface="Arial" panose="020B0604020202020204" pitchFamily="34" charset="0"/>
              </a:endParaRPr>
            </a:p>
            <a:p>
              <a:pPr algn="ctr"/>
              <a:r>
                <a:rPr lang="en-US" dirty="0">
                  <a:solidFill>
                    <a:schemeClr val="bg1"/>
                  </a:solidFill>
                  <a:latin typeface="Arial" panose="020B0604020202020204" pitchFamily="34" charset="0"/>
                  <a:cs typeface="Arial" panose="020B0604020202020204" pitchFamily="34" charset="0"/>
                </a:rPr>
                <a:t>email</a:t>
              </a:r>
            </a:p>
            <a:p>
              <a:pPr algn="ctr"/>
              <a:r>
                <a:rPr lang="en-US" dirty="0">
                  <a:solidFill>
                    <a:schemeClr val="bg1"/>
                  </a:solidFill>
                  <a:latin typeface="Arial" panose="020B0604020202020204" pitchFamily="34" charset="0"/>
                  <a:cs typeface="Arial" panose="020B0604020202020204" pitchFamily="34" charset="0"/>
                </a:rPr>
                <a:t>role</a:t>
              </a:r>
              <a:endParaRPr lang="he-IL" dirty="0">
                <a:solidFill>
                  <a:schemeClr val="bg1"/>
                </a:solidFill>
                <a:latin typeface="Arial" panose="020B0604020202020204" pitchFamily="34" charset="0"/>
                <a:cs typeface="Arial" panose="020B0604020202020204" pitchFamily="34" charset="0"/>
              </a:endParaRPr>
            </a:p>
          </p:txBody>
        </p:sp>
        <p:cxnSp>
          <p:nvCxnSpPr>
            <p:cNvPr id="45" name="מחבר חץ ישר 44">
              <a:extLst>
                <a:ext uri="{FF2B5EF4-FFF2-40B4-BE49-F238E27FC236}">
                  <a16:creationId xmlns:a16="http://schemas.microsoft.com/office/drawing/2014/main" id="{5296A5B5-93A4-F168-ADD0-666C99349E6E}"/>
                </a:ext>
              </a:extLst>
            </p:cNvPr>
            <p:cNvCxnSpPr>
              <a:cxnSpLocks/>
            </p:cNvCxnSpPr>
            <p:nvPr/>
          </p:nvCxnSpPr>
          <p:spPr>
            <a:xfrm flipV="1">
              <a:off x="4863336" y="4318000"/>
              <a:ext cx="579648" cy="1081307"/>
            </a:xfrm>
            <a:prstGeom prst="straightConnector1">
              <a:avLst/>
            </a:prstGeom>
            <a:ln>
              <a:solidFill>
                <a:schemeClr val="accent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אליפסה 46">
              <a:extLst>
                <a:ext uri="{FF2B5EF4-FFF2-40B4-BE49-F238E27FC236}">
                  <a16:creationId xmlns:a16="http://schemas.microsoft.com/office/drawing/2014/main" id="{17F5BD6D-CC55-B540-0AAC-7BBDEC4A57C5}"/>
                </a:ext>
              </a:extLst>
            </p:cNvPr>
            <p:cNvSpPr/>
            <p:nvPr/>
          </p:nvSpPr>
          <p:spPr>
            <a:xfrm>
              <a:off x="4437200" y="3440167"/>
              <a:ext cx="1735000" cy="48159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bg1"/>
                  </a:solidFill>
                </a:rPr>
                <a:t>Registration</a:t>
              </a:r>
              <a:endParaRPr lang="he-IL" dirty="0">
                <a:solidFill>
                  <a:schemeClr val="bg1"/>
                </a:solidFill>
              </a:endParaRPr>
            </a:p>
          </p:txBody>
        </p:sp>
        <p:cxnSp>
          <p:nvCxnSpPr>
            <p:cNvPr id="48" name="מחבר ישר 47">
              <a:extLst>
                <a:ext uri="{FF2B5EF4-FFF2-40B4-BE49-F238E27FC236}">
                  <a16:creationId xmlns:a16="http://schemas.microsoft.com/office/drawing/2014/main" id="{BCBA787E-5E2B-1BB1-38E2-FC8F29667386}"/>
                </a:ext>
              </a:extLst>
            </p:cNvPr>
            <p:cNvCxnSpPr>
              <a:cxnSpLocks/>
              <a:stCxn id="47" idx="4"/>
            </p:cNvCxnSpPr>
            <p:nvPr/>
          </p:nvCxnSpPr>
          <p:spPr>
            <a:xfrm flipH="1">
              <a:off x="4646216" y="3921757"/>
              <a:ext cx="658484" cy="176343"/>
            </a:xfrm>
            <a:prstGeom prst="line">
              <a:avLst/>
            </a:prstGeom>
            <a:solidFill>
              <a:schemeClr val="tx1"/>
            </a:solidFill>
            <a:ln w="1270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grpSp>
      <p:pic>
        <p:nvPicPr>
          <p:cNvPr id="55" name="תמונה 54">
            <a:extLst>
              <a:ext uri="{FF2B5EF4-FFF2-40B4-BE49-F238E27FC236}">
                <a16:creationId xmlns:a16="http://schemas.microsoft.com/office/drawing/2014/main" id="{66769BEF-1398-8D42-157B-18A7BFE04338}"/>
              </a:ext>
            </a:extLst>
          </p:cNvPr>
          <p:cNvPicPr>
            <a:picLocks noChangeAspect="1"/>
          </p:cNvPicPr>
          <p:nvPr/>
        </p:nvPicPr>
        <p:blipFill rotWithShape="1">
          <a:blip r:embed="rId6"/>
          <a:srcRect l="17729" t="-157" r="5289" b="157"/>
          <a:stretch/>
        </p:blipFill>
        <p:spPr>
          <a:xfrm>
            <a:off x="110844" y="2004001"/>
            <a:ext cx="1711892" cy="4716572"/>
          </a:xfrm>
          <a:prstGeom prst="rect">
            <a:avLst/>
          </a:prstGeom>
        </p:spPr>
      </p:pic>
      <p:pic>
        <p:nvPicPr>
          <p:cNvPr id="56" name="תמונה 55" descr="תמונה שמכילה טקסט, צילום מסך, תוכנה, תכונות מולטימדיה&#10;&#10;התיאור נוצר באופן אוטומטי">
            <a:extLst>
              <a:ext uri="{FF2B5EF4-FFF2-40B4-BE49-F238E27FC236}">
                <a16:creationId xmlns:a16="http://schemas.microsoft.com/office/drawing/2014/main" id="{DE55B1BE-680E-2C2C-CB32-9803D0DF41E0}"/>
              </a:ext>
            </a:extLst>
          </p:cNvPr>
          <p:cNvPicPr>
            <a:picLocks noChangeAspect="1"/>
          </p:cNvPicPr>
          <p:nvPr/>
        </p:nvPicPr>
        <p:blipFill rotWithShape="1">
          <a:blip r:embed="rId7">
            <a:extLst>
              <a:ext uri="{28A0092B-C50C-407E-A947-70E740481C1C}">
                <a14:useLocalDpi xmlns:a14="http://schemas.microsoft.com/office/drawing/2010/main" val="0"/>
              </a:ext>
            </a:extLst>
          </a:blip>
          <a:srcRect l="9157" t="18526" r="68106" b="15931"/>
          <a:stretch/>
        </p:blipFill>
        <p:spPr>
          <a:xfrm>
            <a:off x="1878199" y="2765971"/>
            <a:ext cx="2438812" cy="3954602"/>
          </a:xfrm>
          <a:prstGeom prst="rect">
            <a:avLst/>
          </a:prstGeom>
        </p:spPr>
      </p:pic>
      <p:sp>
        <p:nvSpPr>
          <p:cNvPr id="57" name="מלבן 56"/>
          <p:cNvSpPr/>
          <p:nvPr/>
        </p:nvSpPr>
        <p:spPr>
          <a:xfrm>
            <a:off x="2527253" y="2212077"/>
            <a:ext cx="1140703" cy="365760"/>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600" dirty="0" smtClean="0">
                <a:solidFill>
                  <a:sysClr val="windowText" lastClr="000000"/>
                </a:solidFill>
                <a:latin typeface="Arial" panose="020B0604020202020204" pitchFamily="34" charset="0"/>
                <a:cs typeface="Arial" panose="020B0604020202020204" pitchFamily="34" charset="0"/>
              </a:rPr>
              <a:t>צד לקוח</a:t>
            </a:r>
            <a:endParaRPr lang="he-IL" sz="1600" dirty="0">
              <a:solidFill>
                <a:sysClr val="windowText" lastClr="000000"/>
              </a:solidFill>
              <a:latin typeface="Arial" panose="020B0604020202020204" pitchFamily="34" charset="0"/>
              <a:cs typeface="Arial" panose="020B0604020202020204" pitchFamily="34" charset="0"/>
            </a:endParaRPr>
          </a:p>
        </p:txBody>
      </p:sp>
      <p:sp>
        <p:nvSpPr>
          <p:cNvPr id="58" name="מלבן 57"/>
          <p:cNvSpPr/>
          <p:nvPr/>
        </p:nvSpPr>
        <p:spPr>
          <a:xfrm>
            <a:off x="396438" y="1429969"/>
            <a:ext cx="1140703" cy="365760"/>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600" dirty="0" smtClean="0">
                <a:solidFill>
                  <a:sysClr val="windowText" lastClr="000000"/>
                </a:solidFill>
                <a:latin typeface="Arial" panose="020B0604020202020204" pitchFamily="34" charset="0"/>
                <a:cs typeface="Arial" panose="020B0604020202020204" pitchFamily="34" charset="0"/>
              </a:rPr>
              <a:t>צד שרת</a:t>
            </a:r>
          </a:p>
        </p:txBody>
      </p:sp>
    </p:spTree>
    <p:extLst>
      <p:ext uri="{BB962C8B-B14F-4D97-AF65-F5344CB8AC3E}">
        <p14:creationId xmlns:p14="http://schemas.microsoft.com/office/powerpoint/2010/main" val="278188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84943" y="685800"/>
            <a:ext cx="2297425" cy="1077218"/>
          </a:xfrm>
          <a:prstGeom prst="rect">
            <a:avLst/>
          </a:prstGeom>
          <a:noFill/>
        </p:spPr>
        <p:txBody>
          <a:bodyPr wrap="none" lIns="91440" tIns="45720" rIns="91440" bIns="45720">
            <a:spAutoFit/>
          </a:bodyPr>
          <a:lstStyle/>
          <a:p>
            <a:pPr algn="ctr" rtl="1">
              <a:buSzPts val="1200"/>
            </a:pPr>
            <a:r>
              <a:rPr lang="iw-IL" sz="3200" b="1" i="1" u="sng" dirty="0">
                <a:solidFill>
                  <a:schemeClr val="bg1"/>
                </a:solidFill>
              </a:rPr>
              <a:t>שלב</a:t>
            </a:r>
            <a:r>
              <a:rPr lang="he-IL" sz="3200" b="1" i="1" u="sng" dirty="0">
                <a:solidFill>
                  <a:schemeClr val="bg1"/>
                </a:solidFill>
              </a:rPr>
              <a:t> </a:t>
            </a:r>
            <a:r>
              <a:rPr lang="he-IL" sz="3200" b="1" i="1" u="sng" dirty="0" smtClean="0">
                <a:solidFill>
                  <a:schemeClr val="bg1"/>
                </a:solidFill>
              </a:rPr>
              <a:t>4:</a:t>
            </a:r>
            <a:endParaRPr lang="he-IL" sz="3200" b="1" i="1" u="sng" dirty="0">
              <a:solidFill>
                <a:schemeClr val="bg1"/>
              </a:solidFill>
            </a:endParaRPr>
          </a:p>
          <a:p>
            <a:pPr algn="ctr" rtl="1">
              <a:buSzPts val="1200"/>
            </a:pPr>
            <a:r>
              <a:rPr lang="he-IL" sz="3200" b="1" i="1" dirty="0" smtClean="0">
                <a:solidFill>
                  <a:schemeClr val="bg1"/>
                </a:solidFill>
              </a:rPr>
              <a:t>ביצוע ופיתוח</a:t>
            </a:r>
            <a:endParaRPr lang="iw-IL" sz="3200" b="1" i="1" dirty="0">
              <a:solidFill>
                <a:schemeClr val="bg1"/>
              </a:solidFill>
            </a:endParaRPr>
          </a:p>
        </p:txBody>
      </p:sp>
      <p:sp>
        <p:nvSpPr>
          <p:cNvPr id="10" name="מלבן 9"/>
          <p:cNvSpPr/>
          <p:nvPr/>
        </p:nvSpPr>
        <p:spPr>
          <a:xfrm>
            <a:off x="7792348" y="1763018"/>
            <a:ext cx="2266967" cy="461665"/>
          </a:xfrm>
          <a:prstGeom prst="rect">
            <a:avLst/>
          </a:prstGeom>
          <a:noFill/>
        </p:spPr>
        <p:txBody>
          <a:bodyPr wrap="none" lIns="91440" tIns="45720" rIns="91440" bIns="45720">
            <a:spAutoFit/>
          </a:bodyPr>
          <a:lstStyle/>
          <a:p>
            <a:pPr algn="ctr"/>
            <a:r>
              <a:rPr lang="he-IL" sz="2400" b="1" i="1" u="sng" cap="none" spc="0" dirty="0" smtClean="0">
                <a:ln w="0">
                  <a:noFill/>
                </a:ln>
                <a:solidFill>
                  <a:sysClr val="windowText" lastClr="000000"/>
                </a:solidFill>
                <a:effectLst>
                  <a:outerShdw blurRad="38100" dist="25400" dir="5400000" algn="ctr" rotWithShape="0">
                    <a:srgbClr val="6E747A">
                      <a:alpha val="43000"/>
                    </a:srgbClr>
                  </a:outerShdw>
                </a:effectLst>
              </a:rPr>
              <a:t>משימות כלליות: </a:t>
            </a:r>
            <a:endParaRPr lang="he-IL" sz="2400" b="1" i="1" u="sng" cap="none" spc="0" dirty="0">
              <a:ln w="0">
                <a:noFill/>
              </a:ln>
              <a:solidFill>
                <a:sysClr val="windowText" lastClr="000000"/>
              </a:solidFill>
              <a:effectLst>
                <a:outerShdw blurRad="38100" dist="25400" dir="5400000" algn="ctr" rotWithShape="0">
                  <a:srgbClr val="6E747A">
                    <a:alpha val="43000"/>
                  </a:srgbClr>
                </a:outerShdw>
              </a:effectLst>
            </a:endParaRPr>
          </a:p>
        </p:txBody>
      </p:sp>
      <p:sp>
        <p:nvSpPr>
          <p:cNvPr id="11" name="מלבן 10"/>
          <p:cNvSpPr/>
          <p:nvPr/>
        </p:nvSpPr>
        <p:spPr>
          <a:xfrm>
            <a:off x="7166379" y="2436786"/>
            <a:ext cx="3518913" cy="400110"/>
          </a:xfrm>
          <a:prstGeom prst="rect">
            <a:avLst/>
          </a:prstGeom>
          <a:noFill/>
        </p:spPr>
        <p:txBody>
          <a:bodyPr wrap="none" lIns="91440" tIns="45720" rIns="91440" bIns="45720">
            <a:spAutoFit/>
          </a:bodyPr>
          <a:lstStyle/>
          <a:p>
            <a:pPr marL="342900" indent="-342900" algn="ctr" rtl="1">
              <a:buFont typeface="Arial" panose="020B0604020202020204" pitchFamily="34" charset="0"/>
              <a:buChar char="•"/>
            </a:pPr>
            <a:r>
              <a:rPr lang="he-IL" sz="2000" cap="none" spc="0" dirty="0" smtClean="0">
                <a:ln w="0">
                  <a:noFill/>
                </a:ln>
                <a:solidFill>
                  <a:sysClr val="windowText" lastClr="000000"/>
                </a:solidFill>
              </a:rPr>
              <a:t>יישום התחברות דרך </a:t>
            </a:r>
            <a:r>
              <a:rPr lang="en-US" sz="2000" cap="none" spc="0" dirty="0" smtClean="0">
                <a:ln w="0">
                  <a:noFill/>
                </a:ln>
                <a:solidFill>
                  <a:sysClr val="windowText" lastClr="000000"/>
                </a:solidFill>
              </a:rPr>
              <a:t>G</a:t>
            </a:r>
            <a:r>
              <a:rPr lang="en-US" sz="2000" dirty="0" smtClean="0">
                <a:ln w="0">
                  <a:noFill/>
                </a:ln>
                <a:solidFill>
                  <a:sysClr val="windowText" lastClr="000000"/>
                </a:solidFill>
              </a:rPr>
              <a:t>oogle</a:t>
            </a:r>
            <a:r>
              <a:rPr lang="he-IL" sz="2000" cap="none" spc="0" dirty="0" smtClean="0">
                <a:ln w="0">
                  <a:noFill/>
                </a:ln>
                <a:solidFill>
                  <a:sysClr val="windowText" lastClr="000000"/>
                </a:solidFill>
              </a:rPr>
              <a:t> </a:t>
            </a:r>
            <a:endParaRPr lang="he-IL" sz="2000" cap="none" spc="0" dirty="0">
              <a:ln w="0">
                <a:noFill/>
              </a:ln>
              <a:solidFill>
                <a:sysClr val="windowText" lastClr="000000"/>
              </a:solidFill>
            </a:endParaRPr>
          </a:p>
        </p:txBody>
      </p:sp>
      <p:sp>
        <p:nvSpPr>
          <p:cNvPr id="12" name="מלבן 11"/>
          <p:cNvSpPr/>
          <p:nvPr/>
        </p:nvSpPr>
        <p:spPr>
          <a:xfrm>
            <a:off x="7180805" y="2898451"/>
            <a:ext cx="3490059" cy="400110"/>
          </a:xfrm>
          <a:prstGeom prst="rect">
            <a:avLst/>
          </a:prstGeom>
          <a:noFill/>
        </p:spPr>
        <p:txBody>
          <a:bodyPr wrap="none" lIns="91440" tIns="45720" rIns="91440" bIns="45720">
            <a:spAutoFit/>
          </a:bodyPr>
          <a:lstStyle/>
          <a:p>
            <a:pPr marL="342900" indent="-342900" algn="ctr" rtl="1">
              <a:buFont typeface="Arial" panose="020B0604020202020204" pitchFamily="34" charset="0"/>
              <a:buChar char="•"/>
            </a:pPr>
            <a:r>
              <a:rPr lang="he-IL" sz="2000" cap="none" spc="0" dirty="0" smtClean="0">
                <a:ln w="0">
                  <a:noFill/>
                </a:ln>
                <a:solidFill>
                  <a:sysClr val="windowText" lastClr="000000"/>
                </a:solidFill>
              </a:rPr>
              <a:t>יישום התחברות דרך </a:t>
            </a:r>
            <a:r>
              <a:rPr lang="en-US" sz="2000" cap="none" spc="0" dirty="0" smtClean="0">
                <a:ln w="0">
                  <a:noFill/>
                </a:ln>
                <a:solidFill>
                  <a:sysClr val="windowText" lastClr="000000"/>
                </a:solidFill>
              </a:rPr>
              <a:t>GitHub</a:t>
            </a:r>
            <a:r>
              <a:rPr lang="he-IL" sz="2000" cap="none" spc="0" dirty="0" smtClean="0">
                <a:ln w="0">
                  <a:noFill/>
                </a:ln>
                <a:solidFill>
                  <a:sysClr val="windowText" lastClr="000000"/>
                </a:solidFill>
              </a:rPr>
              <a:t> </a:t>
            </a:r>
            <a:endParaRPr lang="he-IL" sz="2000" cap="none" spc="0" dirty="0">
              <a:ln w="0">
                <a:noFill/>
              </a:ln>
              <a:solidFill>
                <a:sysClr val="windowText" lastClr="000000"/>
              </a:solidFill>
            </a:endParaRPr>
          </a:p>
        </p:txBody>
      </p:sp>
      <p:sp>
        <p:nvSpPr>
          <p:cNvPr id="13" name="מלבן 12"/>
          <p:cNvSpPr/>
          <p:nvPr/>
        </p:nvSpPr>
        <p:spPr>
          <a:xfrm>
            <a:off x="8108944" y="3360116"/>
            <a:ext cx="2561920" cy="400110"/>
          </a:xfrm>
          <a:prstGeom prst="rect">
            <a:avLst/>
          </a:prstGeom>
          <a:noFill/>
        </p:spPr>
        <p:txBody>
          <a:bodyPr wrap="none" lIns="91440" tIns="45720" rIns="91440" bIns="45720">
            <a:spAutoFit/>
          </a:bodyPr>
          <a:lstStyle/>
          <a:p>
            <a:pPr marL="342900" indent="-342900" algn="ctr" rtl="1">
              <a:buFont typeface="Arial" panose="020B0604020202020204" pitchFamily="34" charset="0"/>
              <a:buChar char="•"/>
            </a:pPr>
            <a:r>
              <a:rPr lang="he-IL" sz="2000" cap="none" spc="0" dirty="0" smtClean="0">
                <a:ln w="0">
                  <a:noFill/>
                </a:ln>
                <a:solidFill>
                  <a:sysClr val="windowText" lastClr="000000"/>
                </a:solidFill>
              </a:rPr>
              <a:t>שירות שליחת מיילים</a:t>
            </a:r>
            <a:endParaRPr lang="he-IL" sz="2000" cap="none" spc="0" dirty="0">
              <a:ln w="0">
                <a:noFill/>
              </a:ln>
              <a:solidFill>
                <a:sysClr val="windowText" lastClr="000000"/>
              </a:solidFill>
            </a:endParaRPr>
          </a:p>
        </p:txBody>
      </p:sp>
      <p:grpSp>
        <p:nvGrpSpPr>
          <p:cNvPr id="15" name="קבוצה 14"/>
          <p:cNvGrpSpPr/>
          <p:nvPr/>
        </p:nvGrpSpPr>
        <p:grpSpPr>
          <a:xfrm>
            <a:off x="-219365" y="-226709"/>
            <a:ext cx="4824113" cy="1594597"/>
            <a:chOff x="-219365" y="-226709"/>
            <a:chExt cx="4824113" cy="1594597"/>
          </a:xfrm>
        </p:grpSpPr>
        <p:pic>
          <p:nvPicPr>
            <p:cNvPr id="16" name="Google Shape;118;p1" descr="תמונה שמכילה גרפיקה, עיצוב גרפי, גופן, לוגו&#10;&#10;התיאור נוצר באופן אוטומטי"/>
            <p:cNvPicPr preferRelativeResize="0"/>
            <p:nvPr/>
          </p:nvPicPr>
          <p:blipFill rotWithShape="1">
            <a:blip r:embed="rId2">
              <a:alphaModFix/>
            </a:blip>
            <a:srcRect/>
            <a:stretch/>
          </p:blipFill>
          <p:spPr>
            <a:xfrm>
              <a:off x="3164475" y="-226709"/>
              <a:ext cx="1440273" cy="1452482"/>
            </a:xfrm>
            <a:prstGeom prst="rect">
              <a:avLst/>
            </a:prstGeom>
            <a:noFill/>
            <a:ln>
              <a:noFill/>
            </a:ln>
          </p:spPr>
        </p:pic>
        <p:pic>
          <p:nvPicPr>
            <p:cNvPr id="17" name="Google Shape;119;p1" descr="תמונה שמכילה טקסט, גופן, גרפיקה, לוגו&#10;&#10;התיאור נוצר באופן אוטומטי"/>
            <p:cNvPicPr preferRelativeResize="0"/>
            <p:nvPr/>
          </p:nvPicPr>
          <p:blipFill rotWithShape="1">
            <a:blip r:embed="rId3">
              <a:alphaModFix/>
            </a:blip>
            <a:srcRect/>
            <a:stretch/>
          </p:blipFill>
          <p:spPr>
            <a:xfrm>
              <a:off x="1613220" y="63394"/>
              <a:ext cx="1815139" cy="872276"/>
            </a:xfrm>
            <a:prstGeom prst="rect">
              <a:avLst/>
            </a:prstGeom>
            <a:noFill/>
            <a:ln>
              <a:noFill/>
            </a:ln>
          </p:spPr>
        </p:pic>
        <p:pic>
          <p:nvPicPr>
            <p:cNvPr id="18" name="תמונה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9" name="תמונה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216709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eabf757462_0_0"/>
          <p:cNvSpPr txBox="1">
            <a:spLocks noGrp="1"/>
          </p:cNvSpPr>
          <p:nvPr>
            <p:ph type="title"/>
          </p:nvPr>
        </p:nvSpPr>
        <p:spPr>
          <a:xfrm>
            <a:off x="3262600" y="143604"/>
            <a:ext cx="8773942" cy="1049100"/>
          </a:xfrm>
          <a:prstGeom prst="rect">
            <a:avLst/>
          </a:prstGeom>
        </p:spPr>
        <p:txBody>
          <a:bodyPr spcFirstLastPara="1" wrap="square" lIns="91425" tIns="45700" rIns="91425" bIns="45700" anchor="t" anchorCtr="0">
            <a:noAutofit/>
          </a:bodyPr>
          <a:lstStyle/>
          <a:p>
            <a:pPr lvl="0" algn="ctr">
              <a:spcBef>
                <a:spcPts val="0"/>
              </a:spcBef>
              <a:buClr>
                <a:srgbClr val="000000"/>
              </a:buClr>
              <a:buSzPts val="1200"/>
            </a:pPr>
            <a:r>
              <a:rPr lang="iw-IL" sz="3200" b="1" i="1" u="sng" cap="none" dirty="0" smtClean="0">
                <a:solidFill>
                  <a:schemeClr val="bg1"/>
                </a:solidFill>
                <a:latin typeface="Arial"/>
                <a:ea typeface="Arial"/>
                <a:cs typeface="Arial"/>
                <a:sym typeface="Arial"/>
              </a:rPr>
              <a:t>יישום התחברות באמצעות</a:t>
            </a:r>
            <a:r>
              <a:rPr lang="en-US" sz="3200" b="1" i="1" u="sng" cap="none" dirty="0" smtClean="0">
                <a:solidFill>
                  <a:schemeClr val="bg1"/>
                </a:solidFill>
                <a:latin typeface="Arial"/>
                <a:ea typeface="Arial"/>
                <a:cs typeface="Arial"/>
                <a:sym typeface="Arial"/>
              </a:rPr>
              <a:t> Google</a:t>
            </a:r>
            <a:r>
              <a:rPr lang="he-IL" sz="3200" b="1" i="1" u="sng" cap="none" dirty="0" smtClean="0">
                <a:solidFill>
                  <a:schemeClr val="bg1"/>
                </a:solidFill>
                <a:latin typeface="Arial"/>
                <a:ea typeface="Arial"/>
                <a:cs typeface="Arial"/>
                <a:sym typeface="Arial"/>
              </a:rPr>
              <a:t>ו-</a:t>
            </a:r>
            <a:r>
              <a:rPr lang="en-US" sz="3200" b="1" i="1" u="sng" cap="none" dirty="0" smtClean="0">
                <a:solidFill>
                  <a:schemeClr val="bg1"/>
                </a:solidFill>
                <a:latin typeface="Arial"/>
                <a:ea typeface="Arial"/>
                <a:cs typeface="Arial"/>
                <a:sym typeface="Arial"/>
              </a:rPr>
              <a:t> GitHub</a:t>
            </a:r>
            <a:r>
              <a:rPr lang="iw-IL" sz="3200" b="1" i="1" u="sng" cap="none" dirty="0" smtClean="0">
                <a:solidFill>
                  <a:schemeClr val="bg1"/>
                </a:solidFill>
                <a:latin typeface="Arial"/>
                <a:ea typeface="Arial"/>
                <a:cs typeface="Arial"/>
                <a:sym typeface="Arial"/>
              </a:rPr>
              <a:t> OAuth2 ב-Java Spring Boot</a:t>
            </a:r>
            <a:endParaRPr sz="3200" b="1" i="1" u="sng" cap="none" dirty="0">
              <a:solidFill>
                <a:schemeClr val="bg1"/>
              </a:solidFill>
              <a:latin typeface="Arial"/>
              <a:ea typeface="Arial"/>
              <a:cs typeface="Arial"/>
              <a:sym typeface="Arial"/>
            </a:endParaRPr>
          </a:p>
        </p:txBody>
      </p:sp>
      <p:sp>
        <p:nvSpPr>
          <p:cNvPr id="189" name="Google Shape;189;g2eabf757462_0_0"/>
          <p:cNvSpPr txBox="1">
            <a:spLocks noGrp="1"/>
          </p:cNvSpPr>
          <p:nvPr>
            <p:ph idx="1"/>
          </p:nvPr>
        </p:nvSpPr>
        <p:spPr>
          <a:xfrm>
            <a:off x="584200" y="1025125"/>
            <a:ext cx="11192933" cy="5164008"/>
          </a:xfrm>
          <a:prstGeom prst="rect">
            <a:avLst/>
          </a:prstGeom>
        </p:spPr>
        <p:txBody>
          <a:bodyPr spcFirstLastPara="1" wrap="square" lIns="91425" tIns="45700" rIns="91425" bIns="45700" anchor="t" anchorCtr="0">
            <a:noAutofit/>
          </a:bodyPr>
          <a:lstStyle/>
          <a:p>
            <a:pPr marL="0" lvl="0" indent="0" algn="r" rtl="1">
              <a:lnSpc>
                <a:spcPct val="115000"/>
              </a:lnSpc>
              <a:spcBef>
                <a:spcPts val="1200"/>
              </a:spcBef>
              <a:spcAft>
                <a:spcPts val="0"/>
              </a:spcAft>
              <a:buNone/>
            </a:pPr>
            <a:r>
              <a:rPr lang="iw-IL" sz="2400" b="1" i="1" u="sng" dirty="0">
                <a:solidFill>
                  <a:schemeClr val="bg1"/>
                </a:solidFill>
                <a:latin typeface="Arial"/>
                <a:ea typeface="Arial"/>
                <a:cs typeface="Arial"/>
                <a:sym typeface="Arial"/>
              </a:rPr>
              <a:t>סקירה כללית:</a:t>
            </a:r>
            <a:endParaRPr sz="2400" b="1" i="1" u="sng" dirty="0">
              <a:solidFill>
                <a:schemeClr val="bg1"/>
              </a:solidFill>
              <a:latin typeface="Arial"/>
              <a:ea typeface="Arial"/>
              <a:cs typeface="Arial"/>
              <a:sym typeface="Arial"/>
            </a:endParaRPr>
          </a:p>
          <a:p>
            <a:pPr marL="0" lvl="0" indent="0" algn="r" rtl="1">
              <a:lnSpc>
                <a:spcPct val="115000"/>
              </a:lnSpc>
              <a:spcBef>
                <a:spcPts val="1200"/>
              </a:spcBef>
              <a:spcAft>
                <a:spcPts val="0"/>
              </a:spcAft>
              <a:buNone/>
            </a:pPr>
            <a:r>
              <a:rPr lang="iw-IL" dirty="0">
                <a:solidFill>
                  <a:schemeClr val="bg1"/>
                </a:solidFill>
                <a:latin typeface="Arial"/>
                <a:ea typeface="Arial"/>
                <a:cs typeface="Arial"/>
                <a:sym typeface="Arial"/>
              </a:rPr>
              <a:t>הצוות שלי היה אחראי על אימות הרשאות המשתמש למערכת , איפשרנו אימות דרך google,github</a:t>
            </a:r>
            <a:endParaRPr dirty="0">
              <a:solidFill>
                <a:schemeClr val="bg1"/>
              </a:solidFill>
              <a:latin typeface="Arial"/>
              <a:ea typeface="Arial"/>
              <a:cs typeface="Arial"/>
              <a:sym typeface="Arial"/>
            </a:endParaRPr>
          </a:p>
          <a:p>
            <a:pPr marL="0" lvl="0" indent="0" algn="r" rtl="1">
              <a:lnSpc>
                <a:spcPct val="115000"/>
              </a:lnSpc>
              <a:spcBef>
                <a:spcPts val="1200"/>
              </a:spcBef>
              <a:spcAft>
                <a:spcPts val="0"/>
              </a:spcAft>
              <a:buNone/>
            </a:pPr>
            <a:r>
              <a:rPr lang="iw-IL" dirty="0">
                <a:solidFill>
                  <a:schemeClr val="bg1"/>
                </a:solidFill>
                <a:latin typeface="Arial"/>
                <a:ea typeface="Arial"/>
                <a:cs typeface="Arial"/>
                <a:sym typeface="Arial"/>
              </a:rPr>
              <a:t> דרך האתר שלנו, והרשמה לאתר,</a:t>
            </a:r>
            <a:endParaRPr dirty="0">
              <a:solidFill>
                <a:schemeClr val="bg1"/>
              </a:solidFill>
              <a:latin typeface="Arial"/>
              <a:ea typeface="Arial"/>
              <a:cs typeface="Arial"/>
              <a:sym typeface="Arial"/>
            </a:endParaRPr>
          </a:p>
          <a:p>
            <a:pPr marL="0" lvl="0" indent="0" algn="r" rtl="1">
              <a:lnSpc>
                <a:spcPct val="115000"/>
              </a:lnSpc>
              <a:spcBef>
                <a:spcPts val="1200"/>
              </a:spcBef>
              <a:spcAft>
                <a:spcPts val="0"/>
              </a:spcAft>
              <a:buNone/>
            </a:pPr>
            <a:r>
              <a:rPr lang="iw-IL" dirty="0">
                <a:solidFill>
                  <a:schemeClr val="bg1"/>
                </a:solidFill>
                <a:latin typeface="Arial"/>
                <a:ea typeface="Arial"/>
                <a:cs typeface="Arial"/>
                <a:sym typeface="Arial"/>
              </a:rPr>
              <a:t>לאחר אימות המשתמש החזרנו לצד לקוח JWT Token שהכיל את רמת ההרשאה המתאימה למשתמש הנוכחי לאחר שזיהנו אותו</a:t>
            </a:r>
            <a:endParaRPr dirty="0">
              <a:solidFill>
                <a:schemeClr val="bg1"/>
              </a:solidFill>
              <a:latin typeface="Arial"/>
              <a:ea typeface="Arial"/>
              <a:cs typeface="Arial"/>
              <a:sym typeface="Arial"/>
            </a:endParaRPr>
          </a:p>
          <a:p>
            <a:pPr marL="0" lvl="0" indent="0" algn="r" rtl="1">
              <a:lnSpc>
                <a:spcPct val="115000"/>
              </a:lnSpc>
              <a:spcBef>
                <a:spcPts val="1200"/>
              </a:spcBef>
              <a:spcAft>
                <a:spcPts val="0"/>
              </a:spcAft>
              <a:buNone/>
            </a:pPr>
            <a:r>
              <a:rPr lang="iw-IL" dirty="0">
                <a:solidFill>
                  <a:schemeClr val="bg1"/>
                </a:solidFill>
                <a:latin typeface="Arial"/>
                <a:ea typeface="Arial"/>
                <a:cs typeface="Arial"/>
                <a:sym typeface="Arial"/>
              </a:rPr>
              <a:t>כמו כן אפשרנו למנהל להגדיר הרשאות למשתמשים ובאופן דיפולטיבי קיבל משתמש שנכנס לאתר שלנו את ההרשאה נמוכה ביותר, המאפשרת חשיפה לפרסומות בלבד!</a:t>
            </a:r>
            <a:endParaRPr dirty="0">
              <a:solidFill>
                <a:schemeClr val="bg1"/>
              </a:solidFill>
              <a:latin typeface="Arial"/>
              <a:ea typeface="Arial"/>
              <a:cs typeface="Arial"/>
              <a:sym typeface="Arial"/>
            </a:endParaRPr>
          </a:p>
          <a:p>
            <a:pPr marL="0" lvl="0" indent="0" algn="r" rtl="1">
              <a:lnSpc>
                <a:spcPct val="115000"/>
              </a:lnSpc>
              <a:spcBef>
                <a:spcPts val="1200"/>
              </a:spcBef>
              <a:spcAft>
                <a:spcPts val="0"/>
              </a:spcAft>
              <a:buNone/>
            </a:pPr>
            <a:r>
              <a:rPr lang="iw-IL" dirty="0">
                <a:solidFill>
                  <a:schemeClr val="bg1"/>
                </a:solidFill>
                <a:latin typeface="Arial"/>
                <a:ea typeface="Arial"/>
                <a:cs typeface="Arial"/>
                <a:sym typeface="Arial"/>
              </a:rPr>
              <a:t>עבדנו בסביבת ענן והעלנו את הרכיבים render cloud</a:t>
            </a:r>
            <a:endParaRPr dirty="0">
              <a:solidFill>
                <a:schemeClr val="bg1"/>
              </a:solidFill>
              <a:latin typeface="Arial"/>
              <a:ea typeface="Arial"/>
              <a:cs typeface="Arial"/>
              <a:sym typeface="Arial"/>
            </a:endParaRPr>
          </a:p>
          <a:p>
            <a:pPr marL="0" lvl="0" indent="0">
              <a:lnSpc>
                <a:spcPct val="115000"/>
              </a:lnSpc>
              <a:spcBef>
                <a:spcPts val="1200"/>
              </a:spcBef>
              <a:spcAft>
                <a:spcPts val="0"/>
              </a:spcAft>
              <a:buNone/>
            </a:pPr>
            <a:r>
              <a:rPr lang="iw-IL" dirty="0">
                <a:solidFill>
                  <a:schemeClr val="bg1"/>
                </a:solidFill>
                <a:latin typeface="Arial"/>
                <a:ea typeface="Arial"/>
                <a:cs typeface="Arial"/>
                <a:sym typeface="Arial"/>
              </a:rPr>
              <a:t>המשימה שלי הייתה לשלב פונקציית התחברות של </a:t>
            </a:r>
            <a:r>
              <a:rPr lang="iw-IL" dirty="0" smtClean="0">
                <a:solidFill>
                  <a:schemeClr val="bg1"/>
                </a:solidFill>
                <a:latin typeface="Arial"/>
                <a:ea typeface="Arial"/>
                <a:cs typeface="Arial"/>
                <a:sym typeface="Arial"/>
              </a:rPr>
              <a:t>GitHub</a:t>
            </a:r>
            <a:r>
              <a:rPr lang="he-IL" dirty="0" smtClean="0">
                <a:solidFill>
                  <a:schemeClr val="bg1"/>
                </a:solidFill>
                <a:latin typeface="Arial"/>
                <a:ea typeface="Arial"/>
                <a:cs typeface="Arial"/>
                <a:sym typeface="Arial"/>
              </a:rPr>
              <a:t> ו </a:t>
            </a:r>
            <a:r>
              <a:rPr lang="en-US" dirty="0" smtClean="0">
                <a:solidFill>
                  <a:schemeClr val="bg1"/>
                </a:solidFill>
                <a:latin typeface="Arial"/>
                <a:ea typeface="Arial"/>
                <a:cs typeface="Arial"/>
                <a:sym typeface="Arial"/>
              </a:rPr>
              <a:t>Google</a:t>
            </a:r>
            <a:r>
              <a:rPr lang="iw-IL" dirty="0" smtClean="0">
                <a:solidFill>
                  <a:schemeClr val="bg1"/>
                </a:solidFill>
                <a:latin typeface="Arial"/>
                <a:ea typeface="Arial"/>
                <a:cs typeface="Arial"/>
                <a:sym typeface="Arial"/>
              </a:rPr>
              <a:t>באפליקציית </a:t>
            </a:r>
            <a:r>
              <a:rPr lang="iw-IL" dirty="0">
                <a:solidFill>
                  <a:schemeClr val="bg1"/>
                </a:solidFill>
                <a:latin typeface="Arial"/>
                <a:ea typeface="Arial"/>
                <a:cs typeface="Arial"/>
                <a:sym typeface="Arial"/>
              </a:rPr>
              <a:t>Java Spring Boot, המאפשרת למשתמשים לאמת את זהותם באמצעות האישורים של </a:t>
            </a:r>
            <a:r>
              <a:rPr lang="en-US" dirty="0" smtClean="0">
                <a:solidFill>
                  <a:schemeClr val="bg1"/>
                </a:solidFill>
                <a:latin typeface="Arial"/>
                <a:ea typeface="Arial"/>
                <a:cs typeface="Arial"/>
                <a:sym typeface="Arial"/>
              </a:rPr>
              <a:t>GitHub </a:t>
            </a:r>
            <a:r>
              <a:rPr lang="he-IL" dirty="0" smtClean="0">
                <a:solidFill>
                  <a:schemeClr val="bg1"/>
                </a:solidFill>
                <a:latin typeface="Arial"/>
                <a:ea typeface="Arial"/>
                <a:cs typeface="Arial"/>
                <a:sym typeface="Arial"/>
              </a:rPr>
              <a:t>ו </a:t>
            </a:r>
            <a:r>
              <a:rPr lang="en-US" dirty="0" smtClean="0">
                <a:solidFill>
                  <a:schemeClr val="bg1"/>
                </a:solidFill>
                <a:latin typeface="Arial"/>
                <a:ea typeface="Arial"/>
                <a:cs typeface="Arial"/>
                <a:sym typeface="Arial"/>
              </a:rPr>
              <a:t>Google</a:t>
            </a:r>
            <a:r>
              <a:rPr lang="iw-IL" dirty="0" smtClean="0">
                <a:solidFill>
                  <a:schemeClr val="bg1"/>
                </a:solidFill>
                <a:latin typeface="Arial"/>
                <a:ea typeface="Arial"/>
                <a:cs typeface="Arial"/>
                <a:sym typeface="Arial"/>
              </a:rPr>
              <a:t>פעולה </a:t>
            </a:r>
            <a:r>
              <a:rPr lang="iw-IL" dirty="0">
                <a:solidFill>
                  <a:schemeClr val="bg1"/>
                </a:solidFill>
                <a:latin typeface="Arial"/>
                <a:ea typeface="Arial"/>
                <a:cs typeface="Arial"/>
                <a:sym typeface="Arial"/>
              </a:rPr>
              <a:t>זו משפרת את האבטחה ואת הנוחות למשתמשים באתר על ידי ניצול מנגנון האימות החזק של OAuth2 של </a:t>
            </a:r>
            <a:r>
              <a:rPr lang="en-US" dirty="0">
                <a:solidFill>
                  <a:schemeClr val="bg1"/>
                </a:solidFill>
                <a:latin typeface="Arial"/>
                <a:ea typeface="Arial"/>
                <a:cs typeface="Arial"/>
                <a:sym typeface="Arial"/>
              </a:rPr>
              <a:t>GitHub </a:t>
            </a:r>
            <a:r>
              <a:rPr lang="he-IL" dirty="0">
                <a:solidFill>
                  <a:schemeClr val="bg1"/>
                </a:solidFill>
                <a:latin typeface="Arial"/>
                <a:ea typeface="Arial"/>
                <a:cs typeface="Arial"/>
                <a:sym typeface="Arial"/>
              </a:rPr>
              <a:t>ו </a:t>
            </a:r>
            <a:r>
              <a:rPr lang="en-US" dirty="0">
                <a:solidFill>
                  <a:schemeClr val="bg1"/>
                </a:solidFill>
                <a:latin typeface="Arial"/>
                <a:ea typeface="Arial"/>
                <a:cs typeface="Arial"/>
                <a:sym typeface="Arial"/>
              </a:rPr>
              <a:t>Google</a:t>
            </a:r>
            <a:r>
              <a:rPr lang="iw-IL" dirty="0" smtClean="0">
                <a:solidFill>
                  <a:schemeClr val="bg1"/>
                </a:solidFill>
                <a:latin typeface="Arial"/>
                <a:ea typeface="Arial"/>
                <a:cs typeface="Arial"/>
                <a:sym typeface="Arial"/>
              </a:rPr>
              <a:t>.</a:t>
            </a:r>
            <a:endParaRPr dirty="0">
              <a:solidFill>
                <a:schemeClr val="bg1"/>
              </a:solidFill>
              <a:latin typeface="Arial"/>
              <a:ea typeface="Arial"/>
              <a:cs typeface="Arial"/>
              <a:sym typeface="Arial"/>
            </a:endParaRPr>
          </a:p>
          <a:p>
            <a:pPr marL="0" lvl="0" indent="0" algn="r" rtl="1">
              <a:spcBef>
                <a:spcPts val="1200"/>
              </a:spcBef>
              <a:spcAft>
                <a:spcPts val="0"/>
              </a:spcAft>
              <a:buNone/>
            </a:pPr>
            <a:endParaRPr dirty="0">
              <a:solidFill>
                <a:schemeClr val="bg1"/>
              </a:solidFill>
            </a:endParaRPr>
          </a:p>
        </p:txBody>
      </p:sp>
      <p:grpSp>
        <p:nvGrpSpPr>
          <p:cNvPr id="4" name="קבוצה 3"/>
          <p:cNvGrpSpPr/>
          <p:nvPr/>
        </p:nvGrpSpPr>
        <p:grpSpPr>
          <a:xfrm>
            <a:off x="-345795" y="-212934"/>
            <a:ext cx="4824113" cy="1594597"/>
            <a:chOff x="-219365" y="-226709"/>
            <a:chExt cx="4824113" cy="1594597"/>
          </a:xfrm>
        </p:grpSpPr>
        <p:pic>
          <p:nvPicPr>
            <p:cNvPr id="5"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6"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7" name="תמונה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8" name="תמונה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7" name="תיבת טקסט 6">
            <a:extLst>
              <a:ext uri="{FF2B5EF4-FFF2-40B4-BE49-F238E27FC236}">
                <a16:creationId xmlns:a16="http://schemas.microsoft.com/office/drawing/2014/main" id="{A9D8AF37-A918-027A-45BC-DF6269CC213B}"/>
              </a:ext>
            </a:extLst>
          </p:cNvPr>
          <p:cNvSpPr txBox="1"/>
          <p:nvPr/>
        </p:nvSpPr>
        <p:spPr>
          <a:xfrm>
            <a:off x="838200" y="1334469"/>
            <a:ext cx="10433179" cy="369332"/>
          </a:xfrm>
          <a:prstGeom prst="rect">
            <a:avLst/>
          </a:prstGeom>
          <a:noFill/>
        </p:spPr>
        <p:txBody>
          <a:bodyPr wrap="square" rtlCol="1">
            <a:spAutoFit/>
          </a:bodyPr>
          <a:lstStyle/>
          <a:p>
            <a:endParaRPr lang="he-IL"/>
          </a:p>
        </p:txBody>
      </p:sp>
      <p:graphicFrame>
        <p:nvGraphicFramePr>
          <p:cNvPr id="8" name="מציין מיקום תוכן 3">
            <a:extLst>
              <a:ext uri="{FF2B5EF4-FFF2-40B4-BE49-F238E27FC236}">
                <a16:creationId xmlns:a16="http://schemas.microsoft.com/office/drawing/2014/main" id="{786D3166-507F-BA98-38D9-05A7A9D3DF6C}"/>
              </a:ext>
            </a:extLst>
          </p:cNvPr>
          <p:cNvGraphicFramePr>
            <a:graphicFrameLocks/>
          </p:cNvGraphicFramePr>
          <p:nvPr>
            <p:extLst>
              <p:ext uri="{D42A27DB-BD31-4B8C-83A1-F6EECF244321}">
                <p14:modId xmlns:p14="http://schemas.microsoft.com/office/powerpoint/2010/main" val="814102334"/>
              </p:ext>
            </p:extLst>
          </p:nvPr>
        </p:nvGraphicFramePr>
        <p:xfrm>
          <a:off x="357896" y="125259"/>
          <a:ext cx="11572875" cy="6625128"/>
        </p:xfrm>
        <a:graphic>
          <a:graphicData uri="http://schemas.openxmlformats.org/drawingml/2006/table">
            <a:tbl>
              <a:tblPr rtl="1" firstRow="1" bandRow="1">
                <a:tableStyleId>{1FECB4D8-DB02-4DC6-A0A2-4F2EBAE1DC90}</a:tableStyleId>
              </a:tblPr>
              <a:tblGrid>
                <a:gridCol w="424962">
                  <a:extLst>
                    <a:ext uri="{9D8B030D-6E8A-4147-A177-3AD203B41FA5}">
                      <a16:colId xmlns:a16="http://schemas.microsoft.com/office/drawing/2014/main" val="2055060790"/>
                    </a:ext>
                  </a:extLst>
                </a:gridCol>
                <a:gridCol w="3423693">
                  <a:extLst>
                    <a:ext uri="{9D8B030D-6E8A-4147-A177-3AD203B41FA5}">
                      <a16:colId xmlns:a16="http://schemas.microsoft.com/office/drawing/2014/main" val="2293940662"/>
                    </a:ext>
                  </a:extLst>
                </a:gridCol>
                <a:gridCol w="1573161">
                  <a:extLst>
                    <a:ext uri="{9D8B030D-6E8A-4147-A177-3AD203B41FA5}">
                      <a16:colId xmlns:a16="http://schemas.microsoft.com/office/drawing/2014/main" val="4252471547"/>
                    </a:ext>
                  </a:extLst>
                </a:gridCol>
                <a:gridCol w="914400">
                  <a:extLst>
                    <a:ext uri="{9D8B030D-6E8A-4147-A177-3AD203B41FA5}">
                      <a16:colId xmlns:a16="http://schemas.microsoft.com/office/drawing/2014/main" val="571557810"/>
                    </a:ext>
                  </a:extLst>
                </a:gridCol>
                <a:gridCol w="5236659">
                  <a:extLst>
                    <a:ext uri="{9D8B030D-6E8A-4147-A177-3AD203B41FA5}">
                      <a16:colId xmlns:a16="http://schemas.microsoft.com/office/drawing/2014/main" val="2534055599"/>
                    </a:ext>
                  </a:extLst>
                </a:gridCol>
              </a:tblGrid>
              <a:tr h="580944">
                <a:tc>
                  <a:txBody>
                    <a:bodyPr/>
                    <a:lstStyle/>
                    <a:p>
                      <a:pPr rtl="1"/>
                      <a:r>
                        <a:rPr lang="he-IL" sz="2000">
                          <a:solidFill>
                            <a:schemeClr val="bg1"/>
                          </a:solidFill>
                          <a:latin typeface="Arial" panose="020B0604020202020204" pitchFamily="34" charset="0"/>
                          <a:cs typeface="Arial" panose="020B0604020202020204" pitchFamily="34" charset="0"/>
                        </a:rPr>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panose="020B0604020202020204" pitchFamily="34" charset="0"/>
                          <a:ea typeface="Arial"/>
                          <a:cs typeface="Arial" panose="020B0604020202020204" pitchFamily="34" charset="0"/>
                          <a:sym typeface="Arial"/>
                        </a:rPr>
                        <a:t>החלק הסופי במוצ</a:t>
                      </a:r>
                      <a:r>
                        <a:rPr lang="he-IL" sz="2000" dirty="0">
                          <a:solidFill>
                            <a:schemeClr val="bg1"/>
                          </a:solidFill>
                          <a:latin typeface="Arial" panose="020B0604020202020204" pitchFamily="34" charset="0"/>
                          <a:ea typeface="Arial"/>
                          <a:cs typeface="Arial" panose="020B0604020202020204" pitchFamily="34" charset="0"/>
                          <a:sym typeface="Arial"/>
                        </a:rPr>
                        <a:t>ר:</a:t>
                      </a:r>
                      <a:endParaRPr lang="iw-IL" sz="2000" dirty="0">
                        <a:solidFill>
                          <a:schemeClr val="bg1"/>
                        </a:solidFill>
                        <a:latin typeface="Arial" panose="020B0604020202020204" pitchFamily="34" charset="0"/>
                        <a:ea typeface="Arial"/>
                        <a:cs typeface="Arial" panose="020B0604020202020204" pitchFamily="34" charset="0"/>
                        <a:sym typeface="Arial"/>
                      </a:endParaRP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הטכנולוגיה</a:t>
                      </a: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השפה</a:t>
                      </a: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תיאור המשימה</a:t>
                      </a:r>
                    </a:p>
                  </a:txBody>
                  <a:tcPr marT="50292" marB="50292">
                    <a:solidFill>
                      <a:srgbClr val="14828F"/>
                    </a:solidFill>
                  </a:tcPr>
                </a:tc>
                <a:extLst>
                  <a:ext uri="{0D108BD9-81ED-4DB2-BD59-A6C34878D82A}">
                    <a16:rowId xmlns:a16="http://schemas.microsoft.com/office/drawing/2014/main" val="2084752707"/>
                  </a:ext>
                </a:extLst>
              </a:tr>
              <a:tr h="5254705">
                <a:tc>
                  <a:txBody>
                    <a:bodyPr/>
                    <a:lstStyle/>
                    <a:p>
                      <a:pPr rtl="1"/>
                      <a:r>
                        <a:rPr lang="he-IL" sz="2000" dirty="0" smtClean="0">
                          <a:solidFill>
                            <a:schemeClr val="bg1"/>
                          </a:solidFill>
                          <a:latin typeface="Arial" panose="020B0604020202020204" pitchFamily="34" charset="0"/>
                          <a:cs typeface="Arial" panose="020B0604020202020204" pitchFamily="34" charset="0"/>
                        </a:rPr>
                        <a:t>1</a:t>
                      </a:r>
                      <a:endParaRPr lang="he-IL" sz="2000" dirty="0">
                        <a:solidFill>
                          <a:schemeClr val="bg1"/>
                        </a:solidFill>
                        <a:latin typeface="Arial" panose="020B0604020202020204" pitchFamily="34" charset="0"/>
                        <a:cs typeface="Arial" panose="020B0604020202020204" pitchFamily="34" charset="0"/>
                      </a:endParaRPr>
                    </a:p>
                  </a:txBody>
                  <a:tcPr marT="50292" marB="50292"/>
                </a:tc>
                <a:tc>
                  <a:txBody>
                    <a:bodyPr/>
                    <a:lstStyle/>
                    <a:p>
                      <a:pPr rtl="1"/>
                      <a:r>
                        <a:rPr lang="he-IL" sz="2000" dirty="0">
                          <a:solidFill>
                            <a:schemeClr val="bg1"/>
                          </a:solidFill>
                          <a:latin typeface="Arial" panose="020B0604020202020204" pitchFamily="34" charset="0"/>
                          <a:cs typeface="Arial" panose="020B0604020202020204" pitchFamily="34" charset="0"/>
                        </a:rPr>
                        <a:t>יצרתי </a:t>
                      </a:r>
                      <a:r>
                        <a:rPr lang="en-US" sz="2000" dirty="0">
                          <a:solidFill>
                            <a:schemeClr val="bg1"/>
                          </a:solidFill>
                          <a:latin typeface="Arial" panose="020B0604020202020204" pitchFamily="34" charset="0"/>
                          <a:cs typeface="Arial" panose="020B0604020202020204" pitchFamily="34" charset="0"/>
                        </a:rPr>
                        <a:t>user-service</a:t>
                      </a:r>
                      <a:r>
                        <a:rPr lang="he-IL" sz="2000" dirty="0">
                          <a:solidFill>
                            <a:schemeClr val="bg1"/>
                          </a:solidFill>
                          <a:latin typeface="Arial" panose="020B0604020202020204" pitchFamily="34" charset="0"/>
                          <a:cs typeface="Arial" panose="020B0604020202020204" pitchFamily="34" charset="0"/>
                        </a:rPr>
                        <a:t> וממשתי את ההתחברות דרך גוגל</a:t>
                      </a:r>
                    </a:p>
                  </a:txBody>
                  <a:tcPr marT="50292" marB="50292"/>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rial" panose="020B0604020202020204" pitchFamily="34" charset="0"/>
                          <a:cs typeface="Arial" panose="020B0604020202020204" pitchFamily="34" charset="0"/>
                        </a:rPr>
                        <a:t>Spring boot</a:t>
                      </a:r>
                      <a:endParaRPr lang="he-IL" sz="2000" dirty="0">
                        <a:solidFill>
                          <a:schemeClr val="bg1"/>
                        </a:solidFill>
                        <a:latin typeface="Arial" panose="020B0604020202020204" pitchFamily="34" charset="0"/>
                        <a:cs typeface="Arial" panose="020B0604020202020204" pitchFamily="34" charset="0"/>
                      </a:endParaRPr>
                    </a:p>
                    <a:p>
                      <a:pPr algn="l"/>
                      <a:endParaRPr lang="en-US" sz="2000" dirty="0">
                        <a:solidFill>
                          <a:schemeClr val="bg1"/>
                        </a:solidFill>
                        <a:latin typeface="Arial" panose="020B0604020202020204" pitchFamily="34" charset="0"/>
                        <a:cs typeface="Arial" panose="020B0604020202020204" pitchFamily="34" charset="0"/>
                      </a:endParaRPr>
                    </a:p>
                  </a:txBody>
                  <a:tcPr anchor="ctr"/>
                </a:tc>
                <a:tc>
                  <a:txBody>
                    <a:bodyPr/>
                    <a:lstStyle/>
                    <a:p>
                      <a:pPr rtl="1"/>
                      <a:r>
                        <a:rPr lang="en-US" sz="2000">
                          <a:solidFill>
                            <a:schemeClr val="bg1"/>
                          </a:solidFill>
                          <a:latin typeface="Arial" panose="020B0604020202020204" pitchFamily="34" charset="0"/>
                          <a:cs typeface="Arial" panose="020B0604020202020204" pitchFamily="34" charset="0"/>
                        </a:rPr>
                        <a:t>Java</a:t>
                      </a:r>
                      <a:endParaRPr lang="he-IL" sz="2000">
                        <a:solidFill>
                          <a:schemeClr val="bg1"/>
                        </a:solidFill>
                        <a:latin typeface="Arial" panose="020B0604020202020204" pitchFamily="34" charset="0"/>
                        <a:cs typeface="Arial" panose="020B0604020202020204" pitchFamily="34" charset="0"/>
                      </a:endParaRPr>
                    </a:p>
                  </a:txBody>
                  <a:tcPr marT="50292" marB="50292"/>
                </a:tc>
                <a:tc>
                  <a:txBody>
                    <a:bodyPr/>
                    <a:lstStyle/>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2000" b="0" u="none" dirty="0">
                          <a:solidFill>
                            <a:schemeClr val="bg1"/>
                          </a:solidFill>
                          <a:latin typeface="Arial" panose="020B0604020202020204" pitchFamily="34" charset="0"/>
                          <a:ea typeface="Arial"/>
                          <a:cs typeface="Arial" panose="020B0604020202020204" pitchFamily="34" charset="0"/>
                          <a:sym typeface="Arial"/>
                        </a:rPr>
                        <a:t>פתיחת פרויקט </a:t>
                      </a:r>
                      <a:r>
                        <a:rPr lang="he-IL" sz="2000" b="0" u="none" dirty="0" smtClean="0">
                          <a:solidFill>
                            <a:schemeClr val="bg1"/>
                          </a:solidFill>
                          <a:latin typeface="Arial" panose="020B0604020202020204" pitchFamily="34" charset="0"/>
                          <a:ea typeface="Arial"/>
                          <a:cs typeface="Arial" panose="020B0604020202020204" pitchFamily="34" charset="0"/>
                          <a:sym typeface="Arial"/>
                        </a:rPr>
                        <a:t> </a:t>
                      </a:r>
                      <a:r>
                        <a:rPr lang="en-US" sz="2000" b="0" u="none" dirty="0">
                          <a:solidFill>
                            <a:schemeClr val="bg1"/>
                          </a:solidFill>
                          <a:latin typeface="Arial" panose="020B0604020202020204" pitchFamily="34" charset="0"/>
                          <a:ea typeface="Arial"/>
                          <a:cs typeface="Arial" panose="020B0604020202020204" pitchFamily="34" charset="0"/>
                          <a:sym typeface="Arial"/>
                        </a:rPr>
                        <a:t>spring boot</a:t>
                      </a:r>
                      <a:r>
                        <a:rPr lang="he-IL" sz="2000" b="0" u="none" dirty="0">
                          <a:solidFill>
                            <a:schemeClr val="bg1"/>
                          </a:solidFill>
                          <a:latin typeface="Arial" panose="020B0604020202020204" pitchFamily="34" charset="0"/>
                          <a:ea typeface="Arial"/>
                          <a:cs typeface="Arial" panose="020B0604020202020204" pitchFamily="34" charset="0"/>
                          <a:sym typeface="Arial"/>
                        </a:rPr>
                        <a:t> </a:t>
                      </a:r>
                      <a:r>
                        <a:rPr lang="en-US" sz="2000" b="0" u="none" dirty="0">
                          <a:solidFill>
                            <a:schemeClr val="bg1"/>
                          </a:solidFill>
                          <a:latin typeface="Arial" panose="020B0604020202020204" pitchFamily="34" charset="0"/>
                          <a:ea typeface="Arial"/>
                          <a:cs typeface="Arial" panose="020B0604020202020204" pitchFamily="34" charset="0"/>
                          <a:sym typeface="Arial"/>
                        </a:rPr>
                        <a:t> java</a:t>
                      </a:r>
                      <a:r>
                        <a:rPr lang="he-IL" sz="2000" b="0" u="none" dirty="0">
                          <a:solidFill>
                            <a:schemeClr val="bg1"/>
                          </a:solidFill>
                          <a:latin typeface="Arial" panose="020B0604020202020204" pitchFamily="34" charset="0"/>
                          <a:ea typeface="Arial"/>
                          <a:cs typeface="Arial" panose="020B0604020202020204" pitchFamily="34" charset="0"/>
                          <a:sym typeface="Arial"/>
                        </a:rPr>
                        <a:t>עם כל התלויות הנדרשות </a:t>
                      </a: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2000" b="0" u="none" dirty="0">
                          <a:solidFill>
                            <a:schemeClr val="bg1"/>
                          </a:solidFill>
                          <a:latin typeface="Arial" panose="020B0604020202020204" pitchFamily="34" charset="0"/>
                          <a:ea typeface="Arial"/>
                          <a:cs typeface="Arial" panose="020B0604020202020204" pitchFamily="34" charset="0"/>
                          <a:sym typeface="Arial"/>
                        </a:rPr>
                        <a:t>הגדרת תעודת </a:t>
                      </a:r>
                      <a:r>
                        <a:rPr lang="en-US" sz="2000" b="0" u="none" dirty="0">
                          <a:solidFill>
                            <a:schemeClr val="bg1"/>
                          </a:solidFill>
                          <a:latin typeface="Arial" panose="020B0604020202020204" pitchFamily="34" charset="0"/>
                          <a:ea typeface="Arial"/>
                          <a:cs typeface="Arial" panose="020B0604020202020204" pitchFamily="34" charset="0"/>
                          <a:sym typeface="Arial"/>
                        </a:rPr>
                        <a:t>Google OAuth2 </a:t>
                      </a:r>
                      <a:r>
                        <a:rPr lang="he-IL" sz="2000" b="0" u="none" dirty="0">
                          <a:solidFill>
                            <a:schemeClr val="bg1"/>
                          </a:solidFill>
                          <a:latin typeface="Arial" panose="020B0604020202020204" pitchFamily="34" charset="0"/>
                          <a:ea typeface="Arial"/>
                          <a:cs typeface="Arial" panose="020B0604020202020204" pitchFamily="34" charset="0"/>
                          <a:sym typeface="Arial"/>
                        </a:rPr>
                        <a:t> </a:t>
                      </a:r>
                      <a:r>
                        <a:rPr lang="he-IL" sz="2000" dirty="0">
                          <a:solidFill>
                            <a:schemeClr val="bg1"/>
                          </a:solidFill>
                          <a:latin typeface="Arial" panose="020B0604020202020204" pitchFamily="34" charset="0"/>
                          <a:ea typeface="Arial"/>
                          <a:cs typeface="Arial" panose="020B0604020202020204" pitchFamily="34" charset="0"/>
                          <a:sym typeface="Arial"/>
                        </a:rPr>
                        <a:t>ב</a:t>
                      </a:r>
                      <a:r>
                        <a:rPr lang="iw-IL" sz="2000" dirty="0">
                          <a:solidFill>
                            <a:schemeClr val="bg1"/>
                          </a:solidFill>
                          <a:latin typeface="Arial" panose="020B0604020202020204" pitchFamily="34" charset="0"/>
                          <a:ea typeface="Arial"/>
                          <a:cs typeface="Arial" panose="020B0604020202020204" pitchFamily="34" charset="0"/>
                          <a:sym typeface="Arial"/>
                        </a:rPr>
                        <a:t>-Google Cloud Console</a:t>
                      </a:r>
                      <a:r>
                        <a:rPr lang="he-IL" sz="2000" b="0" u="none" dirty="0">
                          <a:solidFill>
                            <a:schemeClr val="bg1"/>
                          </a:solidFill>
                          <a:latin typeface="Arial" panose="020B0604020202020204" pitchFamily="34" charset="0"/>
                          <a:ea typeface="Arial"/>
                          <a:cs typeface="Arial" panose="020B0604020202020204" pitchFamily="34" charset="0"/>
                          <a:sym typeface="Arial"/>
                        </a:rPr>
                        <a:t> </a:t>
                      </a:r>
                      <a:endParaRPr lang="en-US" sz="2000" b="0" u="none" dirty="0">
                        <a:solidFill>
                          <a:schemeClr val="bg1"/>
                        </a:solidFill>
                        <a:latin typeface="Arial" panose="020B0604020202020204" pitchFamily="34" charset="0"/>
                        <a:ea typeface="Arial"/>
                        <a:cs typeface="Arial" panose="020B0604020202020204" pitchFamily="34" charset="0"/>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2000" b="0" u="none" dirty="0">
                          <a:solidFill>
                            <a:schemeClr val="bg1"/>
                          </a:solidFill>
                          <a:latin typeface="Arial" panose="020B0604020202020204" pitchFamily="34" charset="0"/>
                          <a:ea typeface="Trebuchet MS"/>
                          <a:cs typeface="Arial" panose="020B0604020202020204" pitchFamily="34" charset="0"/>
                          <a:sym typeface="Trebuchet MS"/>
                        </a:rPr>
                        <a:t>הטמעת התחברות באמצעות </a:t>
                      </a:r>
                      <a:r>
                        <a:rPr lang="en-US" sz="2000" b="0" u="none" dirty="0">
                          <a:solidFill>
                            <a:schemeClr val="bg1"/>
                          </a:solidFill>
                          <a:latin typeface="Arial" panose="020B0604020202020204" pitchFamily="34" charset="0"/>
                          <a:ea typeface="Arial"/>
                          <a:cs typeface="Arial" panose="020B0604020202020204" pitchFamily="34" charset="0"/>
                          <a:sym typeface="Arial"/>
                        </a:rPr>
                        <a:t>Google OAuth2  </a:t>
                      </a:r>
                      <a:r>
                        <a:rPr lang="he-IL" sz="2000" b="0" u="none" dirty="0">
                          <a:solidFill>
                            <a:schemeClr val="bg1"/>
                          </a:solidFill>
                          <a:latin typeface="Arial" panose="020B0604020202020204" pitchFamily="34" charset="0"/>
                          <a:ea typeface="Arial"/>
                          <a:cs typeface="Arial" panose="020B0604020202020204" pitchFamily="34" charset="0"/>
                          <a:sym typeface="Arial"/>
                        </a:rPr>
                        <a:t>בקוד ה</a:t>
                      </a:r>
                      <a:r>
                        <a:rPr lang="en-US" sz="2000" b="0" u="none" dirty="0">
                          <a:solidFill>
                            <a:schemeClr val="bg1"/>
                          </a:solidFill>
                          <a:latin typeface="Arial" panose="020B0604020202020204" pitchFamily="34" charset="0"/>
                          <a:ea typeface="Arial"/>
                          <a:cs typeface="Arial" panose="020B0604020202020204" pitchFamily="34" charset="0"/>
                          <a:sym typeface="Arial"/>
                        </a:rPr>
                        <a:t>java</a:t>
                      </a:r>
                      <a:r>
                        <a:rPr lang="he-IL" sz="2000" b="0" u="none" dirty="0">
                          <a:solidFill>
                            <a:schemeClr val="bg1"/>
                          </a:solidFill>
                          <a:latin typeface="Arial" panose="020B0604020202020204" pitchFamily="34" charset="0"/>
                          <a:ea typeface="Arial"/>
                          <a:cs typeface="Arial" panose="020B0604020202020204" pitchFamily="34" charset="0"/>
                          <a:sym typeface="Arial"/>
                        </a:rPr>
                        <a:t>:</a:t>
                      </a:r>
                      <a:endParaRPr lang="en-US" sz="2000" b="0" u="none" dirty="0">
                        <a:solidFill>
                          <a:schemeClr val="bg1"/>
                        </a:solidFill>
                        <a:latin typeface="Arial" panose="020B0604020202020204" pitchFamily="34" charset="0"/>
                        <a:ea typeface="Arial"/>
                        <a:cs typeface="Arial" panose="020B0604020202020204" pitchFamily="34" charset="0"/>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iw-IL" sz="2000" b="0" u="none" dirty="0">
                          <a:solidFill>
                            <a:schemeClr val="bg1"/>
                          </a:solidFill>
                          <a:latin typeface="Arial" panose="020B0604020202020204" pitchFamily="34" charset="0"/>
                          <a:ea typeface="Arial"/>
                          <a:cs typeface="Arial" panose="020B0604020202020204" pitchFamily="34" charset="0"/>
                          <a:sym typeface="Arial"/>
                        </a:rPr>
                        <a:t>הגדרת</a:t>
                      </a:r>
                      <a:r>
                        <a:rPr lang="he-IL" sz="2000" b="0" u="none" dirty="0">
                          <a:solidFill>
                            <a:schemeClr val="bg1"/>
                          </a:solidFill>
                          <a:latin typeface="Arial" panose="020B0604020202020204" pitchFamily="34" charset="0"/>
                          <a:ea typeface="Arial"/>
                          <a:cs typeface="Arial" panose="020B0604020202020204" pitchFamily="34" charset="0"/>
                          <a:sym typeface="Arial"/>
                        </a:rPr>
                        <a:t> </a:t>
                      </a:r>
                      <a:r>
                        <a:rPr lang="iw-IL" sz="2000" b="0" u="none" dirty="0">
                          <a:solidFill>
                            <a:schemeClr val="bg1"/>
                          </a:solidFill>
                          <a:latin typeface="Arial" panose="020B0604020202020204" pitchFamily="34" charset="0"/>
                          <a:ea typeface="Roboto Mono"/>
                          <a:cs typeface="Arial" panose="020B0604020202020204" pitchFamily="34" charset="0"/>
                          <a:sym typeface="Roboto Mono"/>
                        </a:rPr>
                        <a:t>application.properties</a:t>
                      </a:r>
                      <a:endParaRPr lang="he-IL" sz="2000" b="0" u="none" dirty="0">
                        <a:solidFill>
                          <a:schemeClr val="bg1"/>
                        </a:solidFill>
                        <a:latin typeface="Arial" panose="020B0604020202020204" pitchFamily="34" charset="0"/>
                        <a:ea typeface="Roboto Mono"/>
                        <a:cs typeface="Arial" panose="020B0604020202020204" pitchFamily="34" charset="0"/>
                        <a:sym typeface="Roboto Mono"/>
                      </a:endParaRPr>
                    </a:p>
                    <a:p>
                      <a:pPr marL="0" marR="0" lvl="0" indent="0" algn="r" defTabSz="914400" rtl="1" eaLnBrk="1" fontAlgn="auto" latinLnBrk="0" hangingPunct="1">
                        <a:lnSpc>
                          <a:spcPct val="150000"/>
                        </a:lnSpc>
                        <a:spcBef>
                          <a:spcPts val="0"/>
                        </a:spcBef>
                        <a:spcAft>
                          <a:spcPts val="0"/>
                        </a:spcAft>
                        <a:buClrTx/>
                        <a:buSzTx/>
                        <a:buFontTx/>
                        <a:buNone/>
                        <a:tabLst/>
                        <a:defRPr/>
                      </a:pPr>
                      <a:r>
                        <a:rPr lang="he-IL" sz="2000" b="0" u="none" dirty="0">
                          <a:solidFill>
                            <a:schemeClr val="bg1"/>
                          </a:solidFill>
                          <a:latin typeface="Arial" panose="020B0604020202020204" pitchFamily="34" charset="0"/>
                          <a:ea typeface="Roboto Mono"/>
                          <a:cs typeface="Arial" panose="020B0604020202020204" pitchFamily="34" charset="0"/>
                          <a:sym typeface="Roboto Mono"/>
                        </a:rPr>
                        <a:t>       עם </a:t>
                      </a:r>
                      <a:r>
                        <a:rPr lang="he-IL" sz="2000" dirty="0">
                          <a:solidFill>
                            <a:schemeClr val="bg1"/>
                          </a:solidFill>
                          <a:latin typeface="Arial" panose="020B0604020202020204" pitchFamily="34" charset="0"/>
                          <a:ea typeface="Arial"/>
                          <a:cs typeface="Arial" panose="020B0604020202020204" pitchFamily="34" charset="0"/>
                          <a:sym typeface="Arial"/>
                        </a:rPr>
                        <a:t>הפרמטרים הדרושים עבור </a:t>
                      </a:r>
                      <a:r>
                        <a:rPr lang="en-US" sz="2000" dirty="0">
                          <a:solidFill>
                            <a:schemeClr val="bg1"/>
                          </a:solidFill>
                          <a:latin typeface="Arial" panose="020B0604020202020204" pitchFamily="34" charset="0"/>
                          <a:ea typeface="Arial"/>
                          <a:cs typeface="Arial" panose="020B0604020202020204" pitchFamily="34" charset="0"/>
                          <a:sym typeface="Arial"/>
                        </a:rPr>
                        <a:t>OAuth2 </a:t>
                      </a:r>
                      <a:r>
                        <a:rPr lang="he-IL" sz="2000" dirty="0">
                          <a:solidFill>
                            <a:schemeClr val="bg1"/>
                          </a:solidFill>
                          <a:latin typeface="Arial" panose="020B0604020202020204" pitchFamily="34" charset="0"/>
                          <a:ea typeface="Arial"/>
                          <a:cs typeface="Arial" panose="020B0604020202020204" pitchFamily="34" charset="0"/>
                          <a:sym typeface="Arial"/>
                        </a:rPr>
                        <a:t>  </a:t>
                      </a:r>
                    </a:p>
                    <a:p>
                      <a:pPr marL="0" marR="0" lvl="0" indent="0" algn="r" defTabSz="914400" rtl="1" eaLnBrk="1" fontAlgn="auto" latinLnBrk="0" hangingPunct="1">
                        <a:lnSpc>
                          <a:spcPct val="150000"/>
                        </a:lnSpc>
                        <a:spcBef>
                          <a:spcPts val="0"/>
                        </a:spcBef>
                        <a:spcAft>
                          <a:spcPts val="0"/>
                        </a:spcAft>
                        <a:buClrTx/>
                        <a:buSzTx/>
                        <a:buFontTx/>
                        <a:buNone/>
                        <a:tabLst/>
                        <a:defRPr/>
                      </a:pPr>
                      <a:r>
                        <a:rPr lang="he-IL" sz="2000" dirty="0">
                          <a:solidFill>
                            <a:schemeClr val="bg1"/>
                          </a:solidFill>
                          <a:latin typeface="Arial" panose="020B0604020202020204" pitchFamily="34" charset="0"/>
                          <a:ea typeface="Arial"/>
                          <a:cs typeface="Arial" panose="020B0604020202020204" pitchFamily="34" charset="0"/>
                          <a:sym typeface="Arial"/>
                        </a:rPr>
                        <a:t>       של </a:t>
                      </a:r>
                      <a:r>
                        <a:rPr lang="en-US" sz="2000" dirty="0">
                          <a:solidFill>
                            <a:schemeClr val="bg1"/>
                          </a:solidFill>
                          <a:latin typeface="Arial" panose="020B0604020202020204" pitchFamily="34" charset="0"/>
                          <a:ea typeface="Arial"/>
                          <a:cs typeface="Arial" panose="020B0604020202020204" pitchFamily="34" charset="0"/>
                          <a:sym typeface="Arial"/>
                        </a:rPr>
                        <a:t> Google, </a:t>
                      </a:r>
                      <a:r>
                        <a:rPr lang="he-IL" sz="2000" dirty="0">
                          <a:solidFill>
                            <a:schemeClr val="bg1"/>
                          </a:solidFill>
                          <a:latin typeface="Arial" panose="020B0604020202020204" pitchFamily="34" charset="0"/>
                          <a:ea typeface="Arial"/>
                          <a:cs typeface="Arial" panose="020B0604020202020204" pitchFamily="34" charset="0"/>
                          <a:sym typeface="Arial"/>
                        </a:rPr>
                        <a:t>כולל :</a:t>
                      </a:r>
                      <a:r>
                        <a:rPr lang="en-US" sz="2000" dirty="0">
                          <a:solidFill>
                            <a:schemeClr val="bg1"/>
                          </a:solidFill>
                          <a:latin typeface="Arial" panose="020B0604020202020204" pitchFamily="34" charset="0"/>
                          <a:ea typeface="Arial"/>
                          <a:cs typeface="Arial" panose="020B0604020202020204" pitchFamily="34" charset="0"/>
                          <a:sym typeface="Arial"/>
                        </a:rPr>
                        <a:t>Client ID, Secret, </a:t>
                      </a:r>
                      <a:r>
                        <a:rPr lang="he-IL" sz="2000" dirty="0">
                          <a:solidFill>
                            <a:schemeClr val="bg1"/>
                          </a:solidFill>
                          <a:latin typeface="Arial" panose="020B0604020202020204" pitchFamily="34" charset="0"/>
                          <a:ea typeface="Arial"/>
                          <a:cs typeface="Arial" panose="020B0604020202020204" pitchFamily="34" charset="0"/>
                          <a:sym typeface="Arial"/>
                        </a:rPr>
                        <a:t>ו-</a:t>
                      </a:r>
                      <a:r>
                        <a:rPr lang="en-US" sz="2000" dirty="0">
                          <a:solidFill>
                            <a:schemeClr val="bg1"/>
                          </a:solidFill>
                          <a:latin typeface="Arial" panose="020B0604020202020204" pitchFamily="34" charset="0"/>
                          <a:ea typeface="Arial"/>
                          <a:cs typeface="Arial" panose="020B0604020202020204" pitchFamily="34" charset="0"/>
                          <a:sym typeface="Arial"/>
                        </a:rPr>
                        <a:t>Redirect URI.     </a:t>
                      </a:r>
                    </a:p>
                    <a:p>
                      <a:pPr marL="0" marR="0" lvl="0" indent="0" algn="r" defTabSz="914400" rtl="1" eaLnBrk="1" fontAlgn="auto" latinLnBrk="0" hangingPunct="1">
                        <a:lnSpc>
                          <a:spcPct val="150000"/>
                        </a:lnSpc>
                        <a:spcBef>
                          <a:spcPts val="0"/>
                        </a:spcBef>
                        <a:spcAft>
                          <a:spcPts val="0"/>
                        </a:spcAft>
                        <a:buClrTx/>
                        <a:buSzTx/>
                        <a:buFontTx/>
                        <a:buNone/>
                        <a:tabLst/>
                        <a:defRPr/>
                      </a:pPr>
                      <a:r>
                        <a:rPr lang="en-US" sz="2000" dirty="0">
                          <a:solidFill>
                            <a:schemeClr val="bg1"/>
                          </a:solidFill>
                          <a:latin typeface="Arial" panose="020B0604020202020204" pitchFamily="34" charset="0"/>
                          <a:ea typeface="Arial"/>
                          <a:cs typeface="Arial" panose="020B0604020202020204" pitchFamily="34" charset="0"/>
                          <a:sym typeface="Arial"/>
                        </a:rPr>
                        <a:t>5</a:t>
                      </a:r>
                      <a:r>
                        <a:rPr lang="he-IL" sz="2000" dirty="0">
                          <a:solidFill>
                            <a:schemeClr val="bg1"/>
                          </a:solidFill>
                          <a:latin typeface="Arial" panose="020B0604020202020204" pitchFamily="34" charset="0"/>
                          <a:ea typeface="Arial"/>
                          <a:cs typeface="Arial" panose="020B0604020202020204" pitchFamily="34" charset="0"/>
                          <a:sym typeface="Arial"/>
                        </a:rPr>
                        <a:t>. יצירת </a:t>
                      </a:r>
                      <a:r>
                        <a:rPr lang="en-US" sz="2000" b="0" u="none" dirty="0">
                          <a:solidFill>
                            <a:schemeClr val="bg1"/>
                          </a:solidFill>
                          <a:latin typeface="Arial" panose="020B0604020202020204" pitchFamily="34" charset="0"/>
                          <a:ea typeface="Roboto Mono"/>
                          <a:cs typeface="Arial" panose="020B0604020202020204" pitchFamily="34" charset="0"/>
                          <a:sym typeface="Roboto Mono"/>
                        </a:rPr>
                        <a:t>SecurityConfig.java </a:t>
                      </a:r>
                      <a:endParaRPr lang="en-US" sz="2000" dirty="0">
                        <a:solidFill>
                          <a:schemeClr val="bg1"/>
                        </a:solidFill>
                        <a:latin typeface="Arial" panose="020B0604020202020204" pitchFamily="34" charset="0"/>
                        <a:ea typeface="Arial"/>
                        <a:cs typeface="Arial" panose="020B0604020202020204" pitchFamily="34" charset="0"/>
                        <a:sym typeface="Arial"/>
                      </a:endParaRPr>
                    </a:p>
                    <a:p>
                      <a:pPr marL="0" marR="0" lvl="0" indent="0" algn="r" defTabSz="914400" rtl="1" eaLnBrk="1" fontAlgn="auto" latinLnBrk="0" hangingPunct="1">
                        <a:lnSpc>
                          <a:spcPct val="150000"/>
                        </a:lnSpc>
                        <a:spcBef>
                          <a:spcPts val="0"/>
                        </a:spcBef>
                        <a:spcAft>
                          <a:spcPts val="0"/>
                        </a:spcAft>
                        <a:buClrTx/>
                        <a:buSzTx/>
                        <a:buFontTx/>
                        <a:buNone/>
                        <a:tabLst/>
                        <a:defRPr/>
                      </a:pPr>
                      <a:r>
                        <a:rPr lang="he-IL" sz="2000" b="0" u="none" dirty="0">
                          <a:solidFill>
                            <a:schemeClr val="bg1"/>
                          </a:solidFill>
                          <a:latin typeface="Arial" panose="020B0604020202020204" pitchFamily="34" charset="0"/>
                          <a:ea typeface="Arial"/>
                          <a:cs typeface="Arial" panose="020B0604020202020204" pitchFamily="34" charset="0"/>
                          <a:sym typeface="Arial"/>
                        </a:rPr>
                        <a:t>    יצרתי קובץ זה והגדרתי בו את </a:t>
                      </a:r>
                      <a:r>
                        <a:rPr lang="he-IL" sz="2000" b="0" u="none" dirty="0" err="1" smtClean="0">
                          <a:solidFill>
                            <a:schemeClr val="bg1"/>
                          </a:solidFill>
                          <a:latin typeface="Arial" panose="020B0604020202020204" pitchFamily="34" charset="0"/>
                          <a:ea typeface="Arial"/>
                          <a:cs typeface="Arial" panose="020B0604020202020204" pitchFamily="34" charset="0"/>
                          <a:sym typeface="Arial"/>
                        </a:rPr>
                        <a:t>קונפיגורצית</a:t>
                      </a:r>
                      <a:r>
                        <a:rPr lang="he-IL" sz="2000" b="0" u="none" dirty="0" smtClean="0">
                          <a:solidFill>
                            <a:schemeClr val="bg1"/>
                          </a:solidFill>
                          <a:latin typeface="Arial" panose="020B0604020202020204" pitchFamily="34" charset="0"/>
                          <a:ea typeface="Arial"/>
                          <a:cs typeface="Arial" panose="020B0604020202020204" pitchFamily="34" charset="0"/>
                          <a:sym typeface="Arial"/>
                        </a:rPr>
                        <a:t>  האבטחה  </a:t>
                      </a:r>
                      <a:r>
                        <a:rPr lang="he-IL" sz="2000" b="0" u="none" dirty="0">
                          <a:solidFill>
                            <a:schemeClr val="bg1"/>
                          </a:solidFill>
                          <a:latin typeface="Arial" panose="020B0604020202020204" pitchFamily="34" charset="0"/>
                          <a:ea typeface="Arial"/>
                          <a:cs typeface="Arial" panose="020B0604020202020204" pitchFamily="34" charset="0"/>
                          <a:sym typeface="Arial"/>
                        </a:rPr>
                        <a:t>של האפליקציה.</a:t>
                      </a:r>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283148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2739154" y="1487715"/>
            <a:ext cx="8534400" cy="3615267"/>
          </a:xfrm>
        </p:spPr>
        <p:txBody>
          <a:bodyPr>
            <a:noAutofit/>
          </a:bodyPr>
          <a:lstStyle/>
          <a:p>
            <a:pPr marL="0" lvl="0" indent="0">
              <a:spcBef>
                <a:spcPts val="1000"/>
              </a:spcBef>
              <a:spcAft>
                <a:spcPts val="0"/>
              </a:spcAft>
              <a:buNone/>
            </a:pPr>
            <a:r>
              <a:rPr lang="he-IL" dirty="0">
                <a:solidFill>
                  <a:schemeClr val="bg1"/>
                </a:solidFill>
                <a:latin typeface="Arial" panose="020B0604020202020204" pitchFamily="34" charset="0"/>
                <a:cs typeface="Arial" panose="020B0604020202020204" pitchFamily="34" charset="0"/>
              </a:rPr>
              <a:t>הטמעת התחברות לאתר באמצעות חשבון</a:t>
            </a:r>
            <a:r>
              <a:rPr lang="en-US" dirty="0">
                <a:solidFill>
                  <a:schemeClr val="bg1"/>
                </a:solidFill>
                <a:latin typeface="Arial" panose="020B0604020202020204" pitchFamily="34" charset="0"/>
                <a:cs typeface="Arial" panose="020B0604020202020204" pitchFamily="34" charset="0"/>
              </a:rPr>
              <a:t>Google  </a:t>
            </a:r>
            <a:r>
              <a:rPr lang="he-IL" dirty="0" smtClean="0">
                <a:solidFill>
                  <a:schemeClr val="bg1"/>
                </a:solidFill>
                <a:latin typeface="Arial" panose="020B0604020202020204" pitchFamily="34" charset="0"/>
                <a:cs typeface="Arial" panose="020B0604020202020204" pitchFamily="34" charset="0"/>
              </a:rPr>
              <a:t>באמצעות</a:t>
            </a:r>
            <a:r>
              <a:rPr lang="en-US" dirty="0" smtClean="0">
                <a:solidFill>
                  <a:schemeClr val="bg1"/>
                </a:solidFill>
                <a:latin typeface="Arial" panose="020B0604020202020204" pitchFamily="34" charset="0"/>
                <a:cs typeface="Arial" panose="020B0604020202020204" pitchFamily="34" charset="0"/>
              </a:rPr>
              <a:t>OAuth2 </a:t>
            </a:r>
            <a:endParaRPr lang="he-IL" dirty="0" smtClean="0">
              <a:solidFill>
                <a:schemeClr val="bg1"/>
              </a:solidFill>
              <a:latin typeface="Arial" panose="020B0604020202020204" pitchFamily="34" charset="0"/>
              <a:cs typeface="Arial" panose="020B0604020202020204" pitchFamily="34" charset="0"/>
            </a:endParaRPr>
          </a:p>
          <a:p>
            <a:pPr marL="0" lvl="0" indent="0">
              <a:spcBef>
                <a:spcPts val="1000"/>
              </a:spcBef>
              <a:spcAft>
                <a:spcPts val="0"/>
              </a:spcAft>
              <a:buNone/>
            </a:pPr>
            <a:r>
              <a:rPr lang="he-IL" dirty="0" smtClean="0">
                <a:solidFill>
                  <a:schemeClr val="bg1"/>
                </a:solidFill>
                <a:latin typeface="Arial" panose="020B0604020202020204" pitchFamily="34" charset="0"/>
                <a:cs typeface="Arial" panose="020B0604020202020204" pitchFamily="34" charset="0"/>
              </a:rPr>
              <a:t>המטרה </a:t>
            </a:r>
            <a:r>
              <a:rPr lang="he-IL" dirty="0">
                <a:solidFill>
                  <a:schemeClr val="bg1"/>
                </a:solidFill>
                <a:latin typeface="Arial" panose="020B0604020202020204" pitchFamily="34" charset="0"/>
                <a:cs typeface="Arial" panose="020B0604020202020204" pitchFamily="34" charset="0"/>
              </a:rPr>
              <a:t>: לאפשר למשתמשים להתחבר לאתר בצורה מאובטחת ונוחה באמצעות חשבון גוגל שלהם</a:t>
            </a:r>
          </a:p>
          <a:p>
            <a:pPr marL="0" lvl="0" indent="0">
              <a:spcBef>
                <a:spcPts val="1600"/>
              </a:spcBef>
              <a:spcAft>
                <a:spcPts val="0"/>
              </a:spcAft>
              <a:buNone/>
            </a:pPr>
            <a:r>
              <a:rPr lang="he-IL" b="1" u="sng" dirty="0">
                <a:solidFill>
                  <a:schemeClr val="bg1"/>
                </a:solidFill>
                <a:latin typeface="Arial" panose="020B0604020202020204" pitchFamily="34" charset="0"/>
                <a:ea typeface="Arial"/>
                <a:cs typeface="Arial" panose="020B0604020202020204" pitchFamily="34" charset="0"/>
                <a:sym typeface="Arial"/>
              </a:rPr>
              <a:t>שלב 1-   הגדרת תעודת </a:t>
            </a:r>
            <a:r>
              <a:rPr lang="en-US" b="1" u="sng" dirty="0">
                <a:solidFill>
                  <a:schemeClr val="bg1"/>
                </a:solidFill>
                <a:latin typeface="Arial" panose="020B0604020202020204" pitchFamily="34" charset="0"/>
                <a:ea typeface="Arial"/>
                <a:cs typeface="Arial" panose="020B0604020202020204" pitchFamily="34" charset="0"/>
                <a:sym typeface="Arial"/>
              </a:rPr>
              <a:t>Google OAuth2 </a:t>
            </a:r>
          </a:p>
          <a:p>
            <a:pPr marL="0" indent="0">
              <a:spcBef>
                <a:spcPts val="1600"/>
              </a:spcBef>
              <a:buClr>
                <a:schemeClr val="dk1"/>
              </a:buClr>
              <a:buSzPts val="1100"/>
              <a:buNone/>
            </a:pPr>
            <a:r>
              <a:rPr lang="he-IL" dirty="0" smtClean="0">
                <a:solidFill>
                  <a:schemeClr val="bg1"/>
                </a:solidFill>
                <a:latin typeface="Arial" panose="020B0604020202020204" pitchFamily="34" charset="0"/>
                <a:ea typeface="Arial"/>
                <a:cs typeface="Arial" panose="020B0604020202020204" pitchFamily="34" charset="0"/>
                <a:sym typeface="Arial"/>
              </a:rPr>
              <a:t>יצרתי </a:t>
            </a:r>
            <a:r>
              <a:rPr lang="he-IL" dirty="0">
                <a:solidFill>
                  <a:schemeClr val="bg1"/>
                </a:solidFill>
                <a:latin typeface="Arial" panose="020B0604020202020204" pitchFamily="34" charset="0"/>
                <a:ea typeface="Arial"/>
                <a:cs typeface="Arial" panose="020B0604020202020204" pitchFamily="34" charset="0"/>
                <a:sym typeface="Arial"/>
              </a:rPr>
              <a:t>תעודת </a:t>
            </a:r>
            <a:r>
              <a:rPr lang="en-US" dirty="0">
                <a:solidFill>
                  <a:schemeClr val="bg1"/>
                </a:solidFill>
                <a:latin typeface="Arial" panose="020B0604020202020204" pitchFamily="34" charset="0"/>
                <a:ea typeface="Arial"/>
                <a:cs typeface="Arial" panose="020B0604020202020204" pitchFamily="34" charset="0"/>
                <a:sym typeface="Arial"/>
              </a:rPr>
              <a:t>Google </a:t>
            </a:r>
            <a:r>
              <a:rPr lang="en-US" dirty="0" smtClean="0">
                <a:solidFill>
                  <a:schemeClr val="bg1"/>
                </a:solidFill>
                <a:latin typeface="Arial" panose="020B0604020202020204" pitchFamily="34" charset="0"/>
                <a:ea typeface="Arial"/>
                <a:cs typeface="Arial" panose="020B0604020202020204" pitchFamily="34" charset="0"/>
                <a:sym typeface="Arial"/>
              </a:rPr>
              <a:t>OAuth2</a:t>
            </a:r>
            <a:r>
              <a:rPr lang="he-IL" dirty="0" smtClean="0">
                <a:solidFill>
                  <a:schemeClr val="bg1"/>
                </a:solidFill>
                <a:latin typeface="Arial" panose="020B0604020202020204" pitchFamily="34" charset="0"/>
                <a:ea typeface="Arial"/>
                <a:cs typeface="Arial" panose="020B0604020202020204" pitchFamily="34" charset="0"/>
                <a:sym typeface="Arial"/>
              </a:rPr>
              <a:t>ב </a:t>
            </a:r>
            <a:r>
              <a:rPr lang="he-IL" dirty="0">
                <a:solidFill>
                  <a:schemeClr val="bg1"/>
                </a:solidFill>
                <a:latin typeface="Arial" panose="020B0604020202020204" pitchFamily="34" charset="0"/>
                <a:ea typeface="Arial"/>
                <a:cs typeface="Arial" panose="020B0604020202020204" pitchFamily="34" charset="0"/>
                <a:sym typeface="Arial"/>
              </a:rPr>
              <a:t>- </a:t>
            </a:r>
            <a:r>
              <a:rPr lang="en-US" dirty="0">
                <a:solidFill>
                  <a:schemeClr val="bg1"/>
                </a:solidFill>
                <a:latin typeface="Arial" panose="020B0604020202020204" pitchFamily="34" charset="0"/>
                <a:ea typeface="Arial"/>
                <a:cs typeface="Arial" panose="020B0604020202020204" pitchFamily="34" charset="0"/>
                <a:sym typeface="Arial"/>
              </a:rPr>
              <a:t>Google Cloud Console</a:t>
            </a:r>
          </a:p>
          <a:p>
            <a:pPr marL="0" lvl="0" indent="0">
              <a:spcBef>
                <a:spcPts val="1600"/>
              </a:spcBef>
              <a:spcAft>
                <a:spcPts val="0"/>
              </a:spcAft>
              <a:buClr>
                <a:schemeClr val="dk1"/>
              </a:buClr>
              <a:buSzPts val="1100"/>
              <a:buNone/>
            </a:pPr>
            <a:r>
              <a:rPr lang="he-IL" dirty="0">
                <a:solidFill>
                  <a:schemeClr val="bg1"/>
                </a:solidFill>
                <a:latin typeface="Arial" panose="020B0604020202020204" pitchFamily="34" charset="0"/>
                <a:ea typeface="Arial"/>
                <a:cs typeface="Arial" panose="020B0604020202020204" pitchFamily="34" charset="0"/>
                <a:sym typeface="Arial"/>
              </a:rPr>
              <a:t>הגדרתי את כל ההגדרות הנדרשות לפרויקט</a:t>
            </a:r>
          </a:p>
          <a:p>
            <a:pPr marL="0" lvl="0" indent="0">
              <a:spcBef>
                <a:spcPts val="1600"/>
              </a:spcBef>
              <a:spcAft>
                <a:spcPts val="0"/>
              </a:spcAft>
              <a:buClr>
                <a:schemeClr val="dk1"/>
              </a:buClr>
              <a:buSzPts val="1100"/>
              <a:buNone/>
            </a:pPr>
            <a:r>
              <a:rPr lang="he-IL" dirty="0">
                <a:solidFill>
                  <a:schemeClr val="bg1"/>
                </a:solidFill>
                <a:latin typeface="Arial" panose="020B0604020202020204" pitchFamily="34" charset="0"/>
                <a:ea typeface="Arial"/>
                <a:cs typeface="Arial" panose="020B0604020202020204" pitchFamily="34" charset="0"/>
                <a:sym typeface="Arial"/>
              </a:rPr>
              <a:t>וכן את כתובת </a:t>
            </a:r>
            <a:r>
              <a:rPr lang="he-IL" dirty="0" smtClean="0">
                <a:solidFill>
                  <a:schemeClr val="bg1"/>
                </a:solidFill>
                <a:latin typeface="Arial" panose="020B0604020202020204" pitchFamily="34" charset="0"/>
                <a:ea typeface="Arial"/>
                <a:cs typeface="Arial" panose="020B0604020202020204" pitchFamily="34" charset="0"/>
                <a:sym typeface="Arial"/>
              </a:rPr>
              <a:t>ה</a:t>
            </a:r>
            <a:r>
              <a:rPr lang="en-US" dirty="0" smtClean="0">
                <a:solidFill>
                  <a:schemeClr val="bg1"/>
                </a:solidFill>
                <a:latin typeface="Arial" panose="020B0604020202020204" pitchFamily="34" charset="0"/>
                <a:ea typeface="Arial"/>
                <a:cs typeface="Arial" panose="020B0604020202020204" pitchFamily="34" charset="0"/>
                <a:sym typeface="Arial"/>
              </a:rPr>
              <a:t>Redirect </a:t>
            </a:r>
            <a:r>
              <a:rPr lang="en-US" dirty="0">
                <a:solidFill>
                  <a:schemeClr val="bg1"/>
                </a:solidFill>
                <a:latin typeface="Arial" panose="020B0604020202020204" pitchFamily="34" charset="0"/>
                <a:ea typeface="Arial"/>
                <a:cs typeface="Arial" panose="020B0604020202020204" pitchFamily="34" charset="0"/>
                <a:sym typeface="Arial"/>
              </a:rPr>
              <a:t>URI  </a:t>
            </a:r>
            <a:endParaRPr lang="he-IL" dirty="0" smtClean="0">
              <a:solidFill>
                <a:schemeClr val="bg1"/>
              </a:solidFill>
              <a:latin typeface="Arial" panose="020B0604020202020204" pitchFamily="34" charset="0"/>
              <a:ea typeface="Arial"/>
              <a:cs typeface="Arial" panose="020B0604020202020204" pitchFamily="34" charset="0"/>
              <a:sym typeface="Arial"/>
            </a:endParaRPr>
          </a:p>
          <a:p>
            <a:pPr marL="0" lvl="0" indent="0">
              <a:spcBef>
                <a:spcPts val="1600"/>
              </a:spcBef>
              <a:spcAft>
                <a:spcPts val="0"/>
              </a:spcAft>
              <a:buClr>
                <a:schemeClr val="dk1"/>
              </a:buClr>
              <a:buSzPts val="1100"/>
              <a:buNone/>
            </a:pPr>
            <a:r>
              <a:rPr lang="he-IL" dirty="0" smtClean="0">
                <a:solidFill>
                  <a:schemeClr val="bg1"/>
                </a:solidFill>
                <a:latin typeface="Arial" panose="020B0604020202020204" pitchFamily="34" charset="0"/>
                <a:ea typeface="Arial"/>
                <a:cs typeface="Arial" panose="020B0604020202020204" pitchFamily="34" charset="0"/>
                <a:sym typeface="Arial"/>
              </a:rPr>
              <a:t>לשימוש ב</a:t>
            </a:r>
            <a:r>
              <a:rPr lang="en-US" dirty="0" smtClean="0">
                <a:solidFill>
                  <a:schemeClr val="bg1"/>
                </a:solidFill>
                <a:latin typeface="Arial" panose="020B0604020202020204" pitchFamily="34" charset="0"/>
                <a:ea typeface="Arial"/>
                <a:cs typeface="Arial" panose="020B0604020202020204" pitchFamily="34" charset="0"/>
                <a:sym typeface="Arial"/>
              </a:rPr>
              <a:t> localhost  </a:t>
            </a:r>
            <a:r>
              <a:rPr lang="he-IL" dirty="0">
                <a:solidFill>
                  <a:schemeClr val="bg1"/>
                </a:solidFill>
                <a:latin typeface="Arial" panose="020B0604020202020204" pitchFamily="34" charset="0"/>
                <a:ea typeface="Arial"/>
                <a:cs typeface="Arial" panose="020B0604020202020204" pitchFamily="34" charset="0"/>
                <a:sym typeface="Arial"/>
              </a:rPr>
              <a:t>ובענן</a:t>
            </a:r>
          </a:p>
          <a:p>
            <a:pPr marL="0" lvl="0" indent="0">
              <a:spcBef>
                <a:spcPts val="1600"/>
              </a:spcBef>
              <a:spcAft>
                <a:spcPts val="1600"/>
              </a:spcAft>
              <a:buNone/>
            </a:pPr>
            <a:endParaRPr lang="he-IL" b="1" u="sng" dirty="0">
              <a:solidFill>
                <a:schemeClr val="bg1"/>
              </a:solidFill>
              <a:latin typeface="Arial" panose="020B0604020202020204" pitchFamily="34" charset="0"/>
              <a:ea typeface="Arial"/>
              <a:cs typeface="Arial" panose="020B0604020202020204" pitchFamily="34" charset="0"/>
              <a:sym typeface="Arial"/>
            </a:endParaRP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4" name="מלבן 3"/>
          <p:cNvSpPr/>
          <p:nvPr/>
        </p:nvSpPr>
        <p:spPr>
          <a:xfrm>
            <a:off x="2586668" y="459658"/>
            <a:ext cx="7293983" cy="461665"/>
          </a:xfrm>
          <a:prstGeom prst="rect">
            <a:avLst/>
          </a:prstGeom>
          <a:noFill/>
        </p:spPr>
        <p:txBody>
          <a:bodyPr wrap="none" lIns="91440" tIns="45720" rIns="91440" bIns="45720">
            <a:spAutoFit/>
          </a:bodyPr>
          <a:lstStyle/>
          <a:p>
            <a:pPr algn="ctr" rtl="1">
              <a:buSzPts val="1200"/>
            </a:pPr>
            <a:r>
              <a:rPr lang="iw-IL" sz="2400" b="1" i="1" u="sng" dirty="0">
                <a:solidFill>
                  <a:schemeClr val="bg1"/>
                </a:solidFill>
              </a:rPr>
              <a:t>ההתחברות </a:t>
            </a:r>
            <a:r>
              <a:rPr lang="he-IL" sz="2400" b="1" i="1" u="sng" dirty="0">
                <a:solidFill>
                  <a:schemeClr val="bg1"/>
                </a:solidFill>
              </a:rPr>
              <a:t>דרך </a:t>
            </a:r>
            <a:r>
              <a:rPr lang="iw-IL" sz="2400" b="1" i="1" u="sng" dirty="0">
                <a:solidFill>
                  <a:schemeClr val="bg1"/>
                </a:solidFill>
              </a:rPr>
              <a:t>גוגל עם OAuth2 </a:t>
            </a:r>
            <a:r>
              <a:rPr lang="he-IL" sz="2400" b="1" i="1" u="sng" dirty="0">
                <a:solidFill>
                  <a:schemeClr val="bg1"/>
                </a:solidFill>
              </a:rPr>
              <a:t> </a:t>
            </a:r>
            <a:r>
              <a:rPr lang="iw-IL" sz="2400" b="1" i="1" u="sng" dirty="0">
                <a:solidFill>
                  <a:schemeClr val="bg1"/>
                </a:solidFill>
              </a:rPr>
              <a:t>ב</a:t>
            </a:r>
            <a:r>
              <a:rPr lang="he-IL" sz="2400" b="1" i="1" u="sng" dirty="0">
                <a:solidFill>
                  <a:schemeClr val="bg1"/>
                </a:solidFill>
              </a:rPr>
              <a:t> </a:t>
            </a:r>
            <a:r>
              <a:rPr lang="iw-IL" sz="2400" b="1" i="1" u="sng" dirty="0">
                <a:solidFill>
                  <a:schemeClr val="bg1"/>
                </a:solidFill>
              </a:rPr>
              <a:t>-</a:t>
            </a:r>
            <a:r>
              <a:rPr lang="he-IL" sz="2400" b="1" i="1" u="sng" dirty="0">
                <a:solidFill>
                  <a:schemeClr val="bg1"/>
                </a:solidFill>
              </a:rPr>
              <a:t> </a:t>
            </a:r>
            <a:r>
              <a:rPr lang="iw-IL" sz="2400" b="1" i="1" u="sng" dirty="0">
                <a:solidFill>
                  <a:schemeClr val="bg1"/>
                </a:solidFill>
              </a:rPr>
              <a:t>Spring Security</a:t>
            </a:r>
            <a:endParaRPr lang="iw-IL" sz="2400" b="1" i="1" dirty="0">
              <a:solidFill>
                <a:schemeClr val="bg1"/>
              </a:solidFill>
            </a:endParaRPr>
          </a:p>
        </p:txBody>
      </p:sp>
      <p:pic>
        <p:nvPicPr>
          <p:cNvPr id="5" name="Google Shape;200;p21"/>
          <p:cNvPicPr preferRelativeResize="0"/>
          <p:nvPr/>
        </p:nvPicPr>
        <p:blipFill>
          <a:blip r:embed="rId2">
            <a:alphaModFix/>
          </a:blip>
          <a:stretch>
            <a:fillRect/>
          </a:stretch>
        </p:blipFill>
        <p:spPr>
          <a:xfrm>
            <a:off x="0" y="2758440"/>
            <a:ext cx="7273413" cy="4099560"/>
          </a:xfrm>
          <a:prstGeom prst="rect">
            <a:avLst/>
          </a:prstGeom>
          <a:noFill/>
          <a:ln w="19050">
            <a:solidFill>
              <a:srgbClr val="136C75"/>
            </a:solidFill>
          </a:ln>
        </p:spPr>
      </p:pic>
      <p:pic>
        <p:nvPicPr>
          <p:cNvPr id="6" name="Google Shape;201;p21"/>
          <p:cNvPicPr preferRelativeResize="0"/>
          <p:nvPr/>
        </p:nvPicPr>
        <p:blipFill>
          <a:blip r:embed="rId3">
            <a:alphaModFix/>
          </a:blip>
          <a:stretch>
            <a:fillRect/>
          </a:stretch>
        </p:blipFill>
        <p:spPr>
          <a:xfrm>
            <a:off x="5693705" y="6134842"/>
            <a:ext cx="6498295" cy="722225"/>
          </a:xfrm>
          <a:prstGeom prst="rect">
            <a:avLst/>
          </a:prstGeom>
          <a:noFill/>
          <a:ln w="19050">
            <a:solidFill>
              <a:srgbClr val="136C75"/>
            </a:solidFill>
          </a:ln>
        </p:spPr>
      </p:pic>
      <p:cxnSp>
        <p:nvCxnSpPr>
          <p:cNvPr id="7" name="מחבר חץ ישר 6">
            <a:extLst>
              <a:ext uri="{FF2B5EF4-FFF2-40B4-BE49-F238E27FC236}">
                <a16:creationId xmlns:a16="http://schemas.microsoft.com/office/drawing/2014/main" id="{4233F586-EE70-B81F-AD6E-A83C16AE2138}"/>
              </a:ext>
            </a:extLst>
          </p:cNvPr>
          <p:cNvCxnSpPr>
            <a:cxnSpLocks/>
          </p:cNvCxnSpPr>
          <p:nvPr/>
        </p:nvCxnSpPr>
        <p:spPr>
          <a:xfrm flipH="1">
            <a:off x="3803650" y="4630826"/>
            <a:ext cx="4711700" cy="197952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מלבן 1"/>
          <p:cNvSpPr/>
          <p:nvPr/>
        </p:nvSpPr>
        <p:spPr>
          <a:xfrm>
            <a:off x="5309734" y="3567840"/>
            <a:ext cx="1847850" cy="278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p:cNvSpPr/>
          <p:nvPr/>
        </p:nvSpPr>
        <p:spPr>
          <a:xfrm>
            <a:off x="5309734" y="4738951"/>
            <a:ext cx="1364116" cy="13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9000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395475" y="888822"/>
            <a:ext cx="11430871" cy="4990924"/>
          </a:xfrm>
        </p:spPr>
        <p:txBody>
          <a:bodyPr>
            <a:noAutofit/>
          </a:bodyPr>
          <a:lstStyle/>
          <a:p>
            <a:pPr marL="0" lvl="0" indent="0">
              <a:spcBef>
                <a:spcPts val="1000"/>
              </a:spcBef>
              <a:spcAft>
                <a:spcPts val="0"/>
              </a:spcAft>
              <a:buNone/>
            </a:pPr>
            <a:r>
              <a:rPr lang="he-IL" b="1" u="sng" dirty="0">
                <a:solidFill>
                  <a:schemeClr val="bg1"/>
                </a:solidFill>
                <a:latin typeface="Arial" panose="020B0604020202020204" pitchFamily="34" charset="0"/>
                <a:ea typeface="Trebuchet MS"/>
                <a:cs typeface="Arial" panose="020B0604020202020204" pitchFamily="34" charset="0"/>
                <a:sym typeface="Trebuchet MS"/>
              </a:rPr>
              <a:t>שלב </a:t>
            </a:r>
            <a:r>
              <a:rPr lang="he-IL" b="1" u="sng" dirty="0" smtClean="0">
                <a:solidFill>
                  <a:schemeClr val="bg1"/>
                </a:solidFill>
                <a:latin typeface="Arial" panose="020B0604020202020204" pitchFamily="34" charset="0"/>
                <a:ea typeface="Trebuchet MS"/>
                <a:cs typeface="Arial" panose="020B0604020202020204" pitchFamily="34" charset="0"/>
                <a:sym typeface="Trebuchet MS"/>
              </a:rPr>
              <a:t>2: </a:t>
            </a:r>
            <a:r>
              <a:rPr lang="he-IL" b="1" u="sng" dirty="0">
                <a:solidFill>
                  <a:schemeClr val="bg1"/>
                </a:solidFill>
                <a:latin typeface="Arial" panose="020B0604020202020204" pitchFamily="34" charset="0"/>
                <a:ea typeface="Trebuchet MS"/>
                <a:cs typeface="Arial" panose="020B0604020202020204" pitchFamily="34" charset="0"/>
                <a:sym typeface="Trebuchet MS"/>
              </a:rPr>
              <a:t>הטמעת התחברות באמצעות </a:t>
            </a:r>
            <a:r>
              <a:rPr lang="en-US" b="1" u="sng" dirty="0">
                <a:solidFill>
                  <a:schemeClr val="bg1"/>
                </a:solidFill>
                <a:latin typeface="Arial" panose="020B0604020202020204" pitchFamily="34" charset="0"/>
                <a:ea typeface="Arial"/>
                <a:cs typeface="Arial" panose="020B0604020202020204" pitchFamily="34" charset="0"/>
                <a:sym typeface="Arial"/>
              </a:rPr>
              <a:t>Google OAuth2 </a:t>
            </a:r>
            <a:r>
              <a:rPr lang="he-IL" b="1" u="sng" dirty="0">
                <a:solidFill>
                  <a:schemeClr val="bg1"/>
                </a:solidFill>
                <a:latin typeface="Arial" panose="020B0604020202020204" pitchFamily="34" charset="0"/>
                <a:ea typeface="Arial"/>
                <a:cs typeface="Arial" panose="020B0604020202020204" pitchFamily="34" charset="0"/>
                <a:sym typeface="Arial"/>
              </a:rPr>
              <a:t>בקוד </a:t>
            </a:r>
          </a:p>
          <a:p>
            <a:pPr marL="0" lvl="0" indent="0" rtl="0">
              <a:lnSpc>
                <a:spcPct val="115000"/>
              </a:lnSpc>
              <a:spcBef>
                <a:spcPts val="1600"/>
              </a:spcBef>
              <a:spcAft>
                <a:spcPts val="0"/>
              </a:spcAft>
              <a:buNone/>
            </a:pPr>
            <a:r>
              <a:rPr lang="he-IL" b="1" u="sng" dirty="0">
                <a:solidFill>
                  <a:schemeClr val="bg1"/>
                </a:solidFill>
                <a:latin typeface="Arial" panose="020B0604020202020204" pitchFamily="34" charset="0"/>
                <a:ea typeface="Roboto Mono"/>
                <a:cs typeface="Arial" panose="020B0604020202020204" pitchFamily="34" charset="0"/>
                <a:sym typeface="Roboto Mono"/>
              </a:rPr>
              <a:t> :</a:t>
            </a:r>
            <a:r>
              <a:rPr lang="en-US" b="1" u="sng" dirty="0" err="1">
                <a:solidFill>
                  <a:schemeClr val="bg1"/>
                </a:solidFill>
                <a:latin typeface="Arial" panose="020B0604020202020204" pitchFamily="34" charset="0"/>
                <a:ea typeface="Roboto Mono"/>
                <a:cs typeface="Arial" panose="020B0604020202020204" pitchFamily="34" charset="0"/>
                <a:sym typeface="Roboto Mono"/>
              </a:rPr>
              <a:t>application.properties</a:t>
            </a:r>
            <a:r>
              <a:rPr lang="en-US" b="1" u="sng" dirty="0">
                <a:solidFill>
                  <a:schemeClr val="bg1"/>
                </a:solidFill>
                <a:latin typeface="Arial" panose="020B0604020202020204" pitchFamily="34" charset="0"/>
                <a:ea typeface="Roboto Mono"/>
                <a:cs typeface="Arial" panose="020B0604020202020204" pitchFamily="34" charset="0"/>
                <a:sym typeface="Roboto Mono"/>
              </a:rPr>
              <a:t> </a:t>
            </a:r>
            <a:r>
              <a:rPr lang="he-IL" b="1" u="sng" dirty="0">
                <a:solidFill>
                  <a:schemeClr val="bg1"/>
                </a:solidFill>
                <a:latin typeface="Arial" panose="020B0604020202020204" pitchFamily="34" charset="0"/>
                <a:ea typeface="Arial"/>
                <a:cs typeface="Arial" panose="020B0604020202020204" pitchFamily="34" charset="0"/>
                <a:sym typeface="Arial"/>
              </a:rPr>
              <a:t>הגדרת</a:t>
            </a:r>
            <a:r>
              <a:rPr lang="he-IL" b="1" u="sng" dirty="0">
                <a:solidFill>
                  <a:schemeClr val="bg1"/>
                </a:solidFill>
                <a:latin typeface="Arial" panose="020B0604020202020204" pitchFamily="34" charset="0"/>
                <a:ea typeface="Roboto Mono"/>
                <a:cs typeface="Arial" panose="020B0604020202020204" pitchFamily="34" charset="0"/>
                <a:sym typeface="Roboto Mono"/>
              </a:rPr>
              <a:t> </a:t>
            </a:r>
          </a:p>
          <a:p>
            <a:pPr marL="0" lvl="0" indent="0">
              <a:lnSpc>
                <a:spcPct val="115000"/>
              </a:lnSpc>
              <a:spcBef>
                <a:spcPts val="1200"/>
              </a:spcBef>
              <a:spcAft>
                <a:spcPts val="0"/>
              </a:spcAft>
              <a:buNone/>
            </a:pPr>
            <a:r>
              <a:rPr lang="he-IL" dirty="0">
                <a:solidFill>
                  <a:schemeClr val="bg1"/>
                </a:solidFill>
                <a:latin typeface="Arial" panose="020B0604020202020204" pitchFamily="34" charset="0"/>
                <a:ea typeface="Arial"/>
                <a:cs typeface="Arial" panose="020B0604020202020204" pitchFamily="34" charset="0"/>
                <a:sym typeface="Arial"/>
              </a:rPr>
              <a:t>בקובץ זה הגדרתי את הפרמטרים הדרושים עבור </a:t>
            </a:r>
            <a:r>
              <a:rPr lang="en-US" dirty="0">
                <a:solidFill>
                  <a:schemeClr val="bg1"/>
                </a:solidFill>
                <a:latin typeface="Arial" panose="020B0604020202020204" pitchFamily="34" charset="0"/>
                <a:ea typeface="Arial"/>
                <a:cs typeface="Arial" panose="020B0604020202020204" pitchFamily="34" charset="0"/>
                <a:sym typeface="Arial"/>
              </a:rPr>
              <a:t>OAuth2 </a:t>
            </a:r>
            <a:r>
              <a:rPr lang="he-IL" dirty="0">
                <a:solidFill>
                  <a:schemeClr val="bg1"/>
                </a:solidFill>
                <a:latin typeface="Arial" panose="020B0604020202020204" pitchFamily="34" charset="0"/>
                <a:ea typeface="Arial"/>
                <a:cs typeface="Arial" panose="020B0604020202020204" pitchFamily="34" charset="0"/>
                <a:sym typeface="Arial"/>
              </a:rPr>
              <a:t>של </a:t>
            </a:r>
            <a:r>
              <a:rPr lang="en-US" dirty="0">
                <a:solidFill>
                  <a:schemeClr val="bg1"/>
                </a:solidFill>
                <a:latin typeface="Arial" panose="020B0604020202020204" pitchFamily="34" charset="0"/>
                <a:ea typeface="Arial"/>
                <a:cs typeface="Arial" panose="020B0604020202020204" pitchFamily="34" charset="0"/>
                <a:sym typeface="Arial"/>
              </a:rPr>
              <a:t>Google, </a:t>
            </a:r>
            <a:r>
              <a:rPr lang="he-IL" dirty="0">
                <a:solidFill>
                  <a:schemeClr val="bg1"/>
                </a:solidFill>
                <a:latin typeface="Arial" panose="020B0604020202020204" pitchFamily="34" charset="0"/>
                <a:ea typeface="Arial"/>
                <a:cs typeface="Arial" panose="020B0604020202020204" pitchFamily="34" charset="0"/>
                <a:sym typeface="Arial"/>
              </a:rPr>
              <a:t>כולל : </a:t>
            </a:r>
            <a:r>
              <a:rPr lang="en-US" dirty="0">
                <a:solidFill>
                  <a:schemeClr val="bg1"/>
                </a:solidFill>
                <a:latin typeface="Arial" panose="020B0604020202020204" pitchFamily="34" charset="0"/>
                <a:ea typeface="Arial"/>
                <a:cs typeface="Arial" panose="020B0604020202020204" pitchFamily="34" charset="0"/>
                <a:sym typeface="Arial"/>
              </a:rPr>
              <a:t>Client-ID, client-Secret </a:t>
            </a:r>
            <a:r>
              <a:rPr lang="he-IL" dirty="0">
                <a:solidFill>
                  <a:schemeClr val="bg1"/>
                </a:solidFill>
                <a:latin typeface="Arial" panose="020B0604020202020204" pitchFamily="34" charset="0"/>
                <a:ea typeface="Arial"/>
                <a:cs typeface="Arial" panose="020B0604020202020204" pitchFamily="34" charset="0"/>
                <a:sym typeface="Arial"/>
              </a:rPr>
              <a:t>ו-</a:t>
            </a:r>
            <a:r>
              <a:rPr lang="en-US" dirty="0">
                <a:solidFill>
                  <a:schemeClr val="bg1"/>
                </a:solidFill>
                <a:latin typeface="Arial" panose="020B0604020202020204" pitchFamily="34" charset="0"/>
                <a:ea typeface="Arial"/>
                <a:cs typeface="Arial" panose="020B0604020202020204" pitchFamily="34" charset="0"/>
                <a:sym typeface="Arial"/>
              </a:rPr>
              <a:t>Redirect URI.</a:t>
            </a:r>
          </a:p>
          <a:p>
            <a:pPr marL="0" lvl="0" indent="0">
              <a:lnSpc>
                <a:spcPct val="115000"/>
              </a:lnSpc>
              <a:spcBef>
                <a:spcPts val="1200"/>
              </a:spcBef>
              <a:spcAft>
                <a:spcPts val="0"/>
              </a:spcAft>
              <a:buNone/>
            </a:pPr>
            <a:r>
              <a:rPr lang="en-US" dirty="0">
                <a:solidFill>
                  <a:schemeClr val="bg1"/>
                </a:solidFill>
                <a:latin typeface="Arial" panose="020B0604020202020204" pitchFamily="34" charset="0"/>
                <a:ea typeface="Arial"/>
                <a:cs typeface="Arial" panose="020B0604020202020204" pitchFamily="34" charset="0"/>
                <a:sym typeface="Arial"/>
              </a:rPr>
              <a:t> </a:t>
            </a:r>
            <a:r>
              <a:rPr lang="he-IL" dirty="0">
                <a:solidFill>
                  <a:schemeClr val="bg1"/>
                </a:solidFill>
                <a:latin typeface="Arial" panose="020B0604020202020204" pitchFamily="34" charset="0"/>
                <a:ea typeface="Arial"/>
                <a:cs typeface="Arial" panose="020B0604020202020204" pitchFamily="34" charset="0"/>
                <a:sym typeface="Arial"/>
              </a:rPr>
              <a:t>הפרמטרים האלה מאפשרים לאפליקציה לתקשר עם שירותי</a:t>
            </a:r>
            <a:r>
              <a:rPr lang="en-US" dirty="0">
                <a:solidFill>
                  <a:schemeClr val="bg1"/>
                </a:solidFill>
                <a:latin typeface="Arial" panose="020B0604020202020204" pitchFamily="34" charset="0"/>
                <a:ea typeface="Arial"/>
                <a:cs typeface="Arial" panose="020B0604020202020204" pitchFamily="34" charset="0"/>
                <a:sym typeface="Arial"/>
              </a:rPr>
              <a:t>Google </a:t>
            </a:r>
            <a:r>
              <a:rPr lang="he-IL" dirty="0" smtClean="0">
                <a:solidFill>
                  <a:schemeClr val="bg1"/>
                </a:solidFill>
                <a:latin typeface="Arial" panose="020B0604020202020204" pitchFamily="34" charset="0"/>
                <a:ea typeface="Arial"/>
                <a:cs typeface="Arial" panose="020B0604020202020204" pitchFamily="34" charset="0"/>
                <a:sym typeface="Arial"/>
              </a:rPr>
              <a:t> ולבצע </a:t>
            </a:r>
            <a:r>
              <a:rPr lang="he-IL" dirty="0">
                <a:solidFill>
                  <a:schemeClr val="bg1"/>
                </a:solidFill>
                <a:latin typeface="Arial" panose="020B0604020202020204" pitchFamily="34" charset="0"/>
                <a:ea typeface="Arial"/>
                <a:cs typeface="Arial" panose="020B0604020202020204" pitchFamily="34" charset="0"/>
                <a:sym typeface="Arial"/>
              </a:rPr>
              <a:t>את תהליך ההתחברות בצורה מאובטחת.</a:t>
            </a:r>
          </a:p>
          <a:p>
            <a:pPr marL="0" lvl="0" indent="0">
              <a:lnSpc>
                <a:spcPct val="115000"/>
              </a:lnSpc>
              <a:spcBef>
                <a:spcPts val="1200"/>
              </a:spcBef>
              <a:spcAft>
                <a:spcPts val="0"/>
              </a:spcAft>
              <a:buNone/>
            </a:pPr>
            <a:endParaRPr lang="he-IL" dirty="0">
              <a:solidFill>
                <a:schemeClr val="bg1"/>
              </a:solidFill>
              <a:latin typeface="Arial" panose="020B0604020202020204" pitchFamily="34" charset="0"/>
              <a:ea typeface="Arial"/>
              <a:cs typeface="Arial" panose="020B0604020202020204" pitchFamily="34" charset="0"/>
              <a:sym typeface="Arial"/>
            </a:endParaRPr>
          </a:p>
          <a:p>
            <a:pPr marL="0" lvl="0" indent="0">
              <a:spcBef>
                <a:spcPts val="1200"/>
              </a:spcBef>
              <a:spcAft>
                <a:spcPts val="0"/>
              </a:spcAft>
              <a:buNone/>
            </a:pPr>
            <a:endParaRPr lang="he-IL" dirty="0">
              <a:solidFill>
                <a:schemeClr val="bg1"/>
              </a:solidFill>
              <a:latin typeface="Arial" panose="020B0604020202020204" pitchFamily="34" charset="0"/>
              <a:ea typeface="Arial"/>
              <a:cs typeface="Arial" panose="020B0604020202020204" pitchFamily="34" charset="0"/>
              <a:sym typeface="Arial"/>
            </a:endParaRPr>
          </a:p>
          <a:p>
            <a:pPr marL="0" lvl="0" indent="0" rtl="0">
              <a:lnSpc>
                <a:spcPct val="115000"/>
              </a:lnSpc>
              <a:spcBef>
                <a:spcPts val="1600"/>
              </a:spcBef>
              <a:spcAft>
                <a:spcPts val="0"/>
              </a:spcAft>
              <a:buNone/>
            </a:pPr>
            <a:endParaRPr lang="he-IL" b="1" u="sng" dirty="0">
              <a:solidFill>
                <a:schemeClr val="bg1"/>
              </a:solidFill>
              <a:latin typeface="Arial" panose="020B0604020202020204" pitchFamily="34" charset="0"/>
              <a:ea typeface="Roboto Mono"/>
              <a:cs typeface="Arial" panose="020B0604020202020204" pitchFamily="34" charset="0"/>
              <a:sym typeface="Roboto Mono"/>
            </a:endParaRPr>
          </a:p>
          <a:p>
            <a:pPr marL="0" lvl="0" indent="0" algn="l" rtl="0">
              <a:lnSpc>
                <a:spcPct val="115000"/>
              </a:lnSpc>
              <a:spcBef>
                <a:spcPts val="1600"/>
              </a:spcBef>
              <a:spcAft>
                <a:spcPts val="1600"/>
              </a:spcAft>
              <a:buNone/>
            </a:pP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2572006" y="164690"/>
            <a:ext cx="7293983" cy="461665"/>
          </a:xfrm>
          <a:prstGeom prst="rect">
            <a:avLst/>
          </a:prstGeom>
          <a:noFill/>
        </p:spPr>
        <p:txBody>
          <a:bodyPr wrap="none" lIns="91440" tIns="45720" rIns="91440" bIns="45720">
            <a:spAutoFit/>
          </a:bodyPr>
          <a:lstStyle/>
          <a:p>
            <a:pPr algn="ctr" rtl="1">
              <a:buSzPts val="1200"/>
            </a:pPr>
            <a:r>
              <a:rPr lang="iw-IL" sz="2400" b="1" i="1" u="sng" dirty="0">
                <a:solidFill>
                  <a:schemeClr val="bg1"/>
                </a:solidFill>
              </a:rPr>
              <a:t>ההתחברות </a:t>
            </a:r>
            <a:r>
              <a:rPr lang="he-IL" sz="2400" b="1" i="1" u="sng" dirty="0">
                <a:solidFill>
                  <a:schemeClr val="bg1"/>
                </a:solidFill>
              </a:rPr>
              <a:t>דרך </a:t>
            </a:r>
            <a:r>
              <a:rPr lang="iw-IL" sz="2400" b="1" i="1" u="sng" dirty="0">
                <a:solidFill>
                  <a:schemeClr val="bg1"/>
                </a:solidFill>
              </a:rPr>
              <a:t>גוגל עם OAuth2 </a:t>
            </a:r>
            <a:r>
              <a:rPr lang="he-IL" sz="2400" b="1" i="1" u="sng" dirty="0">
                <a:solidFill>
                  <a:schemeClr val="bg1"/>
                </a:solidFill>
              </a:rPr>
              <a:t> </a:t>
            </a:r>
            <a:r>
              <a:rPr lang="iw-IL" sz="2400" b="1" i="1" u="sng" dirty="0">
                <a:solidFill>
                  <a:schemeClr val="bg1"/>
                </a:solidFill>
              </a:rPr>
              <a:t>ב</a:t>
            </a:r>
            <a:r>
              <a:rPr lang="he-IL" sz="2400" b="1" i="1" u="sng" dirty="0">
                <a:solidFill>
                  <a:schemeClr val="bg1"/>
                </a:solidFill>
              </a:rPr>
              <a:t> </a:t>
            </a:r>
            <a:r>
              <a:rPr lang="iw-IL" sz="2400" b="1" i="1" u="sng" dirty="0">
                <a:solidFill>
                  <a:schemeClr val="bg1"/>
                </a:solidFill>
              </a:rPr>
              <a:t>-</a:t>
            </a:r>
            <a:r>
              <a:rPr lang="he-IL" sz="2400" b="1" i="1" u="sng" dirty="0">
                <a:solidFill>
                  <a:schemeClr val="bg1"/>
                </a:solidFill>
              </a:rPr>
              <a:t> </a:t>
            </a:r>
            <a:r>
              <a:rPr lang="iw-IL" sz="2400" b="1" i="1" u="sng" dirty="0">
                <a:solidFill>
                  <a:schemeClr val="bg1"/>
                </a:solidFill>
              </a:rPr>
              <a:t>Spring Security</a:t>
            </a:r>
            <a:endParaRPr lang="iw-IL" sz="2400" b="1" i="1" dirty="0">
              <a:solidFill>
                <a:schemeClr val="bg1"/>
              </a:solidFill>
            </a:endParaRPr>
          </a:p>
        </p:txBody>
      </p:sp>
      <p:grpSp>
        <p:nvGrpSpPr>
          <p:cNvPr id="8" name="קבוצה 7"/>
          <p:cNvGrpSpPr/>
          <p:nvPr/>
        </p:nvGrpSpPr>
        <p:grpSpPr>
          <a:xfrm>
            <a:off x="133349" y="3917949"/>
            <a:ext cx="11601451" cy="1735626"/>
            <a:chOff x="133349" y="3917949"/>
            <a:chExt cx="11601451" cy="1735626"/>
          </a:xfrm>
        </p:grpSpPr>
        <p:pic>
          <p:nvPicPr>
            <p:cNvPr id="6" name="Google Shape;207;p22"/>
            <p:cNvPicPr preferRelativeResize="0"/>
            <p:nvPr/>
          </p:nvPicPr>
          <p:blipFill>
            <a:blip r:embed="rId3">
              <a:alphaModFix/>
            </a:blip>
            <a:stretch>
              <a:fillRect/>
            </a:stretch>
          </p:blipFill>
          <p:spPr>
            <a:xfrm>
              <a:off x="133349" y="3917949"/>
              <a:ext cx="11601451" cy="1735626"/>
            </a:xfrm>
            <a:prstGeom prst="rect">
              <a:avLst/>
            </a:prstGeom>
            <a:noFill/>
            <a:ln>
              <a:noFill/>
            </a:ln>
          </p:spPr>
        </p:pic>
        <p:sp>
          <p:nvSpPr>
            <p:cNvPr id="2" name="מלבן 1"/>
            <p:cNvSpPr/>
            <p:nvPr/>
          </p:nvSpPr>
          <p:spPr>
            <a:xfrm>
              <a:off x="5452533" y="4224867"/>
              <a:ext cx="6155267" cy="237066"/>
            </a:xfrm>
            <a:prstGeom prst="rect">
              <a:avLst/>
            </a:prstGeom>
            <a:solidFill>
              <a:schemeClr val="bg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p:cNvSpPr/>
            <p:nvPr/>
          </p:nvSpPr>
          <p:spPr>
            <a:xfrm>
              <a:off x="5774266" y="4487333"/>
              <a:ext cx="3073401" cy="281517"/>
            </a:xfrm>
            <a:prstGeom prst="rect">
              <a:avLst/>
            </a:prstGeom>
            <a:solidFill>
              <a:schemeClr val="bg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354140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395475" y="888822"/>
            <a:ext cx="11430871" cy="4990924"/>
          </a:xfrm>
        </p:spPr>
        <p:txBody>
          <a:bodyPr>
            <a:noAutofit/>
          </a:bodyPr>
          <a:lstStyle/>
          <a:p>
            <a:pPr marL="0" indent="0">
              <a:spcBef>
                <a:spcPts val="1000"/>
              </a:spcBef>
              <a:spcAft>
                <a:spcPts val="0"/>
              </a:spcAft>
              <a:buNone/>
            </a:pPr>
            <a:r>
              <a:rPr lang="he-IL" b="1" u="sng" dirty="0">
                <a:solidFill>
                  <a:schemeClr val="bg1"/>
                </a:solidFill>
                <a:latin typeface="Arial" panose="020B0604020202020204" pitchFamily="34" charset="0"/>
                <a:ea typeface="Trebuchet MS"/>
                <a:cs typeface="Arial" panose="020B0604020202020204" pitchFamily="34" charset="0"/>
                <a:sym typeface="Trebuchet MS"/>
              </a:rPr>
              <a:t>שלב </a:t>
            </a:r>
            <a:r>
              <a:rPr lang="he-IL" b="1" u="sng" dirty="0" smtClean="0">
                <a:solidFill>
                  <a:schemeClr val="bg1"/>
                </a:solidFill>
                <a:latin typeface="Arial" panose="020B0604020202020204" pitchFamily="34" charset="0"/>
                <a:ea typeface="Trebuchet MS"/>
                <a:cs typeface="Arial" panose="020B0604020202020204" pitchFamily="34" charset="0"/>
                <a:sym typeface="Trebuchet MS"/>
              </a:rPr>
              <a:t>2: </a:t>
            </a:r>
            <a:r>
              <a:rPr lang="he-IL" b="1" u="sng" dirty="0">
                <a:solidFill>
                  <a:schemeClr val="bg1"/>
                </a:solidFill>
                <a:latin typeface="Arial" panose="020B0604020202020204" pitchFamily="34" charset="0"/>
                <a:ea typeface="Trebuchet MS"/>
                <a:cs typeface="Arial" panose="020B0604020202020204" pitchFamily="34" charset="0"/>
                <a:sym typeface="Trebuchet MS"/>
              </a:rPr>
              <a:t>הטמעת התחברות באמצעות </a:t>
            </a:r>
            <a:r>
              <a:rPr lang="en-US" b="1" u="sng" dirty="0">
                <a:solidFill>
                  <a:schemeClr val="bg1"/>
                </a:solidFill>
                <a:latin typeface="Arial" panose="020B0604020202020204" pitchFamily="34" charset="0"/>
                <a:ea typeface="Arial"/>
                <a:cs typeface="Arial" panose="020B0604020202020204" pitchFamily="34" charset="0"/>
                <a:sym typeface="Arial"/>
              </a:rPr>
              <a:t>Google OAuth2 </a:t>
            </a:r>
            <a:r>
              <a:rPr lang="he-IL" b="1" u="sng" dirty="0">
                <a:solidFill>
                  <a:schemeClr val="bg1"/>
                </a:solidFill>
                <a:latin typeface="Arial" panose="020B0604020202020204" pitchFamily="34" charset="0"/>
                <a:ea typeface="Arial"/>
                <a:cs typeface="Arial" panose="020B0604020202020204" pitchFamily="34" charset="0"/>
                <a:sym typeface="Arial"/>
              </a:rPr>
              <a:t>בקוד </a:t>
            </a:r>
            <a:r>
              <a:rPr lang="he-IL" b="1" u="sng" dirty="0" smtClean="0">
                <a:solidFill>
                  <a:schemeClr val="bg1"/>
                </a:solidFill>
                <a:latin typeface="Arial" panose="020B0604020202020204" pitchFamily="34" charset="0"/>
                <a:ea typeface="Arial"/>
                <a:cs typeface="Arial" panose="020B0604020202020204" pitchFamily="34" charset="0"/>
                <a:sym typeface="Arial"/>
              </a:rPr>
              <a:t>- המשך</a:t>
            </a:r>
            <a:endParaRPr lang="he-IL" b="1" u="sng" dirty="0">
              <a:solidFill>
                <a:schemeClr val="bg1"/>
              </a:solidFill>
              <a:latin typeface="Arial" panose="020B0604020202020204" pitchFamily="34" charset="0"/>
              <a:ea typeface="Arial"/>
              <a:cs typeface="Arial" panose="020B0604020202020204" pitchFamily="34" charset="0"/>
              <a:sym typeface="Arial"/>
            </a:endParaRPr>
          </a:p>
          <a:p>
            <a:pPr marL="0" indent="0" rtl="0">
              <a:buNone/>
            </a:pPr>
            <a:r>
              <a:rPr lang="he-IL" b="1" u="sng" dirty="0">
                <a:solidFill>
                  <a:schemeClr val="bg1"/>
                </a:solidFill>
                <a:latin typeface="Arial" panose="020B0604020202020204" pitchFamily="34" charset="0"/>
                <a:ea typeface="Roboto Mono"/>
                <a:cs typeface="Arial" panose="020B0604020202020204" pitchFamily="34" charset="0"/>
                <a:sym typeface="Roboto Mono"/>
              </a:rPr>
              <a:t> </a:t>
            </a:r>
            <a:r>
              <a:rPr lang="he-IL" b="1" u="sng" dirty="0" smtClean="0">
                <a:solidFill>
                  <a:schemeClr val="bg1"/>
                </a:solidFill>
                <a:latin typeface="Arial" panose="020B0604020202020204" pitchFamily="34" charset="0"/>
                <a:ea typeface="Roboto Mono"/>
                <a:cs typeface="Arial" panose="020B0604020202020204" pitchFamily="34" charset="0"/>
                <a:sym typeface="Roboto Mono"/>
              </a:rPr>
              <a:t>:</a:t>
            </a:r>
            <a:r>
              <a:rPr lang="he-IL" b="1" u="sng" dirty="0">
                <a:solidFill>
                  <a:schemeClr val="bg1"/>
                </a:solidFill>
                <a:latin typeface="Arial" panose="020B0604020202020204" pitchFamily="34" charset="0"/>
                <a:cs typeface="Arial" panose="020B0604020202020204" pitchFamily="34" charset="0"/>
              </a:rPr>
              <a:t>SecurityConfig.java יצירת</a:t>
            </a:r>
            <a:endParaRPr lang="he-IL"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יצרתי קובץ זה והגדרתי בו את </a:t>
            </a:r>
            <a:r>
              <a:rPr lang="he-IL" dirty="0" err="1" smtClean="0">
                <a:solidFill>
                  <a:schemeClr val="bg1"/>
                </a:solidFill>
                <a:latin typeface="Arial" panose="020B0604020202020204" pitchFamily="34" charset="0"/>
                <a:cs typeface="Arial" panose="020B0604020202020204" pitchFamily="34" charset="0"/>
              </a:rPr>
              <a:t>קונפיגורצית</a:t>
            </a:r>
            <a:r>
              <a:rPr lang="he-IL" dirty="0" smtClean="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האבטחה של האפליקציה.</a:t>
            </a:r>
            <a:endParaRPr lang="he-IL"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 הקובץ מכיל הגדרות של מסננים, דפי התחברות מוצלחים ושגיאות, </a:t>
            </a:r>
            <a:endParaRPr lang="he-IL"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וניהול </a:t>
            </a:r>
            <a:r>
              <a:rPr lang="he-IL" dirty="0" err="1">
                <a:solidFill>
                  <a:schemeClr val="bg1"/>
                </a:solidFill>
                <a:latin typeface="Arial" panose="020B0604020202020204" pitchFamily="34" charset="0"/>
                <a:cs typeface="Arial" panose="020B0604020202020204" pitchFamily="34" charset="0"/>
              </a:rPr>
              <a:t>הסשנים</a:t>
            </a:r>
            <a:r>
              <a:rPr lang="he-IL" dirty="0">
                <a:solidFill>
                  <a:schemeClr val="bg1"/>
                </a:solidFill>
                <a:latin typeface="Arial" panose="020B0604020202020204" pitchFamily="34" charset="0"/>
                <a:cs typeface="Arial" panose="020B0604020202020204" pitchFamily="34" charset="0"/>
              </a:rPr>
              <a:t>. בנוסף, הגדרתי את פרטי ההתחברות של OAuth2,</a:t>
            </a:r>
            <a:endParaRPr lang="he-IL"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 כולל ה-</a:t>
            </a:r>
            <a:r>
              <a:rPr lang="he-IL" dirty="0" err="1">
                <a:solidFill>
                  <a:schemeClr val="bg1"/>
                </a:solidFill>
                <a:latin typeface="Arial" panose="020B0604020202020204" pitchFamily="34" charset="0"/>
                <a:cs typeface="Arial" panose="020B0604020202020204" pitchFamily="34" charset="0"/>
              </a:rPr>
              <a:t>Redirect</a:t>
            </a:r>
            <a:r>
              <a:rPr lang="he-IL" dirty="0">
                <a:solidFill>
                  <a:schemeClr val="bg1"/>
                </a:solidFill>
                <a:latin typeface="Arial" panose="020B0604020202020204" pitchFamily="34" charset="0"/>
                <a:cs typeface="Arial" panose="020B0604020202020204" pitchFamily="34" charset="0"/>
              </a:rPr>
              <a:t> URI שמכוון את המשתמש לדף הבית לאחר</a:t>
            </a:r>
            <a:endParaRPr lang="he-IL"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 התחברות מוצלחת.</a:t>
            </a:r>
            <a:endParaRPr lang="he-IL" dirty="0">
              <a:solidFill>
                <a:schemeClr val="bg1"/>
              </a:solidFill>
              <a:latin typeface="Arial" panose="020B0604020202020204" pitchFamily="34" charset="0"/>
              <a:cs typeface="Arial" panose="020B0604020202020204" pitchFamily="34" charset="0"/>
            </a:endParaRPr>
          </a:p>
          <a:p>
            <a:pPr marL="0" indent="0">
              <a:lnSpc>
                <a:spcPct val="115000"/>
              </a:lnSpc>
              <a:spcBef>
                <a:spcPts val="1200"/>
              </a:spcBef>
              <a:spcAft>
                <a:spcPts val="0"/>
              </a:spcAft>
              <a:buNone/>
            </a:pPr>
            <a:endParaRPr lang="he-IL" dirty="0">
              <a:solidFill>
                <a:schemeClr val="bg1"/>
              </a:solidFill>
              <a:latin typeface="Arial" panose="020B0604020202020204" pitchFamily="34" charset="0"/>
              <a:ea typeface="Arial"/>
              <a:cs typeface="Arial" panose="020B0604020202020204" pitchFamily="34" charset="0"/>
              <a:sym typeface="Arial"/>
            </a:endParaRPr>
          </a:p>
          <a:p>
            <a:pPr marL="0" indent="0">
              <a:spcBef>
                <a:spcPts val="1200"/>
              </a:spcBef>
              <a:spcAft>
                <a:spcPts val="0"/>
              </a:spcAft>
              <a:buNone/>
            </a:pPr>
            <a:endParaRPr lang="he-IL" dirty="0">
              <a:solidFill>
                <a:schemeClr val="bg1"/>
              </a:solidFill>
              <a:latin typeface="Arial" panose="020B0604020202020204" pitchFamily="34" charset="0"/>
              <a:ea typeface="Arial"/>
              <a:cs typeface="Arial" panose="020B0604020202020204" pitchFamily="34" charset="0"/>
              <a:sym typeface="Arial"/>
            </a:endParaRPr>
          </a:p>
          <a:p>
            <a:pPr marL="0" indent="0" rtl="0">
              <a:lnSpc>
                <a:spcPct val="115000"/>
              </a:lnSpc>
              <a:spcBef>
                <a:spcPts val="1600"/>
              </a:spcBef>
              <a:spcAft>
                <a:spcPts val="0"/>
              </a:spcAft>
              <a:buNone/>
            </a:pPr>
            <a:endParaRPr lang="he-IL" b="1" u="sng" dirty="0">
              <a:solidFill>
                <a:schemeClr val="bg1"/>
              </a:solidFill>
              <a:latin typeface="Arial" panose="020B0604020202020204" pitchFamily="34" charset="0"/>
              <a:ea typeface="Roboto Mono"/>
              <a:cs typeface="Arial" panose="020B0604020202020204" pitchFamily="34" charset="0"/>
              <a:sym typeface="Roboto Mono"/>
            </a:endParaRPr>
          </a:p>
          <a:p>
            <a:pPr marL="0" indent="0" algn="l" rtl="0">
              <a:lnSpc>
                <a:spcPct val="115000"/>
              </a:lnSpc>
              <a:spcBef>
                <a:spcPts val="1600"/>
              </a:spcBef>
              <a:spcAft>
                <a:spcPts val="1600"/>
              </a:spcAft>
              <a:buNone/>
            </a:pP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2572006" y="164690"/>
            <a:ext cx="7293983" cy="461665"/>
          </a:xfrm>
          <a:prstGeom prst="rect">
            <a:avLst/>
          </a:prstGeom>
          <a:noFill/>
        </p:spPr>
        <p:txBody>
          <a:bodyPr wrap="none" lIns="91440" tIns="45720" rIns="91440" bIns="45720">
            <a:spAutoFit/>
          </a:bodyPr>
          <a:lstStyle/>
          <a:p>
            <a:pPr algn="ctr" rtl="1">
              <a:buSzPts val="1200"/>
            </a:pPr>
            <a:r>
              <a:rPr lang="iw-IL" sz="2400" b="1" i="1" u="sng" dirty="0">
                <a:solidFill>
                  <a:schemeClr val="bg1"/>
                </a:solidFill>
              </a:rPr>
              <a:t>ההתחברות </a:t>
            </a:r>
            <a:r>
              <a:rPr lang="he-IL" sz="2400" b="1" i="1" u="sng" dirty="0">
                <a:solidFill>
                  <a:schemeClr val="bg1"/>
                </a:solidFill>
              </a:rPr>
              <a:t>דרך </a:t>
            </a:r>
            <a:r>
              <a:rPr lang="iw-IL" sz="2400" b="1" i="1" u="sng" dirty="0">
                <a:solidFill>
                  <a:schemeClr val="bg1"/>
                </a:solidFill>
              </a:rPr>
              <a:t>גוגל עם OAuth2 </a:t>
            </a:r>
            <a:r>
              <a:rPr lang="he-IL" sz="2400" b="1" i="1" u="sng" dirty="0">
                <a:solidFill>
                  <a:schemeClr val="bg1"/>
                </a:solidFill>
              </a:rPr>
              <a:t> </a:t>
            </a:r>
            <a:r>
              <a:rPr lang="iw-IL" sz="2400" b="1" i="1" u="sng" dirty="0">
                <a:solidFill>
                  <a:schemeClr val="bg1"/>
                </a:solidFill>
              </a:rPr>
              <a:t>ב</a:t>
            </a:r>
            <a:r>
              <a:rPr lang="he-IL" sz="2400" b="1" i="1" u="sng" dirty="0">
                <a:solidFill>
                  <a:schemeClr val="bg1"/>
                </a:solidFill>
              </a:rPr>
              <a:t> </a:t>
            </a:r>
            <a:r>
              <a:rPr lang="iw-IL" sz="2400" b="1" i="1" u="sng" dirty="0">
                <a:solidFill>
                  <a:schemeClr val="bg1"/>
                </a:solidFill>
              </a:rPr>
              <a:t>-</a:t>
            </a:r>
            <a:r>
              <a:rPr lang="he-IL" sz="2400" b="1" i="1" u="sng" dirty="0">
                <a:solidFill>
                  <a:schemeClr val="bg1"/>
                </a:solidFill>
              </a:rPr>
              <a:t> </a:t>
            </a:r>
            <a:r>
              <a:rPr lang="iw-IL" sz="2400" b="1" i="1" u="sng" dirty="0">
                <a:solidFill>
                  <a:schemeClr val="bg1"/>
                </a:solidFill>
              </a:rPr>
              <a:t>Spring Security</a:t>
            </a:r>
            <a:endParaRPr lang="iw-IL" sz="2400" b="1" i="1" dirty="0">
              <a:solidFill>
                <a:schemeClr val="bg1"/>
              </a:solidFill>
            </a:endParaRPr>
          </a:p>
        </p:txBody>
      </p:sp>
      <p:pic>
        <p:nvPicPr>
          <p:cNvPr id="9" name="Google Shape;208;p22"/>
          <p:cNvPicPr preferRelativeResize="0"/>
          <p:nvPr/>
        </p:nvPicPr>
        <p:blipFill>
          <a:blip r:embed="rId3">
            <a:alphaModFix/>
          </a:blip>
          <a:stretch>
            <a:fillRect/>
          </a:stretch>
        </p:blipFill>
        <p:spPr>
          <a:xfrm>
            <a:off x="395474" y="3352800"/>
            <a:ext cx="8761027" cy="2709335"/>
          </a:xfrm>
          <a:prstGeom prst="rect">
            <a:avLst/>
          </a:prstGeom>
          <a:noFill/>
          <a:ln w="28575">
            <a:solidFill>
              <a:srgbClr val="136C75"/>
            </a:solidFill>
          </a:ln>
        </p:spPr>
      </p:pic>
    </p:spTree>
    <p:extLst>
      <p:ext uri="{BB962C8B-B14F-4D97-AF65-F5344CB8AC3E}">
        <p14:creationId xmlns:p14="http://schemas.microsoft.com/office/powerpoint/2010/main" val="230826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3544529" y="851847"/>
            <a:ext cx="5331583" cy="1013800"/>
          </a:xfrm>
          <a:prstGeom prst="rect">
            <a:avLst/>
          </a:prstGeom>
          <a:noFill/>
          <a:ln>
            <a:noFill/>
          </a:ln>
        </p:spPr>
        <p:txBody>
          <a:bodyPr spcFirstLastPara="1" wrap="square" lIns="91425" tIns="45700" rIns="91425" bIns="45700" anchor="t" anchorCtr="0">
            <a:normAutofit/>
          </a:bodyPr>
          <a:lstStyle/>
          <a:p>
            <a:pPr marL="0" lvl="0" indent="0" algn="ctr" rtl="1">
              <a:lnSpc>
                <a:spcPct val="90000"/>
              </a:lnSpc>
              <a:spcBef>
                <a:spcPts val="0"/>
              </a:spcBef>
              <a:spcAft>
                <a:spcPts val="0"/>
              </a:spcAft>
              <a:buClr>
                <a:srgbClr val="FFFFFF"/>
              </a:buClr>
              <a:buSzPts val="2400"/>
              <a:buFont typeface="Gill Sans"/>
              <a:buNone/>
            </a:pPr>
            <a:r>
              <a:rPr lang="iw-IL" sz="3200" b="1" i="1" dirty="0">
                <a:solidFill>
                  <a:schemeClr val="bg1"/>
                </a:solidFill>
                <a:latin typeface="Arial" panose="020B0604020202020204" pitchFamily="34" charset="0"/>
                <a:cs typeface="Arial" panose="020B0604020202020204" pitchFamily="34" charset="0"/>
              </a:rPr>
              <a:t>פרויקט אתר המכללה</a:t>
            </a:r>
            <a:endParaRPr sz="4400" b="1" i="1" dirty="0">
              <a:solidFill>
                <a:schemeClr val="bg1"/>
              </a:solidFill>
              <a:latin typeface="Arial" panose="020B0604020202020204" pitchFamily="34" charset="0"/>
              <a:cs typeface="Arial" panose="020B0604020202020204" pitchFamily="34" charset="0"/>
            </a:endParaRPr>
          </a:p>
        </p:txBody>
      </p:sp>
      <p:sp>
        <p:nvSpPr>
          <p:cNvPr id="125" name="Google Shape;125;p2"/>
          <p:cNvSpPr txBox="1">
            <a:spLocks noGrp="1"/>
          </p:cNvSpPr>
          <p:nvPr>
            <p:ph idx="1"/>
          </p:nvPr>
        </p:nvSpPr>
        <p:spPr>
          <a:xfrm>
            <a:off x="3200400" y="1865647"/>
            <a:ext cx="5230091" cy="3856229"/>
          </a:xfrm>
          <a:prstGeom prst="rect">
            <a:avLst/>
          </a:prstGeom>
          <a:noFill/>
          <a:ln>
            <a:noFill/>
          </a:ln>
        </p:spPr>
        <p:txBody>
          <a:bodyPr spcFirstLastPara="1" wrap="square" lIns="91425" tIns="45700" rIns="91425" bIns="45700" anchor="t" anchorCtr="0">
            <a:normAutofit/>
          </a:bodyPr>
          <a:lstStyle/>
          <a:p>
            <a:pPr marL="0" lvl="0" indent="0">
              <a:lnSpc>
                <a:spcPct val="120000"/>
              </a:lnSpc>
              <a:spcBef>
                <a:spcPts val="0"/>
              </a:spcBef>
              <a:spcAft>
                <a:spcPts val="0"/>
              </a:spcAft>
              <a:buClr>
                <a:srgbClr val="FFFFFF"/>
              </a:buClr>
              <a:buSzPts val="1600"/>
              <a:buNone/>
            </a:pPr>
            <a:r>
              <a:rPr lang="iw-IL" b="1" i="0" u="none" strike="noStrike" cap="none" dirty="0">
                <a:solidFill>
                  <a:schemeClr val="bg1"/>
                </a:solidFill>
                <a:latin typeface="Arial Rounded MT Bold" panose="020F0704030504030204" pitchFamily="34" charset="0"/>
                <a:ea typeface="Arial"/>
                <a:cs typeface="Arial"/>
                <a:sym typeface="Arial"/>
              </a:rPr>
              <a:t>שם המוסד החינוכי: </a:t>
            </a:r>
            <a:r>
              <a:rPr lang="iw-IL" i="0" u="none" strike="noStrike" cap="none" dirty="0">
                <a:solidFill>
                  <a:schemeClr val="bg1"/>
                </a:solidFill>
                <a:latin typeface="Arial Rounded MT Bold" panose="020F0704030504030204" pitchFamily="34" charset="0"/>
                <a:ea typeface="Arial"/>
                <a:cs typeface="Arial"/>
                <a:sym typeface="Arial"/>
              </a:rPr>
              <a:t>שערי דעת</a:t>
            </a:r>
            <a:endParaRPr sz="2800" dirty="0">
              <a:solidFill>
                <a:schemeClr val="bg1"/>
              </a:solidFill>
              <a:latin typeface="Arial Rounded MT Bold" panose="020F0704030504030204" pitchFamily="34" charset="0"/>
            </a:endParaRPr>
          </a:p>
          <a:p>
            <a:pPr marL="0" lvl="0" indent="0">
              <a:lnSpc>
                <a:spcPct val="120000"/>
              </a:lnSpc>
              <a:spcBef>
                <a:spcPts val="0"/>
              </a:spcBef>
              <a:spcAft>
                <a:spcPts val="0"/>
              </a:spcAft>
              <a:buClr>
                <a:srgbClr val="FFFFFF"/>
              </a:buClr>
              <a:buSzPts val="1600"/>
              <a:buNone/>
            </a:pPr>
            <a:r>
              <a:rPr lang="iw-IL" b="1" i="0" u="none" strike="noStrike" cap="none" dirty="0">
                <a:solidFill>
                  <a:schemeClr val="bg1"/>
                </a:solidFill>
                <a:latin typeface="Arial Rounded MT Bold" panose="020F0704030504030204" pitchFamily="34" charset="0"/>
                <a:ea typeface="Arial"/>
                <a:cs typeface="Arial"/>
                <a:sym typeface="Arial"/>
              </a:rPr>
              <a:t>שם הסטודנט:</a:t>
            </a:r>
            <a:r>
              <a:rPr lang="iw-IL" b="0" i="0" u="none" strike="noStrike" cap="none" dirty="0">
                <a:solidFill>
                  <a:schemeClr val="bg1"/>
                </a:solidFill>
                <a:latin typeface="Arial Rounded MT Bold" panose="020F0704030504030204" pitchFamily="34" charset="0"/>
                <a:ea typeface="Arial"/>
                <a:cs typeface="Arial"/>
                <a:sym typeface="Arial"/>
              </a:rPr>
              <a:t> </a:t>
            </a:r>
            <a:r>
              <a:rPr lang="iw-IL" dirty="0">
                <a:solidFill>
                  <a:schemeClr val="bg1"/>
                </a:solidFill>
                <a:latin typeface="Arial Rounded MT Bold" panose="020F0704030504030204" pitchFamily="34" charset="0"/>
                <a:ea typeface="Arial"/>
                <a:cs typeface="Arial"/>
                <a:sym typeface="Arial"/>
              </a:rPr>
              <a:t>אבישג אהרון</a:t>
            </a:r>
            <a:endParaRPr b="0" i="0" u="none" strike="noStrike" cap="none" dirty="0">
              <a:solidFill>
                <a:schemeClr val="bg1"/>
              </a:solidFill>
              <a:latin typeface="Arial Rounded MT Bold" panose="020F0704030504030204" pitchFamily="34" charset="0"/>
              <a:ea typeface="Arial"/>
              <a:cs typeface="Arial"/>
              <a:sym typeface="Arial"/>
            </a:endParaRPr>
          </a:p>
          <a:p>
            <a:pPr marL="0" marR="0" lvl="0" indent="0">
              <a:lnSpc>
                <a:spcPct val="120000"/>
              </a:lnSpc>
              <a:spcBef>
                <a:spcPts val="0"/>
              </a:spcBef>
              <a:spcAft>
                <a:spcPts val="0"/>
              </a:spcAft>
              <a:buClr>
                <a:srgbClr val="FFFFFF"/>
              </a:buClr>
              <a:buSzPts val="1600"/>
              <a:buNone/>
            </a:pPr>
            <a:r>
              <a:rPr lang="iw-IL" b="1" i="0" u="none" strike="noStrike" cap="none" dirty="0">
                <a:solidFill>
                  <a:schemeClr val="bg1"/>
                </a:solidFill>
                <a:latin typeface="Arial Rounded MT Bold" panose="020F0704030504030204" pitchFamily="34" charset="0"/>
                <a:ea typeface="Arial"/>
                <a:cs typeface="Arial"/>
                <a:sym typeface="Arial"/>
              </a:rPr>
              <a:t>שם החברה המארחת:</a:t>
            </a:r>
            <a:r>
              <a:rPr lang="iw-IL" b="0" i="0" u="none" strike="noStrike" cap="none" dirty="0">
                <a:solidFill>
                  <a:schemeClr val="bg1"/>
                </a:solidFill>
                <a:latin typeface="Arial Rounded MT Bold" panose="020F0704030504030204" pitchFamily="34" charset="0"/>
                <a:ea typeface="Arial"/>
                <a:cs typeface="Arial"/>
                <a:sym typeface="Arial"/>
              </a:rPr>
              <a:t> טכנולוגיית </a:t>
            </a:r>
            <a:r>
              <a:rPr lang="iw-IL" b="0" i="0" u="none" strike="noStrike" cap="none" dirty="0" smtClean="0">
                <a:solidFill>
                  <a:schemeClr val="bg1"/>
                </a:solidFill>
                <a:latin typeface="Arial Rounded MT Bold" panose="020F0704030504030204" pitchFamily="34" charset="0"/>
                <a:ea typeface="Arial"/>
                <a:cs typeface="Arial"/>
                <a:sym typeface="Arial"/>
              </a:rPr>
              <a:t>Diversite</a:t>
            </a:r>
            <a:r>
              <a:rPr lang="en-US" b="0" i="0" u="none" strike="noStrike" cap="none" dirty="0" err="1" smtClean="0">
                <a:solidFill>
                  <a:schemeClr val="bg1"/>
                </a:solidFill>
                <a:latin typeface="Arial Rounded MT Bold" panose="020F0704030504030204" pitchFamily="34" charset="0"/>
                <a:ea typeface="Arial"/>
                <a:cs typeface="Arial"/>
                <a:sym typeface="Arial"/>
              </a:rPr>
              <a:t>ch</a:t>
            </a:r>
            <a:endParaRPr lang="en-US" dirty="0">
              <a:solidFill>
                <a:schemeClr val="bg1"/>
              </a:solidFill>
              <a:latin typeface="Arial Rounded MT Bold" panose="020F0704030504030204" pitchFamily="34" charset="0"/>
              <a:ea typeface="Arial"/>
              <a:cs typeface="Arial"/>
              <a:sym typeface="Arial"/>
            </a:endParaRPr>
          </a:p>
          <a:p>
            <a:pPr marL="0" marR="0" lvl="0" indent="0">
              <a:lnSpc>
                <a:spcPct val="120000"/>
              </a:lnSpc>
              <a:spcBef>
                <a:spcPts val="0"/>
              </a:spcBef>
              <a:spcAft>
                <a:spcPts val="0"/>
              </a:spcAft>
              <a:buClr>
                <a:srgbClr val="FFFFFF"/>
              </a:buClr>
              <a:buSzPts val="1600"/>
              <a:buNone/>
            </a:pPr>
            <a:r>
              <a:rPr lang="iw-IL" b="1" i="0" u="none" strike="noStrike" cap="none" dirty="0" smtClean="0">
                <a:solidFill>
                  <a:schemeClr val="bg1"/>
                </a:solidFill>
                <a:latin typeface="Arial Rounded MT Bold" panose="020F0704030504030204" pitchFamily="34" charset="0"/>
                <a:ea typeface="Arial"/>
                <a:cs typeface="Arial"/>
                <a:sym typeface="Arial"/>
              </a:rPr>
              <a:t>שם </a:t>
            </a:r>
            <a:r>
              <a:rPr lang="iw-IL" b="1" i="0" u="none" strike="noStrike" cap="none" dirty="0">
                <a:solidFill>
                  <a:schemeClr val="bg1"/>
                </a:solidFill>
                <a:latin typeface="Arial Rounded MT Bold" panose="020F0704030504030204" pitchFamily="34" charset="0"/>
                <a:ea typeface="Arial"/>
                <a:cs typeface="Arial"/>
                <a:sym typeface="Arial"/>
              </a:rPr>
              <a:t>הלקוח הסופי: </a:t>
            </a:r>
            <a:r>
              <a:rPr lang="iw-IL" dirty="0">
                <a:solidFill>
                  <a:schemeClr val="bg1"/>
                </a:solidFill>
                <a:latin typeface="Arial Rounded MT Bold" panose="020F0704030504030204" pitchFamily="34" charset="0"/>
              </a:rPr>
              <a:t>הסמינר הישן בי-ם</a:t>
            </a:r>
            <a:endParaRPr sz="2800" dirty="0">
              <a:solidFill>
                <a:schemeClr val="bg1"/>
              </a:solidFill>
              <a:latin typeface="Arial Rounded MT Bold" panose="020F0704030504030204" pitchFamily="34" charset="0"/>
            </a:endParaRPr>
          </a:p>
          <a:p>
            <a:pPr marL="0" marR="0" lvl="0" indent="0">
              <a:lnSpc>
                <a:spcPct val="120000"/>
              </a:lnSpc>
              <a:spcBef>
                <a:spcPts val="0"/>
              </a:spcBef>
              <a:spcAft>
                <a:spcPts val="0"/>
              </a:spcAft>
              <a:buClr>
                <a:srgbClr val="FFFFFF"/>
              </a:buClr>
              <a:buSzPts val="1600"/>
              <a:buNone/>
            </a:pPr>
            <a:r>
              <a:rPr lang="iw-IL" b="1" i="0" u="none" strike="noStrike" cap="none" dirty="0">
                <a:solidFill>
                  <a:schemeClr val="bg1"/>
                </a:solidFill>
                <a:latin typeface="Arial Rounded MT Bold" panose="020F0704030504030204" pitchFamily="34" charset="0"/>
                <a:ea typeface="Arial"/>
                <a:cs typeface="Arial"/>
                <a:sym typeface="Arial"/>
              </a:rPr>
              <a:t>שם הפרויקט:</a:t>
            </a:r>
            <a:r>
              <a:rPr lang="iw-IL" b="0" i="0" u="none" strike="noStrike" cap="none" dirty="0">
                <a:solidFill>
                  <a:schemeClr val="bg1"/>
                </a:solidFill>
                <a:latin typeface="Arial Rounded MT Bold" panose="020F0704030504030204" pitchFamily="34" charset="0"/>
                <a:ea typeface="Arial"/>
                <a:cs typeface="Arial"/>
                <a:sym typeface="Arial"/>
              </a:rPr>
              <a:t> </a:t>
            </a:r>
            <a:r>
              <a:rPr lang="he-IL" b="0" i="0" u="none" strike="noStrike" cap="none" dirty="0" smtClean="0">
                <a:solidFill>
                  <a:schemeClr val="bg1"/>
                </a:solidFill>
                <a:latin typeface="Arial Rounded MT Bold" panose="020F0704030504030204" pitchFamily="34" charset="0"/>
                <a:ea typeface="Arial"/>
                <a:cs typeface="Arial"/>
                <a:sym typeface="Arial"/>
              </a:rPr>
              <a:t>הסמינר הישן</a:t>
            </a:r>
            <a:endParaRPr b="0" i="0" u="none" strike="noStrike" cap="none" dirty="0">
              <a:solidFill>
                <a:schemeClr val="bg1"/>
              </a:solidFill>
              <a:latin typeface="Arial Rounded MT Bold" panose="020F0704030504030204" pitchFamily="34" charset="0"/>
              <a:ea typeface="Arial"/>
              <a:cs typeface="Arial"/>
              <a:sym typeface="Arial"/>
            </a:endParaRPr>
          </a:p>
          <a:p>
            <a:pPr marL="0" lvl="0" indent="0">
              <a:spcBef>
                <a:spcPts val="0"/>
              </a:spcBef>
              <a:buClr>
                <a:srgbClr val="FFFFFF"/>
              </a:buClr>
              <a:buSzPts val="1600"/>
              <a:buNone/>
            </a:pPr>
            <a:r>
              <a:rPr lang="iw-IL" b="1" dirty="0">
                <a:solidFill>
                  <a:schemeClr val="bg1"/>
                </a:solidFill>
                <a:latin typeface="Arial Rounded MT Bold" panose="020F0704030504030204" pitchFamily="34" charset="0"/>
                <a:ea typeface="Arial"/>
                <a:cs typeface="Arial"/>
                <a:sym typeface="Arial"/>
              </a:rPr>
              <a:t>תיאור הפרויקט:</a:t>
            </a:r>
            <a:r>
              <a:rPr lang="iw-IL" dirty="0">
                <a:solidFill>
                  <a:schemeClr val="bg1"/>
                </a:solidFill>
                <a:latin typeface="Arial Rounded MT Bold" panose="020F0704030504030204" pitchFamily="34" charset="0"/>
                <a:ea typeface="Arial"/>
                <a:cs typeface="Arial"/>
                <a:sym typeface="Arial"/>
              </a:rPr>
              <a:t> אתר לניהול האגף האדמיניסטרטיבי של המכון</a:t>
            </a:r>
          </a:p>
          <a:p>
            <a:pPr marL="0" lvl="0" indent="0">
              <a:spcBef>
                <a:spcPts val="0"/>
              </a:spcBef>
              <a:buClr>
                <a:srgbClr val="FFFFFF"/>
              </a:buClr>
              <a:buSzPts val="1600"/>
              <a:buNone/>
            </a:pPr>
            <a:r>
              <a:rPr lang="iw-IL" b="1" dirty="0">
                <a:solidFill>
                  <a:schemeClr val="bg1"/>
                </a:solidFill>
                <a:latin typeface="Arial Rounded MT Bold" panose="020F0704030504030204" pitchFamily="34" charset="0"/>
                <a:ea typeface="Arial"/>
                <a:cs typeface="Arial"/>
                <a:sym typeface="Arial"/>
              </a:rPr>
              <a:t>שם המנחה האישי:</a:t>
            </a:r>
            <a:r>
              <a:rPr lang="iw-IL" dirty="0">
                <a:solidFill>
                  <a:schemeClr val="bg1"/>
                </a:solidFill>
                <a:latin typeface="Arial Rounded MT Bold" panose="020F0704030504030204" pitchFamily="34" charset="0"/>
                <a:ea typeface="Arial"/>
                <a:cs typeface="Arial"/>
                <a:sym typeface="Arial"/>
              </a:rPr>
              <a:t> תהילה אשלג</a:t>
            </a:r>
            <a:endParaRPr lang="iw-IL" sz="2800" dirty="0">
              <a:solidFill>
                <a:schemeClr val="bg1"/>
              </a:solidFill>
              <a:latin typeface="Arial Rounded MT Bold" panose="020F0704030504030204" pitchFamily="34" charset="0"/>
            </a:endParaRPr>
          </a:p>
          <a:p>
            <a:pPr marL="0" lvl="0" indent="0">
              <a:spcBef>
                <a:spcPts val="0"/>
              </a:spcBef>
              <a:buClr>
                <a:srgbClr val="FFFFFF"/>
              </a:buClr>
              <a:buSzPts val="1600"/>
              <a:buNone/>
            </a:pPr>
            <a:r>
              <a:rPr lang="iw-IL" b="1" dirty="0">
                <a:solidFill>
                  <a:schemeClr val="bg1"/>
                </a:solidFill>
                <a:latin typeface="Arial Rounded MT Bold" panose="020F0704030504030204" pitchFamily="34" charset="0"/>
                <a:ea typeface="Arial"/>
                <a:cs typeface="Arial"/>
                <a:sym typeface="Arial"/>
              </a:rPr>
              <a:t>שם המנחה האקדמי: </a:t>
            </a:r>
            <a:r>
              <a:rPr lang="iw-IL" dirty="0">
                <a:solidFill>
                  <a:schemeClr val="bg1"/>
                </a:solidFill>
                <a:latin typeface="Arial Rounded MT Bold" panose="020F0704030504030204" pitchFamily="34" charset="0"/>
                <a:ea typeface="Arial"/>
                <a:cs typeface="Arial"/>
                <a:sym typeface="Arial"/>
              </a:rPr>
              <a:t>תהילה אשלג</a:t>
            </a:r>
            <a:r>
              <a:rPr lang="iw-IL" sz="2800" dirty="0">
                <a:solidFill>
                  <a:schemeClr val="bg1"/>
                </a:solidFill>
                <a:latin typeface="Arial Rounded MT Bold" panose="020F0704030504030204" pitchFamily="34" charset="0"/>
              </a:rPr>
              <a:t/>
            </a:r>
            <a:br>
              <a:rPr lang="iw-IL" sz="2800" dirty="0">
                <a:solidFill>
                  <a:schemeClr val="bg1"/>
                </a:solidFill>
                <a:latin typeface="Arial Rounded MT Bold" panose="020F0704030504030204" pitchFamily="34" charset="0"/>
              </a:rPr>
            </a:br>
            <a:r>
              <a:rPr lang="iw-IL" b="1" dirty="0">
                <a:solidFill>
                  <a:schemeClr val="bg1"/>
                </a:solidFill>
                <a:latin typeface="Arial Rounded MT Bold" panose="020F0704030504030204" pitchFamily="34" charset="0"/>
                <a:ea typeface="Arial"/>
                <a:cs typeface="Arial"/>
                <a:sym typeface="Arial"/>
              </a:rPr>
              <a:t>תאריך הגשה:</a:t>
            </a:r>
            <a:r>
              <a:rPr lang="iw-IL" dirty="0">
                <a:solidFill>
                  <a:schemeClr val="bg1"/>
                </a:solidFill>
                <a:latin typeface="Arial Rounded MT Bold" panose="020F0704030504030204" pitchFamily="34" charset="0"/>
                <a:ea typeface="Arial"/>
                <a:cs typeface="Arial"/>
                <a:sym typeface="Arial"/>
              </a:rPr>
              <a:t> </a:t>
            </a:r>
            <a:endParaRPr lang="iw-IL" sz="2800" dirty="0">
              <a:solidFill>
                <a:schemeClr val="bg1"/>
              </a:solidFill>
              <a:latin typeface="Arial Rounded MT Bold" panose="020F0704030504030204" pitchFamily="34" charset="0"/>
            </a:endParaRP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2">
            <a:extLst>
              <a:ext uri="{FF2B5EF4-FFF2-40B4-BE49-F238E27FC236}">
                <a16:creationId xmlns:a16="http://schemas.microsoft.com/office/drawing/2014/main" id="{61F18662-8183-5277-EADD-AA6A00D313AC}"/>
              </a:ext>
            </a:extLst>
          </p:cNvPr>
          <p:cNvSpPr txBox="1"/>
          <p:nvPr/>
        </p:nvSpPr>
        <p:spPr>
          <a:xfrm>
            <a:off x="10477632" y="570374"/>
            <a:ext cx="1581551" cy="5324535"/>
          </a:xfrm>
          <a:prstGeom prst="rect">
            <a:avLst/>
          </a:prstGeom>
          <a:solidFill>
            <a:schemeClr val="tx1"/>
          </a:solidFill>
        </p:spPr>
        <p:txBody>
          <a:bodyPr wrap="square" rtlCol="1">
            <a:spAutoFit/>
          </a:bodyPr>
          <a:lstStyle/>
          <a:p>
            <a:pPr algn="r"/>
            <a:r>
              <a:rPr lang="he-IL" sz="2000" dirty="0" smtClean="0"/>
              <a:t>כך </a:t>
            </a:r>
            <a:r>
              <a:rPr lang="he-IL" sz="2000" dirty="0"/>
              <a:t>נראה מסך ההתחברות לגוגל </a:t>
            </a:r>
            <a:r>
              <a:rPr lang="he-IL" sz="2000" dirty="0" smtClean="0"/>
              <a:t>למשתמש בפרונט (1).</a:t>
            </a:r>
          </a:p>
          <a:p>
            <a:pPr algn="r"/>
            <a:r>
              <a:rPr lang="he-IL" sz="2000" dirty="0" smtClean="0"/>
              <a:t>מסך זה (2)</a:t>
            </a:r>
            <a:r>
              <a:rPr lang="he-IL" sz="2000" dirty="0" smtClean="0"/>
              <a:t> </a:t>
            </a:r>
            <a:r>
              <a:rPr lang="he-IL" sz="2000" dirty="0"/>
              <a:t>הינו חלק </a:t>
            </a:r>
            <a:r>
              <a:rPr lang="he-IL" sz="2000" dirty="0"/>
              <a:t>ממשימת </a:t>
            </a:r>
            <a:r>
              <a:rPr lang="en-US" sz="2000" dirty="0" smtClean="0"/>
              <a:t> </a:t>
            </a:r>
            <a:endParaRPr lang="he-IL" sz="2000" dirty="0" smtClean="0"/>
          </a:p>
          <a:p>
            <a:pPr algn="r"/>
            <a:r>
              <a:rPr lang="en-US" sz="2000" dirty="0" smtClean="0"/>
              <a:t>back</a:t>
            </a:r>
            <a:r>
              <a:rPr lang="he-IL" sz="2000" dirty="0" smtClean="0"/>
              <a:t>ה</a:t>
            </a:r>
            <a:r>
              <a:rPr lang="en-US" sz="2000" dirty="0" smtClean="0"/>
              <a:t> </a:t>
            </a:r>
            <a:endParaRPr lang="he-IL" sz="2000" dirty="0"/>
          </a:p>
          <a:p>
            <a:pPr algn="r"/>
            <a:r>
              <a:rPr lang="he-IL" sz="2000" dirty="0" err="1" smtClean="0"/>
              <a:t>מישום</a:t>
            </a:r>
            <a:r>
              <a:rPr lang="he-IL" sz="2000" dirty="0" smtClean="0"/>
              <a:t> שהוא </a:t>
            </a:r>
            <a:r>
              <a:rPr lang="he-IL" sz="2000" dirty="0"/>
              <a:t>חוזר מהשרת של </a:t>
            </a:r>
            <a:r>
              <a:rPr lang="en-US" sz="2000" dirty="0" smtClean="0"/>
              <a:t>google cloud </a:t>
            </a:r>
            <a:r>
              <a:rPr lang="he-IL" sz="2000" dirty="0" smtClean="0"/>
              <a:t>ואינו </a:t>
            </a:r>
            <a:r>
              <a:rPr lang="he-IL" sz="2000" dirty="0"/>
              <a:t>חלק מפרויקט צד הלקוח של המערכת </a:t>
            </a:r>
            <a:r>
              <a:rPr lang="he-IL" sz="2000" dirty="0" err="1"/>
              <a:t>באנגולר</a:t>
            </a:r>
            <a:r>
              <a:rPr lang="he-IL" sz="2000" dirty="0" smtClean="0"/>
              <a:t>.</a:t>
            </a:r>
            <a:endParaRPr lang="he-IL" sz="2000" dirty="0"/>
          </a:p>
        </p:txBody>
      </p:sp>
      <p:grpSp>
        <p:nvGrpSpPr>
          <p:cNvPr id="12" name="קבוצה 11"/>
          <p:cNvGrpSpPr/>
          <p:nvPr/>
        </p:nvGrpSpPr>
        <p:grpSpPr>
          <a:xfrm>
            <a:off x="94505" y="2311400"/>
            <a:ext cx="5510428" cy="4397957"/>
            <a:chOff x="1740425" y="77625"/>
            <a:chExt cx="8313174" cy="6622107"/>
          </a:xfrm>
        </p:grpSpPr>
        <p:pic>
          <p:nvPicPr>
            <p:cNvPr id="7" name="Google Shape;214;p23"/>
            <p:cNvPicPr preferRelativeResize="0"/>
            <p:nvPr/>
          </p:nvPicPr>
          <p:blipFill>
            <a:blip r:embed="rId3">
              <a:alphaModFix/>
            </a:blip>
            <a:stretch>
              <a:fillRect/>
            </a:stretch>
          </p:blipFill>
          <p:spPr>
            <a:xfrm>
              <a:off x="1740425" y="77625"/>
              <a:ext cx="8313174" cy="3155521"/>
            </a:xfrm>
            <a:prstGeom prst="rect">
              <a:avLst/>
            </a:prstGeom>
            <a:noFill/>
            <a:ln w="19050">
              <a:solidFill>
                <a:srgbClr val="136C75"/>
              </a:solidFill>
            </a:ln>
          </p:spPr>
        </p:pic>
        <p:pic>
          <p:nvPicPr>
            <p:cNvPr id="4" name="תמונה 3"/>
            <p:cNvPicPr>
              <a:picLocks noChangeAspect="1"/>
            </p:cNvPicPr>
            <p:nvPr/>
          </p:nvPicPr>
          <p:blipFill>
            <a:blip r:embed="rId4"/>
            <a:stretch>
              <a:fillRect/>
            </a:stretch>
          </p:blipFill>
          <p:spPr>
            <a:xfrm>
              <a:off x="1740425" y="3320211"/>
              <a:ext cx="8313174" cy="3379521"/>
            </a:xfrm>
            <a:prstGeom prst="rect">
              <a:avLst/>
            </a:prstGeom>
          </p:spPr>
        </p:pic>
        <p:sp>
          <p:nvSpPr>
            <p:cNvPr id="10" name="מלבן 9"/>
            <p:cNvSpPr/>
            <p:nvPr/>
          </p:nvSpPr>
          <p:spPr>
            <a:xfrm>
              <a:off x="3994485" y="1058779"/>
              <a:ext cx="1578543" cy="412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p:cNvSpPr/>
            <p:nvPr/>
          </p:nvSpPr>
          <p:spPr>
            <a:xfrm>
              <a:off x="7969719" y="4908884"/>
              <a:ext cx="1578543" cy="412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4" name="מציין מיקום תוכן 3"/>
          <p:cNvPicPr>
            <a:picLocks noGrp="1" noChangeAspect="1"/>
          </p:cNvPicPr>
          <p:nvPr>
            <p:ph idx="1"/>
          </p:nvPr>
        </p:nvPicPr>
        <p:blipFill rotWithShape="1">
          <a:blip r:embed="rId5"/>
          <a:srcRect l="8691" r="1975"/>
          <a:stretch/>
        </p:blipFill>
        <p:spPr>
          <a:xfrm>
            <a:off x="4746795" y="511931"/>
            <a:ext cx="5850467" cy="3363659"/>
          </a:xfrm>
          <a:prstGeom prst="rect">
            <a:avLst/>
          </a:prstGeom>
        </p:spPr>
      </p:pic>
      <p:sp>
        <p:nvSpPr>
          <p:cNvPr id="15" name="תיבת טקסט 2">
            <a:extLst>
              <a:ext uri="{FF2B5EF4-FFF2-40B4-BE49-F238E27FC236}">
                <a16:creationId xmlns:a16="http://schemas.microsoft.com/office/drawing/2014/main" id="{61F18662-8183-5277-EADD-AA6A00D313AC}"/>
              </a:ext>
            </a:extLst>
          </p:cNvPr>
          <p:cNvSpPr txBox="1"/>
          <p:nvPr/>
        </p:nvSpPr>
        <p:spPr>
          <a:xfrm>
            <a:off x="5803768" y="5494799"/>
            <a:ext cx="937616" cy="400110"/>
          </a:xfrm>
          <a:prstGeom prst="rect">
            <a:avLst/>
          </a:prstGeom>
          <a:solidFill>
            <a:schemeClr val="tx1"/>
          </a:solidFill>
        </p:spPr>
        <p:txBody>
          <a:bodyPr wrap="square" rtlCol="1">
            <a:spAutoFit/>
          </a:bodyPr>
          <a:lstStyle/>
          <a:p>
            <a:pPr algn="r"/>
            <a:r>
              <a:rPr lang="he-IL" sz="2000" dirty="0" smtClean="0"/>
              <a:t>מסך 3</a:t>
            </a:r>
            <a:endParaRPr lang="he-IL" sz="2000" dirty="0"/>
          </a:p>
        </p:txBody>
      </p:sp>
      <p:sp>
        <p:nvSpPr>
          <p:cNvPr id="16" name="תיבת טקסט 2">
            <a:extLst>
              <a:ext uri="{FF2B5EF4-FFF2-40B4-BE49-F238E27FC236}">
                <a16:creationId xmlns:a16="http://schemas.microsoft.com/office/drawing/2014/main" id="{61F18662-8183-5277-EADD-AA6A00D313AC}"/>
              </a:ext>
            </a:extLst>
          </p:cNvPr>
          <p:cNvSpPr txBox="1"/>
          <p:nvPr/>
        </p:nvSpPr>
        <p:spPr>
          <a:xfrm>
            <a:off x="2284456" y="1882379"/>
            <a:ext cx="937616" cy="400110"/>
          </a:xfrm>
          <a:prstGeom prst="rect">
            <a:avLst/>
          </a:prstGeom>
          <a:solidFill>
            <a:schemeClr val="tx1"/>
          </a:solidFill>
        </p:spPr>
        <p:txBody>
          <a:bodyPr wrap="square" rtlCol="1">
            <a:spAutoFit/>
          </a:bodyPr>
          <a:lstStyle/>
          <a:p>
            <a:pPr algn="r"/>
            <a:r>
              <a:rPr lang="he-IL" sz="2000" dirty="0" smtClean="0"/>
              <a:t>מסך 2 </a:t>
            </a:r>
            <a:endParaRPr lang="he-IL" sz="2000" dirty="0"/>
          </a:p>
        </p:txBody>
      </p:sp>
      <p:sp>
        <p:nvSpPr>
          <p:cNvPr id="17" name="תיבת טקסט 2">
            <a:extLst>
              <a:ext uri="{FF2B5EF4-FFF2-40B4-BE49-F238E27FC236}">
                <a16:creationId xmlns:a16="http://schemas.microsoft.com/office/drawing/2014/main" id="{61F18662-8183-5277-EADD-AA6A00D313AC}"/>
              </a:ext>
            </a:extLst>
          </p:cNvPr>
          <p:cNvSpPr txBox="1"/>
          <p:nvPr/>
        </p:nvSpPr>
        <p:spPr>
          <a:xfrm>
            <a:off x="8005101" y="3941282"/>
            <a:ext cx="937616" cy="400110"/>
          </a:xfrm>
          <a:prstGeom prst="rect">
            <a:avLst/>
          </a:prstGeom>
          <a:solidFill>
            <a:schemeClr val="tx1"/>
          </a:solidFill>
        </p:spPr>
        <p:txBody>
          <a:bodyPr wrap="square" rtlCol="1">
            <a:spAutoFit/>
          </a:bodyPr>
          <a:lstStyle/>
          <a:p>
            <a:pPr algn="r"/>
            <a:r>
              <a:rPr lang="he-IL" sz="2000" dirty="0" smtClean="0"/>
              <a:t>מסך 1</a:t>
            </a:r>
            <a:endParaRPr lang="he-IL" sz="2000" dirty="0"/>
          </a:p>
        </p:txBody>
      </p:sp>
    </p:spTree>
    <p:extLst>
      <p:ext uri="{BB962C8B-B14F-4D97-AF65-F5344CB8AC3E}">
        <p14:creationId xmlns:p14="http://schemas.microsoft.com/office/powerpoint/2010/main" val="331227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7" name="תיבת טקסט 6">
            <a:extLst>
              <a:ext uri="{FF2B5EF4-FFF2-40B4-BE49-F238E27FC236}">
                <a16:creationId xmlns:a16="http://schemas.microsoft.com/office/drawing/2014/main" id="{A9D8AF37-A918-027A-45BC-DF6269CC213B}"/>
              </a:ext>
            </a:extLst>
          </p:cNvPr>
          <p:cNvSpPr txBox="1"/>
          <p:nvPr/>
        </p:nvSpPr>
        <p:spPr>
          <a:xfrm>
            <a:off x="838200" y="1334469"/>
            <a:ext cx="10433179" cy="369332"/>
          </a:xfrm>
          <a:prstGeom prst="rect">
            <a:avLst/>
          </a:prstGeom>
          <a:noFill/>
        </p:spPr>
        <p:txBody>
          <a:bodyPr wrap="square" rtlCol="1">
            <a:spAutoFit/>
          </a:bodyPr>
          <a:lstStyle/>
          <a:p>
            <a:endParaRPr lang="he-IL"/>
          </a:p>
        </p:txBody>
      </p:sp>
      <p:graphicFrame>
        <p:nvGraphicFramePr>
          <p:cNvPr id="8" name="מציין מיקום תוכן 3">
            <a:extLst>
              <a:ext uri="{FF2B5EF4-FFF2-40B4-BE49-F238E27FC236}">
                <a16:creationId xmlns:a16="http://schemas.microsoft.com/office/drawing/2014/main" id="{786D3166-507F-BA98-38D9-05A7A9D3DF6C}"/>
              </a:ext>
            </a:extLst>
          </p:cNvPr>
          <p:cNvGraphicFramePr>
            <a:graphicFrameLocks/>
          </p:cNvGraphicFramePr>
          <p:nvPr>
            <p:extLst>
              <p:ext uri="{D42A27DB-BD31-4B8C-83A1-F6EECF244321}">
                <p14:modId xmlns:p14="http://schemas.microsoft.com/office/powerpoint/2010/main" val="1510036305"/>
              </p:ext>
            </p:extLst>
          </p:nvPr>
        </p:nvGraphicFramePr>
        <p:xfrm>
          <a:off x="357896" y="125259"/>
          <a:ext cx="11572875" cy="5835649"/>
        </p:xfrm>
        <a:graphic>
          <a:graphicData uri="http://schemas.openxmlformats.org/drawingml/2006/table">
            <a:tbl>
              <a:tblPr rtl="1" firstRow="1" bandRow="1">
                <a:tableStyleId>{1FECB4D8-DB02-4DC6-A0A2-4F2EBAE1DC90}</a:tableStyleId>
              </a:tblPr>
              <a:tblGrid>
                <a:gridCol w="424962">
                  <a:extLst>
                    <a:ext uri="{9D8B030D-6E8A-4147-A177-3AD203B41FA5}">
                      <a16:colId xmlns:a16="http://schemas.microsoft.com/office/drawing/2014/main" val="2055060790"/>
                    </a:ext>
                  </a:extLst>
                </a:gridCol>
                <a:gridCol w="3423693">
                  <a:extLst>
                    <a:ext uri="{9D8B030D-6E8A-4147-A177-3AD203B41FA5}">
                      <a16:colId xmlns:a16="http://schemas.microsoft.com/office/drawing/2014/main" val="2293940662"/>
                    </a:ext>
                  </a:extLst>
                </a:gridCol>
                <a:gridCol w="1573161">
                  <a:extLst>
                    <a:ext uri="{9D8B030D-6E8A-4147-A177-3AD203B41FA5}">
                      <a16:colId xmlns:a16="http://schemas.microsoft.com/office/drawing/2014/main" val="4252471547"/>
                    </a:ext>
                  </a:extLst>
                </a:gridCol>
                <a:gridCol w="914400">
                  <a:extLst>
                    <a:ext uri="{9D8B030D-6E8A-4147-A177-3AD203B41FA5}">
                      <a16:colId xmlns:a16="http://schemas.microsoft.com/office/drawing/2014/main" val="571557810"/>
                    </a:ext>
                  </a:extLst>
                </a:gridCol>
                <a:gridCol w="5236659">
                  <a:extLst>
                    <a:ext uri="{9D8B030D-6E8A-4147-A177-3AD203B41FA5}">
                      <a16:colId xmlns:a16="http://schemas.microsoft.com/office/drawing/2014/main" val="2534055599"/>
                    </a:ext>
                  </a:extLst>
                </a:gridCol>
              </a:tblGrid>
              <a:tr h="580944">
                <a:tc>
                  <a:txBody>
                    <a:bodyPr/>
                    <a:lstStyle/>
                    <a:p>
                      <a:pPr rtl="1"/>
                      <a:r>
                        <a:rPr lang="he-IL" sz="2000">
                          <a:solidFill>
                            <a:schemeClr val="bg1"/>
                          </a:solidFill>
                          <a:latin typeface="Arial" panose="020B0604020202020204" pitchFamily="34" charset="0"/>
                          <a:cs typeface="Arial" panose="020B0604020202020204" pitchFamily="34" charset="0"/>
                        </a:rPr>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panose="020B0604020202020204" pitchFamily="34" charset="0"/>
                          <a:ea typeface="Arial"/>
                          <a:cs typeface="Arial" panose="020B0604020202020204" pitchFamily="34" charset="0"/>
                          <a:sym typeface="Arial"/>
                        </a:rPr>
                        <a:t>החלק הסופי במוצ</a:t>
                      </a:r>
                      <a:r>
                        <a:rPr lang="he-IL" sz="2000" dirty="0">
                          <a:solidFill>
                            <a:schemeClr val="bg1"/>
                          </a:solidFill>
                          <a:latin typeface="Arial" panose="020B0604020202020204" pitchFamily="34" charset="0"/>
                          <a:ea typeface="Arial"/>
                          <a:cs typeface="Arial" panose="020B0604020202020204" pitchFamily="34" charset="0"/>
                          <a:sym typeface="Arial"/>
                        </a:rPr>
                        <a:t>ר:</a:t>
                      </a:r>
                      <a:endParaRPr lang="iw-IL" sz="2000" dirty="0">
                        <a:solidFill>
                          <a:schemeClr val="bg1"/>
                        </a:solidFill>
                        <a:latin typeface="Arial" panose="020B0604020202020204" pitchFamily="34" charset="0"/>
                        <a:ea typeface="Arial"/>
                        <a:cs typeface="Arial" panose="020B0604020202020204" pitchFamily="34" charset="0"/>
                        <a:sym typeface="Arial"/>
                      </a:endParaRP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הטכנולוגיה</a:t>
                      </a: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השפה</a:t>
                      </a: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תיאור המשימה</a:t>
                      </a:r>
                    </a:p>
                  </a:txBody>
                  <a:tcPr marT="50292" marB="50292">
                    <a:solidFill>
                      <a:srgbClr val="14828F"/>
                    </a:solidFill>
                  </a:tcPr>
                </a:tc>
                <a:extLst>
                  <a:ext uri="{0D108BD9-81ED-4DB2-BD59-A6C34878D82A}">
                    <a16:rowId xmlns:a16="http://schemas.microsoft.com/office/drawing/2014/main" val="2084752707"/>
                  </a:ext>
                </a:extLst>
              </a:tr>
              <a:tr h="5254705">
                <a:tc>
                  <a:txBody>
                    <a:bodyPr/>
                    <a:lstStyle/>
                    <a:p>
                      <a:pPr rtl="1"/>
                      <a:r>
                        <a:rPr lang="he-IL" sz="2000">
                          <a:solidFill>
                            <a:schemeClr val="bg1"/>
                          </a:solidFill>
                          <a:latin typeface="Arial" panose="020B0604020202020204" pitchFamily="34" charset="0"/>
                          <a:cs typeface="Arial" panose="020B0604020202020204" pitchFamily="34" charset="0"/>
                        </a:rPr>
                        <a:t>2</a:t>
                      </a:r>
                    </a:p>
                  </a:txBody>
                  <a:tcPr marT="50292" marB="50292"/>
                </a:tc>
                <a:tc>
                  <a:txBody>
                    <a:bodyPr/>
                    <a:lstStyle/>
                    <a:p>
                      <a:pPr rtl="1"/>
                      <a:r>
                        <a:rPr lang="he-IL" sz="2000" dirty="0">
                          <a:solidFill>
                            <a:schemeClr val="bg1"/>
                          </a:solidFill>
                          <a:latin typeface="Arial" panose="020B0604020202020204" pitchFamily="34" charset="0"/>
                          <a:cs typeface="Arial" panose="020B0604020202020204" pitchFamily="34" charset="0"/>
                        </a:rPr>
                        <a:t>יצרתי </a:t>
                      </a:r>
                      <a:r>
                        <a:rPr lang="en-US" sz="2000" dirty="0">
                          <a:solidFill>
                            <a:schemeClr val="bg1"/>
                          </a:solidFill>
                          <a:latin typeface="Arial" panose="020B0604020202020204" pitchFamily="34" charset="0"/>
                          <a:cs typeface="Arial" panose="020B0604020202020204" pitchFamily="34" charset="0"/>
                        </a:rPr>
                        <a:t>user-service</a:t>
                      </a:r>
                      <a:r>
                        <a:rPr lang="he-IL" sz="2000" dirty="0">
                          <a:solidFill>
                            <a:schemeClr val="bg1"/>
                          </a:solidFill>
                          <a:latin typeface="Arial" panose="020B0604020202020204" pitchFamily="34" charset="0"/>
                          <a:cs typeface="Arial" panose="020B0604020202020204" pitchFamily="34" charset="0"/>
                        </a:rPr>
                        <a:t> וממשתי את ההתחברות דרך </a:t>
                      </a:r>
                      <a:r>
                        <a:rPr lang="en-US" sz="2000" dirty="0" smtClean="0">
                          <a:solidFill>
                            <a:schemeClr val="bg1"/>
                          </a:solidFill>
                          <a:latin typeface="Arial" panose="020B0604020202020204" pitchFamily="34" charset="0"/>
                          <a:cs typeface="Arial" panose="020B0604020202020204" pitchFamily="34" charset="0"/>
                        </a:rPr>
                        <a:t>GitHub</a:t>
                      </a:r>
                      <a:endParaRPr lang="he-IL" sz="2000" dirty="0">
                        <a:solidFill>
                          <a:schemeClr val="bg1"/>
                        </a:solidFill>
                        <a:latin typeface="Arial" panose="020B0604020202020204" pitchFamily="34" charset="0"/>
                        <a:cs typeface="Arial" panose="020B0604020202020204" pitchFamily="34" charset="0"/>
                      </a:endParaRPr>
                    </a:p>
                  </a:txBody>
                  <a:tcPr marT="50292" marB="50292"/>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rial" panose="020B0604020202020204" pitchFamily="34" charset="0"/>
                          <a:cs typeface="Arial" panose="020B0604020202020204" pitchFamily="34" charset="0"/>
                        </a:rPr>
                        <a:t>Spring boot</a:t>
                      </a:r>
                      <a:endParaRPr lang="he-IL" sz="2000" dirty="0">
                        <a:solidFill>
                          <a:schemeClr val="bg1"/>
                        </a:solidFill>
                        <a:latin typeface="Arial" panose="020B0604020202020204" pitchFamily="34" charset="0"/>
                        <a:cs typeface="Arial" panose="020B0604020202020204" pitchFamily="34" charset="0"/>
                      </a:endParaRPr>
                    </a:p>
                    <a:p>
                      <a:pPr algn="l"/>
                      <a:endParaRPr lang="en-US" sz="2000" dirty="0">
                        <a:solidFill>
                          <a:schemeClr val="bg1"/>
                        </a:solidFill>
                        <a:latin typeface="Arial" panose="020B0604020202020204" pitchFamily="34" charset="0"/>
                        <a:cs typeface="Arial" panose="020B0604020202020204" pitchFamily="34" charset="0"/>
                      </a:endParaRPr>
                    </a:p>
                  </a:txBody>
                  <a:tcPr anchor="ctr"/>
                </a:tc>
                <a:tc>
                  <a:txBody>
                    <a:bodyPr/>
                    <a:lstStyle/>
                    <a:p>
                      <a:pPr rtl="1"/>
                      <a:r>
                        <a:rPr lang="en-US" sz="2000">
                          <a:solidFill>
                            <a:schemeClr val="bg1"/>
                          </a:solidFill>
                          <a:latin typeface="Arial" panose="020B0604020202020204" pitchFamily="34" charset="0"/>
                          <a:cs typeface="Arial" panose="020B0604020202020204" pitchFamily="34" charset="0"/>
                        </a:rPr>
                        <a:t>Java</a:t>
                      </a:r>
                      <a:endParaRPr lang="he-IL" sz="2000">
                        <a:solidFill>
                          <a:schemeClr val="bg1"/>
                        </a:solidFill>
                        <a:latin typeface="Arial" panose="020B0604020202020204" pitchFamily="34" charset="0"/>
                        <a:cs typeface="Arial" panose="020B0604020202020204" pitchFamily="34" charset="0"/>
                      </a:endParaRPr>
                    </a:p>
                  </a:txBody>
                  <a:tcPr marT="50292" marB="50292"/>
                </a:tc>
                <a:tc>
                  <a:txBody>
                    <a:bodyPr/>
                    <a:lstStyle/>
                    <a:p>
                      <a:pPr marL="457200" lvl="0" indent="-317500" algn="r" rtl="1">
                        <a:lnSpc>
                          <a:spcPct val="115000"/>
                        </a:lnSpc>
                        <a:spcBef>
                          <a:spcPts val="1200"/>
                        </a:spcBef>
                        <a:spcAft>
                          <a:spcPts val="0"/>
                        </a:spcAft>
                        <a:buSzPts val="1400"/>
                        <a:buAutoNum type="arabicPeriod"/>
                      </a:pPr>
                      <a:r>
                        <a:rPr lang="he-IL" sz="2000" i="0" dirty="0" smtClean="0">
                          <a:latin typeface="Arial"/>
                          <a:ea typeface="Arial"/>
                          <a:cs typeface="Arial"/>
                          <a:sym typeface="Arial"/>
                        </a:rPr>
                        <a:t>יצרתי פרויקט </a:t>
                      </a:r>
                      <a:r>
                        <a:rPr lang="en-US" sz="2000" i="0" dirty="0" smtClean="0">
                          <a:latin typeface="Arial"/>
                          <a:ea typeface="Arial"/>
                          <a:cs typeface="Arial"/>
                          <a:sym typeface="Arial"/>
                        </a:rPr>
                        <a:t>Spring Boot </a:t>
                      </a:r>
                      <a:r>
                        <a:rPr lang="he-IL" sz="2000" i="0" dirty="0" smtClean="0">
                          <a:latin typeface="Arial"/>
                          <a:ea typeface="Arial"/>
                          <a:cs typeface="Arial"/>
                          <a:sym typeface="Arial"/>
                        </a:rPr>
                        <a:t>חדש עם התלותיות  הנדרשות  עבור </a:t>
                      </a:r>
                      <a:r>
                        <a:rPr lang="en-US" sz="2000" i="0" dirty="0" smtClean="0">
                          <a:latin typeface="Arial"/>
                          <a:ea typeface="Arial"/>
                          <a:cs typeface="Arial"/>
                          <a:sym typeface="Arial"/>
                        </a:rPr>
                        <a:t>Spring Security </a:t>
                      </a:r>
                      <a:r>
                        <a:rPr lang="he-IL" sz="2000" i="0" dirty="0" smtClean="0">
                          <a:latin typeface="Arial"/>
                          <a:ea typeface="Arial"/>
                          <a:cs typeface="Arial"/>
                          <a:sym typeface="Arial"/>
                        </a:rPr>
                        <a:t>ו-</a:t>
                      </a:r>
                      <a:r>
                        <a:rPr lang="en-US" sz="2000" i="0" dirty="0" smtClean="0">
                          <a:latin typeface="Arial"/>
                          <a:ea typeface="Arial"/>
                          <a:cs typeface="Arial"/>
                          <a:sym typeface="Arial"/>
                        </a:rPr>
                        <a:t>OAuth2</a:t>
                      </a:r>
                    </a:p>
                    <a:p>
                      <a:pPr marL="457200" lvl="0" indent="-330200" algn="r" rtl="1">
                        <a:lnSpc>
                          <a:spcPct val="115000"/>
                        </a:lnSpc>
                        <a:spcBef>
                          <a:spcPts val="0"/>
                        </a:spcBef>
                        <a:spcAft>
                          <a:spcPts val="0"/>
                        </a:spcAft>
                        <a:buSzPts val="1600"/>
                        <a:buAutoNum type="arabicPeriod"/>
                      </a:pPr>
                      <a:r>
                        <a:rPr lang="he-IL" sz="2000" i="0" dirty="0" smtClean="0">
                          <a:latin typeface="Arial"/>
                          <a:ea typeface="Arial"/>
                          <a:cs typeface="Arial"/>
                          <a:sym typeface="Arial"/>
                        </a:rPr>
                        <a:t>נרשמתי דרך אפליקציית </a:t>
                      </a:r>
                      <a:r>
                        <a:rPr lang="en-US" sz="2000" i="0" dirty="0" smtClean="0">
                          <a:latin typeface="Arial"/>
                          <a:ea typeface="Arial"/>
                          <a:cs typeface="Arial"/>
                          <a:sym typeface="Arial"/>
                        </a:rPr>
                        <a:t>OAuth2 </a:t>
                      </a:r>
                      <a:r>
                        <a:rPr lang="he-IL" sz="2000" i="0" dirty="0" smtClean="0">
                          <a:latin typeface="Arial"/>
                          <a:ea typeface="Arial"/>
                          <a:cs typeface="Arial"/>
                          <a:sym typeface="Arial"/>
                        </a:rPr>
                        <a:t>ב-</a:t>
                      </a:r>
                      <a:r>
                        <a:rPr lang="en-US" sz="2000" i="0" dirty="0" smtClean="0">
                          <a:latin typeface="Arial"/>
                          <a:ea typeface="Arial"/>
                          <a:cs typeface="Arial"/>
                          <a:sym typeface="Arial"/>
                        </a:rPr>
                        <a:t>GitHub </a:t>
                      </a:r>
                      <a:r>
                        <a:rPr lang="he-IL" sz="2000" i="0" dirty="0" smtClean="0">
                          <a:latin typeface="Arial"/>
                          <a:ea typeface="Arial"/>
                          <a:cs typeface="Arial"/>
                          <a:sym typeface="Arial"/>
                        </a:rPr>
                        <a:t>כדי לקבל את ה-</a:t>
                      </a:r>
                      <a:r>
                        <a:rPr lang="en-US" sz="2000" i="0" dirty="0" smtClean="0">
                          <a:latin typeface="Arial"/>
                          <a:ea typeface="Arial"/>
                          <a:cs typeface="Arial"/>
                          <a:sym typeface="Arial"/>
                        </a:rPr>
                        <a:t>Client ID </a:t>
                      </a:r>
                      <a:r>
                        <a:rPr lang="he-IL" sz="2000" i="0" dirty="0" smtClean="0">
                          <a:latin typeface="Arial"/>
                          <a:ea typeface="Arial"/>
                          <a:cs typeface="Arial"/>
                          <a:sym typeface="Arial"/>
                        </a:rPr>
                        <a:t>וה-</a:t>
                      </a:r>
                      <a:r>
                        <a:rPr lang="en-US" sz="2000" i="0" dirty="0" smtClean="0">
                          <a:latin typeface="Arial"/>
                          <a:ea typeface="Arial"/>
                          <a:cs typeface="Arial"/>
                          <a:sym typeface="Arial"/>
                        </a:rPr>
                        <a:t>Client Secret.</a:t>
                      </a:r>
                    </a:p>
                    <a:p>
                      <a:pPr marL="457200" lvl="0" indent="-317500" algn="r" rtl="1">
                        <a:lnSpc>
                          <a:spcPct val="115000"/>
                        </a:lnSpc>
                        <a:spcBef>
                          <a:spcPts val="0"/>
                        </a:spcBef>
                        <a:spcAft>
                          <a:spcPts val="0"/>
                        </a:spcAft>
                        <a:buSzPts val="1400"/>
                        <a:buAutoNum type="arabicPeriod"/>
                      </a:pPr>
                      <a:r>
                        <a:rPr lang="he-IL" sz="2000" i="0" dirty="0" smtClean="0">
                          <a:latin typeface="Arial"/>
                          <a:ea typeface="Arial"/>
                          <a:cs typeface="Arial"/>
                          <a:sym typeface="Arial"/>
                        </a:rPr>
                        <a:t>הגדרתי את מאפייני היישום לכלול את ה-</a:t>
                      </a:r>
                      <a:r>
                        <a:rPr lang="en-US" sz="2000" i="0" dirty="0" smtClean="0">
                          <a:latin typeface="Arial"/>
                          <a:ea typeface="Arial"/>
                          <a:cs typeface="Arial"/>
                          <a:sym typeface="Arial"/>
                        </a:rPr>
                        <a:t>Client ID </a:t>
                      </a:r>
                      <a:r>
                        <a:rPr lang="he-IL" sz="2000" i="0" dirty="0" smtClean="0">
                          <a:latin typeface="Arial"/>
                          <a:ea typeface="Arial"/>
                          <a:cs typeface="Arial"/>
                          <a:sym typeface="Arial"/>
                        </a:rPr>
                        <a:t>וה-</a:t>
                      </a:r>
                      <a:r>
                        <a:rPr lang="en-US" sz="2000" i="0" dirty="0" smtClean="0">
                          <a:latin typeface="Arial"/>
                          <a:ea typeface="Arial"/>
                          <a:cs typeface="Arial"/>
                          <a:sym typeface="Arial"/>
                        </a:rPr>
                        <a:t>Client Secret </a:t>
                      </a:r>
                      <a:r>
                        <a:rPr lang="he-IL" sz="2000" i="0" dirty="0" smtClean="0">
                          <a:latin typeface="Arial"/>
                          <a:ea typeface="Arial"/>
                          <a:cs typeface="Arial"/>
                          <a:sym typeface="Arial"/>
                        </a:rPr>
                        <a:t>והגדרות </a:t>
                      </a:r>
                      <a:r>
                        <a:rPr lang="en-US" sz="2000" i="0" dirty="0" smtClean="0">
                          <a:latin typeface="Arial"/>
                          <a:ea typeface="Arial"/>
                          <a:cs typeface="Arial"/>
                          <a:sym typeface="Arial"/>
                        </a:rPr>
                        <a:t>OAuth2 </a:t>
                      </a:r>
                      <a:r>
                        <a:rPr lang="he-IL" sz="2000" i="0" dirty="0" smtClean="0">
                          <a:latin typeface="Arial"/>
                          <a:ea typeface="Arial"/>
                          <a:cs typeface="Arial"/>
                          <a:sym typeface="Arial"/>
                        </a:rPr>
                        <a:t>אחרות הספציפיות ל-</a:t>
                      </a:r>
                      <a:r>
                        <a:rPr lang="en-US" sz="2000" i="0" dirty="0" smtClean="0">
                          <a:latin typeface="Arial"/>
                          <a:ea typeface="Arial"/>
                          <a:cs typeface="Arial"/>
                          <a:sym typeface="Arial"/>
                        </a:rPr>
                        <a:t>GitHub. </a:t>
                      </a:r>
                    </a:p>
                    <a:p>
                      <a:pPr marL="457200" lvl="0" indent="-317500" algn="r" rtl="1">
                        <a:lnSpc>
                          <a:spcPct val="115000"/>
                        </a:lnSpc>
                        <a:spcBef>
                          <a:spcPts val="0"/>
                        </a:spcBef>
                        <a:spcAft>
                          <a:spcPts val="0"/>
                        </a:spcAft>
                        <a:buSzPts val="1400"/>
                        <a:buAutoNum type="arabicPeriod"/>
                      </a:pPr>
                      <a:r>
                        <a:rPr lang="he-IL" sz="2000" i="0" dirty="0" smtClean="0">
                          <a:latin typeface="Arial"/>
                          <a:ea typeface="Arial"/>
                          <a:cs typeface="Arial"/>
                          <a:sym typeface="Arial"/>
                        </a:rPr>
                        <a:t>הוספתי קוד שמשתמש בכל הנ"ל ומפעיל את האימות דרך </a:t>
                      </a:r>
                      <a:r>
                        <a:rPr lang="en-US" sz="2000" i="0" dirty="0" err="1" smtClean="0">
                          <a:latin typeface="Arial"/>
                          <a:ea typeface="Arial"/>
                          <a:cs typeface="Arial"/>
                          <a:sym typeface="Arial"/>
                        </a:rPr>
                        <a:t>Github</a:t>
                      </a:r>
                      <a:endParaRPr lang="en-US" sz="2000" i="0" dirty="0" smtClean="0">
                        <a:latin typeface="Arial"/>
                        <a:ea typeface="Arial"/>
                        <a:cs typeface="Arial"/>
                        <a:sym typeface="Arial"/>
                      </a:endParaRPr>
                    </a:p>
                    <a:p>
                      <a:pPr marL="457200" lvl="0" indent="0" algn="r" rtl="1">
                        <a:lnSpc>
                          <a:spcPct val="115000"/>
                        </a:lnSpc>
                        <a:spcBef>
                          <a:spcPts val="1200"/>
                        </a:spcBef>
                        <a:spcAft>
                          <a:spcPts val="0"/>
                        </a:spcAft>
                        <a:buClr>
                          <a:schemeClr val="dk1"/>
                        </a:buClr>
                        <a:buSzPts val="1100"/>
                        <a:buFont typeface="Arial"/>
                        <a:buNone/>
                      </a:pPr>
                      <a:endParaRPr lang="en-US" sz="2000" i="1" dirty="0">
                        <a:latin typeface="Arial"/>
                        <a:ea typeface="Arial"/>
                        <a:cs typeface="Arial"/>
                        <a:sym typeface="Arial"/>
                      </a:endParaRPr>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1503464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6061933" y="2038707"/>
            <a:ext cx="5863554" cy="3615267"/>
          </a:xfrm>
        </p:spPr>
        <p:txBody>
          <a:bodyPr>
            <a:noAutofit/>
          </a:bodyPr>
          <a:lstStyle/>
          <a:p>
            <a:pPr marL="0" lvl="0" indent="0">
              <a:spcBef>
                <a:spcPts val="1000"/>
              </a:spcBef>
              <a:spcAft>
                <a:spcPts val="0"/>
              </a:spcAft>
              <a:buNone/>
            </a:pPr>
            <a:r>
              <a:rPr lang="he-IL" dirty="0">
                <a:solidFill>
                  <a:schemeClr val="bg1"/>
                </a:solidFill>
                <a:latin typeface="Arial" panose="020B0604020202020204" pitchFamily="34" charset="0"/>
                <a:cs typeface="Arial" panose="020B0604020202020204" pitchFamily="34" charset="0"/>
              </a:rPr>
              <a:t>הטמעת התחברות לאתר באמצעות </a:t>
            </a:r>
            <a:r>
              <a:rPr lang="he-IL" dirty="0" smtClean="0">
                <a:solidFill>
                  <a:schemeClr val="bg1"/>
                </a:solidFill>
                <a:latin typeface="Arial" panose="020B0604020202020204" pitchFamily="34" charset="0"/>
                <a:cs typeface="Arial" panose="020B0604020202020204" pitchFamily="34" charset="0"/>
              </a:rPr>
              <a:t>חשבון</a:t>
            </a:r>
            <a:r>
              <a:rPr lang="en-US" dirty="0" smtClean="0">
                <a:solidFill>
                  <a:schemeClr val="bg1"/>
                </a:solidFill>
                <a:latin typeface="Arial" panose="020B0604020202020204" pitchFamily="34" charset="0"/>
                <a:cs typeface="Arial" panose="020B0604020202020204" pitchFamily="34" charset="0"/>
              </a:rPr>
              <a:t>GitHub  </a:t>
            </a:r>
            <a:r>
              <a:rPr lang="he-IL" dirty="0" smtClean="0">
                <a:solidFill>
                  <a:schemeClr val="bg1"/>
                </a:solidFill>
                <a:latin typeface="Arial" panose="020B0604020202020204" pitchFamily="34" charset="0"/>
                <a:cs typeface="Arial" panose="020B0604020202020204" pitchFamily="34" charset="0"/>
              </a:rPr>
              <a:t> באמצעות</a:t>
            </a:r>
            <a:r>
              <a:rPr lang="en-US" dirty="0" smtClean="0">
                <a:solidFill>
                  <a:schemeClr val="bg1"/>
                </a:solidFill>
                <a:latin typeface="Arial" panose="020B0604020202020204" pitchFamily="34" charset="0"/>
                <a:cs typeface="Arial" panose="020B0604020202020204" pitchFamily="34" charset="0"/>
              </a:rPr>
              <a:t>OAuth2 </a:t>
            </a:r>
            <a:endParaRPr lang="he-IL" dirty="0" smtClean="0">
              <a:solidFill>
                <a:schemeClr val="bg1"/>
              </a:solidFill>
              <a:latin typeface="Arial" panose="020B0604020202020204" pitchFamily="34" charset="0"/>
              <a:cs typeface="Arial" panose="020B0604020202020204" pitchFamily="34" charset="0"/>
            </a:endParaRPr>
          </a:p>
          <a:p>
            <a:pPr marL="0" lvl="0" indent="0">
              <a:spcBef>
                <a:spcPts val="1000"/>
              </a:spcBef>
              <a:spcAft>
                <a:spcPts val="0"/>
              </a:spcAft>
              <a:buNone/>
            </a:pPr>
            <a:r>
              <a:rPr lang="he-IL" dirty="0" smtClean="0">
                <a:solidFill>
                  <a:schemeClr val="bg1"/>
                </a:solidFill>
                <a:latin typeface="Arial" panose="020B0604020202020204" pitchFamily="34" charset="0"/>
                <a:cs typeface="Arial" panose="020B0604020202020204" pitchFamily="34" charset="0"/>
              </a:rPr>
              <a:t>המטרה </a:t>
            </a:r>
            <a:r>
              <a:rPr lang="he-IL" dirty="0">
                <a:solidFill>
                  <a:schemeClr val="bg1"/>
                </a:solidFill>
                <a:latin typeface="Arial" panose="020B0604020202020204" pitchFamily="34" charset="0"/>
                <a:cs typeface="Arial" panose="020B0604020202020204" pitchFamily="34" charset="0"/>
              </a:rPr>
              <a:t>: לאפשר למשתמשים להתחבר לאתר בצורה מאובטחת ונוחה באמצעות חשבון </a:t>
            </a:r>
            <a:r>
              <a:rPr lang="en-US" dirty="0">
                <a:solidFill>
                  <a:schemeClr val="bg1"/>
                </a:solidFill>
                <a:latin typeface="Arial" panose="020B0604020202020204" pitchFamily="34" charset="0"/>
                <a:cs typeface="Arial" panose="020B0604020202020204" pitchFamily="34" charset="0"/>
              </a:rPr>
              <a:t>GitHub</a:t>
            </a:r>
            <a:r>
              <a:rPr lang="he-IL" dirty="0" smtClean="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שלהם</a:t>
            </a:r>
          </a:p>
          <a:p>
            <a:pPr marL="457200" lvl="0" indent="-342900">
              <a:spcBef>
                <a:spcPts val="1000"/>
              </a:spcBef>
              <a:spcAft>
                <a:spcPts val="0"/>
              </a:spcAft>
              <a:buClr>
                <a:schemeClr val="lt1"/>
              </a:buClr>
              <a:buSzPts val="1800"/>
              <a:buChar char="●"/>
            </a:pPr>
            <a:r>
              <a:rPr lang="he-IL" b="1" u="sng" dirty="0">
                <a:solidFill>
                  <a:schemeClr val="bg1"/>
                </a:solidFill>
                <a:latin typeface="Arial" panose="020B0604020202020204" pitchFamily="34" charset="0"/>
                <a:ea typeface="Arial"/>
                <a:cs typeface="Arial" panose="020B0604020202020204" pitchFamily="34" charset="0"/>
                <a:sym typeface="Arial"/>
              </a:rPr>
              <a:t>שלב 1-   </a:t>
            </a:r>
            <a:r>
              <a:rPr lang="he-IL" b="1" u="sng" dirty="0">
                <a:solidFill>
                  <a:schemeClr val="bg1"/>
                </a:solidFill>
                <a:latin typeface="Arial" panose="020B0604020202020204" pitchFamily="34" charset="0"/>
                <a:ea typeface="Arial"/>
                <a:cs typeface="Arial" panose="020B0604020202020204" pitchFamily="34" charset="0"/>
                <a:sym typeface="Arial"/>
              </a:rPr>
              <a:t>רישום ויצירת </a:t>
            </a:r>
            <a:r>
              <a:rPr lang="en-US" b="1" u="sng" dirty="0">
                <a:solidFill>
                  <a:schemeClr val="bg1"/>
                </a:solidFill>
                <a:latin typeface="Arial" panose="020B0604020202020204" pitchFamily="34" charset="0"/>
                <a:ea typeface="Arial"/>
                <a:cs typeface="Arial" panose="020B0604020202020204" pitchFamily="34" charset="0"/>
                <a:sym typeface="Arial"/>
              </a:rPr>
              <a:t>OAuth App </a:t>
            </a:r>
            <a:r>
              <a:rPr lang="he-IL" b="1" u="sng" dirty="0">
                <a:solidFill>
                  <a:schemeClr val="bg1"/>
                </a:solidFill>
                <a:latin typeface="Arial" panose="020B0604020202020204" pitchFamily="34" charset="0"/>
                <a:ea typeface="Arial"/>
                <a:cs typeface="Arial" panose="020B0604020202020204" pitchFamily="34" charset="0"/>
                <a:sym typeface="Arial"/>
              </a:rPr>
              <a:t>תואם לפרויקט </a:t>
            </a:r>
          </a:p>
          <a:p>
            <a:pPr marL="0" indent="0">
              <a:spcBef>
                <a:spcPts val="1600"/>
              </a:spcBef>
              <a:buClr>
                <a:schemeClr val="dk1"/>
              </a:buClr>
              <a:buSzPts val="1100"/>
              <a:buNone/>
            </a:pPr>
            <a:r>
              <a:rPr lang="he-IL" dirty="0" smtClean="0">
                <a:solidFill>
                  <a:schemeClr val="bg1"/>
                </a:solidFill>
                <a:latin typeface="Arial" panose="020B0604020202020204" pitchFamily="34" charset="0"/>
                <a:ea typeface="Arial"/>
                <a:cs typeface="Arial" panose="020B0604020202020204" pitchFamily="34" charset="0"/>
                <a:sym typeface="Arial"/>
              </a:rPr>
              <a:t>יצרתי </a:t>
            </a:r>
            <a:r>
              <a:rPr lang="iw-IL" dirty="0">
                <a:solidFill>
                  <a:schemeClr val="bg1"/>
                </a:solidFill>
                <a:latin typeface="Arial" panose="020B0604020202020204" pitchFamily="34" charset="0"/>
                <a:ea typeface="Arial"/>
                <a:cs typeface="Arial" panose="020B0604020202020204" pitchFamily="34" charset="0"/>
                <a:sym typeface="Arial"/>
              </a:rPr>
              <a:t>OAuth App</a:t>
            </a:r>
            <a:r>
              <a:rPr lang="he-IL" dirty="0">
                <a:solidFill>
                  <a:schemeClr val="bg1"/>
                </a:solidFill>
                <a:latin typeface="Arial" panose="020B0604020202020204" pitchFamily="34" charset="0"/>
                <a:ea typeface="Arial"/>
                <a:cs typeface="Arial" panose="020B0604020202020204" pitchFamily="34" charset="0"/>
                <a:sym typeface="Arial"/>
              </a:rPr>
              <a:t> </a:t>
            </a:r>
            <a:r>
              <a:rPr lang="he-IL" dirty="0" smtClean="0">
                <a:solidFill>
                  <a:schemeClr val="bg1"/>
                </a:solidFill>
                <a:latin typeface="Arial" panose="020B0604020202020204" pitchFamily="34" charset="0"/>
                <a:ea typeface="Arial"/>
                <a:cs typeface="Arial" panose="020B0604020202020204" pitchFamily="34" charset="0"/>
                <a:sym typeface="Arial"/>
              </a:rPr>
              <a:t>הגדרתי </a:t>
            </a:r>
            <a:r>
              <a:rPr lang="he-IL" dirty="0">
                <a:solidFill>
                  <a:schemeClr val="bg1"/>
                </a:solidFill>
                <a:latin typeface="Arial" panose="020B0604020202020204" pitchFamily="34" charset="0"/>
                <a:ea typeface="Arial"/>
                <a:cs typeface="Arial" panose="020B0604020202020204" pitchFamily="34" charset="0"/>
                <a:sym typeface="Arial"/>
              </a:rPr>
              <a:t>את כל ההגדרות הנדרשות </a:t>
            </a:r>
            <a:r>
              <a:rPr lang="he-IL" dirty="0" smtClean="0">
                <a:solidFill>
                  <a:schemeClr val="bg1"/>
                </a:solidFill>
                <a:latin typeface="Arial" panose="020B0604020202020204" pitchFamily="34" charset="0"/>
                <a:ea typeface="Arial"/>
                <a:cs typeface="Arial" panose="020B0604020202020204" pitchFamily="34" charset="0"/>
                <a:sym typeface="Arial"/>
              </a:rPr>
              <a:t>לפרויקט כולל ניתוב לדף הבית לאחר התחברות מוצלחת </a:t>
            </a:r>
          </a:p>
          <a:p>
            <a:pPr marL="0" indent="0">
              <a:spcBef>
                <a:spcPts val="1600"/>
              </a:spcBef>
              <a:buClr>
                <a:schemeClr val="dk1"/>
              </a:buClr>
              <a:buSzPts val="1100"/>
              <a:buNone/>
            </a:pPr>
            <a:r>
              <a:rPr lang="he-IL" dirty="0" smtClean="0">
                <a:solidFill>
                  <a:schemeClr val="bg1"/>
                </a:solidFill>
                <a:latin typeface="Arial" panose="020B0604020202020204" pitchFamily="34" charset="0"/>
                <a:ea typeface="Arial"/>
                <a:cs typeface="Arial" panose="020B0604020202020204" pitchFamily="34" charset="0"/>
                <a:sym typeface="Arial"/>
              </a:rPr>
              <a:t>קיבלתי </a:t>
            </a:r>
            <a:r>
              <a:rPr lang="en-US" dirty="0" smtClean="0">
                <a:solidFill>
                  <a:schemeClr val="bg1"/>
                </a:solidFill>
                <a:latin typeface="Arial" panose="020B0604020202020204" pitchFamily="34" charset="0"/>
                <a:ea typeface="Arial"/>
                <a:cs typeface="Arial" panose="020B0604020202020204" pitchFamily="34" charset="0"/>
                <a:sym typeface="Arial"/>
              </a:rPr>
              <a:t>Client ID I – Client secret</a:t>
            </a:r>
            <a:r>
              <a:rPr lang="he-IL" dirty="0" smtClean="0">
                <a:solidFill>
                  <a:schemeClr val="bg1"/>
                </a:solidFill>
                <a:latin typeface="Arial" panose="020B0604020202020204" pitchFamily="34" charset="0"/>
                <a:ea typeface="Arial"/>
                <a:cs typeface="Arial" panose="020B0604020202020204" pitchFamily="34" charset="0"/>
                <a:sym typeface="Arial"/>
              </a:rPr>
              <a:t> אותם אני צריכה לשתול בקוד</a:t>
            </a:r>
            <a:endParaRPr lang="he-IL" dirty="0">
              <a:solidFill>
                <a:schemeClr val="bg1"/>
              </a:solidFill>
              <a:latin typeface="Arial" panose="020B0604020202020204" pitchFamily="34" charset="0"/>
              <a:ea typeface="Arial"/>
              <a:cs typeface="Arial" panose="020B0604020202020204" pitchFamily="34" charset="0"/>
              <a:sym typeface="Arial"/>
            </a:endParaRPr>
          </a:p>
          <a:p>
            <a:pPr marL="0" lvl="0" indent="0">
              <a:spcBef>
                <a:spcPts val="1600"/>
              </a:spcBef>
              <a:spcAft>
                <a:spcPts val="1600"/>
              </a:spcAft>
              <a:buNone/>
            </a:pPr>
            <a:endParaRPr lang="he-IL" b="1" u="sng" dirty="0">
              <a:solidFill>
                <a:schemeClr val="bg1"/>
              </a:solidFill>
              <a:latin typeface="Arial" panose="020B0604020202020204" pitchFamily="34" charset="0"/>
              <a:ea typeface="Arial"/>
              <a:cs typeface="Arial" panose="020B0604020202020204" pitchFamily="34" charset="0"/>
              <a:sym typeface="Arial"/>
            </a:endParaRP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4" name="מלבן 3"/>
          <p:cNvSpPr/>
          <p:nvPr/>
        </p:nvSpPr>
        <p:spPr>
          <a:xfrm>
            <a:off x="2366254" y="459658"/>
            <a:ext cx="7734811" cy="461665"/>
          </a:xfrm>
          <a:prstGeom prst="rect">
            <a:avLst/>
          </a:prstGeom>
          <a:noFill/>
        </p:spPr>
        <p:txBody>
          <a:bodyPr wrap="none" lIns="91440" tIns="45720" rIns="91440" bIns="45720">
            <a:spAutoFit/>
          </a:bodyPr>
          <a:lstStyle/>
          <a:p>
            <a:pPr algn="ctr" rtl="1">
              <a:buSzPts val="1200"/>
            </a:pPr>
            <a:r>
              <a:rPr lang="iw-IL" sz="2400" b="1" i="1" u="sng" dirty="0">
                <a:solidFill>
                  <a:schemeClr val="bg1"/>
                </a:solidFill>
              </a:rPr>
              <a:t>ההתחברות </a:t>
            </a:r>
            <a:r>
              <a:rPr lang="he-IL" sz="2400" b="1" i="1" u="sng" dirty="0">
                <a:solidFill>
                  <a:schemeClr val="bg1"/>
                </a:solidFill>
              </a:rPr>
              <a:t>דרך </a:t>
            </a:r>
            <a:r>
              <a:rPr lang="en-US" sz="2400" b="1" i="1" u="sng" dirty="0">
                <a:solidFill>
                  <a:schemeClr val="bg1"/>
                </a:solidFill>
                <a:latin typeface="Arial" panose="020B0604020202020204" pitchFamily="34" charset="0"/>
                <a:cs typeface="Arial" panose="020B0604020202020204" pitchFamily="34" charset="0"/>
              </a:rPr>
              <a:t>GitHub</a:t>
            </a:r>
            <a:r>
              <a:rPr lang="iw-IL" sz="2400" b="1" i="1" u="sng" dirty="0" smtClean="0">
                <a:solidFill>
                  <a:schemeClr val="bg1"/>
                </a:solidFill>
              </a:rPr>
              <a:t> </a:t>
            </a:r>
            <a:r>
              <a:rPr lang="iw-IL" sz="2400" b="1" i="1" u="sng" dirty="0">
                <a:solidFill>
                  <a:schemeClr val="bg1"/>
                </a:solidFill>
              </a:rPr>
              <a:t>עם OAuth2 </a:t>
            </a:r>
            <a:r>
              <a:rPr lang="he-IL" sz="2400" b="1" i="1" u="sng" dirty="0">
                <a:solidFill>
                  <a:schemeClr val="bg1"/>
                </a:solidFill>
              </a:rPr>
              <a:t> </a:t>
            </a:r>
            <a:r>
              <a:rPr lang="iw-IL" sz="2400" b="1" i="1" u="sng" dirty="0">
                <a:solidFill>
                  <a:schemeClr val="bg1"/>
                </a:solidFill>
              </a:rPr>
              <a:t>ב</a:t>
            </a:r>
            <a:r>
              <a:rPr lang="he-IL" sz="2400" b="1" i="1" u="sng" dirty="0">
                <a:solidFill>
                  <a:schemeClr val="bg1"/>
                </a:solidFill>
              </a:rPr>
              <a:t> </a:t>
            </a:r>
            <a:r>
              <a:rPr lang="iw-IL" sz="2400" b="1" i="1" u="sng" dirty="0">
                <a:solidFill>
                  <a:schemeClr val="bg1"/>
                </a:solidFill>
              </a:rPr>
              <a:t>-</a:t>
            </a:r>
            <a:r>
              <a:rPr lang="he-IL" sz="2400" b="1" i="1" u="sng" dirty="0">
                <a:solidFill>
                  <a:schemeClr val="bg1"/>
                </a:solidFill>
              </a:rPr>
              <a:t> </a:t>
            </a:r>
            <a:r>
              <a:rPr lang="iw-IL" sz="2400" b="1" i="1" u="sng" dirty="0">
                <a:solidFill>
                  <a:schemeClr val="bg1"/>
                </a:solidFill>
              </a:rPr>
              <a:t>Spring Security</a:t>
            </a:r>
            <a:endParaRPr lang="iw-IL" sz="2400" b="1" i="1" dirty="0">
              <a:solidFill>
                <a:schemeClr val="bg1"/>
              </a:solidFill>
            </a:endParaRPr>
          </a:p>
        </p:txBody>
      </p:sp>
      <p:pic>
        <p:nvPicPr>
          <p:cNvPr id="9" name="Google Shape;202;g2eabf757462_0_14"/>
          <p:cNvPicPr preferRelativeResize="0"/>
          <p:nvPr/>
        </p:nvPicPr>
        <p:blipFill>
          <a:blip r:embed="rId2">
            <a:alphaModFix/>
          </a:blip>
          <a:stretch>
            <a:fillRect/>
          </a:stretch>
        </p:blipFill>
        <p:spPr>
          <a:xfrm>
            <a:off x="114388" y="921323"/>
            <a:ext cx="5947545" cy="3450600"/>
          </a:xfrm>
          <a:prstGeom prst="rect">
            <a:avLst/>
          </a:prstGeom>
          <a:noFill/>
          <a:ln>
            <a:noFill/>
          </a:ln>
        </p:spPr>
      </p:pic>
      <p:pic>
        <p:nvPicPr>
          <p:cNvPr id="10" name="Google Shape;203;g2eabf757462_0_14"/>
          <p:cNvPicPr preferRelativeResize="0"/>
          <p:nvPr/>
        </p:nvPicPr>
        <p:blipFill>
          <a:blip r:embed="rId3">
            <a:alphaModFix/>
          </a:blip>
          <a:stretch>
            <a:fillRect/>
          </a:stretch>
        </p:blipFill>
        <p:spPr>
          <a:xfrm>
            <a:off x="114382" y="4459202"/>
            <a:ext cx="5947551" cy="2398798"/>
          </a:xfrm>
          <a:prstGeom prst="rect">
            <a:avLst/>
          </a:prstGeom>
          <a:noFill/>
          <a:ln>
            <a:noFill/>
          </a:ln>
        </p:spPr>
      </p:pic>
      <p:cxnSp>
        <p:nvCxnSpPr>
          <p:cNvPr id="12" name="מחבר חץ ישר 11"/>
          <p:cNvCxnSpPr/>
          <p:nvPr/>
        </p:nvCxnSpPr>
        <p:spPr>
          <a:xfrm flipH="1" flipV="1">
            <a:off x="3608917" y="2499783"/>
            <a:ext cx="2944284" cy="211455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297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4" name="קבוצה 3"/>
          <p:cNvGrpSpPr/>
          <p:nvPr/>
        </p:nvGrpSpPr>
        <p:grpSpPr>
          <a:xfrm>
            <a:off x="168573" y="3994620"/>
            <a:ext cx="11854854" cy="1570438"/>
            <a:chOff x="568563" y="2696763"/>
            <a:chExt cx="11054875" cy="1464463"/>
          </a:xfrm>
        </p:grpSpPr>
        <p:pic>
          <p:nvPicPr>
            <p:cNvPr id="212" name="Google Shape;212;g2eabf757462_0_24"/>
            <p:cNvPicPr preferRelativeResize="0"/>
            <p:nvPr/>
          </p:nvPicPr>
          <p:blipFill>
            <a:blip r:embed="rId3">
              <a:alphaModFix/>
            </a:blip>
            <a:stretch>
              <a:fillRect/>
            </a:stretch>
          </p:blipFill>
          <p:spPr>
            <a:xfrm>
              <a:off x="568563" y="2696763"/>
              <a:ext cx="11054875" cy="1464463"/>
            </a:xfrm>
            <a:prstGeom prst="rect">
              <a:avLst/>
            </a:prstGeom>
            <a:noFill/>
            <a:ln>
              <a:noFill/>
            </a:ln>
          </p:spPr>
        </p:pic>
        <p:sp>
          <p:nvSpPr>
            <p:cNvPr id="213" name="Google Shape;213;g2eabf757462_0_24"/>
            <p:cNvSpPr/>
            <p:nvPr/>
          </p:nvSpPr>
          <p:spPr>
            <a:xfrm>
              <a:off x="4312000" y="2842150"/>
              <a:ext cx="1498800" cy="154200"/>
            </a:xfrm>
            <a:prstGeom prst="rect">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ill Sans"/>
                <a:ea typeface="Gill Sans"/>
                <a:cs typeface="Gill Sans"/>
                <a:sym typeface="Gill Sans"/>
              </a:endParaRPr>
            </a:p>
          </p:txBody>
        </p:sp>
        <p:sp>
          <p:nvSpPr>
            <p:cNvPr id="214" name="Google Shape;214;g2eabf757462_0_24"/>
            <p:cNvSpPr/>
            <p:nvPr/>
          </p:nvSpPr>
          <p:spPr>
            <a:xfrm>
              <a:off x="4522125" y="3072550"/>
              <a:ext cx="2605500" cy="154200"/>
            </a:xfrm>
            <a:prstGeom prst="rect">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ill Sans"/>
                <a:ea typeface="Gill Sans"/>
                <a:cs typeface="Gill Sans"/>
                <a:sym typeface="Gill Sans"/>
              </a:endParaRPr>
            </a:p>
          </p:txBody>
        </p:sp>
      </p:grpSp>
      <p:sp>
        <p:nvSpPr>
          <p:cNvPr id="7" name="מציין מיקום טקסט 2"/>
          <p:cNvSpPr txBox="1">
            <a:spLocks/>
          </p:cNvSpPr>
          <p:nvPr/>
        </p:nvSpPr>
        <p:spPr>
          <a:xfrm>
            <a:off x="223857" y="905942"/>
            <a:ext cx="11430871" cy="4990924"/>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1000"/>
              </a:spcBef>
              <a:spcAft>
                <a:spcPts val="0"/>
              </a:spcAft>
              <a:buNone/>
            </a:pPr>
            <a:r>
              <a:rPr lang="he-IL" b="1" u="sng" dirty="0" smtClean="0">
                <a:solidFill>
                  <a:schemeClr val="bg1"/>
                </a:solidFill>
                <a:latin typeface="Arial" panose="020B0604020202020204" pitchFamily="34" charset="0"/>
                <a:ea typeface="Trebuchet MS"/>
                <a:cs typeface="Arial" panose="020B0604020202020204" pitchFamily="34" charset="0"/>
                <a:sym typeface="Trebuchet MS"/>
              </a:rPr>
              <a:t>שלב 2: הטמעת התחברות באמצעות </a:t>
            </a:r>
            <a:r>
              <a:rPr lang="en-US" b="1" u="sng" dirty="0">
                <a:solidFill>
                  <a:schemeClr val="bg1"/>
                </a:solidFill>
                <a:latin typeface="Arial" panose="020B0604020202020204" pitchFamily="34" charset="0"/>
                <a:ea typeface="Arial"/>
                <a:cs typeface="Arial" panose="020B0604020202020204" pitchFamily="34" charset="0"/>
              </a:rPr>
              <a:t>GitHub</a:t>
            </a:r>
            <a:r>
              <a:rPr lang="en-US" b="1" u="sng" dirty="0" smtClean="0">
                <a:solidFill>
                  <a:schemeClr val="bg1"/>
                </a:solidFill>
                <a:latin typeface="Arial" panose="020B0604020202020204" pitchFamily="34" charset="0"/>
                <a:ea typeface="Arial"/>
                <a:cs typeface="Arial" panose="020B0604020202020204" pitchFamily="34" charset="0"/>
                <a:sym typeface="Arial"/>
              </a:rPr>
              <a:t> OAuth2 </a:t>
            </a:r>
            <a:r>
              <a:rPr lang="he-IL" b="1" u="sng" dirty="0" smtClean="0">
                <a:solidFill>
                  <a:schemeClr val="bg1"/>
                </a:solidFill>
                <a:latin typeface="Arial" panose="020B0604020202020204" pitchFamily="34" charset="0"/>
                <a:ea typeface="Arial"/>
                <a:cs typeface="Arial" panose="020B0604020202020204" pitchFamily="34" charset="0"/>
                <a:sym typeface="Arial"/>
              </a:rPr>
              <a:t>בקוד </a:t>
            </a:r>
          </a:p>
          <a:p>
            <a:pPr marL="0" indent="0" rtl="0">
              <a:lnSpc>
                <a:spcPct val="115000"/>
              </a:lnSpc>
              <a:spcBef>
                <a:spcPts val="1600"/>
              </a:spcBef>
              <a:spcAft>
                <a:spcPts val="0"/>
              </a:spcAft>
              <a:buFont typeface="Wingdings 3" panose="05040102010807070707" pitchFamily="18" charset="2"/>
              <a:buNone/>
            </a:pPr>
            <a:r>
              <a:rPr lang="he-IL" b="1" u="sng" dirty="0" smtClean="0">
                <a:solidFill>
                  <a:schemeClr val="bg1"/>
                </a:solidFill>
                <a:latin typeface="Arial" panose="020B0604020202020204" pitchFamily="34" charset="0"/>
                <a:ea typeface="Roboto Mono"/>
                <a:cs typeface="Arial" panose="020B0604020202020204" pitchFamily="34" charset="0"/>
                <a:sym typeface="Roboto Mono"/>
              </a:rPr>
              <a:t> :</a:t>
            </a:r>
            <a:r>
              <a:rPr lang="en-US" b="1" u="sng" dirty="0" err="1" smtClean="0">
                <a:solidFill>
                  <a:schemeClr val="bg1"/>
                </a:solidFill>
                <a:latin typeface="Arial" panose="020B0604020202020204" pitchFamily="34" charset="0"/>
                <a:ea typeface="Roboto Mono"/>
                <a:cs typeface="Arial" panose="020B0604020202020204" pitchFamily="34" charset="0"/>
                <a:sym typeface="Roboto Mono"/>
              </a:rPr>
              <a:t>application.properties</a:t>
            </a:r>
            <a:r>
              <a:rPr lang="en-US" b="1" u="sng" dirty="0" smtClean="0">
                <a:solidFill>
                  <a:schemeClr val="bg1"/>
                </a:solidFill>
                <a:latin typeface="Arial" panose="020B0604020202020204" pitchFamily="34" charset="0"/>
                <a:ea typeface="Roboto Mono"/>
                <a:cs typeface="Arial" panose="020B0604020202020204" pitchFamily="34" charset="0"/>
                <a:sym typeface="Roboto Mono"/>
              </a:rPr>
              <a:t> </a:t>
            </a:r>
            <a:r>
              <a:rPr lang="he-IL" b="1" u="sng" dirty="0" smtClean="0">
                <a:solidFill>
                  <a:schemeClr val="bg1"/>
                </a:solidFill>
                <a:latin typeface="Arial" panose="020B0604020202020204" pitchFamily="34" charset="0"/>
                <a:ea typeface="Arial"/>
                <a:cs typeface="Arial" panose="020B0604020202020204" pitchFamily="34" charset="0"/>
                <a:sym typeface="Arial"/>
              </a:rPr>
              <a:t>הגדרת</a:t>
            </a:r>
            <a:r>
              <a:rPr lang="he-IL" b="1" u="sng" dirty="0" smtClean="0">
                <a:solidFill>
                  <a:schemeClr val="bg1"/>
                </a:solidFill>
                <a:latin typeface="Arial" panose="020B0604020202020204" pitchFamily="34" charset="0"/>
                <a:ea typeface="Roboto Mono"/>
                <a:cs typeface="Arial" panose="020B0604020202020204" pitchFamily="34" charset="0"/>
                <a:sym typeface="Roboto Mono"/>
              </a:rPr>
              <a:t> </a:t>
            </a:r>
          </a:p>
          <a:p>
            <a:pPr marL="0" indent="0">
              <a:lnSpc>
                <a:spcPct val="115000"/>
              </a:lnSpc>
              <a:spcBef>
                <a:spcPts val="1200"/>
              </a:spcBef>
              <a:spcAft>
                <a:spcPts val="0"/>
              </a:spcAft>
              <a:buNone/>
            </a:pPr>
            <a:r>
              <a:rPr lang="he-IL" dirty="0" smtClean="0">
                <a:solidFill>
                  <a:schemeClr val="bg1"/>
                </a:solidFill>
                <a:latin typeface="Arial" panose="020B0604020202020204" pitchFamily="34" charset="0"/>
                <a:ea typeface="Arial"/>
                <a:cs typeface="Arial" panose="020B0604020202020204" pitchFamily="34" charset="0"/>
                <a:sym typeface="Arial"/>
              </a:rPr>
              <a:t>בקובץ זה הגדרתי את הפרמטרים הדרושים עבור </a:t>
            </a:r>
            <a:r>
              <a:rPr lang="en-US" dirty="0" smtClean="0">
                <a:solidFill>
                  <a:schemeClr val="bg1"/>
                </a:solidFill>
                <a:latin typeface="Arial" panose="020B0604020202020204" pitchFamily="34" charset="0"/>
                <a:ea typeface="Arial"/>
                <a:cs typeface="Arial" panose="020B0604020202020204" pitchFamily="34" charset="0"/>
                <a:sym typeface="Arial"/>
              </a:rPr>
              <a:t>OAuth2 </a:t>
            </a:r>
            <a:r>
              <a:rPr lang="he-IL" dirty="0" smtClean="0">
                <a:solidFill>
                  <a:schemeClr val="bg1"/>
                </a:solidFill>
                <a:latin typeface="Arial" panose="020B0604020202020204" pitchFamily="34" charset="0"/>
                <a:ea typeface="Arial"/>
                <a:cs typeface="Arial" panose="020B0604020202020204" pitchFamily="34" charset="0"/>
                <a:sym typeface="Arial"/>
              </a:rPr>
              <a:t>של </a:t>
            </a:r>
            <a:r>
              <a:rPr lang="en-US" dirty="0">
                <a:solidFill>
                  <a:schemeClr val="bg1"/>
                </a:solidFill>
                <a:latin typeface="Arial" panose="020B0604020202020204" pitchFamily="34" charset="0"/>
                <a:ea typeface="Arial"/>
                <a:cs typeface="Arial" panose="020B0604020202020204" pitchFamily="34" charset="0"/>
              </a:rPr>
              <a:t>GitHub</a:t>
            </a:r>
            <a:r>
              <a:rPr lang="en-US" dirty="0" smtClean="0">
                <a:solidFill>
                  <a:schemeClr val="bg1"/>
                </a:solidFill>
                <a:latin typeface="Arial" panose="020B0604020202020204" pitchFamily="34" charset="0"/>
                <a:ea typeface="Arial"/>
                <a:cs typeface="Arial" panose="020B0604020202020204" pitchFamily="34" charset="0"/>
                <a:sym typeface="Arial"/>
              </a:rPr>
              <a:t>, </a:t>
            </a:r>
            <a:r>
              <a:rPr lang="he-IL" dirty="0" smtClean="0">
                <a:solidFill>
                  <a:schemeClr val="bg1"/>
                </a:solidFill>
                <a:latin typeface="Arial" panose="020B0604020202020204" pitchFamily="34" charset="0"/>
                <a:ea typeface="Arial"/>
                <a:cs typeface="Arial" panose="020B0604020202020204" pitchFamily="34" charset="0"/>
                <a:sym typeface="Arial"/>
              </a:rPr>
              <a:t>כולל : .</a:t>
            </a:r>
            <a:r>
              <a:rPr lang="en-US" dirty="0" smtClean="0">
                <a:solidFill>
                  <a:schemeClr val="bg1"/>
                </a:solidFill>
                <a:latin typeface="Arial" panose="020B0604020202020204" pitchFamily="34" charset="0"/>
                <a:ea typeface="Arial"/>
                <a:cs typeface="Arial" panose="020B0604020202020204" pitchFamily="34" charset="0"/>
                <a:sym typeface="Arial"/>
              </a:rPr>
              <a:t>Client-ID </a:t>
            </a:r>
            <a:r>
              <a:rPr lang="en-US" dirty="0" smtClean="0">
                <a:solidFill>
                  <a:schemeClr val="bg1"/>
                </a:solidFill>
                <a:latin typeface="Arial" panose="020B0604020202020204" pitchFamily="34" charset="0"/>
                <a:ea typeface="Arial"/>
                <a:cs typeface="Arial" panose="020B0604020202020204" pitchFamily="34" charset="0"/>
              </a:rPr>
              <a:t>I-</a:t>
            </a:r>
            <a:r>
              <a:rPr lang="en-US" dirty="0" smtClean="0">
                <a:solidFill>
                  <a:schemeClr val="bg1"/>
                </a:solidFill>
                <a:latin typeface="Arial" panose="020B0604020202020204" pitchFamily="34" charset="0"/>
                <a:ea typeface="Arial"/>
                <a:cs typeface="Arial" panose="020B0604020202020204" pitchFamily="34" charset="0"/>
                <a:sym typeface="Arial"/>
              </a:rPr>
              <a:t> client-Secret </a:t>
            </a:r>
            <a:r>
              <a:rPr lang="he-IL" dirty="0">
                <a:solidFill>
                  <a:schemeClr val="bg1"/>
                </a:solidFill>
                <a:latin typeface="Arial" panose="020B0604020202020204" pitchFamily="34" charset="0"/>
                <a:ea typeface="Arial"/>
                <a:cs typeface="Arial" panose="020B0604020202020204" pitchFamily="34" charset="0"/>
              </a:rPr>
              <a:t>ה</a:t>
            </a:r>
            <a:r>
              <a:rPr lang="he-IL" dirty="0" smtClean="0">
                <a:solidFill>
                  <a:schemeClr val="bg1"/>
                </a:solidFill>
                <a:latin typeface="Arial" panose="020B0604020202020204" pitchFamily="34" charset="0"/>
                <a:ea typeface="Arial"/>
                <a:cs typeface="Arial" panose="020B0604020202020204" pitchFamily="34" charset="0"/>
                <a:sym typeface="Arial"/>
              </a:rPr>
              <a:t>פרמטרים האלה מאפשרים לאפליקציה לתקשר עם שירותי</a:t>
            </a:r>
            <a:r>
              <a:rPr lang="en-US" dirty="0" smtClean="0">
                <a:solidFill>
                  <a:schemeClr val="bg1"/>
                </a:solidFill>
                <a:latin typeface="Arial" panose="020B0604020202020204" pitchFamily="34" charset="0"/>
                <a:ea typeface="Arial"/>
                <a:cs typeface="Arial" panose="020B0604020202020204" pitchFamily="34" charset="0"/>
                <a:sym typeface="Arial"/>
              </a:rPr>
              <a:t>GitHub </a:t>
            </a:r>
            <a:r>
              <a:rPr lang="he-IL" dirty="0" smtClean="0">
                <a:solidFill>
                  <a:schemeClr val="bg1"/>
                </a:solidFill>
                <a:latin typeface="Arial" panose="020B0604020202020204" pitchFamily="34" charset="0"/>
                <a:ea typeface="Arial"/>
                <a:cs typeface="Arial" panose="020B0604020202020204" pitchFamily="34" charset="0"/>
                <a:sym typeface="Arial"/>
              </a:rPr>
              <a:t> ולבצע את תהליך ההתחברות בצורה מאובטחת.</a:t>
            </a:r>
          </a:p>
          <a:p>
            <a:pPr marL="0" indent="0">
              <a:lnSpc>
                <a:spcPct val="115000"/>
              </a:lnSpc>
              <a:spcBef>
                <a:spcPts val="1200"/>
              </a:spcBef>
              <a:spcAft>
                <a:spcPts val="0"/>
              </a:spcAft>
              <a:buFont typeface="Wingdings 3" panose="05040102010807070707" pitchFamily="18" charset="2"/>
              <a:buNone/>
            </a:pPr>
            <a:endParaRPr lang="he-IL" dirty="0" smtClean="0">
              <a:solidFill>
                <a:schemeClr val="bg1"/>
              </a:solidFill>
              <a:latin typeface="Arial" panose="020B0604020202020204" pitchFamily="34" charset="0"/>
              <a:ea typeface="Arial"/>
              <a:cs typeface="Arial" panose="020B0604020202020204" pitchFamily="34" charset="0"/>
              <a:sym typeface="Arial"/>
            </a:endParaRPr>
          </a:p>
          <a:p>
            <a:pPr marL="0" indent="0">
              <a:spcBef>
                <a:spcPts val="1200"/>
              </a:spcBef>
              <a:spcAft>
                <a:spcPts val="0"/>
              </a:spcAft>
              <a:buFont typeface="Wingdings 3" panose="05040102010807070707" pitchFamily="18" charset="2"/>
              <a:buNone/>
            </a:pPr>
            <a:endParaRPr lang="he-IL" dirty="0" smtClean="0">
              <a:solidFill>
                <a:schemeClr val="bg1"/>
              </a:solidFill>
              <a:latin typeface="Arial" panose="020B0604020202020204" pitchFamily="34" charset="0"/>
              <a:ea typeface="Arial"/>
              <a:cs typeface="Arial" panose="020B0604020202020204" pitchFamily="34" charset="0"/>
              <a:sym typeface="Arial"/>
            </a:endParaRPr>
          </a:p>
          <a:p>
            <a:pPr marL="0" indent="0" rtl="0">
              <a:lnSpc>
                <a:spcPct val="115000"/>
              </a:lnSpc>
              <a:spcBef>
                <a:spcPts val="1600"/>
              </a:spcBef>
              <a:spcAft>
                <a:spcPts val="0"/>
              </a:spcAft>
              <a:buFont typeface="Wingdings 3" panose="05040102010807070707" pitchFamily="18" charset="2"/>
              <a:buNone/>
            </a:pPr>
            <a:endParaRPr lang="he-IL" b="1" u="sng" dirty="0" smtClean="0">
              <a:solidFill>
                <a:schemeClr val="bg1"/>
              </a:solidFill>
              <a:latin typeface="Arial" panose="020B0604020202020204" pitchFamily="34" charset="0"/>
              <a:ea typeface="Roboto Mono"/>
              <a:cs typeface="Arial" panose="020B0604020202020204" pitchFamily="34" charset="0"/>
              <a:sym typeface="Roboto Mono"/>
            </a:endParaRPr>
          </a:p>
          <a:p>
            <a:pPr marL="0" indent="0" algn="l" rtl="0">
              <a:lnSpc>
                <a:spcPct val="115000"/>
              </a:lnSpc>
              <a:spcBef>
                <a:spcPts val="1600"/>
              </a:spcBef>
              <a:spcAft>
                <a:spcPts val="1600"/>
              </a:spcAft>
              <a:buFont typeface="Wingdings 3" panose="05040102010807070707" pitchFamily="18" charset="2"/>
              <a:buNone/>
            </a:pPr>
            <a:endParaRPr lang="he-IL" dirty="0">
              <a:solidFill>
                <a:schemeClr val="bg1"/>
              </a:solidFill>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smtClean="0">
                <a:ln>
                  <a:noFill/>
                </a:ln>
                <a:solidFill>
                  <a:schemeClr val="bg1"/>
                </a:solidFill>
                <a:effectLst/>
                <a:latin typeface="Arial" panose="020B0604020202020204" pitchFamily="34" charset="0"/>
                <a:ea typeface="+mn-ea"/>
                <a:cs typeface="Arial" panose="020B0604020202020204" pitchFamily="34" charset="0"/>
              </a:rPr>
              <a:t>GitHub</a:t>
            </a:r>
            <a:r>
              <a:rPr kumimoji="0" lang="en-US" altLang="he-IL" sz="800" b="0" i="0" u="none" strike="noStrike" cap="none" normalizeH="0" baseline="0" smtClean="0">
                <a:ln>
                  <a:noFill/>
                </a:ln>
                <a:solidFill>
                  <a:schemeClr val="tx1"/>
                </a:solidFill>
                <a:effectLst/>
              </a:rPr>
              <a:t> </a:t>
            </a:r>
            <a:endParaRPr kumimoji="0" lang="en-US" altLang="he-IL" sz="1800" b="0" i="0" u="none" strike="noStrike" cap="none" normalizeH="0" baseline="0" smtClean="0">
              <a:ln>
                <a:noFill/>
              </a:ln>
              <a:solidFill>
                <a:schemeClr val="tx1"/>
              </a:solidFill>
              <a:effectLst/>
              <a:latin typeface="Arial" panose="020B0604020202020204" pitchFamily="34" charset="0"/>
            </a:endParaRPr>
          </a:p>
        </p:txBody>
      </p:sp>
      <p:sp>
        <p:nvSpPr>
          <p:cNvPr id="14" name="מלבן 13"/>
          <p:cNvSpPr/>
          <p:nvPr/>
        </p:nvSpPr>
        <p:spPr>
          <a:xfrm>
            <a:off x="2391654" y="402982"/>
            <a:ext cx="7734811" cy="461665"/>
          </a:xfrm>
          <a:prstGeom prst="rect">
            <a:avLst/>
          </a:prstGeom>
          <a:noFill/>
        </p:spPr>
        <p:txBody>
          <a:bodyPr wrap="none" lIns="91440" tIns="45720" rIns="91440" bIns="45720">
            <a:spAutoFit/>
          </a:bodyPr>
          <a:lstStyle/>
          <a:p>
            <a:pPr algn="ctr" rtl="1">
              <a:buSzPts val="1200"/>
            </a:pPr>
            <a:r>
              <a:rPr lang="iw-IL" sz="2400" b="1" i="1" u="sng" dirty="0">
                <a:solidFill>
                  <a:schemeClr val="bg1"/>
                </a:solidFill>
              </a:rPr>
              <a:t>ההתחברות </a:t>
            </a:r>
            <a:r>
              <a:rPr lang="he-IL" sz="2400" b="1" i="1" u="sng" dirty="0">
                <a:solidFill>
                  <a:schemeClr val="bg1"/>
                </a:solidFill>
              </a:rPr>
              <a:t>דרך </a:t>
            </a:r>
            <a:r>
              <a:rPr lang="en-US" sz="2400" b="1" i="1" u="sng" dirty="0">
                <a:solidFill>
                  <a:schemeClr val="bg1"/>
                </a:solidFill>
                <a:latin typeface="Arial" panose="020B0604020202020204" pitchFamily="34" charset="0"/>
                <a:cs typeface="Arial" panose="020B0604020202020204" pitchFamily="34" charset="0"/>
              </a:rPr>
              <a:t>GitHub</a:t>
            </a:r>
            <a:r>
              <a:rPr lang="iw-IL" sz="2400" b="1" i="1" u="sng" dirty="0" smtClean="0">
                <a:solidFill>
                  <a:schemeClr val="bg1"/>
                </a:solidFill>
              </a:rPr>
              <a:t> </a:t>
            </a:r>
            <a:r>
              <a:rPr lang="iw-IL" sz="2400" b="1" i="1" u="sng" dirty="0">
                <a:solidFill>
                  <a:schemeClr val="bg1"/>
                </a:solidFill>
              </a:rPr>
              <a:t>עם OAuth2 </a:t>
            </a:r>
            <a:r>
              <a:rPr lang="he-IL" sz="2400" b="1" i="1" u="sng" dirty="0">
                <a:solidFill>
                  <a:schemeClr val="bg1"/>
                </a:solidFill>
              </a:rPr>
              <a:t> </a:t>
            </a:r>
            <a:r>
              <a:rPr lang="iw-IL" sz="2400" b="1" i="1" u="sng" dirty="0">
                <a:solidFill>
                  <a:schemeClr val="bg1"/>
                </a:solidFill>
              </a:rPr>
              <a:t>ב</a:t>
            </a:r>
            <a:r>
              <a:rPr lang="he-IL" sz="2400" b="1" i="1" u="sng" dirty="0">
                <a:solidFill>
                  <a:schemeClr val="bg1"/>
                </a:solidFill>
              </a:rPr>
              <a:t> </a:t>
            </a:r>
            <a:r>
              <a:rPr lang="iw-IL" sz="2400" b="1" i="1" u="sng" dirty="0">
                <a:solidFill>
                  <a:schemeClr val="bg1"/>
                </a:solidFill>
              </a:rPr>
              <a:t>-</a:t>
            </a:r>
            <a:r>
              <a:rPr lang="he-IL" sz="2400" b="1" i="1" u="sng" dirty="0">
                <a:solidFill>
                  <a:schemeClr val="bg1"/>
                </a:solidFill>
              </a:rPr>
              <a:t> </a:t>
            </a:r>
            <a:r>
              <a:rPr lang="iw-IL" sz="2400" b="1" i="1" u="sng" dirty="0">
                <a:solidFill>
                  <a:schemeClr val="bg1"/>
                </a:solidFill>
              </a:rPr>
              <a:t>Spring Security</a:t>
            </a:r>
            <a:endParaRPr lang="iw-IL" sz="2400" b="1" i="1"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21" name="Google Shape;221;g2eabf757462_0_34"/>
          <p:cNvPicPr preferRelativeResize="0"/>
          <p:nvPr/>
        </p:nvPicPr>
        <p:blipFill>
          <a:blip r:embed="rId3">
            <a:alphaModFix/>
          </a:blip>
          <a:stretch>
            <a:fillRect/>
          </a:stretch>
        </p:blipFill>
        <p:spPr>
          <a:xfrm>
            <a:off x="0" y="1190802"/>
            <a:ext cx="8816696" cy="4153068"/>
          </a:xfrm>
          <a:prstGeom prst="rect">
            <a:avLst/>
          </a:prstGeom>
          <a:noFill/>
          <a:ln>
            <a:noFill/>
          </a:ln>
        </p:spPr>
      </p:pic>
      <p:sp>
        <p:nvSpPr>
          <p:cNvPr id="2" name="מלבן 1"/>
          <p:cNvSpPr/>
          <p:nvPr/>
        </p:nvSpPr>
        <p:spPr>
          <a:xfrm>
            <a:off x="8816696" y="986309"/>
            <a:ext cx="3280584" cy="5921108"/>
          </a:xfrm>
          <a:prstGeom prst="rect">
            <a:avLst/>
          </a:prstGeom>
        </p:spPr>
        <p:txBody>
          <a:bodyPr wrap="square">
            <a:spAutoFit/>
          </a:bodyPr>
          <a:lstStyle/>
          <a:p>
            <a:pPr algn="r" rtl="1">
              <a:spcBef>
                <a:spcPts val="1000"/>
              </a:spcBef>
            </a:pPr>
            <a:r>
              <a:rPr lang="he-IL" sz="1800" b="1" u="sng" dirty="0">
                <a:solidFill>
                  <a:schemeClr val="bg1"/>
                </a:solidFill>
                <a:latin typeface="Arial" panose="020B0604020202020204" pitchFamily="34" charset="0"/>
                <a:ea typeface="Trebuchet MS"/>
                <a:cs typeface="Arial" panose="020B0604020202020204" pitchFamily="34" charset="0"/>
                <a:sym typeface="Trebuchet MS"/>
              </a:rPr>
              <a:t>שלב 2: הטמעת התחברות באמצעות </a:t>
            </a:r>
            <a:r>
              <a:rPr lang="en-US" sz="1800" b="1" u="sng" dirty="0">
                <a:solidFill>
                  <a:schemeClr val="bg1"/>
                </a:solidFill>
                <a:latin typeface="Arial" panose="020B0604020202020204" pitchFamily="34" charset="0"/>
                <a:cs typeface="Arial" panose="020B0604020202020204" pitchFamily="34" charset="0"/>
              </a:rPr>
              <a:t>GitHub</a:t>
            </a:r>
            <a:r>
              <a:rPr lang="en-US" sz="1800" b="1" u="sng" dirty="0" smtClean="0">
                <a:solidFill>
                  <a:schemeClr val="bg1"/>
                </a:solidFill>
                <a:latin typeface="Arial" panose="020B0604020202020204" pitchFamily="34" charset="0"/>
                <a:cs typeface="Arial" panose="020B0604020202020204" pitchFamily="34" charset="0"/>
              </a:rPr>
              <a:t> </a:t>
            </a:r>
            <a:r>
              <a:rPr lang="en-US" sz="1800" b="1" u="sng" dirty="0">
                <a:solidFill>
                  <a:schemeClr val="bg1"/>
                </a:solidFill>
                <a:latin typeface="Arial" panose="020B0604020202020204" pitchFamily="34" charset="0"/>
                <a:cs typeface="Arial" panose="020B0604020202020204" pitchFamily="34" charset="0"/>
              </a:rPr>
              <a:t>OAuth2 </a:t>
            </a:r>
            <a:r>
              <a:rPr lang="he-IL" sz="1800" b="1" u="sng" dirty="0">
                <a:solidFill>
                  <a:schemeClr val="bg1"/>
                </a:solidFill>
                <a:latin typeface="Arial" panose="020B0604020202020204" pitchFamily="34" charset="0"/>
                <a:cs typeface="Arial" panose="020B0604020202020204" pitchFamily="34" charset="0"/>
              </a:rPr>
              <a:t>בקוד - המשך</a:t>
            </a:r>
          </a:p>
          <a:p>
            <a:pPr algn="r" rtl="1"/>
            <a:r>
              <a:rPr lang="he-IL" sz="1800" b="1" u="sng" dirty="0">
                <a:solidFill>
                  <a:schemeClr val="bg1"/>
                </a:solidFill>
                <a:latin typeface="Arial" panose="020B0604020202020204" pitchFamily="34" charset="0"/>
                <a:ea typeface="Roboto Mono"/>
                <a:cs typeface="Arial" panose="020B0604020202020204" pitchFamily="34" charset="0"/>
                <a:sym typeface="Roboto Mono"/>
              </a:rPr>
              <a:t> :</a:t>
            </a:r>
            <a:r>
              <a:rPr lang="he-IL" sz="1800" b="1" u="sng" dirty="0">
                <a:solidFill>
                  <a:schemeClr val="bg1"/>
                </a:solidFill>
                <a:latin typeface="Arial" panose="020B0604020202020204" pitchFamily="34" charset="0"/>
                <a:cs typeface="Arial" panose="020B0604020202020204" pitchFamily="34" charset="0"/>
              </a:rPr>
              <a:t>SecurityConfig.java יצירת</a:t>
            </a:r>
            <a:endParaRPr lang="he-IL" sz="1800" dirty="0">
              <a:solidFill>
                <a:schemeClr val="bg1"/>
              </a:solidFill>
              <a:latin typeface="Arial" panose="020B0604020202020204" pitchFamily="34" charset="0"/>
              <a:cs typeface="Arial" panose="020B0604020202020204" pitchFamily="34" charset="0"/>
            </a:endParaRPr>
          </a:p>
          <a:p>
            <a:pPr marL="0" indent="0" algn="r" rtl="1">
              <a:buNone/>
            </a:pPr>
            <a:r>
              <a:rPr lang="he-IL" sz="1800" dirty="0">
                <a:solidFill>
                  <a:schemeClr val="bg1"/>
                </a:solidFill>
                <a:latin typeface="Arial" panose="020B0604020202020204" pitchFamily="34" charset="0"/>
                <a:cs typeface="Arial" panose="020B0604020202020204" pitchFamily="34" charset="0"/>
              </a:rPr>
              <a:t>יצרתי קובץ זה והגדרתי בו את </a:t>
            </a:r>
            <a:r>
              <a:rPr lang="he-IL" sz="1800" dirty="0" err="1">
                <a:solidFill>
                  <a:schemeClr val="bg1"/>
                </a:solidFill>
                <a:latin typeface="Arial" panose="020B0604020202020204" pitchFamily="34" charset="0"/>
                <a:cs typeface="Arial" panose="020B0604020202020204" pitchFamily="34" charset="0"/>
              </a:rPr>
              <a:t>קונפיגורצית</a:t>
            </a:r>
            <a:r>
              <a:rPr lang="he-IL" sz="1800" dirty="0">
                <a:solidFill>
                  <a:schemeClr val="bg1"/>
                </a:solidFill>
                <a:latin typeface="Arial" panose="020B0604020202020204" pitchFamily="34" charset="0"/>
                <a:cs typeface="Arial" panose="020B0604020202020204" pitchFamily="34" charset="0"/>
              </a:rPr>
              <a:t> האבטחה של האפליקציה.</a:t>
            </a:r>
          </a:p>
          <a:p>
            <a:pPr marL="0" indent="0" algn="r" rtl="1">
              <a:buNone/>
            </a:pPr>
            <a:r>
              <a:rPr lang="he-IL" sz="1800" dirty="0">
                <a:solidFill>
                  <a:schemeClr val="bg1"/>
                </a:solidFill>
                <a:latin typeface="Arial" panose="020B0604020202020204" pitchFamily="34" charset="0"/>
                <a:cs typeface="Arial" panose="020B0604020202020204" pitchFamily="34" charset="0"/>
              </a:rPr>
              <a:t> הקובץ מכיל הגדרות של </a:t>
            </a:r>
            <a:r>
              <a:rPr lang="he-IL" sz="1800" dirty="0" smtClean="0">
                <a:solidFill>
                  <a:schemeClr val="bg1"/>
                </a:solidFill>
                <a:latin typeface="Arial" panose="020B0604020202020204" pitchFamily="34" charset="0"/>
                <a:cs typeface="Arial" panose="020B0604020202020204" pitchFamily="34" charset="0"/>
              </a:rPr>
              <a:t>מסננים –רק ניתובים אלו לא דורשים אימות, </a:t>
            </a:r>
          </a:p>
          <a:p>
            <a:pPr marL="0" indent="0" algn="r" rtl="1">
              <a:buNone/>
            </a:pPr>
            <a:r>
              <a:rPr lang="he-IL" sz="1800" dirty="0" smtClean="0">
                <a:solidFill>
                  <a:schemeClr val="bg1"/>
                </a:solidFill>
                <a:latin typeface="Arial" panose="020B0604020202020204" pitchFamily="34" charset="0"/>
                <a:cs typeface="Arial" panose="020B0604020202020204" pitchFamily="34" charset="0"/>
              </a:rPr>
              <a:t>דפים שלשם מנותב המשתמש בעת  </a:t>
            </a:r>
            <a:r>
              <a:rPr lang="he-IL" sz="1800" dirty="0">
                <a:solidFill>
                  <a:schemeClr val="bg1"/>
                </a:solidFill>
                <a:latin typeface="Arial" panose="020B0604020202020204" pitchFamily="34" charset="0"/>
                <a:cs typeface="Arial" panose="020B0604020202020204" pitchFamily="34" charset="0"/>
              </a:rPr>
              <a:t>התחברות </a:t>
            </a:r>
            <a:r>
              <a:rPr lang="he-IL" sz="1800" dirty="0" smtClean="0">
                <a:solidFill>
                  <a:schemeClr val="bg1"/>
                </a:solidFill>
                <a:latin typeface="Arial" panose="020B0604020202020204" pitchFamily="34" charset="0"/>
                <a:cs typeface="Arial" panose="020B0604020202020204" pitchFamily="34" charset="0"/>
              </a:rPr>
              <a:t>מוצלחת </a:t>
            </a:r>
            <a:r>
              <a:rPr lang="he-IL" sz="1800" dirty="0">
                <a:solidFill>
                  <a:schemeClr val="bg1"/>
                </a:solidFill>
                <a:latin typeface="Arial" panose="020B0604020202020204" pitchFamily="34" charset="0"/>
                <a:cs typeface="Arial" panose="020B0604020202020204" pitchFamily="34" charset="0"/>
              </a:rPr>
              <a:t>ושגיאות, </a:t>
            </a:r>
          </a:p>
          <a:p>
            <a:pPr marL="0" indent="0" algn="r" rtl="1">
              <a:buNone/>
            </a:pPr>
            <a:r>
              <a:rPr lang="he-IL" sz="1800" dirty="0">
                <a:solidFill>
                  <a:schemeClr val="bg1"/>
                </a:solidFill>
                <a:latin typeface="Arial" panose="020B0604020202020204" pitchFamily="34" charset="0"/>
                <a:cs typeface="Arial" panose="020B0604020202020204" pitchFamily="34" charset="0"/>
              </a:rPr>
              <a:t>וניהול </a:t>
            </a:r>
            <a:r>
              <a:rPr lang="he-IL" sz="1800" dirty="0" err="1">
                <a:solidFill>
                  <a:schemeClr val="bg1"/>
                </a:solidFill>
                <a:latin typeface="Arial" panose="020B0604020202020204" pitchFamily="34" charset="0"/>
                <a:cs typeface="Arial" panose="020B0604020202020204" pitchFamily="34" charset="0"/>
              </a:rPr>
              <a:t>הסשנים</a:t>
            </a:r>
            <a:r>
              <a:rPr lang="he-IL" sz="1800" dirty="0">
                <a:solidFill>
                  <a:schemeClr val="bg1"/>
                </a:solidFill>
                <a:latin typeface="Arial" panose="020B0604020202020204" pitchFamily="34" charset="0"/>
                <a:cs typeface="Arial" panose="020B0604020202020204" pitchFamily="34" charset="0"/>
              </a:rPr>
              <a:t>. </a:t>
            </a:r>
            <a:endParaRPr lang="he-IL" sz="1800" dirty="0" smtClean="0">
              <a:solidFill>
                <a:schemeClr val="bg1"/>
              </a:solidFill>
              <a:latin typeface="Arial" panose="020B0604020202020204" pitchFamily="34" charset="0"/>
              <a:cs typeface="Arial" panose="020B0604020202020204" pitchFamily="34" charset="0"/>
            </a:endParaRPr>
          </a:p>
          <a:p>
            <a:pPr marL="0" indent="0" algn="r" rtl="1">
              <a:buNone/>
            </a:pPr>
            <a:endParaRPr lang="he-IL" sz="1800" dirty="0" smtClean="0">
              <a:solidFill>
                <a:schemeClr val="bg1"/>
              </a:solidFill>
              <a:latin typeface="Arial" panose="020B0604020202020204" pitchFamily="34" charset="0"/>
              <a:cs typeface="Arial" panose="020B0604020202020204" pitchFamily="34" charset="0"/>
            </a:endParaRPr>
          </a:p>
          <a:p>
            <a:pPr marL="0" indent="0" algn="r" rtl="1">
              <a:buNone/>
            </a:pPr>
            <a:r>
              <a:rPr lang="he-IL" sz="1800" dirty="0" smtClean="0">
                <a:solidFill>
                  <a:schemeClr val="bg1"/>
                </a:solidFill>
                <a:latin typeface="Arial" panose="020B0604020202020204" pitchFamily="34" charset="0"/>
                <a:cs typeface="Arial" panose="020B0604020202020204" pitchFamily="34" charset="0"/>
              </a:rPr>
              <a:t>.</a:t>
            </a:r>
            <a:endParaRPr lang="he-IL" sz="1800" dirty="0">
              <a:solidFill>
                <a:schemeClr val="bg1"/>
              </a:solidFill>
              <a:latin typeface="Arial" panose="020B0604020202020204" pitchFamily="34" charset="0"/>
              <a:cs typeface="Arial" panose="020B0604020202020204" pitchFamily="34" charset="0"/>
            </a:endParaRPr>
          </a:p>
          <a:p>
            <a:pPr algn="r" rtl="1">
              <a:lnSpc>
                <a:spcPct val="115000"/>
              </a:lnSpc>
              <a:spcBef>
                <a:spcPts val="1200"/>
              </a:spcBef>
            </a:pPr>
            <a:endParaRPr lang="he-IL" sz="1800" dirty="0">
              <a:solidFill>
                <a:schemeClr val="bg1"/>
              </a:solidFill>
              <a:latin typeface="Arial" panose="020B0604020202020204" pitchFamily="34" charset="0"/>
              <a:cs typeface="Arial" panose="020B0604020202020204" pitchFamily="34" charset="0"/>
            </a:endParaRPr>
          </a:p>
          <a:p>
            <a:pPr algn="r" rtl="1">
              <a:spcBef>
                <a:spcPts val="1200"/>
              </a:spcBef>
            </a:pPr>
            <a:endParaRPr lang="he-IL" sz="1800" dirty="0">
              <a:solidFill>
                <a:schemeClr val="bg1"/>
              </a:solidFill>
              <a:latin typeface="Arial" panose="020B0604020202020204" pitchFamily="34" charset="0"/>
              <a:cs typeface="Arial" panose="020B0604020202020204" pitchFamily="34" charset="0"/>
            </a:endParaRPr>
          </a:p>
          <a:p>
            <a:pPr algn="r" rtl="1">
              <a:lnSpc>
                <a:spcPct val="115000"/>
              </a:lnSpc>
              <a:spcBef>
                <a:spcPts val="1600"/>
              </a:spcBef>
            </a:pPr>
            <a:endParaRPr lang="he-IL" sz="1800" b="1" u="sng" dirty="0">
              <a:solidFill>
                <a:schemeClr val="bg1"/>
              </a:solidFill>
              <a:latin typeface="Arial" panose="020B0604020202020204" pitchFamily="34" charset="0"/>
              <a:ea typeface="Roboto Mono"/>
              <a:cs typeface="Arial" panose="020B0604020202020204" pitchFamily="34" charset="0"/>
              <a:sym typeface="Roboto Mono"/>
            </a:endParaRPr>
          </a:p>
          <a:p>
            <a:pPr algn="r" rtl="1">
              <a:lnSpc>
                <a:spcPct val="115000"/>
              </a:lnSpc>
              <a:spcBef>
                <a:spcPts val="1600"/>
              </a:spcBef>
              <a:spcAft>
                <a:spcPts val="1600"/>
              </a:spcAft>
            </a:pPr>
            <a:endParaRPr lang="he-IL" sz="1800" dirty="0">
              <a:solidFill>
                <a:schemeClr val="bg1"/>
              </a:solidFill>
              <a:latin typeface="Arial" panose="020B0604020202020204" pitchFamily="34" charset="0"/>
              <a:cs typeface="Arial" panose="020B0604020202020204" pitchFamily="34" charset="0"/>
            </a:endParaRPr>
          </a:p>
        </p:txBody>
      </p:sp>
      <p:cxnSp>
        <p:nvCxnSpPr>
          <p:cNvPr id="4" name="מחבר חץ ישר 3"/>
          <p:cNvCxnSpPr/>
          <p:nvPr/>
        </p:nvCxnSpPr>
        <p:spPr>
          <a:xfrm flipH="1" flipV="1">
            <a:off x="6392333" y="2138844"/>
            <a:ext cx="2675467" cy="858356"/>
          </a:xfrm>
          <a:prstGeom prst="straightConnector1">
            <a:avLst/>
          </a:prstGeom>
          <a:ln w="28575">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flipH="1" flipV="1">
            <a:off x="3090333" y="3841170"/>
            <a:ext cx="6256867" cy="61963"/>
          </a:xfrm>
          <a:prstGeom prst="straightConnector1">
            <a:avLst/>
          </a:prstGeom>
          <a:ln w="28575">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מלבן 21"/>
          <p:cNvSpPr/>
          <p:nvPr/>
        </p:nvSpPr>
        <p:spPr>
          <a:xfrm>
            <a:off x="2391654" y="402982"/>
            <a:ext cx="7734811" cy="461665"/>
          </a:xfrm>
          <a:prstGeom prst="rect">
            <a:avLst/>
          </a:prstGeom>
          <a:noFill/>
        </p:spPr>
        <p:txBody>
          <a:bodyPr wrap="none" lIns="91440" tIns="45720" rIns="91440" bIns="45720">
            <a:spAutoFit/>
          </a:bodyPr>
          <a:lstStyle/>
          <a:p>
            <a:pPr algn="ctr" rtl="1">
              <a:buSzPts val="1200"/>
            </a:pPr>
            <a:r>
              <a:rPr lang="iw-IL" sz="2400" b="1" i="1" u="sng" dirty="0">
                <a:solidFill>
                  <a:schemeClr val="bg1"/>
                </a:solidFill>
              </a:rPr>
              <a:t>ההתחברות </a:t>
            </a:r>
            <a:r>
              <a:rPr lang="he-IL" sz="2400" b="1" i="1" u="sng" dirty="0">
                <a:solidFill>
                  <a:schemeClr val="bg1"/>
                </a:solidFill>
              </a:rPr>
              <a:t>דרך </a:t>
            </a:r>
            <a:r>
              <a:rPr lang="en-US" sz="2400" b="1" i="1" u="sng" dirty="0">
                <a:solidFill>
                  <a:schemeClr val="bg1"/>
                </a:solidFill>
                <a:latin typeface="Arial" panose="020B0604020202020204" pitchFamily="34" charset="0"/>
                <a:cs typeface="Arial" panose="020B0604020202020204" pitchFamily="34" charset="0"/>
              </a:rPr>
              <a:t>GitHub</a:t>
            </a:r>
            <a:r>
              <a:rPr lang="iw-IL" sz="2400" b="1" i="1" u="sng" dirty="0" smtClean="0">
                <a:solidFill>
                  <a:schemeClr val="bg1"/>
                </a:solidFill>
              </a:rPr>
              <a:t> </a:t>
            </a:r>
            <a:r>
              <a:rPr lang="iw-IL" sz="2400" b="1" i="1" u="sng" dirty="0">
                <a:solidFill>
                  <a:schemeClr val="bg1"/>
                </a:solidFill>
              </a:rPr>
              <a:t>עם OAuth2 </a:t>
            </a:r>
            <a:r>
              <a:rPr lang="he-IL" sz="2400" b="1" i="1" u="sng" dirty="0">
                <a:solidFill>
                  <a:schemeClr val="bg1"/>
                </a:solidFill>
              </a:rPr>
              <a:t> </a:t>
            </a:r>
            <a:r>
              <a:rPr lang="iw-IL" sz="2400" b="1" i="1" u="sng" dirty="0">
                <a:solidFill>
                  <a:schemeClr val="bg1"/>
                </a:solidFill>
              </a:rPr>
              <a:t>ב</a:t>
            </a:r>
            <a:r>
              <a:rPr lang="he-IL" sz="2400" b="1" i="1" u="sng" dirty="0">
                <a:solidFill>
                  <a:schemeClr val="bg1"/>
                </a:solidFill>
              </a:rPr>
              <a:t> </a:t>
            </a:r>
            <a:r>
              <a:rPr lang="iw-IL" sz="2400" b="1" i="1" u="sng" dirty="0">
                <a:solidFill>
                  <a:schemeClr val="bg1"/>
                </a:solidFill>
              </a:rPr>
              <a:t>-</a:t>
            </a:r>
            <a:r>
              <a:rPr lang="he-IL" sz="2400" b="1" i="1" u="sng" dirty="0">
                <a:solidFill>
                  <a:schemeClr val="bg1"/>
                </a:solidFill>
              </a:rPr>
              <a:t> </a:t>
            </a:r>
            <a:r>
              <a:rPr lang="iw-IL" sz="2400" b="1" i="1" u="sng" dirty="0">
                <a:solidFill>
                  <a:schemeClr val="bg1"/>
                </a:solidFill>
              </a:rPr>
              <a:t>Spring Security</a:t>
            </a:r>
            <a:endParaRPr lang="iw-IL" sz="2400" b="1" i="1"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353" y="2362200"/>
            <a:ext cx="5385658" cy="3530598"/>
          </a:xfrm>
          <a:prstGeom prst="rect">
            <a:avLst/>
          </a:prstGeom>
        </p:spPr>
      </p:pic>
      <p:sp>
        <p:nvSpPr>
          <p:cNvPr id="5" name="תיבת טקסט 2">
            <a:extLst>
              <a:ext uri="{FF2B5EF4-FFF2-40B4-BE49-F238E27FC236}">
                <a16:creationId xmlns:a16="http://schemas.microsoft.com/office/drawing/2014/main" id="{61F18662-8183-5277-EADD-AA6A00D313AC}"/>
              </a:ext>
            </a:extLst>
          </p:cNvPr>
          <p:cNvSpPr txBox="1"/>
          <p:nvPr/>
        </p:nvSpPr>
        <p:spPr>
          <a:xfrm>
            <a:off x="10155897" y="610446"/>
            <a:ext cx="1858301" cy="5016758"/>
          </a:xfrm>
          <a:prstGeom prst="rect">
            <a:avLst/>
          </a:prstGeom>
          <a:solidFill>
            <a:schemeClr val="tx1"/>
          </a:solidFill>
        </p:spPr>
        <p:txBody>
          <a:bodyPr wrap="square" rtlCol="1">
            <a:spAutoFit/>
          </a:bodyPr>
          <a:lstStyle/>
          <a:p>
            <a:pPr algn="r"/>
            <a:r>
              <a:rPr lang="he-IL" sz="2000" dirty="0" smtClean="0"/>
              <a:t>כך </a:t>
            </a:r>
            <a:r>
              <a:rPr lang="he-IL" sz="2000" dirty="0"/>
              <a:t>נראה מסך ההתחברות </a:t>
            </a:r>
            <a:r>
              <a:rPr lang="he-IL" sz="2000" dirty="0" smtClean="0"/>
              <a:t>ל</a:t>
            </a:r>
            <a:r>
              <a:rPr lang="en-US" sz="2000" dirty="0"/>
              <a:t>GitHub</a:t>
            </a:r>
            <a:r>
              <a:rPr lang="he-IL" sz="2000" dirty="0" smtClean="0"/>
              <a:t> למשתמש בפרונט. משם עוברים למסך 2 .</a:t>
            </a:r>
          </a:p>
          <a:p>
            <a:pPr algn="r"/>
            <a:r>
              <a:rPr lang="he-IL" sz="2000" dirty="0" smtClean="0"/>
              <a:t>מסך זה</a:t>
            </a:r>
            <a:r>
              <a:rPr lang="he-IL" sz="2000" dirty="0" smtClean="0"/>
              <a:t> </a:t>
            </a:r>
            <a:r>
              <a:rPr lang="he-IL" sz="2000" dirty="0"/>
              <a:t>הינו חלק </a:t>
            </a:r>
            <a:r>
              <a:rPr lang="he-IL" sz="2000" dirty="0"/>
              <a:t>ממשימת </a:t>
            </a:r>
            <a:r>
              <a:rPr lang="en-US" sz="2000" dirty="0" smtClean="0"/>
              <a:t> </a:t>
            </a:r>
            <a:endParaRPr lang="he-IL" sz="2000" dirty="0" smtClean="0"/>
          </a:p>
          <a:p>
            <a:pPr algn="r"/>
            <a:r>
              <a:rPr lang="en-US" sz="2000" dirty="0" smtClean="0"/>
              <a:t>back</a:t>
            </a:r>
            <a:r>
              <a:rPr lang="he-IL" sz="2000" dirty="0" smtClean="0"/>
              <a:t>ה</a:t>
            </a:r>
            <a:r>
              <a:rPr lang="en-US" sz="2000" dirty="0" smtClean="0"/>
              <a:t> </a:t>
            </a:r>
            <a:endParaRPr lang="he-IL" sz="2000" dirty="0"/>
          </a:p>
          <a:p>
            <a:pPr algn="r"/>
            <a:r>
              <a:rPr lang="he-IL" sz="2000" dirty="0" err="1" smtClean="0"/>
              <a:t>מישום</a:t>
            </a:r>
            <a:r>
              <a:rPr lang="he-IL" sz="2000" dirty="0" smtClean="0"/>
              <a:t> שהוא </a:t>
            </a:r>
            <a:r>
              <a:rPr lang="he-IL" sz="2000" dirty="0"/>
              <a:t>חוזר מהשרת של </a:t>
            </a:r>
            <a:r>
              <a:rPr lang="en-US" sz="2000" dirty="0"/>
              <a:t>GitHub</a:t>
            </a:r>
            <a:r>
              <a:rPr lang="en-US" sz="2000" dirty="0" smtClean="0"/>
              <a:t> </a:t>
            </a:r>
            <a:r>
              <a:rPr lang="he-IL" sz="2000" dirty="0" smtClean="0"/>
              <a:t>ואינו </a:t>
            </a:r>
            <a:r>
              <a:rPr lang="he-IL" sz="2000" dirty="0"/>
              <a:t>חלק מפרויקט צד הלקוח של המערכת </a:t>
            </a:r>
            <a:r>
              <a:rPr lang="he-IL" sz="2000" dirty="0" err="1"/>
              <a:t>באנגולר</a:t>
            </a:r>
            <a:r>
              <a:rPr lang="he-IL" sz="2000" dirty="0" smtClean="0"/>
              <a:t>.</a:t>
            </a:r>
            <a:endParaRPr lang="he-IL" sz="2000" dirty="0"/>
          </a:p>
        </p:txBody>
      </p:sp>
      <p:pic>
        <p:nvPicPr>
          <p:cNvPr id="7" name="מציין מיקום תוכן 3"/>
          <p:cNvPicPr>
            <a:picLocks noGrp="1" noChangeAspect="1"/>
          </p:cNvPicPr>
          <p:nvPr>
            <p:ph idx="1"/>
          </p:nvPr>
        </p:nvPicPr>
        <p:blipFill rotWithShape="1">
          <a:blip r:embed="rId3"/>
          <a:srcRect l="8691" r="1975"/>
          <a:stretch/>
        </p:blipFill>
        <p:spPr>
          <a:xfrm>
            <a:off x="0" y="0"/>
            <a:ext cx="5850467" cy="3363659"/>
          </a:xfrm>
          <a:prstGeom prst="rect">
            <a:avLst/>
          </a:prstGeom>
        </p:spPr>
      </p:pic>
      <p:sp>
        <p:nvSpPr>
          <p:cNvPr id="8" name="תיבת טקסט 2">
            <a:extLst>
              <a:ext uri="{FF2B5EF4-FFF2-40B4-BE49-F238E27FC236}">
                <a16:creationId xmlns:a16="http://schemas.microsoft.com/office/drawing/2014/main" id="{61F18662-8183-5277-EADD-AA6A00D313AC}"/>
              </a:ext>
            </a:extLst>
          </p:cNvPr>
          <p:cNvSpPr txBox="1"/>
          <p:nvPr/>
        </p:nvSpPr>
        <p:spPr>
          <a:xfrm>
            <a:off x="7539271" y="1681829"/>
            <a:ext cx="937616" cy="400110"/>
          </a:xfrm>
          <a:prstGeom prst="rect">
            <a:avLst/>
          </a:prstGeom>
          <a:solidFill>
            <a:schemeClr val="tx1"/>
          </a:solidFill>
        </p:spPr>
        <p:txBody>
          <a:bodyPr wrap="square" rtlCol="1">
            <a:spAutoFit/>
          </a:bodyPr>
          <a:lstStyle/>
          <a:p>
            <a:pPr algn="r"/>
            <a:r>
              <a:rPr lang="he-IL" sz="2000" dirty="0" smtClean="0"/>
              <a:t>מסך 2</a:t>
            </a:r>
            <a:endParaRPr lang="he-IL" sz="2000" dirty="0"/>
          </a:p>
        </p:txBody>
      </p:sp>
      <p:sp>
        <p:nvSpPr>
          <p:cNvPr id="9" name="תיבת טקסט 2">
            <a:extLst>
              <a:ext uri="{FF2B5EF4-FFF2-40B4-BE49-F238E27FC236}">
                <a16:creationId xmlns:a16="http://schemas.microsoft.com/office/drawing/2014/main" id="{61F18662-8183-5277-EADD-AA6A00D313AC}"/>
              </a:ext>
            </a:extLst>
          </p:cNvPr>
          <p:cNvSpPr txBox="1"/>
          <p:nvPr/>
        </p:nvSpPr>
        <p:spPr>
          <a:xfrm>
            <a:off x="2220022" y="3544496"/>
            <a:ext cx="937616" cy="400110"/>
          </a:xfrm>
          <a:prstGeom prst="rect">
            <a:avLst/>
          </a:prstGeom>
          <a:solidFill>
            <a:schemeClr val="tx1"/>
          </a:solidFill>
        </p:spPr>
        <p:txBody>
          <a:bodyPr wrap="square" rtlCol="1">
            <a:spAutoFit/>
          </a:bodyPr>
          <a:lstStyle/>
          <a:p>
            <a:pPr algn="r"/>
            <a:r>
              <a:rPr lang="he-IL" sz="2000" dirty="0" smtClean="0"/>
              <a:t>מסך 1 </a:t>
            </a:r>
            <a:endParaRPr lang="he-IL" sz="2000" dirty="0"/>
          </a:p>
        </p:txBody>
      </p:sp>
    </p:spTree>
    <p:extLst>
      <p:ext uri="{BB962C8B-B14F-4D97-AF65-F5344CB8AC3E}">
        <p14:creationId xmlns:p14="http://schemas.microsoft.com/office/powerpoint/2010/main" val="53820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7" name="תיבת טקסט 6">
            <a:extLst>
              <a:ext uri="{FF2B5EF4-FFF2-40B4-BE49-F238E27FC236}">
                <a16:creationId xmlns:a16="http://schemas.microsoft.com/office/drawing/2014/main" id="{A9D8AF37-A918-027A-45BC-DF6269CC213B}"/>
              </a:ext>
            </a:extLst>
          </p:cNvPr>
          <p:cNvSpPr txBox="1"/>
          <p:nvPr/>
        </p:nvSpPr>
        <p:spPr>
          <a:xfrm>
            <a:off x="838200" y="1334469"/>
            <a:ext cx="10433179" cy="369332"/>
          </a:xfrm>
          <a:prstGeom prst="rect">
            <a:avLst/>
          </a:prstGeom>
          <a:noFill/>
        </p:spPr>
        <p:txBody>
          <a:bodyPr wrap="square" rtlCol="1">
            <a:spAutoFit/>
          </a:bodyPr>
          <a:lstStyle/>
          <a:p>
            <a:endParaRPr lang="he-IL"/>
          </a:p>
        </p:txBody>
      </p:sp>
      <p:graphicFrame>
        <p:nvGraphicFramePr>
          <p:cNvPr id="8" name="מציין מיקום תוכן 3">
            <a:extLst>
              <a:ext uri="{FF2B5EF4-FFF2-40B4-BE49-F238E27FC236}">
                <a16:creationId xmlns:a16="http://schemas.microsoft.com/office/drawing/2014/main" id="{786D3166-507F-BA98-38D9-05A7A9D3DF6C}"/>
              </a:ext>
            </a:extLst>
          </p:cNvPr>
          <p:cNvGraphicFramePr>
            <a:graphicFrameLocks/>
          </p:cNvGraphicFramePr>
          <p:nvPr>
            <p:extLst>
              <p:ext uri="{D42A27DB-BD31-4B8C-83A1-F6EECF244321}">
                <p14:modId xmlns:p14="http://schemas.microsoft.com/office/powerpoint/2010/main" val="2740957934"/>
              </p:ext>
            </p:extLst>
          </p:nvPr>
        </p:nvGraphicFramePr>
        <p:xfrm>
          <a:off x="319151" y="220472"/>
          <a:ext cx="11572875" cy="7196328"/>
        </p:xfrm>
        <a:graphic>
          <a:graphicData uri="http://schemas.openxmlformats.org/drawingml/2006/table">
            <a:tbl>
              <a:tblPr rtl="1" firstRow="1" bandRow="1">
                <a:tableStyleId>{1FECB4D8-DB02-4DC6-A0A2-4F2EBAE1DC90}</a:tableStyleId>
              </a:tblPr>
              <a:tblGrid>
                <a:gridCol w="424962">
                  <a:extLst>
                    <a:ext uri="{9D8B030D-6E8A-4147-A177-3AD203B41FA5}">
                      <a16:colId xmlns:a16="http://schemas.microsoft.com/office/drawing/2014/main" val="2055060790"/>
                    </a:ext>
                  </a:extLst>
                </a:gridCol>
                <a:gridCol w="3498808">
                  <a:extLst>
                    <a:ext uri="{9D8B030D-6E8A-4147-A177-3AD203B41FA5}">
                      <a16:colId xmlns:a16="http://schemas.microsoft.com/office/drawing/2014/main" val="2293940662"/>
                    </a:ext>
                  </a:extLst>
                </a:gridCol>
                <a:gridCol w="1818360">
                  <a:extLst>
                    <a:ext uri="{9D8B030D-6E8A-4147-A177-3AD203B41FA5}">
                      <a16:colId xmlns:a16="http://schemas.microsoft.com/office/drawing/2014/main" val="4252471547"/>
                    </a:ext>
                  </a:extLst>
                </a:gridCol>
                <a:gridCol w="874040">
                  <a:extLst>
                    <a:ext uri="{9D8B030D-6E8A-4147-A177-3AD203B41FA5}">
                      <a16:colId xmlns:a16="http://schemas.microsoft.com/office/drawing/2014/main" val="571557810"/>
                    </a:ext>
                  </a:extLst>
                </a:gridCol>
                <a:gridCol w="4956705">
                  <a:extLst>
                    <a:ext uri="{9D8B030D-6E8A-4147-A177-3AD203B41FA5}">
                      <a16:colId xmlns:a16="http://schemas.microsoft.com/office/drawing/2014/main" val="2534055599"/>
                    </a:ext>
                  </a:extLst>
                </a:gridCol>
              </a:tblGrid>
              <a:tr h="481584">
                <a:tc>
                  <a:txBody>
                    <a:bodyPr/>
                    <a:lstStyle/>
                    <a:p>
                      <a:pPr rtl="1"/>
                      <a:r>
                        <a:rPr lang="he-IL" sz="2000" dirty="0">
                          <a:solidFill>
                            <a:schemeClr val="bg1"/>
                          </a:solidFill>
                          <a:latin typeface="Arial" panose="020B0604020202020204" pitchFamily="34" charset="0"/>
                          <a:cs typeface="Arial" panose="020B0604020202020204" pitchFamily="34" charset="0"/>
                        </a:rPr>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panose="020B0604020202020204" pitchFamily="34" charset="0"/>
                          <a:ea typeface="Arial"/>
                          <a:cs typeface="Arial" panose="020B0604020202020204" pitchFamily="34" charset="0"/>
                          <a:sym typeface="Arial"/>
                        </a:rPr>
                        <a:t>החלק הסופי במוצ</a:t>
                      </a:r>
                      <a:r>
                        <a:rPr lang="he-IL" sz="2000" dirty="0">
                          <a:solidFill>
                            <a:schemeClr val="bg1"/>
                          </a:solidFill>
                          <a:latin typeface="Arial" panose="020B0604020202020204" pitchFamily="34" charset="0"/>
                          <a:ea typeface="Arial"/>
                          <a:cs typeface="Arial" panose="020B0604020202020204" pitchFamily="34" charset="0"/>
                          <a:sym typeface="Arial"/>
                        </a:rPr>
                        <a:t>ר:</a:t>
                      </a:r>
                      <a:endParaRPr lang="iw-IL" sz="2000" dirty="0">
                        <a:solidFill>
                          <a:schemeClr val="bg1"/>
                        </a:solidFill>
                        <a:latin typeface="Arial" panose="020B0604020202020204" pitchFamily="34" charset="0"/>
                        <a:ea typeface="Arial"/>
                        <a:cs typeface="Arial" panose="020B0604020202020204" pitchFamily="34" charset="0"/>
                        <a:sym typeface="Arial"/>
                      </a:endParaRP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הטכנולוגיה</a:t>
                      </a:r>
                    </a:p>
                  </a:txBody>
                  <a:tcPr marT="50292" marB="50292">
                    <a:solidFill>
                      <a:srgbClr val="14828F"/>
                    </a:solidFill>
                  </a:tcPr>
                </a:tc>
                <a:tc>
                  <a:txBody>
                    <a:bodyPr/>
                    <a:lstStyle/>
                    <a:p>
                      <a:pPr rtl="1"/>
                      <a:r>
                        <a:rPr lang="he-IL" sz="2000" dirty="0">
                          <a:solidFill>
                            <a:schemeClr val="bg1"/>
                          </a:solidFill>
                          <a:latin typeface="Arial" panose="020B0604020202020204" pitchFamily="34" charset="0"/>
                          <a:cs typeface="Arial" panose="020B0604020202020204" pitchFamily="34" charset="0"/>
                        </a:rPr>
                        <a:t>השפה</a:t>
                      </a:r>
                    </a:p>
                  </a:txBody>
                  <a:tcPr marT="50292" marB="50292">
                    <a:solidFill>
                      <a:srgbClr val="14828F"/>
                    </a:solidFill>
                  </a:tcPr>
                </a:tc>
                <a:tc>
                  <a:txBody>
                    <a:bodyPr/>
                    <a:lstStyle/>
                    <a:p>
                      <a:pPr rtl="1"/>
                      <a:r>
                        <a:rPr lang="he-IL" sz="2000">
                          <a:solidFill>
                            <a:schemeClr val="bg1"/>
                          </a:solidFill>
                          <a:latin typeface="Arial" panose="020B0604020202020204" pitchFamily="34" charset="0"/>
                          <a:cs typeface="Arial" panose="020B0604020202020204" pitchFamily="34" charset="0"/>
                        </a:rPr>
                        <a:t>תיאור המשימה</a:t>
                      </a:r>
                    </a:p>
                  </a:txBody>
                  <a:tcPr marT="50292" marB="50292">
                    <a:solidFill>
                      <a:srgbClr val="14828F"/>
                    </a:solidFill>
                  </a:tcPr>
                </a:tc>
                <a:extLst>
                  <a:ext uri="{0D108BD9-81ED-4DB2-BD59-A6C34878D82A}">
                    <a16:rowId xmlns:a16="http://schemas.microsoft.com/office/drawing/2014/main" val="2084752707"/>
                  </a:ext>
                </a:extLst>
              </a:tr>
              <a:tr h="5157216">
                <a:tc>
                  <a:txBody>
                    <a:bodyPr/>
                    <a:lstStyle/>
                    <a:p>
                      <a:pPr rtl="1"/>
                      <a:r>
                        <a:rPr lang="he-IL" sz="2000">
                          <a:solidFill>
                            <a:schemeClr val="bg1"/>
                          </a:solidFill>
                          <a:latin typeface="Arial" panose="020B0604020202020204" pitchFamily="34" charset="0"/>
                          <a:cs typeface="Arial" panose="020B0604020202020204" pitchFamily="34" charset="0"/>
                        </a:rPr>
                        <a:t>2</a:t>
                      </a:r>
                    </a:p>
                  </a:txBody>
                  <a:tcPr marT="50292" marB="50292"/>
                </a:tc>
                <a:tc>
                  <a:txBody>
                    <a:bodyPr/>
                    <a:lstStyle/>
                    <a:p>
                      <a:pPr rtl="1"/>
                      <a:r>
                        <a:rPr lang="he-IL" sz="2000" dirty="0" smtClean="0">
                          <a:solidFill>
                            <a:schemeClr val="bg1"/>
                          </a:solidFill>
                          <a:latin typeface="Arial" panose="020B0604020202020204" pitchFamily="34" charset="0"/>
                          <a:cs typeface="Arial" panose="020B0604020202020204" pitchFamily="34" charset="0"/>
                        </a:rPr>
                        <a:t>מנגנון שליחת מיילים </a:t>
                      </a:r>
                      <a:endParaRPr lang="he-IL" sz="2000" dirty="0">
                        <a:solidFill>
                          <a:schemeClr val="bg1"/>
                        </a:solidFill>
                        <a:latin typeface="Arial" panose="020B0604020202020204" pitchFamily="34" charset="0"/>
                        <a:cs typeface="Arial" panose="020B0604020202020204" pitchFamily="34" charset="0"/>
                      </a:endParaRPr>
                    </a:p>
                  </a:txBody>
                  <a:tcPr marT="50292" marB="50292"/>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rial" panose="020B0604020202020204" pitchFamily="34" charset="0"/>
                          <a:cs typeface="Arial" panose="020B0604020202020204" pitchFamily="34" charset="0"/>
                        </a:rPr>
                        <a:t>Spring boot</a:t>
                      </a:r>
                      <a:endParaRPr lang="he-IL" sz="2000" dirty="0">
                        <a:solidFill>
                          <a:schemeClr val="bg1"/>
                        </a:solidFill>
                        <a:latin typeface="Arial" panose="020B0604020202020204" pitchFamily="34" charset="0"/>
                        <a:cs typeface="Arial" panose="020B0604020202020204" pitchFamily="34" charset="0"/>
                      </a:endParaRPr>
                    </a:p>
                    <a:p>
                      <a:pPr algn="l"/>
                      <a:endParaRPr lang="en-US" sz="2000" dirty="0">
                        <a:solidFill>
                          <a:schemeClr val="bg1"/>
                        </a:solidFill>
                        <a:latin typeface="Arial" panose="020B0604020202020204" pitchFamily="34" charset="0"/>
                        <a:cs typeface="Arial" panose="020B0604020202020204" pitchFamily="34" charset="0"/>
                      </a:endParaRPr>
                    </a:p>
                  </a:txBody>
                  <a:tcPr anchor="ctr"/>
                </a:tc>
                <a:tc>
                  <a:txBody>
                    <a:bodyPr/>
                    <a:lstStyle/>
                    <a:p>
                      <a:pPr rtl="1"/>
                      <a:r>
                        <a:rPr lang="en-US" sz="2000" dirty="0">
                          <a:solidFill>
                            <a:schemeClr val="bg1"/>
                          </a:solidFill>
                          <a:latin typeface="Arial" panose="020B0604020202020204" pitchFamily="34" charset="0"/>
                          <a:cs typeface="Arial" panose="020B0604020202020204" pitchFamily="34" charset="0"/>
                        </a:rPr>
                        <a:t>Java</a:t>
                      </a:r>
                      <a:endParaRPr lang="he-IL" sz="2000" dirty="0">
                        <a:solidFill>
                          <a:schemeClr val="bg1"/>
                        </a:solidFill>
                        <a:latin typeface="Arial" panose="020B0604020202020204" pitchFamily="34" charset="0"/>
                        <a:cs typeface="Arial" panose="020B0604020202020204" pitchFamily="34" charset="0"/>
                      </a:endParaRPr>
                    </a:p>
                  </a:txBody>
                  <a:tcPr marT="50292" marB="50292"/>
                </a:tc>
                <a:tc>
                  <a:txBody>
                    <a:bodyPr/>
                    <a:lstStyle/>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2000" b="0" u="none" dirty="0" smtClean="0">
                          <a:solidFill>
                            <a:schemeClr val="bg1"/>
                          </a:solidFill>
                          <a:latin typeface="Arial" panose="020B0604020202020204" pitchFamily="34" charset="0"/>
                          <a:ea typeface="Arial"/>
                          <a:cs typeface="Arial" panose="020B0604020202020204" pitchFamily="34" charset="0"/>
                          <a:sym typeface="Arial"/>
                        </a:rPr>
                        <a:t>יצרתי </a:t>
                      </a:r>
                      <a:r>
                        <a:rPr lang="en-US" sz="2000" b="0" u="none" dirty="0" err="1" smtClean="0">
                          <a:solidFill>
                            <a:schemeClr val="bg1"/>
                          </a:solidFill>
                          <a:latin typeface="Arial" panose="020B0604020202020204" pitchFamily="34" charset="0"/>
                          <a:ea typeface="Arial"/>
                          <a:cs typeface="Arial" panose="020B0604020202020204" pitchFamily="34" charset="0"/>
                          <a:sym typeface="Arial"/>
                        </a:rPr>
                        <a:t>mikro</a:t>
                      </a:r>
                      <a:r>
                        <a:rPr lang="en-US" sz="2000" b="0" u="none" dirty="0" smtClean="0">
                          <a:solidFill>
                            <a:schemeClr val="bg1"/>
                          </a:solidFill>
                          <a:latin typeface="Arial" panose="020B0604020202020204" pitchFamily="34" charset="0"/>
                          <a:ea typeface="Arial"/>
                          <a:cs typeface="Arial" panose="020B0604020202020204" pitchFamily="34" charset="0"/>
                          <a:sym typeface="Arial"/>
                        </a:rPr>
                        <a:t> service</a:t>
                      </a:r>
                      <a:r>
                        <a:rPr lang="he-IL" sz="2000" b="0" u="none" dirty="0" smtClean="0">
                          <a:solidFill>
                            <a:schemeClr val="bg1"/>
                          </a:solidFill>
                          <a:latin typeface="Arial" panose="020B0604020202020204" pitchFamily="34" charset="0"/>
                          <a:ea typeface="Arial"/>
                          <a:cs typeface="Arial" panose="020B0604020202020204" pitchFamily="34" charset="0"/>
                          <a:sym typeface="Arial"/>
                        </a:rPr>
                        <a:t> </a:t>
                      </a:r>
                      <a:r>
                        <a:rPr lang="he-IL" sz="2000" b="0" u="none" dirty="0" smtClean="0">
                          <a:solidFill>
                            <a:schemeClr val="bg1"/>
                          </a:solidFill>
                          <a:latin typeface="Arial" panose="020B0604020202020204" pitchFamily="34" charset="0"/>
                          <a:ea typeface="Arial"/>
                          <a:cs typeface="Arial" panose="020B0604020202020204" pitchFamily="34" charset="0"/>
                          <a:sym typeface="Arial"/>
                        </a:rPr>
                        <a:t> עם </a:t>
                      </a:r>
                      <a:r>
                        <a:rPr lang="en-US" sz="2000" b="0" u="none" dirty="0" smtClean="0">
                          <a:solidFill>
                            <a:schemeClr val="bg1"/>
                          </a:solidFill>
                          <a:latin typeface="Arial" panose="020B0604020202020204" pitchFamily="34" charset="0"/>
                          <a:ea typeface="Arial"/>
                          <a:cs typeface="Arial" panose="020B0604020202020204" pitchFamily="34" charset="0"/>
                          <a:sym typeface="Arial"/>
                        </a:rPr>
                        <a:t>spring-boot</a:t>
                      </a:r>
                      <a:r>
                        <a:rPr lang="he-IL" sz="2000" b="0" u="none" dirty="0" smtClean="0">
                          <a:solidFill>
                            <a:schemeClr val="bg1"/>
                          </a:solidFill>
                          <a:latin typeface="Arial" panose="020B0604020202020204" pitchFamily="34" charset="0"/>
                          <a:ea typeface="Arial"/>
                          <a:cs typeface="Arial" panose="020B0604020202020204" pitchFamily="34" charset="0"/>
                          <a:sym typeface="Arial"/>
                        </a:rPr>
                        <a:t> </a:t>
                      </a:r>
                      <a:r>
                        <a:rPr lang="en-US" sz="2000" b="0" u="none" dirty="0" smtClean="0">
                          <a:solidFill>
                            <a:schemeClr val="bg1"/>
                          </a:solidFill>
                          <a:latin typeface="Arial" panose="020B0604020202020204" pitchFamily="34" charset="0"/>
                          <a:ea typeface="Arial"/>
                          <a:cs typeface="Arial" panose="020B0604020202020204" pitchFamily="34" charset="0"/>
                          <a:sym typeface="Arial"/>
                        </a:rPr>
                        <a:t> java-</a:t>
                      </a:r>
                      <a:endParaRPr lang="he-IL" sz="2000" b="0" u="none" dirty="0" smtClean="0">
                        <a:solidFill>
                          <a:schemeClr val="bg1"/>
                        </a:solidFill>
                        <a:latin typeface="Arial" panose="020B0604020202020204" pitchFamily="34" charset="0"/>
                        <a:ea typeface="Arial"/>
                        <a:cs typeface="Arial" panose="020B0604020202020204" pitchFamily="34" charset="0"/>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1800" kern="1200" dirty="0" smtClean="0">
                          <a:solidFill>
                            <a:schemeClr val="dk1"/>
                          </a:solidFill>
                          <a:effectLst/>
                          <a:latin typeface="+mn-lt"/>
                          <a:ea typeface="+mn-ea"/>
                          <a:cs typeface="+mn-cs"/>
                        </a:rPr>
                        <a:t>הוספתי תלויות לפרויקט לצורך הוספת יכולת שליחת מיילים לפרויקט</a:t>
                      </a:r>
                      <a:endParaRPr lang="en-US" sz="1800" kern="1200" dirty="0" smtClean="0">
                        <a:solidFill>
                          <a:schemeClr val="dk1"/>
                        </a:solidFill>
                        <a:effectLst/>
                        <a:latin typeface="+mn-lt"/>
                        <a:ea typeface="+mn-ea"/>
                        <a:cs typeface="+mn-cs"/>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2000" dirty="0" smtClean="0"/>
                        <a:t>הזרקתי את ה-</a:t>
                      </a:r>
                      <a:r>
                        <a:rPr lang="en-US" sz="2000" dirty="0" smtClean="0"/>
                        <a:t>Bean </a:t>
                      </a:r>
                      <a:r>
                        <a:rPr lang="he-IL" sz="2000" dirty="0" smtClean="0"/>
                        <a:t>של </a:t>
                      </a:r>
                      <a:r>
                        <a:rPr lang="en-US" sz="2000" dirty="0" err="1" smtClean="0"/>
                        <a:t>JavaMailSender</a:t>
                      </a:r>
                      <a:r>
                        <a:rPr lang="en-US" sz="2000" dirty="0" smtClean="0"/>
                        <a:t> </a:t>
                      </a:r>
                      <a:r>
                        <a:rPr lang="he-IL" sz="2000" dirty="0" smtClean="0"/>
                        <a:t>לשירות </a:t>
                      </a:r>
                      <a:r>
                        <a:rPr lang="en-US" sz="2000" dirty="0" err="1" smtClean="0"/>
                        <a:t>MailService</a:t>
                      </a:r>
                      <a:r>
                        <a:rPr lang="en-US" sz="2000" dirty="0" smtClean="0"/>
                        <a:t>, </a:t>
                      </a:r>
                      <a:r>
                        <a:rPr lang="he-IL" sz="2000" dirty="0" smtClean="0"/>
                        <a:t>וביצעתי קריאה לשירות זה מתוך ה-</a:t>
                      </a:r>
                      <a:r>
                        <a:rPr lang="en-US" sz="2000" dirty="0" smtClean="0"/>
                        <a:t> Controller </a:t>
                      </a:r>
                      <a:r>
                        <a:rPr lang="he-IL" sz="2000" dirty="0" smtClean="0"/>
                        <a:t>לצורך שליחת הודעות מייל </a:t>
                      </a: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2000" b="0" u="none" dirty="0" smtClean="0">
                          <a:solidFill>
                            <a:schemeClr val="bg1"/>
                          </a:solidFill>
                          <a:latin typeface="Arial" panose="020B0604020202020204" pitchFamily="34" charset="0"/>
                          <a:ea typeface="Arial"/>
                          <a:cs typeface="Arial" panose="020B0604020202020204" pitchFamily="34" charset="0"/>
                          <a:sym typeface="Arial"/>
                        </a:rPr>
                        <a:t>יצרתי</a:t>
                      </a:r>
                      <a:r>
                        <a:rPr lang="he-IL" sz="2000" b="0" u="none" baseline="0" dirty="0" smtClean="0">
                          <a:solidFill>
                            <a:schemeClr val="bg1"/>
                          </a:solidFill>
                          <a:latin typeface="Arial" panose="020B0604020202020204" pitchFamily="34" charset="0"/>
                          <a:ea typeface="Arial"/>
                          <a:cs typeface="Arial" panose="020B0604020202020204" pitchFamily="34" charset="0"/>
                          <a:sym typeface="Arial"/>
                        </a:rPr>
                        <a:t> </a:t>
                      </a:r>
                      <a:r>
                        <a:rPr lang="he-IL" sz="2000" b="0" u="none" baseline="0" dirty="0" err="1" smtClean="0">
                          <a:solidFill>
                            <a:schemeClr val="bg1"/>
                          </a:solidFill>
                          <a:latin typeface="Arial" panose="020B0604020202020204" pitchFamily="34" charset="0"/>
                          <a:ea typeface="Arial"/>
                          <a:cs typeface="Arial" panose="020B0604020202020204" pitchFamily="34" charset="0"/>
                          <a:sym typeface="Arial"/>
                        </a:rPr>
                        <a:t>טמפלייטים</a:t>
                      </a:r>
                      <a:r>
                        <a:rPr lang="he-IL" sz="2000" b="0" u="none" baseline="0" dirty="0" smtClean="0">
                          <a:solidFill>
                            <a:schemeClr val="bg1"/>
                          </a:solidFill>
                          <a:latin typeface="Arial" panose="020B0604020202020204" pitchFamily="34" charset="0"/>
                          <a:ea typeface="Arial"/>
                          <a:cs typeface="Arial" panose="020B0604020202020204" pitchFamily="34" charset="0"/>
                          <a:sym typeface="Arial"/>
                        </a:rPr>
                        <a:t> בשביל להגדיר תבניות להודעות מייל .</a:t>
                      </a: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endParaRPr lang="he-IL" sz="2000" b="0" u="none" dirty="0" smtClean="0">
                        <a:solidFill>
                          <a:schemeClr val="bg1"/>
                        </a:solidFill>
                        <a:latin typeface="Arial" panose="020B0604020202020204" pitchFamily="34" charset="0"/>
                        <a:ea typeface="Arial"/>
                        <a:cs typeface="Arial" panose="020B0604020202020204" pitchFamily="34" charset="0"/>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endParaRPr lang="he-IL" sz="2000" b="0" u="none" baseline="0" dirty="0" smtClean="0">
                        <a:solidFill>
                          <a:schemeClr val="bg1"/>
                        </a:solidFill>
                        <a:latin typeface="Arial" panose="020B0604020202020204" pitchFamily="34" charset="0"/>
                        <a:ea typeface="Arial"/>
                        <a:cs typeface="Arial" panose="020B0604020202020204" pitchFamily="34" charset="0"/>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endParaRPr lang="en-US" sz="2000" b="0" u="none" dirty="0">
                        <a:solidFill>
                          <a:schemeClr val="bg1"/>
                        </a:solidFill>
                        <a:latin typeface="Arial" panose="020B0604020202020204" pitchFamily="34" charset="0"/>
                        <a:ea typeface="Arial"/>
                        <a:cs typeface="Arial" panose="020B0604020202020204" pitchFamily="34" charset="0"/>
                        <a:sym typeface="Arial"/>
                      </a:endParaRPr>
                    </a:p>
                    <a:p>
                      <a:pPr rtl="1"/>
                      <a:endParaRPr lang="en-US" sz="2000" kern="1200" dirty="0">
                        <a:solidFill>
                          <a:schemeClr val="bg1"/>
                        </a:solidFill>
                        <a:effectLst/>
                        <a:latin typeface="Arial" panose="020B0604020202020204" pitchFamily="34" charset="0"/>
                        <a:ea typeface="+mn-ea"/>
                        <a:cs typeface="Arial" panose="020B0604020202020204" pitchFamily="34" charset="0"/>
                      </a:endParaRPr>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2375243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1048006" y="952658"/>
            <a:ext cx="10150936" cy="3615267"/>
          </a:xfrm>
        </p:spPr>
        <p:txBody>
          <a:bodyPr>
            <a:normAutofit/>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i="1" u="sng" dirty="0" smtClean="0">
                <a:solidFill>
                  <a:schemeClr val="bg1"/>
                </a:solidFill>
                <a:latin typeface="Arial" panose="020B0604020202020204" pitchFamily="34" charset="0"/>
                <a:cs typeface="Arial" panose="020B0604020202020204" pitchFamily="34" charset="0"/>
              </a:rPr>
              <a:t> סקירה כללית</a:t>
            </a:r>
          </a:p>
          <a:p>
            <a:pPr marL="0" indent="0">
              <a:buNone/>
            </a:pPr>
            <a:r>
              <a:rPr lang="he-IL" dirty="0" smtClean="0">
                <a:solidFill>
                  <a:schemeClr val="bg1"/>
                </a:solidFill>
                <a:latin typeface="Arial" panose="020B0604020202020204" pitchFamily="34" charset="0"/>
                <a:cs typeface="Arial" panose="020B0604020202020204" pitchFamily="34" charset="0"/>
              </a:rPr>
              <a:t>משימה הייתה </a:t>
            </a:r>
            <a:r>
              <a:rPr lang="he-IL" dirty="0">
                <a:solidFill>
                  <a:schemeClr val="bg1"/>
                </a:solidFill>
                <a:latin typeface="Arial" panose="020B0604020202020204" pitchFamily="34" charset="0"/>
                <a:cs typeface="Arial" panose="020B0604020202020204" pitchFamily="34" charset="0"/>
              </a:rPr>
              <a:t>לפתח שירות דואר אלקטרוני </a:t>
            </a:r>
            <a:r>
              <a:rPr lang="he-IL" dirty="0" smtClean="0">
                <a:solidFill>
                  <a:schemeClr val="bg1"/>
                </a:solidFill>
                <a:latin typeface="Arial" panose="020B0604020202020204" pitchFamily="34" charset="0"/>
                <a:cs typeface="Arial" panose="020B0604020202020204" pitchFamily="34" charset="0"/>
              </a:rPr>
              <a:t>ויעיל </a:t>
            </a:r>
            <a:r>
              <a:rPr lang="he-IL" dirty="0">
                <a:solidFill>
                  <a:schemeClr val="bg1"/>
                </a:solidFill>
                <a:latin typeface="Arial" panose="020B0604020202020204" pitchFamily="34" charset="0"/>
                <a:cs typeface="Arial" panose="020B0604020202020204" pitchFamily="34" charset="0"/>
              </a:rPr>
              <a:t>באמצעות </a:t>
            </a:r>
            <a:r>
              <a:rPr lang="en-US" dirty="0">
                <a:solidFill>
                  <a:schemeClr val="bg1"/>
                </a:solidFill>
                <a:latin typeface="Arial" panose="020B0604020202020204" pitchFamily="34" charset="0"/>
                <a:cs typeface="Arial" panose="020B0604020202020204" pitchFamily="34" charset="0"/>
              </a:rPr>
              <a:t>Java Spring Boot, </a:t>
            </a:r>
            <a:r>
              <a:rPr lang="he-IL" dirty="0">
                <a:solidFill>
                  <a:schemeClr val="bg1"/>
                </a:solidFill>
                <a:latin typeface="Arial" panose="020B0604020202020204" pitchFamily="34" charset="0"/>
                <a:cs typeface="Arial" panose="020B0604020202020204" pitchFamily="34" charset="0"/>
              </a:rPr>
              <a:t>תוך שילוב </a:t>
            </a:r>
            <a:r>
              <a:rPr lang="en-US" dirty="0">
                <a:solidFill>
                  <a:schemeClr val="bg1"/>
                </a:solidFill>
                <a:latin typeface="Arial" panose="020B0604020202020204" pitchFamily="34" charset="0"/>
                <a:cs typeface="Arial" panose="020B0604020202020204" pitchFamily="34" charset="0"/>
              </a:rPr>
              <a:t>Apache </a:t>
            </a:r>
            <a:r>
              <a:rPr lang="en-US" dirty="0" smtClean="0">
                <a:solidFill>
                  <a:schemeClr val="bg1"/>
                </a:solidFill>
                <a:latin typeface="Arial" panose="020B0604020202020204" pitchFamily="34" charset="0"/>
                <a:cs typeface="Arial" panose="020B0604020202020204" pitchFamily="34" charset="0"/>
              </a:rPr>
              <a:t>Kafka</a:t>
            </a:r>
            <a:r>
              <a:rPr lang="he-IL" dirty="0" smtClean="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השירות נועד לנהל התראות דואר אלקטרוני באופן אפקטיבי על ידי ניצול </a:t>
            </a:r>
            <a:r>
              <a:rPr lang="en-US" dirty="0">
                <a:solidFill>
                  <a:schemeClr val="bg1"/>
                </a:solidFill>
                <a:latin typeface="Arial" panose="020B0604020202020204" pitchFamily="34" charset="0"/>
                <a:cs typeface="Arial" panose="020B0604020202020204" pitchFamily="34" charset="0"/>
              </a:rPr>
              <a:t>Kafka </a:t>
            </a:r>
            <a:r>
              <a:rPr lang="he-IL" dirty="0" smtClean="0">
                <a:solidFill>
                  <a:schemeClr val="bg1"/>
                </a:solidFill>
                <a:latin typeface="Arial" panose="020B0604020202020204" pitchFamily="34" charset="0"/>
                <a:cs typeface="Arial" panose="020B0604020202020204" pitchFamily="34" charset="0"/>
              </a:rPr>
              <a:t> לצורך </a:t>
            </a:r>
            <a:r>
              <a:rPr lang="he-IL" dirty="0">
                <a:solidFill>
                  <a:schemeClr val="bg1"/>
                </a:solidFill>
                <a:latin typeface="Arial" panose="020B0604020202020204" pitchFamily="34" charset="0"/>
                <a:cs typeface="Arial" panose="020B0604020202020204" pitchFamily="34" charset="0"/>
              </a:rPr>
              <a:t>צריכת הודעות בזמן אמת ויצירת תוכן הודעות דואר אלקטרוני באמצעות תבניות</a:t>
            </a:r>
            <a:r>
              <a:rPr lang="he-IL" dirty="0" smtClean="0">
                <a:solidFill>
                  <a:schemeClr val="bg1"/>
                </a:solidFill>
                <a:latin typeface="Arial" panose="020B0604020202020204" pitchFamily="34" charset="0"/>
                <a:cs typeface="Arial" panose="020B0604020202020204" pitchFamily="34" charset="0"/>
              </a:rPr>
              <a:t>.</a:t>
            </a:r>
          </a:p>
          <a:p>
            <a:pPr marL="0" indent="0">
              <a:buNone/>
            </a:pPr>
            <a:endParaRPr lang="he-IL" dirty="0">
              <a:solidFill>
                <a:schemeClr val="bg1"/>
              </a:solidFill>
              <a:latin typeface="Arial" panose="020B0604020202020204" pitchFamily="34" charset="0"/>
              <a:cs typeface="Arial" panose="020B0604020202020204" pitchFamily="34" charset="0"/>
            </a:endParaRPr>
          </a:p>
          <a:p>
            <a:pPr marL="0" indent="0">
              <a:buNone/>
            </a:pPr>
            <a:r>
              <a:rPr lang="he-IL" b="1" i="1" u="sng" dirty="0" smtClean="0">
                <a:solidFill>
                  <a:schemeClr val="bg1"/>
                </a:solidFill>
                <a:latin typeface="Arial" panose="020B0604020202020204" pitchFamily="34" charset="0"/>
                <a:cs typeface="Arial" panose="020B0604020202020204" pitchFamily="34" charset="0"/>
              </a:rPr>
              <a:t>שלב 1:</a:t>
            </a:r>
            <a:r>
              <a:rPr lang="he-IL" dirty="0" smtClean="0">
                <a:solidFill>
                  <a:schemeClr val="bg1"/>
                </a:solidFill>
                <a:latin typeface="Arial" panose="020B0604020202020204" pitchFamily="34" charset="0"/>
                <a:cs typeface="Arial" panose="020B0604020202020204" pitchFamily="34" charset="0"/>
              </a:rPr>
              <a:t>הוספת </a:t>
            </a:r>
            <a:r>
              <a:rPr lang="en-US" dirty="0" smtClean="0">
                <a:solidFill>
                  <a:schemeClr val="bg1"/>
                </a:solidFill>
                <a:latin typeface="Arial" panose="020B0604020202020204" pitchFamily="34" charset="0"/>
                <a:cs typeface="Arial" panose="020B0604020202020204" pitchFamily="34" charset="0"/>
              </a:rPr>
              <a:t>dependency </a:t>
            </a:r>
            <a:r>
              <a:rPr lang="he-IL" dirty="0" smtClean="0">
                <a:solidFill>
                  <a:schemeClr val="bg1"/>
                </a:solidFill>
                <a:latin typeface="Arial" panose="020B0604020202020204" pitchFamily="34" charset="0"/>
                <a:cs typeface="Arial" panose="020B0604020202020204" pitchFamily="34" charset="0"/>
              </a:rPr>
              <a:t> על </a:t>
            </a:r>
            <a:r>
              <a:rPr lang="he-IL" dirty="0">
                <a:solidFill>
                  <a:schemeClr val="bg1"/>
                </a:solidFill>
                <a:latin typeface="Arial" panose="020B0604020202020204" pitchFamily="34" charset="0"/>
                <a:cs typeface="Arial" panose="020B0604020202020204" pitchFamily="34" charset="0"/>
              </a:rPr>
              <a:t>מנת </a:t>
            </a:r>
            <a:r>
              <a:rPr lang="he-IL" dirty="0">
                <a:solidFill>
                  <a:schemeClr val="bg1"/>
                </a:solidFill>
                <a:latin typeface="Arial" panose="020B0604020202020204" pitchFamily="34" charset="0"/>
                <a:cs typeface="Arial" panose="020B0604020202020204" pitchFamily="34" charset="0"/>
              </a:rPr>
              <a:t>לשלוח אימיילים בקלות באמצעות </a:t>
            </a:r>
            <a:r>
              <a:rPr lang="en-US" dirty="0" err="1">
                <a:solidFill>
                  <a:schemeClr val="bg1"/>
                </a:solidFill>
                <a:latin typeface="Arial" panose="020B0604020202020204" pitchFamily="34" charset="0"/>
                <a:cs typeface="Arial" panose="020B0604020202020204" pitchFamily="34" charset="0"/>
              </a:rPr>
              <a:t>JavaMailSender</a:t>
            </a:r>
            <a:r>
              <a:rPr lang="en-US" dirty="0">
                <a:solidFill>
                  <a:schemeClr val="bg1"/>
                </a:solidFill>
                <a:latin typeface="Arial" panose="020B0604020202020204" pitchFamily="34" charset="0"/>
                <a:cs typeface="Arial" panose="020B0604020202020204" pitchFamily="34" charset="0"/>
              </a:rPr>
              <a:t>.</a:t>
            </a:r>
            <a:endParaRPr lang="he-IL" dirty="0">
              <a:solidFill>
                <a:schemeClr val="bg1"/>
              </a:solidFill>
              <a:latin typeface="Arial" panose="020B0604020202020204" pitchFamily="34" charset="0"/>
              <a:cs typeface="Arial" panose="020B0604020202020204" pitchFamily="34" charset="0"/>
            </a:endParaRPr>
          </a:p>
          <a:p>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907473" y="487883"/>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6" name="תמונה 5"/>
          <p:cNvPicPr>
            <a:picLocks noChangeAspect="1"/>
          </p:cNvPicPr>
          <p:nvPr/>
        </p:nvPicPr>
        <p:blipFill rotWithShape="1">
          <a:blip r:embed="rId2"/>
          <a:srcRect t="8576"/>
          <a:stretch/>
        </p:blipFill>
        <p:spPr>
          <a:xfrm>
            <a:off x="2821960" y="4326193"/>
            <a:ext cx="7354326" cy="1646073"/>
          </a:xfrm>
          <a:prstGeom prst="rect">
            <a:avLst/>
          </a:prstGeom>
        </p:spPr>
      </p:pic>
    </p:spTree>
    <p:extLst>
      <p:ext uri="{BB962C8B-B14F-4D97-AF65-F5344CB8AC3E}">
        <p14:creationId xmlns:p14="http://schemas.microsoft.com/office/powerpoint/2010/main" val="499485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2897204" y="952658"/>
            <a:ext cx="8320988" cy="3615267"/>
          </a:xfrm>
        </p:spPr>
        <p:txBody>
          <a:bodyPr>
            <a:normAutofit lnSpcReduction="10000"/>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u="sng" dirty="0" smtClean="0">
                <a:solidFill>
                  <a:schemeClr val="bg1"/>
                </a:solidFill>
                <a:latin typeface="Arial" panose="020B0604020202020204" pitchFamily="34" charset="0"/>
                <a:cs typeface="Arial" panose="020B0604020202020204" pitchFamily="34" charset="0"/>
              </a:rPr>
              <a:t>שלב2 :פתיחת חשבון גוגל ואימות דו שלבי </a:t>
            </a:r>
          </a:p>
          <a:p>
            <a:pPr marL="0" indent="0">
              <a:buNone/>
            </a:pPr>
            <a:r>
              <a:rPr lang="he-IL" dirty="0">
                <a:solidFill>
                  <a:schemeClr val="bg1"/>
                </a:solidFill>
                <a:latin typeface="Arial" panose="020B0604020202020204" pitchFamily="34" charset="0"/>
                <a:cs typeface="Arial" panose="020B0604020202020204" pitchFamily="34" charset="0"/>
              </a:rPr>
              <a:t>כדי להקים את שירות המייל בפרויקט, ביצעתי את השלבים הבאים:</a:t>
            </a:r>
          </a:p>
          <a:p>
            <a:pPr>
              <a:buFont typeface="Arial" panose="020B0604020202020204" pitchFamily="34" charset="0"/>
              <a:buChar char="•"/>
            </a:pPr>
            <a:r>
              <a:rPr lang="he-IL" b="1" dirty="0">
                <a:solidFill>
                  <a:schemeClr val="bg1"/>
                </a:solidFill>
                <a:latin typeface="Arial" panose="020B0604020202020204" pitchFamily="34" charset="0"/>
                <a:cs typeface="Arial" panose="020B0604020202020204" pitchFamily="34" charset="0"/>
              </a:rPr>
              <a:t>פתיחת חשבון </a:t>
            </a:r>
            <a:r>
              <a:rPr lang="en-US" b="1" dirty="0">
                <a:solidFill>
                  <a:schemeClr val="bg1"/>
                </a:solidFill>
                <a:latin typeface="Arial" panose="020B0604020202020204" pitchFamily="34" charset="0"/>
                <a:cs typeface="Arial" panose="020B0604020202020204" pitchFamily="34" charset="0"/>
              </a:rPr>
              <a:t>Gmail</a:t>
            </a:r>
            <a:r>
              <a:rPr lang="en-US" dirty="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תחילה, יצרתי חשבון </a:t>
            </a:r>
            <a:r>
              <a:rPr lang="en-US" dirty="0">
                <a:solidFill>
                  <a:schemeClr val="bg1"/>
                </a:solidFill>
                <a:latin typeface="Arial" panose="020B0604020202020204" pitchFamily="34" charset="0"/>
                <a:cs typeface="Arial" panose="020B0604020202020204" pitchFamily="34" charset="0"/>
              </a:rPr>
              <a:t>Gmail </a:t>
            </a:r>
            <a:r>
              <a:rPr lang="he-IL" dirty="0">
                <a:solidFill>
                  <a:schemeClr val="bg1"/>
                </a:solidFill>
                <a:latin typeface="Arial" panose="020B0604020202020204" pitchFamily="34" charset="0"/>
                <a:cs typeface="Arial" panose="020B0604020202020204" pitchFamily="34" charset="0"/>
              </a:rPr>
              <a:t>חדש המיועד לשימוש באפליקציה לצורך שליחת מיילים אוטומטיים. חשבון זה ישמש כשרת ה-</a:t>
            </a:r>
            <a:r>
              <a:rPr lang="en-US" dirty="0">
                <a:solidFill>
                  <a:schemeClr val="bg1"/>
                </a:solidFill>
                <a:latin typeface="Arial" panose="020B0604020202020204" pitchFamily="34" charset="0"/>
                <a:cs typeface="Arial" panose="020B0604020202020204" pitchFamily="34" charset="0"/>
              </a:rPr>
              <a:t>SMTP </a:t>
            </a:r>
            <a:r>
              <a:rPr lang="he-IL" dirty="0">
                <a:solidFill>
                  <a:schemeClr val="bg1"/>
                </a:solidFill>
                <a:latin typeface="Arial" panose="020B0604020202020204" pitchFamily="34" charset="0"/>
                <a:cs typeface="Arial" panose="020B0604020202020204" pitchFamily="34" charset="0"/>
              </a:rPr>
              <a:t>של האפליקציה</a:t>
            </a:r>
            <a:r>
              <a:rPr lang="he-IL" dirty="0" smtClean="0">
                <a:solidFill>
                  <a:schemeClr val="bg1"/>
                </a:solidFill>
                <a:latin typeface="Arial" panose="020B0604020202020204" pitchFamily="34" charset="0"/>
                <a:cs typeface="Arial" panose="020B0604020202020204" pitchFamily="34" charset="0"/>
              </a:rPr>
              <a:t>.</a:t>
            </a:r>
          </a:p>
          <a:p>
            <a:pPr>
              <a:buFont typeface="Arial" panose="020B0604020202020204" pitchFamily="34" charset="0"/>
              <a:buChar char="•"/>
            </a:pPr>
            <a:r>
              <a:rPr lang="he-IL" b="1" dirty="0">
                <a:solidFill>
                  <a:schemeClr val="bg1"/>
                </a:solidFill>
                <a:latin typeface="Arial" panose="020B0604020202020204" pitchFamily="34" charset="0"/>
                <a:cs typeface="Arial" panose="020B0604020202020204" pitchFamily="34" charset="0"/>
              </a:rPr>
              <a:t>הפעלת אימות דו-שלבי</a:t>
            </a:r>
            <a:r>
              <a:rPr lang="he-IL" dirty="0">
                <a:solidFill>
                  <a:schemeClr val="bg1"/>
                </a:solidFill>
                <a:latin typeface="Arial" panose="020B0604020202020204" pitchFamily="34" charset="0"/>
                <a:cs typeface="Arial" panose="020B0604020202020204" pitchFamily="34" charset="0"/>
              </a:rPr>
              <a:t>: לשם הגברת האבטחה של חשבון ה-</a:t>
            </a:r>
            <a:r>
              <a:rPr lang="en-US" dirty="0">
                <a:solidFill>
                  <a:schemeClr val="bg1"/>
                </a:solidFill>
                <a:latin typeface="Arial" panose="020B0604020202020204" pitchFamily="34" charset="0"/>
                <a:cs typeface="Arial" panose="020B0604020202020204" pitchFamily="34" charset="0"/>
              </a:rPr>
              <a:t>Gmail, </a:t>
            </a:r>
            <a:r>
              <a:rPr lang="he-IL" dirty="0">
                <a:solidFill>
                  <a:schemeClr val="bg1"/>
                </a:solidFill>
                <a:latin typeface="Arial" panose="020B0604020202020204" pitchFamily="34" charset="0"/>
                <a:cs typeface="Arial" panose="020B0604020202020204" pitchFamily="34" charset="0"/>
              </a:rPr>
              <a:t>הפעלתי את תכונת האימות הדו-שלבי (</a:t>
            </a:r>
            <a:r>
              <a:rPr lang="en-US" dirty="0">
                <a:solidFill>
                  <a:schemeClr val="bg1"/>
                </a:solidFill>
                <a:latin typeface="Arial" panose="020B0604020202020204" pitchFamily="34" charset="0"/>
                <a:cs typeface="Arial" panose="020B0604020202020204" pitchFamily="34" charset="0"/>
              </a:rPr>
              <a:t>Two-Factor Authentication). </a:t>
            </a:r>
            <a:r>
              <a:rPr lang="he-IL" dirty="0">
                <a:solidFill>
                  <a:schemeClr val="bg1"/>
                </a:solidFill>
                <a:latin typeface="Arial" panose="020B0604020202020204" pitchFamily="34" charset="0"/>
                <a:cs typeface="Arial" panose="020B0604020202020204" pitchFamily="34" charset="0"/>
              </a:rPr>
              <a:t>תכונה זו מוסיפה שכבת הגנה נוספת ומבטיחה שהגישה לחשבון תתבצע רק לאחר הזדהות באמצעות מכשיר מאומת</a:t>
            </a:r>
            <a:r>
              <a:rPr lang="he-IL" dirty="0" smtClean="0">
                <a:solidFill>
                  <a:schemeClr val="bg1"/>
                </a:solidFill>
                <a:latin typeface="Arial" panose="020B0604020202020204" pitchFamily="34" charset="0"/>
                <a:cs typeface="Arial" panose="020B0604020202020204" pitchFamily="34" charset="0"/>
              </a:rPr>
              <a:t>.</a:t>
            </a:r>
            <a:endParaRPr lang="he-IL" b="1" u="sng" dirty="0" smtClean="0">
              <a:solidFill>
                <a:schemeClr val="bg1"/>
              </a:solidFill>
              <a:latin typeface="Arial" panose="020B0604020202020204" pitchFamily="34" charset="0"/>
              <a:cs typeface="Arial" panose="020B0604020202020204" pitchFamily="34" charset="0"/>
            </a:endParaRP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974850" y="487883"/>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2" name="תמונה 1"/>
          <p:cNvPicPr>
            <a:picLocks noChangeAspect="1"/>
          </p:cNvPicPr>
          <p:nvPr/>
        </p:nvPicPr>
        <p:blipFill>
          <a:blip r:embed="rId2"/>
          <a:stretch>
            <a:fillRect/>
          </a:stretch>
        </p:blipFill>
        <p:spPr>
          <a:xfrm>
            <a:off x="94631" y="1335797"/>
            <a:ext cx="2341396" cy="1574893"/>
          </a:xfrm>
          <a:prstGeom prst="rect">
            <a:avLst/>
          </a:prstGeom>
        </p:spPr>
      </p:pic>
      <p:pic>
        <p:nvPicPr>
          <p:cNvPr id="7" name="תמונה 6"/>
          <p:cNvPicPr>
            <a:picLocks noChangeAspect="1"/>
          </p:cNvPicPr>
          <p:nvPr/>
        </p:nvPicPr>
        <p:blipFill>
          <a:blip r:embed="rId3"/>
          <a:stretch>
            <a:fillRect/>
          </a:stretch>
        </p:blipFill>
        <p:spPr>
          <a:xfrm>
            <a:off x="94631" y="3915659"/>
            <a:ext cx="5985126" cy="1500180"/>
          </a:xfrm>
          <a:prstGeom prst="rect">
            <a:avLst/>
          </a:prstGeom>
        </p:spPr>
      </p:pic>
      <p:sp>
        <p:nvSpPr>
          <p:cNvPr id="8" name="מלבן 7"/>
          <p:cNvSpPr/>
          <p:nvPr/>
        </p:nvSpPr>
        <p:spPr>
          <a:xfrm>
            <a:off x="1545531" y="5110881"/>
            <a:ext cx="3074595" cy="2980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p:cNvSpPr/>
          <p:nvPr/>
        </p:nvSpPr>
        <p:spPr>
          <a:xfrm>
            <a:off x="2051852" y="5288292"/>
            <a:ext cx="9240253" cy="1631216"/>
          </a:xfrm>
          <a:prstGeom prst="rect">
            <a:avLst/>
          </a:prstGeom>
        </p:spPr>
        <p:txBody>
          <a:bodyPr wrap="square">
            <a:spAutoFit/>
          </a:bodyPr>
          <a:lstStyle/>
          <a:p>
            <a:pPr marL="342900" indent="-342900" algn="r" rtl="1">
              <a:buFont typeface="Arial" panose="020B0604020202020204" pitchFamily="34" charset="0"/>
              <a:buChar char="•"/>
            </a:pPr>
            <a:r>
              <a:rPr lang="he-IL" sz="2000" b="1" dirty="0"/>
              <a:t>יצירת סיסמת אפליקציה</a:t>
            </a:r>
            <a:r>
              <a:rPr lang="he-IL" sz="2000" dirty="0"/>
              <a:t>: בעקבות הפעלת האימות הדו-שלבי, יצרתי סיסמת אפליקציה (</a:t>
            </a:r>
            <a:r>
              <a:rPr lang="en-US" sz="2000" dirty="0"/>
              <a:t>App Password) </a:t>
            </a:r>
            <a:r>
              <a:rPr lang="he-IL" sz="2000" dirty="0"/>
              <a:t>ייחודית. סיסמת אפליקציה זו מאפשרת לאפליקציה לשלוח מיילים דרך ה-</a:t>
            </a:r>
            <a:r>
              <a:rPr lang="en-US" sz="2000" dirty="0"/>
              <a:t>SMTP </a:t>
            </a:r>
            <a:r>
              <a:rPr lang="he-IL" sz="2000" dirty="0"/>
              <a:t>מבלי לחשוף את הסיסמה הראשית של החשבון. סיסמה זו הוגדרה בקוד הקונפיגורציה של </a:t>
            </a:r>
            <a:r>
              <a:rPr lang="en-US" sz="2000" dirty="0" err="1"/>
              <a:t>JavaMailSender</a:t>
            </a:r>
            <a:r>
              <a:rPr lang="en-US" sz="2000" dirty="0"/>
              <a:t> </a:t>
            </a:r>
            <a:r>
              <a:rPr lang="he-IL" sz="2000" dirty="0"/>
              <a:t>עבור אימות בטוח מול השרת</a:t>
            </a:r>
            <a:r>
              <a:rPr lang="he-IL" sz="2000" dirty="0" smtClean="0"/>
              <a:t>.</a:t>
            </a:r>
            <a:r>
              <a:rPr lang="en-US" sz="2000" dirty="0" smtClean="0"/>
              <a:t/>
            </a:r>
            <a:br>
              <a:rPr lang="en-US" sz="2000" dirty="0" smtClean="0"/>
            </a:br>
            <a:r>
              <a:rPr lang="he-IL" sz="2000" dirty="0" smtClean="0"/>
              <a:t>אותה שתלתי ב </a:t>
            </a:r>
            <a:r>
              <a:rPr lang="en-US" sz="2000" dirty="0" err="1" smtClean="0">
                <a:solidFill>
                  <a:schemeClr val="bg1"/>
                </a:solidFill>
                <a:latin typeface="Arial" panose="020B0604020202020204" pitchFamily="34" charset="0"/>
                <a:cs typeface="Arial" panose="020B0604020202020204" pitchFamily="34" charset="0"/>
              </a:rPr>
              <a:t>JavaMailSender</a:t>
            </a:r>
            <a:r>
              <a:rPr lang="he-IL" sz="2000" dirty="0" smtClean="0">
                <a:solidFill>
                  <a:schemeClr val="bg1"/>
                </a:solidFill>
                <a:latin typeface="Arial" panose="020B0604020202020204" pitchFamily="34" charset="0"/>
                <a:cs typeface="Arial" panose="020B0604020202020204" pitchFamily="34" charset="0"/>
              </a:rPr>
              <a:t>(מפורט בדף הבא)</a:t>
            </a:r>
            <a:endParaRPr lang="he-IL" sz="2000" dirty="0">
              <a:solidFill>
                <a:schemeClr val="bg1"/>
              </a:solidFill>
            </a:endParaRPr>
          </a:p>
        </p:txBody>
      </p:sp>
    </p:spTree>
    <p:extLst>
      <p:ext uri="{BB962C8B-B14F-4D97-AF65-F5344CB8AC3E}">
        <p14:creationId xmlns:p14="http://schemas.microsoft.com/office/powerpoint/2010/main" val="2316573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5968998" y="1071191"/>
            <a:ext cx="5655593" cy="3615267"/>
          </a:xfrm>
        </p:spPr>
        <p:txBody>
          <a:bodyPr>
            <a:normAutofit/>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u="sng" dirty="0" smtClean="0">
                <a:solidFill>
                  <a:schemeClr val="bg1"/>
                </a:solidFill>
                <a:latin typeface="Arial" panose="020B0604020202020204" pitchFamily="34" charset="0"/>
                <a:cs typeface="Arial" panose="020B0604020202020204" pitchFamily="34" charset="0"/>
              </a:rPr>
              <a:t>שלב2 :פתיחת חשבון גוגל ואימות דו שלבי -המשך</a:t>
            </a:r>
          </a:p>
          <a:p>
            <a:pPr marL="0" indent="0">
              <a:buNone/>
            </a:pPr>
            <a:r>
              <a:rPr lang="he-IL" dirty="0" smtClean="0">
                <a:solidFill>
                  <a:schemeClr val="bg1"/>
                </a:solidFill>
                <a:latin typeface="Arial" panose="020B0604020202020204" pitchFamily="34" charset="0"/>
                <a:cs typeface="Arial" panose="020B0604020202020204" pitchFamily="34" charset="0"/>
              </a:rPr>
              <a:t>את הנתונים של החשבון מיקמתי בקוד בדף ה </a:t>
            </a:r>
            <a:r>
              <a:rPr lang="en-US" dirty="0" smtClean="0">
                <a:solidFill>
                  <a:schemeClr val="bg1"/>
                </a:solidFill>
                <a:latin typeface="Arial" panose="020B0604020202020204" pitchFamily="34" charset="0"/>
                <a:cs typeface="Arial" panose="020B0604020202020204" pitchFamily="34" charset="0"/>
              </a:rPr>
              <a:t>properties</a:t>
            </a:r>
            <a:br>
              <a:rPr lang="en-US" dirty="0" smtClean="0">
                <a:solidFill>
                  <a:schemeClr val="bg1"/>
                </a:solidFill>
                <a:latin typeface="Arial" panose="020B0604020202020204" pitchFamily="34" charset="0"/>
                <a:cs typeface="Arial" panose="020B0604020202020204" pitchFamily="34" charset="0"/>
              </a:rPr>
            </a:br>
            <a:endParaRPr lang="he-IL" b="1" u="sng" dirty="0" smtClean="0">
              <a:solidFill>
                <a:schemeClr val="bg1"/>
              </a:solidFill>
              <a:latin typeface="Arial" panose="020B0604020202020204" pitchFamily="34" charset="0"/>
              <a:cs typeface="Arial" panose="020B0604020202020204" pitchFamily="34" charset="0"/>
            </a:endParaRP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974850" y="487883"/>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4" name="תמונה 3"/>
          <p:cNvPicPr>
            <a:picLocks noChangeAspect="1"/>
          </p:cNvPicPr>
          <p:nvPr/>
        </p:nvPicPr>
        <p:blipFill rotWithShape="1">
          <a:blip r:embed="rId2"/>
          <a:srcRect t="4196"/>
          <a:stretch/>
        </p:blipFill>
        <p:spPr>
          <a:xfrm>
            <a:off x="559762" y="1882208"/>
            <a:ext cx="5612437" cy="3318933"/>
          </a:xfrm>
          <a:prstGeom prst="rect">
            <a:avLst/>
          </a:prstGeom>
        </p:spPr>
      </p:pic>
      <p:sp>
        <p:nvSpPr>
          <p:cNvPr id="6" name="מלבן 5"/>
          <p:cNvSpPr/>
          <p:nvPr/>
        </p:nvSpPr>
        <p:spPr>
          <a:xfrm>
            <a:off x="2904067" y="4064000"/>
            <a:ext cx="1583266"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6923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3544529" y="851847"/>
            <a:ext cx="5331583" cy="1013800"/>
          </a:xfrm>
          <a:prstGeom prst="rect">
            <a:avLst/>
          </a:prstGeom>
          <a:noFill/>
          <a:ln>
            <a:noFill/>
          </a:ln>
        </p:spPr>
        <p:txBody>
          <a:bodyPr spcFirstLastPara="1" wrap="square" lIns="91425" tIns="45700" rIns="91425" bIns="45700" anchor="t" anchorCtr="0">
            <a:normAutofit/>
          </a:bodyPr>
          <a:lstStyle/>
          <a:p>
            <a:pPr marL="0" lvl="0" indent="0" algn="ctr" rtl="1">
              <a:lnSpc>
                <a:spcPct val="90000"/>
              </a:lnSpc>
              <a:spcBef>
                <a:spcPts val="0"/>
              </a:spcBef>
              <a:spcAft>
                <a:spcPts val="0"/>
              </a:spcAft>
              <a:buClr>
                <a:srgbClr val="FFFFFF"/>
              </a:buClr>
              <a:buSzPts val="2400"/>
              <a:buFont typeface="Gill Sans"/>
              <a:buNone/>
            </a:pPr>
            <a:r>
              <a:rPr lang="he-IL" sz="3200" b="1" i="1" dirty="0" smtClean="0">
                <a:solidFill>
                  <a:schemeClr val="bg1"/>
                </a:solidFill>
                <a:latin typeface="Arial" panose="020B0604020202020204" pitchFamily="34" charset="0"/>
                <a:cs typeface="Arial" panose="020B0604020202020204" pitchFamily="34" charset="0"/>
              </a:rPr>
              <a:t>תוכן העניינים</a:t>
            </a:r>
            <a:endParaRPr sz="4400" b="1" i="1" dirty="0">
              <a:solidFill>
                <a:schemeClr val="bg1"/>
              </a:solidFill>
              <a:latin typeface="Arial" panose="020B0604020202020204" pitchFamily="34" charset="0"/>
              <a:cs typeface="Arial" panose="020B0604020202020204" pitchFamily="34" charset="0"/>
            </a:endParaRPr>
          </a:p>
        </p:txBody>
      </p:sp>
      <p:sp>
        <p:nvSpPr>
          <p:cNvPr id="125" name="Google Shape;125;p2"/>
          <p:cNvSpPr txBox="1">
            <a:spLocks noGrp="1"/>
          </p:cNvSpPr>
          <p:nvPr>
            <p:ph idx="1"/>
          </p:nvPr>
        </p:nvSpPr>
        <p:spPr>
          <a:xfrm>
            <a:off x="3097162" y="1397501"/>
            <a:ext cx="5442154" cy="5046430"/>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buFont typeface="Arial" panose="020B0604020202020204" pitchFamily="34" charset="0"/>
              <a:buChar char="•"/>
            </a:pPr>
            <a:r>
              <a:rPr lang="he-IL" dirty="0" smtClean="0">
                <a:solidFill>
                  <a:schemeClr val="bg1"/>
                </a:solidFill>
                <a:latin typeface="Arial" panose="020B0604020202020204" pitchFamily="34" charset="0"/>
                <a:cs typeface="Arial" panose="020B0604020202020204" pitchFamily="34" charset="0"/>
              </a:rPr>
              <a:t>הקדמה</a:t>
            </a:r>
            <a:endParaRPr lang="iw-IL" dirty="0">
              <a:solidFill>
                <a:schemeClr val="bg1"/>
              </a:solidFill>
              <a:latin typeface="Arial" panose="020B0604020202020204" pitchFamily="34" charset="0"/>
              <a:cs typeface="Arial" panose="020B0604020202020204" pitchFamily="34" charset="0"/>
            </a:endParaRPr>
          </a:p>
          <a:p>
            <a:pPr>
              <a:lnSpc>
                <a:spcPct val="90000"/>
              </a:lnSpc>
              <a:spcAft>
                <a:spcPts val="0"/>
              </a:spcAft>
              <a:buFont typeface="Arial" panose="020B0604020202020204" pitchFamily="34" charset="0"/>
              <a:buChar char="•"/>
            </a:pPr>
            <a:r>
              <a:rPr lang="iw-IL" dirty="0">
                <a:solidFill>
                  <a:schemeClr val="bg1"/>
                </a:solidFill>
                <a:latin typeface="Arial" panose="020B0604020202020204" pitchFamily="34" charset="0"/>
                <a:cs typeface="Arial" panose="020B0604020202020204" pitchFamily="34" charset="0"/>
              </a:rPr>
              <a:t>תיאור חברת </a:t>
            </a:r>
            <a:r>
              <a:rPr lang="en-US" dirty="0" err="1">
                <a:solidFill>
                  <a:schemeClr val="bg1"/>
                </a:solidFill>
                <a:latin typeface="Arial" panose="020B0604020202020204" pitchFamily="34" charset="0"/>
                <a:cs typeface="Arial" panose="020B0604020202020204" pitchFamily="34" charset="0"/>
              </a:rPr>
              <a:t>Diversitek</a:t>
            </a:r>
            <a:endParaRPr lang="en-US" dirty="0">
              <a:solidFill>
                <a:schemeClr val="bg1"/>
              </a:solidFill>
              <a:latin typeface="Arial" panose="020B0604020202020204" pitchFamily="34" charset="0"/>
              <a:cs typeface="Arial" panose="020B0604020202020204" pitchFamily="34" charset="0"/>
            </a:endParaRPr>
          </a:p>
          <a:p>
            <a:pPr>
              <a:lnSpc>
                <a:spcPct val="90000"/>
              </a:lnSpc>
              <a:spcAft>
                <a:spcPts val="0"/>
              </a:spcAft>
              <a:buFont typeface="Arial" panose="020B0604020202020204" pitchFamily="34" charset="0"/>
              <a:buChar char="•"/>
            </a:pPr>
            <a:r>
              <a:rPr lang="iw-IL" dirty="0">
                <a:solidFill>
                  <a:schemeClr val="bg1"/>
                </a:solidFill>
                <a:latin typeface="Arial" panose="020B0604020202020204" pitchFamily="34" charset="0"/>
                <a:cs typeface="Arial" panose="020B0604020202020204" pitchFamily="34" charset="0"/>
              </a:rPr>
              <a:t>תיאור הלקוח הסופי</a:t>
            </a:r>
            <a:r>
              <a:rPr lang="he-IL" dirty="0">
                <a:solidFill>
                  <a:schemeClr val="bg1"/>
                </a:solidFill>
                <a:latin typeface="Arial" panose="020B0604020202020204" pitchFamily="34" charset="0"/>
                <a:cs typeface="Arial" panose="020B0604020202020204" pitchFamily="34" charset="0"/>
              </a:rPr>
              <a:t> – הסמינר הישן</a:t>
            </a:r>
            <a:endParaRPr lang="iw-IL" dirty="0">
              <a:solidFill>
                <a:schemeClr val="bg1"/>
              </a:solidFill>
              <a:latin typeface="Arial" panose="020B0604020202020204" pitchFamily="34" charset="0"/>
              <a:cs typeface="Arial" panose="020B0604020202020204" pitchFamily="34" charset="0"/>
            </a:endParaRPr>
          </a:p>
          <a:p>
            <a:pPr>
              <a:lnSpc>
                <a:spcPct val="90000"/>
              </a:lnSpc>
              <a:spcAft>
                <a:spcPts val="0"/>
              </a:spcAft>
              <a:buFont typeface="Arial" panose="020B0604020202020204" pitchFamily="34" charset="0"/>
              <a:buChar char="•"/>
            </a:pPr>
            <a:r>
              <a:rPr lang="iw-IL" dirty="0">
                <a:solidFill>
                  <a:schemeClr val="bg1"/>
                </a:solidFill>
                <a:latin typeface="Arial" panose="020B0604020202020204" pitchFamily="34" charset="0"/>
                <a:cs typeface="Arial" panose="020B0604020202020204" pitchFamily="34" charset="0"/>
              </a:rPr>
              <a:t>תיאור הפרויקט</a:t>
            </a:r>
          </a:p>
          <a:p>
            <a:pPr>
              <a:lnSpc>
                <a:spcPct val="90000"/>
              </a:lnSpc>
              <a:spcAft>
                <a:spcPts val="0"/>
              </a:spcAft>
              <a:buFont typeface="Arial" panose="020B0604020202020204" pitchFamily="34" charset="0"/>
              <a:buChar char="•"/>
            </a:pPr>
            <a:r>
              <a:rPr lang="iw-IL" dirty="0">
                <a:solidFill>
                  <a:schemeClr val="bg1"/>
                </a:solidFill>
                <a:latin typeface="Arial" panose="020B0604020202020204" pitchFamily="34" charset="0"/>
                <a:cs typeface="Arial" panose="020B0604020202020204" pitchFamily="34" charset="0"/>
              </a:rPr>
              <a:t>מטרות הפרויקט</a:t>
            </a:r>
          </a:p>
          <a:p>
            <a:pPr>
              <a:lnSpc>
                <a:spcPct val="90000"/>
              </a:lnSpc>
              <a:spcAft>
                <a:spcPts val="0"/>
              </a:spcAft>
              <a:buFont typeface="Arial" panose="020B0604020202020204" pitchFamily="34" charset="0"/>
              <a:buChar char="•"/>
            </a:pPr>
            <a:r>
              <a:rPr lang="iw-IL" dirty="0">
                <a:solidFill>
                  <a:schemeClr val="bg1"/>
                </a:solidFill>
                <a:latin typeface="Arial" panose="020B0604020202020204" pitchFamily="34" charset="0"/>
                <a:cs typeface="Arial" panose="020B0604020202020204" pitchFamily="34" charset="0"/>
              </a:rPr>
              <a:t>תהליך העבודה</a:t>
            </a:r>
            <a:r>
              <a:rPr lang="he-IL" dirty="0">
                <a:solidFill>
                  <a:schemeClr val="bg1"/>
                </a:solidFill>
                <a:latin typeface="Arial" panose="020B0604020202020204" pitchFamily="34" charset="0"/>
                <a:cs typeface="Arial" panose="020B0604020202020204" pitchFamily="34" charset="0"/>
              </a:rPr>
              <a:t>:</a:t>
            </a:r>
          </a:p>
          <a:p>
            <a:pPr marL="812800" lvl="1" indent="-342900">
              <a:spcBef>
                <a:spcPts val="1000"/>
              </a:spcBef>
              <a:spcAft>
                <a:spcPts val="0"/>
              </a:spcAft>
              <a:buFont typeface="Arial" panose="020B0604020202020204" pitchFamily="34" charset="0"/>
              <a:buChar char="•"/>
            </a:pPr>
            <a:r>
              <a:rPr lang="he-IL" sz="2000" dirty="0">
                <a:solidFill>
                  <a:schemeClr val="bg1"/>
                </a:solidFill>
                <a:latin typeface="Arial" panose="020B0604020202020204" pitchFamily="34" charset="0"/>
                <a:cs typeface="Arial" panose="020B0604020202020204" pitchFamily="34" charset="0"/>
              </a:rPr>
              <a:t>שלב א: הכרת החברה והפרויקט.</a:t>
            </a:r>
          </a:p>
          <a:p>
            <a:pPr marL="812800" lvl="1" indent="-342900">
              <a:spcBef>
                <a:spcPts val="1000"/>
              </a:spcBef>
              <a:spcAft>
                <a:spcPts val="0"/>
              </a:spcAft>
              <a:buFont typeface="Arial" panose="020B0604020202020204" pitchFamily="34" charset="0"/>
              <a:buChar char="•"/>
            </a:pPr>
            <a:r>
              <a:rPr lang="he-IL" sz="2000" dirty="0">
                <a:solidFill>
                  <a:schemeClr val="bg1"/>
                </a:solidFill>
                <a:latin typeface="Arial" panose="020B0604020202020204" pitchFamily="34" charset="0"/>
                <a:cs typeface="Arial" panose="020B0604020202020204" pitchFamily="34" charset="0"/>
              </a:rPr>
              <a:t> שלב ב: </a:t>
            </a:r>
            <a:r>
              <a:rPr lang="he-IL" sz="2000" dirty="0" err="1">
                <a:solidFill>
                  <a:schemeClr val="bg1"/>
                </a:solidFill>
                <a:latin typeface="Arial" panose="020B0604020202020204" pitchFamily="34" charset="0"/>
                <a:cs typeface="Arial" panose="020B0604020202020204" pitchFamily="34" charset="0"/>
              </a:rPr>
              <a:t>איפיון</a:t>
            </a:r>
            <a:r>
              <a:rPr lang="he-IL" sz="2000" dirty="0">
                <a:solidFill>
                  <a:schemeClr val="bg1"/>
                </a:solidFill>
                <a:latin typeface="Arial" panose="020B0604020202020204" pitchFamily="34" charset="0"/>
                <a:cs typeface="Arial" panose="020B0604020202020204" pitchFamily="34" charset="0"/>
              </a:rPr>
              <a:t> ודרישות.</a:t>
            </a:r>
          </a:p>
          <a:p>
            <a:pPr marL="812800" lvl="1" indent="-342900">
              <a:spcBef>
                <a:spcPts val="1000"/>
              </a:spcBef>
              <a:spcAft>
                <a:spcPts val="0"/>
              </a:spcAft>
              <a:buFont typeface="Arial" panose="020B0604020202020204" pitchFamily="34" charset="0"/>
              <a:buChar char="•"/>
            </a:pPr>
            <a:r>
              <a:rPr lang="he-IL" sz="2000" dirty="0">
                <a:solidFill>
                  <a:schemeClr val="bg1"/>
                </a:solidFill>
                <a:latin typeface="Arial" panose="020B0604020202020204" pitchFamily="34" charset="0"/>
                <a:cs typeface="Arial" panose="020B0604020202020204" pitchFamily="34" charset="0"/>
              </a:rPr>
              <a:t> שלב ג: תכנון.</a:t>
            </a:r>
          </a:p>
          <a:p>
            <a:pPr marL="812800" lvl="1" indent="-342900">
              <a:spcBef>
                <a:spcPts val="1000"/>
              </a:spcBef>
              <a:spcAft>
                <a:spcPts val="0"/>
              </a:spcAft>
              <a:buFont typeface="Arial" panose="020B0604020202020204" pitchFamily="34" charset="0"/>
              <a:buChar char="•"/>
            </a:pPr>
            <a:r>
              <a:rPr lang="he-IL" sz="2000" dirty="0">
                <a:solidFill>
                  <a:schemeClr val="bg1"/>
                </a:solidFill>
                <a:latin typeface="Arial" panose="020B0604020202020204" pitchFamily="34" charset="0"/>
                <a:cs typeface="Arial" panose="020B0604020202020204" pitchFamily="34" charset="0"/>
              </a:rPr>
              <a:t> שלב ד: ביצוע ופיתוח.</a:t>
            </a:r>
          </a:p>
          <a:p>
            <a:pPr marL="812800" lvl="1" indent="-342900">
              <a:spcBef>
                <a:spcPts val="1000"/>
              </a:spcBef>
              <a:spcAft>
                <a:spcPts val="0"/>
              </a:spcAft>
              <a:buFont typeface="Arial" panose="020B0604020202020204" pitchFamily="34" charset="0"/>
              <a:buChar char="•"/>
            </a:pPr>
            <a:r>
              <a:rPr lang="he-IL" sz="2000" dirty="0">
                <a:solidFill>
                  <a:schemeClr val="bg1"/>
                </a:solidFill>
                <a:latin typeface="Arial" panose="020B0604020202020204" pitchFamily="34" charset="0"/>
                <a:cs typeface="Arial" panose="020B0604020202020204" pitchFamily="34" charset="0"/>
              </a:rPr>
              <a:t> שלב ה: בדיקות ואבטחת איכות.</a:t>
            </a:r>
          </a:p>
          <a:p>
            <a:pPr marL="812800" lvl="1" indent="-342900">
              <a:spcBef>
                <a:spcPts val="1000"/>
              </a:spcBef>
              <a:spcAft>
                <a:spcPts val="0"/>
              </a:spcAft>
              <a:buFont typeface="Arial" panose="020B0604020202020204" pitchFamily="34" charset="0"/>
              <a:buChar char="•"/>
            </a:pPr>
            <a:r>
              <a:rPr lang="he-IL" sz="2000" dirty="0">
                <a:solidFill>
                  <a:schemeClr val="bg1"/>
                </a:solidFill>
                <a:latin typeface="Arial" panose="020B0604020202020204" pitchFamily="34" charset="0"/>
                <a:cs typeface="Arial" panose="020B0604020202020204" pitchFamily="34" charset="0"/>
              </a:rPr>
              <a:t> שלב ו: הטמעה ותמיכה.</a:t>
            </a:r>
          </a:p>
          <a:p>
            <a:pPr marL="355600" indent="-342900">
              <a:spcAft>
                <a:spcPts val="0"/>
              </a:spcAft>
              <a:buFont typeface="Arial" panose="020B0604020202020204" pitchFamily="34" charset="0"/>
              <a:buChar char="•"/>
            </a:pPr>
            <a:r>
              <a:rPr lang="he-IL" dirty="0">
                <a:solidFill>
                  <a:schemeClr val="bg1"/>
                </a:solidFill>
                <a:latin typeface="Arial" panose="020B0604020202020204" pitchFamily="34" charset="0"/>
                <a:cs typeface="Arial" panose="020B0604020202020204" pitchFamily="34" charset="0"/>
              </a:rPr>
              <a:t>סיכום ומסקנות.</a:t>
            </a:r>
          </a:p>
          <a:p>
            <a:pPr marL="355600" indent="-342900">
              <a:spcAft>
                <a:spcPts val="0"/>
              </a:spcAft>
              <a:buFont typeface="Arial" panose="020B0604020202020204" pitchFamily="34" charset="0"/>
              <a:buChar char="•"/>
            </a:pPr>
            <a:r>
              <a:rPr lang="he-IL" dirty="0">
                <a:solidFill>
                  <a:schemeClr val="bg1"/>
                </a:solidFill>
                <a:latin typeface="Arial" panose="020B0604020202020204" pitchFamily="34" charset="0"/>
                <a:cs typeface="Arial" panose="020B0604020202020204" pitchFamily="34" charset="0"/>
              </a:rPr>
              <a:t>נספחים.</a:t>
            </a:r>
            <a:endParaRPr lang="iw-IL" dirty="0">
              <a:solidFill>
                <a:schemeClr val="bg1"/>
              </a:solidFill>
              <a:latin typeface="Arial" panose="020B0604020202020204" pitchFamily="34" charset="0"/>
              <a:cs typeface="Arial" panose="020B0604020202020204" pitchFamily="34" charset="0"/>
            </a:endParaRPr>
          </a:p>
          <a:p>
            <a:pPr>
              <a:lnSpc>
                <a:spcPct val="120000"/>
              </a:lnSpc>
              <a:spcBef>
                <a:spcPts val="0"/>
              </a:spcBef>
              <a:spcAft>
                <a:spcPts val="0"/>
              </a:spcAft>
              <a:buClr>
                <a:srgbClr val="FFFFFF"/>
              </a:buClr>
              <a:buSzPts val="1600"/>
              <a:buFont typeface="Arial" panose="020B0604020202020204" pitchFamily="34" charset="0"/>
              <a:buChar char="•"/>
            </a:pPr>
            <a:endParaRPr lang="iw-IL" dirty="0">
              <a:solidFill>
                <a:schemeClr val="bg1"/>
              </a:solidFill>
              <a:latin typeface="Arial" panose="020B0604020202020204" pitchFamily="34" charset="0"/>
              <a:cs typeface="Arial" panose="020B0604020202020204" pitchFamily="34" charset="0"/>
            </a:endParaRP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2726850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8652387" y="0"/>
            <a:ext cx="3342968" cy="6858000"/>
          </a:xfrm>
        </p:spPr>
        <p:txBody>
          <a:bodyPr>
            <a:normAutofit/>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i="1" u="sng" dirty="0" smtClean="0">
                <a:solidFill>
                  <a:schemeClr val="bg1"/>
                </a:solidFill>
                <a:latin typeface="Arial" panose="020B0604020202020204" pitchFamily="34" charset="0"/>
                <a:cs typeface="Arial" panose="020B0604020202020204" pitchFamily="34" charset="0"/>
              </a:rPr>
              <a:t>שלב 2 </a:t>
            </a:r>
            <a:r>
              <a:rPr lang="he-IL" b="1" i="1" u="sng" dirty="0" smtClean="0">
                <a:solidFill>
                  <a:schemeClr val="bg1"/>
                </a:solidFill>
                <a:latin typeface="Arial" panose="020B0604020202020204" pitchFamily="34" charset="0"/>
                <a:cs typeface="Arial" panose="020B0604020202020204" pitchFamily="34" charset="0"/>
              </a:rPr>
              <a:t>יצירת </a:t>
            </a:r>
            <a:r>
              <a:rPr lang="en-US" b="1" i="1" u="sng" dirty="0" err="1" smtClean="0">
                <a:solidFill>
                  <a:schemeClr val="bg1"/>
                </a:solidFill>
                <a:latin typeface="Arial" panose="020B0604020202020204" pitchFamily="34" charset="0"/>
                <a:cs typeface="Arial" panose="020B0604020202020204" pitchFamily="34" charset="0"/>
              </a:rPr>
              <a:t>JavaMailSender</a:t>
            </a:r>
            <a:r>
              <a:rPr lang="he-IL" b="1" i="1" u="sng" dirty="0" smtClean="0">
                <a:solidFill>
                  <a:schemeClr val="bg1"/>
                </a:solidFill>
                <a:latin typeface="Arial" panose="020B0604020202020204" pitchFamily="34" charset="0"/>
                <a:cs typeface="Arial" panose="020B0604020202020204" pitchFamily="34" charset="0"/>
              </a:rPr>
              <a:t> :</a:t>
            </a:r>
            <a:endParaRPr lang="he-IL" b="1" i="1" u="sng"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JavaMailSender</a:t>
            </a:r>
            <a:r>
              <a:rPr lang="en-US" dirty="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רכיב זה מוגדר כדי לטפל בשליחת מיילים באמצעות שרת ה-</a:t>
            </a:r>
            <a:r>
              <a:rPr lang="en-US" dirty="0">
                <a:solidFill>
                  <a:schemeClr val="bg1"/>
                </a:solidFill>
                <a:latin typeface="Arial" panose="020B0604020202020204" pitchFamily="34" charset="0"/>
                <a:cs typeface="Arial" panose="020B0604020202020204" pitchFamily="34" charset="0"/>
              </a:rPr>
              <a:t>SMTP </a:t>
            </a:r>
            <a:r>
              <a:rPr lang="he-IL" dirty="0">
                <a:solidFill>
                  <a:schemeClr val="bg1"/>
                </a:solidFill>
                <a:latin typeface="Arial" panose="020B0604020202020204" pitchFamily="34" charset="0"/>
                <a:cs typeface="Arial" panose="020B0604020202020204" pitchFamily="34" charset="0"/>
              </a:rPr>
              <a:t>של </a:t>
            </a:r>
            <a:r>
              <a:rPr lang="en-US" dirty="0">
                <a:solidFill>
                  <a:schemeClr val="bg1"/>
                </a:solidFill>
                <a:latin typeface="Arial" panose="020B0604020202020204" pitchFamily="34" charset="0"/>
                <a:cs typeface="Arial" panose="020B0604020202020204" pitchFamily="34" charset="0"/>
              </a:rPr>
              <a:t>Gmail. </a:t>
            </a:r>
            <a:r>
              <a:rPr lang="he-IL" dirty="0">
                <a:solidFill>
                  <a:schemeClr val="bg1"/>
                </a:solidFill>
                <a:latin typeface="Arial" panose="020B0604020202020204" pitchFamily="34" charset="0"/>
                <a:cs typeface="Arial" panose="020B0604020202020204" pitchFamily="34" charset="0"/>
              </a:rPr>
              <a:t>המאפיינים כוללים את הגדרת ה-</a:t>
            </a:r>
            <a:r>
              <a:rPr lang="en-US" dirty="0">
                <a:solidFill>
                  <a:schemeClr val="bg1"/>
                </a:solidFill>
                <a:latin typeface="Arial" panose="020B0604020202020204" pitchFamily="34" charset="0"/>
                <a:cs typeface="Arial" panose="020B0604020202020204" pitchFamily="34" charset="0"/>
              </a:rPr>
              <a:t>host </a:t>
            </a:r>
            <a:r>
              <a:rPr lang="he-IL" dirty="0">
                <a:solidFill>
                  <a:schemeClr val="bg1"/>
                </a:solidFill>
                <a:latin typeface="Arial" panose="020B0604020202020204" pitchFamily="34" charset="0"/>
                <a:cs typeface="Arial" panose="020B0604020202020204" pitchFamily="34" charset="0"/>
              </a:rPr>
              <a:t>וה-</a:t>
            </a:r>
            <a:r>
              <a:rPr lang="en-US" dirty="0">
                <a:solidFill>
                  <a:schemeClr val="bg1"/>
                </a:solidFill>
                <a:latin typeface="Arial" panose="020B0604020202020204" pitchFamily="34" charset="0"/>
                <a:cs typeface="Arial" panose="020B0604020202020204" pitchFamily="34" charset="0"/>
              </a:rPr>
              <a:t>port </a:t>
            </a:r>
            <a:r>
              <a:rPr lang="he-IL" dirty="0">
                <a:solidFill>
                  <a:schemeClr val="bg1"/>
                </a:solidFill>
                <a:latin typeface="Arial" panose="020B0604020202020204" pitchFamily="34" charset="0"/>
                <a:cs typeface="Arial" panose="020B0604020202020204" pitchFamily="34" charset="0"/>
              </a:rPr>
              <a:t>של שרת ה-</a:t>
            </a:r>
            <a:r>
              <a:rPr lang="en-US" dirty="0">
                <a:solidFill>
                  <a:schemeClr val="bg1"/>
                </a:solidFill>
                <a:latin typeface="Arial" panose="020B0604020202020204" pitchFamily="34" charset="0"/>
                <a:cs typeface="Arial" panose="020B0604020202020204" pitchFamily="34" charset="0"/>
              </a:rPr>
              <a:t>SMTP, </a:t>
            </a:r>
            <a:r>
              <a:rPr lang="he-IL" dirty="0">
                <a:solidFill>
                  <a:schemeClr val="bg1"/>
                </a:solidFill>
                <a:latin typeface="Arial" panose="020B0604020202020204" pitchFamily="34" charset="0"/>
                <a:cs typeface="Arial" panose="020B0604020202020204" pitchFamily="34" charset="0"/>
              </a:rPr>
              <a:t>יחד עם אישורי ההתחברות (שם משתמש וסיסמת אפליקציה ייחודית). בנוסף, קבעתי תצורות שונות באמצעות </a:t>
            </a:r>
            <a:r>
              <a:rPr lang="en-US" dirty="0">
                <a:solidFill>
                  <a:schemeClr val="bg1"/>
                </a:solidFill>
                <a:latin typeface="Arial" panose="020B0604020202020204" pitchFamily="34" charset="0"/>
                <a:cs typeface="Arial" panose="020B0604020202020204" pitchFamily="34" charset="0"/>
              </a:rPr>
              <a:t>Properties, </a:t>
            </a:r>
            <a:r>
              <a:rPr lang="he-IL" dirty="0">
                <a:solidFill>
                  <a:schemeClr val="bg1"/>
                </a:solidFill>
                <a:latin typeface="Arial" panose="020B0604020202020204" pitchFamily="34" charset="0"/>
                <a:cs typeface="Arial" panose="020B0604020202020204" pitchFamily="34" charset="0"/>
              </a:rPr>
              <a:t>כגון פרוטוקול ה-</a:t>
            </a:r>
            <a:r>
              <a:rPr lang="en-US" dirty="0">
                <a:solidFill>
                  <a:schemeClr val="bg1"/>
                </a:solidFill>
                <a:latin typeface="Arial" panose="020B0604020202020204" pitchFamily="34" charset="0"/>
                <a:cs typeface="Arial" panose="020B0604020202020204" pitchFamily="34" charset="0"/>
              </a:rPr>
              <a:t>SMTP, </a:t>
            </a:r>
            <a:r>
              <a:rPr lang="he-IL" dirty="0">
                <a:solidFill>
                  <a:schemeClr val="bg1"/>
                </a:solidFill>
                <a:latin typeface="Arial" panose="020B0604020202020204" pitchFamily="34" charset="0"/>
                <a:cs typeface="Arial" panose="020B0604020202020204" pitchFamily="34" charset="0"/>
              </a:rPr>
              <a:t>אימות, תמיכה ב-</a:t>
            </a:r>
            <a:r>
              <a:rPr lang="en-US" dirty="0">
                <a:solidFill>
                  <a:schemeClr val="bg1"/>
                </a:solidFill>
                <a:latin typeface="Arial" panose="020B0604020202020204" pitchFamily="34" charset="0"/>
                <a:cs typeface="Arial" panose="020B0604020202020204" pitchFamily="34" charset="0"/>
              </a:rPr>
              <a:t>STARTTLS </a:t>
            </a:r>
            <a:r>
              <a:rPr lang="he-IL" dirty="0">
                <a:solidFill>
                  <a:schemeClr val="bg1"/>
                </a:solidFill>
                <a:latin typeface="Arial" panose="020B0604020202020204" pitchFamily="34" charset="0"/>
                <a:cs typeface="Arial" panose="020B0604020202020204" pitchFamily="34" charset="0"/>
              </a:rPr>
              <a:t>לצורך אבטחת ההתקשרות, ואפשרות </a:t>
            </a:r>
            <a:r>
              <a:rPr lang="he-IL" dirty="0" err="1">
                <a:solidFill>
                  <a:schemeClr val="bg1"/>
                </a:solidFill>
                <a:latin typeface="Arial" panose="020B0604020202020204" pitchFamily="34" charset="0"/>
                <a:cs typeface="Arial" panose="020B0604020202020204" pitchFamily="34" charset="0"/>
              </a:rPr>
              <a:t>לדיבאג</a:t>
            </a:r>
            <a:r>
              <a:rPr lang="he-IL" dirty="0">
                <a:solidFill>
                  <a:schemeClr val="bg1"/>
                </a:solidFill>
                <a:latin typeface="Arial" panose="020B0604020202020204" pitchFamily="34" charset="0"/>
                <a:cs typeface="Arial" panose="020B0604020202020204" pitchFamily="34" charset="0"/>
              </a:rPr>
              <a:t> כדי לאפשר מעקב אחר תהליך שליחת המייל</a:t>
            </a:r>
            <a:r>
              <a:rPr lang="he-IL" dirty="0" smtClean="0">
                <a:solidFill>
                  <a:schemeClr val="bg1"/>
                </a:solidFill>
                <a:latin typeface="Arial" panose="020B0604020202020204" pitchFamily="34" charset="0"/>
                <a:cs typeface="Arial" panose="020B0604020202020204" pitchFamily="34" charset="0"/>
              </a:rPr>
              <a:t>.</a:t>
            </a:r>
            <a:endParaRPr lang="he-IL" dirty="0">
              <a:solidFill>
                <a:schemeClr val="bg1"/>
              </a:solidFill>
              <a:latin typeface="Arial" panose="020B0604020202020204" pitchFamily="34" charset="0"/>
              <a:cs typeface="Arial" panose="020B0604020202020204" pitchFamily="34" charset="0"/>
            </a:endParaRPr>
          </a:p>
          <a:p>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2" name="תמונה 1"/>
          <p:cNvPicPr>
            <a:picLocks noChangeAspect="1"/>
          </p:cNvPicPr>
          <p:nvPr/>
        </p:nvPicPr>
        <p:blipFill>
          <a:blip r:embed="rId2"/>
          <a:stretch>
            <a:fillRect/>
          </a:stretch>
        </p:blipFill>
        <p:spPr>
          <a:xfrm>
            <a:off x="227781" y="2096856"/>
            <a:ext cx="8424606" cy="4390095"/>
          </a:xfrm>
          <a:prstGeom prst="rect">
            <a:avLst/>
          </a:prstGeom>
        </p:spPr>
      </p:pic>
      <p:sp>
        <p:nvSpPr>
          <p:cNvPr id="4" name="מלבן 3"/>
          <p:cNvSpPr/>
          <p:nvPr/>
        </p:nvSpPr>
        <p:spPr>
          <a:xfrm>
            <a:off x="2799080" y="4140200"/>
            <a:ext cx="160528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2834804" y="3692951"/>
            <a:ext cx="2021676" cy="142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p:cNvSpPr/>
          <p:nvPr/>
        </p:nvSpPr>
        <p:spPr>
          <a:xfrm>
            <a:off x="3012604" y="3916575"/>
            <a:ext cx="1320636" cy="157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p:cNvSpPr/>
          <p:nvPr/>
        </p:nvSpPr>
        <p:spPr>
          <a:xfrm>
            <a:off x="712268" y="4074160"/>
            <a:ext cx="6083167" cy="28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257393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5763429" y="-1930400"/>
            <a:ext cx="6231926" cy="6858000"/>
          </a:xfrm>
        </p:spPr>
        <p:txBody>
          <a:bodyPr>
            <a:normAutofit/>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i="1" u="sng" dirty="0">
                <a:solidFill>
                  <a:schemeClr val="bg1"/>
                </a:solidFill>
                <a:latin typeface="Arial" panose="020B0604020202020204" pitchFamily="34" charset="0"/>
                <a:cs typeface="Arial" panose="020B0604020202020204" pitchFamily="34" charset="0"/>
              </a:rPr>
              <a:t>שלב 2 יצירת </a:t>
            </a:r>
            <a:r>
              <a:rPr lang="en-US" b="1" i="1" u="sng" dirty="0" err="1">
                <a:solidFill>
                  <a:schemeClr val="bg1"/>
                </a:solidFill>
                <a:latin typeface="Arial" panose="020B0604020202020204" pitchFamily="34" charset="0"/>
                <a:cs typeface="Arial" panose="020B0604020202020204" pitchFamily="34" charset="0"/>
              </a:rPr>
              <a:t>JavaMailSender</a:t>
            </a:r>
            <a:r>
              <a:rPr lang="he-IL" b="1" i="1" u="sng" dirty="0">
                <a:solidFill>
                  <a:schemeClr val="bg1"/>
                </a:solidFill>
                <a:latin typeface="Arial" panose="020B0604020202020204" pitchFamily="34" charset="0"/>
                <a:cs typeface="Arial" panose="020B0604020202020204" pitchFamily="34" charset="0"/>
              </a:rPr>
              <a:t> </a:t>
            </a:r>
            <a:r>
              <a:rPr lang="he-IL" b="1" i="1" u="sng" dirty="0" smtClean="0">
                <a:solidFill>
                  <a:schemeClr val="bg1"/>
                </a:solidFill>
                <a:latin typeface="Arial" panose="020B0604020202020204" pitchFamily="34" charset="0"/>
                <a:cs typeface="Arial" panose="020B0604020202020204" pitchFamily="34" charset="0"/>
              </a:rPr>
              <a:t>:-המשך :</a:t>
            </a:r>
            <a:endParaRPr lang="he-IL" b="1" i="1" u="sng"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בקוד שלי, ביצעתי את הזרקת רכיב ה-</a:t>
            </a:r>
            <a:r>
              <a:rPr lang="en-US" dirty="0" err="1">
                <a:solidFill>
                  <a:schemeClr val="bg1"/>
                </a:solidFill>
                <a:latin typeface="Arial" panose="020B0604020202020204" pitchFamily="34" charset="0"/>
                <a:cs typeface="Arial" panose="020B0604020202020204" pitchFamily="34" charset="0"/>
              </a:rPr>
              <a:t>JavaMailSender</a:t>
            </a:r>
            <a:r>
              <a:rPr lang="en-US" dirty="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אל תוך מחלקת ה-</a:t>
            </a:r>
            <a:r>
              <a:rPr lang="en-US" dirty="0" err="1">
                <a:solidFill>
                  <a:schemeClr val="bg1"/>
                </a:solidFill>
                <a:latin typeface="Arial" panose="020B0604020202020204" pitchFamily="34" charset="0"/>
                <a:cs typeface="Arial" panose="020B0604020202020204" pitchFamily="34" charset="0"/>
              </a:rPr>
              <a:t>MailService</a:t>
            </a:r>
            <a:r>
              <a:rPr lang="en-US" dirty="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כך שהמיילים יישלחו דרך השירות באופן מבוקר ומנוהל. בנוסף, מחלקת ה-</a:t>
            </a:r>
            <a:r>
              <a:rPr lang="en-US" dirty="0" err="1">
                <a:solidFill>
                  <a:schemeClr val="bg1"/>
                </a:solidFill>
                <a:latin typeface="Arial" panose="020B0604020202020204" pitchFamily="34" charset="0"/>
                <a:cs typeface="Arial" panose="020B0604020202020204" pitchFamily="34" charset="0"/>
              </a:rPr>
              <a:t>MailService</a:t>
            </a:r>
            <a:r>
              <a:rPr lang="en-US" dirty="0">
                <a:solidFill>
                  <a:schemeClr val="bg1"/>
                </a:solidFill>
                <a:latin typeface="Arial" panose="020B0604020202020204" pitchFamily="34" charset="0"/>
                <a:cs typeface="Arial" panose="020B0604020202020204" pitchFamily="34" charset="0"/>
              </a:rPr>
              <a:t> </a:t>
            </a:r>
            <a:r>
              <a:rPr lang="he-IL" dirty="0">
                <a:solidFill>
                  <a:schemeClr val="bg1"/>
                </a:solidFill>
                <a:latin typeface="Arial" panose="020B0604020202020204" pitchFamily="34" charset="0"/>
                <a:cs typeface="Arial" panose="020B0604020202020204" pitchFamily="34" charset="0"/>
              </a:rPr>
              <a:t>מוזרקת אל תוך ה-</a:t>
            </a:r>
            <a:r>
              <a:rPr lang="en-US" dirty="0">
                <a:solidFill>
                  <a:schemeClr val="bg1"/>
                </a:solidFill>
                <a:latin typeface="Arial" panose="020B0604020202020204" pitchFamily="34" charset="0"/>
                <a:cs typeface="Arial" panose="020B0604020202020204" pitchFamily="34" charset="0"/>
              </a:rPr>
              <a:t>Controller, </a:t>
            </a:r>
            <a:r>
              <a:rPr lang="he-IL" dirty="0">
                <a:solidFill>
                  <a:schemeClr val="bg1"/>
                </a:solidFill>
                <a:latin typeface="Arial" panose="020B0604020202020204" pitchFamily="34" charset="0"/>
                <a:cs typeface="Arial" panose="020B0604020202020204" pitchFamily="34" charset="0"/>
              </a:rPr>
              <a:t>שמאפשר לה להשתמש בשירות לשליחת מיילים בהתאם לצרכים של האפליקציה.</a:t>
            </a:r>
          </a:p>
        </p:txBody>
      </p:sp>
      <p:sp>
        <p:nvSpPr>
          <p:cNvPr id="5" name="מלבן 4"/>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4" name="תמונה 3"/>
          <p:cNvPicPr>
            <a:picLocks noChangeAspect="1"/>
          </p:cNvPicPr>
          <p:nvPr/>
        </p:nvPicPr>
        <p:blipFill>
          <a:blip r:embed="rId2"/>
          <a:stretch>
            <a:fillRect/>
          </a:stretch>
        </p:blipFill>
        <p:spPr>
          <a:xfrm>
            <a:off x="0" y="687770"/>
            <a:ext cx="5763429" cy="2095792"/>
          </a:xfrm>
          <a:prstGeom prst="rect">
            <a:avLst/>
          </a:prstGeom>
        </p:spPr>
      </p:pic>
      <p:pic>
        <p:nvPicPr>
          <p:cNvPr id="6" name="תמונה 5"/>
          <p:cNvPicPr>
            <a:picLocks noChangeAspect="1"/>
          </p:cNvPicPr>
          <p:nvPr/>
        </p:nvPicPr>
        <p:blipFill>
          <a:blip r:embed="rId3"/>
          <a:stretch>
            <a:fillRect/>
          </a:stretch>
        </p:blipFill>
        <p:spPr>
          <a:xfrm>
            <a:off x="0" y="2925524"/>
            <a:ext cx="12226375" cy="3995123"/>
          </a:xfrm>
          <a:prstGeom prst="rect">
            <a:avLst/>
          </a:prstGeom>
        </p:spPr>
      </p:pic>
      <p:sp>
        <p:nvSpPr>
          <p:cNvPr id="7" name="מלבן 6"/>
          <p:cNvSpPr/>
          <p:nvPr/>
        </p:nvSpPr>
        <p:spPr>
          <a:xfrm>
            <a:off x="533400" y="829733"/>
            <a:ext cx="1270000" cy="3894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237449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0" y="-1024466"/>
            <a:ext cx="11834488" cy="6858000"/>
          </a:xfrm>
        </p:spPr>
        <p:txBody>
          <a:bodyPr>
            <a:noAutofit/>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i="1" u="sng" dirty="0" smtClean="0">
                <a:solidFill>
                  <a:schemeClr val="bg1"/>
                </a:solidFill>
                <a:latin typeface="Arial" panose="020B0604020202020204" pitchFamily="34" charset="0"/>
                <a:cs typeface="Arial" panose="020B0604020202020204" pitchFamily="34" charset="0"/>
              </a:rPr>
              <a:t>שלב 3 </a:t>
            </a:r>
            <a:r>
              <a:rPr lang="he-IL" b="1" i="1" u="sng" dirty="0" smtClean="0">
                <a:solidFill>
                  <a:schemeClr val="bg1"/>
                </a:solidFill>
                <a:latin typeface="Arial" panose="020B0604020202020204" pitchFamily="34" charset="0"/>
                <a:cs typeface="Arial" panose="020B0604020202020204" pitchFamily="34" charset="0"/>
              </a:rPr>
              <a:t>יצירת </a:t>
            </a:r>
            <a:r>
              <a:rPr lang="en-US" b="1" i="1" u="sng" dirty="0" smtClean="0">
                <a:solidFill>
                  <a:schemeClr val="bg1"/>
                </a:solidFill>
                <a:latin typeface="Arial" panose="020B0604020202020204" pitchFamily="34" charset="0"/>
                <a:cs typeface="Arial" panose="020B0604020202020204" pitchFamily="34" charset="0"/>
              </a:rPr>
              <a:t>Templates</a:t>
            </a:r>
            <a:r>
              <a:rPr lang="he-IL" b="1" i="1" u="sng" dirty="0" smtClean="0">
                <a:solidFill>
                  <a:schemeClr val="bg1"/>
                </a:solidFill>
                <a:latin typeface="Arial" panose="020B0604020202020204" pitchFamily="34" charset="0"/>
                <a:cs typeface="Arial" panose="020B0604020202020204" pitchFamily="34" charset="0"/>
              </a:rPr>
              <a:t> :</a:t>
            </a:r>
            <a:r>
              <a:rPr lang="en-US" b="1" i="1" u="sng" dirty="0" smtClean="0">
                <a:solidFill>
                  <a:schemeClr val="bg1"/>
                </a:solidFill>
                <a:latin typeface="Arial" panose="020B0604020202020204" pitchFamily="34" charset="0"/>
                <a:cs typeface="Arial" panose="020B0604020202020204" pitchFamily="34" charset="0"/>
              </a:rPr>
              <a:t/>
            </a:r>
            <a:br>
              <a:rPr lang="en-US" b="1" i="1" u="sng" dirty="0" smtClean="0">
                <a:solidFill>
                  <a:schemeClr val="bg1"/>
                </a:solidFill>
                <a:latin typeface="Arial" panose="020B0604020202020204" pitchFamily="34" charset="0"/>
                <a:cs typeface="Arial" panose="020B0604020202020204" pitchFamily="34" charset="0"/>
              </a:rPr>
            </a:br>
            <a:r>
              <a:rPr lang="he-IL" dirty="0">
                <a:solidFill>
                  <a:schemeClr val="bg1"/>
                </a:solidFill>
                <a:latin typeface="Arial" panose="020B0604020202020204" pitchFamily="34" charset="0"/>
                <a:cs typeface="Arial" panose="020B0604020202020204" pitchFamily="34" charset="0"/>
              </a:rPr>
              <a:t>לצורך בניית שירות המיילים, יצרתי תבניות דינמיות של מיילים במערכת אשר נועדו לאפשר שליחת הודעות מותאמות אישית לתלמידות בהתאם לאירועים שונים במערכת. התבניות כוללות משתנים </a:t>
            </a:r>
            <a:r>
              <a:rPr lang="he-IL" dirty="0" smtClean="0">
                <a:solidFill>
                  <a:schemeClr val="bg1"/>
                </a:solidFill>
                <a:latin typeface="Arial" panose="020B0604020202020204" pitchFamily="34" charset="0"/>
                <a:cs typeface="Arial" panose="020B0604020202020204" pitchFamily="34" charset="0"/>
              </a:rPr>
              <a:t>דינמיים </a:t>
            </a:r>
            <a:r>
              <a:rPr lang="he-IL" dirty="0">
                <a:solidFill>
                  <a:schemeClr val="bg1"/>
                </a:solidFill>
                <a:latin typeface="Arial" panose="020B0604020202020204" pitchFamily="34" charset="0"/>
                <a:cs typeface="Arial" panose="020B0604020202020204" pitchFamily="34" charset="0"/>
              </a:rPr>
              <a:t>המאפשרים להחליף מידע ספציפי כמו שם השיעור, תאריך, שעה, שם הקורס ועוד, וכך להבטיח שכל מייל יהיה מדויק ורלוונטי למקבלות. השימוש בתבניות אלה נועד לחסוך זמן ולאפשר שליחת מיילים מקצועיים ואוטומטיים לפי התוכן שהוגדר מראש, תוך התאמה אישית לאירועים </a:t>
            </a:r>
            <a:r>
              <a:rPr lang="he-IL" dirty="0" smtClean="0">
                <a:solidFill>
                  <a:schemeClr val="bg1"/>
                </a:solidFill>
                <a:latin typeface="Arial" panose="020B0604020202020204" pitchFamily="34" charset="0"/>
                <a:cs typeface="Arial" panose="020B0604020202020204" pitchFamily="34" charset="0"/>
              </a:rPr>
              <a:t>במערכת. הנתונים הדינמיים מתקבלים מהמשתמש דרך </a:t>
            </a:r>
            <a:r>
              <a:rPr lang="en-US" dirty="0" err="1" smtClean="0">
                <a:solidFill>
                  <a:schemeClr val="bg1"/>
                </a:solidFill>
                <a:latin typeface="Arial" panose="020B0604020202020204" pitchFamily="34" charset="0"/>
                <a:cs typeface="Arial" panose="020B0604020202020204" pitchFamily="34" charset="0"/>
              </a:rPr>
              <a:t>kafka</a:t>
            </a:r>
            <a:r>
              <a:rPr lang="he-IL" dirty="0" smtClean="0">
                <a:solidFill>
                  <a:schemeClr val="bg1"/>
                </a:solidFill>
                <a:latin typeface="Arial" panose="020B0604020202020204" pitchFamily="34" charset="0"/>
                <a:cs typeface="Arial" panose="020B0604020202020204" pitchFamily="34" charset="0"/>
              </a:rPr>
              <a:t>(יפורט בהמשך</a:t>
            </a:r>
            <a:endParaRPr lang="he-IL"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לדוגמה, אם שיעור מסוים בוטל, המערכת תשלח באופן אוטומטי מייל עם התבנית המתאימה הכוללת את פרטי השיעור, התאריך והשעה שבהם היה אמור להתקיים.</a:t>
            </a:r>
          </a:p>
          <a:p>
            <a:pPr marL="0" indent="0">
              <a:buNone/>
            </a:pPr>
            <a:r>
              <a:rPr lang="he-IL" b="1" i="1" u="sng" dirty="0" smtClean="0">
                <a:solidFill>
                  <a:schemeClr val="bg1"/>
                </a:solidFill>
                <a:latin typeface="Arial" panose="020B0604020202020204" pitchFamily="34" charset="0"/>
                <a:cs typeface="Arial" panose="020B0604020202020204" pitchFamily="34" charset="0"/>
              </a:rPr>
              <a:t>בקובץ ה </a:t>
            </a:r>
            <a:r>
              <a:rPr lang="en-US" b="1" i="1" u="sng" dirty="0" smtClean="0">
                <a:solidFill>
                  <a:schemeClr val="bg1"/>
                </a:solidFill>
                <a:latin typeface="Arial" panose="020B0604020202020204" pitchFamily="34" charset="0"/>
                <a:cs typeface="Arial" panose="020B0604020202020204" pitchFamily="34" charset="0"/>
              </a:rPr>
              <a:t>YML</a:t>
            </a:r>
            <a:r>
              <a:rPr lang="he-IL" b="1" i="1" u="sng" dirty="0" smtClean="0">
                <a:solidFill>
                  <a:schemeClr val="bg1"/>
                </a:solidFill>
                <a:latin typeface="Arial" panose="020B0604020202020204" pitchFamily="34" charset="0"/>
                <a:cs typeface="Arial" panose="020B0604020202020204" pitchFamily="34" charset="0"/>
              </a:rPr>
              <a:t>:</a:t>
            </a:r>
          </a:p>
          <a:p>
            <a:pPr marL="0" indent="0">
              <a:buNone/>
            </a:pPr>
            <a:r>
              <a:rPr lang="he-IL" dirty="0" smtClean="0">
                <a:solidFill>
                  <a:schemeClr val="bg1"/>
                </a:solidFill>
                <a:latin typeface="Arial" panose="020B0604020202020204" pitchFamily="34" charset="0"/>
                <a:cs typeface="Arial" panose="020B0604020202020204" pitchFamily="34" charset="0"/>
              </a:rPr>
              <a:t>הגדרתי את כל התבניות (מה שמצוין ב {} אלו הנתונים הדינמיים )</a:t>
            </a:r>
            <a:endParaRPr lang="he-IL"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4" name="תמונה 3"/>
          <p:cNvPicPr>
            <a:picLocks noChangeAspect="1"/>
          </p:cNvPicPr>
          <p:nvPr/>
        </p:nvPicPr>
        <p:blipFill>
          <a:blip r:embed="rId2"/>
          <a:stretch>
            <a:fillRect/>
          </a:stretch>
        </p:blipFill>
        <p:spPr>
          <a:xfrm>
            <a:off x="0" y="4179655"/>
            <a:ext cx="8492983" cy="1826582"/>
          </a:xfrm>
          <a:prstGeom prst="rect">
            <a:avLst/>
          </a:prstGeom>
        </p:spPr>
      </p:pic>
    </p:spTree>
    <p:extLst>
      <p:ext uri="{BB962C8B-B14F-4D97-AF65-F5344CB8AC3E}">
        <p14:creationId xmlns:p14="http://schemas.microsoft.com/office/powerpoint/2010/main" val="1443255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163629" y="464775"/>
            <a:ext cx="12235971" cy="6858000"/>
          </a:xfrm>
        </p:spPr>
        <p:txBody>
          <a:bodyPr>
            <a:noAutofit/>
          </a:bodyPr>
          <a:lstStyle/>
          <a:p>
            <a:pPr marL="0" indent="0">
              <a:buNone/>
            </a:pPr>
            <a:r>
              <a:rPr lang="he-IL" b="1" i="1" u="sng" dirty="0" smtClean="0">
                <a:solidFill>
                  <a:schemeClr val="bg1"/>
                </a:solidFill>
                <a:latin typeface="Arial" panose="020B0604020202020204" pitchFamily="34" charset="0"/>
                <a:cs typeface="Arial" panose="020B0604020202020204" pitchFamily="34" charset="0"/>
              </a:rPr>
              <a:t>שלב 3 </a:t>
            </a:r>
            <a:r>
              <a:rPr lang="he-IL" b="1" i="1" u="sng" dirty="0" smtClean="0">
                <a:solidFill>
                  <a:schemeClr val="bg1"/>
                </a:solidFill>
                <a:latin typeface="Arial" panose="020B0604020202020204" pitchFamily="34" charset="0"/>
                <a:cs typeface="Arial" panose="020B0604020202020204" pitchFamily="34" charset="0"/>
              </a:rPr>
              <a:t>יצירת </a:t>
            </a:r>
            <a:r>
              <a:rPr lang="en-US" b="1" i="1" u="sng" dirty="0" smtClean="0">
                <a:solidFill>
                  <a:schemeClr val="bg1"/>
                </a:solidFill>
                <a:latin typeface="Arial" panose="020B0604020202020204" pitchFamily="34" charset="0"/>
                <a:cs typeface="Arial" panose="020B0604020202020204" pitchFamily="34" charset="0"/>
              </a:rPr>
              <a:t>Templates</a:t>
            </a:r>
            <a:r>
              <a:rPr lang="he-IL" b="1" i="1" u="sng" dirty="0" smtClean="0">
                <a:solidFill>
                  <a:schemeClr val="bg1"/>
                </a:solidFill>
                <a:latin typeface="Arial" panose="020B0604020202020204" pitchFamily="34" charset="0"/>
                <a:cs typeface="Arial" panose="020B0604020202020204" pitchFamily="34" charset="0"/>
              </a:rPr>
              <a:t> -המשך:</a:t>
            </a:r>
            <a:endParaRPr lang="en-US" b="1" i="1" u="sng" dirty="0" smtClean="0">
              <a:solidFill>
                <a:sysClr val="windowText" lastClr="000000"/>
              </a:solidFill>
              <a:latin typeface="Arial" panose="020B0604020202020204" pitchFamily="34" charset="0"/>
              <a:cs typeface="Arial" panose="020B0604020202020204" pitchFamily="34" charset="0"/>
            </a:endParaRPr>
          </a:p>
          <a:p>
            <a:pPr marL="0" lvl="0" indent="0" algn="r" defTabSz="914400" eaLnBrk="0" fontAlgn="base" hangingPunct="0">
              <a:spcBef>
                <a:spcPct val="0"/>
              </a:spcBef>
              <a:spcAft>
                <a:spcPct val="0"/>
              </a:spcAft>
              <a:buClrTx/>
              <a:buSzTx/>
              <a:buNone/>
            </a:pPr>
            <a:r>
              <a:rPr lang="en-US" b="1" i="1" u="sng" dirty="0" smtClean="0">
                <a:solidFill>
                  <a:sysClr val="windowText" lastClr="000000"/>
                </a:solidFill>
                <a:latin typeface="Arial" panose="020B0604020202020204" pitchFamily="34" charset="0"/>
                <a:cs typeface="Arial" panose="020B0604020202020204" pitchFamily="34" charset="0"/>
              </a:rPr>
              <a:t/>
            </a:r>
            <a:br>
              <a:rPr lang="en-US" b="1" i="1" u="sng" dirty="0" smtClean="0">
                <a:solidFill>
                  <a:sysClr val="windowText" lastClr="000000"/>
                </a:solidFill>
                <a:latin typeface="Arial" panose="020B0604020202020204" pitchFamily="34" charset="0"/>
                <a:cs typeface="Arial" panose="020B0604020202020204" pitchFamily="34" charset="0"/>
              </a:rPr>
            </a:br>
            <a:r>
              <a:rPr lang="he-IL" altLang="he-IL" dirty="0">
                <a:solidFill>
                  <a:sysClr val="windowText" lastClr="000000"/>
                </a:solidFill>
                <a:latin typeface="Arial" panose="020B0604020202020204" pitchFamily="34" charset="0"/>
                <a:cs typeface="Arial" panose="020B0604020202020204" pitchFamily="34" charset="0"/>
              </a:rPr>
              <a:t>כדי לנהל את תבניות המיילים ולהשתמש בהן בצורה יעילה, יצרתי רכיב </a:t>
            </a:r>
            <a:r>
              <a:rPr lang="he-IL" altLang="he-IL" dirty="0" err="1">
                <a:solidFill>
                  <a:sysClr val="windowText" lastClr="000000"/>
                </a:solidFill>
                <a:latin typeface="Arial" panose="020B0604020202020204" pitchFamily="34" charset="0"/>
                <a:cs typeface="Arial" panose="020B0604020202020204" pitchFamily="34" charset="0"/>
              </a:rPr>
              <a:t>EmailUtil</a:t>
            </a:r>
            <a:r>
              <a:rPr lang="he-IL" altLang="he-IL" dirty="0">
                <a:solidFill>
                  <a:sysClr val="windowText" lastClr="000000"/>
                </a:solidFill>
                <a:latin typeface="Arial" panose="020B0604020202020204" pitchFamily="34" charset="0"/>
                <a:cs typeface="Arial" panose="020B0604020202020204" pitchFamily="34" charset="0"/>
              </a:rPr>
              <a:t> המספק פונקציות עזר לטיפול בתבניות מיילים דינמיות. רכיב זה מספק שתי פונקציות עיקריות:</a:t>
            </a:r>
          </a:p>
          <a:p>
            <a:pPr marL="0" lvl="0" indent="0" algn="r" defTabSz="914400" eaLnBrk="0" fontAlgn="base" hangingPunct="0">
              <a:spcBef>
                <a:spcPct val="0"/>
              </a:spcBef>
              <a:spcAft>
                <a:spcPct val="0"/>
              </a:spcAft>
              <a:buClrTx/>
              <a:buSzTx/>
              <a:buFontTx/>
              <a:buAutoNum type="arabicPeriod"/>
            </a:pPr>
            <a:r>
              <a:rPr lang="he-IL" altLang="he-IL" b="1" dirty="0">
                <a:solidFill>
                  <a:sysClr val="windowText" lastClr="000000"/>
                </a:solidFill>
                <a:latin typeface="Arial" panose="020B0604020202020204" pitchFamily="34" charset="0"/>
                <a:cs typeface="Arial" panose="020B0604020202020204" pitchFamily="34" charset="0"/>
              </a:rPr>
              <a:t>קבלת תבנית </a:t>
            </a:r>
            <a:r>
              <a:rPr lang="he-IL" altLang="he-IL" b="1" dirty="0" smtClean="0">
                <a:solidFill>
                  <a:sysClr val="windowText" lastClr="000000"/>
                </a:solidFill>
                <a:latin typeface="Arial" panose="020B0604020202020204" pitchFamily="34" charset="0"/>
                <a:cs typeface="Arial" panose="020B0604020202020204" pitchFamily="34" charset="0"/>
              </a:rPr>
              <a:t>מייל </a:t>
            </a:r>
            <a:r>
              <a:rPr lang="en-US" altLang="he-IL" b="1" dirty="0" err="1" smtClean="0">
                <a:solidFill>
                  <a:sysClr val="windowText" lastClr="000000"/>
                </a:solidFill>
                <a:latin typeface="Arial" panose="020B0604020202020204" pitchFamily="34" charset="0"/>
                <a:cs typeface="Arial" panose="020B0604020202020204" pitchFamily="34" charset="0"/>
              </a:rPr>
              <a:t>getTemplate</a:t>
            </a:r>
            <a:r>
              <a:rPr lang="en-US" altLang="he-IL" b="1" dirty="0" smtClean="0">
                <a:solidFill>
                  <a:sysClr val="windowText" lastClr="000000"/>
                </a:solidFill>
                <a:latin typeface="Arial" panose="020B0604020202020204" pitchFamily="34" charset="0"/>
                <a:cs typeface="Arial" panose="020B0604020202020204" pitchFamily="34" charset="0"/>
              </a:rPr>
              <a:t>()</a:t>
            </a:r>
            <a:r>
              <a:rPr lang="he-IL" altLang="he-IL" dirty="0" smtClean="0">
                <a:solidFill>
                  <a:sysClr val="windowText" lastClr="000000"/>
                </a:solidFill>
                <a:latin typeface="Arial" panose="020B0604020202020204" pitchFamily="34" charset="0"/>
                <a:cs typeface="Arial" panose="020B0604020202020204" pitchFamily="34" charset="0"/>
              </a:rPr>
              <a:t>: </a:t>
            </a:r>
            <a:r>
              <a:rPr lang="he-IL" altLang="he-IL" dirty="0">
                <a:solidFill>
                  <a:sysClr val="windowText" lastClr="000000"/>
                </a:solidFill>
                <a:latin typeface="Arial" panose="020B0604020202020204" pitchFamily="34" charset="0"/>
                <a:cs typeface="Arial" panose="020B0604020202020204" pitchFamily="34" charset="0"/>
              </a:rPr>
              <a:t>פונקציה זו מקבלת את שם התבנית הנדרש ומחזירה את תבנית הטקסט השמורה המתאימה מתוך מאגר תבניות. התבניות כוללות משתנים דינמיים כמו {</a:t>
            </a:r>
            <a:r>
              <a:rPr lang="he-IL" altLang="he-IL" dirty="0" err="1">
                <a:solidFill>
                  <a:sysClr val="windowText" lastClr="000000"/>
                </a:solidFill>
                <a:latin typeface="Arial" panose="020B0604020202020204" pitchFamily="34" charset="0"/>
                <a:cs typeface="Arial" panose="020B0604020202020204" pitchFamily="34" charset="0"/>
              </a:rPr>
              <a:t>lesson</a:t>
            </a:r>
            <a:r>
              <a:rPr lang="he-IL" altLang="he-IL" dirty="0">
                <a:solidFill>
                  <a:sysClr val="windowText" lastClr="000000"/>
                </a:solidFill>
                <a:latin typeface="Arial" panose="020B0604020202020204" pitchFamily="34" charset="0"/>
                <a:cs typeface="Arial" panose="020B0604020202020204" pitchFamily="34" charset="0"/>
              </a:rPr>
              <a:t>}, {</a:t>
            </a:r>
            <a:r>
              <a:rPr lang="he-IL" altLang="he-IL" dirty="0" err="1">
                <a:solidFill>
                  <a:sysClr val="windowText" lastClr="000000"/>
                </a:solidFill>
                <a:latin typeface="Arial" panose="020B0604020202020204" pitchFamily="34" charset="0"/>
                <a:cs typeface="Arial" panose="020B0604020202020204" pitchFamily="34" charset="0"/>
              </a:rPr>
              <a:t>date</a:t>
            </a:r>
            <a:r>
              <a:rPr lang="he-IL" altLang="he-IL" dirty="0">
                <a:solidFill>
                  <a:sysClr val="windowText" lastClr="000000"/>
                </a:solidFill>
                <a:latin typeface="Arial" panose="020B0604020202020204" pitchFamily="34" charset="0"/>
                <a:cs typeface="Arial" panose="020B0604020202020204" pitchFamily="34" charset="0"/>
              </a:rPr>
              <a:t>}, ו-{</a:t>
            </a:r>
            <a:r>
              <a:rPr lang="he-IL" altLang="he-IL" dirty="0" err="1">
                <a:solidFill>
                  <a:sysClr val="windowText" lastClr="000000"/>
                </a:solidFill>
                <a:latin typeface="Arial" panose="020B0604020202020204" pitchFamily="34" charset="0"/>
                <a:cs typeface="Arial" panose="020B0604020202020204" pitchFamily="34" charset="0"/>
              </a:rPr>
              <a:t>hour</a:t>
            </a:r>
            <a:r>
              <a:rPr lang="he-IL" altLang="he-IL" dirty="0">
                <a:solidFill>
                  <a:sysClr val="windowText" lastClr="000000"/>
                </a:solidFill>
                <a:latin typeface="Arial" panose="020B0604020202020204" pitchFamily="34" charset="0"/>
                <a:cs typeface="Arial" panose="020B0604020202020204" pitchFamily="34" charset="0"/>
              </a:rPr>
              <a:t>}, אשר יש להחליף בערכים מתאימים בזמן ריצה.</a:t>
            </a:r>
          </a:p>
          <a:p>
            <a:pPr marL="0" lvl="0" indent="0" algn="r" defTabSz="914400" eaLnBrk="0" fontAlgn="base" hangingPunct="0">
              <a:spcBef>
                <a:spcPct val="0"/>
              </a:spcBef>
              <a:spcAft>
                <a:spcPct val="0"/>
              </a:spcAft>
              <a:buClrTx/>
              <a:buSzTx/>
              <a:buFontTx/>
              <a:buAutoNum type="arabicPeriod" startAt="2"/>
            </a:pPr>
            <a:r>
              <a:rPr lang="he-IL" altLang="he-IL" b="1" dirty="0">
                <a:solidFill>
                  <a:sysClr val="windowText" lastClr="000000"/>
                </a:solidFill>
                <a:latin typeface="Arial" panose="020B0604020202020204" pitchFamily="34" charset="0"/>
                <a:cs typeface="Arial" panose="020B0604020202020204" pitchFamily="34" charset="0"/>
              </a:rPr>
              <a:t>החלפת משתנים </a:t>
            </a:r>
            <a:r>
              <a:rPr lang="he-IL" altLang="he-IL" b="1" dirty="0" smtClean="0">
                <a:solidFill>
                  <a:sysClr val="windowText" lastClr="000000"/>
                </a:solidFill>
                <a:latin typeface="Arial" panose="020B0604020202020204" pitchFamily="34" charset="0"/>
                <a:cs typeface="Arial" panose="020B0604020202020204" pitchFamily="34" charset="0"/>
              </a:rPr>
              <a:t>בתבנית </a:t>
            </a:r>
            <a:r>
              <a:rPr lang="en-US" altLang="he-IL" b="1" dirty="0" err="1" smtClean="0">
                <a:solidFill>
                  <a:sysClr val="windowText" lastClr="000000"/>
                </a:solidFill>
                <a:latin typeface="Arial" panose="020B0604020202020204" pitchFamily="34" charset="0"/>
                <a:cs typeface="Arial" panose="020B0604020202020204" pitchFamily="34" charset="0"/>
              </a:rPr>
              <a:t>FillTemplate</a:t>
            </a:r>
            <a:r>
              <a:rPr lang="en-US" altLang="he-IL" b="1" dirty="0" smtClean="0">
                <a:solidFill>
                  <a:sysClr val="windowText" lastClr="000000"/>
                </a:solidFill>
                <a:latin typeface="Arial" panose="020B0604020202020204" pitchFamily="34" charset="0"/>
                <a:cs typeface="Arial" panose="020B0604020202020204" pitchFamily="34" charset="0"/>
              </a:rPr>
              <a:t>()</a:t>
            </a:r>
            <a:r>
              <a:rPr lang="he-IL" altLang="he-IL" dirty="0" smtClean="0">
                <a:solidFill>
                  <a:sysClr val="windowText" lastClr="000000"/>
                </a:solidFill>
                <a:latin typeface="Arial" panose="020B0604020202020204" pitchFamily="34" charset="0"/>
                <a:cs typeface="Arial" panose="020B0604020202020204" pitchFamily="34" charset="0"/>
              </a:rPr>
              <a:t>: </a:t>
            </a:r>
            <a:r>
              <a:rPr lang="he-IL" altLang="he-IL" dirty="0">
                <a:solidFill>
                  <a:sysClr val="windowText" lastClr="000000"/>
                </a:solidFill>
                <a:latin typeface="Arial" panose="020B0604020202020204" pitchFamily="34" charset="0"/>
                <a:cs typeface="Arial" panose="020B0604020202020204" pitchFamily="34" charset="0"/>
              </a:rPr>
              <a:t>פונקציה זו מקבלת את תבנית המייל ואת נתוני המילוי, ומבצעת החלפה של המשתנים הדינמיים בתבנית בערכים המתאימים מתוך הנתונים שהתקבלו. כך מתקבל מייל מותאם אישית ומוכן לשליחה.</a:t>
            </a:r>
          </a:p>
          <a:p>
            <a:pPr marL="0" lvl="0" indent="0" algn="r" defTabSz="914400" eaLnBrk="0" fontAlgn="base" hangingPunct="0">
              <a:spcBef>
                <a:spcPct val="0"/>
              </a:spcBef>
              <a:spcAft>
                <a:spcPct val="0"/>
              </a:spcAft>
              <a:buClrTx/>
              <a:buSzTx/>
              <a:buNone/>
            </a:pPr>
            <a:r>
              <a:rPr lang="he-IL" altLang="he-IL" dirty="0">
                <a:solidFill>
                  <a:sysClr val="windowText" lastClr="000000"/>
                </a:solidFill>
                <a:latin typeface="Arial" panose="020B0604020202020204" pitchFamily="34" charset="0"/>
                <a:cs typeface="Arial" panose="020B0604020202020204" pitchFamily="34" charset="0"/>
              </a:rPr>
              <a:t>הרכיב </a:t>
            </a:r>
            <a:r>
              <a:rPr lang="he-IL" altLang="he-IL" dirty="0" err="1">
                <a:solidFill>
                  <a:sysClr val="windowText" lastClr="000000"/>
                </a:solidFill>
                <a:latin typeface="Arial" panose="020B0604020202020204" pitchFamily="34" charset="0"/>
                <a:cs typeface="Arial" panose="020B0604020202020204" pitchFamily="34" charset="0"/>
              </a:rPr>
              <a:t>EmailUtil</a:t>
            </a:r>
            <a:r>
              <a:rPr lang="he-IL" altLang="he-IL" dirty="0">
                <a:solidFill>
                  <a:sysClr val="windowText" lastClr="000000"/>
                </a:solidFill>
                <a:latin typeface="Arial" panose="020B0604020202020204" pitchFamily="34" charset="0"/>
                <a:cs typeface="Arial" panose="020B0604020202020204" pitchFamily="34" charset="0"/>
              </a:rPr>
              <a:t> מאפשר שימוש יעיל וגמיש בתבניות המיילים, תוך שמירה על אחידות וסגנון אחיד בכל התקשורת שנשלחת לתלמידות, בהתאם לאירועים השונים במערכת</a:t>
            </a:r>
            <a:r>
              <a:rPr lang="he-IL" altLang="he-IL" dirty="0" smtClean="0">
                <a:solidFill>
                  <a:sysClr val="windowText" lastClr="000000"/>
                </a:solidFill>
                <a:latin typeface="Arial" panose="020B0604020202020204" pitchFamily="34" charset="0"/>
                <a:cs typeface="Arial" panose="020B0604020202020204" pitchFamily="34" charset="0"/>
              </a:rPr>
              <a:t>.</a:t>
            </a:r>
          </a:p>
          <a:p>
            <a:pPr marL="0" lvl="0" indent="0" algn="r" defTabSz="914400" eaLnBrk="0" fontAlgn="base" hangingPunct="0">
              <a:spcBef>
                <a:spcPct val="0"/>
              </a:spcBef>
              <a:spcAft>
                <a:spcPct val="0"/>
              </a:spcAft>
              <a:buClrTx/>
              <a:buSzTx/>
              <a:buNone/>
            </a:pPr>
            <a:endParaRPr lang="he-IL" altLang="he-IL" dirty="0">
              <a:solidFill>
                <a:sysClr val="windowText" lastClr="000000"/>
              </a:solidFill>
              <a:latin typeface="Arial" panose="020B0604020202020204" pitchFamily="34" charset="0"/>
              <a:cs typeface="Arial" panose="020B0604020202020204" pitchFamily="34" charset="0"/>
            </a:endParaRPr>
          </a:p>
          <a:p>
            <a:pPr marL="0" indent="0" defTabSz="914400" eaLnBrk="0" fontAlgn="base" hangingPunct="0">
              <a:spcBef>
                <a:spcPct val="0"/>
              </a:spcBef>
              <a:spcAft>
                <a:spcPct val="0"/>
              </a:spcAft>
              <a:buClrTx/>
              <a:buSzTx/>
              <a:buNone/>
            </a:pPr>
            <a:r>
              <a:rPr lang="he-IL" altLang="he-IL" dirty="0" smtClean="0">
                <a:solidFill>
                  <a:sysClr val="windowText" lastClr="000000"/>
                </a:solidFill>
                <a:latin typeface="Arial" panose="020B0604020202020204" pitchFamily="34" charset="0"/>
                <a:cs typeface="Arial" panose="020B0604020202020204" pitchFamily="34" charset="0"/>
              </a:rPr>
              <a:t>לאחר מכן ביצעתי הזרקה של ה</a:t>
            </a:r>
            <a:r>
              <a:rPr lang="he-IL" altLang="he-IL" dirty="0">
                <a:solidFill>
                  <a:sysClr val="windowText" lastClr="000000"/>
                </a:solidFill>
                <a:latin typeface="Arial" panose="020B0604020202020204" pitchFamily="34" charset="0"/>
                <a:cs typeface="Arial" panose="020B0604020202020204" pitchFamily="34" charset="0"/>
              </a:rPr>
              <a:t> </a:t>
            </a:r>
            <a:r>
              <a:rPr lang="he-IL" altLang="he-IL" dirty="0" err="1" smtClean="0">
                <a:solidFill>
                  <a:sysClr val="windowText" lastClr="000000"/>
                </a:solidFill>
                <a:latin typeface="Arial" panose="020B0604020202020204" pitchFamily="34" charset="0"/>
                <a:cs typeface="Arial" panose="020B0604020202020204" pitchFamily="34" charset="0"/>
              </a:rPr>
              <a:t>EmailUtil</a:t>
            </a:r>
            <a:r>
              <a:rPr lang="he-IL" altLang="he-IL" dirty="0" smtClean="0">
                <a:solidFill>
                  <a:sysClr val="windowText" lastClr="000000"/>
                </a:solidFill>
                <a:latin typeface="Arial" panose="020B0604020202020204" pitchFamily="34" charset="0"/>
                <a:cs typeface="Arial" panose="020B0604020202020204" pitchFamily="34" charset="0"/>
              </a:rPr>
              <a:t> ל</a:t>
            </a:r>
            <a:r>
              <a:rPr lang="he-IL" altLang="he-IL" dirty="0" smtClean="0">
                <a:solidFill>
                  <a:schemeClr val="bg1"/>
                </a:solidFill>
                <a:latin typeface="Arial" panose="020B0604020202020204" pitchFamily="34" charset="0"/>
                <a:cs typeface="Arial" panose="020B0604020202020204" pitchFamily="34" charset="0"/>
              </a:rPr>
              <a:t>סרוויס .</a:t>
            </a:r>
            <a:r>
              <a:rPr lang="he-IL" altLang="he-IL" dirty="0" err="1" smtClean="0">
                <a:solidFill>
                  <a:schemeClr val="bg1"/>
                </a:solidFill>
                <a:latin typeface="Arial" panose="020B0604020202020204" pitchFamily="34" charset="0"/>
                <a:cs typeface="Arial" panose="020B0604020202020204" pitchFamily="34" charset="0"/>
              </a:rPr>
              <a:t>הפונקציהsendEmail</a:t>
            </a:r>
            <a:r>
              <a:rPr lang="he-IL" altLang="he-IL" dirty="0" smtClean="0">
                <a:solidFill>
                  <a:schemeClr val="bg1"/>
                </a:solidFill>
                <a:latin typeface="Arial" panose="020B0604020202020204" pitchFamily="34" charset="0"/>
                <a:cs typeface="Arial" panose="020B0604020202020204" pitchFamily="34" charset="0"/>
              </a:rPr>
              <a:t> </a:t>
            </a:r>
            <a:r>
              <a:rPr lang="he-IL" altLang="he-IL" dirty="0">
                <a:solidFill>
                  <a:schemeClr val="bg1"/>
                </a:solidFill>
                <a:latin typeface="Arial" panose="020B0604020202020204" pitchFamily="34" charset="0"/>
                <a:cs typeface="Arial" panose="020B0604020202020204" pitchFamily="34" charset="0"/>
              </a:rPr>
              <a:t>משתמשת </a:t>
            </a:r>
            <a:r>
              <a:rPr lang="he-IL" altLang="he-IL" dirty="0">
                <a:solidFill>
                  <a:schemeClr val="bg1"/>
                </a:solidFill>
                <a:latin typeface="Arial" panose="020B0604020202020204" pitchFamily="34" charset="0"/>
                <a:cs typeface="Arial" panose="020B0604020202020204" pitchFamily="34" charset="0"/>
              </a:rPr>
              <a:t>ב-</a:t>
            </a:r>
            <a:r>
              <a:rPr lang="he-IL" altLang="he-IL" dirty="0" err="1">
                <a:solidFill>
                  <a:schemeClr val="bg1"/>
                </a:solidFill>
                <a:latin typeface="Arial" panose="020B0604020202020204" pitchFamily="34" charset="0"/>
                <a:cs typeface="Arial" panose="020B0604020202020204" pitchFamily="34" charset="0"/>
              </a:rPr>
              <a:t>EmailUtil</a:t>
            </a:r>
            <a:r>
              <a:rPr lang="he-IL" altLang="he-IL" dirty="0">
                <a:solidFill>
                  <a:schemeClr val="bg1"/>
                </a:solidFill>
                <a:latin typeface="Arial" panose="020B0604020202020204" pitchFamily="34" charset="0"/>
                <a:cs typeface="Arial" panose="020B0604020202020204" pitchFamily="34" charset="0"/>
              </a:rPr>
              <a:t> כדי לשלוח מיילים מותאמים אישית על בסיס תבניות מוגדרות מראש. היא מקבלת את התבנית המתאימה לפי שם, מחליפה את המשתנים בערכים שסופקו, וקובעת נושא למייל בהתאם לתבנית שנבחרה. אם התבנית לא קיימת, נזרקת שגיאה מתאימה. </a:t>
            </a:r>
            <a:endParaRPr lang="he-IL" altLang="he-IL" sz="5400" dirty="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he-IL" altLang="he-IL" dirty="0" smtClean="0">
                <a:solidFill>
                  <a:schemeClr val="bg1"/>
                </a:solidFill>
                <a:latin typeface="Arial" panose="020B0604020202020204" pitchFamily="34" charset="0"/>
                <a:cs typeface="Arial" panose="020B0604020202020204" pitchFamily="34" charset="0"/>
              </a:rPr>
              <a:t> </a:t>
            </a:r>
          </a:p>
          <a:p>
            <a:pPr marL="0" lvl="0" indent="0" algn="r" defTabSz="914400" eaLnBrk="0" fontAlgn="base" hangingPunct="0">
              <a:spcBef>
                <a:spcPct val="0"/>
              </a:spcBef>
              <a:spcAft>
                <a:spcPct val="0"/>
              </a:spcAft>
              <a:buClrTx/>
              <a:buSzTx/>
              <a:buNone/>
            </a:pPr>
            <a:r>
              <a:rPr lang="he-IL" altLang="he-IL" dirty="0" smtClean="0">
                <a:solidFill>
                  <a:sysClr val="windowText" lastClr="000000"/>
                </a:solidFill>
                <a:latin typeface="Arial" panose="020B0604020202020204" pitchFamily="34" charset="0"/>
                <a:cs typeface="Arial" panose="020B0604020202020204" pitchFamily="34" charset="0"/>
              </a:rPr>
              <a:t>(מצורף צילום בשקופית הבאה)</a:t>
            </a:r>
            <a:endParaRPr lang="he-IL" altLang="he-IL" dirty="0">
              <a:solidFill>
                <a:sysClr val="windowText" lastClr="000000"/>
              </a:solidFill>
              <a:latin typeface="Arial" panose="020B0604020202020204" pitchFamily="34" charset="0"/>
              <a:cs typeface="Arial" panose="020B0604020202020204" pitchFamily="34" charset="0"/>
            </a:endParaRP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936142" y="0"/>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4642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3"/>
          <a:stretch>
            <a:fillRect/>
          </a:stretch>
        </p:blipFill>
        <p:spPr>
          <a:xfrm>
            <a:off x="0" y="2926081"/>
            <a:ext cx="7165747" cy="3931920"/>
          </a:xfrm>
          <a:prstGeom prst="rect">
            <a:avLst/>
          </a:prstGeom>
        </p:spPr>
      </p:pic>
      <p:pic>
        <p:nvPicPr>
          <p:cNvPr id="6" name="תמונה 5"/>
          <p:cNvPicPr>
            <a:picLocks noChangeAspect="1"/>
          </p:cNvPicPr>
          <p:nvPr/>
        </p:nvPicPr>
        <p:blipFill>
          <a:blip r:embed="rId4"/>
          <a:stretch>
            <a:fillRect/>
          </a:stretch>
        </p:blipFill>
        <p:spPr>
          <a:xfrm>
            <a:off x="5892722" y="0"/>
            <a:ext cx="6369863" cy="4009302"/>
          </a:xfrm>
          <a:prstGeom prst="rect">
            <a:avLst/>
          </a:prstGeom>
        </p:spPr>
      </p:pic>
    </p:spTree>
    <p:extLst>
      <p:ext uri="{BB962C8B-B14F-4D97-AF65-F5344CB8AC3E}">
        <p14:creationId xmlns:p14="http://schemas.microsoft.com/office/powerpoint/2010/main" val="677788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8171848" y="0"/>
            <a:ext cx="3952775" cy="6858000"/>
          </a:xfrm>
        </p:spPr>
        <p:txBody>
          <a:bodyPr>
            <a:normAutofit/>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i="1" u="sng" dirty="0" smtClean="0">
                <a:solidFill>
                  <a:schemeClr val="bg1"/>
                </a:solidFill>
                <a:latin typeface="Arial" panose="020B0604020202020204" pitchFamily="34" charset="0"/>
                <a:cs typeface="Arial" panose="020B0604020202020204" pitchFamily="34" charset="0"/>
              </a:rPr>
              <a:t>שלב 4 </a:t>
            </a:r>
            <a:r>
              <a:rPr lang="he-IL" b="1" i="1" u="sng" dirty="0" smtClean="0">
                <a:solidFill>
                  <a:schemeClr val="bg1"/>
                </a:solidFill>
                <a:latin typeface="Arial" panose="020B0604020202020204" pitchFamily="34" charset="0"/>
                <a:cs typeface="Arial" panose="020B0604020202020204" pitchFamily="34" charset="0"/>
              </a:rPr>
              <a:t>יצירת האזנה ל </a:t>
            </a:r>
            <a:r>
              <a:rPr lang="en-US" b="1" i="1" u="sng" dirty="0" err="1" smtClean="0">
                <a:solidFill>
                  <a:schemeClr val="bg1"/>
                </a:solidFill>
                <a:latin typeface="Arial" panose="020B0604020202020204" pitchFamily="34" charset="0"/>
                <a:cs typeface="Arial" panose="020B0604020202020204" pitchFamily="34" charset="0"/>
              </a:rPr>
              <a:t>kafka</a:t>
            </a:r>
            <a:r>
              <a:rPr lang="he-IL" b="1" i="1" u="sng" dirty="0" smtClean="0">
                <a:solidFill>
                  <a:schemeClr val="bg1"/>
                </a:solidFill>
                <a:latin typeface="Arial" panose="020B0604020202020204" pitchFamily="34" charset="0"/>
                <a:cs typeface="Arial" panose="020B0604020202020204" pitchFamily="34" charset="0"/>
              </a:rPr>
              <a:t> :</a:t>
            </a:r>
            <a:endParaRPr lang="he-IL" b="1" i="1" u="sng" dirty="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dirty="0" smtClean="0">
                <a:solidFill>
                  <a:schemeClr val="bg1"/>
                </a:solidFill>
                <a:latin typeface="Arial" panose="020B0604020202020204" pitchFamily="34" charset="0"/>
                <a:cs typeface="Arial" panose="020B0604020202020204" pitchFamily="34" charset="0"/>
              </a:rPr>
              <a:t> </a:t>
            </a:r>
            <a:r>
              <a:rPr lang="he-IL" altLang="he-IL" dirty="0">
                <a:solidFill>
                  <a:schemeClr val="bg1"/>
                </a:solidFill>
                <a:latin typeface="Arial" panose="020B0604020202020204" pitchFamily="34" charset="0"/>
                <a:cs typeface="Arial" panose="020B0604020202020204" pitchFamily="34" charset="0"/>
              </a:rPr>
              <a:t>בפרויקט זה, הוספתי האזנה לנושא (</a:t>
            </a:r>
            <a:r>
              <a:rPr lang="he-IL" altLang="he-IL" dirty="0" err="1">
                <a:solidFill>
                  <a:schemeClr val="bg1"/>
                </a:solidFill>
                <a:latin typeface="Arial" panose="020B0604020202020204" pitchFamily="34" charset="0"/>
                <a:cs typeface="Arial" panose="020B0604020202020204" pitchFamily="34" charset="0"/>
              </a:rPr>
              <a:t>Topic</a:t>
            </a:r>
            <a:r>
              <a:rPr lang="he-IL" altLang="he-IL" dirty="0">
                <a:solidFill>
                  <a:schemeClr val="bg1"/>
                </a:solidFill>
                <a:latin typeface="Arial" panose="020B0604020202020204" pitchFamily="34" charset="0"/>
                <a:cs typeface="Arial" panose="020B0604020202020204" pitchFamily="34" charset="0"/>
              </a:rPr>
              <a:t>) בשם </a:t>
            </a:r>
            <a:r>
              <a:rPr lang="he-IL" altLang="he-IL" dirty="0" err="1">
                <a:solidFill>
                  <a:schemeClr val="bg1"/>
                </a:solidFill>
                <a:latin typeface="Arial" panose="020B0604020202020204" pitchFamily="34" charset="0"/>
                <a:cs typeface="Arial" panose="020B0604020202020204" pitchFamily="34" charset="0"/>
              </a:rPr>
              <a:t>lesson-updates</a:t>
            </a:r>
            <a:r>
              <a:rPr lang="he-IL" altLang="he-IL" dirty="0">
                <a:solidFill>
                  <a:schemeClr val="bg1"/>
                </a:solidFill>
                <a:latin typeface="Arial" panose="020B0604020202020204" pitchFamily="34" charset="0"/>
                <a:cs typeface="Arial" panose="020B0604020202020204" pitchFamily="34" charset="0"/>
              </a:rPr>
              <a:t> במערכת </a:t>
            </a:r>
            <a:r>
              <a:rPr lang="he-IL" altLang="he-IL" dirty="0" err="1">
                <a:solidFill>
                  <a:schemeClr val="bg1"/>
                </a:solidFill>
                <a:latin typeface="Arial" panose="020B0604020202020204" pitchFamily="34" charset="0"/>
                <a:cs typeface="Arial" panose="020B0604020202020204" pitchFamily="34" charset="0"/>
              </a:rPr>
              <a:t>Kafka</a:t>
            </a:r>
            <a:r>
              <a:rPr lang="he-IL" altLang="he-IL" dirty="0">
                <a:solidFill>
                  <a:schemeClr val="bg1"/>
                </a:solidFill>
                <a:latin typeface="Arial" panose="020B0604020202020204" pitchFamily="34" charset="0"/>
                <a:cs typeface="Arial" panose="020B0604020202020204" pitchFamily="34" charset="0"/>
              </a:rPr>
              <a:t>. האזנה זו מאפשרת למערכת לקלוט ולעבד הודעות הנשלחות לנושא זה ולהגיב אליהן בצורה אוטומטית. התהליך מבוצע בשלבים הבאים:</a:t>
            </a:r>
            <a:endParaRPr lang="he-IL" altLang="he-IL" b="1" dirty="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he-IL" altLang="he-IL" b="1" dirty="0" smtClean="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he-IL" altLang="he-IL" b="1" dirty="0" smtClean="0">
                <a:solidFill>
                  <a:schemeClr val="bg1"/>
                </a:solidFill>
                <a:latin typeface="Arial" panose="020B0604020202020204" pitchFamily="34" charset="0"/>
                <a:cs typeface="Arial" panose="020B0604020202020204" pitchFamily="34" charset="0"/>
              </a:rPr>
              <a:t>שלב </a:t>
            </a:r>
            <a:r>
              <a:rPr lang="en-US" altLang="he-IL" b="1" dirty="0" smtClean="0">
                <a:solidFill>
                  <a:schemeClr val="bg1"/>
                </a:solidFill>
                <a:latin typeface="Arial" panose="020B0604020202020204" pitchFamily="34" charset="0"/>
                <a:cs typeface="Arial" panose="020B0604020202020204" pitchFamily="34" charset="0"/>
              </a:rPr>
              <a:t>A</a:t>
            </a:r>
            <a:r>
              <a:rPr lang="he-IL" altLang="he-IL" b="1" dirty="0" smtClean="0">
                <a:solidFill>
                  <a:schemeClr val="bg1"/>
                </a:solidFill>
                <a:latin typeface="Arial" panose="020B0604020202020204" pitchFamily="34" charset="0"/>
                <a:cs typeface="Arial" panose="020B0604020202020204" pitchFamily="34" charset="0"/>
              </a:rPr>
              <a:t>: </a:t>
            </a:r>
            <a:r>
              <a:rPr lang="he-IL" altLang="he-IL" b="1" dirty="0">
                <a:solidFill>
                  <a:schemeClr val="bg1"/>
                </a:solidFill>
                <a:latin typeface="Arial" panose="020B0604020202020204" pitchFamily="34" charset="0"/>
                <a:cs typeface="Arial" panose="020B0604020202020204" pitchFamily="34" charset="0"/>
              </a:rPr>
              <a:t>הגדרת ה-</a:t>
            </a:r>
            <a:r>
              <a:rPr lang="he-IL" altLang="he-IL" b="1" dirty="0" err="1">
                <a:solidFill>
                  <a:schemeClr val="bg1"/>
                </a:solidFill>
                <a:latin typeface="Arial" panose="020B0604020202020204" pitchFamily="34" charset="0"/>
                <a:cs typeface="Arial" panose="020B0604020202020204" pitchFamily="34" charset="0"/>
              </a:rPr>
              <a:t>Consumer</a:t>
            </a:r>
            <a:r>
              <a:rPr lang="he-IL" altLang="he-IL" b="1" dirty="0">
                <a:solidFill>
                  <a:schemeClr val="bg1"/>
                </a:solidFill>
                <a:latin typeface="Arial" panose="020B0604020202020204" pitchFamily="34" charset="0"/>
                <a:cs typeface="Arial" panose="020B0604020202020204" pitchFamily="34" charset="0"/>
              </a:rPr>
              <a:t> של </a:t>
            </a:r>
            <a:r>
              <a:rPr lang="he-IL" altLang="he-IL" b="1" dirty="0" err="1">
                <a:solidFill>
                  <a:schemeClr val="bg1"/>
                </a:solidFill>
                <a:latin typeface="Arial" panose="020B0604020202020204" pitchFamily="34" charset="0"/>
                <a:cs typeface="Arial" panose="020B0604020202020204" pitchFamily="34" charset="0"/>
              </a:rPr>
              <a:t>Kafka</a:t>
            </a:r>
            <a:endParaRPr lang="he-IL" altLang="he-IL" b="1" dirty="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he-IL" altLang="he-IL" dirty="0">
                <a:solidFill>
                  <a:schemeClr val="bg1"/>
                </a:solidFill>
                <a:latin typeface="Arial" panose="020B0604020202020204" pitchFamily="34" charset="0"/>
                <a:cs typeface="Arial" panose="020B0604020202020204" pitchFamily="34" charset="0"/>
              </a:rPr>
              <a:t>בשלב הראשון, עלינו להגדיר </a:t>
            </a:r>
            <a:r>
              <a:rPr lang="he-IL" altLang="he-IL" dirty="0" err="1">
                <a:solidFill>
                  <a:schemeClr val="bg1"/>
                </a:solidFill>
                <a:latin typeface="Arial" panose="020B0604020202020204" pitchFamily="34" charset="0"/>
                <a:cs typeface="Arial" panose="020B0604020202020204" pitchFamily="34" charset="0"/>
              </a:rPr>
              <a:t>Consumer</a:t>
            </a:r>
            <a:r>
              <a:rPr lang="he-IL" altLang="he-IL" dirty="0">
                <a:solidFill>
                  <a:schemeClr val="bg1"/>
                </a:solidFill>
                <a:latin typeface="Arial" panose="020B0604020202020204" pitchFamily="34" charset="0"/>
                <a:cs typeface="Arial" panose="020B0604020202020204" pitchFamily="34" charset="0"/>
              </a:rPr>
              <a:t> שמאזין לנושא </a:t>
            </a:r>
            <a:r>
              <a:rPr lang="he-IL" altLang="he-IL" dirty="0" err="1">
                <a:solidFill>
                  <a:schemeClr val="bg1"/>
                </a:solidFill>
                <a:latin typeface="Arial" panose="020B0604020202020204" pitchFamily="34" charset="0"/>
                <a:cs typeface="Arial" panose="020B0604020202020204" pitchFamily="34" charset="0"/>
              </a:rPr>
              <a:t>lesson-updates</a:t>
            </a:r>
            <a:r>
              <a:rPr lang="he-IL" altLang="he-IL" dirty="0">
                <a:solidFill>
                  <a:schemeClr val="bg1"/>
                </a:solidFill>
                <a:latin typeface="Arial" panose="020B0604020202020204" pitchFamily="34" charset="0"/>
                <a:cs typeface="Arial" panose="020B0604020202020204" pitchFamily="34" charset="0"/>
              </a:rPr>
              <a:t> ב-</a:t>
            </a:r>
            <a:r>
              <a:rPr lang="he-IL" altLang="he-IL" dirty="0" err="1">
                <a:solidFill>
                  <a:schemeClr val="bg1"/>
                </a:solidFill>
                <a:latin typeface="Arial" panose="020B0604020202020204" pitchFamily="34" charset="0"/>
                <a:cs typeface="Arial" panose="020B0604020202020204" pitchFamily="34" charset="0"/>
              </a:rPr>
              <a:t>Kafka</a:t>
            </a:r>
            <a:r>
              <a:rPr lang="he-IL" altLang="he-IL" dirty="0">
                <a:solidFill>
                  <a:schemeClr val="bg1"/>
                </a:solidFill>
                <a:latin typeface="Arial" panose="020B0604020202020204" pitchFamily="34" charset="0"/>
                <a:cs typeface="Arial" panose="020B0604020202020204" pitchFamily="34" charset="0"/>
              </a:rPr>
              <a:t>. ה-</a:t>
            </a:r>
            <a:r>
              <a:rPr lang="he-IL" altLang="he-IL" dirty="0" err="1">
                <a:solidFill>
                  <a:schemeClr val="bg1"/>
                </a:solidFill>
                <a:latin typeface="Arial" panose="020B0604020202020204" pitchFamily="34" charset="0"/>
                <a:cs typeface="Arial" panose="020B0604020202020204" pitchFamily="34" charset="0"/>
              </a:rPr>
              <a:t>Consumer</a:t>
            </a:r>
            <a:r>
              <a:rPr lang="he-IL" altLang="he-IL" dirty="0">
                <a:solidFill>
                  <a:schemeClr val="bg1"/>
                </a:solidFill>
                <a:latin typeface="Arial" panose="020B0604020202020204" pitchFamily="34" charset="0"/>
                <a:cs typeface="Arial" panose="020B0604020202020204" pitchFamily="34" charset="0"/>
              </a:rPr>
              <a:t> מוגדר באמצעות ה-</a:t>
            </a:r>
            <a:r>
              <a:rPr lang="he-IL" altLang="he-IL" dirty="0" err="1">
                <a:solidFill>
                  <a:schemeClr val="bg1"/>
                </a:solidFill>
                <a:latin typeface="Arial" panose="020B0604020202020204" pitchFamily="34" charset="0"/>
                <a:cs typeface="Arial" panose="020B0604020202020204" pitchFamily="34" charset="0"/>
              </a:rPr>
              <a:t>Annotation</a:t>
            </a:r>
            <a:r>
              <a:rPr lang="he-IL" altLang="he-IL" dirty="0">
                <a:solidFill>
                  <a:schemeClr val="bg1"/>
                </a:solidFill>
                <a:latin typeface="Arial" panose="020B0604020202020204" pitchFamily="34" charset="0"/>
                <a:cs typeface="Arial" panose="020B0604020202020204" pitchFamily="34" charset="0"/>
              </a:rPr>
              <a:t> @</a:t>
            </a:r>
            <a:r>
              <a:rPr lang="he-IL" altLang="he-IL" dirty="0" err="1">
                <a:solidFill>
                  <a:schemeClr val="bg1"/>
                </a:solidFill>
                <a:latin typeface="Arial" panose="020B0604020202020204" pitchFamily="34" charset="0"/>
                <a:cs typeface="Arial" panose="020B0604020202020204" pitchFamily="34" charset="0"/>
              </a:rPr>
              <a:t>KafkaListener</a:t>
            </a:r>
            <a:r>
              <a:rPr lang="he-IL" altLang="he-IL" dirty="0">
                <a:solidFill>
                  <a:schemeClr val="bg1"/>
                </a:solidFill>
                <a:latin typeface="Arial" panose="020B0604020202020204" pitchFamily="34" charset="0"/>
                <a:cs typeface="Arial" panose="020B0604020202020204" pitchFamily="34" charset="0"/>
              </a:rPr>
              <a:t> בספריית </a:t>
            </a:r>
            <a:r>
              <a:rPr lang="he-IL" altLang="he-IL" dirty="0" err="1">
                <a:solidFill>
                  <a:schemeClr val="bg1"/>
                </a:solidFill>
                <a:latin typeface="Arial" panose="020B0604020202020204" pitchFamily="34" charset="0"/>
                <a:cs typeface="Arial" panose="020B0604020202020204" pitchFamily="34" charset="0"/>
              </a:rPr>
              <a:t>Spring</a:t>
            </a:r>
            <a:r>
              <a:rPr lang="he-IL" altLang="he-IL" dirty="0">
                <a:solidFill>
                  <a:schemeClr val="bg1"/>
                </a:solidFill>
                <a:latin typeface="Arial" panose="020B0604020202020204" pitchFamily="34" charset="0"/>
                <a:cs typeface="Arial" panose="020B0604020202020204" pitchFamily="34" charset="0"/>
              </a:rPr>
              <a:t> </a:t>
            </a:r>
            <a:r>
              <a:rPr lang="he-IL" altLang="he-IL" dirty="0" err="1">
                <a:solidFill>
                  <a:schemeClr val="bg1"/>
                </a:solidFill>
                <a:latin typeface="Arial" panose="020B0604020202020204" pitchFamily="34" charset="0"/>
                <a:cs typeface="Arial" panose="020B0604020202020204" pitchFamily="34" charset="0"/>
              </a:rPr>
              <a:t>Kafka</a:t>
            </a:r>
            <a:r>
              <a:rPr lang="he-IL" altLang="he-IL" dirty="0">
                <a:solidFill>
                  <a:schemeClr val="bg1"/>
                </a:solidFill>
                <a:latin typeface="Arial" panose="020B0604020202020204" pitchFamily="34" charset="0"/>
                <a:cs typeface="Arial" panose="020B0604020202020204" pitchFamily="34" charset="0"/>
              </a:rPr>
              <a:t>.</a:t>
            </a: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9" name="תמונה 8"/>
          <p:cNvPicPr>
            <a:picLocks noChangeAspect="1"/>
          </p:cNvPicPr>
          <p:nvPr/>
        </p:nvPicPr>
        <p:blipFill>
          <a:blip r:embed="rId2"/>
          <a:stretch>
            <a:fillRect/>
          </a:stretch>
        </p:blipFill>
        <p:spPr>
          <a:xfrm>
            <a:off x="0" y="1048428"/>
            <a:ext cx="8293774" cy="4846320"/>
          </a:xfrm>
          <a:prstGeom prst="rect">
            <a:avLst/>
          </a:prstGeom>
        </p:spPr>
      </p:pic>
    </p:spTree>
    <p:extLst>
      <p:ext uri="{BB962C8B-B14F-4D97-AF65-F5344CB8AC3E}">
        <p14:creationId xmlns:p14="http://schemas.microsoft.com/office/powerpoint/2010/main" val="187688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8075596" y="292845"/>
            <a:ext cx="4116404" cy="6858000"/>
          </a:xfrm>
        </p:spPr>
        <p:txBody>
          <a:bodyPr>
            <a:normAutofit lnSpcReduction="10000"/>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b="1" i="1" u="sng" dirty="0" smtClean="0">
                <a:solidFill>
                  <a:schemeClr val="bg1"/>
                </a:solidFill>
                <a:latin typeface="Arial" panose="020B0604020202020204" pitchFamily="34" charset="0"/>
                <a:cs typeface="Arial" panose="020B0604020202020204" pitchFamily="34" charset="0"/>
              </a:rPr>
              <a:t>שלב 4 </a:t>
            </a:r>
            <a:r>
              <a:rPr lang="he-IL" b="1" i="1" u="sng" dirty="0" smtClean="0">
                <a:solidFill>
                  <a:schemeClr val="bg1"/>
                </a:solidFill>
                <a:latin typeface="Arial" panose="020B0604020202020204" pitchFamily="34" charset="0"/>
                <a:cs typeface="Arial" panose="020B0604020202020204" pitchFamily="34" charset="0"/>
              </a:rPr>
              <a:t>יצירת האזנה ל </a:t>
            </a:r>
            <a:r>
              <a:rPr lang="en-US" b="1" i="1" u="sng" dirty="0" err="1" smtClean="0">
                <a:solidFill>
                  <a:schemeClr val="bg1"/>
                </a:solidFill>
                <a:latin typeface="Arial" panose="020B0604020202020204" pitchFamily="34" charset="0"/>
                <a:cs typeface="Arial" panose="020B0604020202020204" pitchFamily="34" charset="0"/>
              </a:rPr>
              <a:t>kafka</a:t>
            </a:r>
            <a:r>
              <a:rPr lang="he-IL" b="1" i="1" u="sng" dirty="0" smtClean="0">
                <a:solidFill>
                  <a:schemeClr val="bg1"/>
                </a:solidFill>
                <a:latin typeface="Arial" panose="020B0604020202020204" pitchFamily="34" charset="0"/>
                <a:cs typeface="Arial" panose="020B0604020202020204" pitchFamily="34" charset="0"/>
              </a:rPr>
              <a:t> :</a:t>
            </a:r>
            <a:endParaRPr lang="he-IL" b="1" i="1" u="sng" dirty="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dirty="0" smtClean="0">
                <a:solidFill>
                  <a:schemeClr val="bg1"/>
                </a:solidFill>
                <a:latin typeface="Arial" panose="020B0604020202020204" pitchFamily="34" charset="0"/>
                <a:cs typeface="Arial" panose="020B0604020202020204" pitchFamily="34" charset="0"/>
              </a:rPr>
              <a:t> </a:t>
            </a:r>
            <a:r>
              <a:rPr lang="he-IL" altLang="he-IL" dirty="0">
                <a:solidFill>
                  <a:schemeClr val="bg1"/>
                </a:solidFill>
                <a:latin typeface="Arial" panose="020B0604020202020204" pitchFamily="34" charset="0"/>
                <a:cs typeface="Arial" panose="020B0604020202020204" pitchFamily="34" charset="0"/>
              </a:rPr>
              <a:t>בפרויקט זה, הוספתי האזנה לנושא (</a:t>
            </a:r>
            <a:r>
              <a:rPr lang="he-IL" altLang="he-IL" dirty="0" err="1">
                <a:solidFill>
                  <a:schemeClr val="bg1"/>
                </a:solidFill>
                <a:latin typeface="Arial" panose="020B0604020202020204" pitchFamily="34" charset="0"/>
                <a:cs typeface="Arial" panose="020B0604020202020204" pitchFamily="34" charset="0"/>
              </a:rPr>
              <a:t>Topic</a:t>
            </a:r>
            <a:r>
              <a:rPr lang="he-IL" altLang="he-IL" dirty="0">
                <a:solidFill>
                  <a:schemeClr val="bg1"/>
                </a:solidFill>
                <a:latin typeface="Arial" panose="020B0604020202020204" pitchFamily="34" charset="0"/>
                <a:cs typeface="Arial" panose="020B0604020202020204" pitchFamily="34" charset="0"/>
              </a:rPr>
              <a:t>) בשם </a:t>
            </a:r>
            <a:r>
              <a:rPr lang="he-IL" altLang="he-IL" dirty="0" err="1">
                <a:solidFill>
                  <a:schemeClr val="bg1"/>
                </a:solidFill>
                <a:latin typeface="Arial" panose="020B0604020202020204" pitchFamily="34" charset="0"/>
                <a:cs typeface="Arial" panose="020B0604020202020204" pitchFamily="34" charset="0"/>
              </a:rPr>
              <a:t>lesson-updates</a:t>
            </a:r>
            <a:r>
              <a:rPr lang="he-IL" altLang="he-IL" dirty="0">
                <a:solidFill>
                  <a:schemeClr val="bg1"/>
                </a:solidFill>
                <a:latin typeface="Arial" panose="020B0604020202020204" pitchFamily="34" charset="0"/>
                <a:cs typeface="Arial" panose="020B0604020202020204" pitchFamily="34" charset="0"/>
              </a:rPr>
              <a:t> במערכת </a:t>
            </a:r>
            <a:r>
              <a:rPr lang="he-IL" altLang="he-IL" dirty="0" err="1">
                <a:solidFill>
                  <a:schemeClr val="bg1"/>
                </a:solidFill>
                <a:latin typeface="Arial" panose="020B0604020202020204" pitchFamily="34" charset="0"/>
                <a:cs typeface="Arial" panose="020B0604020202020204" pitchFamily="34" charset="0"/>
              </a:rPr>
              <a:t>Kafka</a:t>
            </a:r>
            <a:r>
              <a:rPr lang="he-IL" altLang="he-IL" dirty="0">
                <a:solidFill>
                  <a:schemeClr val="bg1"/>
                </a:solidFill>
                <a:latin typeface="Arial" panose="020B0604020202020204" pitchFamily="34" charset="0"/>
                <a:cs typeface="Arial" panose="020B0604020202020204" pitchFamily="34" charset="0"/>
              </a:rPr>
              <a:t>. האזנה זו מאפשרת למערכת לקלוט ולעבד הודעות הנשלחות לנושא זה ולהגיב אליהן בצורה אוטומטית. התהליך מבוצע בשלבים הבאים:</a:t>
            </a:r>
            <a:endParaRPr lang="he-IL" altLang="he-IL" b="1" dirty="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he-IL" altLang="he-IL" b="1" dirty="0" smtClean="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he-IL" altLang="he-IL" b="1" dirty="0" smtClean="0">
                <a:solidFill>
                  <a:schemeClr val="bg1"/>
                </a:solidFill>
                <a:latin typeface="Arial" panose="020B0604020202020204" pitchFamily="34" charset="0"/>
                <a:cs typeface="Arial" panose="020B0604020202020204" pitchFamily="34" charset="0"/>
              </a:rPr>
              <a:t>הגדרת </a:t>
            </a:r>
            <a:r>
              <a:rPr lang="he-IL" altLang="he-IL" b="1" dirty="0">
                <a:solidFill>
                  <a:schemeClr val="bg1"/>
                </a:solidFill>
                <a:latin typeface="Arial" panose="020B0604020202020204" pitchFamily="34" charset="0"/>
                <a:cs typeface="Arial" panose="020B0604020202020204" pitchFamily="34" charset="0"/>
              </a:rPr>
              <a:t>ה-</a:t>
            </a:r>
            <a:r>
              <a:rPr lang="he-IL" altLang="he-IL" b="1" dirty="0" err="1">
                <a:solidFill>
                  <a:schemeClr val="bg1"/>
                </a:solidFill>
                <a:latin typeface="Arial" panose="020B0604020202020204" pitchFamily="34" charset="0"/>
                <a:cs typeface="Arial" panose="020B0604020202020204" pitchFamily="34" charset="0"/>
              </a:rPr>
              <a:t>Consumer</a:t>
            </a:r>
            <a:r>
              <a:rPr lang="he-IL" altLang="he-IL" b="1" dirty="0">
                <a:solidFill>
                  <a:schemeClr val="bg1"/>
                </a:solidFill>
                <a:latin typeface="Arial" panose="020B0604020202020204" pitchFamily="34" charset="0"/>
                <a:cs typeface="Arial" panose="020B0604020202020204" pitchFamily="34" charset="0"/>
              </a:rPr>
              <a:t> של </a:t>
            </a:r>
            <a:r>
              <a:rPr lang="he-IL" altLang="he-IL" b="1" dirty="0" err="1">
                <a:solidFill>
                  <a:schemeClr val="bg1"/>
                </a:solidFill>
                <a:latin typeface="Arial" panose="020B0604020202020204" pitchFamily="34" charset="0"/>
                <a:cs typeface="Arial" panose="020B0604020202020204" pitchFamily="34" charset="0"/>
              </a:rPr>
              <a:t>Kafka</a:t>
            </a:r>
            <a:endParaRPr lang="he-IL" altLang="he-IL" b="1" dirty="0">
              <a:solidFill>
                <a:schemeClr val="bg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he-IL" altLang="he-IL" dirty="0">
                <a:solidFill>
                  <a:schemeClr val="bg1"/>
                </a:solidFill>
                <a:latin typeface="Arial" panose="020B0604020202020204" pitchFamily="34" charset="0"/>
                <a:cs typeface="Arial" panose="020B0604020202020204" pitchFamily="34" charset="0"/>
              </a:rPr>
              <a:t>בשלב הראשון, עלינו להגדיר </a:t>
            </a:r>
            <a:r>
              <a:rPr lang="he-IL" altLang="he-IL" dirty="0" err="1">
                <a:solidFill>
                  <a:schemeClr val="bg1"/>
                </a:solidFill>
                <a:latin typeface="Arial" panose="020B0604020202020204" pitchFamily="34" charset="0"/>
                <a:cs typeface="Arial" panose="020B0604020202020204" pitchFamily="34" charset="0"/>
              </a:rPr>
              <a:t>Consumer</a:t>
            </a:r>
            <a:r>
              <a:rPr lang="he-IL" altLang="he-IL" dirty="0">
                <a:solidFill>
                  <a:schemeClr val="bg1"/>
                </a:solidFill>
                <a:latin typeface="Arial" panose="020B0604020202020204" pitchFamily="34" charset="0"/>
                <a:cs typeface="Arial" panose="020B0604020202020204" pitchFamily="34" charset="0"/>
              </a:rPr>
              <a:t> שמאזין לנושא </a:t>
            </a:r>
            <a:r>
              <a:rPr lang="he-IL" altLang="he-IL" dirty="0" err="1">
                <a:solidFill>
                  <a:schemeClr val="bg1"/>
                </a:solidFill>
                <a:latin typeface="Arial" panose="020B0604020202020204" pitchFamily="34" charset="0"/>
                <a:cs typeface="Arial" panose="020B0604020202020204" pitchFamily="34" charset="0"/>
              </a:rPr>
              <a:t>lesson-updates</a:t>
            </a:r>
            <a:r>
              <a:rPr lang="he-IL" altLang="he-IL" dirty="0">
                <a:solidFill>
                  <a:schemeClr val="bg1"/>
                </a:solidFill>
                <a:latin typeface="Arial" panose="020B0604020202020204" pitchFamily="34" charset="0"/>
                <a:cs typeface="Arial" panose="020B0604020202020204" pitchFamily="34" charset="0"/>
              </a:rPr>
              <a:t> ב-</a:t>
            </a:r>
            <a:r>
              <a:rPr lang="he-IL" altLang="he-IL" dirty="0" err="1">
                <a:solidFill>
                  <a:schemeClr val="bg1"/>
                </a:solidFill>
                <a:latin typeface="Arial" panose="020B0604020202020204" pitchFamily="34" charset="0"/>
                <a:cs typeface="Arial" panose="020B0604020202020204" pitchFamily="34" charset="0"/>
              </a:rPr>
              <a:t>Kafka</a:t>
            </a:r>
            <a:r>
              <a:rPr lang="he-IL" altLang="he-IL" dirty="0">
                <a:solidFill>
                  <a:schemeClr val="bg1"/>
                </a:solidFill>
                <a:latin typeface="Arial" panose="020B0604020202020204" pitchFamily="34" charset="0"/>
                <a:cs typeface="Arial" panose="020B0604020202020204" pitchFamily="34" charset="0"/>
              </a:rPr>
              <a:t>. ה-</a:t>
            </a:r>
            <a:r>
              <a:rPr lang="he-IL" altLang="he-IL" dirty="0" err="1">
                <a:solidFill>
                  <a:schemeClr val="bg1"/>
                </a:solidFill>
                <a:latin typeface="Arial" panose="020B0604020202020204" pitchFamily="34" charset="0"/>
                <a:cs typeface="Arial" panose="020B0604020202020204" pitchFamily="34" charset="0"/>
              </a:rPr>
              <a:t>Consumer</a:t>
            </a:r>
            <a:r>
              <a:rPr lang="he-IL" altLang="he-IL" dirty="0">
                <a:solidFill>
                  <a:schemeClr val="bg1"/>
                </a:solidFill>
                <a:latin typeface="Arial" panose="020B0604020202020204" pitchFamily="34" charset="0"/>
                <a:cs typeface="Arial" panose="020B0604020202020204" pitchFamily="34" charset="0"/>
              </a:rPr>
              <a:t> מוגדר באמצעות ה-</a:t>
            </a:r>
            <a:r>
              <a:rPr lang="he-IL" altLang="he-IL" dirty="0" err="1">
                <a:solidFill>
                  <a:schemeClr val="bg1"/>
                </a:solidFill>
                <a:latin typeface="Arial" panose="020B0604020202020204" pitchFamily="34" charset="0"/>
                <a:cs typeface="Arial" panose="020B0604020202020204" pitchFamily="34" charset="0"/>
              </a:rPr>
              <a:t>Annotation</a:t>
            </a:r>
            <a:r>
              <a:rPr lang="he-IL" altLang="he-IL" dirty="0">
                <a:solidFill>
                  <a:schemeClr val="bg1"/>
                </a:solidFill>
                <a:latin typeface="Arial" panose="020B0604020202020204" pitchFamily="34" charset="0"/>
                <a:cs typeface="Arial" panose="020B0604020202020204" pitchFamily="34" charset="0"/>
              </a:rPr>
              <a:t> @</a:t>
            </a:r>
            <a:r>
              <a:rPr lang="he-IL" altLang="he-IL" dirty="0" err="1">
                <a:solidFill>
                  <a:schemeClr val="bg1"/>
                </a:solidFill>
                <a:latin typeface="Arial" panose="020B0604020202020204" pitchFamily="34" charset="0"/>
                <a:cs typeface="Arial" panose="020B0604020202020204" pitchFamily="34" charset="0"/>
              </a:rPr>
              <a:t>KafkaListener</a:t>
            </a:r>
            <a:r>
              <a:rPr lang="he-IL" altLang="he-IL" dirty="0">
                <a:solidFill>
                  <a:schemeClr val="bg1"/>
                </a:solidFill>
                <a:latin typeface="Arial" panose="020B0604020202020204" pitchFamily="34" charset="0"/>
                <a:cs typeface="Arial" panose="020B0604020202020204" pitchFamily="34" charset="0"/>
              </a:rPr>
              <a:t> בספריית </a:t>
            </a:r>
            <a:r>
              <a:rPr lang="he-IL" altLang="he-IL" dirty="0" err="1">
                <a:solidFill>
                  <a:schemeClr val="bg1"/>
                </a:solidFill>
                <a:latin typeface="Arial" panose="020B0604020202020204" pitchFamily="34" charset="0"/>
                <a:cs typeface="Arial" panose="020B0604020202020204" pitchFamily="34" charset="0"/>
              </a:rPr>
              <a:t>Spring</a:t>
            </a:r>
            <a:r>
              <a:rPr lang="he-IL" altLang="he-IL" dirty="0">
                <a:solidFill>
                  <a:schemeClr val="bg1"/>
                </a:solidFill>
                <a:latin typeface="Arial" panose="020B0604020202020204" pitchFamily="34" charset="0"/>
                <a:cs typeface="Arial" panose="020B0604020202020204" pitchFamily="34" charset="0"/>
              </a:rPr>
              <a:t> </a:t>
            </a:r>
            <a:r>
              <a:rPr lang="he-IL" altLang="he-IL" dirty="0" err="1">
                <a:solidFill>
                  <a:schemeClr val="bg1"/>
                </a:solidFill>
                <a:latin typeface="Arial" panose="020B0604020202020204" pitchFamily="34" charset="0"/>
                <a:cs typeface="Arial" panose="020B0604020202020204" pitchFamily="34" charset="0"/>
              </a:rPr>
              <a:t>Kafka</a:t>
            </a:r>
            <a:r>
              <a:rPr lang="he-IL" altLang="he-IL" dirty="0" smtClean="0">
                <a:solidFill>
                  <a:schemeClr val="bg1"/>
                </a:solidFill>
                <a:latin typeface="Arial" panose="020B0604020202020204" pitchFamily="34" charset="0"/>
                <a:cs typeface="Arial" panose="020B0604020202020204" pitchFamily="34" charset="0"/>
              </a:rPr>
              <a:t>.</a:t>
            </a:r>
            <a:r>
              <a:rPr lang="en-US" altLang="he-IL" dirty="0" smtClean="0">
                <a:solidFill>
                  <a:schemeClr val="bg1"/>
                </a:solidFill>
                <a:latin typeface="Arial" panose="020B0604020202020204" pitchFamily="34" charset="0"/>
                <a:cs typeface="Arial" panose="020B0604020202020204" pitchFamily="34" charset="0"/>
              </a:rPr>
              <a:t/>
            </a:r>
            <a:br>
              <a:rPr lang="en-US" altLang="he-IL" dirty="0" smtClean="0">
                <a:solidFill>
                  <a:schemeClr val="bg1"/>
                </a:solidFill>
                <a:latin typeface="Arial" panose="020B0604020202020204" pitchFamily="34" charset="0"/>
                <a:cs typeface="Arial" panose="020B0604020202020204" pitchFamily="34" charset="0"/>
              </a:rPr>
            </a:br>
            <a:r>
              <a:rPr lang="he-IL" dirty="0">
                <a:solidFill>
                  <a:schemeClr val="bg1"/>
                </a:solidFill>
                <a:latin typeface="Arial" panose="020B0604020202020204" pitchFamily="34" charset="0"/>
                <a:cs typeface="Arial" panose="020B0604020202020204" pitchFamily="34" charset="0"/>
              </a:rPr>
              <a:t>ברגע שההודעה מתקבלת, ניתן לעבד את הנתונים שלה ולהכין את המידע הדרוש לשליחת מייל למשתמש. זה כולל את פירוק ההודעה והכנסת הנתונים הנדרשים לשירות המייל.</a:t>
            </a:r>
            <a:endParaRPr lang="he-IL" altLang="he-IL" dirty="0">
              <a:solidFill>
                <a:schemeClr val="bg1"/>
              </a:solidFill>
              <a:latin typeface="Arial" panose="020B0604020202020204" pitchFamily="34" charset="0"/>
              <a:cs typeface="Arial" panose="020B0604020202020204" pitchFamily="34" charset="0"/>
            </a:endParaRPr>
          </a:p>
          <a:p>
            <a:pPr marL="0" indent="0">
              <a:buNone/>
            </a:pPr>
            <a:endParaRPr lang="he-IL" dirty="0">
              <a:solidFill>
                <a:schemeClr val="bg1"/>
              </a:solidFill>
              <a:latin typeface="Arial" panose="020B0604020202020204" pitchFamily="34" charset="0"/>
              <a:cs typeface="Arial" panose="020B0604020202020204" pitchFamily="34" charset="0"/>
            </a:endParaRPr>
          </a:p>
        </p:txBody>
      </p:sp>
      <p:sp>
        <p:nvSpPr>
          <p:cNvPr id="5" name="מלבן 4"/>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9" name="תמונה 8"/>
          <p:cNvPicPr>
            <a:picLocks noChangeAspect="1"/>
          </p:cNvPicPr>
          <p:nvPr/>
        </p:nvPicPr>
        <p:blipFill>
          <a:blip r:embed="rId2"/>
          <a:stretch>
            <a:fillRect/>
          </a:stretch>
        </p:blipFill>
        <p:spPr>
          <a:xfrm>
            <a:off x="0" y="1048428"/>
            <a:ext cx="8293774" cy="4846320"/>
          </a:xfrm>
          <a:prstGeom prst="rect">
            <a:avLst/>
          </a:prstGeom>
        </p:spPr>
      </p:pic>
      <p:cxnSp>
        <p:nvCxnSpPr>
          <p:cNvPr id="4" name="מחבר חץ ישר 3"/>
          <p:cNvCxnSpPr/>
          <p:nvPr/>
        </p:nvCxnSpPr>
        <p:spPr>
          <a:xfrm flipH="1" flipV="1">
            <a:off x="5900286" y="2300438"/>
            <a:ext cx="2675823" cy="1809549"/>
          </a:xfrm>
          <a:prstGeom prst="straightConnector1">
            <a:avLst/>
          </a:prstGeom>
          <a:ln w="28575">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מחבר חץ ישר 6"/>
          <p:cNvCxnSpPr/>
          <p:nvPr/>
        </p:nvCxnSpPr>
        <p:spPr>
          <a:xfrm flipH="1" flipV="1">
            <a:off x="4783756" y="3471588"/>
            <a:ext cx="3510019" cy="2597128"/>
          </a:xfrm>
          <a:prstGeom prst="straightConnector1">
            <a:avLst/>
          </a:prstGeom>
          <a:ln w="28575">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007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333171" y="1137874"/>
            <a:ext cx="111690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בסיום עיבוד ההודעה, המערכת שולחת מייל עם המידע המעודכן. המייל נשלח באמצעות שירות המייל שהוגדר מראש. השימוש בשירות המייל מאפשר גמישות בבחירת התבנית ובהחלפת הנתונים הרלוונטיים בתבנית.</a:t>
            </a:r>
            <a:endParaRPr kumimoji="0" lang="he-IL" altLang="he-IL" sz="2000" b="0" i="0" u="none" strike="noStrike" cap="none" normalizeH="0" baseline="0" dirty="0" smtClean="0">
              <a:ln>
                <a:noFill/>
              </a:ln>
              <a:solidFill>
                <a:schemeClr val="bg1"/>
              </a:solidFill>
              <a:effectLst/>
              <a:latin typeface="Arial Unicode M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000" b="0" i="0" u="none" strike="noStrike" cap="none" normalizeH="0" baseline="0" dirty="0" err="1" smtClean="0">
                <a:ln>
                  <a:noFill/>
                </a:ln>
                <a:solidFill>
                  <a:schemeClr val="bg1"/>
                </a:solidFill>
                <a:effectLst/>
                <a:latin typeface="Arial Unicode MS"/>
              </a:rPr>
              <a:t>java</a:t>
            </a:r>
            <a:endParaRPr kumimoji="0" lang="he-IL" altLang="he-IL" sz="2000" b="0" i="0" u="none" strike="noStrike" cap="none" normalizeH="0" baseline="0" dirty="0" smtClean="0">
              <a:ln>
                <a:noFill/>
              </a:ln>
              <a:solidFill>
                <a:schemeClr val="bg1"/>
              </a:solidFill>
              <a:effectLst/>
              <a:latin typeface="Arial Unicode MS"/>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smtClean="0">
              <a:ln>
                <a:noFill/>
              </a:ln>
              <a:solidFill>
                <a:schemeClr val="bg1"/>
              </a:solidFill>
              <a:effectLst/>
              <a:latin typeface="Arial" panose="020B0604020202020204" pitchFamily="34" charset="0"/>
            </a:endParaRPr>
          </a:p>
        </p:txBody>
      </p:sp>
      <p:sp>
        <p:nvSpPr>
          <p:cNvPr id="8" name="מלבן 7"/>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9" name="תמונה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4994"/>
            <a:ext cx="9095874" cy="4513006"/>
          </a:xfrm>
          <a:prstGeom prst="rect">
            <a:avLst/>
          </a:prstGeom>
        </p:spPr>
      </p:pic>
      <p:sp>
        <p:nvSpPr>
          <p:cNvPr id="11" name="Rectangle 2"/>
          <p:cNvSpPr>
            <a:spLocks noChangeArrowheads="1"/>
          </p:cNvSpPr>
          <p:nvPr/>
        </p:nvSpPr>
        <p:spPr bwMode="auto">
          <a:xfrm>
            <a:off x="9538635" y="2332145"/>
            <a:ext cx="25603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000" b="0" i="0" u="none" strike="noStrike" cap="none" normalizeH="0" baseline="0" dirty="0" smtClean="0">
                <a:ln>
                  <a:noFill/>
                </a:ln>
                <a:solidFill>
                  <a:schemeClr val="bg1"/>
                </a:solidFill>
                <a:effectLst/>
                <a:latin typeface="Arial" panose="020B0604020202020204" pitchFamily="34" charset="0"/>
              </a:rPr>
              <a:t>צילום</a:t>
            </a:r>
            <a:r>
              <a:rPr kumimoji="0" lang="he-IL" altLang="he-IL" sz="2000" b="0" i="0" u="none" strike="noStrike" cap="none" normalizeH="0" dirty="0" smtClean="0">
                <a:ln>
                  <a:noFill/>
                </a:ln>
                <a:solidFill>
                  <a:schemeClr val="bg1"/>
                </a:solidFill>
                <a:effectLst/>
                <a:latin typeface="Arial" panose="020B0604020202020204" pitchFamily="34" charset="0"/>
              </a:rPr>
              <a:t> מסך </a:t>
            </a:r>
            <a:r>
              <a:rPr kumimoji="0" lang="en-US" altLang="he-IL" sz="2000" b="0" i="0" u="none" strike="noStrike" cap="none" normalizeH="0" dirty="0" smtClean="0">
                <a:ln>
                  <a:noFill/>
                </a:ln>
                <a:solidFill>
                  <a:schemeClr val="bg1"/>
                </a:solidFill>
                <a:effectLst/>
                <a:latin typeface="Arial" panose="020B0604020202020204" pitchFamily="34" charset="0"/>
              </a:rPr>
              <a:t> postman</a:t>
            </a:r>
            <a:r>
              <a:rPr kumimoji="0" lang="he-IL" altLang="he-IL" sz="2000" b="0" i="0" u="none" strike="noStrike" cap="none" normalizeH="0" dirty="0" smtClean="0">
                <a:ln>
                  <a:noFill/>
                </a:ln>
                <a:solidFill>
                  <a:schemeClr val="bg1"/>
                </a:solidFill>
                <a:effectLst/>
                <a:latin typeface="Arial" panose="020B0604020202020204" pitchFamily="34" charset="0"/>
              </a:rPr>
              <a:t>בעת שליחת מייל </a:t>
            </a:r>
            <a:r>
              <a:rPr kumimoji="0" lang="en-US" altLang="he-IL" sz="2000" b="0" i="0" u="none" strike="noStrike" cap="none" normalizeH="0" dirty="0" smtClean="0">
                <a:ln>
                  <a:noFill/>
                </a:ln>
                <a:solidFill>
                  <a:schemeClr val="bg1"/>
                </a:solidFill>
                <a:effectLst/>
                <a:latin typeface="Arial" panose="020B0604020202020204" pitchFamily="34" charset="0"/>
              </a:rPr>
              <a:t/>
            </a:r>
            <a:br>
              <a:rPr kumimoji="0" lang="en-US" altLang="he-IL" sz="2000" b="0" i="0" u="none" strike="noStrike" cap="none" normalizeH="0" dirty="0" smtClean="0">
                <a:ln>
                  <a:noFill/>
                </a:ln>
                <a:solidFill>
                  <a:schemeClr val="bg1"/>
                </a:solidFill>
                <a:effectLst/>
                <a:latin typeface="Arial" panose="020B0604020202020204" pitchFamily="34" charset="0"/>
              </a:rPr>
            </a:br>
            <a:r>
              <a:rPr kumimoji="0" lang="he-IL" altLang="he-IL" sz="2000" b="0" i="0" u="none" strike="noStrike" cap="none" normalizeH="0" dirty="0" smtClean="0">
                <a:ln>
                  <a:noFill/>
                </a:ln>
                <a:solidFill>
                  <a:schemeClr val="bg1"/>
                </a:solidFill>
                <a:effectLst/>
                <a:latin typeface="Arial" panose="020B0604020202020204" pitchFamily="34" charset="0"/>
              </a:rPr>
              <a:t>שולחים רשימת שמות ,שם של </a:t>
            </a:r>
            <a:r>
              <a:rPr kumimoji="0" lang="he-IL" altLang="he-IL" sz="2000" b="0" i="0" u="none" strike="noStrike" cap="none" normalizeH="0" dirty="0" err="1" smtClean="0">
                <a:ln>
                  <a:noFill/>
                </a:ln>
                <a:solidFill>
                  <a:schemeClr val="bg1"/>
                </a:solidFill>
                <a:effectLst/>
                <a:latin typeface="Arial" panose="020B0604020202020204" pitchFamily="34" charset="0"/>
              </a:rPr>
              <a:t>טמפלייט</a:t>
            </a:r>
            <a:r>
              <a:rPr kumimoji="0" lang="he-IL" altLang="he-IL" sz="2000" b="0" i="0" u="none" strike="noStrike" cap="none" normalizeH="0" dirty="0" smtClean="0">
                <a:ln>
                  <a:noFill/>
                </a:ln>
                <a:solidFill>
                  <a:schemeClr val="bg1"/>
                </a:solidFill>
                <a:effectLst/>
                <a:latin typeface="Arial" panose="020B0604020202020204" pitchFamily="34" charset="0"/>
              </a:rPr>
              <a:t> ו נתונים בהתאמה  </a:t>
            </a:r>
            <a:endParaRPr kumimoji="0" lang="he-IL" altLang="he-IL" sz="20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80857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לבן 7"/>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pic>
        <p:nvPicPr>
          <p:cNvPr id="10" name="תמונה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3751"/>
            <a:ext cx="9436585" cy="4540483"/>
          </a:xfrm>
          <a:prstGeom prst="rect">
            <a:avLst/>
          </a:prstGeom>
        </p:spPr>
      </p:pic>
      <p:sp>
        <p:nvSpPr>
          <p:cNvPr id="11" name="Rectangle 2"/>
          <p:cNvSpPr>
            <a:spLocks noChangeArrowheads="1"/>
          </p:cNvSpPr>
          <p:nvPr/>
        </p:nvSpPr>
        <p:spPr bwMode="auto">
          <a:xfrm>
            <a:off x="9504768" y="3136162"/>
            <a:ext cx="256033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000" b="0" i="0" u="none" strike="noStrike" cap="none" normalizeH="0" baseline="0" dirty="0" smtClean="0">
                <a:ln>
                  <a:noFill/>
                </a:ln>
                <a:solidFill>
                  <a:schemeClr val="bg1"/>
                </a:solidFill>
                <a:effectLst/>
                <a:latin typeface="Arial" panose="020B0604020202020204" pitchFamily="34" charset="0"/>
              </a:rPr>
              <a:t>צילום</a:t>
            </a:r>
            <a:r>
              <a:rPr kumimoji="0" lang="he-IL" altLang="he-IL" sz="2000" b="0" i="0" u="none" strike="noStrike" cap="none" normalizeH="0" dirty="0" smtClean="0">
                <a:ln>
                  <a:noFill/>
                </a:ln>
                <a:solidFill>
                  <a:schemeClr val="bg1"/>
                </a:solidFill>
                <a:effectLst/>
                <a:latin typeface="Arial" panose="020B0604020202020204" pitchFamily="34" charset="0"/>
              </a:rPr>
              <a:t> מסך </a:t>
            </a:r>
            <a:r>
              <a:rPr lang="he-IL" altLang="he-IL" sz="2000" dirty="0" err="1" smtClean="0">
                <a:solidFill>
                  <a:schemeClr val="bg1"/>
                </a:solidFill>
                <a:latin typeface="Arial" panose="020B0604020202020204" pitchFamily="34" charset="0"/>
              </a:rPr>
              <a:t>גימייל</a:t>
            </a:r>
            <a:r>
              <a:rPr lang="he-IL" altLang="he-IL" sz="2000" dirty="0" smtClean="0">
                <a:solidFill>
                  <a:schemeClr val="bg1"/>
                </a:solidFill>
                <a:latin typeface="Arial" panose="020B0604020202020204" pitchFamily="34" charset="0"/>
              </a:rPr>
              <a:t> של ההודעה שנשלחה עם כל הפרמטרים</a:t>
            </a:r>
            <a:endParaRPr kumimoji="0" lang="he-IL" altLang="he-IL" sz="20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476241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A257FD8-E009-EFC6-9E0D-76D2BEFEFFB7}"/>
              </a:ext>
            </a:extLst>
          </p:cNvPr>
          <p:cNvSpPr>
            <a:spLocks noGrp="1"/>
          </p:cNvSpPr>
          <p:nvPr>
            <p:ph idx="1"/>
          </p:nvPr>
        </p:nvSpPr>
        <p:spPr>
          <a:xfrm>
            <a:off x="749710" y="668177"/>
            <a:ext cx="10515600" cy="4564024"/>
          </a:xfrm>
        </p:spPr>
        <p:txBody>
          <a:bodyPr>
            <a:normAutofit/>
          </a:bodyPr>
          <a:lstStyle/>
          <a:p>
            <a:pPr marL="0" indent="0">
              <a:buNone/>
            </a:pPr>
            <a:r>
              <a:rPr lang="he-IL" b="1" u="sng" dirty="0" smtClean="0">
                <a:solidFill>
                  <a:schemeClr val="bg1"/>
                </a:solidFill>
                <a:latin typeface="Arial" panose="020B0604020202020204" pitchFamily="34" charset="0"/>
                <a:cs typeface="Arial" panose="020B0604020202020204" pitchFamily="34" charset="0"/>
              </a:rPr>
              <a:t>סיכום:</a:t>
            </a:r>
            <a:endParaRPr lang="he-IL" b="1" u="sng" dirty="0">
              <a:solidFill>
                <a:schemeClr val="bg1"/>
              </a:solidFill>
              <a:latin typeface="Arial" panose="020B0604020202020204" pitchFamily="34" charset="0"/>
              <a:cs typeface="Arial" panose="020B0604020202020204" pitchFamily="34" charset="0"/>
            </a:endParaRPr>
          </a:p>
          <a:p>
            <a:r>
              <a:rPr lang="he-IL" dirty="0">
                <a:solidFill>
                  <a:schemeClr val="bg1"/>
                </a:solidFill>
                <a:latin typeface="Arial" panose="020B0604020202020204" pitchFamily="34" charset="0"/>
                <a:cs typeface="Arial" panose="020B0604020202020204" pitchFamily="34" charset="0"/>
              </a:rPr>
              <a:t>היתרונות של </a:t>
            </a:r>
            <a:r>
              <a:rPr lang="en-US" dirty="0">
                <a:solidFill>
                  <a:schemeClr val="bg1"/>
                </a:solidFill>
                <a:latin typeface="Arial" panose="020B0604020202020204" pitchFamily="34" charset="0"/>
                <a:cs typeface="Arial" panose="020B0604020202020204" pitchFamily="34" charset="0"/>
              </a:rPr>
              <a:t>Kafka </a:t>
            </a:r>
            <a:r>
              <a:rPr lang="he-IL" dirty="0">
                <a:solidFill>
                  <a:schemeClr val="bg1"/>
                </a:solidFill>
                <a:latin typeface="Arial" panose="020B0604020202020204" pitchFamily="34" charset="0"/>
                <a:cs typeface="Arial" panose="020B0604020202020204" pitchFamily="34" charset="0"/>
              </a:rPr>
              <a:t> בפרויקט </a:t>
            </a:r>
            <a:r>
              <a:rPr lang="he-IL" dirty="0" smtClean="0">
                <a:solidFill>
                  <a:schemeClr val="bg1"/>
                </a:solidFill>
                <a:latin typeface="Arial" panose="020B0604020202020204" pitchFamily="34" charset="0"/>
                <a:cs typeface="Arial" panose="020B0604020202020204" pitchFamily="34" charset="0"/>
              </a:rPr>
              <a:t>:</a:t>
            </a:r>
            <a:endParaRPr lang="he-IL"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he-IL" dirty="0">
                <a:solidFill>
                  <a:schemeClr val="bg1"/>
                </a:solidFill>
                <a:latin typeface="Arial" panose="020B0604020202020204" pitchFamily="34" charset="0"/>
                <a:cs typeface="Arial" panose="020B0604020202020204" pitchFamily="34" charset="0"/>
              </a:rPr>
              <a:t>זמינות גבוהה והמשכיות עסקית: גם במקרה של כשל, </a:t>
            </a:r>
            <a:r>
              <a:rPr lang="en-US" dirty="0">
                <a:solidFill>
                  <a:schemeClr val="bg1"/>
                </a:solidFill>
                <a:latin typeface="Arial" panose="020B0604020202020204" pitchFamily="34" charset="0"/>
                <a:cs typeface="Arial" panose="020B0604020202020204" pitchFamily="34" charset="0"/>
              </a:rPr>
              <a:t>Kafka </a:t>
            </a:r>
            <a:r>
              <a:rPr lang="he-IL" dirty="0">
                <a:solidFill>
                  <a:schemeClr val="bg1"/>
                </a:solidFill>
                <a:latin typeface="Arial" panose="020B0604020202020204" pitchFamily="34" charset="0"/>
                <a:cs typeface="Arial" panose="020B0604020202020204" pitchFamily="34" charset="0"/>
              </a:rPr>
              <a:t> מאפשרת חזרה לפעולה בצורה מהירה.</a:t>
            </a:r>
          </a:p>
          <a:p>
            <a:pPr>
              <a:buFont typeface="Arial" panose="020B0604020202020204" pitchFamily="34" charset="0"/>
              <a:buChar char="•"/>
            </a:pPr>
            <a:r>
              <a:rPr lang="he-IL" dirty="0" smtClean="0">
                <a:solidFill>
                  <a:schemeClr val="bg1"/>
                </a:solidFill>
                <a:latin typeface="Arial" panose="020B0604020202020204" pitchFamily="34" charset="0"/>
                <a:cs typeface="Arial" panose="020B0604020202020204" pitchFamily="34" charset="0"/>
              </a:rPr>
              <a:t>פשטות </a:t>
            </a:r>
            <a:r>
              <a:rPr lang="he-IL" dirty="0">
                <a:solidFill>
                  <a:schemeClr val="bg1"/>
                </a:solidFill>
                <a:latin typeface="Arial" panose="020B0604020202020204" pitchFamily="34" charset="0"/>
                <a:cs typeface="Arial" panose="020B0604020202020204" pitchFamily="34" charset="0"/>
              </a:rPr>
              <a:t>בהרחבה: ניתן להוסיף שירותים נוספים למערכת בקלות רבה.</a:t>
            </a:r>
          </a:p>
          <a:p>
            <a:r>
              <a:rPr lang="he-IL" dirty="0">
                <a:solidFill>
                  <a:schemeClr val="bg1"/>
                </a:solidFill>
                <a:latin typeface="Arial" panose="020B0604020202020204" pitchFamily="34" charset="0"/>
                <a:cs typeface="Arial" panose="020B0604020202020204" pitchFamily="34" charset="0"/>
              </a:rPr>
              <a:t>מסקנות והמלצות לעתיד:</a:t>
            </a:r>
          </a:p>
          <a:p>
            <a:pPr>
              <a:buFont typeface="Arial" panose="020B0604020202020204" pitchFamily="34" charset="0"/>
              <a:buChar char="•"/>
            </a:pPr>
            <a:r>
              <a:rPr lang="he-IL" dirty="0">
                <a:solidFill>
                  <a:schemeClr val="bg1"/>
                </a:solidFill>
                <a:latin typeface="Arial" panose="020B0604020202020204" pitchFamily="34" charset="0"/>
                <a:cs typeface="Arial" panose="020B0604020202020204" pitchFamily="34" charset="0"/>
              </a:rPr>
              <a:t>הרחבת השימוש ב-</a:t>
            </a:r>
            <a:r>
              <a:rPr lang="en-US" dirty="0">
                <a:solidFill>
                  <a:schemeClr val="bg1"/>
                </a:solidFill>
                <a:latin typeface="Arial" panose="020B0604020202020204" pitchFamily="34" charset="0"/>
                <a:cs typeface="Arial" panose="020B0604020202020204" pitchFamily="34" charset="0"/>
              </a:rPr>
              <a:t>Kafka </a:t>
            </a:r>
            <a:r>
              <a:rPr lang="he-IL" dirty="0">
                <a:solidFill>
                  <a:schemeClr val="bg1"/>
                </a:solidFill>
                <a:latin typeface="Arial" panose="020B0604020202020204" pitchFamily="34" charset="0"/>
                <a:cs typeface="Arial" panose="020B0604020202020204" pitchFamily="34" charset="0"/>
              </a:rPr>
              <a:t> למערכות נוספות.</a:t>
            </a:r>
          </a:p>
          <a:p>
            <a:pPr>
              <a:buFont typeface="Arial" panose="020B0604020202020204" pitchFamily="34" charset="0"/>
              <a:buChar char="•"/>
            </a:pPr>
            <a:r>
              <a:rPr lang="he-IL" dirty="0">
                <a:solidFill>
                  <a:schemeClr val="bg1"/>
                </a:solidFill>
                <a:latin typeface="Arial" panose="020B0604020202020204" pitchFamily="34" charset="0"/>
                <a:cs typeface="Arial" panose="020B0604020202020204" pitchFamily="34" charset="0"/>
              </a:rPr>
              <a:t>מעקב אחרי ביצועי המערכת ושיפורם על פי הצורך.</a:t>
            </a:r>
          </a:p>
          <a:p>
            <a:endParaRPr lang="he-IL" dirty="0">
              <a:solidFill>
                <a:schemeClr val="bg1"/>
              </a:solidFill>
              <a:latin typeface="Arial" panose="020B0604020202020204" pitchFamily="34" charset="0"/>
              <a:cs typeface="Arial" panose="020B0604020202020204" pitchFamily="34" charset="0"/>
            </a:endParaRPr>
          </a:p>
        </p:txBody>
      </p:sp>
      <p:sp>
        <p:nvSpPr>
          <p:cNvPr id="4" name="מלבן 3"/>
          <p:cNvSpPr/>
          <p:nvPr/>
        </p:nvSpPr>
        <p:spPr>
          <a:xfrm>
            <a:off x="1897641" y="118878"/>
            <a:ext cx="8651792" cy="929550"/>
          </a:xfrm>
          <a:prstGeom prst="rect">
            <a:avLst/>
          </a:prstGeom>
        </p:spPr>
        <p:txBody>
          <a:bodyPr wrap="none">
            <a:spAutoFit/>
          </a:bodyPr>
          <a:lstStyle/>
          <a:p>
            <a:pPr algn="r" rtl="1">
              <a:lnSpc>
                <a:spcPct val="150000"/>
              </a:lnSpc>
              <a:buClrTx/>
              <a:defRPr/>
            </a:pPr>
            <a:r>
              <a:rPr lang="he-IL" sz="2400" b="1" i="1" u="sng" dirty="0">
                <a:solidFill>
                  <a:schemeClr val="bg1"/>
                </a:solidFill>
                <a:latin typeface="Arial" panose="020B0604020202020204" pitchFamily="34" charset="0"/>
                <a:cs typeface="Arial" panose="020B0604020202020204" pitchFamily="34" charset="0"/>
              </a:rPr>
              <a:t>פיתוח שירות דואר אלקטרוני באמצעות </a:t>
            </a:r>
            <a:r>
              <a:rPr lang="en-US" sz="2400" b="1" i="1" u="sng" dirty="0">
                <a:solidFill>
                  <a:schemeClr val="bg1"/>
                </a:solidFill>
                <a:latin typeface="Arial" panose="020B0604020202020204" pitchFamily="34" charset="0"/>
                <a:cs typeface="Arial" panose="020B0604020202020204" pitchFamily="34" charset="0"/>
              </a:rPr>
              <a:t>Java Spring Boot </a:t>
            </a:r>
            <a:r>
              <a:rPr lang="he-IL" sz="2400" b="1" i="1" u="sng" dirty="0">
                <a:solidFill>
                  <a:schemeClr val="bg1"/>
                </a:solidFill>
                <a:latin typeface="Arial" panose="020B0604020202020204" pitchFamily="34" charset="0"/>
                <a:cs typeface="Arial" panose="020B0604020202020204" pitchFamily="34" charset="0"/>
              </a:rPr>
              <a:t>ו-</a:t>
            </a:r>
            <a:r>
              <a:rPr lang="en-US" sz="2400" b="1" i="1" u="sng" dirty="0">
                <a:solidFill>
                  <a:schemeClr val="bg1"/>
                </a:solidFill>
                <a:latin typeface="Arial" panose="020B0604020202020204" pitchFamily="34" charset="0"/>
                <a:cs typeface="Arial" panose="020B0604020202020204" pitchFamily="34" charset="0"/>
              </a:rPr>
              <a:t>Kafka</a:t>
            </a:r>
          </a:p>
          <a:p>
            <a:pPr lvl="0" algn="r" rtl="1">
              <a:lnSpc>
                <a:spcPct val="150000"/>
              </a:lnSpc>
              <a:buClrTx/>
              <a:defRPr/>
            </a:pPr>
            <a:endParaRPr lang="he-I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23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3544529" y="851847"/>
            <a:ext cx="5331583" cy="1013800"/>
          </a:xfrm>
          <a:prstGeom prst="rect">
            <a:avLst/>
          </a:prstGeom>
          <a:noFill/>
          <a:ln>
            <a:noFill/>
          </a:ln>
        </p:spPr>
        <p:txBody>
          <a:bodyPr spcFirstLastPara="1" wrap="square" lIns="91425" tIns="45700" rIns="91425" bIns="45700" anchor="t" anchorCtr="0">
            <a:normAutofit/>
          </a:bodyPr>
          <a:lstStyle/>
          <a:p>
            <a:pPr marL="0" lvl="0" indent="0" algn="ctr" rtl="1">
              <a:lnSpc>
                <a:spcPct val="90000"/>
              </a:lnSpc>
              <a:spcBef>
                <a:spcPts val="0"/>
              </a:spcBef>
              <a:spcAft>
                <a:spcPts val="0"/>
              </a:spcAft>
              <a:buClr>
                <a:srgbClr val="FFFFFF"/>
              </a:buClr>
              <a:buSzPts val="2400"/>
              <a:buFont typeface="Gill Sans"/>
              <a:buNone/>
            </a:pPr>
            <a:r>
              <a:rPr lang="he-IL" sz="3200" b="1" i="1" dirty="0" smtClean="0">
                <a:solidFill>
                  <a:schemeClr val="bg1"/>
                </a:solidFill>
                <a:latin typeface="Arial" panose="020B0604020202020204" pitchFamily="34" charset="0"/>
                <a:cs typeface="Arial" panose="020B0604020202020204" pitchFamily="34" charset="0"/>
              </a:rPr>
              <a:t>הקדמה</a:t>
            </a:r>
            <a:endParaRPr sz="4400" b="1" i="1" dirty="0">
              <a:solidFill>
                <a:schemeClr val="bg1"/>
              </a:solidFill>
              <a:latin typeface="Arial" panose="020B0604020202020204" pitchFamily="34" charset="0"/>
              <a:cs typeface="Arial" panose="020B0604020202020204" pitchFamily="34" charset="0"/>
            </a:endParaRPr>
          </a:p>
        </p:txBody>
      </p:sp>
      <p:sp>
        <p:nvSpPr>
          <p:cNvPr id="125" name="Google Shape;125;p2"/>
          <p:cNvSpPr txBox="1">
            <a:spLocks noGrp="1"/>
          </p:cNvSpPr>
          <p:nvPr>
            <p:ph idx="1"/>
          </p:nvPr>
        </p:nvSpPr>
        <p:spPr>
          <a:xfrm>
            <a:off x="2157596" y="1397501"/>
            <a:ext cx="8105447" cy="5046430"/>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buClr>
                <a:schemeClr val="lt1"/>
              </a:buClr>
              <a:buSzPts val="1100"/>
              <a:buNone/>
            </a:pPr>
            <a:r>
              <a:rPr lang="iw-IL" b="1" dirty="0">
                <a:solidFill>
                  <a:schemeClr val="bg1"/>
                </a:solidFill>
                <a:latin typeface="Arial"/>
                <a:ea typeface="Arial"/>
                <a:cs typeface="Arial"/>
                <a:sym typeface="Arial"/>
              </a:rPr>
              <a:t>תיאור כללי של הפרויקט:  </a:t>
            </a:r>
            <a:r>
              <a:rPr lang="iw-IL" dirty="0">
                <a:solidFill>
                  <a:schemeClr val="bg1"/>
                </a:solidFill>
                <a:latin typeface="Arial"/>
                <a:ea typeface="Arial"/>
                <a:cs typeface="Arial"/>
                <a:sym typeface="Arial"/>
              </a:rPr>
              <a:t>אתר לניהול האגף האדמיניסטרטיבי של </a:t>
            </a:r>
            <a:r>
              <a:rPr lang="iw-IL" dirty="0" smtClean="0">
                <a:solidFill>
                  <a:schemeClr val="bg1"/>
                </a:solidFill>
                <a:latin typeface="Arial"/>
                <a:ea typeface="Arial"/>
                <a:cs typeface="Arial"/>
                <a:sym typeface="Arial"/>
              </a:rPr>
              <a:t>המכון.</a:t>
            </a:r>
            <a:endParaRPr lang="he-IL" dirty="0" smtClean="0">
              <a:solidFill>
                <a:schemeClr val="bg1"/>
              </a:solidFill>
              <a:latin typeface="Arial"/>
              <a:ea typeface="Arial"/>
              <a:cs typeface="Arial"/>
              <a:sym typeface="Arial"/>
            </a:endParaRPr>
          </a:p>
          <a:p>
            <a:pPr marL="0" lvl="0" indent="0">
              <a:lnSpc>
                <a:spcPct val="100000"/>
              </a:lnSpc>
              <a:spcBef>
                <a:spcPts val="0"/>
              </a:spcBef>
              <a:buClr>
                <a:schemeClr val="lt1"/>
              </a:buClr>
              <a:buSzPts val="1100"/>
              <a:buNone/>
            </a:pPr>
            <a:r>
              <a:rPr lang="iw-IL" dirty="0">
                <a:solidFill>
                  <a:schemeClr val="bg1"/>
                </a:solidFill>
                <a:latin typeface="Arial"/>
                <a:ea typeface="Arial"/>
                <a:cs typeface="Arial"/>
                <a:sym typeface="Arial"/>
              </a:rPr>
              <a:t>כיום בית העסק מתנהל באמצעות קבצי .</a:t>
            </a:r>
            <a:r>
              <a:rPr lang="en-US" dirty="0">
                <a:solidFill>
                  <a:schemeClr val="bg1"/>
                </a:solidFill>
                <a:latin typeface="Arial"/>
                <a:ea typeface="Arial"/>
                <a:cs typeface="Arial"/>
                <a:sym typeface="Arial"/>
              </a:rPr>
              <a:t>excel </a:t>
            </a:r>
            <a:r>
              <a:rPr lang="iw-IL" dirty="0">
                <a:solidFill>
                  <a:schemeClr val="bg1"/>
                </a:solidFill>
                <a:latin typeface="Arial"/>
                <a:ea typeface="Arial"/>
                <a:cs typeface="Arial"/>
                <a:sym typeface="Arial"/>
              </a:rPr>
              <a:t>לניהול האדמיניסטטיבי של המכון. בפרויקט זה מתוכנן לבצע המרה של צורת העבודה </a:t>
            </a:r>
            <a:r>
              <a:rPr lang="iw-IL" dirty="0" smtClean="0">
                <a:solidFill>
                  <a:schemeClr val="bg1"/>
                </a:solidFill>
                <a:latin typeface="Arial"/>
                <a:ea typeface="Arial"/>
                <a:cs typeface="Arial"/>
                <a:sym typeface="Arial"/>
              </a:rPr>
              <a:t>לדיגיטלית</a:t>
            </a:r>
            <a:r>
              <a:rPr lang="he-IL" dirty="0" smtClean="0">
                <a:solidFill>
                  <a:schemeClr val="bg1"/>
                </a:solidFill>
                <a:latin typeface="Arial"/>
                <a:ea typeface="Arial"/>
                <a:cs typeface="Arial"/>
                <a:sym typeface="Arial"/>
              </a:rPr>
              <a:t>. </a:t>
            </a:r>
            <a:r>
              <a:rPr lang="iw-IL" dirty="0" smtClean="0">
                <a:solidFill>
                  <a:schemeClr val="bg1"/>
                </a:solidFill>
                <a:latin typeface="Arial"/>
                <a:ea typeface="Arial"/>
                <a:cs typeface="Arial"/>
                <a:sym typeface="Arial"/>
              </a:rPr>
              <a:t>הפרויקט </a:t>
            </a:r>
            <a:r>
              <a:rPr lang="iw-IL" dirty="0">
                <a:solidFill>
                  <a:schemeClr val="bg1"/>
                </a:solidFill>
                <a:latin typeface="Arial"/>
                <a:ea typeface="Arial"/>
                <a:cs typeface="Arial"/>
                <a:sym typeface="Arial"/>
              </a:rPr>
              <a:t>נוגע בחלקים מסוימים של שירותי המשרד והם: קורסים,תלמידים ודווח נוכחות. </a:t>
            </a:r>
          </a:p>
          <a:p>
            <a:pPr marL="0" lvl="0" indent="0">
              <a:lnSpc>
                <a:spcPct val="100000"/>
              </a:lnSpc>
              <a:spcBef>
                <a:spcPts val="0"/>
              </a:spcBef>
              <a:buClr>
                <a:schemeClr val="lt1"/>
              </a:buClr>
              <a:buSzPts val="1100"/>
              <a:buNone/>
            </a:pPr>
            <a:r>
              <a:rPr lang="iw-IL" b="1" dirty="0" smtClean="0">
                <a:solidFill>
                  <a:schemeClr val="bg1"/>
                </a:solidFill>
                <a:latin typeface="Arial"/>
                <a:ea typeface="Arial"/>
                <a:cs typeface="Arial"/>
                <a:sym typeface="Arial"/>
              </a:rPr>
              <a:t>מטרות </a:t>
            </a:r>
            <a:r>
              <a:rPr lang="iw-IL" b="1" dirty="0">
                <a:solidFill>
                  <a:schemeClr val="bg1"/>
                </a:solidFill>
                <a:latin typeface="Arial"/>
                <a:ea typeface="Arial"/>
                <a:cs typeface="Arial"/>
                <a:sym typeface="Arial"/>
              </a:rPr>
              <a:t>המערכת</a:t>
            </a:r>
            <a:r>
              <a:rPr lang="iw-IL" dirty="0">
                <a:solidFill>
                  <a:schemeClr val="bg1"/>
                </a:solidFill>
                <a:latin typeface="Arial"/>
                <a:ea typeface="Arial"/>
                <a:cs typeface="Arial"/>
                <a:sym typeface="Arial"/>
              </a:rPr>
              <a:t>:</a:t>
            </a:r>
          </a:p>
          <a:p>
            <a:pPr marL="469900" indent="-342900">
              <a:spcBef>
                <a:spcPts val="0"/>
              </a:spcBef>
              <a:buClr>
                <a:schemeClr val="lt1"/>
              </a:buClr>
              <a:buSzPts val="1600"/>
              <a:buFont typeface="Arial" panose="020B0604020202020204" pitchFamily="34" charset="0"/>
              <a:buChar char="•"/>
            </a:pPr>
            <a:r>
              <a:rPr lang="iw-IL" dirty="0" smtClean="0">
                <a:solidFill>
                  <a:schemeClr val="bg1"/>
                </a:solidFill>
                <a:latin typeface="Arial"/>
                <a:ea typeface="Arial"/>
                <a:cs typeface="Arial"/>
                <a:sym typeface="Arial"/>
              </a:rPr>
              <a:t>תכלול </a:t>
            </a:r>
            <a:r>
              <a:rPr lang="iw-IL" dirty="0">
                <a:solidFill>
                  <a:schemeClr val="bg1"/>
                </a:solidFill>
                <a:latin typeface="Arial"/>
                <a:ea typeface="Arial"/>
                <a:cs typeface="Arial"/>
                <a:sym typeface="Arial"/>
              </a:rPr>
              <a:t>תשתית אימות והרשאות לזיהוי המשתמש וסמכויותיו המערכת מאפשרת למזכירות </a:t>
            </a:r>
            <a:r>
              <a:rPr lang="he-IL" dirty="0">
                <a:solidFill>
                  <a:schemeClr val="bg1"/>
                </a:solidFill>
                <a:latin typeface="Arial"/>
                <a:ea typeface="Arial"/>
                <a:cs typeface="Arial"/>
                <a:sym typeface="Arial"/>
              </a:rPr>
              <a:t> </a:t>
            </a:r>
            <a:r>
              <a:rPr lang="iw-IL" dirty="0">
                <a:solidFill>
                  <a:schemeClr val="bg1"/>
                </a:solidFill>
                <a:latin typeface="Arial"/>
                <a:ea typeface="Arial"/>
                <a:cs typeface="Arial"/>
                <a:sym typeface="Arial"/>
              </a:rPr>
              <a:t>לגשת למידע ופעולות באתר לפי הרשאות שקיבלו ממנהל האתר.</a:t>
            </a:r>
          </a:p>
          <a:p>
            <a:pPr marL="469900" indent="-342900">
              <a:spcBef>
                <a:spcPts val="0"/>
              </a:spcBef>
              <a:buClr>
                <a:schemeClr val="lt1"/>
              </a:buClr>
              <a:buSzPts val="1600"/>
              <a:buFont typeface="Arial" panose="020B0604020202020204" pitchFamily="34" charset="0"/>
              <a:buChar char="•"/>
            </a:pPr>
            <a:r>
              <a:rPr lang="iw-IL" dirty="0" smtClean="0">
                <a:solidFill>
                  <a:schemeClr val="bg1"/>
                </a:solidFill>
                <a:latin typeface="Arial"/>
                <a:ea typeface="Arial"/>
                <a:cs typeface="Arial"/>
                <a:sym typeface="Arial"/>
              </a:rPr>
              <a:t>תכלול </a:t>
            </a:r>
            <a:r>
              <a:rPr lang="iw-IL" dirty="0">
                <a:solidFill>
                  <a:schemeClr val="bg1"/>
                </a:solidFill>
                <a:latin typeface="Arial"/>
                <a:ea typeface="Arial"/>
                <a:cs typeface="Arial"/>
                <a:sym typeface="Arial"/>
              </a:rPr>
              <a:t>תשתית </a:t>
            </a:r>
            <a:r>
              <a:rPr lang="en-US" dirty="0">
                <a:solidFill>
                  <a:schemeClr val="bg1"/>
                </a:solidFill>
                <a:latin typeface="Arial"/>
                <a:ea typeface="Arial"/>
                <a:cs typeface="Arial"/>
                <a:sym typeface="Arial"/>
              </a:rPr>
              <a:t>DB (</a:t>
            </a:r>
            <a:r>
              <a:rPr lang="en-US" dirty="0" err="1">
                <a:solidFill>
                  <a:schemeClr val="bg1"/>
                </a:solidFill>
                <a:latin typeface="Arial"/>
                <a:ea typeface="Arial"/>
                <a:cs typeface="Arial"/>
                <a:sym typeface="Arial"/>
              </a:rPr>
              <a:t>Postgres</a:t>
            </a:r>
            <a:r>
              <a:rPr lang="en-US" dirty="0">
                <a:solidFill>
                  <a:schemeClr val="bg1"/>
                </a:solidFill>
                <a:latin typeface="Arial"/>
                <a:ea typeface="Arial"/>
                <a:cs typeface="Arial"/>
                <a:sym typeface="Arial"/>
              </a:rPr>
              <a:t> SQL DB) </a:t>
            </a:r>
            <a:r>
              <a:rPr lang="he-IL" dirty="0">
                <a:solidFill>
                  <a:schemeClr val="bg1"/>
                </a:solidFill>
                <a:latin typeface="Arial"/>
                <a:ea typeface="Arial"/>
                <a:cs typeface="Arial"/>
                <a:sym typeface="Arial"/>
              </a:rPr>
              <a:t> -</a:t>
            </a:r>
            <a:r>
              <a:rPr lang="en-US" dirty="0">
                <a:solidFill>
                  <a:schemeClr val="bg1"/>
                </a:solidFill>
                <a:latin typeface="Arial"/>
                <a:ea typeface="Arial"/>
                <a:cs typeface="Arial"/>
                <a:sym typeface="Arial"/>
              </a:rPr>
              <a:t> </a:t>
            </a:r>
            <a:r>
              <a:rPr lang="iw-IL" dirty="0">
                <a:solidFill>
                  <a:schemeClr val="bg1"/>
                </a:solidFill>
                <a:latin typeface="Arial"/>
                <a:ea typeface="Arial"/>
                <a:cs typeface="Arial"/>
                <a:sym typeface="Arial"/>
              </a:rPr>
              <a:t>לשמירת המידע במרוכז.</a:t>
            </a:r>
          </a:p>
          <a:p>
            <a:pPr marL="469900" indent="-342900">
              <a:spcBef>
                <a:spcPts val="0"/>
              </a:spcBef>
              <a:buClr>
                <a:schemeClr val="lt1"/>
              </a:buClr>
              <a:buSzPts val="1600"/>
              <a:buFont typeface="Arial" panose="020B0604020202020204" pitchFamily="34" charset="0"/>
              <a:buChar char="•"/>
            </a:pPr>
            <a:r>
              <a:rPr lang="iw-IL" dirty="0" smtClean="0">
                <a:solidFill>
                  <a:schemeClr val="bg1"/>
                </a:solidFill>
                <a:latin typeface="Arial"/>
                <a:ea typeface="Arial"/>
                <a:cs typeface="Arial"/>
                <a:sym typeface="Arial"/>
              </a:rPr>
              <a:t>תכלול </a:t>
            </a:r>
            <a:r>
              <a:rPr lang="iw-IL" dirty="0">
                <a:solidFill>
                  <a:schemeClr val="bg1"/>
                </a:solidFill>
                <a:latin typeface="Arial"/>
                <a:ea typeface="Arial"/>
                <a:cs typeface="Arial"/>
                <a:sym typeface="Arial"/>
              </a:rPr>
              <a:t>תשתית </a:t>
            </a:r>
            <a:r>
              <a:rPr lang="iw-IL" dirty="0" smtClean="0">
                <a:solidFill>
                  <a:schemeClr val="bg1"/>
                </a:solidFill>
                <a:latin typeface="Arial"/>
                <a:ea typeface="Arial"/>
                <a:cs typeface="Arial"/>
                <a:sym typeface="Arial"/>
              </a:rPr>
              <a:t>ענן- </a:t>
            </a:r>
            <a:r>
              <a:rPr lang="iw-IL" dirty="0">
                <a:solidFill>
                  <a:schemeClr val="bg1"/>
                </a:solidFill>
                <a:latin typeface="Arial"/>
                <a:ea typeface="Arial"/>
                <a:cs typeface="Arial"/>
                <a:sym typeface="Arial"/>
              </a:rPr>
              <a:t>המערכת מתוכננת להיות פרוסה בענן.</a:t>
            </a:r>
          </a:p>
          <a:p>
            <a:pPr marL="469900" indent="-342900">
              <a:spcBef>
                <a:spcPts val="0"/>
              </a:spcBef>
              <a:buClr>
                <a:schemeClr val="lt1"/>
              </a:buClr>
              <a:buSzPts val="1600"/>
              <a:buFont typeface="Arial" panose="020B0604020202020204" pitchFamily="34" charset="0"/>
              <a:buChar char="•"/>
            </a:pPr>
            <a:r>
              <a:rPr lang="iw-IL" dirty="0" smtClean="0">
                <a:solidFill>
                  <a:schemeClr val="bg1"/>
                </a:solidFill>
                <a:latin typeface="Arial"/>
                <a:ea typeface="Arial"/>
                <a:cs typeface="Arial"/>
                <a:sym typeface="Arial"/>
              </a:rPr>
              <a:t>תהיה ידידותית למשתמש</a:t>
            </a:r>
            <a:r>
              <a:rPr lang="he-IL" dirty="0" smtClean="0">
                <a:solidFill>
                  <a:schemeClr val="bg1"/>
                </a:solidFill>
                <a:latin typeface="Arial"/>
                <a:ea typeface="Arial"/>
                <a:cs typeface="Arial"/>
                <a:sym typeface="Arial"/>
              </a:rPr>
              <a:t>, </a:t>
            </a:r>
            <a:r>
              <a:rPr lang="iw-IL" dirty="0" smtClean="0">
                <a:solidFill>
                  <a:schemeClr val="bg1"/>
                </a:solidFill>
                <a:latin typeface="Arial"/>
                <a:ea typeface="Arial"/>
                <a:cs typeface="Arial"/>
                <a:sym typeface="Arial"/>
              </a:rPr>
              <a:t> </a:t>
            </a:r>
            <a:r>
              <a:rPr lang="iw-IL" dirty="0">
                <a:solidFill>
                  <a:schemeClr val="bg1"/>
                </a:solidFill>
                <a:latin typeface="Arial"/>
                <a:ea typeface="Arial"/>
                <a:cs typeface="Arial"/>
                <a:sym typeface="Arial"/>
              </a:rPr>
              <a:t>אינפורמטיבית ואינטראקטיבית למכללה</a:t>
            </a:r>
          </a:p>
          <a:p>
            <a:pPr marL="469900" indent="-342900">
              <a:spcBef>
                <a:spcPts val="0"/>
              </a:spcBef>
              <a:buClr>
                <a:schemeClr val="lt1"/>
              </a:buClr>
              <a:buSzPts val="1600"/>
              <a:buFont typeface="Arial" panose="020B0604020202020204" pitchFamily="34" charset="0"/>
              <a:buChar char="•"/>
            </a:pPr>
            <a:r>
              <a:rPr lang="iw-IL" dirty="0" smtClean="0">
                <a:solidFill>
                  <a:schemeClr val="bg1"/>
                </a:solidFill>
                <a:latin typeface="Arial"/>
                <a:ea typeface="Arial"/>
                <a:cs typeface="Arial"/>
                <a:sym typeface="Arial"/>
              </a:rPr>
              <a:t>תהיה </a:t>
            </a:r>
            <a:r>
              <a:rPr lang="iw-IL" dirty="0">
                <a:solidFill>
                  <a:schemeClr val="bg1"/>
                </a:solidFill>
                <a:latin typeface="Arial"/>
                <a:ea typeface="Arial"/>
                <a:cs typeface="Arial"/>
                <a:sym typeface="Arial"/>
              </a:rPr>
              <a:t>חכמה מהירה וחדשנית - תפותח בארכיטקטורת </a:t>
            </a:r>
            <a:r>
              <a:rPr lang="en-US" dirty="0">
                <a:solidFill>
                  <a:schemeClr val="bg1"/>
                </a:solidFill>
                <a:latin typeface="Arial"/>
                <a:ea typeface="Arial"/>
                <a:cs typeface="Arial"/>
                <a:sym typeface="Arial"/>
              </a:rPr>
              <a:t>, MS </a:t>
            </a:r>
            <a:r>
              <a:rPr lang="he-IL" dirty="0">
                <a:solidFill>
                  <a:schemeClr val="bg1"/>
                </a:solidFill>
                <a:latin typeface="Arial"/>
                <a:ea typeface="Arial"/>
                <a:cs typeface="Arial"/>
                <a:sym typeface="Arial"/>
              </a:rPr>
              <a:t> </a:t>
            </a:r>
            <a:r>
              <a:rPr lang="iw-IL" dirty="0">
                <a:solidFill>
                  <a:schemeClr val="bg1"/>
                </a:solidFill>
                <a:latin typeface="Arial"/>
                <a:ea typeface="Arial"/>
                <a:cs typeface="Arial"/>
                <a:sym typeface="Arial"/>
              </a:rPr>
              <a:t>בשפות</a:t>
            </a:r>
            <a:r>
              <a:rPr lang="he-IL" dirty="0">
                <a:solidFill>
                  <a:schemeClr val="bg1"/>
                </a:solidFill>
                <a:latin typeface="Arial"/>
                <a:ea typeface="Arial"/>
                <a:cs typeface="Arial"/>
                <a:sym typeface="Arial"/>
              </a:rPr>
              <a:t>:</a:t>
            </a:r>
            <a:r>
              <a:rPr lang="en-US" dirty="0">
                <a:solidFill>
                  <a:schemeClr val="bg1"/>
                </a:solidFill>
                <a:latin typeface="Arial"/>
                <a:ea typeface="Arial"/>
                <a:cs typeface="Arial"/>
                <a:sym typeface="Arial"/>
              </a:rPr>
              <a:t>TS , Java </a:t>
            </a:r>
            <a:br>
              <a:rPr lang="en-US" dirty="0">
                <a:solidFill>
                  <a:schemeClr val="bg1"/>
                </a:solidFill>
                <a:latin typeface="Arial"/>
                <a:ea typeface="Arial"/>
                <a:cs typeface="Arial"/>
                <a:sym typeface="Arial"/>
              </a:rPr>
            </a:br>
            <a:r>
              <a:rPr lang="en-US" dirty="0">
                <a:solidFill>
                  <a:schemeClr val="bg1"/>
                </a:solidFill>
                <a:latin typeface="Arial"/>
                <a:ea typeface="Arial"/>
                <a:cs typeface="Arial"/>
                <a:sym typeface="Arial"/>
              </a:rPr>
              <a:t>    </a:t>
            </a:r>
            <a:r>
              <a:rPr lang="iw-IL" dirty="0">
                <a:solidFill>
                  <a:schemeClr val="bg1"/>
                </a:solidFill>
                <a:latin typeface="Arial"/>
                <a:ea typeface="Arial"/>
                <a:cs typeface="Arial"/>
                <a:sym typeface="Arial"/>
              </a:rPr>
              <a:t>ובטכנולוגיות</a:t>
            </a:r>
            <a:r>
              <a:rPr lang="he-IL" dirty="0">
                <a:solidFill>
                  <a:schemeClr val="bg1"/>
                </a:solidFill>
                <a:latin typeface="Arial"/>
                <a:ea typeface="Arial"/>
                <a:cs typeface="Arial"/>
                <a:sym typeface="Arial"/>
              </a:rPr>
              <a:t>: </a:t>
            </a:r>
            <a:r>
              <a:rPr lang="iw-IL" dirty="0">
                <a:solidFill>
                  <a:schemeClr val="bg1"/>
                </a:solidFill>
                <a:latin typeface="Arial"/>
                <a:ea typeface="Arial"/>
                <a:cs typeface="Arial"/>
                <a:sym typeface="Arial"/>
              </a:rPr>
              <a:t> </a:t>
            </a:r>
            <a:r>
              <a:rPr lang="en-US" dirty="0">
                <a:solidFill>
                  <a:schemeClr val="bg1"/>
                </a:solidFill>
                <a:latin typeface="Arial"/>
                <a:ea typeface="Arial"/>
                <a:cs typeface="Arial"/>
                <a:sym typeface="Arial"/>
              </a:rPr>
              <a:t>Angular , Java spring boot</a:t>
            </a:r>
          </a:p>
          <a:p>
            <a:pPr marL="0" lvl="0" indent="0">
              <a:lnSpc>
                <a:spcPct val="100000"/>
              </a:lnSpc>
              <a:spcBef>
                <a:spcPts val="0"/>
              </a:spcBef>
              <a:buClr>
                <a:schemeClr val="lt1"/>
              </a:buClr>
              <a:buSzPts val="1100"/>
              <a:buNone/>
            </a:pPr>
            <a:endParaRPr lang="he-IL" dirty="0" smtClean="0">
              <a:solidFill>
                <a:schemeClr val="bg1"/>
              </a:solidFill>
              <a:latin typeface="Arial"/>
              <a:ea typeface="Arial"/>
              <a:cs typeface="Arial"/>
              <a:sym typeface="Arial"/>
            </a:endParaRPr>
          </a:p>
          <a:p>
            <a:pPr marL="0" lvl="0" indent="0">
              <a:lnSpc>
                <a:spcPct val="100000"/>
              </a:lnSpc>
              <a:spcBef>
                <a:spcPts val="0"/>
              </a:spcBef>
              <a:buClr>
                <a:schemeClr val="lt1"/>
              </a:buClr>
              <a:buSzPts val="1100"/>
              <a:buNone/>
            </a:pPr>
            <a:endParaRPr lang="iw-IL" dirty="0">
              <a:solidFill>
                <a:schemeClr val="bg1"/>
              </a:solidFill>
              <a:latin typeface="Arial"/>
              <a:ea typeface="Arial"/>
              <a:cs typeface="Arial"/>
              <a:sym typeface="Arial"/>
            </a:endParaRP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1676230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1893580" y="1763018"/>
            <a:ext cx="8534400" cy="3615267"/>
          </a:xfrm>
        </p:spPr>
        <p:txBody>
          <a:bodyPr/>
          <a:lstStyle/>
          <a:p>
            <a:pPr marL="0" indent="0">
              <a:buNone/>
            </a:pPr>
            <a:r>
              <a:rPr lang="he-IL" dirty="0">
                <a:solidFill>
                  <a:schemeClr val="bg1"/>
                </a:solidFill>
                <a:latin typeface="Arial" panose="020B0604020202020204" pitchFamily="34" charset="0"/>
                <a:cs typeface="Arial" panose="020B0604020202020204" pitchFamily="34" charset="0"/>
              </a:rPr>
              <a:t>כאשר סיימתי לפתח, הרצתי את האתר בסביבות שונות: </a:t>
            </a:r>
          </a:p>
          <a:p>
            <a:pPr>
              <a:buFont typeface="Arial" panose="020B0604020202020204" pitchFamily="34" charset="0"/>
              <a:buChar char="•"/>
            </a:pPr>
            <a:r>
              <a:rPr lang="he-IL" dirty="0">
                <a:solidFill>
                  <a:schemeClr val="bg1"/>
                </a:solidFill>
                <a:latin typeface="Arial" panose="020B0604020202020204" pitchFamily="34" charset="0"/>
                <a:cs typeface="Arial" panose="020B0604020202020204" pitchFamily="34" charset="0"/>
              </a:rPr>
              <a:t>לוקאלית</a:t>
            </a:r>
          </a:p>
          <a:p>
            <a:pPr>
              <a:buFont typeface="Arial" panose="020B0604020202020204" pitchFamily="34" charset="0"/>
              <a:buChar char="•"/>
            </a:pPr>
            <a:r>
              <a:rPr lang="he-IL" dirty="0">
                <a:solidFill>
                  <a:schemeClr val="bg1"/>
                </a:solidFill>
                <a:latin typeface="Arial" panose="020B0604020202020204" pitchFamily="34" charset="0"/>
                <a:cs typeface="Arial" panose="020B0604020202020204" pitchFamily="34" charset="0"/>
              </a:rPr>
              <a:t>על הענן </a:t>
            </a:r>
            <a:r>
              <a:rPr lang="en-US" dirty="0">
                <a:solidFill>
                  <a:schemeClr val="bg1"/>
                </a:solidFill>
                <a:latin typeface="Arial" panose="020B0604020202020204" pitchFamily="34" charset="0"/>
                <a:cs typeface="Arial" panose="020B0604020202020204" pitchFamily="34" charset="0"/>
              </a:rPr>
              <a:t>render</a:t>
            </a:r>
          </a:p>
          <a:p>
            <a:pPr marL="514350" indent="-514350">
              <a:buAutoNum type="arabicPeriod"/>
            </a:pPr>
            <a:endParaRPr lang="en-US" dirty="0">
              <a:solidFill>
                <a:schemeClr val="bg1"/>
              </a:solidFill>
              <a:latin typeface="Arial" panose="020B0604020202020204" pitchFamily="34" charset="0"/>
              <a:cs typeface="Arial" panose="020B0604020202020204" pitchFamily="34" charset="0"/>
            </a:endParaRPr>
          </a:p>
          <a:p>
            <a:pPr marL="0" indent="0">
              <a:buNone/>
            </a:pPr>
            <a:r>
              <a:rPr lang="he-IL" dirty="0">
                <a:solidFill>
                  <a:schemeClr val="bg1"/>
                </a:solidFill>
                <a:latin typeface="Arial" panose="020B0604020202020204" pitchFamily="34" charset="0"/>
                <a:cs typeface="Arial" panose="020B0604020202020204" pitchFamily="34" charset="0"/>
              </a:rPr>
              <a:t>בדקתי </a:t>
            </a:r>
            <a:r>
              <a:rPr lang="he-IL" dirty="0" err="1" smtClean="0">
                <a:solidFill>
                  <a:schemeClr val="bg1"/>
                </a:solidFill>
                <a:latin typeface="Arial" panose="020B0604020202020204" pitchFamily="34" charset="0"/>
                <a:cs typeface="Arial" panose="020B0604020202020204" pitchFamily="34" charset="0"/>
              </a:rPr>
              <a:t>שהכל</a:t>
            </a:r>
            <a:r>
              <a:rPr lang="he-IL" dirty="0" smtClean="0">
                <a:solidFill>
                  <a:schemeClr val="bg1"/>
                </a:solidFill>
                <a:latin typeface="Arial" panose="020B0604020202020204" pitchFamily="34" charset="0"/>
                <a:cs typeface="Arial" panose="020B0604020202020204" pitchFamily="34" charset="0"/>
              </a:rPr>
              <a:t> עובד </a:t>
            </a:r>
            <a:r>
              <a:rPr lang="he-IL" dirty="0">
                <a:solidFill>
                  <a:schemeClr val="bg1"/>
                </a:solidFill>
                <a:latin typeface="Arial" panose="020B0604020202020204" pitchFamily="34" charset="0"/>
                <a:cs typeface="Arial" panose="020B0604020202020204" pitchFamily="34" charset="0"/>
              </a:rPr>
              <a:t>כראוי, </a:t>
            </a:r>
            <a:r>
              <a:rPr lang="he-IL" dirty="0" smtClean="0">
                <a:solidFill>
                  <a:schemeClr val="bg1"/>
                </a:solidFill>
                <a:latin typeface="Arial" panose="020B0604020202020204" pitchFamily="34" charset="0"/>
                <a:cs typeface="Arial" panose="020B0604020202020204" pitchFamily="34" charset="0"/>
              </a:rPr>
              <a:t>המשימות היו על </a:t>
            </a:r>
            <a:r>
              <a:rPr lang="he-IL" dirty="0">
                <a:solidFill>
                  <a:schemeClr val="bg1"/>
                </a:solidFill>
                <a:latin typeface="Arial" panose="020B0604020202020204" pitchFamily="34" charset="0"/>
                <a:cs typeface="Arial" panose="020B0604020202020204" pitchFamily="34" charset="0"/>
              </a:rPr>
              <a:t>צד סרבר, בדקתי שה </a:t>
            </a:r>
            <a:r>
              <a:rPr lang="en-US" dirty="0" err="1">
                <a:solidFill>
                  <a:schemeClr val="bg1"/>
                </a:solidFill>
                <a:latin typeface="Arial" panose="020B0604020202020204" pitchFamily="34" charset="0"/>
                <a:cs typeface="Arial" panose="020B0604020202020204" pitchFamily="34" charset="0"/>
              </a:rPr>
              <a:t>apis</a:t>
            </a:r>
            <a:r>
              <a:rPr lang="he-IL" dirty="0">
                <a:solidFill>
                  <a:schemeClr val="bg1"/>
                </a:solidFill>
                <a:latin typeface="Arial" panose="020B0604020202020204" pitchFamily="34" charset="0"/>
                <a:cs typeface="Arial" panose="020B0604020202020204" pitchFamily="34" charset="0"/>
              </a:rPr>
              <a:t> מגיבים כראוי באמצעות </a:t>
            </a:r>
            <a:r>
              <a:rPr lang="en-US" dirty="0">
                <a:solidFill>
                  <a:schemeClr val="bg1"/>
                </a:solidFill>
                <a:latin typeface="Arial" panose="020B0604020202020204" pitchFamily="34" charset="0"/>
                <a:cs typeface="Arial" panose="020B0604020202020204" pitchFamily="34" charset="0"/>
              </a:rPr>
              <a:t>postman</a:t>
            </a:r>
            <a:r>
              <a:rPr lang="he-IL" dirty="0">
                <a:solidFill>
                  <a:schemeClr val="bg1"/>
                </a:solidFill>
                <a:latin typeface="Arial" panose="020B0604020202020204" pitchFamily="34" charset="0"/>
                <a:cs typeface="Arial" panose="020B0604020202020204" pitchFamily="34" charset="0"/>
              </a:rPr>
              <a:t>.</a:t>
            </a:r>
            <a:endParaRPr lang="he-IL" dirty="0">
              <a:solidFill>
                <a:schemeClr val="bg1"/>
              </a:solidFill>
              <a:latin typeface="Arial" panose="020B0604020202020204" pitchFamily="34" charset="0"/>
              <a:cs typeface="Arial" panose="020B0604020202020204" pitchFamily="34" charset="0"/>
            </a:endParaRPr>
          </a:p>
        </p:txBody>
      </p:sp>
      <p:sp>
        <p:nvSpPr>
          <p:cNvPr id="4" name="מלבן 3"/>
          <p:cNvSpPr/>
          <p:nvPr/>
        </p:nvSpPr>
        <p:spPr>
          <a:xfrm>
            <a:off x="4284246" y="685800"/>
            <a:ext cx="3898824" cy="1077218"/>
          </a:xfrm>
          <a:prstGeom prst="rect">
            <a:avLst/>
          </a:prstGeom>
          <a:noFill/>
        </p:spPr>
        <p:txBody>
          <a:bodyPr wrap="none" lIns="91440" tIns="45720" rIns="91440" bIns="45720">
            <a:spAutoFit/>
          </a:bodyPr>
          <a:lstStyle/>
          <a:p>
            <a:pPr algn="ctr" rtl="1">
              <a:buSzPts val="1200"/>
            </a:pPr>
            <a:r>
              <a:rPr lang="iw-IL" sz="3200" b="1" i="1" u="sng" dirty="0">
                <a:solidFill>
                  <a:schemeClr val="bg1"/>
                </a:solidFill>
              </a:rPr>
              <a:t>שלב</a:t>
            </a:r>
            <a:r>
              <a:rPr lang="he-IL" sz="3200" b="1" i="1" u="sng" dirty="0">
                <a:solidFill>
                  <a:schemeClr val="bg1"/>
                </a:solidFill>
              </a:rPr>
              <a:t> </a:t>
            </a:r>
            <a:r>
              <a:rPr lang="he-IL" sz="3200" b="1" i="1" u="sng" dirty="0" smtClean="0">
                <a:solidFill>
                  <a:schemeClr val="bg1"/>
                </a:solidFill>
              </a:rPr>
              <a:t>5:</a:t>
            </a:r>
            <a:endParaRPr lang="he-IL" sz="3200" b="1" i="1" u="sng" dirty="0">
              <a:solidFill>
                <a:schemeClr val="bg1"/>
              </a:solidFill>
            </a:endParaRPr>
          </a:p>
          <a:p>
            <a:pPr algn="ctr" rtl="1">
              <a:buSzPts val="1200"/>
            </a:pPr>
            <a:r>
              <a:rPr lang="he-IL" sz="3200" b="1" i="1" dirty="0" smtClean="0">
                <a:solidFill>
                  <a:schemeClr val="bg1"/>
                </a:solidFill>
              </a:rPr>
              <a:t>בדיקות אבטחה ואיכות</a:t>
            </a:r>
            <a:endParaRPr lang="iw-IL" sz="3200" b="1" i="1" dirty="0">
              <a:solidFill>
                <a:schemeClr val="bg1"/>
              </a:solidFill>
            </a:endParaRPr>
          </a:p>
        </p:txBody>
      </p:sp>
      <p:grpSp>
        <p:nvGrpSpPr>
          <p:cNvPr id="5" name="קבוצה 4"/>
          <p:cNvGrpSpPr/>
          <p:nvPr/>
        </p:nvGrpSpPr>
        <p:grpSpPr>
          <a:xfrm>
            <a:off x="-219365" y="-226709"/>
            <a:ext cx="4824113" cy="1594597"/>
            <a:chOff x="-219365" y="-226709"/>
            <a:chExt cx="4824113" cy="1594597"/>
          </a:xfrm>
        </p:grpSpPr>
        <p:pic>
          <p:nvPicPr>
            <p:cNvPr id="6" name="Google Shape;118;p1" descr="תמונה שמכילה גרפיקה, עיצוב גרפי, גופן, לוגו&#10;&#10;התיאור נוצר באופן אוטומטי"/>
            <p:cNvPicPr preferRelativeResize="0"/>
            <p:nvPr/>
          </p:nvPicPr>
          <p:blipFill rotWithShape="1">
            <a:blip r:embed="rId2">
              <a:alphaModFix/>
            </a:blip>
            <a:srcRect/>
            <a:stretch/>
          </p:blipFill>
          <p:spPr>
            <a:xfrm>
              <a:off x="3164475" y="-226709"/>
              <a:ext cx="1440273" cy="1452482"/>
            </a:xfrm>
            <a:prstGeom prst="rect">
              <a:avLst/>
            </a:prstGeom>
            <a:noFill/>
            <a:ln>
              <a:noFill/>
            </a:ln>
          </p:spPr>
        </p:pic>
        <p:pic>
          <p:nvPicPr>
            <p:cNvPr id="7" name="Google Shape;119;p1" descr="תמונה שמכילה טקסט, גופן, גרפיקה, לוגו&#10;&#10;התיאור נוצר באופן אוטומטי"/>
            <p:cNvPicPr preferRelativeResize="0"/>
            <p:nvPr/>
          </p:nvPicPr>
          <p:blipFill rotWithShape="1">
            <a:blip r:embed="rId3">
              <a:alphaModFix/>
            </a:blip>
            <a:srcRect/>
            <a:stretch/>
          </p:blipFill>
          <p:spPr>
            <a:xfrm>
              <a:off x="1613220" y="63394"/>
              <a:ext cx="1815139" cy="872276"/>
            </a:xfrm>
            <a:prstGeom prst="rect">
              <a:avLst/>
            </a:prstGeom>
            <a:noFill/>
            <a:ln>
              <a:noFill/>
            </a:ln>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2049656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1893580" y="1763018"/>
            <a:ext cx="8534400" cy="3615267"/>
          </a:xfrm>
        </p:spPr>
        <p:txBody>
          <a:bodyPr/>
          <a:lstStyle/>
          <a:p>
            <a:pPr marL="0" indent="0">
              <a:buNone/>
            </a:pPr>
            <a:r>
              <a:rPr lang="he-IL" dirty="0">
                <a:solidFill>
                  <a:schemeClr val="bg1"/>
                </a:solidFill>
                <a:latin typeface="Arial" panose="020B0604020202020204" pitchFamily="34" charset="0"/>
                <a:cs typeface="Arial" panose="020B0604020202020204" pitchFamily="34" charset="0"/>
              </a:rPr>
              <a:t>בסיום כל ספרינט נערך דמו ללקוח, בסביבת ענן.</a:t>
            </a:r>
          </a:p>
          <a:p>
            <a:pPr marL="0" indent="0">
              <a:buNone/>
            </a:pPr>
            <a:r>
              <a:rPr lang="he-IL" dirty="0">
                <a:solidFill>
                  <a:schemeClr val="bg1"/>
                </a:solidFill>
                <a:latin typeface="Arial" panose="020B0604020202020204" pitchFamily="34" charset="0"/>
                <a:cs typeface="Arial" panose="020B0604020202020204" pitchFamily="34" charset="0"/>
              </a:rPr>
              <a:t>אנשי הקשר של הלקוח קבלו את הלינק לאתר להכרות עם המערכת ונתינת פידבק לשינויים נדרשים בספרינטים הבאים.</a:t>
            </a:r>
          </a:p>
          <a:p>
            <a:pPr marL="0" indent="0">
              <a:buNone/>
            </a:pPr>
            <a:r>
              <a:rPr lang="he-IL" dirty="0">
                <a:solidFill>
                  <a:schemeClr val="bg1"/>
                </a:solidFill>
                <a:latin typeface="Arial" panose="020B0604020202020204" pitchFamily="34" charset="0"/>
                <a:cs typeface="Arial" panose="020B0604020202020204" pitchFamily="34" charset="0"/>
              </a:rPr>
              <a:t>בעתיד הצוותות הבאים יפעילו את המערכת בענן חזק יותר ויטמיעו את המערכת באגף לשימוש יומיומי.</a:t>
            </a:r>
          </a:p>
        </p:txBody>
      </p:sp>
      <p:sp>
        <p:nvSpPr>
          <p:cNvPr id="4" name="מלבן 3"/>
          <p:cNvSpPr/>
          <p:nvPr/>
        </p:nvSpPr>
        <p:spPr>
          <a:xfrm>
            <a:off x="4858122" y="685800"/>
            <a:ext cx="2751074" cy="1077218"/>
          </a:xfrm>
          <a:prstGeom prst="rect">
            <a:avLst/>
          </a:prstGeom>
          <a:noFill/>
        </p:spPr>
        <p:txBody>
          <a:bodyPr wrap="none" lIns="91440" tIns="45720" rIns="91440" bIns="45720">
            <a:spAutoFit/>
          </a:bodyPr>
          <a:lstStyle/>
          <a:p>
            <a:pPr algn="ctr" rtl="1">
              <a:buSzPts val="1200"/>
            </a:pPr>
            <a:r>
              <a:rPr lang="iw-IL" sz="3200" b="1" i="1" u="sng" dirty="0">
                <a:solidFill>
                  <a:schemeClr val="bg1"/>
                </a:solidFill>
              </a:rPr>
              <a:t>שלב</a:t>
            </a:r>
            <a:r>
              <a:rPr lang="he-IL" sz="3200" b="1" i="1" u="sng" dirty="0">
                <a:solidFill>
                  <a:schemeClr val="bg1"/>
                </a:solidFill>
              </a:rPr>
              <a:t> </a:t>
            </a:r>
            <a:r>
              <a:rPr lang="he-IL" sz="3200" b="1" i="1" u="sng" dirty="0" smtClean="0">
                <a:solidFill>
                  <a:schemeClr val="bg1"/>
                </a:solidFill>
              </a:rPr>
              <a:t>6:</a:t>
            </a:r>
            <a:endParaRPr lang="he-IL" sz="3200" b="1" i="1" u="sng" dirty="0">
              <a:solidFill>
                <a:schemeClr val="bg1"/>
              </a:solidFill>
            </a:endParaRPr>
          </a:p>
          <a:p>
            <a:pPr algn="ctr" rtl="1">
              <a:buSzPts val="1200"/>
            </a:pPr>
            <a:r>
              <a:rPr lang="he-IL" sz="3200" b="1" i="1" dirty="0" smtClean="0">
                <a:solidFill>
                  <a:schemeClr val="bg1"/>
                </a:solidFill>
              </a:rPr>
              <a:t>הטמעה ותמיכה</a:t>
            </a:r>
            <a:endParaRPr lang="iw-IL" sz="3200" b="1" i="1" dirty="0">
              <a:solidFill>
                <a:schemeClr val="bg1"/>
              </a:solidFill>
            </a:endParaRPr>
          </a:p>
        </p:txBody>
      </p:sp>
      <p:grpSp>
        <p:nvGrpSpPr>
          <p:cNvPr id="5" name="קבוצה 4"/>
          <p:cNvGrpSpPr/>
          <p:nvPr/>
        </p:nvGrpSpPr>
        <p:grpSpPr>
          <a:xfrm>
            <a:off x="-219365" y="-226709"/>
            <a:ext cx="4824113" cy="1594597"/>
            <a:chOff x="-219365" y="-226709"/>
            <a:chExt cx="4824113" cy="1594597"/>
          </a:xfrm>
        </p:grpSpPr>
        <p:pic>
          <p:nvPicPr>
            <p:cNvPr id="6" name="Google Shape;118;p1" descr="תמונה שמכילה גרפיקה, עיצוב גרפי, גופן, לוגו&#10;&#10;התיאור נוצר באופן אוטומטי"/>
            <p:cNvPicPr preferRelativeResize="0"/>
            <p:nvPr/>
          </p:nvPicPr>
          <p:blipFill rotWithShape="1">
            <a:blip r:embed="rId2">
              <a:alphaModFix/>
            </a:blip>
            <a:srcRect/>
            <a:stretch/>
          </p:blipFill>
          <p:spPr>
            <a:xfrm>
              <a:off x="3164475" y="-226709"/>
              <a:ext cx="1440273" cy="1452482"/>
            </a:xfrm>
            <a:prstGeom prst="rect">
              <a:avLst/>
            </a:prstGeom>
            <a:noFill/>
            <a:ln>
              <a:noFill/>
            </a:ln>
          </p:spPr>
        </p:pic>
        <p:pic>
          <p:nvPicPr>
            <p:cNvPr id="7" name="Google Shape;119;p1" descr="תמונה שמכילה טקסט, גופן, גרפיקה, לוגו&#10;&#10;התיאור נוצר באופן אוטומטי"/>
            <p:cNvPicPr preferRelativeResize="0"/>
            <p:nvPr/>
          </p:nvPicPr>
          <p:blipFill rotWithShape="1">
            <a:blip r:embed="rId3">
              <a:alphaModFix/>
            </a:blip>
            <a:srcRect/>
            <a:stretch/>
          </p:blipFill>
          <p:spPr>
            <a:xfrm>
              <a:off x="1613220" y="63394"/>
              <a:ext cx="1815139" cy="872276"/>
            </a:xfrm>
            <a:prstGeom prst="rect">
              <a:avLst/>
            </a:prstGeom>
            <a:noFill/>
            <a:ln>
              <a:noFill/>
            </a:ln>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1405199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idx="1"/>
          </p:nvPr>
        </p:nvSpPr>
        <p:spPr>
          <a:xfrm>
            <a:off x="1966462" y="1762524"/>
            <a:ext cx="8534400" cy="3615267"/>
          </a:xfrm>
        </p:spPr>
        <p:txBody>
          <a:bodyPr>
            <a:normAutofit fontScale="85000" lnSpcReduction="20000"/>
          </a:bodyPr>
          <a:lstStyle/>
          <a:p>
            <a:pPr marL="0" lvl="0" indent="0">
              <a:spcBef>
                <a:spcPts val="0"/>
              </a:spcBef>
              <a:spcAft>
                <a:spcPts val="0"/>
              </a:spcAft>
              <a:buClr>
                <a:schemeClr val="lt1"/>
              </a:buClr>
              <a:buSzPts val="1800"/>
              <a:buNone/>
            </a:pPr>
            <a:r>
              <a:rPr lang="iw-IL" sz="2600" b="1" i="1" u="sng" dirty="0">
                <a:solidFill>
                  <a:schemeClr val="bg1"/>
                </a:solidFill>
                <a:latin typeface="Arial"/>
                <a:ea typeface="Arial"/>
                <a:cs typeface="Arial"/>
                <a:sym typeface="Arial"/>
              </a:rPr>
              <a:t>סיכום כללי</a:t>
            </a:r>
            <a:r>
              <a:rPr lang="he-IL" sz="2600" b="1" i="1" u="sng" dirty="0">
                <a:solidFill>
                  <a:schemeClr val="bg1"/>
                </a:solidFill>
                <a:latin typeface="Arial"/>
                <a:ea typeface="Arial"/>
                <a:cs typeface="Arial"/>
                <a:sym typeface="Arial"/>
              </a:rPr>
              <a:t>:</a:t>
            </a:r>
          </a:p>
          <a:p>
            <a:pPr marL="0" lvl="0" indent="0">
              <a:spcBef>
                <a:spcPts val="0"/>
              </a:spcBef>
              <a:spcAft>
                <a:spcPts val="0"/>
              </a:spcAft>
              <a:buClr>
                <a:schemeClr val="lt1"/>
              </a:buClr>
              <a:buSzPts val="1800"/>
              <a:buNone/>
            </a:pPr>
            <a:r>
              <a:rPr lang="iw-IL" sz="2200" dirty="0">
                <a:solidFill>
                  <a:schemeClr val="bg1"/>
                </a:solidFill>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200" dirty="0">
              <a:solidFill>
                <a:schemeClr val="bg1"/>
              </a:solidFill>
              <a:latin typeface="Arial"/>
              <a:ea typeface="Arial"/>
              <a:cs typeface="Arial"/>
              <a:sym typeface="Arial"/>
            </a:endParaRPr>
          </a:p>
          <a:p>
            <a:pPr marL="0" lvl="0" indent="0">
              <a:spcBef>
                <a:spcPts val="0"/>
              </a:spcBef>
              <a:spcAft>
                <a:spcPts val="0"/>
              </a:spcAft>
              <a:buClr>
                <a:schemeClr val="lt1"/>
              </a:buClr>
              <a:buSzPts val="1800"/>
              <a:buNone/>
            </a:pPr>
            <a:endParaRPr lang="iw-IL" dirty="0"/>
          </a:p>
          <a:p>
            <a:pPr marL="0" indent="0">
              <a:spcBef>
                <a:spcPts val="0"/>
              </a:spcBef>
              <a:spcAft>
                <a:spcPts val="0"/>
              </a:spcAft>
              <a:buClr>
                <a:schemeClr val="lt1"/>
              </a:buClr>
              <a:buSzPts val="1800"/>
              <a:buNone/>
            </a:pPr>
            <a:r>
              <a:rPr lang="iw-IL" sz="2600" b="1" i="1" u="sng" dirty="0">
                <a:solidFill>
                  <a:schemeClr val="bg1"/>
                </a:solidFill>
                <a:latin typeface="Arial"/>
                <a:ea typeface="Arial"/>
                <a:cs typeface="Arial"/>
                <a:sym typeface="Arial"/>
              </a:rPr>
              <a:t>מסקנות אישיות</a:t>
            </a:r>
            <a:r>
              <a:rPr lang="he-IL" sz="2600" b="1" i="1" u="sng" dirty="0">
                <a:solidFill>
                  <a:schemeClr val="bg1"/>
                </a:solidFill>
                <a:latin typeface="Arial"/>
                <a:ea typeface="Arial"/>
                <a:cs typeface="Arial"/>
                <a:sym typeface="Arial"/>
              </a:rPr>
              <a:t>:</a:t>
            </a:r>
          </a:p>
          <a:p>
            <a:pPr marL="0" indent="0">
              <a:spcBef>
                <a:spcPts val="0"/>
              </a:spcBef>
              <a:spcAft>
                <a:spcPts val="0"/>
              </a:spcAft>
              <a:buClr>
                <a:schemeClr val="lt1"/>
              </a:buClr>
              <a:buSzPts val="1800"/>
              <a:buNone/>
            </a:pPr>
            <a:r>
              <a:rPr lang="he-IL" sz="2200" dirty="0">
                <a:solidFill>
                  <a:schemeClr val="bg1"/>
                </a:solidFill>
                <a:latin typeface="Arial"/>
                <a:ea typeface="Arial"/>
                <a:cs typeface="Arial"/>
                <a:sym typeface="Arial"/>
              </a:rPr>
              <a:t>כמפורט בפרק שמונה- צברתי ידע רב וחדש בטכנולוגיות חדשניות וחכמות, למדתי נהלי עבודה </a:t>
            </a:r>
            <a:r>
              <a:rPr lang="he-IL" sz="2200" dirty="0">
                <a:solidFill>
                  <a:schemeClr val="bg1"/>
                </a:solidFill>
                <a:latin typeface="Arial"/>
                <a:ea typeface="Arial"/>
                <a:cs typeface="Arial"/>
              </a:rPr>
              <a:t>במתודולוגיית </a:t>
            </a:r>
            <a:r>
              <a:rPr lang="he-IL" sz="2200" dirty="0" err="1">
                <a:solidFill>
                  <a:schemeClr val="bg1"/>
                </a:solidFill>
                <a:latin typeface="Arial"/>
                <a:ea typeface="Arial"/>
                <a:cs typeface="Arial"/>
              </a:rPr>
              <a:t>אדג'ייל</a:t>
            </a:r>
            <a:r>
              <a:rPr lang="en-US" sz="2200" dirty="0">
                <a:solidFill>
                  <a:schemeClr val="bg1"/>
                </a:solidFill>
                <a:latin typeface="Arial"/>
                <a:ea typeface="Arial"/>
                <a:cs typeface="Arial"/>
              </a:rPr>
              <a:t>(Agile)</a:t>
            </a:r>
            <a:r>
              <a:rPr lang="he-IL" sz="2200" dirty="0">
                <a:solidFill>
                  <a:schemeClr val="bg1"/>
                </a:solidFill>
                <a:latin typeface="Arial"/>
                <a:ea typeface="Arial"/>
                <a:cs typeface="Arial"/>
              </a:rPr>
              <a:t>,</a:t>
            </a:r>
            <a:r>
              <a:rPr lang="en-US" sz="2200" dirty="0">
                <a:solidFill>
                  <a:schemeClr val="bg1"/>
                </a:solidFill>
                <a:latin typeface="Arial"/>
                <a:ea typeface="Arial"/>
                <a:cs typeface="Arial"/>
              </a:rPr>
              <a:t> </a:t>
            </a:r>
            <a:r>
              <a:rPr lang="he-IL" sz="2200" dirty="0">
                <a:solidFill>
                  <a:schemeClr val="bg1"/>
                </a:solidFill>
                <a:latin typeface="Arial"/>
                <a:ea typeface="Arial"/>
                <a:cs typeface="Arial"/>
                <a:sym typeface="Arial"/>
              </a:rPr>
              <a:t>התמודדתי עם אתגרים בפיתוח ופתרתי באגים שונים במהלך הפיתוח.</a:t>
            </a:r>
          </a:p>
          <a:p>
            <a:pPr marL="0" indent="0">
              <a:spcBef>
                <a:spcPts val="0"/>
              </a:spcBef>
              <a:spcAft>
                <a:spcPts val="0"/>
              </a:spcAft>
              <a:buClr>
                <a:schemeClr val="lt1"/>
              </a:buClr>
              <a:buSzPts val="1800"/>
              <a:buNone/>
            </a:pPr>
            <a:endParaRPr lang="he-IL" sz="2200" dirty="0">
              <a:solidFill>
                <a:schemeClr val="bg1"/>
              </a:solidFill>
              <a:latin typeface="Arial"/>
              <a:ea typeface="Arial"/>
              <a:cs typeface="Arial"/>
              <a:sym typeface="Arial"/>
            </a:endParaRPr>
          </a:p>
          <a:p>
            <a:pPr marL="0" indent="0">
              <a:spcBef>
                <a:spcPts val="0"/>
              </a:spcBef>
              <a:spcAft>
                <a:spcPts val="0"/>
              </a:spcAft>
              <a:buClr>
                <a:schemeClr val="lt1"/>
              </a:buClr>
              <a:buSzPts val="1800"/>
              <a:buNone/>
            </a:pPr>
            <a:r>
              <a:rPr lang="iw-IL" sz="2600" b="1" i="1" u="sng" dirty="0">
                <a:solidFill>
                  <a:schemeClr val="bg1"/>
                </a:solidFill>
                <a:latin typeface="Arial"/>
                <a:ea typeface="Arial"/>
                <a:cs typeface="Arial"/>
                <a:sym typeface="Arial"/>
              </a:rPr>
              <a:t>תרומה לפרויקט ולחברה:</a:t>
            </a:r>
            <a:endParaRPr lang="he-IL" sz="2600" b="1" i="1" u="sng" dirty="0">
              <a:solidFill>
                <a:schemeClr val="bg1"/>
              </a:solidFill>
              <a:latin typeface="Arial"/>
              <a:ea typeface="Arial"/>
              <a:cs typeface="Arial"/>
              <a:sym typeface="Arial"/>
            </a:endParaRPr>
          </a:p>
          <a:p>
            <a:pPr marL="0" lvl="0" indent="0">
              <a:spcBef>
                <a:spcPts val="0"/>
              </a:spcBef>
              <a:spcAft>
                <a:spcPts val="0"/>
              </a:spcAft>
              <a:buClr>
                <a:schemeClr val="lt1"/>
              </a:buClr>
              <a:buSzPts val="1800"/>
              <a:buNone/>
            </a:pPr>
            <a:r>
              <a:rPr lang="he-IL" sz="2200" dirty="0">
                <a:solidFill>
                  <a:schemeClr val="bg1"/>
                </a:solidFill>
                <a:latin typeface="Arial"/>
                <a:ea typeface="Arial"/>
                <a:cs typeface="Arial"/>
                <a:sym typeface="Arial"/>
              </a:rPr>
              <a:t>מעבר למשימות שלי החשובות בפיתוח , הכוונתי את הצוות לנראות נכונה של האתר, בדגש להנפיק מערכת עם </a:t>
            </a:r>
            <a:r>
              <a:rPr lang="he-IL" sz="2200" dirty="0" err="1">
                <a:solidFill>
                  <a:schemeClr val="bg1"/>
                </a:solidFill>
                <a:latin typeface="Arial"/>
                <a:ea typeface="Arial"/>
                <a:cs typeface="Arial"/>
                <a:sym typeface="Arial"/>
              </a:rPr>
              <a:t>חוית</a:t>
            </a:r>
            <a:r>
              <a:rPr lang="he-IL" sz="2200" dirty="0">
                <a:solidFill>
                  <a:schemeClr val="bg1"/>
                </a:solidFill>
                <a:latin typeface="Arial"/>
                <a:ea typeface="Arial"/>
                <a:cs typeface="Arial"/>
                <a:sym typeface="Arial"/>
              </a:rPr>
              <a:t> משתמש גבוהה וידידותית יותר</a:t>
            </a:r>
            <a:endParaRPr lang="iw-IL" sz="2200" dirty="0">
              <a:solidFill>
                <a:schemeClr val="bg1"/>
              </a:solidFill>
              <a:latin typeface="Arial"/>
              <a:ea typeface="Arial"/>
              <a:cs typeface="Arial"/>
            </a:endParaRPr>
          </a:p>
        </p:txBody>
      </p:sp>
      <p:sp>
        <p:nvSpPr>
          <p:cNvPr id="4" name="מלבן 3"/>
          <p:cNvSpPr/>
          <p:nvPr/>
        </p:nvSpPr>
        <p:spPr>
          <a:xfrm>
            <a:off x="4918238" y="685800"/>
            <a:ext cx="2630848" cy="584775"/>
          </a:xfrm>
          <a:prstGeom prst="rect">
            <a:avLst/>
          </a:prstGeom>
          <a:noFill/>
        </p:spPr>
        <p:txBody>
          <a:bodyPr wrap="none" lIns="91440" tIns="45720" rIns="91440" bIns="45720">
            <a:spAutoFit/>
          </a:bodyPr>
          <a:lstStyle/>
          <a:p>
            <a:pPr algn="ctr" rtl="1">
              <a:buSzPts val="1200"/>
            </a:pPr>
            <a:r>
              <a:rPr lang="he-IL" sz="3200" b="1" i="1" u="sng" dirty="0" smtClean="0">
                <a:solidFill>
                  <a:schemeClr val="bg1"/>
                </a:solidFill>
              </a:rPr>
              <a:t>סיכום ומסקנות</a:t>
            </a:r>
            <a:endParaRPr lang="iw-IL" sz="3200" b="1" i="1" dirty="0">
              <a:solidFill>
                <a:schemeClr val="bg1"/>
              </a:solidFill>
            </a:endParaRPr>
          </a:p>
        </p:txBody>
      </p:sp>
      <p:grpSp>
        <p:nvGrpSpPr>
          <p:cNvPr id="5" name="קבוצה 4"/>
          <p:cNvGrpSpPr/>
          <p:nvPr/>
        </p:nvGrpSpPr>
        <p:grpSpPr>
          <a:xfrm>
            <a:off x="-219365" y="-226709"/>
            <a:ext cx="4824113" cy="1594597"/>
            <a:chOff x="-219365" y="-226709"/>
            <a:chExt cx="4824113" cy="1594597"/>
          </a:xfrm>
        </p:grpSpPr>
        <p:pic>
          <p:nvPicPr>
            <p:cNvPr id="6" name="Google Shape;118;p1" descr="תמונה שמכילה גרפיקה, עיצוב גרפי, גופן, לוגו&#10;&#10;התיאור נוצר באופן אוטומטי"/>
            <p:cNvPicPr preferRelativeResize="0"/>
            <p:nvPr/>
          </p:nvPicPr>
          <p:blipFill rotWithShape="1">
            <a:blip r:embed="rId2">
              <a:alphaModFix/>
            </a:blip>
            <a:srcRect/>
            <a:stretch/>
          </p:blipFill>
          <p:spPr>
            <a:xfrm>
              <a:off x="3164475" y="-226709"/>
              <a:ext cx="1440273" cy="1452482"/>
            </a:xfrm>
            <a:prstGeom prst="rect">
              <a:avLst/>
            </a:prstGeom>
            <a:noFill/>
            <a:ln>
              <a:noFill/>
            </a:ln>
          </p:spPr>
        </p:pic>
        <p:pic>
          <p:nvPicPr>
            <p:cNvPr id="7" name="Google Shape;119;p1" descr="תמונה שמכילה טקסט, גופן, גרפיקה, לוגו&#10;&#10;התיאור נוצר באופן אוטומטי"/>
            <p:cNvPicPr preferRelativeResize="0"/>
            <p:nvPr/>
          </p:nvPicPr>
          <p:blipFill rotWithShape="1">
            <a:blip r:embed="rId3">
              <a:alphaModFix/>
            </a:blip>
            <a:srcRect/>
            <a:stretch/>
          </p:blipFill>
          <p:spPr>
            <a:xfrm>
              <a:off x="1613220" y="63394"/>
              <a:ext cx="1815139" cy="872276"/>
            </a:xfrm>
            <a:prstGeom prst="rect">
              <a:avLst/>
            </a:prstGeom>
            <a:noFill/>
            <a:ln>
              <a:noFill/>
            </a:ln>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271526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3544529" y="851847"/>
            <a:ext cx="5331583" cy="1013800"/>
          </a:xfrm>
          <a:prstGeom prst="rect">
            <a:avLst/>
          </a:prstGeom>
          <a:noFill/>
          <a:ln>
            <a:noFill/>
          </a:ln>
        </p:spPr>
        <p:txBody>
          <a:bodyPr spcFirstLastPara="1" wrap="square" lIns="91425" tIns="45700" rIns="91425" bIns="45700" anchor="t" anchorCtr="0">
            <a:normAutofit/>
          </a:bodyPr>
          <a:lstStyle/>
          <a:p>
            <a:pPr lvl="0" algn="ctr">
              <a:lnSpc>
                <a:spcPct val="90000"/>
              </a:lnSpc>
              <a:spcBef>
                <a:spcPts val="0"/>
              </a:spcBef>
              <a:buClr>
                <a:srgbClr val="FFFFFF"/>
              </a:buClr>
              <a:buSzPts val="2400"/>
            </a:pPr>
            <a:r>
              <a:rPr lang="iw-IL" sz="3200" b="1" i="1" cap="none" dirty="0">
                <a:solidFill>
                  <a:schemeClr val="bg1"/>
                </a:solidFill>
                <a:latin typeface="Arial"/>
                <a:ea typeface="Arial"/>
                <a:cs typeface="Arial"/>
                <a:sym typeface="Arial"/>
              </a:rPr>
              <a:t>חברת </a:t>
            </a:r>
            <a:r>
              <a:rPr lang="iw-IL" sz="3200" b="1" i="1" cap="none" dirty="0" smtClean="0">
                <a:solidFill>
                  <a:schemeClr val="bg1"/>
                </a:solidFill>
                <a:latin typeface="Arial"/>
                <a:ea typeface="Arial"/>
                <a:cs typeface="Arial"/>
                <a:sym typeface="Arial"/>
              </a:rPr>
              <a:t>Diversite</a:t>
            </a:r>
            <a:r>
              <a:rPr lang="en-US" sz="3200" b="1" i="1" cap="none" dirty="0" err="1" smtClean="0">
                <a:solidFill>
                  <a:schemeClr val="bg1"/>
                </a:solidFill>
                <a:latin typeface="Arial"/>
                <a:ea typeface="Arial"/>
                <a:cs typeface="Arial"/>
                <a:sym typeface="Arial"/>
              </a:rPr>
              <a:t>ch</a:t>
            </a:r>
            <a:endParaRPr sz="4400" b="1" i="1" dirty="0">
              <a:solidFill>
                <a:schemeClr val="bg1"/>
              </a:solidFill>
              <a:latin typeface="Arial" panose="020B0604020202020204" pitchFamily="34" charset="0"/>
              <a:cs typeface="Arial" panose="020B0604020202020204" pitchFamily="34" charset="0"/>
            </a:endParaRPr>
          </a:p>
        </p:txBody>
      </p:sp>
      <p:sp>
        <p:nvSpPr>
          <p:cNvPr id="125" name="Google Shape;125;p2"/>
          <p:cNvSpPr txBox="1">
            <a:spLocks noGrp="1"/>
          </p:cNvSpPr>
          <p:nvPr>
            <p:ph idx="1"/>
          </p:nvPr>
        </p:nvSpPr>
        <p:spPr>
          <a:xfrm>
            <a:off x="2157596" y="1397501"/>
            <a:ext cx="8105447" cy="5046430"/>
          </a:xfrm>
          <a:prstGeom prst="rect">
            <a:avLst/>
          </a:prstGeom>
          <a:noFill/>
          <a:ln>
            <a:noFill/>
          </a:ln>
        </p:spPr>
        <p:txBody>
          <a:bodyPr spcFirstLastPara="1" wrap="square" lIns="91425" tIns="45700" rIns="91425" bIns="45700" anchor="t" anchorCtr="0">
            <a:noAutofit/>
          </a:bodyPr>
          <a:lstStyle/>
          <a:p>
            <a:pPr marL="0" lvl="0" indent="0">
              <a:lnSpc>
                <a:spcPct val="115000"/>
              </a:lnSpc>
              <a:spcBef>
                <a:spcPts val="1200"/>
              </a:spcBef>
              <a:buNone/>
            </a:pPr>
            <a:r>
              <a:rPr lang="iw-IL" b="1" u="sng" dirty="0">
                <a:solidFill>
                  <a:schemeClr val="bg1"/>
                </a:solidFill>
                <a:latin typeface="Arial"/>
                <a:ea typeface="Arial"/>
                <a:cs typeface="Arial"/>
                <a:sym typeface="Arial"/>
              </a:rPr>
              <a:t>שם החברה</a:t>
            </a:r>
            <a:r>
              <a:rPr lang="he-IL" b="1" u="sng" dirty="0">
                <a:solidFill>
                  <a:schemeClr val="bg1"/>
                </a:solidFill>
                <a:latin typeface="Arial"/>
                <a:ea typeface="Arial"/>
                <a:cs typeface="Arial"/>
                <a:sym typeface="Arial"/>
              </a:rPr>
              <a:t> :</a:t>
            </a:r>
            <a:r>
              <a:rPr lang="iw-IL" dirty="0">
                <a:solidFill>
                  <a:schemeClr val="bg1"/>
                </a:solidFill>
                <a:latin typeface="Arial"/>
                <a:ea typeface="Arial"/>
                <a:cs typeface="Arial"/>
                <a:sym typeface="Arial"/>
              </a:rPr>
              <a:t> דייברסיטק טכנולוגיה</a:t>
            </a:r>
          </a:p>
          <a:p>
            <a:pPr marL="0" lvl="0" indent="0">
              <a:lnSpc>
                <a:spcPct val="115000"/>
              </a:lnSpc>
              <a:spcBef>
                <a:spcPts val="1200"/>
              </a:spcBef>
              <a:buNone/>
            </a:pPr>
            <a:r>
              <a:rPr lang="iw-IL" b="1" u="sng" dirty="0">
                <a:solidFill>
                  <a:schemeClr val="bg1"/>
                </a:solidFill>
                <a:latin typeface="Arial"/>
                <a:ea typeface="Arial"/>
                <a:cs typeface="Arial"/>
                <a:sym typeface="Arial"/>
              </a:rPr>
              <a:t>תחום עיסוק:</a:t>
            </a:r>
            <a:br>
              <a:rPr lang="iw-IL" b="1" u="sng"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דייברסיטק טכנולוגיה הינו בית תוכנה המספק פתרונות טכנולוגיים מגוונים ללקוחות קצה, ביניהם עסקים קטנים ובינוניים.</a:t>
            </a:r>
          </a:p>
          <a:p>
            <a:pPr marL="0" lvl="0" indent="0">
              <a:lnSpc>
                <a:spcPct val="115000"/>
              </a:lnSpc>
              <a:spcBef>
                <a:spcPts val="1200"/>
              </a:spcBef>
              <a:buNone/>
            </a:pPr>
            <a:r>
              <a:rPr lang="iw-IL" b="1" u="sng" dirty="0">
                <a:solidFill>
                  <a:schemeClr val="bg1"/>
                </a:solidFill>
                <a:latin typeface="Arial"/>
                <a:ea typeface="Arial"/>
                <a:cs typeface="Arial"/>
                <a:sym typeface="Arial"/>
              </a:rPr>
              <a:t>מוצרים ושירותים:</a:t>
            </a:r>
            <a:br>
              <a:rPr lang="iw-IL" b="1" u="sng"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פיתוח תוכנות לניהול לידים ולקוחות, </a:t>
            </a:r>
            <a:r>
              <a:rPr lang="en-US" dirty="0">
                <a:solidFill>
                  <a:schemeClr val="bg1"/>
                </a:solidFill>
                <a:latin typeface="Arial"/>
                <a:ea typeface="Arial"/>
                <a:cs typeface="Arial"/>
                <a:sym typeface="Arial"/>
              </a:rPr>
              <a:t/>
            </a:r>
            <a:br>
              <a:rPr lang="en-US"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בניית אתרי תדמית משוכללים, </a:t>
            </a:r>
            <a:r>
              <a:rPr lang="en-US" dirty="0">
                <a:solidFill>
                  <a:schemeClr val="bg1"/>
                </a:solidFill>
                <a:latin typeface="Arial"/>
                <a:ea typeface="Arial"/>
                <a:cs typeface="Arial"/>
                <a:sym typeface="Arial"/>
              </a:rPr>
              <a:t/>
            </a:r>
            <a:br>
              <a:rPr lang="en-US"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פתרונות מותאמים אישית לפי דרישות הלקוח, </a:t>
            </a:r>
            <a:r>
              <a:rPr lang="en-US" dirty="0">
                <a:solidFill>
                  <a:schemeClr val="bg1"/>
                </a:solidFill>
                <a:latin typeface="Arial"/>
                <a:ea typeface="Arial"/>
                <a:cs typeface="Arial"/>
                <a:sym typeface="Arial"/>
              </a:rPr>
              <a:t/>
            </a:r>
            <a:br>
              <a:rPr lang="en-US"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שירותי תמיכה טכנית והטמעה</a:t>
            </a:r>
          </a:p>
          <a:p>
            <a:pPr marL="0" lvl="0" indent="0">
              <a:lnSpc>
                <a:spcPct val="115000"/>
              </a:lnSpc>
              <a:spcBef>
                <a:spcPts val="1200"/>
              </a:spcBef>
              <a:buNone/>
            </a:pPr>
            <a:r>
              <a:rPr lang="iw-IL" b="1" u="sng" dirty="0">
                <a:solidFill>
                  <a:schemeClr val="bg1"/>
                </a:solidFill>
                <a:latin typeface="Arial"/>
                <a:ea typeface="Arial"/>
                <a:cs typeface="Arial"/>
                <a:sym typeface="Arial"/>
              </a:rPr>
              <a:t>לקוחות החברה:</a:t>
            </a:r>
            <a:br>
              <a:rPr lang="iw-IL" b="1" u="sng"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עסקים קטנים ובינוניים ממגוון תחומים, חברות טכנולוגיה, מוסדות חינוך</a:t>
            </a:r>
          </a:p>
          <a:p>
            <a:pPr marL="0" lvl="0" indent="0">
              <a:lnSpc>
                <a:spcPct val="100000"/>
              </a:lnSpc>
              <a:spcBef>
                <a:spcPts val="1200"/>
              </a:spcBef>
              <a:buClr>
                <a:schemeClr val="lt1"/>
              </a:buClr>
              <a:buSzPts val="1100"/>
              <a:buNone/>
            </a:pPr>
            <a:endParaRPr lang="iw-IL" sz="1800" dirty="0">
              <a:solidFill>
                <a:schemeClr val="bg1"/>
              </a:solidFill>
              <a:latin typeface="Arial"/>
              <a:ea typeface="Arial"/>
              <a:cs typeface="Arial"/>
              <a:sym typeface="Arial"/>
            </a:endParaRPr>
          </a:p>
          <a:p>
            <a:endParaRPr lang="he-IL" dirty="0">
              <a:solidFill>
                <a:schemeClr val="bg1"/>
              </a:solidFill>
            </a:endParaRP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403671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3544529" y="851847"/>
            <a:ext cx="5331583" cy="1013800"/>
          </a:xfrm>
          <a:prstGeom prst="rect">
            <a:avLst/>
          </a:prstGeom>
          <a:noFill/>
          <a:ln>
            <a:noFill/>
          </a:ln>
        </p:spPr>
        <p:txBody>
          <a:bodyPr spcFirstLastPara="1" wrap="square" lIns="91425" tIns="45700" rIns="91425" bIns="45700" anchor="t" anchorCtr="0">
            <a:normAutofit/>
          </a:bodyPr>
          <a:lstStyle/>
          <a:p>
            <a:pPr lvl="0" algn="ctr">
              <a:lnSpc>
                <a:spcPct val="90000"/>
              </a:lnSpc>
              <a:spcBef>
                <a:spcPts val="0"/>
              </a:spcBef>
              <a:buClr>
                <a:srgbClr val="FFFFFF"/>
              </a:buClr>
              <a:buSzPts val="2400"/>
            </a:pPr>
            <a:r>
              <a:rPr lang="iw-IL" sz="3200" b="1" i="1" cap="none" dirty="0">
                <a:solidFill>
                  <a:schemeClr val="bg1"/>
                </a:solidFill>
                <a:latin typeface="Arial"/>
                <a:ea typeface="Arial"/>
                <a:cs typeface="Arial"/>
                <a:sym typeface="Arial"/>
              </a:rPr>
              <a:t>חברת </a:t>
            </a:r>
            <a:r>
              <a:rPr lang="iw-IL" sz="3200" b="1" i="1" cap="none" dirty="0" smtClean="0">
                <a:solidFill>
                  <a:schemeClr val="bg1"/>
                </a:solidFill>
                <a:latin typeface="Arial"/>
                <a:ea typeface="Arial"/>
                <a:cs typeface="Arial"/>
                <a:sym typeface="Arial"/>
              </a:rPr>
              <a:t>Diversite</a:t>
            </a:r>
            <a:r>
              <a:rPr lang="en-US" sz="3200" b="1" i="1" cap="none" dirty="0" err="1" smtClean="0">
                <a:solidFill>
                  <a:schemeClr val="bg1"/>
                </a:solidFill>
                <a:latin typeface="Arial"/>
                <a:ea typeface="Arial"/>
                <a:cs typeface="Arial"/>
                <a:sym typeface="Arial"/>
              </a:rPr>
              <a:t>ch</a:t>
            </a:r>
            <a:endParaRPr sz="4400" b="1" i="1" dirty="0">
              <a:solidFill>
                <a:schemeClr val="bg1"/>
              </a:solidFill>
              <a:latin typeface="Arial" panose="020B0604020202020204" pitchFamily="34" charset="0"/>
              <a:cs typeface="Arial" panose="020B0604020202020204" pitchFamily="34" charset="0"/>
            </a:endParaRPr>
          </a:p>
        </p:txBody>
      </p:sp>
      <p:sp>
        <p:nvSpPr>
          <p:cNvPr id="125" name="Google Shape;125;p2"/>
          <p:cNvSpPr txBox="1">
            <a:spLocks noGrp="1"/>
          </p:cNvSpPr>
          <p:nvPr>
            <p:ph idx="1"/>
          </p:nvPr>
        </p:nvSpPr>
        <p:spPr>
          <a:xfrm>
            <a:off x="2157596" y="1397501"/>
            <a:ext cx="8105447" cy="5046430"/>
          </a:xfrm>
          <a:prstGeom prst="rect">
            <a:avLst/>
          </a:prstGeom>
          <a:noFill/>
          <a:ln>
            <a:noFill/>
          </a:ln>
        </p:spPr>
        <p:txBody>
          <a:bodyPr spcFirstLastPara="1" wrap="square" lIns="91425" tIns="45700" rIns="91425" bIns="45700" anchor="t" anchorCtr="0">
            <a:noAutofit/>
          </a:bodyPr>
          <a:lstStyle/>
          <a:p>
            <a:pPr marL="0" lvl="0" indent="0">
              <a:lnSpc>
                <a:spcPct val="115000"/>
              </a:lnSpc>
              <a:spcBef>
                <a:spcPts val="1200"/>
              </a:spcBef>
              <a:buNone/>
            </a:pPr>
            <a:r>
              <a:rPr lang="iw-IL" b="1" u="sng" dirty="0">
                <a:solidFill>
                  <a:schemeClr val="bg1"/>
                </a:solidFill>
                <a:latin typeface="Arial"/>
                <a:ea typeface="Arial"/>
                <a:cs typeface="Arial"/>
                <a:sym typeface="Arial"/>
              </a:rPr>
              <a:t>מבנה ארגוני:</a:t>
            </a:r>
            <a:r>
              <a:rPr lang="en-US" b="1" u="sng" dirty="0">
                <a:solidFill>
                  <a:schemeClr val="bg1"/>
                </a:solidFill>
                <a:latin typeface="Arial"/>
                <a:ea typeface="Arial"/>
                <a:cs typeface="Arial"/>
                <a:sym typeface="Arial"/>
              </a:rPr>
              <a:t/>
            </a:r>
            <a:br>
              <a:rPr lang="en-US" b="1" u="sng"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מנכ"ל</a:t>
            </a:r>
            <a:r>
              <a:rPr lang="en-US" dirty="0">
                <a:solidFill>
                  <a:schemeClr val="bg1"/>
                </a:solidFill>
                <a:latin typeface="Arial"/>
                <a:ea typeface="Arial"/>
                <a:cs typeface="Arial"/>
                <a:sym typeface="Arial"/>
              </a:rPr>
              <a:t>: </a:t>
            </a:r>
            <a:r>
              <a:rPr lang="iw-IL" dirty="0">
                <a:solidFill>
                  <a:schemeClr val="bg1"/>
                </a:solidFill>
                <a:latin typeface="Arial"/>
                <a:ea typeface="Arial"/>
                <a:cs typeface="Arial"/>
                <a:sym typeface="Arial"/>
              </a:rPr>
              <a:t>אביגיל מיכלסון</a:t>
            </a:r>
            <a:br>
              <a:rPr lang="iw-IL" dirty="0">
                <a:solidFill>
                  <a:schemeClr val="bg1"/>
                </a:solidFill>
                <a:latin typeface="Arial"/>
                <a:ea typeface="Arial"/>
                <a:cs typeface="Arial"/>
                <a:sym typeface="Arial"/>
              </a:rPr>
            </a:br>
            <a:r>
              <a:rPr lang="en-US" dirty="0">
                <a:solidFill>
                  <a:schemeClr val="bg1"/>
                </a:solidFill>
                <a:latin typeface="Arial"/>
                <a:ea typeface="Arial"/>
                <a:cs typeface="Arial"/>
                <a:sym typeface="Arial"/>
              </a:rPr>
              <a:t>CTO</a:t>
            </a:r>
            <a:r>
              <a:rPr lang="he-IL" dirty="0">
                <a:solidFill>
                  <a:schemeClr val="bg1"/>
                </a:solidFill>
                <a:latin typeface="Arial"/>
                <a:ea typeface="Arial"/>
                <a:cs typeface="Arial"/>
                <a:sym typeface="Arial"/>
              </a:rPr>
              <a:t>: שוקי גור</a:t>
            </a:r>
            <a:r>
              <a:rPr lang="iw-IL" dirty="0">
                <a:solidFill>
                  <a:schemeClr val="bg1"/>
                </a:solidFill>
                <a:latin typeface="Arial"/>
                <a:ea typeface="Arial"/>
                <a:cs typeface="Arial"/>
                <a:sym typeface="Arial"/>
              </a:rPr>
              <a:t/>
            </a:r>
            <a:br>
              <a:rPr lang="iw-IL" dirty="0">
                <a:solidFill>
                  <a:schemeClr val="bg1"/>
                </a:solidFill>
                <a:latin typeface="Arial"/>
                <a:ea typeface="Arial"/>
                <a:cs typeface="Arial"/>
                <a:sym typeface="Arial"/>
              </a:rPr>
            </a:br>
            <a:r>
              <a:rPr lang="en-US" dirty="0">
                <a:solidFill>
                  <a:schemeClr val="bg1"/>
                </a:solidFill>
                <a:latin typeface="Arial"/>
                <a:ea typeface="Arial"/>
                <a:cs typeface="Arial"/>
                <a:sym typeface="Arial"/>
              </a:rPr>
              <a:t>PMO</a:t>
            </a:r>
            <a:r>
              <a:rPr lang="he-IL" dirty="0">
                <a:solidFill>
                  <a:schemeClr val="bg1"/>
                </a:solidFill>
                <a:latin typeface="Arial"/>
                <a:ea typeface="Arial"/>
                <a:cs typeface="Arial"/>
                <a:sym typeface="Arial"/>
              </a:rPr>
              <a:t>: חנה ברגמן</a:t>
            </a:r>
            <a:r>
              <a:rPr lang="iw-IL" dirty="0">
                <a:solidFill>
                  <a:schemeClr val="bg1"/>
                </a:solidFill>
                <a:latin typeface="Arial"/>
                <a:ea typeface="Arial"/>
                <a:cs typeface="Arial"/>
                <a:sym typeface="Arial"/>
              </a:rPr>
              <a:t/>
            </a:r>
            <a:br>
              <a:rPr lang="iw-IL"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צוותי פיתוח ותמיכה</a:t>
            </a:r>
          </a:p>
          <a:p>
            <a:pPr marL="0" lvl="0" indent="0">
              <a:lnSpc>
                <a:spcPct val="115000"/>
              </a:lnSpc>
              <a:spcBef>
                <a:spcPts val="1200"/>
              </a:spcBef>
              <a:buNone/>
            </a:pPr>
            <a:r>
              <a:rPr lang="iw-IL" dirty="0">
                <a:solidFill>
                  <a:schemeClr val="bg1"/>
                </a:solidFill>
                <a:latin typeface="Arial"/>
                <a:ea typeface="Arial"/>
                <a:cs typeface="Arial"/>
                <a:sym typeface="Arial"/>
              </a:rPr>
              <a:t> </a:t>
            </a:r>
            <a:r>
              <a:rPr lang="iw-IL" b="1" u="sng" dirty="0">
                <a:solidFill>
                  <a:schemeClr val="bg1"/>
                </a:solidFill>
                <a:latin typeface="Arial"/>
                <a:ea typeface="Arial"/>
                <a:cs typeface="Arial"/>
                <a:sym typeface="Arial"/>
              </a:rPr>
              <a:t>תיאור תפקיד </a:t>
            </a:r>
            <a:r>
              <a:rPr lang="iw-IL" b="1" u="sng" dirty="0" smtClean="0">
                <a:solidFill>
                  <a:schemeClr val="bg1"/>
                </a:solidFill>
                <a:latin typeface="Arial"/>
                <a:ea typeface="Arial"/>
                <a:cs typeface="Arial"/>
                <a:sym typeface="Arial"/>
              </a:rPr>
              <a:t>הסטודנטית </a:t>
            </a:r>
            <a:r>
              <a:rPr lang="iw-IL" b="1" u="sng" dirty="0">
                <a:solidFill>
                  <a:schemeClr val="bg1"/>
                </a:solidFill>
                <a:latin typeface="Arial"/>
                <a:ea typeface="Arial"/>
                <a:cs typeface="Arial"/>
                <a:sym typeface="Arial"/>
              </a:rPr>
              <a:t>בחברה:</a:t>
            </a:r>
            <a:br>
              <a:rPr lang="iw-IL" b="1" u="sng" dirty="0">
                <a:solidFill>
                  <a:schemeClr val="bg1"/>
                </a:solidFill>
                <a:latin typeface="Arial"/>
                <a:ea typeface="Arial"/>
                <a:cs typeface="Arial"/>
                <a:sym typeface="Arial"/>
              </a:rPr>
            </a:br>
            <a:r>
              <a:rPr lang="iw-IL" dirty="0">
                <a:solidFill>
                  <a:schemeClr val="bg1"/>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109075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2549054" y="851847"/>
            <a:ext cx="7322534" cy="1013800"/>
          </a:xfrm>
          <a:prstGeom prst="rect">
            <a:avLst/>
          </a:prstGeom>
          <a:noFill/>
          <a:ln>
            <a:noFill/>
          </a:ln>
        </p:spPr>
        <p:txBody>
          <a:bodyPr spcFirstLastPara="1" wrap="square" lIns="91425" tIns="45700" rIns="91425" bIns="45700" anchor="t" anchorCtr="0">
            <a:normAutofit fontScale="90000"/>
          </a:bodyPr>
          <a:lstStyle/>
          <a:p>
            <a:pPr lvl="0" algn="ctr">
              <a:lnSpc>
                <a:spcPct val="90000"/>
              </a:lnSpc>
              <a:spcBef>
                <a:spcPts val="0"/>
              </a:spcBef>
              <a:buClr>
                <a:srgbClr val="FFFFFF"/>
              </a:buClr>
              <a:buSzPts val="2400"/>
            </a:pPr>
            <a:r>
              <a:rPr lang="he-IL" b="1" i="1" cap="none" dirty="0">
                <a:solidFill>
                  <a:schemeClr val="bg1"/>
                </a:solidFill>
                <a:latin typeface="Arial"/>
                <a:ea typeface="Arial"/>
                <a:cs typeface="Arial"/>
              </a:rPr>
              <a:t>תיאור</a:t>
            </a:r>
            <a:r>
              <a:rPr lang="he-IL" sz="3200" dirty="0">
                <a:solidFill>
                  <a:schemeClr val="tx2">
                    <a:lumMod val="60000"/>
                    <a:lumOff val="40000"/>
                  </a:schemeClr>
                </a:solidFill>
              </a:rPr>
              <a:t> </a:t>
            </a:r>
            <a:r>
              <a:rPr lang="he-IL" b="1" i="1" cap="none" dirty="0">
                <a:solidFill>
                  <a:schemeClr val="bg1"/>
                </a:solidFill>
                <a:latin typeface="Arial"/>
                <a:ea typeface="Arial"/>
                <a:cs typeface="Arial"/>
              </a:rPr>
              <a:t>לקוח</a:t>
            </a:r>
            <a:r>
              <a:rPr lang="he-IL" sz="3200" dirty="0">
                <a:solidFill>
                  <a:schemeClr val="tx2">
                    <a:lumMod val="60000"/>
                    <a:lumOff val="40000"/>
                  </a:schemeClr>
                </a:solidFill>
              </a:rPr>
              <a:t> </a:t>
            </a:r>
            <a:r>
              <a:rPr lang="he-IL" b="1" i="1" cap="none" dirty="0">
                <a:solidFill>
                  <a:schemeClr val="bg1"/>
                </a:solidFill>
                <a:latin typeface="Arial"/>
                <a:ea typeface="Arial"/>
                <a:cs typeface="Arial"/>
              </a:rPr>
              <a:t>הקצה</a:t>
            </a:r>
            <a:r>
              <a:rPr lang="he-IL" sz="3200" dirty="0">
                <a:solidFill>
                  <a:schemeClr val="tx2">
                    <a:lumMod val="60000"/>
                    <a:lumOff val="40000"/>
                  </a:schemeClr>
                </a:solidFill>
              </a:rPr>
              <a:t> </a:t>
            </a:r>
            <a:r>
              <a:rPr lang="he-IL" b="1" i="1" cap="none" dirty="0">
                <a:solidFill>
                  <a:schemeClr val="bg1"/>
                </a:solidFill>
                <a:latin typeface="Arial"/>
                <a:ea typeface="Arial"/>
                <a:cs typeface="Arial"/>
              </a:rPr>
              <a:t>- הסמינר הישן </a:t>
            </a:r>
            <a:r>
              <a:rPr lang="he-IL" b="1" i="1" cap="none" dirty="0" smtClean="0">
                <a:solidFill>
                  <a:schemeClr val="bg1"/>
                </a:solidFill>
                <a:latin typeface="Arial"/>
                <a:ea typeface="Arial"/>
                <a:cs typeface="Arial"/>
              </a:rPr>
              <a:t>ירושלים</a:t>
            </a:r>
            <a:endParaRPr b="1" i="1" cap="none" dirty="0">
              <a:solidFill>
                <a:schemeClr val="bg1"/>
              </a:solidFill>
              <a:latin typeface="Arial"/>
              <a:ea typeface="Arial"/>
              <a:cs typeface="Arial"/>
            </a:endParaRPr>
          </a:p>
        </p:txBody>
      </p:sp>
      <p:sp>
        <p:nvSpPr>
          <p:cNvPr id="2" name="מלבן 1"/>
          <p:cNvSpPr/>
          <p:nvPr/>
        </p:nvSpPr>
        <p:spPr>
          <a:xfrm>
            <a:off x="1140542" y="1100146"/>
            <a:ext cx="9910916" cy="5324535"/>
          </a:xfrm>
          <a:prstGeom prst="rect">
            <a:avLst/>
          </a:prstGeom>
        </p:spPr>
        <p:txBody>
          <a:bodyPr wrap="square">
            <a:spAutoFit/>
          </a:bodyPr>
          <a:lstStyle/>
          <a:p>
            <a:pPr algn="r" rtl="1"/>
            <a:endParaRPr lang="he-IL" sz="2000" b="1" u="sng" dirty="0"/>
          </a:p>
          <a:p>
            <a:pPr algn="r" rtl="1"/>
            <a:r>
              <a:rPr lang="he-IL" sz="2000" b="1" u="sng" dirty="0"/>
              <a:t>תיאור המכון באופן כללי:</a:t>
            </a:r>
          </a:p>
          <a:p>
            <a:pPr algn="r" rtl="1"/>
            <a:r>
              <a:rPr lang="he-IL" sz="2000" dirty="0"/>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dirty="0" err="1"/>
              <a:t>ול"עוז</a:t>
            </a:r>
            <a:r>
              <a:rPr lang="he-IL" sz="2000" dirty="0"/>
              <a:t> </a:t>
            </a:r>
            <a:r>
              <a:rPr lang="he-IL" sz="2000" dirty="0" smtClean="0"/>
              <a:t>לתמורה". במסגרת </a:t>
            </a:r>
            <a:r>
              <a:rPr lang="he-IL" sz="2000" dirty="0"/>
              <a:t>המכון ניתן ללמוד לקראת תואר שווה ערך: "אקוויוולנט לתואר בוגר" ("דרגה מס' 1") ו"אקוויוולנט לתואר מוסמך" ("דרגה מס' 2</a:t>
            </a:r>
            <a:r>
              <a:rPr lang="he-IL" sz="2000" dirty="0" smtClean="0"/>
              <a:t>").</a:t>
            </a:r>
            <a:endParaRPr lang="he-IL" sz="2000" dirty="0"/>
          </a:p>
          <a:p>
            <a:pPr algn="r" rtl="1"/>
            <a:r>
              <a:rPr lang="he-IL" sz="2000" dirty="0"/>
              <a:t>בנוסף, מתקיימות במכון </a:t>
            </a:r>
            <a:r>
              <a:rPr lang="he-IL" sz="2000" dirty="0" err="1"/>
              <a:t>תוכניות</a:t>
            </a:r>
            <a:r>
              <a:rPr lang="he-IL" sz="2000" dirty="0"/>
              <a:t> לנשות חינוך ותיקות </a:t>
            </a:r>
            <a:r>
              <a:rPr lang="he-IL" sz="2000" dirty="0" smtClean="0"/>
              <a:t>וגמלאיות.</a:t>
            </a:r>
            <a:endParaRPr lang="he-IL" sz="2000" dirty="0"/>
          </a:p>
          <a:p>
            <a:pPr algn="r" rtl="1"/>
            <a:endParaRPr lang="he-IL" sz="2000" dirty="0"/>
          </a:p>
          <a:p>
            <a:pPr algn="r" rtl="1"/>
            <a:r>
              <a:rPr lang="he-IL" sz="2000" dirty="0"/>
              <a:t>לפרטים נוספים על המכון: תיאור סמינר הישן - ויקיפדיה חרדית</a:t>
            </a:r>
          </a:p>
          <a:p>
            <a:pPr algn="r" rtl="1"/>
            <a:endParaRPr lang="he-IL" sz="2000" dirty="0"/>
          </a:p>
          <a:p>
            <a:pPr algn="r" rtl="1"/>
            <a:r>
              <a:rPr lang="he-IL" sz="2000" dirty="0" smtClean="0"/>
              <a:t>האגף </a:t>
            </a:r>
            <a:r>
              <a:rPr lang="he-IL" sz="2000" dirty="0"/>
              <a:t>העיקרי שמולו הפרויקט מתנהל הוא: </a:t>
            </a:r>
          </a:p>
          <a:p>
            <a:pPr algn="r" rtl="1"/>
            <a:r>
              <a:rPr lang="he-IL" sz="2000" dirty="0"/>
              <a:t>האגף האדמיניסטרטיבי של המכון.</a:t>
            </a:r>
          </a:p>
          <a:p>
            <a:pPr algn="r" rtl="1"/>
            <a:endParaRPr lang="he-IL" sz="2000" dirty="0"/>
          </a:p>
          <a:p>
            <a:pPr algn="r" rtl="1"/>
            <a:r>
              <a:rPr lang="he-IL" sz="2000" dirty="0"/>
              <a:t>אנשי קשר:</a:t>
            </a:r>
          </a:p>
          <a:p>
            <a:pPr algn="r" rtl="1"/>
            <a:r>
              <a:rPr lang="he-IL" sz="2000" dirty="0"/>
              <a:t>חני לוין </a:t>
            </a:r>
            <a:r>
              <a:rPr lang="en-US" sz="2000" dirty="0"/>
              <a:t>chlevin@mbj.org.il</a:t>
            </a:r>
          </a:p>
          <a:p>
            <a:pPr algn="r" rtl="1"/>
            <a:r>
              <a:rPr lang="he-IL" sz="2000" dirty="0"/>
              <a:t>חני </a:t>
            </a:r>
            <a:r>
              <a:rPr lang="he-IL" sz="2000" dirty="0" err="1"/>
              <a:t>פוליקמן</a:t>
            </a:r>
            <a:r>
              <a:rPr lang="he-IL" sz="2000" dirty="0"/>
              <a:t> </a:t>
            </a:r>
            <a:r>
              <a:rPr lang="en-US" sz="2000" dirty="0"/>
              <a:t>ch-f@mbj.org.il</a:t>
            </a:r>
          </a:p>
          <a:p>
            <a:pPr algn="r" rtl="1"/>
            <a:r>
              <a:rPr lang="he-IL" sz="2000" dirty="0"/>
              <a:t>שולמית ברלין </a:t>
            </a:r>
            <a:r>
              <a:rPr lang="en-US" sz="2000" dirty="0"/>
              <a:t>shulamitberlin@gmail.com</a:t>
            </a: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300089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2549054" y="753527"/>
            <a:ext cx="7322534" cy="1013800"/>
          </a:xfrm>
          <a:prstGeom prst="rect">
            <a:avLst/>
          </a:prstGeom>
          <a:noFill/>
          <a:ln>
            <a:noFill/>
          </a:ln>
        </p:spPr>
        <p:txBody>
          <a:bodyPr spcFirstLastPara="1" wrap="square" lIns="91425" tIns="45700" rIns="91425" bIns="45700" anchor="t" anchorCtr="0">
            <a:normAutofit/>
          </a:bodyPr>
          <a:lstStyle/>
          <a:p>
            <a:pPr lvl="0" algn="ctr">
              <a:lnSpc>
                <a:spcPct val="90000"/>
              </a:lnSpc>
              <a:spcBef>
                <a:spcPts val="0"/>
              </a:spcBef>
              <a:buClr>
                <a:srgbClr val="FFFFFF"/>
              </a:buClr>
              <a:buSzPts val="2400"/>
            </a:pPr>
            <a:r>
              <a:rPr lang="he-IL" b="1" i="1" cap="none" dirty="0">
                <a:solidFill>
                  <a:schemeClr val="bg1"/>
                </a:solidFill>
                <a:latin typeface="Arial"/>
                <a:ea typeface="Arial"/>
                <a:cs typeface="Arial"/>
              </a:rPr>
              <a:t>תיאור</a:t>
            </a:r>
            <a:r>
              <a:rPr lang="he-IL" sz="3200" dirty="0">
                <a:solidFill>
                  <a:schemeClr val="tx2">
                    <a:lumMod val="60000"/>
                    <a:lumOff val="40000"/>
                  </a:schemeClr>
                </a:solidFill>
              </a:rPr>
              <a:t> </a:t>
            </a:r>
            <a:r>
              <a:rPr lang="he-IL" b="1" i="1" cap="none" dirty="0" smtClean="0">
                <a:solidFill>
                  <a:schemeClr val="bg1"/>
                </a:solidFill>
                <a:latin typeface="Arial"/>
                <a:cs typeface="Arial"/>
              </a:rPr>
              <a:t>הפרויקט</a:t>
            </a:r>
            <a:endParaRPr b="1" i="1" cap="none" dirty="0">
              <a:solidFill>
                <a:schemeClr val="bg1"/>
              </a:solidFill>
              <a:latin typeface="Arial"/>
              <a:ea typeface="Arial"/>
              <a:cs typeface="Arial"/>
            </a:endParaRPr>
          </a:p>
        </p:txBody>
      </p:sp>
      <p:sp>
        <p:nvSpPr>
          <p:cNvPr id="2" name="מלבן 1"/>
          <p:cNvSpPr/>
          <p:nvPr/>
        </p:nvSpPr>
        <p:spPr>
          <a:xfrm>
            <a:off x="1140542" y="1277126"/>
            <a:ext cx="9910916" cy="5324535"/>
          </a:xfrm>
          <a:prstGeom prst="rect">
            <a:avLst/>
          </a:prstGeom>
        </p:spPr>
        <p:txBody>
          <a:bodyPr wrap="square">
            <a:spAutoFit/>
          </a:bodyPr>
          <a:lstStyle/>
          <a:p>
            <a:pPr algn="r" rtl="1">
              <a:buClr>
                <a:schemeClr val="lt1"/>
              </a:buClr>
            </a:pPr>
            <a:r>
              <a:rPr lang="he-IL" sz="2000" b="1" dirty="0"/>
              <a:t>תיאור כללי: </a:t>
            </a:r>
            <a:r>
              <a:rPr lang="he-IL" sz="2000" dirty="0"/>
              <a:t>הקמת מערכת</a:t>
            </a:r>
            <a:r>
              <a:rPr lang="en-US" sz="2000" dirty="0"/>
              <a:t>full-stack </a:t>
            </a:r>
            <a:r>
              <a:rPr lang="he-IL" sz="2000" dirty="0"/>
              <a:t> כמפורט בשקופית מספר 4.</a:t>
            </a:r>
          </a:p>
          <a:p>
            <a:pPr algn="r" rtl="1">
              <a:buClr>
                <a:schemeClr val="lt1"/>
              </a:buClr>
            </a:pPr>
            <a:r>
              <a:rPr lang="iw-IL" sz="2000" b="1" dirty="0" smtClean="0"/>
              <a:t>תפקיד </a:t>
            </a:r>
            <a:r>
              <a:rPr lang="iw-IL" sz="2000" b="1" dirty="0"/>
              <a:t>הסטודנט:</a:t>
            </a:r>
            <a:r>
              <a:rPr lang="iw-IL" sz="2000" dirty="0"/>
              <a:t> </a:t>
            </a:r>
            <a:r>
              <a:rPr lang="he-IL" sz="2000" dirty="0"/>
              <a:t>מפתחת תשתיות </a:t>
            </a:r>
            <a:r>
              <a:rPr lang="en-US" sz="2000" dirty="0"/>
              <a:t>full-stack</a:t>
            </a:r>
          </a:p>
          <a:p>
            <a:pPr algn="r" rtl="1">
              <a:buClr>
                <a:schemeClr val="lt1"/>
              </a:buClr>
            </a:pPr>
            <a:r>
              <a:rPr lang="he-IL" sz="2000" b="1" dirty="0"/>
              <a:t>מטרות ויעדים</a:t>
            </a:r>
            <a:r>
              <a:rPr lang="he-IL" sz="2000" dirty="0"/>
              <a:t>: לספק פלטפורמה נגישה לתפעול האגף באופן דיגיטלי.</a:t>
            </a:r>
          </a:p>
          <a:p>
            <a:pPr algn="r" rtl="1">
              <a:buClr>
                <a:schemeClr val="lt1"/>
              </a:buClr>
            </a:pPr>
            <a:r>
              <a:rPr lang="he-IL" sz="2000" b="1" dirty="0"/>
              <a:t>מוצרים צפויים</a:t>
            </a:r>
            <a:r>
              <a:rPr lang="he-IL" sz="2000" dirty="0"/>
              <a:t>: </a:t>
            </a:r>
          </a:p>
          <a:p>
            <a:pPr marL="342900" indent="-342900" algn="r" rtl="1">
              <a:buClr>
                <a:schemeClr val="tx1"/>
              </a:buClr>
              <a:buFont typeface="Arial" panose="020B0604020202020204" pitchFamily="34" charset="0"/>
              <a:buChar char="•"/>
            </a:pPr>
            <a:r>
              <a:rPr lang="he-IL" sz="2000" dirty="0" smtClean="0">
                <a:solidFill>
                  <a:schemeClr val="bg1"/>
                </a:solidFill>
              </a:rPr>
              <a:t> </a:t>
            </a:r>
            <a:r>
              <a:rPr lang="en-US" sz="2000" dirty="0" smtClean="0">
                <a:solidFill>
                  <a:schemeClr val="bg1"/>
                </a:solidFill>
              </a:rPr>
              <a:t>DB</a:t>
            </a:r>
            <a:r>
              <a:rPr lang="he-IL" sz="2000" dirty="0" smtClean="0">
                <a:solidFill>
                  <a:schemeClr val="bg1"/>
                </a:solidFill>
              </a:rPr>
              <a:t> </a:t>
            </a:r>
            <a:r>
              <a:rPr lang="he-IL" sz="2000" dirty="0">
                <a:solidFill>
                  <a:schemeClr val="bg1"/>
                </a:solidFill>
              </a:rPr>
              <a:t>מרכזי לשמירת כל נתוני התלמידים והקורסים.</a:t>
            </a:r>
          </a:p>
          <a:p>
            <a:pPr marL="342900" indent="-342900" algn="r" rtl="1">
              <a:buClr>
                <a:schemeClr val="tx1"/>
              </a:buClr>
              <a:buFont typeface="Arial" panose="020B0604020202020204" pitchFamily="34" charset="0"/>
              <a:buChar char="•"/>
            </a:pPr>
            <a:r>
              <a:rPr lang="he-IL" sz="2000" dirty="0" smtClean="0">
                <a:solidFill>
                  <a:schemeClr val="bg1"/>
                </a:solidFill>
              </a:rPr>
              <a:t>מסכים </a:t>
            </a:r>
            <a:r>
              <a:rPr lang="he-IL" sz="2000" dirty="0" err="1">
                <a:solidFill>
                  <a:schemeClr val="bg1"/>
                </a:solidFill>
              </a:rPr>
              <a:t>ליצירה,עדכון</a:t>
            </a:r>
            <a:r>
              <a:rPr lang="he-IL" sz="2000" dirty="0">
                <a:solidFill>
                  <a:schemeClr val="bg1"/>
                </a:solidFill>
              </a:rPr>
              <a:t> ומחיקה של תלמידים וקורסים.</a:t>
            </a:r>
          </a:p>
          <a:p>
            <a:pPr marL="342900" lvl="1" indent="-342900" algn="r" rtl="1">
              <a:buClr>
                <a:schemeClr val="tx1"/>
              </a:buClr>
              <a:buFont typeface="Arial" panose="020B0604020202020204" pitchFamily="34" charset="0"/>
              <a:buChar char="•"/>
            </a:pPr>
            <a:r>
              <a:rPr lang="he-IL" sz="2000" dirty="0" smtClean="0">
                <a:solidFill>
                  <a:schemeClr val="bg1"/>
                </a:solidFill>
              </a:rPr>
              <a:t>מסך </a:t>
            </a:r>
            <a:r>
              <a:rPr lang="he-IL" sz="2000" dirty="0">
                <a:solidFill>
                  <a:schemeClr val="bg1"/>
                </a:solidFill>
              </a:rPr>
              <a:t>לצפיית מערכת שעות של קורס בתצוגת לוח שנה + אפשרות להוסיף שיעור למערכת השעות הקיימת. וכן אופציות עריכת פרטי שיעור קיימים.</a:t>
            </a:r>
          </a:p>
          <a:p>
            <a:pPr marL="342900" lvl="1" indent="-342900" algn="r" rtl="1">
              <a:buClr>
                <a:schemeClr val="tx1"/>
              </a:buClr>
              <a:buFont typeface="Arial" panose="020B0604020202020204" pitchFamily="34" charset="0"/>
              <a:buChar char="•"/>
            </a:pPr>
            <a:r>
              <a:rPr lang="he-IL" sz="2000" dirty="0" smtClean="0">
                <a:solidFill>
                  <a:schemeClr val="bg1"/>
                </a:solidFill>
              </a:rPr>
              <a:t>מסך </a:t>
            </a:r>
            <a:r>
              <a:rPr lang="he-IL" sz="2000" dirty="0">
                <a:solidFill>
                  <a:schemeClr val="bg1"/>
                </a:solidFill>
              </a:rPr>
              <a:t>לצפייה בהיסטוריית נוכחות של תלמיד בתצוגת לוח שנה.</a:t>
            </a:r>
          </a:p>
          <a:p>
            <a:pPr marL="342900" lvl="1" indent="-342900" algn="r" rtl="1">
              <a:buClr>
                <a:schemeClr val="tx1"/>
              </a:buClr>
              <a:buFont typeface="Arial" panose="020B0604020202020204" pitchFamily="34" charset="0"/>
              <a:buChar char="•"/>
            </a:pPr>
            <a:r>
              <a:rPr lang="he-IL" sz="2000" dirty="0" smtClean="0">
                <a:solidFill>
                  <a:schemeClr val="bg1"/>
                </a:solidFill>
              </a:rPr>
              <a:t>מסך </a:t>
            </a:r>
            <a:r>
              <a:rPr lang="he-IL" sz="2000" dirty="0">
                <a:solidFill>
                  <a:schemeClr val="bg1"/>
                </a:solidFill>
              </a:rPr>
              <a:t>לצפייה בפרטי סטודנטים.</a:t>
            </a:r>
          </a:p>
          <a:p>
            <a:pPr marL="342900" indent="-342900" algn="r" rtl="1">
              <a:buClr>
                <a:schemeClr val="tx1"/>
              </a:buClr>
              <a:buFont typeface="Arial" panose="020B0604020202020204" pitchFamily="34" charset="0"/>
              <a:buChar char="•"/>
            </a:pPr>
            <a:r>
              <a:rPr lang="he-IL" sz="2000" dirty="0" smtClean="0">
                <a:solidFill>
                  <a:schemeClr val="bg1"/>
                </a:solidFill>
              </a:rPr>
              <a:t>מסך </a:t>
            </a:r>
            <a:r>
              <a:rPr lang="he-IL" sz="2000" dirty="0">
                <a:solidFill>
                  <a:schemeClr val="bg1"/>
                </a:solidFill>
              </a:rPr>
              <a:t>לעדכון ודווח נוכחות</a:t>
            </a:r>
          </a:p>
          <a:p>
            <a:pPr marL="342900" indent="-342900" algn="r" rtl="1">
              <a:buClr>
                <a:schemeClr val="tx1"/>
              </a:buClr>
              <a:buFont typeface="Arial" panose="020B0604020202020204" pitchFamily="34" charset="0"/>
              <a:buChar char="•"/>
            </a:pPr>
            <a:r>
              <a:rPr lang="he-IL" sz="2000" dirty="0" smtClean="0">
                <a:solidFill>
                  <a:schemeClr val="bg1"/>
                </a:solidFill>
              </a:rPr>
              <a:t>רכיב </a:t>
            </a:r>
            <a:r>
              <a:rPr lang="he-IL" sz="2000" dirty="0">
                <a:solidFill>
                  <a:schemeClr val="bg1"/>
                </a:solidFill>
              </a:rPr>
              <a:t>זיהוי פנים</a:t>
            </a:r>
          </a:p>
          <a:p>
            <a:pPr marL="342900" indent="-342900" algn="r" rtl="1">
              <a:buClr>
                <a:schemeClr val="tx1"/>
              </a:buClr>
              <a:buFont typeface="Arial" panose="020B0604020202020204" pitchFamily="34" charset="0"/>
              <a:buChar char="•"/>
            </a:pPr>
            <a:r>
              <a:rPr lang="he-IL" sz="2000" dirty="0" smtClean="0">
                <a:solidFill>
                  <a:schemeClr val="bg1"/>
                </a:solidFill>
              </a:rPr>
              <a:t>מנגנון </a:t>
            </a:r>
            <a:r>
              <a:rPr lang="he-IL" sz="2000" dirty="0">
                <a:solidFill>
                  <a:schemeClr val="bg1"/>
                </a:solidFill>
              </a:rPr>
              <a:t>הפעלת פעולות אוטומטיות במערכת לפי הגדרת זמנים ותדירות של הצוות.</a:t>
            </a:r>
          </a:p>
          <a:p>
            <a:pPr marL="342900" indent="-342900" algn="r" rtl="1">
              <a:buClr>
                <a:schemeClr val="tx1"/>
              </a:buClr>
              <a:buFont typeface="Arial" panose="020B0604020202020204" pitchFamily="34" charset="0"/>
              <a:buChar char="•"/>
            </a:pPr>
            <a:r>
              <a:rPr lang="he-IL" sz="2000" dirty="0" smtClean="0">
                <a:solidFill>
                  <a:schemeClr val="bg1"/>
                </a:solidFill>
              </a:rPr>
              <a:t>מסך </a:t>
            </a:r>
            <a:r>
              <a:rPr lang="he-IL" sz="2000" dirty="0">
                <a:solidFill>
                  <a:schemeClr val="bg1"/>
                </a:solidFill>
              </a:rPr>
              <a:t>הגדרת הגדרות מערכת</a:t>
            </a:r>
          </a:p>
          <a:p>
            <a:pPr marL="342900" indent="-342900" algn="r" rtl="1">
              <a:buClr>
                <a:schemeClr val="tx1"/>
              </a:buClr>
              <a:buFont typeface="Arial" panose="020B0604020202020204" pitchFamily="34" charset="0"/>
              <a:buChar char="•"/>
            </a:pPr>
            <a:r>
              <a:rPr lang="he-IL" sz="2000" dirty="0" smtClean="0">
                <a:solidFill>
                  <a:schemeClr val="bg1"/>
                </a:solidFill>
              </a:rPr>
              <a:t>מסך </a:t>
            </a:r>
            <a:r>
              <a:rPr lang="he-IL" sz="2000" dirty="0">
                <a:solidFill>
                  <a:schemeClr val="bg1"/>
                </a:solidFill>
              </a:rPr>
              <a:t>הגדרת הרשאות</a:t>
            </a:r>
          </a:p>
          <a:p>
            <a:pPr marL="342900" indent="-342900" algn="r" rtl="1">
              <a:buClr>
                <a:schemeClr val="tx1"/>
              </a:buClr>
              <a:buFont typeface="Arial" panose="020B0604020202020204" pitchFamily="34" charset="0"/>
              <a:buChar char="•"/>
            </a:pPr>
            <a:r>
              <a:rPr lang="he-IL" sz="2000" dirty="0">
                <a:solidFill>
                  <a:schemeClr val="bg1"/>
                </a:solidFill>
              </a:rPr>
              <a:t> </a:t>
            </a:r>
          </a:p>
          <a:p>
            <a:pPr marL="342900" indent="-342900" algn="r" rtl="1">
              <a:buFont typeface="Arial" panose="020B0604020202020204" pitchFamily="34" charset="0"/>
              <a:buChar char="•"/>
            </a:pPr>
            <a:endParaRPr lang="he-IL" sz="2000" dirty="0"/>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10708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2549054" y="753527"/>
            <a:ext cx="7322534" cy="1013800"/>
          </a:xfrm>
          <a:prstGeom prst="rect">
            <a:avLst/>
          </a:prstGeom>
          <a:noFill/>
          <a:ln>
            <a:noFill/>
          </a:ln>
        </p:spPr>
        <p:txBody>
          <a:bodyPr spcFirstLastPara="1" wrap="square" lIns="91425" tIns="45700" rIns="91425" bIns="45700" anchor="t" anchorCtr="0">
            <a:normAutofit/>
          </a:bodyPr>
          <a:lstStyle/>
          <a:p>
            <a:pPr lvl="0" algn="ctr">
              <a:lnSpc>
                <a:spcPct val="90000"/>
              </a:lnSpc>
              <a:spcBef>
                <a:spcPts val="0"/>
              </a:spcBef>
              <a:buClr>
                <a:srgbClr val="FFFFFF"/>
              </a:buClr>
              <a:buSzPts val="2400"/>
            </a:pPr>
            <a:r>
              <a:rPr lang="he-IL" b="1" i="1" cap="none" dirty="0" smtClean="0">
                <a:solidFill>
                  <a:schemeClr val="bg1"/>
                </a:solidFill>
                <a:latin typeface="Arial"/>
                <a:ea typeface="Arial"/>
                <a:cs typeface="Arial"/>
              </a:rPr>
              <a:t>מטרות</a:t>
            </a:r>
            <a:r>
              <a:rPr lang="he-IL" sz="3200" dirty="0" smtClean="0">
                <a:solidFill>
                  <a:schemeClr val="tx2">
                    <a:lumMod val="60000"/>
                    <a:lumOff val="40000"/>
                  </a:schemeClr>
                </a:solidFill>
              </a:rPr>
              <a:t> </a:t>
            </a:r>
            <a:r>
              <a:rPr lang="he-IL" b="1" i="1" cap="none" dirty="0" smtClean="0">
                <a:solidFill>
                  <a:schemeClr val="bg1"/>
                </a:solidFill>
                <a:latin typeface="Arial"/>
                <a:cs typeface="Arial"/>
              </a:rPr>
              <a:t>הפרויקט</a:t>
            </a:r>
            <a:endParaRPr b="1" i="1" cap="none" dirty="0">
              <a:solidFill>
                <a:schemeClr val="bg1"/>
              </a:solidFill>
              <a:latin typeface="Arial"/>
              <a:ea typeface="Arial"/>
              <a:cs typeface="Arial"/>
            </a:endParaRPr>
          </a:p>
        </p:txBody>
      </p:sp>
      <p:sp>
        <p:nvSpPr>
          <p:cNvPr id="2" name="מלבן 1"/>
          <p:cNvSpPr/>
          <p:nvPr/>
        </p:nvSpPr>
        <p:spPr>
          <a:xfrm>
            <a:off x="1936954" y="1397501"/>
            <a:ext cx="8337756" cy="3477875"/>
          </a:xfrm>
          <a:prstGeom prst="rect">
            <a:avLst/>
          </a:prstGeom>
        </p:spPr>
        <p:txBody>
          <a:bodyPr wrap="square">
            <a:spAutoFit/>
          </a:bodyPr>
          <a:lstStyle/>
          <a:p>
            <a:pPr algn="r" rtl="1">
              <a:buClr>
                <a:schemeClr val="lt1"/>
              </a:buClr>
            </a:pPr>
            <a:endParaRPr lang="he-IL" sz="2000" dirty="0">
              <a:solidFill>
                <a:schemeClr val="bg1"/>
              </a:solidFill>
            </a:endParaRPr>
          </a:p>
          <a:p>
            <a:pPr algn="r" rtl="1">
              <a:buClr>
                <a:schemeClr val="lt1"/>
              </a:buClr>
            </a:pPr>
            <a:r>
              <a:rPr lang="he-IL" sz="2000" b="1" u="sng" dirty="0">
                <a:solidFill>
                  <a:schemeClr val="bg1"/>
                </a:solidFill>
              </a:rPr>
              <a:t>מטרות עיקריות: </a:t>
            </a:r>
          </a:p>
          <a:p>
            <a:pPr algn="r" rtl="1">
              <a:buClr>
                <a:schemeClr val="lt1"/>
              </a:buClr>
            </a:pPr>
            <a:r>
              <a:rPr lang="he-IL" sz="2000" dirty="0">
                <a:solidFill>
                  <a:schemeClr val="bg1"/>
                </a:solidFill>
              </a:rPr>
              <a:t>שיפור נגישות המידע, הגברת מעורבות המשתמשים וייעול המשימות הניהוליות.</a:t>
            </a:r>
          </a:p>
          <a:p>
            <a:pPr algn="r" rtl="1">
              <a:buClr>
                <a:schemeClr val="lt1"/>
              </a:buClr>
            </a:pPr>
            <a:endParaRPr lang="he-IL" sz="2000" b="1" u="sng" dirty="0">
              <a:solidFill>
                <a:schemeClr val="bg1"/>
              </a:solidFill>
            </a:endParaRPr>
          </a:p>
          <a:p>
            <a:pPr algn="r" rtl="1">
              <a:buClr>
                <a:schemeClr val="lt1"/>
              </a:buClr>
            </a:pPr>
            <a:r>
              <a:rPr lang="he-IL" sz="2000" b="1" u="sng" dirty="0">
                <a:solidFill>
                  <a:schemeClr val="bg1"/>
                </a:solidFill>
              </a:rPr>
              <a:t>תרומה לחברת </a:t>
            </a:r>
            <a:r>
              <a:rPr lang="en-US" sz="2000" b="1" u="sng" dirty="0" err="1">
                <a:solidFill>
                  <a:schemeClr val="bg1"/>
                </a:solidFill>
              </a:rPr>
              <a:t>Diversitech</a:t>
            </a:r>
            <a:r>
              <a:rPr lang="he-IL" sz="2000" b="1" u="sng" dirty="0">
                <a:solidFill>
                  <a:schemeClr val="bg1"/>
                </a:solidFill>
              </a:rPr>
              <a:t>:</a:t>
            </a:r>
          </a:p>
          <a:p>
            <a:pPr algn="r" rtl="1">
              <a:buClr>
                <a:schemeClr val="lt1"/>
              </a:buClr>
            </a:pPr>
            <a:r>
              <a:rPr lang="he-IL" sz="2000" dirty="0">
                <a:solidFill>
                  <a:schemeClr val="bg1"/>
                </a:solidFill>
              </a:rPr>
              <a:t>לספק פרויקט מוצלח ורווחי, להציג את יכולת החברה בפיתוח אתרים ולשפר את תיק העבודות של החברה. </a:t>
            </a:r>
          </a:p>
          <a:p>
            <a:pPr algn="r" rtl="1">
              <a:buClr>
                <a:schemeClr val="lt1"/>
              </a:buClr>
            </a:pPr>
            <a:endParaRPr lang="he-IL" sz="2000" b="1" u="sng" dirty="0">
              <a:solidFill>
                <a:schemeClr val="bg1"/>
              </a:solidFill>
            </a:endParaRPr>
          </a:p>
          <a:p>
            <a:pPr algn="r" rtl="1">
              <a:buClr>
                <a:schemeClr val="lt1"/>
              </a:buClr>
            </a:pPr>
            <a:r>
              <a:rPr lang="he-IL" sz="2000" b="1" u="sng" dirty="0">
                <a:solidFill>
                  <a:schemeClr val="bg1"/>
                </a:solidFill>
              </a:rPr>
              <a:t>תרומה לסמינר הישן:</a:t>
            </a:r>
          </a:p>
          <a:p>
            <a:pPr algn="r" rtl="1"/>
            <a:r>
              <a:rPr lang="he-IL" sz="2000" dirty="0">
                <a:solidFill>
                  <a:schemeClr val="bg1"/>
                </a:solidFill>
              </a:rPr>
              <a:t>מעבר מניהול ידני </a:t>
            </a:r>
            <a:r>
              <a:rPr lang="he-IL" sz="2000" dirty="0" smtClean="0">
                <a:solidFill>
                  <a:schemeClr val="bg1"/>
                </a:solidFill>
              </a:rPr>
              <a:t>לדיגיטלי </a:t>
            </a:r>
            <a:r>
              <a:rPr lang="he-IL" sz="2000" dirty="0">
                <a:solidFill>
                  <a:schemeClr val="bg1"/>
                </a:solidFill>
              </a:rPr>
              <a:t>של כל נושאי התלמידות והקורסים. חיסכון באנשי צוות לניהול האגף. הרחבת פעולות המכון באמצעות המערכת שתמהר ותקצר תהליכים.</a:t>
            </a:r>
          </a:p>
        </p:txBody>
      </p:sp>
      <p:grpSp>
        <p:nvGrpSpPr>
          <p:cNvPr id="8" name="קבוצה 7"/>
          <p:cNvGrpSpPr/>
          <p:nvPr/>
        </p:nvGrpSpPr>
        <p:grpSpPr>
          <a:xfrm>
            <a:off x="-219365" y="-226709"/>
            <a:ext cx="4824113" cy="1594597"/>
            <a:chOff x="-219365" y="-226709"/>
            <a:chExt cx="4824113" cy="1594597"/>
          </a:xfrm>
        </p:grpSpPr>
        <p:pic>
          <p:nvPicPr>
            <p:cNvPr id="9" name="Google Shape;118;p1" descr="תמונה שמכילה גרפיקה, עיצוב גרפי, גופן, לוגו&#10;&#10;התיאור נוצר באופן אוטומטי"/>
            <p:cNvPicPr preferRelativeResize="0"/>
            <p:nvPr/>
          </p:nvPicPr>
          <p:blipFill rotWithShape="1">
            <a:blip r:embed="rId3">
              <a:alphaModFix/>
            </a:blip>
            <a:srcRect/>
            <a:stretch/>
          </p:blipFill>
          <p:spPr>
            <a:xfrm>
              <a:off x="3164475" y="-226709"/>
              <a:ext cx="1440273" cy="1452482"/>
            </a:xfrm>
            <a:prstGeom prst="rect">
              <a:avLst/>
            </a:prstGeom>
            <a:noFill/>
            <a:ln>
              <a:noFill/>
            </a:ln>
          </p:spPr>
        </p:pic>
        <p:pic>
          <p:nvPicPr>
            <p:cNvPr id="10" name="Google Shape;119;p1" descr="תמונה שמכילה טקסט, גופן, גרפיקה, לוגו&#10;&#10;התיאור נוצר באופן אוטומטי"/>
            <p:cNvPicPr preferRelativeResize="0"/>
            <p:nvPr/>
          </p:nvPicPr>
          <p:blipFill rotWithShape="1">
            <a:blip r:embed="rId4">
              <a:alphaModFix/>
            </a:blip>
            <a:srcRect/>
            <a:stretch/>
          </p:blipFill>
          <p:spPr>
            <a:xfrm>
              <a:off x="1613220" y="63394"/>
              <a:ext cx="1815139" cy="872276"/>
            </a:xfrm>
            <a:prstGeom prst="rect">
              <a:avLst/>
            </a:prstGeom>
            <a:noFill/>
            <a:ln>
              <a:noFill/>
            </a:ln>
          </p:spPr>
        </p:pic>
        <p:pic>
          <p:nvPicPr>
            <p:cNvPr id="11" name="תמונה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5" y="-130895"/>
              <a:ext cx="1188462" cy="1498783"/>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94" y="76745"/>
              <a:ext cx="959584" cy="845574"/>
            </a:xfrm>
            <a:prstGeom prst="rect">
              <a:avLst/>
            </a:prstGeom>
          </p:spPr>
        </p:pic>
      </p:grpSp>
    </p:spTree>
    <p:extLst>
      <p:ext uri="{BB962C8B-B14F-4D97-AF65-F5344CB8AC3E}">
        <p14:creationId xmlns:p14="http://schemas.microsoft.com/office/powerpoint/2010/main" val="469372497"/>
      </p:ext>
    </p:extLst>
  </p:cSld>
  <p:clrMapOvr>
    <a:masterClrMapping/>
  </p:clrMapOvr>
</p:sld>
</file>

<file path=ppt/theme/theme1.xml><?xml version="1.0" encoding="utf-8"?>
<a:theme xmlns:a="http://schemas.openxmlformats.org/drawingml/2006/main" name="פרוסה">
  <a:themeElements>
    <a:clrScheme name="פרוסה">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פרוסה">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פרוסה">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10428</TotalTime>
  <Words>2392</Words>
  <Application>Microsoft Office PowerPoint</Application>
  <PresentationFormat>מסך רחב</PresentationFormat>
  <Paragraphs>360</Paragraphs>
  <Slides>42</Slides>
  <Notes>18</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42</vt:i4>
      </vt:variant>
    </vt:vector>
  </HeadingPairs>
  <TitlesOfParts>
    <vt:vector size="52" baseType="lpstr">
      <vt:lpstr>Trebuchet MS</vt:lpstr>
      <vt:lpstr>Roboto Mono</vt:lpstr>
      <vt:lpstr>Gisha</vt:lpstr>
      <vt:lpstr>Gill Sans</vt:lpstr>
      <vt:lpstr>Wingdings 3</vt:lpstr>
      <vt:lpstr>Arial</vt:lpstr>
      <vt:lpstr>Century Gothic</vt:lpstr>
      <vt:lpstr>Arial Rounded MT Bold</vt:lpstr>
      <vt:lpstr>Arial Unicode MS</vt:lpstr>
      <vt:lpstr>פרוסה</vt:lpstr>
      <vt:lpstr>פרויקט אתר המכללה</vt:lpstr>
      <vt:lpstr>פרויקט אתר המכללה</vt:lpstr>
      <vt:lpstr>תוכן העניינים</vt:lpstr>
      <vt:lpstr>הקדמה</vt:lpstr>
      <vt:lpstr>חברת Diversitech</vt:lpstr>
      <vt:lpstr>חברת Diversitech</vt:lpstr>
      <vt:lpstr>תיאור לקוח הקצה - הסמינר הישן ירושלים</vt:lpstr>
      <vt:lpstr>תיאור הפרויקט</vt:lpstr>
      <vt:lpstr>מטרות הפרויקט</vt:lpstr>
      <vt:lpstr>תהליך העבודה</vt:lpstr>
      <vt:lpstr>מצגת של PowerPoint‏</vt:lpstr>
      <vt:lpstr>מצגת של PowerPoint‏</vt:lpstr>
      <vt:lpstr>מצגת של PowerPoint‏</vt:lpstr>
      <vt:lpstr>מצגת של PowerPoint‏</vt:lpstr>
      <vt:lpstr>יישום התחברות באמצעות Googleו- GitHub OAuth2 ב-Java Spring Boot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אתר המכללה</dc:title>
  <dc:creator>שלמה</dc:creator>
  <cp:lastModifiedBy>User</cp:lastModifiedBy>
  <cp:revision>55</cp:revision>
  <dcterms:created xsi:type="dcterms:W3CDTF">2024-06-13T09:22:21Z</dcterms:created>
  <dcterms:modified xsi:type="dcterms:W3CDTF">2024-08-08T20:54:02Z</dcterms:modified>
</cp:coreProperties>
</file>