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250697-5CDB-4444-9809-7E1C802A2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4D2F15B-FBE4-4BC9-9F95-73A5761D4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4438D2-8B42-47F8-9AF8-EA9C733E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544F6C-3BEE-4374-A292-0DAAB557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FDDBD0-896E-4C74-BE33-7B1C4FD9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53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C40FD6-30F9-478A-99BD-FD8E699D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A3E3E21-6B76-481D-9B81-FA3EFC364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16AABA-6806-4446-8A06-7B5C3F8E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CB1066-563E-4E65-B277-026B491A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FA6E7A-428F-4E51-B5FD-4F4144C8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9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1191F5B-F675-4560-BB2D-D926A404F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983A5E1-8BB8-48E0-A39B-776FAD071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60541D-61CD-46CA-A8C3-6DEE1A5A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4C0B47-B22D-4D96-8A31-3C69071B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A9AFF0-5B46-4DC9-974F-CF6EE799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36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10A7C-69B9-45E4-A753-3F50305E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82DD29-F92D-4309-97DD-B5CDF6BD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BEA397-D941-471B-8C40-0244DC7D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1C09A7-1385-4023-8FD3-50C36017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0748FB-501B-4A22-AC52-CAFE10D5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72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488F1C-7481-405C-8D62-6DA4C39C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AF2595-F5F7-4E3D-BDF3-06F53D49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0568CD-C195-499C-BCF7-7FCD963B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92D30C-C8C9-484D-AEAB-D62C5C30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C5A5E1-F1CE-468F-ADFD-7E462810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66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4998BC-EDB4-4987-89E3-2A87C8DC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8F3ABA-BA82-4B1C-A338-4DCFEA97D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F266C03-4E77-4E0E-BF1A-0D8FB081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85A32CF-081B-4024-886C-183BB3FF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583DB18-A35F-43F7-AA65-DC3016A0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627C45-EFB7-49FD-B67C-DE6CA0BD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42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1C167B-EDE6-481A-BB39-6A3251F0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9BA4F8-27E8-4754-9C52-4A26E104F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73630A4-988E-47EC-A218-DDF725D4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BEC9215-9B2D-4476-91B2-C60B08618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6F448CB-3A4D-4E6D-901A-77DF170A3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7EA07D4-7948-4808-98D4-DFB93BAE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3CFFEB9-CF35-43BD-8012-5CB2746A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77A21FB-614A-40A0-AB34-D8AE62E9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65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869210-CA31-4660-869A-ECF6EE7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21BC1C4-2E5B-4CA5-BBCC-FB6DE311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7808920-CA3E-43A0-BA0D-79AA0EEC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782CBEA-1355-41DD-A3B4-1AF6469A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04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E508A1-E06A-4D55-BE41-F99CD8ED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1A44C1C-EACF-4C86-8303-4DEB2D81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076A5CF-F089-45E1-9851-E08418A9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740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44000-51AB-4B6C-A903-E31E8910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F18521-B1A1-41B5-B878-7E547039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83FF4B4-4E3E-43A9-976C-A1C4F9B9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0298DA-EDFE-4A08-B827-70E85D52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628379-AABB-4589-AADD-3AB8793A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64D9FB-9923-42E5-8792-FFCA614A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5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BDFB1E-D4D1-4082-99D9-186842C8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95A45B0-287B-4130-B5D4-637EFE1A5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4362380-5C70-41C8-A1B3-7A048B15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E054C4-FF95-4405-8EF3-5042AD18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4D25BB-8AA5-460D-BB55-3380B860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2797B94-755C-4483-AE57-5AFC160E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29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A2406D3-BE16-47FD-AC9A-465C5AFF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FE68FB-0E24-4B91-9BAD-F8D7F3F0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DC592E-FA83-4FF3-B463-252D1CEE3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93CB-16D2-4D61-97F8-C507BE00160F}" type="datetimeFigureOut">
              <a:rPr lang="he-IL" smtClean="0"/>
              <a:t>י"ג/סיון/תשפ"ד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8247E3-B02F-44AA-AED3-51A2593E7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3DA310-0DBC-4CDF-84B7-1EC5462DD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DC2C-B5DD-47C5-9962-BC0BEF4588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80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C646D4-264D-408D-A240-BD96A9927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Framework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C47381-5190-4002-A2DF-0AC468EF9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............</a:t>
            </a:r>
          </a:p>
        </p:txBody>
      </p:sp>
    </p:spTree>
    <p:extLst>
      <p:ext uri="{BB962C8B-B14F-4D97-AF65-F5344CB8AC3E}">
        <p14:creationId xmlns:p14="http://schemas.microsoft.com/office/powerpoint/2010/main" val="287430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3E6766-17B1-49AA-8F29-6B1EF49B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 fontScale="90000"/>
          </a:bodyPr>
          <a:lstStyle/>
          <a:p>
            <a:r>
              <a:rPr lang="he-IL" b="1" dirty="0"/>
              <a:t>מה זה </a:t>
            </a:r>
            <a:r>
              <a:rPr lang="en-US" b="1" dirty="0"/>
              <a:t>Spring Framework</a:t>
            </a:r>
            <a:r>
              <a:rPr lang="he-IL" b="1" dirty="0"/>
              <a:t>?</a:t>
            </a:r>
            <a:br>
              <a:rPr lang="en-US" b="1" dirty="0"/>
            </a:b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972CD86-800D-4D08-B6D9-63C5EE9230DC}"/>
              </a:ext>
            </a:extLst>
          </p:cNvPr>
          <p:cNvSpPr/>
          <p:nvPr/>
        </p:nvSpPr>
        <p:spPr>
          <a:xfrm>
            <a:off x="672354" y="998728"/>
            <a:ext cx="111610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Spring Framework</a:t>
            </a:r>
            <a:r>
              <a:rPr lang="en-US" dirty="0"/>
              <a:t> </a:t>
            </a:r>
            <a:r>
              <a:rPr lang="he-IL" dirty="0"/>
              <a:t>הוא קבוצה של פרויקטים פתוחים </a:t>
            </a:r>
          </a:p>
          <a:p>
            <a:pPr>
              <a:buFont typeface="Arial" panose="020B0604020202020204" pitchFamily="34" charset="0"/>
              <a:buChar char="•"/>
            </a:pP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 </a:t>
            </a:r>
            <a:r>
              <a:rPr lang="en-US" b="1" dirty="0"/>
              <a:t>Spring </a:t>
            </a:r>
            <a:r>
              <a:rPr lang="he-IL" b="1" dirty="0"/>
              <a:t> מאפשר </a:t>
            </a:r>
            <a:r>
              <a:rPr lang="en-US" dirty="0"/>
              <a:t>: </a:t>
            </a: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להקל על פיתוח יישומים </a:t>
            </a:r>
            <a:r>
              <a:rPr lang="en-US" dirty="0"/>
              <a:t> Java </a:t>
            </a:r>
            <a:r>
              <a:rPr lang="he-IL" dirty="0"/>
              <a:t>באמצעות הפשטת והפחתת התלות בין רכיבי הקוד</a:t>
            </a:r>
          </a:p>
          <a:p>
            <a:pPr>
              <a:buFont typeface="Arial" panose="020B0604020202020204" pitchFamily="34" charset="0"/>
              <a:buChar char="•"/>
            </a:pP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 גישה למסד נתונים </a:t>
            </a:r>
            <a:r>
              <a:rPr lang="en-US" b="1" dirty="0"/>
              <a:t> </a:t>
            </a:r>
            <a:r>
              <a:rPr lang="en-US" dirty="0"/>
              <a:t>Spring</a:t>
            </a:r>
            <a:r>
              <a:rPr lang="he-IL" dirty="0"/>
              <a:t>מספק גישה נוחה למסדי נתונים אוטומציה של יצירת אובייקטים וחיבור למסד נתונים ( לדוגמה הוא חוסך שאילתות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he-IL" dirty="0"/>
              <a:t> במקומן משתמשים בפונקציות שמורות </a:t>
            </a:r>
            <a:r>
              <a:rPr lang="en-US" dirty="0"/>
              <a:t>find()</a:t>
            </a:r>
            <a:r>
              <a:rPr lang="he-IL" dirty="0"/>
              <a:t> </a:t>
            </a:r>
            <a:r>
              <a:rPr lang="en-US" dirty="0" err="1"/>
              <a:t>findAll</a:t>
            </a:r>
            <a:r>
              <a:rPr lang="en-US" dirty="0"/>
              <a:t>()</a:t>
            </a:r>
            <a:r>
              <a:rPr lang="he-IL" dirty="0"/>
              <a:t> </a:t>
            </a:r>
            <a:r>
              <a:rPr lang="en-US" dirty="0"/>
              <a:t>(</a:t>
            </a: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Inversion of Control (</a:t>
            </a:r>
            <a:r>
              <a:rPr lang="en-US" b="1" dirty="0" err="1"/>
              <a:t>IoC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he-IL" dirty="0"/>
              <a:t> כל הנושא של הזרקת תלויות (עם ה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he-IL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Aspect-Oriented Programming (AOP)</a:t>
            </a:r>
            <a:r>
              <a:rPr lang="en-US" dirty="0"/>
              <a:t> </a:t>
            </a:r>
            <a:r>
              <a:rPr lang="he-IL" dirty="0"/>
              <a:t>  הפרדת</a:t>
            </a:r>
            <a:r>
              <a:rPr lang="he-IL" b="1" dirty="0"/>
              <a:t> </a:t>
            </a:r>
            <a:r>
              <a:rPr lang="he-IL" dirty="0"/>
              <a:t>לוגיקה</a:t>
            </a:r>
            <a:r>
              <a:rPr lang="he-IL" b="1" dirty="0"/>
              <a:t> </a:t>
            </a:r>
            <a:r>
              <a:rPr lang="he-IL" dirty="0"/>
              <a:t>מצליחה מהלוגיקה העיקרית .לדוגמא: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לדוגמא: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endParaRPr lang="he-I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לדוגמא:</a:t>
            </a: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39A815E-D4C8-4BCD-ABA2-3B1199F7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7" y="4654385"/>
            <a:ext cx="7148179" cy="185182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CF0BF04-FEB9-484C-8CDD-DF9D0219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945" y="4658031"/>
            <a:ext cx="4008467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3E6766-17B1-49AA-8F29-6B1EF49B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21690"/>
            <a:ext cx="10515600" cy="746499"/>
          </a:xfrm>
        </p:spPr>
        <p:txBody>
          <a:bodyPr>
            <a:normAutofit fontScale="90000"/>
          </a:bodyPr>
          <a:lstStyle/>
          <a:p>
            <a:r>
              <a:rPr lang="en-US" dirty="0"/>
              <a:t>) Annotation </a:t>
            </a:r>
            <a:r>
              <a:rPr lang="he-IL" dirty="0" err="1"/>
              <a:t>אנוטציה</a:t>
            </a:r>
            <a:r>
              <a:rPr lang="he-IL" dirty="0"/>
              <a:t>)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060C865-5856-4A66-A0E1-72174BBD681D}"/>
              </a:ext>
            </a:extLst>
          </p:cNvPr>
          <p:cNvSpPr txBox="1"/>
          <p:nvPr/>
        </p:nvSpPr>
        <p:spPr>
          <a:xfrm>
            <a:off x="880784" y="594939"/>
            <a:ext cx="11093824" cy="75405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מהי </a:t>
            </a:r>
            <a:r>
              <a:rPr lang="he-IL" sz="2800" b="1" dirty="0" err="1"/>
              <a:t>אנוטציה</a:t>
            </a:r>
            <a:r>
              <a:rPr lang="he-IL" sz="2800" b="1" dirty="0"/>
              <a:t>?</a:t>
            </a:r>
          </a:p>
          <a:p>
            <a:endParaRPr lang="he-IL" sz="2800" b="1" dirty="0"/>
          </a:p>
          <a:p>
            <a:r>
              <a:rPr lang="he-IL" sz="2800" dirty="0" err="1"/>
              <a:t>אנוטציה</a:t>
            </a:r>
            <a:r>
              <a:rPr lang="he-IL" sz="2800" dirty="0"/>
              <a:t> היא תווית מיוחדת שמוצמדת למרכיבים שונים בקוד</a:t>
            </a:r>
          </a:p>
          <a:p>
            <a:r>
              <a:rPr lang="he-IL" sz="2800" dirty="0"/>
              <a:t> כמו מחלקות, שיטות, משתנים, פרמטרים ועוד.</a:t>
            </a:r>
          </a:p>
          <a:p>
            <a:r>
              <a:rPr lang="he-IL" sz="2800" dirty="0"/>
              <a:t>היא מוסיפה מידע לקוד ומאפשרת </a:t>
            </a:r>
            <a:r>
              <a:rPr lang="he-IL" sz="2800" dirty="0" err="1"/>
              <a:t>לספרינג</a:t>
            </a:r>
            <a:r>
              <a:rPr lang="he-IL" sz="2800" dirty="0"/>
              <a:t> להבין איך לנהוג עם הקוד שלך </a:t>
            </a:r>
          </a:p>
          <a:p>
            <a:r>
              <a:rPr lang="he-IL" sz="2800" dirty="0"/>
              <a:t>היא מתחילה בסימן @ ואחריו שם </a:t>
            </a:r>
            <a:r>
              <a:rPr lang="he-IL" sz="2800" dirty="0" err="1"/>
              <a:t>האנוטציה</a:t>
            </a:r>
            <a:r>
              <a:rPr lang="he-IL" sz="2800" dirty="0"/>
              <a:t>.</a:t>
            </a:r>
          </a:p>
          <a:p>
            <a:endParaRPr lang="he-IL" sz="2800" dirty="0"/>
          </a:p>
          <a:p>
            <a:r>
              <a:rPr lang="he-IL" sz="2800" dirty="0" err="1"/>
              <a:t>בספרינג</a:t>
            </a:r>
            <a:r>
              <a:rPr lang="he-IL" sz="2800" dirty="0"/>
              <a:t> משתמשים בה בעיקר ל:</a:t>
            </a:r>
          </a:p>
          <a:p>
            <a:endParaRPr lang="he-IL" sz="2800" dirty="0"/>
          </a:p>
          <a:p>
            <a:pPr marL="342900" indent="-342900">
              <a:buAutoNum type="arabicPeriod"/>
            </a:pPr>
            <a:r>
              <a:rPr lang="he-IL" sz="2800" dirty="0"/>
              <a:t>הזרקת תלויות </a:t>
            </a:r>
            <a:r>
              <a:rPr lang="en-US" sz="2800" dirty="0"/>
              <a:t>Dependency Injection)</a:t>
            </a:r>
            <a:r>
              <a:rPr lang="he-IL" sz="2800" dirty="0"/>
              <a:t>)-</a:t>
            </a:r>
            <a:r>
              <a:rPr lang="en-US" sz="2800" dirty="0"/>
              <a:t>@</a:t>
            </a:r>
            <a:r>
              <a:rPr lang="en-US" sz="2800" dirty="0" err="1"/>
              <a:t>Autowired</a:t>
            </a:r>
            <a:endParaRPr lang="he-IL" sz="2800" dirty="0"/>
          </a:p>
          <a:p>
            <a:pPr marL="342900" indent="-342900">
              <a:buAutoNum type="arabicPeriod"/>
            </a:pPr>
            <a:r>
              <a:rPr lang="he-IL" sz="2800" dirty="0"/>
              <a:t>סימון </a:t>
            </a:r>
            <a:r>
              <a:rPr lang="he-IL" sz="2800" dirty="0" err="1"/>
              <a:t>קומפוננטות</a:t>
            </a:r>
            <a:r>
              <a:rPr lang="he-IL" sz="2800" dirty="0"/>
              <a:t> </a:t>
            </a:r>
            <a:r>
              <a:rPr lang="en-US" sz="2800" dirty="0"/>
              <a:t>(Component Scanning)</a:t>
            </a:r>
            <a:r>
              <a:rPr lang="he-IL" sz="2800" dirty="0"/>
              <a:t>-</a:t>
            </a:r>
            <a:r>
              <a:rPr lang="en-US" sz="2800" dirty="0"/>
              <a:t>@Repository @Service</a:t>
            </a:r>
          </a:p>
          <a:p>
            <a:pPr marL="342900" indent="-342900">
              <a:buAutoNum type="arabicPeriod"/>
            </a:pPr>
            <a:r>
              <a:rPr lang="he-IL" sz="2800" dirty="0"/>
              <a:t>טיפול בהטיות (</a:t>
            </a:r>
            <a:r>
              <a:rPr lang="en-US" sz="2800" dirty="0"/>
              <a:t>Aspect-Oriented Programming – AOP</a:t>
            </a:r>
            <a:r>
              <a:rPr lang="he-IL" sz="2800" dirty="0"/>
              <a:t>) </a:t>
            </a:r>
            <a:r>
              <a:rPr lang="en-US" sz="2800" dirty="0"/>
              <a:t>@Before @After</a:t>
            </a:r>
            <a:r>
              <a:rPr lang="he-IL" sz="2800" dirty="0"/>
              <a:t> </a:t>
            </a:r>
            <a:r>
              <a:rPr lang="en-US" sz="2800" dirty="0"/>
              <a:t>@Aspect</a:t>
            </a:r>
          </a:p>
          <a:p>
            <a:pPr marL="342900" indent="-342900">
              <a:buAutoNum type="arabicPeriod"/>
            </a:pPr>
            <a:r>
              <a:rPr lang="he-IL" sz="2800" dirty="0"/>
              <a:t> הגדרת תצורת קונפיגורציה </a:t>
            </a:r>
            <a:r>
              <a:rPr lang="en-US" sz="2800" dirty="0"/>
              <a:t>@Bean @Configuration-</a:t>
            </a:r>
            <a:endParaRPr lang="he-IL" sz="2800" dirty="0"/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endParaRPr lang="he-IL" sz="2800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024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8212C8-2619-4983-99F0-749345B0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Annotation</a:t>
            </a:r>
            <a:r>
              <a:rPr lang="he-IL" dirty="0"/>
              <a:t> שימושיים:</a:t>
            </a:r>
            <a:br>
              <a:rPr lang="he-IL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291DFE-38A9-45D9-8AEC-5236016A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106"/>
            <a:ext cx="10515600" cy="5441857"/>
          </a:xfrm>
        </p:spPr>
        <p:txBody>
          <a:bodyPr>
            <a:normAutofit/>
          </a:bodyPr>
          <a:lstStyle/>
          <a:p>
            <a:r>
              <a:rPr lang="en-US" dirty="0"/>
              <a:t>-@Repository</a:t>
            </a:r>
            <a:r>
              <a:rPr lang="he-IL" dirty="0"/>
              <a:t>מסמן מחלקה כ-</a:t>
            </a:r>
            <a:r>
              <a:rPr lang="en-US" dirty="0"/>
              <a:t> Repository</a:t>
            </a:r>
            <a:r>
              <a:rPr lang="he-IL" dirty="0"/>
              <a:t>המהווה שכבת גישה לנתונים.</a:t>
            </a:r>
          </a:p>
          <a:p>
            <a:r>
              <a:rPr lang="en-US" dirty="0"/>
              <a:t>-@Service</a:t>
            </a:r>
            <a:r>
              <a:rPr lang="he-IL" dirty="0"/>
              <a:t>מסמן מחלקה כשירות, המייצגת את הלוגיקה העסקית</a:t>
            </a:r>
          </a:p>
          <a:p>
            <a:r>
              <a:rPr lang="en-US" dirty="0"/>
              <a:t>@Controller</a:t>
            </a:r>
            <a:r>
              <a:rPr lang="he-IL" dirty="0"/>
              <a:t>-מסמן מחלקה כ-</a:t>
            </a:r>
            <a:r>
              <a:rPr lang="en-US" dirty="0"/>
              <a:t> Controller </a:t>
            </a:r>
            <a:r>
              <a:rPr lang="he-IL" dirty="0"/>
              <a:t>האחראית על טיפול בבקשות </a:t>
            </a:r>
            <a:r>
              <a:rPr lang="en-US" dirty="0"/>
              <a:t>HTTP.</a:t>
            </a:r>
            <a:endParaRPr lang="he-IL" dirty="0"/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he-IL" dirty="0"/>
              <a:t>-מגדיר את המיפוי של הבקשות ל-</a:t>
            </a:r>
            <a:r>
              <a:rPr lang="en-US" dirty="0"/>
              <a:t>Endpoints</a:t>
            </a:r>
            <a:endParaRPr lang="he-IL" dirty="0"/>
          </a:p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, @</a:t>
            </a:r>
            <a:r>
              <a:rPr lang="en-US" dirty="0" err="1"/>
              <a:t>PostMapping</a:t>
            </a:r>
            <a:r>
              <a:rPr lang="en-US" dirty="0"/>
              <a:t>, @</a:t>
            </a:r>
            <a:r>
              <a:rPr lang="en-US" dirty="0" err="1"/>
              <a:t>PutMapping</a:t>
            </a:r>
            <a:r>
              <a:rPr lang="en-US" dirty="0"/>
              <a:t>, @</a:t>
            </a:r>
            <a:r>
              <a:rPr lang="en-US" dirty="0" err="1"/>
              <a:t>DeleteMapping</a:t>
            </a:r>
            <a:r>
              <a:rPr lang="he-IL" dirty="0"/>
              <a:t>-מסמנים סוגי בקשות </a:t>
            </a:r>
            <a:r>
              <a:rPr lang="en-US" dirty="0"/>
              <a:t>HTTP</a:t>
            </a:r>
            <a:endParaRPr lang="he-IL" dirty="0"/>
          </a:p>
          <a:p>
            <a:r>
              <a:rPr lang="en-US" dirty="0"/>
              <a:t> @</a:t>
            </a:r>
            <a:r>
              <a:rPr lang="en-US" dirty="0" err="1"/>
              <a:t>PathVariable</a:t>
            </a:r>
            <a:r>
              <a:rPr lang="he-IL" dirty="0"/>
              <a:t>-מאפשר לחלץ נתונים מה </a:t>
            </a:r>
            <a:r>
              <a:rPr lang="en-US" dirty="0"/>
              <a:t>URL</a:t>
            </a:r>
            <a:r>
              <a:rPr lang="he-IL" dirty="0"/>
              <a:t> של הבקשה</a:t>
            </a:r>
          </a:p>
          <a:p>
            <a:r>
              <a:rPr lang="en-US" dirty="0"/>
              <a:t>@ </a:t>
            </a:r>
            <a:r>
              <a:rPr lang="en-US" dirty="0" err="1"/>
              <a:t>RequestBody</a:t>
            </a:r>
            <a:r>
              <a:rPr lang="he-IL" dirty="0"/>
              <a:t>- מאפשר לקרוא נתונים מהגוף של הבקשה ולהמיר אותם לאובייקטים של </a:t>
            </a:r>
            <a:r>
              <a:rPr lang="en-US" dirty="0"/>
              <a:t>Java</a:t>
            </a:r>
            <a:endParaRPr lang="he-IL" dirty="0"/>
          </a:p>
          <a:p>
            <a:r>
              <a:rPr lang="en-US" b="1" dirty="0"/>
              <a:t> </a:t>
            </a:r>
            <a:r>
              <a:rPr lang="en-US" dirty="0"/>
              <a:t>-@Value </a:t>
            </a:r>
            <a:r>
              <a:rPr lang="he-IL" dirty="0"/>
              <a:t>מאפשר קביעת ערכים מתוך קובץ </a:t>
            </a:r>
            <a:r>
              <a:rPr lang="en-US" dirty="0"/>
              <a:t>properties</a:t>
            </a:r>
          </a:p>
          <a:p>
            <a:endParaRPr lang="en-US" dirty="0"/>
          </a:p>
          <a:p>
            <a:endParaRPr lang="he-IL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904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F0FEE8-D042-43CC-BBDB-B6CFEF31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89648"/>
          </a:xfrm>
        </p:spPr>
        <p:txBody>
          <a:bodyPr>
            <a:normAutofit fontScale="90000"/>
          </a:bodyPr>
          <a:lstStyle/>
          <a:p>
            <a:r>
              <a:rPr lang="he-IL" sz="2000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8B3709-31EC-4581-B4E2-8D349DBB4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9988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7B5A9B6-3610-4693-A1C5-1BC2212F6294}"/>
              </a:ext>
            </a:extLst>
          </p:cNvPr>
          <p:cNvSpPr txBox="1"/>
          <p:nvPr/>
        </p:nvSpPr>
        <p:spPr>
          <a:xfrm>
            <a:off x="-152400" y="-356652"/>
            <a:ext cx="11743764" cy="86485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  <a:p>
            <a:r>
              <a:rPr lang="en-US" sz="2200" dirty="0"/>
              <a:t>@Configuration</a:t>
            </a:r>
            <a:r>
              <a:rPr lang="he-IL" sz="2200" dirty="0"/>
              <a:t>- מסמן שהמחלקה היא מחלקת קונפיגורציה.</a:t>
            </a:r>
          </a:p>
          <a:p>
            <a:endParaRPr lang="he-IL" sz="2200" dirty="0"/>
          </a:p>
          <a:p>
            <a:r>
              <a:rPr lang="en-US" sz="2200" dirty="0"/>
              <a:t>@Bean</a:t>
            </a:r>
            <a:r>
              <a:rPr lang="he-IL" sz="2200" dirty="0"/>
              <a:t>- מסמן שיטה שמחזירה אובייקט ש-</a:t>
            </a:r>
            <a:r>
              <a:rPr lang="en-US" sz="2200" dirty="0"/>
              <a:t>Spring </a:t>
            </a:r>
            <a:r>
              <a:rPr lang="he-IL" sz="2200" dirty="0"/>
              <a:t> צריך ליצור ולנהל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 דוגמת קוד: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77E4F49-EAE2-4440-B739-811C3DE9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02" y="2944767"/>
            <a:ext cx="6020322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5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B34801-06D0-4917-8458-A21373F7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3600" b="1" dirty="0"/>
              <a:t>דוגמאות לשימוש ב:</a:t>
            </a:r>
            <a:br>
              <a:rPr lang="he-IL" sz="3600" b="1" dirty="0"/>
            </a:br>
            <a:br>
              <a:rPr lang="he-IL" sz="2000" dirty="0"/>
            </a:br>
            <a:r>
              <a:rPr lang="en-US" sz="2000" dirty="0"/>
              <a:t>@PostMapping,@PutMapping,@GetMapping,@PathVariable,@RequstBody,@RestController,  @</a:t>
            </a:r>
            <a:r>
              <a:rPr lang="en-US" sz="2000" dirty="0" err="1"/>
              <a:t>RequstMapping</a:t>
            </a:r>
            <a:r>
              <a:rPr lang="en-US" sz="2000" dirty="0"/>
              <a:t>, @</a:t>
            </a:r>
            <a:r>
              <a:rPr lang="en-US" sz="2000" dirty="0" err="1"/>
              <a:t>Autowired</a:t>
            </a:r>
            <a:endParaRPr lang="he-IL" sz="2000" dirty="0"/>
          </a:p>
        </p:txBody>
      </p:sp>
      <p:pic>
        <p:nvPicPr>
          <p:cNvPr id="7" name="מציין מיקום תוכן 3">
            <a:extLst>
              <a:ext uri="{FF2B5EF4-FFF2-40B4-BE49-F238E27FC236}">
                <a16:creationId xmlns:a16="http://schemas.microsoft.com/office/drawing/2014/main" id="{C39B476D-A77E-44B9-ACEC-6A93FB3C2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0163" y="1856105"/>
            <a:ext cx="5879994" cy="435133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5B57D38-3DEB-4D74-842C-EF59F016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8" y="1894950"/>
            <a:ext cx="4823878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62833A5-133A-44D5-962B-1EC2CA609096}"/>
              </a:ext>
            </a:extLst>
          </p:cNvPr>
          <p:cNvSpPr txBox="1"/>
          <p:nvPr/>
        </p:nvSpPr>
        <p:spPr>
          <a:xfrm>
            <a:off x="3804187" y="89647"/>
            <a:ext cx="8244378" cy="77251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  <a:p>
            <a:r>
              <a:rPr lang="he-IL" sz="3200" b="1" dirty="0"/>
              <a:t>קובץ </a:t>
            </a:r>
            <a:r>
              <a:rPr lang="en-US" sz="3200" b="1" dirty="0"/>
              <a:t>pom.xml </a:t>
            </a:r>
            <a:r>
              <a:rPr lang="he-IL" sz="3200" b="1" dirty="0"/>
              <a:t>:</a:t>
            </a:r>
            <a:r>
              <a:rPr lang="he-IL" sz="1600" dirty="0"/>
              <a:t>(הוא חופף ברעיון שלו לקובץ </a:t>
            </a:r>
            <a:r>
              <a:rPr lang="en-US" sz="1600" dirty="0"/>
              <a:t> </a:t>
            </a:r>
            <a:r>
              <a:rPr lang="en-US" sz="1600" dirty="0" err="1"/>
              <a:t>package.json</a:t>
            </a:r>
            <a:r>
              <a:rPr lang="en-US" sz="1600" dirty="0"/>
              <a:t> </a:t>
            </a:r>
            <a:r>
              <a:rPr lang="he-IL" sz="1600" dirty="0" err="1"/>
              <a:t>בריאקט</a:t>
            </a:r>
            <a:r>
              <a:rPr lang="he-IL" sz="1600" dirty="0"/>
              <a:t>) </a:t>
            </a:r>
            <a:endParaRPr lang="he-IL" sz="3200" b="1" dirty="0"/>
          </a:p>
          <a:p>
            <a:endParaRPr lang="he-IL" dirty="0"/>
          </a:p>
          <a:p>
            <a:r>
              <a:rPr lang="he-IL" dirty="0"/>
              <a:t>קובץ של ניהול התלויות של </a:t>
            </a:r>
            <a:r>
              <a:rPr lang="en-US" dirty="0"/>
              <a:t>Maven </a:t>
            </a:r>
            <a:r>
              <a:rPr lang="he-IL" dirty="0"/>
              <a:t> הוא מכיל מידע על </a:t>
            </a:r>
            <a:r>
              <a:rPr lang="he-IL" dirty="0" err="1"/>
              <a:t>הפרוייקט</a:t>
            </a:r>
            <a:r>
              <a:rPr lang="he-IL" dirty="0"/>
              <a:t> ועל התלויות הדרושות לו כך ש </a:t>
            </a:r>
            <a:r>
              <a:rPr lang="en-US" dirty="0"/>
              <a:t>Maven </a:t>
            </a:r>
            <a:r>
              <a:rPr lang="he-IL" dirty="0"/>
              <a:t> תוכל להוריד ולנהל אותם באופן אוטומטי</a:t>
            </a:r>
          </a:p>
          <a:p>
            <a:r>
              <a:rPr lang="he-IL" dirty="0"/>
              <a:t> לדוגמא  תלות בספריית </a:t>
            </a:r>
            <a:r>
              <a:rPr lang="en-US" dirty="0"/>
              <a:t> h2(DB) </a:t>
            </a:r>
            <a:r>
              <a:rPr lang="he-IL" dirty="0"/>
              <a:t>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sz="3200" b="1" dirty="0"/>
              <a:t>קובץ </a:t>
            </a:r>
            <a:r>
              <a:rPr lang="en-US" sz="3200" b="1" dirty="0" err="1"/>
              <a:t>application.properties</a:t>
            </a:r>
            <a:r>
              <a:rPr lang="he-IL" sz="3200" b="1" dirty="0"/>
              <a:t>:</a:t>
            </a:r>
          </a:p>
          <a:p>
            <a:r>
              <a:rPr lang="he-IL" dirty="0"/>
              <a:t>משמש לקביעת תצורה (</a:t>
            </a:r>
            <a:r>
              <a:rPr lang="en-US" dirty="0"/>
              <a:t>configuration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של האפליקציה ב</a:t>
            </a:r>
            <a:r>
              <a:rPr lang="en-US" dirty="0"/>
              <a:t>Spring </a:t>
            </a:r>
            <a:r>
              <a:rPr lang="he-IL" dirty="0"/>
              <a:t> </a:t>
            </a:r>
          </a:p>
          <a:p>
            <a:r>
              <a:rPr lang="he-IL" dirty="0"/>
              <a:t>הקובץ מכיל  הגדרות שונות כמו הגדרות מסד נתונים, הגדרות שרת, תכונות שונות של האפליקציה ועוד</a:t>
            </a:r>
          </a:p>
          <a:p>
            <a:endParaRPr lang="he-IL" b="1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CF42234-14E2-43BE-9DAF-F81C50216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6" y="0"/>
            <a:ext cx="3465871" cy="68580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48578B4-A3FE-42B3-9FD0-F3D558C0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17" y="1803204"/>
            <a:ext cx="3033023" cy="108213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80B89FCF-B847-46EB-A970-1E1E59CBA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023" y="4290407"/>
            <a:ext cx="4168501" cy="2347163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EC719B5-8255-44A5-9052-D3ABC602FD19}"/>
              </a:ext>
            </a:extLst>
          </p:cNvPr>
          <p:cNvSpPr txBox="1"/>
          <p:nvPr/>
        </p:nvSpPr>
        <p:spPr>
          <a:xfrm>
            <a:off x="8830235" y="4632991"/>
            <a:ext cx="313102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בדוגמא הזו קובץ ה </a:t>
            </a:r>
            <a:r>
              <a:rPr lang="en-US" dirty="0" err="1"/>
              <a:t>application.properties</a:t>
            </a:r>
            <a:r>
              <a:rPr lang="en-US" dirty="0"/>
              <a:t> </a:t>
            </a:r>
            <a:r>
              <a:rPr lang="he-IL" dirty="0"/>
              <a:t>:</a:t>
            </a:r>
          </a:p>
          <a:p>
            <a:endParaRPr lang="he-IL" sz="1400" dirty="0"/>
          </a:p>
          <a:p>
            <a:r>
              <a:rPr lang="he-IL" sz="1400" dirty="0"/>
              <a:t>1.קובע את פרטי ההתחברות למסד הנתונים.</a:t>
            </a:r>
          </a:p>
          <a:p>
            <a:r>
              <a:rPr lang="he-IL" sz="1400" dirty="0"/>
              <a:t>2.מגדיר את הפורט שעליו האפליקציה תפעל</a:t>
            </a:r>
          </a:p>
          <a:p>
            <a:r>
              <a:rPr lang="he-IL" sz="1400" dirty="0"/>
              <a:t>3.מגדיר את שם האפליקציה</a:t>
            </a:r>
          </a:p>
        </p:txBody>
      </p:sp>
    </p:spTree>
    <p:extLst>
      <p:ext uri="{BB962C8B-B14F-4D97-AF65-F5344CB8AC3E}">
        <p14:creationId xmlns:p14="http://schemas.microsoft.com/office/powerpoint/2010/main" val="145295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429</Words>
  <Application>Microsoft Office PowerPoint</Application>
  <PresentationFormat>מסך רחב</PresentationFormat>
  <Paragraphs>107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Spring Framework</vt:lpstr>
      <vt:lpstr>מה זה Spring Framework? </vt:lpstr>
      <vt:lpstr>) Annotation אנוטציה) </vt:lpstr>
      <vt:lpstr>Annotation שימושיים: </vt:lpstr>
      <vt:lpstr>.</vt:lpstr>
      <vt:lpstr>דוגמאות לשימוש ב:  @PostMapping,@PutMapping,@GetMapping,@PathVariable,@RequstBody,@RestController,  @RequstMapping, @Autowired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הקדמה ל-Spring Framework</dc:title>
  <dc:creator>avital isakov</dc:creator>
  <cp:lastModifiedBy>avital isakov</cp:lastModifiedBy>
  <cp:revision>32</cp:revision>
  <dcterms:created xsi:type="dcterms:W3CDTF">2024-06-18T08:26:44Z</dcterms:created>
  <dcterms:modified xsi:type="dcterms:W3CDTF">2024-06-19T08:58:58Z</dcterms:modified>
</cp:coreProperties>
</file>