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7" r:id="rId11"/>
    <p:sldId id="268" r:id="rId12"/>
    <p:sldId id="305" r:id="rId13"/>
    <p:sldId id="269" r:id="rId14"/>
    <p:sldId id="270" r:id="rId15"/>
    <p:sldId id="273" r:id="rId16"/>
    <p:sldId id="300" r:id="rId17"/>
    <p:sldId id="301" r:id="rId18"/>
    <p:sldId id="302" r:id="rId19"/>
    <p:sldId id="307" r:id="rId20"/>
    <p:sldId id="311" r:id="rId21"/>
    <p:sldId id="314" r:id="rId22"/>
    <p:sldId id="316" r:id="rId23"/>
    <p:sldId id="315" r:id="rId24"/>
    <p:sldId id="282" r:id="rId25"/>
    <p:sldId id="321" r:id="rId26"/>
    <p:sldId id="325" r:id="rId27"/>
    <p:sldId id="322" r:id="rId28"/>
    <p:sldId id="326" r:id="rId29"/>
    <p:sldId id="323" r:id="rId30"/>
    <p:sldId id="324" r:id="rId31"/>
    <p:sldId id="328" r:id="rId32"/>
    <p:sldId id="327" r:id="rId33"/>
    <p:sldId id="329" r:id="rId34"/>
    <p:sldId id="330" r:id="rId35"/>
    <p:sldId id="331" r:id="rId36"/>
    <p:sldId id="310" r:id="rId37"/>
    <p:sldId id="309" r:id="rId38"/>
    <p:sldId id="319" r:id="rId39"/>
    <p:sldId id="332" r:id="rId40"/>
    <p:sldId id="334" r:id="rId41"/>
    <p:sldId id="333" r:id="rId42"/>
    <p:sldId id="335" r:id="rId43"/>
    <p:sldId id="336" r:id="rId44"/>
    <p:sldId id="337" r:id="rId45"/>
    <p:sldId id="271" r:id="rId46"/>
    <p:sldId id="272" r:id="rId47"/>
    <p:sldId id="265" r:id="rId48"/>
    <p:sldId id="266" r:id="rId4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C75"/>
    <a:srgbClr val="148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07A888A-02D2-4679-B250-7D47BABD2A83}" type="datetimeFigureOut">
              <a:rPr lang="he-IL" smtClean="0"/>
              <a:t>כ"ח/תמוז/תשפ"ד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97A9EE6-D4BA-4D8D-BD5F-40EC01F97D97}" type="slidenum">
              <a:rPr lang="he-IL" smtClean="0"/>
              <a:t>‹#›</a:t>
            </a:fld>
            <a:endParaRPr lang="he-IL"/>
          </a:p>
        </p:txBody>
      </p:sp>
    </p:spTree>
    <p:extLst>
      <p:ext uri="{BB962C8B-B14F-4D97-AF65-F5344CB8AC3E}">
        <p14:creationId xmlns:p14="http://schemas.microsoft.com/office/powerpoint/2010/main" val="288289075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eac266c2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eac266c2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ac266c29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eac266c2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eac266c29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eac266c29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כ"ח/תמוז/תשפ"ד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כ"ח/תמוז/תשפ"ד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4" name="Google Shape;68;p1" descr="תמונה שמכילה גרפיקה, עיצוב גרפי, גופן, לוגו&#10;&#10;התיאור נוצר באופן אוטומטי">
            <a:extLst>
              <a:ext uri="{FF2B5EF4-FFF2-40B4-BE49-F238E27FC236}">
                <a16:creationId xmlns:a16="http://schemas.microsoft.com/office/drawing/2014/main" id="{5BA18E39-13C0-A5AD-BA6B-D29CC61AECA4}"/>
              </a:ext>
            </a:extLst>
          </p:cNvPr>
          <p:cNvPicPr preferRelativeResize="0"/>
          <p:nvPr/>
        </p:nvPicPr>
        <p:blipFill rotWithShape="1">
          <a:blip r:embed="rId2">
            <a:alphaModFix/>
          </a:blip>
          <a:srcRect/>
          <a:stretch/>
        </p:blipFill>
        <p:spPr>
          <a:xfrm>
            <a:off x="678714" y="3208750"/>
            <a:ext cx="3888597" cy="3888597"/>
          </a:xfrm>
          <a:prstGeom prst="rect">
            <a:avLst/>
          </a:prstGeom>
          <a:noFill/>
          <a:ln>
            <a:noFill/>
          </a:ln>
        </p:spPr>
      </p:pic>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686D45E5-0609-97CC-BDE9-F15B7F89F6A0}"/>
              </a:ext>
            </a:extLst>
          </p:cNvPr>
          <p:cNvPicPr preferRelativeResize="0"/>
          <p:nvPr/>
        </p:nvPicPr>
        <p:blipFill rotWithShape="1">
          <a:blip r:embed="rId3">
            <a:alphaModFix/>
          </a:blip>
          <a:srcRect/>
          <a:stretch/>
        </p:blipFill>
        <p:spPr>
          <a:xfrm>
            <a:off x="9505029" y="5468273"/>
            <a:ext cx="2550511" cy="1225663"/>
          </a:xfrm>
          <a:prstGeom prst="rect">
            <a:avLst/>
          </a:prstGeom>
          <a:noFill/>
          <a:ln>
            <a:noFill/>
          </a:ln>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p:txBody>
          <a:bodyPr/>
          <a:lstStyle/>
          <a:p>
            <a:pPr algn="ctr"/>
            <a:r>
              <a:rPr lang="he-IL" dirty="0">
                <a:solidFill>
                  <a:schemeClr val="tx2">
                    <a:lumMod val="60000"/>
                    <a:lumOff val="40000"/>
                  </a:schemeClr>
                </a:solidFill>
                <a:cs typeface="+mn-cs"/>
              </a:rPr>
              <a:t>שלב א':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r>
              <a:rPr lang="he-IL" dirty="0">
                <a:solidFill>
                  <a:schemeClr val="tx2">
                    <a:lumMod val="60000"/>
                    <a:lumOff val="40000"/>
                  </a:schemeClr>
                </a:solidFill>
                <a:cs typeface="+mn-cs"/>
              </a:rPr>
              <a:t>שלב ב': </a:t>
            </a:r>
            <a:r>
              <a:rPr lang="he-IL" dirty="0" err="1">
                <a:solidFill>
                  <a:schemeClr val="tx2">
                    <a:lumMod val="60000"/>
                    <a:lumOff val="40000"/>
                  </a:schemeClr>
                </a:solidFill>
                <a:cs typeface="+mn-cs"/>
              </a:rPr>
              <a:t>איפיון</a:t>
            </a:r>
            <a:r>
              <a:rPr lang="he-IL" dirty="0">
                <a:solidFill>
                  <a:schemeClr val="tx2">
                    <a:lumMod val="60000"/>
                    <a:lumOff val="40000"/>
                  </a:schemeClr>
                </a:solidFill>
                <a:cs typeface="+mn-cs"/>
              </a:rPr>
              <a:t>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a:t>
            </a:r>
            <a:r>
              <a:rPr lang="he-IL" dirty="0" err="1"/>
              <a:t>איפיון</a:t>
            </a:r>
            <a:r>
              <a:rPr lang="he-IL" dirty="0"/>
              <a:t> עבור הפרויקט ע"י ה-</a:t>
            </a:r>
            <a:r>
              <a:rPr lang="en-US" dirty="0"/>
              <a:t>CTO</a:t>
            </a:r>
            <a:r>
              <a:rPr lang="he-IL" dirty="0"/>
              <a:t> של </a:t>
            </a:r>
            <a:r>
              <a:rPr lang="en-US" dirty="0" err="1"/>
              <a:t>Diversitech</a:t>
            </a:r>
            <a:r>
              <a:rPr lang="he-IL" dirty="0"/>
              <a:t>.</a:t>
            </a:r>
            <a:br>
              <a:rPr lang="en-US" dirty="0"/>
            </a:br>
            <a:r>
              <a:rPr lang="he-IL" dirty="0"/>
              <a:t>אנו קיבלנו את </a:t>
            </a:r>
            <a:r>
              <a:rPr lang="he-IL" dirty="0" err="1"/>
              <a:t>האיפיון</a:t>
            </a:r>
            <a:r>
              <a:rPr lang="he-IL" dirty="0"/>
              <a:t> במסמכי </a:t>
            </a:r>
            <a:r>
              <a:rPr lang="en-US" dirty="0"/>
              <a:t>word </a:t>
            </a:r>
            <a:r>
              <a:rPr lang="he-IL" dirty="0"/>
              <a:t> ב – </a:t>
            </a:r>
            <a:r>
              <a:rPr lang="en-US" dirty="0"/>
              <a:t>google drive</a:t>
            </a:r>
            <a:r>
              <a:rPr lang="he-IL" dirty="0"/>
              <a:t> </a:t>
            </a:r>
          </a:p>
        </p:txBody>
      </p:sp>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D3DE28-F616-9397-41CF-D6B3AB21E6A1}"/>
              </a:ext>
            </a:extLst>
          </p:cNvPr>
          <p:cNvSpPr>
            <a:spLocks noGrp="1"/>
          </p:cNvSpPr>
          <p:nvPr>
            <p:ph type="title"/>
          </p:nvPr>
        </p:nvSpPr>
        <p:spPr/>
        <p:txBody>
          <a:bodyPr/>
          <a:lstStyle/>
          <a:p>
            <a:r>
              <a:rPr lang="he-IL" dirty="0"/>
              <a:t>משימות כלליות </a:t>
            </a:r>
          </a:p>
        </p:txBody>
      </p:sp>
      <p:sp>
        <p:nvSpPr>
          <p:cNvPr id="3" name="מציין מיקום תוכן 2">
            <a:extLst>
              <a:ext uri="{FF2B5EF4-FFF2-40B4-BE49-F238E27FC236}">
                <a16:creationId xmlns:a16="http://schemas.microsoft.com/office/drawing/2014/main" id="{67F90D1B-F752-50A8-B291-C62E1218C15C}"/>
              </a:ext>
            </a:extLst>
          </p:cNvPr>
          <p:cNvSpPr>
            <a:spLocks noGrp="1"/>
          </p:cNvSpPr>
          <p:nvPr>
            <p:ph idx="1"/>
          </p:nvPr>
        </p:nvSpPr>
        <p:spPr>
          <a:xfrm>
            <a:off x="838200" y="1797050"/>
            <a:ext cx="10515600" cy="4351338"/>
          </a:xfrm>
        </p:spPr>
        <p:txBody>
          <a:bodyPr/>
          <a:lstStyle/>
          <a:p>
            <a:r>
              <a:rPr lang="he-IL" strike="sngStrike" dirty="0"/>
              <a:t>התחברות עם גוגל- </a:t>
            </a:r>
            <a:r>
              <a:rPr lang="en-US" strike="sngStrike" dirty="0"/>
              <a:t>login with google</a:t>
            </a:r>
            <a:endParaRPr lang="he-IL" strike="sngStrike" dirty="0"/>
          </a:p>
          <a:p>
            <a:r>
              <a:rPr lang="he-IL" strike="sngStrike" dirty="0"/>
              <a:t>הרשמה-</a:t>
            </a:r>
            <a:r>
              <a:rPr lang="en-US" strike="sngStrike" dirty="0"/>
              <a:t>sign up </a:t>
            </a:r>
            <a:r>
              <a:rPr lang="he-IL" strike="sngStrike" dirty="0"/>
              <a:t> </a:t>
            </a:r>
            <a:r>
              <a:rPr lang="en-US" b="0" i="0" strike="sngStrike" dirty="0">
                <a:solidFill>
                  <a:srgbClr val="FFFFFF"/>
                </a:solidFill>
                <a:effectLst/>
                <a:latin typeface="Roboto" panose="02000000000000000000" pitchFamily="2" charset="0"/>
              </a:rPr>
              <a:t>? </a:t>
            </a:r>
            <a:r>
              <a:rPr lang="he-IL" b="0" i="0" strike="sngStrike" dirty="0">
                <a:solidFill>
                  <a:srgbClr val="FFFFFF"/>
                </a:solidFill>
                <a:effectLst/>
                <a:latin typeface="Roboto" panose="02000000000000000000" pitchFamily="2" charset="0"/>
              </a:rPr>
              <a:t>ע</a:t>
            </a:r>
            <a:endParaRPr lang="en-US" b="0" i="0" strike="sngStrike" dirty="0">
              <a:solidFill>
                <a:srgbClr val="FFFFFF"/>
              </a:solidFill>
              <a:effectLst/>
              <a:latin typeface="Roboto" panose="02000000000000000000" pitchFamily="2" charset="0"/>
            </a:endParaRPr>
          </a:p>
          <a:p>
            <a:r>
              <a:rPr lang="he-IL" dirty="0" err="1"/>
              <a:t>צאטבוט</a:t>
            </a:r>
            <a:r>
              <a:rPr lang="he-IL" dirty="0"/>
              <a:t> - </a:t>
            </a:r>
            <a:r>
              <a:rPr lang="en-US" dirty="0" err="1"/>
              <a:t>chatBot</a:t>
            </a:r>
            <a:endParaRPr lang="he-IL" dirty="0"/>
          </a:p>
          <a:p>
            <a:r>
              <a:rPr lang="he-IL" dirty="0"/>
              <a:t>זיהוי פנים- </a:t>
            </a:r>
            <a:r>
              <a:rPr lang="en-US" dirty="0"/>
              <a:t>face recognition</a:t>
            </a:r>
            <a:endParaRPr lang="he-IL" dirty="0"/>
          </a:p>
          <a:p>
            <a:r>
              <a:rPr lang="he-IL" dirty="0"/>
              <a:t>העלאת תמונה לזיהוי פנים </a:t>
            </a:r>
            <a:r>
              <a:rPr lang="en-US" dirty="0"/>
              <a:t>upload image - </a:t>
            </a:r>
            <a:endParaRPr lang="he-IL" dirty="0"/>
          </a:p>
          <a:p>
            <a:endParaRPr lang="he-IL" dirty="0"/>
          </a:p>
        </p:txBody>
      </p:sp>
    </p:spTree>
    <p:extLst>
      <p:ext uri="{BB962C8B-B14F-4D97-AF65-F5344CB8AC3E}">
        <p14:creationId xmlns:p14="http://schemas.microsoft.com/office/powerpoint/2010/main" val="84112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ג':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70000" lnSpcReduction="20000"/>
          </a:bodyPr>
          <a:lstStyle/>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endParaRPr lang="he-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שיחות ודיונים עם קולגות לגבי תכנון נכונות הפיתוחים הנוכחיים, תוך כדי דיון על פיתוחים קודמים ומקבילים גם כן.</a:t>
            </a:r>
            <a:endParaRPr lang="iw-IL" sz="24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he-IL" sz="2400" dirty="0">
                <a:solidFill>
                  <a:srgbClr val="000000"/>
                </a:solidFill>
                <a:latin typeface="Arial"/>
                <a:ea typeface="Arial"/>
                <a:cs typeface="Arial"/>
                <a:sym typeface="Arial"/>
              </a:rPr>
              <a:t>לפני כל משימה - </a:t>
            </a:r>
            <a:r>
              <a:rPr lang="iw-IL" sz="2400" dirty="0">
                <a:solidFill>
                  <a:srgbClr val="000000"/>
                </a:solidFill>
                <a:latin typeface="Arial"/>
                <a:ea typeface="Arial"/>
                <a:cs typeface="Arial"/>
                <a:sym typeface="Arial"/>
              </a:rPr>
              <a:t>חלוקת מסכי האפליקציה</a:t>
            </a:r>
            <a:r>
              <a:rPr lang="he-IL" sz="2400" dirty="0">
                <a:solidFill>
                  <a:srgbClr val="000000"/>
                </a:solidFill>
                <a:latin typeface="Arial"/>
                <a:ea typeface="Arial"/>
                <a:cs typeface="Arial"/>
                <a:sym typeface="Arial"/>
              </a:rPr>
              <a:t> הנדרשים למשימותיי</a:t>
            </a:r>
            <a:r>
              <a:rPr lang="iw-IL" sz="2400" dirty="0">
                <a:solidFill>
                  <a:srgbClr val="000000"/>
                </a:solidFill>
                <a:latin typeface="Arial"/>
                <a:ea typeface="Arial"/>
                <a:cs typeface="Arial"/>
                <a:sym typeface="Arial"/>
              </a:rPr>
              <a:t> למודולים וקומפוננטות</a:t>
            </a:r>
            <a:br>
              <a:rPr lang="en-US" sz="2400" dirty="0">
                <a:solidFill>
                  <a:srgbClr val="000000"/>
                </a:solidFill>
                <a:latin typeface="Arial"/>
                <a:ea typeface="Arial"/>
                <a:cs typeface="Arial"/>
                <a:sym typeface="Arial"/>
              </a:rPr>
            </a:b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6" name="תמונה 5">
            <a:extLst>
              <a:ext uri="{FF2B5EF4-FFF2-40B4-BE49-F238E27FC236}">
                <a16:creationId xmlns:a16="http://schemas.microsoft.com/office/drawing/2014/main" id="{B38993DA-3621-9410-673A-1607843F0D29}"/>
              </a:ext>
            </a:extLst>
          </p:cNvPr>
          <p:cNvPicPr>
            <a:picLocks noChangeAspect="1"/>
          </p:cNvPicPr>
          <p:nvPr/>
        </p:nvPicPr>
        <p:blipFill>
          <a:blip r:embed="rId2"/>
          <a:stretch>
            <a:fillRect/>
          </a:stretch>
        </p:blipFill>
        <p:spPr>
          <a:xfrm>
            <a:off x="9049739" y="3429000"/>
            <a:ext cx="1760373" cy="1143099"/>
          </a:xfrm>
          <a:prstGeom prst="rect">
            <a:avLst/>
          </a:prstGeom>
        </p:spPr>
      </p:pic>
      <p:pic>
        <p:nvPicPr>
          <p:cNvPr id="10" name="תמונה 9">
            <a:extLst>
              <a:ext uri="{FF2B5EF4-FFF2-40B4-BE49-F238E27FC236}">
                <a16:creationId xmlns:a16="http://schemas.microsoft.com/office/drawing/2014/main" id="{9B0DA26D-DC9D-5833-ADDA-06726FDAD92D}"/>
              </a:ext>
            </a:extLst>
          </p:cNvPr>
          <p:cNvPicPr>
            <a:picLocks noChangeAspect="1"/>
          </p:cNvPicPr>
          <p:nvPr/>
        </p:nvPicPr>
        <p:blipFill>
          <a:blip r:embed="rId3"/>
          <a:stretch>
            <a:fillRect/>
          </a:stretch>
        </p:blipFill>
        <p:spPr>
          <a:xfrm>
            <a:off x="3735856" y="3418417"/>
            <a:ext cx="2556357" cy="2145367"/>
          </a:xfrm>
          <a:prstGeom prst="rect">
            <a:avLst/>
          </a:prstGeom>
        </p:spPr>
      </p:pic>
      <p:pic>
        <p:nvPicPr>
          <p:cNvPr id="12" name="תמונה 11">
            <a:extLst>
              <a:ext uri="{FF2B5EF4-FFF2-40B4-BE49-F238E27FC236}">
                <a16:creationId xmlns:a16="http://schemas.microsoft.com/office/drawing/2014/main" id="{2DA2A677-9E39-338A-5864-F0A7A7906D47}"/>
              </a:ext>
            </a:extLst>
          </p:cNvPr>
          <p:cNvPicPr>
            <a:picLocks noChangeAspect="1"/>
          </p:cNvPicPr>
          <p:nvPr/>
        </p:nvPicPr>
        <p:blipFill>
          <a:blip r:embed="rId4"/>
          <a:stretch>
            <a:fillRect/>
          </a:stretch>
        </p:blipFill>
        <p:spPr>
          <a:xfrm>
            <a:off x="6408787" y="3429000"/>
            <a:ext cx="2407804" cy="1143099"/>
          </a:xfrm>
          <a:prstGeom prst="rect">
            <a:avLst/>
          </a:prstGeom>
        </p:spPr>
      </p:pic>
      <p:pic>
        <p:nvPicPr>
          <p:cNvPr id="16" name="תמונה 15">
            <a:extLst>
              <a:ext uri="{FF2B5EF4-FFF2-40B4-BE49-F238E27FC236}">
                <a16:creationId xmlns:a16="http://schemas.microsoft.com/office/drawing/2014/main" id="{619A48E6-07CE-D0E8-4CB4-411858330F23}"/>
              </a:ext>
            </a:extLst>
          </p:cNvPr>
          <p:cNvPicPr>
            <a:picLocks noChangeAspect="1"/>
          </p:cNvPicPr>
          <p:nvPr/>
        </p:nvPicPr>
        <p:blipFill>
          <a:blip r:embed="rId5"/>
          <a:stretch>
            <a:fillRect/>
          </a:stretch>
        </p:blipFill>
        <p:spPr>
          <a:xfrm>
            <a:off x="1372294" y="3032428"/>
            <a:ext cx="2187130" cy="3825572"/>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C6E6C-4B0F-9EC6-B2A4-6E2F3BF51E37}"/>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3" name="מציין מיקום תוכן 2">
            <a:extLst>
              <a:ext uri="{FF2B5EF4-FFF2-40B4-BE49-F238E27FC236}">
                <a16:creationId xmlns:a16="http://schemas.microsoft.com/office/drawing/2014/main" id="{62A213FF-B2E8-BE86-9CC4-6E530A112658}"/>
              </a:ext>
            </a:extLst>
          </p:cNvPr>
          <p:cNvSpPr>
            <a:spLocks noGrp="1"/>
          </p:cNvSpPr>
          <p:nvPr>
            <p:ph idx="1"/>
          </p:nvPr>
        </p:nvSpPr>
        <p:spPr/>
        <p:txBody>
          <a:bodyPr>
            <a:normAutofit fontScale="55000" lnSpcReduction="20000"/>
          </a:bodyPr>
          <a:lstStyle/>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28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endParaRPr lang="he-IL" sz="28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he-IL" sz="2800" dirty="0">
                <a:solidFill>
                  <a:srgbClr val="000000"/>
                </a:solidFill>
                <a:latin typeface="Arial"/>
                <a:ea typeface="Arial"/>
                <a:cs typeface="Arial"/>
                <a:sym typeface="Arial"/>
              </a:rPr>
              <a:t>1. החל</a:t>
            </a:r>
          </a:p>
          <a:p>
            <a:pPr marL="0" lvl="0" indent="0" algn="r" rtl="1">
              <a:lnSpc>
                <a:spcPct val="115000"/>
              </a:lnSpc>
              <a:spcBef>
                <a:spcPts val="0"/>
              </a:spcBef>
              <a:spcAft>
                <a:spcPts val="0"/>
              </a:spcAft>
              <a:buNone/>
            </a:pPr>
            <a:endParaRPr lang="iw-IL" sz="2800" dirty="0">
              <a:solidFill>
                <a:srgbClr val="000000"/>
              </a:solidFill>
              <a:latin typeface="Arial"/>
              <a:ea typeface="Arial"/>
              <a:cs typeface="Arial"/>
              <a:sym typeface="Arial"/>
            </a:endParaRPr>
          </a:p>
          <a:p>
            <a:pPr marL="457200" lvl="0" indent="-298450" algn="r" rtl="1">
              <a:lnSpc>
                <a:spcPct val="115000"/>
              </a:lnSpc>
              <a:spcBef>
                <a:spcPts val="0"/>
              </a:spcBef>
              <a:spcAft>
                <a:spcPts val="0"/>
              </a:spcAft>
              <a:buClr>
                <a:srgbClr val="000000"/>
              </a:buClr>
              <a:buSzPts val="1100"/>
              <a:buFont typeface="Arial"/>
              <a:buAutoNum type="arabicPeriod"/>
            </a:pPr>
            <a:r>
              <a:rPr lang="iw-IL" sz="2800" dirty="0">
                <a:solidFill>
                  <a:srgbClr val="000000"/>
                </a:solidFill>
                <a:latin typeface="Arial"/>
                <a:ea typeface="Arial"/>
                <a:cs typeface="Arial"/>
                <a:sym typeface="Arial"/>
              </a:rPr>
              <a:t>החלק הסופי במוצר:</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מסך של השיעורים של הקורסים</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הטכנולוגיה : </a:t>
            </a:r>
            <a:r>
              <a:rPr lang="en-US" sz="2800" dirty="0">
                <a:solidFill>
                  <a:srgbClr val="000000"/>
                </a:solidFill>
                <a:latin typeface="Arial"/>
                <a:ea typeface="Arial"/>
                <a:cs typeface="Arial"/>
                <a:sym typeface="Arial"/>
              </a:rPr>
              <a:t>Angular</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שפה: </a:t>
            </a:r>
            <a:r>
              <a:rPr lang="en-US" sz="2800" dirty="0">
                <a:solidFill>
                  <a:srgbClr val="000000"/>
                </a:solidFill>
                <a:latin typeface="Arial"/>
                <a:ea typeface="Arial"/>
                <a:cs typeface="Arial"/>
                <a:sym typeface="Arial"/>
              </a:rPr>
              <a:t>TS</a:t>
            </a:r>
          </a:p>
          <a:p>
            <a:pPr marL="0" lvl="0" indent="457200" algn="r" rtl="1">
              <a:lnSpc>
                <a:spcPct val="115000"/>
              </a:lnSpc>
              <a:spcBef>
                <a:spcPts val="0"/>
              </a:spcBef>
              <a:spcAft>
                <a:spcPts val="0"/>
              </a:spcAft>
              <a:buNone/>
            </a:pPr>
            <a:r>
              <a:rPr lang="iw-IL" sz="2800" dirty="0">
                <a:solidFill>
                  <a:srgbClr val="000000"/>
                </a:solidFill>
                <a:latin typeface="Arial"/>
                <a:ea typeface="Arial"/>
                <a:cs typeface="Arial"/>
                <a:sym typeface="Arial"/>
              </a:rPr>
              <a:t>תיאור משימת הפיתוח : (צילומי מסך קוד ).</a:t>
            </a:r>
          </a:p>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 </a:t>
            </a:r>
          </a:p>
          <a:p>
            <a:pPr marL="0" lvl="0" indent="0" algn="r" rtl="1">
              <a:lnSpc>
                <a:spcPct val="115000"/>
              </a:lnSpc>
              <a:spcBef>
                <a:spcPts val="0"/>
              </a:spcBef>
              <a:spcAft>
                <a:spcPts val="0"/>
              </a:spcAft>
              <a:buNone/>
            </a:pPr>
            <a:r>
              <a:rPr lang="iw-IL" sz="2800" dirty="0">
                <a:solidFill>
                  <a:srgbClr val="000000"/>
                </a:solidFill>
                <a:latin typeface="Arial"/>
                <a:ea typeface="Arial"/>
                <a:cs typeface="Arial"/>
                <a:sym typeface="Arial"/>
              </a:rPr>
              <a:t>     2  .   החלק הסופי במוצר : החלק המעבד את נתוני המסך של הקורסים, בצד הסרבר (צילום מסך של הדפדפן שב </a:t>
            </a:r>
            <a:r>
              <a:rPr lang="en-US" sz="2800" dirty="0">
                <a:solidFill>
                  <a:srgbClr val="000000"/>
                </a:solidFill>
                <a:latin typeface="Arial"/>
                <a:ea typeface="Arial"/>
                <a:cs typeface="Arial"/>
                <a:sym typeface="Arial"/>
              </a:rPr>
              <a:t>URL </a:t>
            </a:r>
            <a:r>
              <a:rPr lang="iw-IL" sz="2800" dirty="0">
                <a:solidFill>
                  <a:srgbClr val="000000"/>
                </a:solidFill>
                <a:latin typeface="Arial"/>
                <a:ea typeface="Arial"/>
                <a:cs typeface="Arial"/>
                <a:sym typeface="Arial"/>
              </a:rPr>
              <a:t>כתוב הניתוב ל</a:t>
            </a:r>
            <a:r>
              <a:rPr lang="en-US" sz="2800" dirty="0">
                <a:solidFill>
                  <a:srgbClr val="000000"/>
                </a:solidFill>
                <a:latin typeface="Arial"/>
                <a:ea typeface="Arial"/>
                <a:cs typeface="Arial"/>
                <a:sym typeface="Arial"/>
              </a:rPr>
              <a:t>API</a:t>
            </a:r>
            <a:endParaRPr lang="en-US" sz="3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הטכנולוגיה :</a:t>
            </a:r>
            <a:r>
              <a:rPr lang="en-US" sz="2800" dirty="0">
                <a:solidFill>
                  <a:srgbClr val="000000"/>
                </a:solidFill>
                <a:latin typeface="Arial"/>
                <a:ea typeface="Arial"/>
                <a:cs typeface="Arial"/>
                <a:sym typeface="Arial"/>
              </a:rPr>
              <a:t>java spring boot</a:t>
            </a: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השפה: </a:t>
            </a:r>
            <a:r>
              <a:rPr lang="en-US" sz="2800" dirty="0">
                <a:solidFill>
                  <a:srgbClr val="000000"/>
                </a:solidFill>
                <a:latin typeface="Arial"/>
                <a:ea typeface="Arial"/>
                <a:cs typeface="Arial"/>
                <a:sym typeface="Arial"/>
              </a:rPr>
              <a:t>java</a:t>
            </a:r>
          </a:p>
          <a:p>
            <a:pPr marL="0" lvl="0" indent="0" algn="r" rtl="1">
              <a:lnSpc>
                <a:spcPct val="115000"/>
              </a:lnSpc>
              <a:spcBef>
                <a:spcPts val="0"/>
              </a:spcBef>
              <a:spcAft>
                <a:spcPts val="0"/>
              </a:spcAft>
              <a:buNone/>
            </a:pPr>
            <a:r>
              <a:rPr lang="en-US" sz="2800" dirty="0">
                <a:solidFill>
                  <a:srgbClr val="000000"/>
                </a:solidFill>
                <a:latin typeface="Arial"/>
                <a:ea typeface="Arial"/>
                <a:cs typeface="Arial"/>
                <a:sym typeface="Arial"/>
              </a:rPr>
              <a:t>            </a:t>
            </a:r>
            <a:r>
              <a:rPr lang="iw-IL" sz="2800" dirty="0">
                <a:solidFill>
                  <a:srgbClr val="000000"/>
                </a:solidFill>
                <a:latin typeface="Arial"/>
                <a:ea typeface="Arial"/>
                <a:cs typeface="Arial"/>
                <a:sym typeface="Arial"/>
              </a:rPr>
              <a:t>תיאור משימת הפיתוח : (צילומי מסך קוד )</a:t>
            </a:r>
          </a:p>
          <a:p>
            <a:pPr marL="0" lvl="0" indent="0" algn="r" rtl="0">
              <a:lnSpc>
                <a:spcPct val="115000"/>
              </a:lnSpc>
              <a:spcBef>
                <a:spcPts val="0"/>
              </a:spcBef>
              <a:spcAft>
                <a:spcPts val="0"/>
              </a:spcAft>
              <a:buNone/>
            </a:pPr>
            <a:r>
              <a:rPr lang="iw-IL" sz="1800" dirty="0">
                <a:solidFill>
                  <a:srgbClr val="000000"/>
                </a:solidFill>
                <a:latin typeface="Arial"/>
                <a:ea typeface="Arial"/>
                <a:cs typeface="Arial"/>
                <a:sym typeface="Arial"/>
              </a:rPr>
              <a:t>.</a:t>
            </a:r>
          </a:p>
          <a:p>
            <a:pPr marL="0" lvl="0" indent="0" algn="r" rtl="0">
              <a:lnSpc>
                <a:spcPct val="115000"/>
              </a:lnSpc>
              <a:spcBef>
                <a:spcPts val="0"/>
              </a:spcBef>
              <a:spcAft>
                <a:spcPts val="0"/>
              </a:spcAft>
              <a:buNone/>
            </a:pPr>
            <a:endParaRPr lang="iw-IL" sz="2800" dirty="0">
              <a:solidFill>
                <a:srgbClr val="000000"/>
              </a:solidFill>
              <a:latin typeface="Arial"/>
              <a:ea typeface="Arial"/>
              <a:cs typeface="Arial"/>
              <a:sym typeface="Arial"/>
            </a:endParaRPr>
          </a:p>
          <a:p>
            <a:pPr marL="0" lvl="0" indent="0" algn="r" rtl="0">
              <a:spcBef>
                <a:spcPts val="1000"/>
              </a:spcBef>
              <a:spcAft>
                <a:spcPts val="1600"/>
              </a:spcAft>
              <a:buNone/>
            </a:pPr>
            <a:endParaRPr lang="iw-IL" dirty="0"/>
          </a:p>
          <a:p>
            <a:pPr marL="0" indent="0">
              <a:buNone/>
            </a:pPr>
            <a:endParaRPr lang="he-IL" dirty="0"/>
          </a:p>
        </p:txBody>
      </p:sp>
    </p:spTree>
    <p:extLst>
      <p:ext uri="{BB962C8B-B14F-4D97-AF65-F5344CB8AC3E}">
        <p14:creationId xmlns:p14="http://schemas.microsoft.com/office/powerpoint/2010/main" val="20641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7" name="תיבת טקסט 6">
            <a:extLst>
              <a:ext uri="{FF2B5EF4-FFF2-40B4-BE49-F238E27FC236}">
                <a16:creationId xmlns:a16="http://schemas.microsoft.com/office/drawing/2014/main" id="{A9D8AF37-A918-027A-45BC-DF6269CC213B}"/>
              </a:ext>
            </a:extLst>
          </p:cNvPr>
          <p:cNvSpPr txBox="1"/>
          <p:nvPr/>
        </p:nvSpPr>
        <p:spPr>
          <a:xfrm>
            <a:off x="838200" y="1334469"/>
            <a:ext cx="10433179" cy="369332"/>
          </a:xfrm>
          <a:prstGeom prst="rect">
            <a:avLst/>
          </a:prstGeom>
          <a:noFill/>
        </p:spPr>
        <p:txBody>
          <a:bodyPr wrap="square" rtlCol="1">
            <a:spAutoFit/>
          </a:bodyPr>
          <a:lstStyle/>
          <a:p>
            <a:endParaRPr lang="he-IL" dirty="0"/>
          </a:p>
        </p:txBody>
      </p:sp>
      <p:graphicFrame>
        <p:nvGraphicFramePr>
          <p:cNvPr id="8" name="מציין מיקום תוכן 3">
            <a:extLst>
              <a:ext uri="{FF2B5EF4-FFF2-40B4-BE49-F238E27FC236}">
                <a16:creationId xmlns:a16="http://schemas.microsoft.com/office/drawing/2014/main" id="{786D3166-507F-BA98-38D9-05A7A9D3DF6C}"/>
              </a:ext>
            </a:extLst>
          </p:cNvPr>
          <p:cNvGraphicFramePr>
            <a:graphicFrameLocks/>
          </p:cNvGraphicFramePr>
          <p:nvPr>
            <p:extLst>
              <p:ext uri="{D42A27DB-BD31-4B8C-83A1-F6EECF244321}">
                <p14:modId xmlns:p14="http://schemas.microsoft.com/office/powerpoint/2010/main" val="3840919996"/>
              </p:ext>
            </p:extLst>
          </p:nvPr>
        </p:nvGraphicFramePr>
        <p:xfrm>
          <a:off x="309562" y="593726"/>
          <a:ext cx="11572875" cy="5979968"/>
        </p:xfrm>
        <a:graphic>
          <a:graphicData uri="http://schemas.openxmlformats.org/drawingml/2006/table">
            <a:tbl>
              <a:tblPr rtl="1" firstRow="1" bandRow="1">
                <a:tableStyleId>{1FECB4D8-DB02-4DC6-A0A2-4F2EBAE1DC90}</a:tableStyleId>
              </a:tblPr>
              <a:tblGrid>
                <a:gridCol w="424962">
                  <a:extLst>
                    <a:ext uri="{9D8B030D-6E8A-4147-A177-3AD203B41FA5}">
                      <a16:colId xmlns:a16="http://schemas.microsoft.com/office/drawing/2014/main" val="2055060790"/>
                    </a:ext>
                  </a:extLst>
                </a:gridCol>
                <a:gridCol w="3837848">
                  <a:extLst>
                    <a:ext uri="{9D8B030D-6E8A-4147-A177-3AD203B41FA5}">
                      <a16:colId xmlns:a16="http://schemas.microsoft.com/office/drawing/2014/main" val="2293940662"/>
                    </a:ext>
                  </a:extLst>
                </a:gridCol>
                <a:gridCol w="1479320">
                  <a:extLst>
                    <a:ext uri="{9D8B030D-6E8A-4147-A177-3AD203B41FA5}">
                      <a16:colId xmlns:a16="http://schemas.microsoft.com/office/drawing/2014/main" val="4252471547"/>
                    </a:ext>
                  </a:extLst>
                </a:gridCol>
                <a:gridCol w="1059015">
                  <a:extLst>
                    <a:ext uri="{9D8B030D-6E8A-4147-A177-3AD203B41FA5}">
                      <a16:colId xmlns:a16="http://schemas.microsoft.com/office/drawing/2014/main" val="571557810"/>
                    </a:ext>
                  </a:extLst>
                </a:gridCol>
                <a:gridCol w="4771730">
                  <a:extLst>
                    <a:ext uri="{9D8B030D-6E8A-4147-A177-3AD203B41FA5}">
                      <a16:colId xmlns:a16="http://schemas.microsoft.com/office/drawing/2014/main" val="2534055599"/>
                    </a:ext>
                  </a:extLst>
                </a:gridCol>
              </a:tblGrid>
              <a:tr h="580944">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5254705">
                <a:tc>
                  <a:txBody>
                    <a:bodyPr/>
                    <a:lstStyle/>
                    <a:p>
                      <a:pPr rtl="1"/>
                      <a:r>
                        <a:rPr lang="he-IL" sz="2000" dirty="0"/>
                        <a:t>2</a:t>
                      </a:r>
                    </a:p>
                  </a:txBody>
                  <a:tcPr marT="50292" marB="50292"/>
                </a:tc>
                <a:tc>
                  <a:txBody>
                    <a:bodyPr/>
                    <a:lstStyle/>
                    <a:p>
                      <a:pPr rtl="1"/>
                      <a:r>
                        <a:rPr lang="he-IL" dirty="0"/>
                        <a:t>יצרתי </a:t>
                      </a:r>
                      <a:r>
                        <a:rPr lang="en-US" dirty="0"/>
                        <a:t>user-service</a:t>
                      </a:r>
                      <a:r>
                        <a:rPr lang="he-IL" dirty="0"/>
                        <a:t> וממשתי את ההתחברות דרך גוגל</a:t>
                      </a: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dirty="0"/>
                        <a:t>Spring boot</a:t>
                      </a:r>
                      <a:endParaRPr lang="he-IL" sz="1800" dirty="0"/>
                    </a:p>
                    <a:p>
                      <a:pPr algn="l"/>
                      <a:endParaRPr lang="en-US" dirty="0"/>
                    </a:p>
                  </a:txBody>
                  <a:tcPr anchor="ctr"/>
                </a:tc>
                <a:tc>
                  <a:txBody>
                    <a:bodyPr/>
                    <a:lstStyle/>
                    <a:p>
                      <a:pPr rtl="1"/>
                      <a:r>
                        <a:rPr lang="en-US" sz="2400" dirty="0"/>
                        <a:t>Java</a:t>
                      </a:r>
                      <a:endParaRPr lang="he-IL" sz="2000" dirty="0"/>
                    </a:p>
                  </a:txBody>
                  <a:tcPr marT="50292" marB="50292"/>
                </a:tc>
                <a:tc>
                  <a:txBody>
                    <a:bodyPr/>
                    <a:lstStyle/>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latin typeface="Arial"/>
                          <a:ea typeface="Arial"/>
                          <a:cs typeface="Arial"/>
                          <a:sym typeface="Arial"/>
                        </a:rPr>
                        <a:t>פתיחת פרויקט   </a:t>
                      </a:r>
                      <a:r>
                        <a:rPr lang="en-US" sz="1800" b="0" u="none" dirty="0">
                          <a:latin typeface="Arial"/>
                          <a:ea typeface="Arial"/>
                          <a:cs typeface="Arial"/>
                          <a:sym typeface="Arial"/>
                        </a:rPr>
                        <a:t>spring boot</a:t>
                      </a:r>
                      <a:r>
                        <a:rPr lang="he-IL" sz="1800" b="0" u="none" dirty="0">
                          <a:latin typeface="Arial"/>
                          <a:ea typeface="Arial"/>
                          <a:cs typeface="Arial"/>
                          <a:sym typeface="Arial"/>
                        </a:rPr>
                        <a:t> </a:t>
                      </a:r>
                      <a:r>
                        <a:rPr lang="en-US" sz="1800" b="0" u="none" dirty="0">
                          <a:latin typeface="Arial"/>
                          <a:ea typeface="Arial"/>
                          <a:cs typeface="Arial"/>
                          <a:sym typeface="Arial"/>
                        </a:rPr>
                        <a:t> java</a:t>
                      </a:r>
                      <a:r>
                        <a:rPr lang="he-IL" sz="1800" b="0" u="none" dirty="0">
                          <a:latin typeface="Arial"/>
                          <a:ea typeface="Arial"/>
                          <a:cs typeface="Arial"/>
                          <a:sym typeface="Arial"/>
                        </a:rPr>
                        <a:t>עם כל התלויות הנדרשות </a:t>
                      </a: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latin typeface="Arial"/>
                          <a:ea typeface="Arial"/>
                          <a:cs typeface="Arial"/>
                          <a:sym typeface="Arial"/>
                        </a:rPr>
                        <a:t>הגדרת תעודת </a:t>
                      </a:r>
                      <a:r>
                        <a:rPr lang="en-US" sz="1800" b="0" u="none" dirty="0">
                          <a:latin typeface="Arial"/>
                          <a:ea typeface="Arial"/>
                          <a:cs typeface="Arial"/>
                          <a:sym typeface="Arial"/>
                        </a:rPr>
                        <a:t>Google OAuth2 </a:t>
                      </a:r>
                      <a:r>
                        <a:rPr lang="he-IL" sz="1800" b="0" u="none" dirty="0">
                          <a:latin typeface="Arial"/>
                          <a:ea typeface="Arial"/>
                          <a:cs typeface="Arial"/>
                          <a:sym typeface="Arial"/>
                        </a:rPr>
                        <a:t> </a:t>
                      </a:r>
                      <a:r>
                        <a:rPr lang="he-IL" sz="1800" dirty="0">
                          <a:latin typeface="Arial"/>
                          <a:ea typeface="Arial"/>
                          <a:cs typeface="Arial"/>
                          <a:sym typeface="Arial"/>
                        </a:rPr>
                        <a:t>ב</a:t>
                      </a:r>
                      <a:r>
                        <a:rPr lang="iw-IL" sz="1800" dirty="0">
                          <a:latin typeface="Arial"/>
                          <a:ea typeface="Arial"/>
                          <a:cs typeface="Arial"/>
                          <a:sym typeface="Arial"/>
                        </a:rPr>
                        <a:t>-Google Cloud Console</a:t>
                      </a:r>
                      <a:r>
                        <a:rPr lang="he-IL" sz="1800" b="0" u="none" dirty="0">
                          <a:latin typeface="Arial"/>
                          <a:ea typeface="Arial"/>
                          <a:cs typeface="Arial"/>
                          <a:sym typeface="Arial"/>
                        </a:rPr>
                        <a:t> </a:t>
                      </a:r>
                      <a:endParaRPr lang="en-US" sz="1800" b="0" u="none" dirty="0">
                        <a:latin typeface="Arial"/>
                        <a:ea typeface="Arial"/>
                        <a:cs typeface="Arial"/>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he-IL" sz="1800" b="0" u="none" dirty="0">
                          <a:solidFill>
                            <a:schemeClr val="tx1"/>
                          </a:solidFill>
                          <a:latin typeface="Trebuchet MS"/>
                          <a:ea typeface="Trebuchet MS"/>
                          <a:cs typeface="Trebuchet MS"/>
                          <a:sym typeface="Trebuchet MS"/>
                        </a:rPr>
                        <a:t>הטמעת התחברות באמצעות </a:t>
                      </a:r>
                      <a:r>
                        <a:rPr lang="en-US" sz="1800" b="0" u="none" dirty="0">
                          <a:solidFill>
                            <a:schemeClr val="tx1"/>
                          </a:solidFill>
                          <a:latin typeface="Arial"/>
                          <a:ea typeface="Arial"/>
                          <a:cs typeface="Arial"/>
                          <a:sym typeface="Arial"/>
                        </a:rPr>
                        <a:t>Google OAuth2  </a:t>
                      </a:r>
                      <a:r>
                        <a:rPr lang="he-IL" sz="1800" b="0" u="none" dirty="0">
                          <a:solidFill>
                            <a:schemeClr val="tx1"/>
                          </a:solidFill>
                          <a:latin typeface="Arial"/>
                          <a:ea typeface="Arial"/>
                          <a:cs typeface="Arial"/>
                          <a:sym typeface="Arial"/>
                        </a:rPr>
                        <a:t>בקוד ה</a:t>
                      </a:r>
                      <a:r>
                        <a:rPr lang="en-US" sz="1800" b="0" u="none" dirty="0">
                          <a:solidFill>
                            <a:schemeClr val="tx1"/>
                          </a:solidFill>
                          <a:latin typeface="Arial"/>
                          <a:ea typeface="Arial"/>
                          <a:cs typeface="Arial"/>
                          <a:sym typeface="Arial"/>
                        </a:rPr>
                        <a:t>java</a:t>
                      </a:r>
                      <a:r>
                        <a:rPr lang="he-IL" sz="1800" b="0" u="none" dirty="0">
                          <a:solidFill>
                            <a:schemeClr val="tx1"/>
                          </a:solidFill>
                          <a:latin typeface="Arial"/>
                          <a:ea typeface="Arial"/>
                          <a:cs typeface="Arial"/>
                          <a:sym typeface="Arial"/>
                        </a:rPr>
                        <a:t>:</a:t>
                      </a:r>
                      <a:endParaRPr lang="en-US" sz="1800" b="0" u="none" dirty="0">
                        <a:solidFill>
                          <a:schemeClr val="tx1"/>
                        </a:solidFill>
                        <a:latin typeface="Arial"/>
                        <a:ea typeface="Arial"/>
                        <a:cs typeface="Arial"/>
                        <a:sym typeface="Arial"/>
                      </a:endParaRPr>
                    </a:p>
                    <a:p>
                      <a:pPr marL="457200" marR="0" lvl="0" indent="-457200" algn="r" defTabSz="914400" rtl="1" eaLnBrk="1" fontAlgn="auto" latinLnBrk="0" hangingPunct="1">
                        <a:lnSpc>
                          <a:spcPct val="150000"/>
                        </a:lnSpc>
                        <a:spcBef>
                          <a:spcPts val="0"/>
                        </a:spcBef>
                        <a:spcAft>
                          <a:spcPts val="0"/>
                        </a:spcAft>
                        <a:buClrTx/>
                        <a:buSzTx/>
                        <a:buFontTx/>
                        <a:buAutoNum type="arabicPeriod"/>
                        <a:tabLst/>
                        <a:defRPr/>
                      </a:pPr>
                      <a:r>
                        <a:rPr lang="iw-IL" sz="1800" b="0" u="none" dirty="0">
                          <a:latin typeface="Arial"/>
                          <a:ea typeface="Arial"/>
                          <a:cs typeface="Arial"/>
                          <a:sym typeface="Arial"/>
                        </a:rPr>
                        <a:t>הגדרת</a:t>
                      </a:r>
                      <a:r>
                        <a:rPr lang="he-IL" sz="1800" b="0" u="none" dirty="0">
                          <a:latin typeface="Arial"/>
                          <a:ea typeface="Arial"/>
                          <a:cs typeface="Arial"/>
                          <a:sym typeface="Arial"/>
                        </a:rPr>
                        <a:t> </a:t>
                      </a:r>
                      <a:r>
                        <a:rPr lang="iw-IL" sz="1800" b="0" u="none" dirty="0">
                          <a:latin typeface="Roboto Mono"/>
                          <a:ea typeface="Roboto Mono"/>
                          <a:cs typeface="Roboto Mono"/>
                          <a:sym typeface="Roboto Mono"/>
                        </a:rPr>
                        <a:t>application.properties</a:t>
                      </a:r>
                      <a:endParaRPr lang="he-IL" sz="1800" b="0" u="none" dirty="0">
                        <a:latin typeface="Roboto Mono"/>
                        <a:ea typeface="Roboto Mono"/>
                        <a:cs typeface="Roboto Mono"/>
                        <a:sym typeface="Roboto Mono"/>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b="0" u="none" dirty="0">
                          <a:solidFill>
                            <a:schemeClr val="tx1"/>
                          </a:solidFill>
                          <a:latin typeface="Roboto Mono"/>
                          <a:ea typeface="Roboto Mono"/>
                          <a:cs typeface="Arial"/>
                          <a:sym typeface="Roboto Mono"/>
                        </a:rPr>
                        <a:t>       עם </a:t>
                      </a:r>
                      <a:r>
                        <a:rPr lang="he-IL" sz="1800" dirty="0">
                          <a:latin typeface="Arial"/>
                          <a:ea typeface="Arial"/>
                          <a:cs typeface="Arial"/>
                          <a:sym typeface="Arial"/>
                        </a:rPr>
                        <a:t>הפרמטרים הדרושים עבור </a:t>
                      </a:r>
                      <a:r>
                        <a:rPr lang="en-US" sz="1800" dirty="0">
                          <a:latin typeface="Arial"/>
                          <a:ea typeface="Arial"/>
                          <a:cs typeface="Arial"/>
                          <a:sym typeface="Arial"/>
                        </a:rPr>
                        <a:t>OAuth2 </a:t>
                      </a:r>
                      <a:r>
                        <a:rPr lang="he-IL" sz="1800" dirty="0">
                          <a:latin typeface="Arial"/>
                          <a:ea typeface="Arial"/>
                          <a:cs typeface="Arial"/>
                          <a:sym typeface="Arial"/>
                        </a:rPr>
                        <a:t>  </a:t>
                      </a: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dirty="0">
                          <a:latin typeface="Arial"/>
                          <a:ea typeface="Arial"/>
                          <a:cs typeface="Arial"/>
                          <a:sym typeface="Arial"/>
                        </a:rPr>
                        <a:t>       של </a:t>
                      </a:r>
                      <a:r>
                        <a:rPr lang="en-US" sz="1800" dirty="0">
                          <a:latin typeface="Arial"/>
                          <a:ea typeface="Arial"/>
                          <a:cs typeface="Arial"/>
                          <a:sym typeface="Arial"/>
                        </a:rPr>
                        <a:t> Google, </a:t>
                      </a:r>
                      <a:r>
                        <a:rPr lang="he-IL" sz="1800" dirty="0">
                          <a:latin typeface="Arial"/>
                          <a:ea typeface="Arial"/>
                          <a:cs typeface="Arial"/>
                          <a:sym typeface="Arial"/>
                        </a:rPr>
                        <a:t>כולל :</a:t>
                      </a:r>
                      <a:r>
                        <a:rPr lang="en-US" sz="1800" dirty="0">
                          <a:latin typeface="Arial"/>
                          <a:ea typeface="Arial"/>
                          <a:cs typeface="Arial"/>
                          <a:sym typeface="Arial"/>
                        </a:rPr>
                        <a:t>Client ID, Secret, </a:t>
                      </a:r>
                      <a:r>
                        <a:rPr lang="he-IL" sz="1800" dirty="0">
                          <a:latin typeface="Arial"/>
                          <a:ea typeface="Arial"/>
                          <a:cs typeface="Arial"/>
                          <a:sym typeface="Arial"/>
                        </a:rPr>
                        <a:t>ו-</a:t>
                      </a:r>
                      <a:r>
                        <a:rPr lang="en-US" sz="1800" dirty="0">
                          <a:latin typeface="Arial"/>
                          <a:ea typeface="Arial"/>
                          <a:cs typeface="Arial"/>
                          <a:sym typeface="Arial"/>
                        </a:rPr>
                        <a:t>Redirect URI.     </a:t>
                      </a:r>
                    </a:p>
                    <a:p>
                      <a:pPr marL="0" marR="0" lvl="0" indent="0" algn="r" defTabSz="914400" rtl="1" eaLnBrk="1" fontAlgn="auto" latinLnBrk="0" hangingPunct="1">
                        <a:lnSpc>
                          <a:spcPct val="150000"/>
                        </a:lnSpc>
                        <a:spcBef>
                          <a:spcPts val="0"/>
                        </a:spcBef>
                        <a:spcAft>
                          <a:spcPts val="0"/>
                        </a:spcAft>
                        <a:buClrTx/>
                        <a:buSzTx/>
                        <a:buFontTx/>
                        <a:buNone/>
                        <a:tabLst/>
                        <a:defRPr/>
                      </a:pPr>
                      <a:r>
                        <a:rPr lang="en-US" sz="1800" dirty="0">
                          <a:latin typeface="Arial"/>
                          <a:ea typeface="Arial"/>
                          <a:cs typeface="Arial"/>
                          <a:sym typeface="Arial"/>
                        </a:rPr>
                        <a:t>5</a:t>
                      </a:r>
                      <a:r>
                        <a:rPr lang="he-IL" sz="1800" dirty="0">
                          <a:latin typeface="Arial"/>
                          <a:ea typeface="Arial"/>
                          <a:cs typeface="Arial"/>
                          <a:sym typeface="Arial"/>
                        </a:rPr>
                        <a:t>. יצירת </a:t>
                      </a:r>
                      <a:r>
                        <a:rPr lang="en-US" sz="1800" b="0" u="none" dirty="0">
                          <a:latin typeface="Roboto Mono"/>
                          <a:ea typeface="Roboto Mono"/>
                          <a:cs typeface="Roboto Mono"/>
                          <a:sym typeface="Roboto Mono"/>
                        </a:rPr>
                        <a:t>SecurityConfig.java </a:t>
                      </a:r>
                      <a:endParaRPr lang="en-US" sz="1800" dirty="0">
                        <a:latin typeface="Arial"/>
                        <a:ea typeface="Arial"/>
                        <a:cs typeface="Arial"/>
                        <a:sym typeface="Arial"/>
                      </a:endParaRPr>
                    </a:p>
                    <a:p>
                      <a:pPr marL="0" marR="0" lvl="0" indent="0" algn="r" defTabSz="914400" rtl="1" eaLnBrk="1" fontAlgn="auto" latinLnBrk="0" hangingPunct="1">
                        <a:lnSpc>
                          <a:spcPct val="150000"/>
                        </a:lnSpc>
                        <a:spcBef>
                          <a:spcPts val="0"/>
                        </a:spcBef>
                        <a:spcAft>
                          <a:spcPts val="0"/>
                        </a:spcAft>
                        <a:buClrTx/>
                        <a:buSzTx/>
                        <a:buFontTx/>
                        <a:buNone/>
                        <a:tabLst/>
                        <a:defRPr/>
                      </a:pPr>
                      <a:r>
                        <a:rPr lang="he-IL" sz="1800" b="0" u="none" dirty="0">
                          <a:latin typeface="Arial"/>
                          <a:ea typeface="Arial"/>
                          <a:cs typeface="Arial"/>
                          <a:sym typeface="Arial"/>
                        </a:rPr>
                        <a:t>    יצרתי קובץ זה והגדרתי בו את </a:t>
                      </a:r>
                      <a:r>
                        <a:rPr lang="he-IL" sz="1800" b="0" u="none" dirty="0" err="1">
                          <a:latin typeface="Arial"/>
                          <a:ea typeface="Arial"/>
                          <a:cs typeface="Arial"/>
                          <a:sym typeface="Arial"/>
                        </a:rPr>
                        <a:t>קונפיגורציית</a:t>
                      </a:r>
                      <a:r>
                        <a:rPr lang="he-IL" sz="1800" b="0" u="none" dirty="0">
                          <a:latin typeface="Arial"/>
                          <a:ea typeface="Arial"/>
                          <a:cs typeface="Arial"/>
                          <a:sym typeface="Arial"/>
                        </a:rPr>
                        <a:t>   </a:t>
                      </a:r>
                      <a:r>
                        <a:rPr lang="en-US" sz="1800" b="0" u="none" dirty="0">
                          <a:latin typeface="Arial"/>
                          <a:ea typeface="Arial"/>
                          <a:cs typeface="Arial"/>
                          <a:sym typeface="Arial"/>
                        </a:rPr>
                        <a:t>    </a:t>
                      </a:r>
                      <a:r>
                        <a:rPr lang="he-IL" sz="1800" b="0" u="none" dirty="0">
                          <a:latin typeface="Arial"/>
                          <a:ea typeface="Arial"/>
                          <a:cs typeface="Arial"/>
                          <a:sym typeface="Arial"/>
                        </a:rPr>
                        <a:t>האבטחה  של האפליקציה.</a:t>
                      </a: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411862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447325" y="671975"/>
            <a:ext cx="11487500" cy="752650"/>
          </a:xfrm>
          <a:prstGeom prst="rect">
            <a:avLst/>
          </a:prstGeom>
        </p:spPr>
        <p:txBody>
          <a:bodyPr spcFirstLastPara="1" wrap="square" lIns="91425" tIns="45700" rIns="91425" bIns="45700" anchor="t" anchorCtr="0">
            <a:normAutofit/>
          </a:bodyPr>
          <a:lstStyle/>
          <a:p>
            <a:pPr marL="0" lvl="0" indent="0" algn="r" rtl="1">
              <a:spcBef>
                <a:spcPts val="0"/>
              </a:spcBef>
              <a:spcAft>
                <a:spcPts val="0"/>
              </a:spcAft>
              <a:buNone/>
            </a:pPr>
            <a:r>
              <a:rPr lang="iw-IL" sz="4000" b="1" u="sng" dirty="0">
                <a:solidFill>
                  <a:srgbClr val="136C75"/>
                </a:solidFill>
                <a:latin typeface="Arial"/>
                <a:ea typeface="Arial"/>
                <a:cs typeface="Arial"/>
                <a:sym typeface="Arial"/>
              </a:rPr>
              <a:t>ההתחברות </a:t>
            </a:r>
            <a:r>
              <a:rPr lang="he-IL" sz="4000" b="1" u="sng" dirty="0">
                <a:solidFill>
                  <a:srgbClr val="136C75"/>
                </a:solidFill>
                <a:latin typeface="Arial"/>
                <a:ea typeface="Arial"/>
                <a:cs typeface="Arial"/>
                <a:sym typeface="Arial"/>
              </a:rPr>
              <a:t>דרך </a:t>
            </a:r>
            <a:r>
              <a:rPr lang="iw-IL" sz="4000" b="1" u="sng" dirty="0">
                <a:solidFill>
                  <a:srgbClr val="136C75"/>
                </a:solidFill>
                <a:latin typeface="Arial"/>
                <a:ea typeface="Arial"/>
                <a:cs typeface="Arial"/>
                <a:sym typeface="Arial"/>
              </a:rPr>
              <a:t>גוגל עם OAuth2 </a:t>
            </a:r>
            <a:r>
              <a:rPr lang="he-IL" sz="4000" b="1" u="sng" dirty="0">
                <a:solidFill>
                  <a:srgbClr val="136C75"/>
                </a:solidFill>
                <a:latin typeface="Arial"/>
                <a:ea typeface="Arial"/>
                <a:cs typeface="Arial"/>
                <a:sym typeface="Arial"/>
              </a:rPr>
              <a:t> </a:t>
            </a:r>
            <a:r>
              <a:rPr lang="iw-IL" sz="4000" b="1" u="sng" dirty="0">
                <a:solidFill>
                  <a:srgbClr val="136C75"/>
                </a:solidFill>
                <a:latin typeface="Arial"/>
                <a:ea typeface="Arial"/>
                <a:cs typeface="Arial"/>
                <a:sym typeface="Arial"/>
              </a:rPr>
              <a:t>ב</a:t>
            </a:r>
            <a:r>
              <a:rPr lang="he-IL" sz="4000" b="1" u="sng" dirty="0">
                <a:solidFill>
                  <a:srgbClr val="136C75"/>
                </a:solidFill>
                <a:latin typeface="Arial"/>
                <a:ea typeface="Arial"/>
                <a:cs typeface="Arial"/>
                <a:sym typeface="Arial"/>
              </a:rPr>
              <a:t> </a:t>
            </a:r>
            <a:r>
              <a:rPr lang="iw-IL" sz="4000" b="1" u="sng" dirty="0">
                <a:solidFill>
                  <a:srgbClr val="136C75"/>
                </a:solidFill>
                <a:latin typeface="Arial"/>
                <a:ea typeface="Arial"/>
                <a:cs typeface="Arial"/>
                <a:sym typeface="Arial"/>
              </a:rPr>
              <a:t>-</a:t>
            </a:r>
            <a:r>
              <a:rPr lang="he-IL" sz="4000" b="1" u="sng" dirty="0">
                <a:solidFill>
                  <a:srgbClr val="136C75"/>
                </a:solidFill>
                <a:latin typeface="Arial"/>
                <a:ea typeface="Arial"/>
                <a:cs typeface="Arial"/>
                <a:sym typeface="Arial"/>
              </a:rPr>
              <a:t> </a:t>
            </a:r>
            <a:r>
              <a:rPr lang="iw-IL" sz="4000" b="1" u="sng" dirty="0">
                <a:solidFill>
                  <a:srgbClr val="136C75"/>
                </a:solidFill>
              </a:rPr>
              <a:t>Spring Security</a:t>
            </a:r>
            <a:endParaRPr sz="4000" b="1" u="sng" dirty="0">
              <a:solidFill>
                <a:srgbClr val="136C75"/>
              </a:solidFill>
            </a:endParaRPr>
          </a:p>
        </p:txBody>
      </p:sp>
      <p:sp>
        <p:nvSpPr>
          <p:cNvPr id="198" name="Google Shape;198;p21"/>
          <p:cNvSpPr txBox="1">
            <a:spLocks noGrp="1"/>
          </p:cNvSpPr>
          <p:nvPr>
            <p:ph idx="1"/>
          </p:nvPr>
        </p:nvSpPr>
        <p:spPr>
          <a:xfrm>
            <a:off x="1451573" y="1586176"/>
            <a:ext cx="10483251" cy="388015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r>
              <a:rPr lang="iw-IL" dirty="0"/>
              <a:t>הטמעת התחברות לאתר באמצעות חשבוןGoogle </a:t>
            </a:r>
            <a:r>
              <a:rPr lang="he-IL" dirty="0"/>
              <a:t> </a:t>
            </a:r>
            <a:r>
              <a:rPr lang="iw-IL" dirty="0"/>
              <a:t>באמצעות OAuth2</a:t>
            </a:r>
            <a:r>
              <a:rPr lang="he-IL" dirty="0"/>
              <a:t> </a:t>
            </a:r>
            <a:r>
              <a:rPr lang="iw-IL" dirty="0"/>
              <a:t>המטרה </a:t>
            </a:r>
            <a:r>
              <a:rPr lang="he-IL" dirty="0"/>
              <a:t>: </a:t>
            </a:r>
            <a:r>
              <a:rPr lang="iw-IL" dirty="0"/>
              <a:t>לאפשר למשתמשים להתחבר לאתר בצורה מאובטחת ונוחה באמצעות חשבון גוגל שלהם</a:t>
            </a:r>
            <a:endParaRPr dirty="0"/>
          </a:p>
          <a:p>
            <a:pPr marL="0" lvl="0" indent="0" algn="r" rtl="1">
              <a:spcBef>
                <a:spcPts val="1600"/>
              </a:spcBef>
              <a:spcAft>
                <a:spcPts val="0"/>
              </a:spcAft>
              <a:buNone/>
            </a:pPr>
            <a:r>
              <a:rPr lang="iw-IL" sz="2000" b="1" u="sng" dirty="0">
                <a:latin typeface="Arial"/>
                <a:ea typeface="Arial"/>
                <a:cs typeface="Arial"/>
                <a:sym typeface="Arial"/>
              </a:rPr>
              <a:t>שלב </a:t>
            </a:r>
            <a:r>
              <a:rPr lang="he-IL" sz="2000" b="1" u="sng" dirty="0">
                <a:latin typeface="Arial"/>
                <a:ea typeface="Arial"/>
                <a:cs typeface="Arial"/>
                <a:sym typeface="Arial"/>
              </a:rPr>
              <a:t>1</a:t>
            </a:r>
            <a:r>
              <a:rPr lang="iw-IL" sz="2000" b="1" u="sng" dirty="0">
                <a:latin typeface="Arial"/>
                <a:ea typeface="Arial"/>
                <a:cs typeface="Arial"/>
                <a:sym typeface="Arial"/>
              </a:rPr>
              <a:t>-  </a:t>
            </a:r>
            <a:r>
              <a:rPr lang="he-IL" sz="2000" b="1" u="sng" dirty="0">
                <a:latin typeface="Arial"/>
                <a:ea typeface="Arial"/>
                <a:cs typeface="Arial"/>
                <a:sym typeface="Arial"/>
              </a:rPr>
              <a:t> </a:t>
            </a:r>
            <a:r>
              <a:rPr lang="iw-IL" sz="2000" b="1" u="sng" dirty="0">
                <a:latin typeface="Arial"/>
                <a:ea typeface="Arial"/>
                <a:cs typeface="Arial"/>
                <a:sym typeface="Arial"/>
              </a:rPr>
              <a:t>הגדרת תעודת Google OAuth2</a:t>
            </a:r>
            <a:r>
              <a:rPr lang="he-IL" sz="2000" b="1" u="sng" dirty="0">
                <a:latin typeface="Arial"/>
                <a:ea typeface="Arial"/>
                <a:cs typeface="Arial"/>
                <a:sym typeface="Arial"/>
              </a:rPr>
              <a:t> </a:t>
            </a:r>
            <a:endParaRPr sz="2000" b="1" u="sng" dirty="0">
              <a:latin typeface="Arial"/>
              <a:ea typeface="Arial"/>
              <a:cs typeface="Arial"/>
              <a:sym typeface="Arial"/>
            </a:endParaRPr>
          </a:p>
          <a:p>
            <a:pPr marL="0" indent="0">
              <a:spcBef>
                <a:spcPts val="1600"/>
              </a:spcBef>
              <a:buClr>
                <a:schemeClr val="dk1"/>
              </a:buClr>
              <a:buSzPts val="1100"/>
              <a:buNone/>
            </a:pPr>
            <a:r>
              <a:rPr lang="iw-IL" sz="1900" dirty="0">
                <a:latin typeface="Arial"/>
                <a:ea typeface="Arial"/>
                <a:cs typeface="Arial"/>
                <a:sym typeface="Arial"/>
              </a:rPr>
              <a:t>יצירת</a:t>
            </a:r>
            <a:r>
              <a:rPr lang="he-IL" sz="1900" dirty="0">
                <a:latin typeface="Arial"/>
                <a:ea typeface="Arial"/>
                <a:cs typeface="Arial"/>
                <a:sym typeface="Arial"/>
              </a:rPr>
              <a:t>י</a:t>
            </a:r>
            <a:r>
              <a:rPr lang="iw-IL" sz="1900" dirty="0">
                <a:latin typeface="Arial"/>
                <a:ea typeface="Arial"/>
                <a:cs typeface="Arial"/>
                <a:sym typeface="Arial"/>
              </a:rPr>
              <a:t> תעודת </a:t>
            </a:r>
            <a:r>
              <a:rPr lang="en-US" sz="1800" dirty="0">
                <a:latin typeface="Arial"/>
                <a:ea typeface="Arial"/>
                <a:cs typeface="Arial"/>
                <a:sym typeface="Arial"/>
              </a:rPr>
              <a:t>Google OAuth2 </a:t>
            </a:r>
          </a:p>
          <a:p>
            <a:pPr marL="0" indent="0">
              <a:spcBef>
                <a:spcPts val="1600"/>
              </a:spcBef>
              <a:buClr>
                <a:schemeClr val="dk1"/>
              </a:buClr>
              <a:buSzPts val="1100"/>
              <a:buNone/>
            </a:pPr>
            <a:r>
              <a:rPr lang="iw-IL" sz="1900" dirty="0">
                <a:latin typeface="Arial"/>
                <a:ea typeface="Arial"/>
                <a:cs typeface="Arial"/>
                <a:sym typeface="Arial"/>
              </a:rPr>
              <a:t>ב</a:t>
            </a:r>
            <a:r>
              <a:rPr lang="he-IL" sz="1900" dirty="0">
                <a:latin typeface="Arial"/>
                <a:ea typeface="Arial"/>
                <a:cs typeface="Arial"/>
                <a:sym typeface="Arial"/>
              </a:rPr>
              <a:t> </a:t>
            </a:r>
            <a:r>
              <a:rPr lang="iw-IL" sz="1900" dirty="0">
                <a:latin typeface="Arial"/>
                <a:ea typeface="Arial"/>
                <a:cs typeface="Arial"/>
                <a:sym typeface="Arial"/>
              </a:rPr>
              <a:t>-</a:t>
            </a:r>
            <a:r>
              <a:rPr lang="he-IL" sz="1900" dirty="0">
                <a:latin typeface="Arial"/>
                <a:ea typeface="Arial"/>
                <a:cs typeface="Arial"/>
                <a:sym typeface="Arial"/>
              </a:rPr>
              <a:t> </a:t>
            </a:r>
            <a:r>
              <a:rPr lang="iw-IL" sz="1900" dirty="0">
                <a:latin typeface="Arial"/>
                <a:ea typeface="Arial"/>
                <a:cs typeface="Arial"/>
                <a:sym typeface="Arial"/>
              </a:rPr>
              <a:t>Google Cloud Console</a:t>
            </a:r>
            <a:endParaRPr sz="1900" dirty="0">
              <a:latin typeface="Arial"/>
              <a:ea typeface="Arial"/>
              <a:cs typeface="Arial"/>
              <a:sym typeface="Arial"/>
            </a:endParaRPr>
          </a:p>
          <a:p>
            <a:pPr marL="0" lvl="0" indent="0" algn="r" rtl="1">
              <a:spcBef>
                <a:spcPts val="1600"/>
              </a:spcBef>
              <a:spcAft>
                <a:spcPts val="0"/>
              </a:spcAft>
              <a:buClr>
                <a:schemeClr val="dk1"/>
              </a:buClr>
              <a:buSzPts val="1100"/>
              <a:buFont typeface="Arial"/>
              <a:buNone/>
            </a:pPr>
            <a:r>
              <a:rPr lang="iw-IL" sz="1900" dirty="0">
                <a:latin typeface="Arial"/>
                <a:ea typeface="Arial"/>
                <a:cs typeface="Arial"/>
                <a:sym typeface="Arial"/>
              </a:rPr>
              <a:t>הגדרת</a:t>
            </a:r>
            <a:r>
              <a:rPr lang="he-IL" sz="1900" dirty="0">
                <a:latin typeface="Arial"/>
                <a:ea typeface="Arial"/>
                <a:cs typeface="Arial"/>
                <a:sym typeface="Arial"/>
              </a:rPr>
              <a:t>י את כל ההגדרות הנדרשות לפרויקט</a:t>
            </a:r>
          </a:p>
          <a:p>
            <a:pPr marL="0" lvl="0" indent="0" algn="r" rtl="1">
              <a:spcBef>
                <a:spcPts val="1600"/>
              </a:spcBef>
              <a:spcAft>
                <a:spcPts val="0"/>
              </a:spcAft>
              <a:buClr>
                <a:schemeClr val="dk1"/>
              </a:buClr>
              <a:buSzPts val="1100"/>
              <a:buFont typeface="Arial"/>
              <a:buNone/>
            </a:pPr>
            <a:r>
              <a:rPr lang="he-IL" sz="1900" dirty="0">
                <a:latin typeface="Arial"/>
                <a:ea typeface="Arial"/>
                <a:cs typeface="Arial"/>
                <a:sym typeface="Arial"/>
              </a:rPr>
              <a:t>וכן את </a:t>
            </a:r>
            <a:r>
              <a:rPr lang="iw-IL" sz="1900" dirty="0">
                <a:latin typeface="Arial"/>
                <a:ea typeface="Arial"/>
                <a:cs typeface="Arial"/>
                <a:sym typeface="Arial"/>
              </a:rPr>
              <a:t>כתובת הRedirect URI</a:t>
            </a:r>
            <a:r>
              <a:rPr lang="he-IL" sz="1900" dirty="0">
                <a:latin typeface="Arial"/>
                <a:ea typeface="Arial"/>
                <a:cs typeface="Arial"/>
                <a:sym typeface="Arial"/>
              </a:rPr>
              <a:t>  </a:t>
            </a:r>
            <a:r>
              <a:rPr lang="iw-IL" sz="1900" dirty="0">
                <a:latin typeface="Arial"/>
                <a:ea typeface="Arial"/>
                <a:cs typeface="Arial"/>
                <a:sym typeface="Arial"/>
              </a:rPr>
              <a:t>לשימוש </a:t>
            </a:r>
            <a:r>
              <a:rPr lang="he-IL" sz="1900" dirty="0">
                <a:latin typeface="Arial"/>
                <a:ea typeface="Arial"/>
                <a:cs typeface="Arial"/>
                <a:sym typeface="Arial"/>
              </a:rPr>
              <a:t>ב</a:t>
            </a:r>
            <a:r>
              <a:rPr lang="iw-IL" sz="1900" dirty="0">
                <a:latin typeface="Arial"/>
                <a:ea typeface="Arial"/>
                <a:cs typeface="Arial"/>
                <a:sym typeface="Arial"/>
              </a:rPr>
              <a:t>localhost </a:t>
            </a:r>
            <a:r>
              <a:rPr lang="he-IL" sz="1900" dirty="0">
                <a:latin typeface="Arial"/>
                <a:ea typeface="Arial"/>
                <a:cs typeface="Arial"/>
                <a:sym typeface="Arial"/>
              </a:rPr>
              <a:t> </a:t>
            </a:r>
            <a:r>
              <a:rPr lang="iw-IL" sz="1900" dirty="0">
                <a:latin typeface="Arial"/>
                <a:ea typeface="Arial"/>
                <a:cs typeface="Arial"/>
                <a:sym typeface="Arial"/>
              </a:rPr>
              <a:t>ובענן</a:t>
            </a:r>
            <a:endParaRPr sz="1900" dirty="0">
              <a:latin typeface="Arial"/>
              <a:ea typeface="Arial"/>
              <a:cs typeface="Arial"/>
              <a:sym typeface="Arial"/>
            </a:endParaRPr>
          </a:p>
          <a:p>
            <a:pPr marL="0" lvl="0" indent="0" algn="r" rtl="1">
              <a:spcBef>
                <a:spcPts val="1600"/>
              </a:spcBef>
              <a:spcAft>
                <a:spcPts val="1600"/>
              </a:spcAft>
              <a:buNone/>
            </a:pPr>
            <a:endParaRPr b="1" u="sng" dirty="0">
              <a:latin typeface="Arial"/>
              <a:ea typeface="Arial"/>
              <a:cs typeface="Arial"/>
              <a:sym typeface="Arial"/>
            </a:endParaRPr>
          </a:p>
        </p:txBody>
      </p:sp>
      <p:sp>
        <p:nvSpPr>
          <p:cNvPr id="199" name="Google Shape;199;p21"/>
          <p:cNvSpPr txBox="1"/>
          <p:nvPr/>
        </p:nvSpPr>
        <p:spPr>
          <a:xfrm>
            <a:off x="11001800" y="1586175"/>
            <a:ext cx="1220700" cy="4926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a:ln>
                <a:noFill/>
              </a:ln>
              <a:solidFill>
                <a:srgbClr val="FFFFFF"/>
              </a:solidFill>
              <a:effectLst/>
              <a:uLnTx/>
              <a:uFillTx/>
              <a:latin typeface="Gill Sans"/>
              <a:ea typeface="Gill Sans"/>
              <a:cs typeface="Gill Sans"/>
              <a:sym typeface="Gill Sans"/>
            </a:endParaRPr>
          </a:p>
        </p:txBody>
      </p:sp>
      <p:pic>
        <p:nvPicPr>
          <p:cNvPr id="200" name="Google Shape;200;p21"/>
          <p:cNvPicPr preferRelativeResize="0"/>
          <p:nvPr/>
        </p:nvPicPr>
        <p:blipFill>
          <a:blip r:embed="rId3">
            <a:alphaModFix/>
          </a:blip>
          <a:stretch>
            <a:fillRect/>
          </a:stretch>
        </p:blipFill>
        <p:spPr>
          <a:xfrm>
            <a:off x="0" y="3314700"/>
            <a:ext cx="6286500" cy="3543300"/>
          </a:xfrm>
          <a:prstGeom prst="rect">
            <a:avLst/>
          </a:prstGeom>
          <a:noFill/>
          <a:ln w="19050">
            <a:solidFill>
              <a:srgbClr val="136C75"/>
            </a:solidFill>
          </a:ln>
        </p:spPr>
      </p:pic>
      <p:pic>
        <p:nvPicPr>
          <p:cNvPr id="201" name="Google Shape;201;p21"/>
          <p:cNvPicPr preferRelativeResize="0"/>
          <p:nvPr/>
        </p:nvPicPr>
        <p:blipFill>
          <a:blip r:embed="rId4">
            <a:alphaModFix/>
          </a:blip>
          <a:stretch>
            <a:fillRect/>
          </a:stretch>
        </p:blipFill>
        <p:spPr>
          <a:xfrm>
            <a:off x="5693705" y="6135775"/>
            <a:ext cx="6498295" cy="722225"/>
          </a:xfrm>
          <a:prstGeom prst="rect">
            <a:avLst/>
          </a:prstGeom>
          <a:noFill/>
          <a:ln w="19050">
            <a:solidFill>
              <a:srgbClr val="136C75"/>
            </a:solidFill>
          </a:ln>
        </p:spPr>
      </p:pic>
      <p:cxnSp>
        <p:nvCxnSpPr>
          <p:cNvPr id="3" name="מחבר חץ ישר 2">
            <a:extLst>
              <a:ext uri="{FF2B5EF4-FFF2-40B4-BE49-F238E27FC236}">
                <a16:creationId xmlns:a16="http://schemas.microsoft.com/office/drawing/2014/main" id="{4233F586-EE70-B81F-AD6E-A83C16AE2138}"/>
              </a:ext>
            </a:extLst>
          </p:cNvPr>
          <p:cNvCxnSpPr>
            <a:cxnSpLocks/>
          </p:cNvCxnSpPr>
          <p:nvPr/>
        </p:nvCxnSpPr>
        <p:spPr>
          <a:xfrm flipV="1">
            <a:off x="3333750" y="5244924"/>
            <a:ext cx="3752850" cy="1470201"/>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p:nvSpPr>
          <p:cNvPr id="206" name="Google Shape;206;p22"/>
          <p:cNvSpPr txBox="1">
            <a:spLocks noGrp="1"/>
          </p:cNvSpPr>
          <p:nvPr>
            <p:ph idx="1"/>
          </p:nvPr>
        </p:nvSpPr>
        <p:spPr>
          <a:xfrm>
            <a:off x="200100" y="108750"/>
            <a:ext cx="11991900" cy="6640500"/>
          </a:xfrm>
          <a:prstGeom prst="rect">
            <a:avLst/>
          </a:prstGeom>
        </p:spPr>
        <p:txBody>
          <a:bodyPr spcFirstLastPara="1" wrap="square" lIns="91425" tIns="45700" rIns="91425" bIns="45700" anchor="t" anchorCtr="0">
            <a:normAutofit/>
          </a:bodyPr>
          <a:lstStyle/>
          <a:p>
            <a:pPr marL="0" lvl="0" indent="0" algn="r" rtl="1">
              <a:spcBef>
                <a:spcPts val="1000"/>
              </a:spcBef>
              <a:spcAft>
                <a:spcPts val="0"/>
              </a:spcAft>
              <a:buNone/>
            </a:pPr>
            <a:r>
              <a:rPr lang="iw-IL" sz="2500" b="1" u="sng" dirty="0">
                <a:solidFill>
                  <a:srgbClr val="136C75"/>
                </a:solidFill>
                <a:latin typeface="Trebuchet MS"/>
                <a:ea typeface="Trebuchet MS"/>
                <a:cs typeface="Trebuchet MS"/>
                <a:sym typeface="Trebuchet MS"/>
              </a:rPr>
              <a:t>שלב</a:t>
            </a:r>
            <a:r>
              <a:rPr lang="en-US" sz="2500" b="1" u="sng" dirty="0">
                <a:solidFill>
                  <a:srgbClr val="136C75"/>
                </a:solidFill>
                <a:latin typeface="Trebuchet MS"/>
                <a:ea typeface="Trebuchet MS"/>
                <a:cs typeface="Trebuchet MS"/>
                <a:sym typeface="Trebuchet MS"/>
              </a:rPr>
              <a:t> 2 </a:t>
            </a:r>
            <a:r>
              <a:rPr lang="iw-IL" sz="2500" b="1" u="sng" dirty="0">
                <a:solidFill>
                  <a:srgbClr val="136C75"/>
                </a:solidFill>
                <a:latin typeface="Trebuchet MS"/>
                <a:ea typeface="Trebuchet MS"/>
                <a:cs typeface="Trebuchet MS"/>
                <a:sym typeface="Trebuchet MS"/>
              </a:rPr>
              <a:t>הטמעת התחברות באמצעות </a:t>
            </a:r>
            <a:r>
              <a:rPr lang="iw-IL" sz="2500" b="1" u="sng" dirty="0">
                <a:solidFill>
                  <a:srgbClr val="136C75"/>
                </a:solidFill>
                <a:latin typeface="Arial"/>
                <a:ea typeface="Arial"/>
                <a:cs typeface="Arial"/>
                <a:sym typeface="Arial"/>
              </a:rPr>
              <a:t>Google OAuth2 בקוד </a:t>
            </a:r>
            <a:endParaRPr sz="500" b="1" u="sng" dirty="0">
              <a:solidFill>
                <a:srgbClr val="136C75"/>
              </a:solidFill>
              <a:latin typeface="Arial"/>
              <a:ea typeface="Arial"/>
              <a:cs typeface="Arial"/>
              <a:sym typeface="Arial"/>
            </a:endParaRPr>
          </a:p>
          <a:p>
            <a:pPr marL="0" lvl="0" indent="0" algn="r" rtl="0">
              <a:lnSpc>
                <a:spcPct val="115000"/>
              </a:lnSpc>
              <a:spcBef>
                <a:spcPts val="1600"/>
              </a:spcBef>
              <a:spcAft>
                <a:spcPts val="0"/>
              </a:spcAft>
              <a:buNone/>
            </a:pPr>
            <a:r>
              <a:rPr lang="en-US" sz="1800" b="1" u="sng" dirty="0">
                <a:latin typeface="Roboto Mono"/>
                <a:ea typeface="Roboto Mono"/>
                <a:sym typeface="Roboto Mono"/>
              </a:rPr>
              <a:t> :</a:t>
            </a:r>
            <a:r>
              <a:rPr lang="en-US" sz="1800" b="1" u="sng" dirty="0" err="1">
                <a:latin typeface="Roboto Mono"/>
                <a:ea typeface="Roboto Mono"/>
                <a:sym typeface="Roboto Mono"/>
              </a:rPr>
              <a:t>application.properties</a:t>
            </a:r>
            <a:r>
              <a:rPr lang="en-US" sz="1800" b="1" u="sng" dirty="0">
                <a:latin typeface="Roboto Mono"/>
                <a:ea typeface="Roboto Mono"/>
                <a:sym typeface="Roboto Mono"/>
              </a:rPr>
              <a:t> </a:t>
            </a:r>
            <a:r>
              <a:rPr lang="he-IL" sz="1800" b="1" u="sng" dirty="0">
                <a:latin typeface="Arial"/>
                <a:ea typeface="Arial"/>
                <a:sym typeface="Arial"/>
              </a:rPr>
              <a:t>הגדרת</a:t>
            </a:r>
            <a:r>
              <a:rPr lang="he-IL" sz="1800" b="1" u="sng" dirty="0">
                <a:latin typeface="Roboto Mono"/>
                <a:ea typeface="Roboto Mono"/>
                <a:sym typeface="Roboto Mono"/>
              </a:rPr>
              <a:t> </a:t>
            </a:r>
          </a:p>
          <a:p>
            <a:pPr marL="0" lvl="0" indent="0" algn="r" rtl="1">
              <a:lnSpc>
                <a:spcPct val="115000"/>
              </a:lnSpc>
              <a:spcBef>
                <a:spcPts val="1200"/>
              </a:spcBef>
              <a:spcAft>
                <a:spcPts val="0"/>
              </a:spcAft>
              <a:buNone/>
            </a:pPr>
            <a:r>
              <a:rPr lang="he-IL" sz="1800" dirty="0">
                <a:latin typeface="Arial"/>
                <a:ea typeface="Arial"/>
                <a:cs typeface="Arial"/>
                <a:sym typeface="Arial"/>
              </a:rPr>
              <a:t>בקובץ זה הגדרתי את הפרמטרים הדרושים עבור </a:t>
            </a:r>
            <a:r>
              <a:rPr lang="en-US" sz="1800" dirty="0">
                <a:latin typeface="Arial"/>
                <a:ea typeface="Arial"/>
                <a:cs typeface="Arial"/>
                <a:sym typeface="Arial"/>
              </a:rPr>
              <a:t>OAuth2 </a:t>
            </a:r>
            <a:r>
              <a:rPr lang="he-IL" sz="1800" dirty="0">
                <a:latin typeface="Arial"/>
                <a:ea typeface="Arial"/>
                <a:cs typeface="Arial"/>
                <a:sym typeface="Arial"/>
              </a:rPr>
              <a:t>של </a:t>
            </a:r>
            <a:r>
              <a:rPr lang="en-US" sz="1800" dirty="0">
                <a:latin typeface="Arial"/>
                <a:ea typeface="Arial"/>
                <a:cs typeface="Arial"/>
                <a:sym typeface="Arial"/>
              </a:rPr>
              <a:t>Google, </a:t>
            </a:r>
            <a:r>
              <a:rPr lang="he-IL" sz="1800" dirty="0">
                <a:latin typeface="Arial"/>
                <a:ea typeface="Arial"/>
                <a:cs typeface="Arial"/>
                <a:sym typeface="Arial"/>
              </a:rPr>
              <a:t>כולל : </a:t>
            </a:r>
            <a:r>
              <a:rPr lang="en-US" sz="1800" dirty="0">
                <a:latin typeface="Arial"/>
                <a:ea typeface="Arial"/>
                <a:cs typeface="Arial"/>
                <a:sym typeface="Arial"/>
              </a:rPr>
              <a:t>Client-ID, client-Secret </a:t>
            </a:r>
            <a:r>
              <a:rPr lang="he-IL" sz="1800" dirty="0">
                <a:latin typeface="Arial"/>
                <a:ea typeface="Arial"/>
                <a:cs typeface="Arial"/>
                <a:sym typeface="Arial"/>
              </a:rPr>
              <a:t>ו-</a:t>
            </a:r>
            <a:r>
              <a:rPr lang="en-US" sz="1800" dirty="0">
                <a:latin typeface="Arial"/>
                <a:ea typeface="Arial"/>
                <a:cs typeface="Arial"/>
                <a:sym typeface="Arial"/>
              </a:rPr>
              <a:t>Redirect URI.</a:t>
            </a:r>
            <a:endParaRPr lang="he-IL" sz="1800" dirty="0">
              <a:latin typeface="Arial"/>
              <a:ea typeface="Arial"/>
              <a:cs typeface="Arial"/>
              <a:sym typeface="Arial"/>
            </a:endParaRPr>
          </a:p>
          <a:p>
            <a:pPr marL="0" lvl="0" indent="0" algn="r" rtl="1">
              <a:lnSpc>
                <a:spcPct val="115000"/>
              </a:lnSpc>
              <a:spcBef>
                <a:spcPts val="1200"/>
              </a:spcBef>
              <a:spcAft>
                <a:spcPts val="0"/>
              </a:spcAft>
              <a:buNone/>
            </a:pPr>
            <a:r>
              <a:rPr lang="he-IL" sz="1800" dirty="0">
                <a:latin typeface="Arial"/>
                <a:ea typeface="Arial"/>
                <a:cs typeface="Arial"/>
                <a:sym typeface="Arial"/>
              </a:rPr>
              <a:t> הפרמטרים האלה מאפשרים לאפליקציה לתקשר עם שירותי</a:t>
            </a:r>
            <a:r>
              <a:rPr lang="en-US" sz="1800" dirty="0">
                <a:latin typeface="Arial"/>
                <a:ea typeface="Arial"/>
                <a:cs typeface="Arial"/>
                <a:sym typeface="Arial"/>
              </a:rPr>
              <a:t>Google </a:t>
            </a:r>
            <a:r>
              <a:rPr lang="he-IL" sz="1800" dirty="0">
                <a:latin typeface="Arial"/>
                <a:ea typeface="Arial"/>
                <a:cs typeface="Arial"/>
                <a:sym typeface="Arial"/>
              </a:rPr>
              <a:t>ולבצע את תהליך ההתחברות בצורה מאובטחת.</a:t>
            </a:r>
          </a:p>
          <a:p>
            <a:pPr marL="0" lvl="0" indent="0" algn="r" rtl="1">
              <a:lnSpc>
                <a:spcPct val="115000"/>
              </a:lnSpc>
              <a:spcBef>
                <a:spcPts val="1200"/>
              </a:spcBef>
              <a:spcAft>
                <a:spcPts val="0"/>
              </a:spcAft>
              <a:buNone/>
            </a:pPr>
            <a:endParaRPr sz="1500" dirty="0">
              <a:latin typeface="Arial"/>
              <a:ea typeface="Arial"/>
              <a:cs typeface="Arial"/>
              <a:sym typeface="Arial"/>
            </a:endParaRPr>
          </a:p>
          <a:p>
            <a:pPr marL="0" lvl="0" indent="0" algn="r" rtl="1">
              <a:spcBef>
                <a:spcPts val="1200"/>
              </a:spcBef>
              <a:spcAft>
                <a:spcPts val="0"/>
              </a:spcAft>
              <a:buNone/>
            </a:pPr>
            <a:endParaRPr sz="1900" dirty="0">
              <a:latin typeface="Arial"/>
              <a:ea typeface="Arial"/>
              <a:cs typeface="Arial"/>
              <a:sym typeface="Arial"/>
            </a:endParaRPr>
          </a:p>
          <a:p>
            <a:pPr marL="0" lvl="0" indent="0" algn="r" rtl="0">
              <a:lnSpc>
                <a:spcPct val="115000"/>
              </a:lnSpc>
              <a:spcBef>
                <a:spcPts val="1600"/>
              </a:spcBef>
              <a:spcAft>
                <a:spcPts val="0"/>
              </a:spcAft>
              <a:buNone/>
            </a:pPr>
            <a:endParaRPr lang="en-US" sz="1800" b="1" u="sng" dirty="0">
              <a:latin typeface="Roboto Mono"/>
              <a:ea typeface="Roboto Mono"/>
              <a:sym typeface="Roboto Mono"/>
            </a:endParaRPr>
          </a:p>
          <a:p>
            <a:pPr marL="0" lvl="0" indent="0" algn="r" rtl="0">
              <a:lnSpc>
                <a:spcPct val="115000"/>
              </a:lnSpc>
              <a:spcBef>
                <a:spcPts val="1600"/>
              </a:spcBef>
              <a:spcAft>
                <a:spcPts val="0"/>
              </a:spcAft>
              <a:buNone/>
            </a:pPr>
            <a:r>
              <a:rPr lang="iw-IL" sz="1800" b="1" u="sng" dirty="0">
                <a:latin typeface="Roboto Mono"/>
                <a:ea typeface="Roboto Mono"/>
                <a:sym typeface="Roboto Mono"/>
              </a:rPr>
              <a:t>SecurityConfig.java </a:t>
            </a:r>
            <a:r>
              <a:rPr lang="iw-IL" sz="1800" b="1" u="sng" dirty="0">
                <a:latin typeface="Arial"/>
                <a:ea typeface="Arial"/>
                <a:sym typeface="Arial"/>
              </a:rPr>
              <a:t>יצירת</a:t>
            </a:r>
            <a:endParaRPr sz="1800" b="1" u="sng" dirty="0">
              <a:latin typeface="Roboto Mono"/>
              <a:ea typeface="Roboto Mono"/>
              <a:sym typeface="Roboto Mono"/>
            </a:endParaRPr>
          </a:p>
          <a:p>
            <a:pPr marL="0" lvl="0" indent="0" algn="r" rtl="1">
              <a:spcBef>
                <a:spcPts val="1000"/>
              </a:spcBef>
              <a:spcAft>
                <a:spcPts val="0"/>
              </a:spcAft>
              <a:buNone/>
            </a:pPr>
            <a:r>
              <a:rPr lang="iw-IL" sz="1600" dirty="0">
                <a:latin typeface="Arial"/>
                <a:ea typeface="Arial"/>
                <a:cs typeface="Arial"/>
                <a:sym typeface="Arial"/>
              </a:rPr>
              <a:t>יצרתי קובץ זה והגדרתי בו את קונפיגורציית האבטחה של האפליקציה.</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הקובץ מכיל הגדרות של מסננים, דפי התחברות מוצלחים ושגיאות, </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וניהול הסשנים. בנוסף, הגדרתי את פרטי ההתחברות של OAuth2,</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כולל ה-Redirect URI שמכוון את המשתמש לדף הבית לאחר</a:t>
            </a:r>
            <a:endParaRPr sz="1600" dirty="0">
              <a:latin typeface="Arial"/>
              <a:ea typeface="Arial"/>
              <a:cs typeface="Arial"/>
              <a:sym typeface="Arial"/>
            </a:endParaRPr>
          </a:p>
          <a:p>
            <a:pPr marL="0" lvl="0" indent="0" algn="r" rtl="1">
              <a:spcBef>
                <a:spcPts val="1600"/>
              </a:spcBef>
              <a:spcAft>
                <a:spcPts val="0"/>
              </a:spcAft>
              <a:buNone/>
            </a:pPr>
            <a:r>
              <a:rPr lang="iw-IL" sz="1600" dirty="0">
                <a:latin typeface="Arial"/>
                <a:ea typeface="Arial"/>
                <a:cs typeface="Arial"/>
                <a:sym typeface="Arial"/>
              </a:rPr>
              <a:t> התחברות מוצלחת.</a:t>
            </a:r>
            <a:endParaRPr sz="1900" dirty="0">
              <a:latin typeface="Arial"/>
              <a:ea typeface="Arial"/>
              <a:cs typeface="Arial"/>
              <a:sym typeface="Arial"/>
            </a:endParaRPr>
          </a:p>
          <a:p>
            <a:pPr marL="0" lvl="0" indent="0" algn="l" rtl="0">
              <a:lnSpc>
                <a:spcPct val="115000"/>
              </a:lnSpc>
              <a:spcBef>
                <a:spcPts val="1600"/>
              </a:spcBef>
              <a:spcAft>
                <a:spcPts val="1600"/>
              </a:spcAft>
              <a:buNone/>
            </a:pPr>
            <a:endParaRPr dirty="0"/>
          </a:p>
        </p:txBody>
      </p:sp>
      <p:pic>
        <p:nvPicPr>
          <p:cNvPr id="207" name="Google Shape;207;p22"/>
          <p:cNvPicPr preferRelativeResize="0"/>
          <p:nvPr/>
        </p:nvPicPr>
        <p:blipFill>
          <a:blip r:embed="rId3">
            <a:alphaModFix/>
          </a:blip>
          <a:stretch>
            <a:fillRect/>
          </a:stretch>
        </p:blipFill>
        <p:spPr>
          <a:xfrm>
            <a:off x="590549" y="2038349"/>
            <a:ext cx="11601451" cy="1735626"/>
          </a:xfrm>
          <a:prstGeom prst="rect">
            <a:avLst/>
          </a:prstGeom>
          <a:noFill/>
          <a:ln>
            <a:noFill/>
          </a:ln>
        </p:spPr>
      </p:pic>
      <p:pic>
        <p:nvPicPr>
          <p:cNvPr id="208" name="Google Shape;208;p22"/>
          <p:cNvPicPr preferRelativeResize="0"/>
          <p:nvPr/>
        </p:nvPicPr>
        <p:blipFill>
          <a:blip r:embed="rId4">
            <a:alphaModFix/>
          </a:blip>
          <a:stretch>
            <a:fillRect/>
          </a:stretch>
        </p:blipFill>
        <p:spPr>
          <a:xfrm>
            <a:off x="0" y="4819651"/>
            <a:ext cx="6591300" cy="2038350"/>
          </a:xfrm>
          <a:prstGeom prst="rect">
            <a:avLst/>
          </a:prstGeom>
          <a:noFill/>
          <a:ln w="28575">
            <a:solidFill>
              <a:srgbClr val="136C75"/>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3"/>
          <p:cNvPicPr preferRelativeResize="0"/>
          <p:nvPr/>
        </p:nvPicPr>
        <p:blipFill>
          <a:blip r:embed="rId3">
            <a:alphaModFix/>
          </a:blip>
          <a:stretch>
            <a:fillRect/>
          </a:stretch>
        </p:blipFill>
        <p:spPr>
          <a:xfrm>
            <a:off x="1740425" y="3356700"/>
            <a:ext cx="8313174" cy="3325251"/>
          </a:xfrm>
          <a:prstGeom prst="rect">
            <a:avLst/>
          </a:prstGeom>
          <a:noFill/>
          <a:ln w="19050">
            <a:solidFill>
              <a:srgbClr val="136C75"/>
            </a:solidFill>
          </a:ln>
        </p:spPr>
      </p:pic>
      <p:pic>
        <p:nvPicPr>
          <p:cNvPr id="214" name="Google Shape;214;p23"/>
          <p:cNvPicPr preferRelativeResize="0"/>
          <p:nvPr/>
        </p:nvPicPr>
        <p:blipFill>
          <a:blip r:embed="rId4">
            <a:alphaModFix/>
          </a:blip>
          <a:stretch>
            <a:fillRect/>
          </a:stretch>
        </p:blipFill>
        <p:spPr>
          <a:xfrm>
            <a:off x="1740425" y="77625"/>
            <a:ext cx="8313174" cy="3155521"/>
          </a:xfrm>
          <a:prstGeom prst="rect">
            <a:avLst/>
          </a:prstGeom>
          <a:noFill/>
          <a:ln w="19050">
            <a:solidFill>
              <a:srgbClr val="136C75"/>
            </a:solidFill>
          </a:ln>
        </p:spPr>
      </p:pic>
      <p:sp>
        <p:nvSpPr>
          <p:cNvPr id="3" name="תיבת טקסט 2">
            <a:extLst>
              <a:ext uri="{FF2B5EF4-FFF2-40B4-BE49-F238E27FC236}">
                <a16:creationId xmlns:a16="http://schemas.microsoft.com/office/drawing/2014/main" id="{61F18662-8183-5277-EADD-AA6A00D313AC}"/>
              </a:ext>
            </a:extLst>
          </p:cNvPr>
          <p:cNvSpPr txBox="1"/>
          <p:nvPr/>
        </p:nvSpPr>
        <p:spPr>
          <a:xfrm>
            <a:off x="10296524" y="1333500"/>
            <a:ext cx="1304925" cy="4801314"/>
          </a:xfrm>
          <a:prstGeom prst="rect">
            <a:avLst/>
          </a:prstGeom>
          <a:solidFill>
            <a:schemeClr val="bg1"/>
          </a:solidFill>
        </p:spPr>
        <p:txBody>
          <a:bodyPr wrap="square" rtlCol="1">
            <a:spAutoFit/>
          </a:bodyPr>
          <a:lstStyle/>
          <a:p>
            <a:r>
              <a:rPr lang="he-IL" dirty="0"/>
              <a:t>ככך נראה מסך ההתחברות לגוגל למשתמש , הינו חלק ממשימת ה</a:t>
            </a:r>
            <a:r>
              <a:rPr lang="en-US" dirty="0"/>
              <a:t>back </a:t>
            </a:r>
            <a:r>
              <a:rPr lang="he-IL" dirty="0"/>
              <a:t>היות שהוא חוזר מהשרת של </a:t>
            </a:r>
            <a:r>
              <a:rPr lang="en-US" dirty="0"/>
              <a:t>google cloud </a:t>
            </a:r>
            <a:r>
              <a:rPr lang="he-IL" dirty="0"/>
              <a:t>ואינו חלק מפרויקט צד הלקוח של המערכת </a:t>
            </a:r>
            <a:r>
              <a:rPr lang="he-IL" dirty="0" err="1"/>
              <a:t>באנגולר</a:t>
            </a:r>
            <a:r>
              <a:rPr lang="he-IL"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1741691159"/>
              </p:ext>
            </p:extLst>
          </p:nvPr>
        </p:nvGraphicFramePr>
        <p:xfrm>
          <a:off x="512637" y="164064"/>
          <a:ext cx="10730167" cy="1645715"/>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558385">
                  <a:extLst>
                    <a:ext uri="{9D8B030D-6E8A-4147-A177-3AD203B41FA5}">
                      <a16:colId xmlns:a16="http://schemas.microsoft.com/office/drawing/2014/main" val="2293940662"/>
                    </a:ext>
                  </a:extLst>
                </a:gridCol>
                <a:gridCol w="1371600">
                  <a:extLst>
                    <a:ext uri="{9D8B030D-6E8A-4147-A177-3AD203B41FA5}">
                      <a16:colId xmlns:a16="http://schemas.microsoft.com/office/drawing/2014/main" val="4252471547"/>
                    </a:ext>
                  </a:extLst>
                </a:gridCol>
                <a:gridCol w="981900">
                  <a:extLst>
                    <a:ext uri="{9D8B030D-6E8A-4147-A177-3AD203B41FA5}">
                      <a16:colId xmlns:a16="http://schemas.microsoft.com/office/drawing/2014/main" val="571557810"/>
                    </a:ext>
                  </a:extLst>
                </a:gridCol>
                <a:gridCol w="4424265">
                  <a:extLst>
                    <a:ext uri="{9D8B030D-6E8A-4147-A177-3AD203B41FA5}">
                      <a16:colId xmlns:a16="http://schemas.microsoft.com/office/drawing/2014/main" val="2534055599"/>
                    </a:ext>
                  </a:extLst>
                </a:gridCol>
              </a:tblGrid>
              <a:tr h="173100">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240331">
                <a:tc>
                  <a:txBody>
                    <a:bodyPr/>
                    <a:lstStyle/>
                    <a:p>
                      <a:pPr rtl="1"/>
                      <a:r>
                        <a:rPr lang="he-IL" sz="2000" dirty="0"/>
                        <a:t>2</a:t>
                      </a:r>
                    </a:p>
                  </a:txBody>
                  <a:tcPr marT="50292" marB="50292"/>
                </a:tc>
                <a:tc>
                  <a:txBody>
                    <a:bodyPr/>
                    <a:lstStyle/>
                    <a:p>
                      <a:pPr rtl="1"/>
                      <a:r>
                        <a:rPr lang="he-IL" sz="1600" dirty="0"/>
                        <a:t>יצירת מסך התחברות ורישום </a:t>
                      </a:r>
                      <a:r>
                        <a:rPr lang="he-IL" sz="1600" dirty="0" err="1"/>
                        <a:t>באנגולר</a:t>
                      </a:r>
                      <a:r>
                        <a:rPr lang="he-IL" sz="1600" dirty="0"/>
                        <a:t> </a:t>
                      </a:r>
                    </a:p>
                  </a:txBody>
                  <a:tcPr marT="50292" marB="50292"/>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Angular, Bootstrap </a:t>
                      </a:r>
                    </a:p>
                    <a:p>
                      <a:pPr algn="l"/>
                      <a:endParaRPr lang="en-US" dirty="0"/>
                    </a:p>
                  </a:txBody>
                  <a:tcPr anchor="ctr"/>
                </a:tc>
                <a:tc>
                  <a:txBody>
                    <a:bodyPr/>
                    <a:lstStyle/>
                    <a:p>
                      <a:pPr algn="l" rtl="1"/>
                      <a:r>
                        <a:rPr lang="en-US" sz="2000" dirty="0"/>
                        <a:t>TS,</a:t>
                      </a:r>
                    </a:p>
                    <a:p>
                      <a:pPr algn="l" rtl="1"/>
                      <a:r>
                        <a:rPr lang="en-US" sz="2000" dirty="0"/>
                        <a:t>HTML</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1.הקמתי מסך </a:t>
                      </a:r>
                      <a:r>
                        <a:rPr lang="en-US" sz="1800" b="0" u="none" dirty="0">
                          <a:latin typeface="Arial"/>
                          <a:ea typeface="Arial"/>
                          <a:cs typeface="Arial"/>
                          <a:sym typeface="Arial"/>
                        </a:rPr>
                        <a:t>login </a:t>
                      </a:r>
                      <a:r>
                        <a:rPr lang="he-IL" sz="1800" b="0" u="none" dirty="0">
                          <a:latin typeface="Arial"/>
                          <a:ea typeface="Arial"/>
                          <a:cs typeface="Arial"/>
                          <a:sym typeface="Arial"/>
                        </a:rPr>
                        <a:t>–מבחינת מבנה ועיצוב</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u="none" dirty="0">
                          <a:latin typeface="Arial"/>
                          <a:ea typeface="Arial"/>
                          <a:cs typeface="Arial"/>
                          <a:sym typeface="Arial"/>
                        </a:rPr>
                        <a:t>2.יצרתי את </a:t>
                      </a:r>
                      <a:r>
                        <a:rPr lang="he-IL" sz="1800" b="0" u="none" dirty="0" err="1">
                          <a:latin typeface="Arial"/>
                          <a:ea typeface="Arial"/>
                          <a:cs typeface="Arial"/>
                          <a:sym typeface="Arial"/>
                        </a:rPr>
                        <a:t>הקומפוננטה</a:t>
                      </a:r>
                      <a:r>
                        <a:rPr lang="he-IL" sz="1800" b="0" u="none" dirty="0">
                          <a:latin typeface="Arial"/>
                          <a:ea typeface="Arial"/>
                          <a:cs typeface="Arial"/>
                          <a:sym typeface="Arial"/>
                        </a:rPr>
                        <a:t> </a:t>
                      </a:r>
                      <a:r>
                        <a:rPr lang="en-US" sz="1800" b="0" u="none" dirty="0">
                          <a:latin typeface="Arial"/>
                          <a:ea typeface="Arial"/>
                          <a:cs typeface="Arial"/>
                          <a:sym typeface="Arial"/>
                        </a:rPr>
                        <a:t>register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u="none" dirty="0">
                          <a:latin typeface="Arial"/>
                          <a:ea typeface="Arial"/>
                          <a:cs typeface="Arial"/>
                          <a:sym typeface="Arial"/>
                        </a:rPr>
                        <a:t>3</a:t>
                      </a:r>
                      <a:r>
                        <a:rPr lang="he-IL" sz="1800" b="0" u="none" dirty="0">
                          <a:latin typeface="Arial"/>
                          <a:ea typeface="Arial"/>
                          <a:cs typeface="Arial"/>
                          <a:sym typeface="Arial"/>
                        </a:rPr>
                        <a:t> .קישרתי את </a:t>
                      </a:r>
                      <a:r>
                        <a:rPr lang="he-IL" sz="1800" b="0" u="none" dirty="0" err="1">
                          <a:latin typeface="Arial"/>
                          <a:ea typeface="Arial"/>
                          <a:cs typeface="Arial"/>
                          <a:sym typeface="Arial"/>
                        </a:rPr>
                        <a:t>הקומפוננטה</a:t>
                      </a:r>
                      <a:r>
                        <a:rPr lang="he-IL" sz="1800" b="0" u="none" dirty="0">
                          <a:latin typeface="Arial"/>
                          <a:ea typeface="Arial"/>
                          <a:cs typeface="Arial"/>
                          <a:sym typeface="Arial"/>
                        </a:rPr>
                        <a:t> </a:t>
                      </a:r>
                      <a:r>
                        <a:rPr lang="he-IL" sz="1800" b="0" u="none" dirty="0" err="1">
                          <a:latin typeface="Arial"/>
                          <a:ea typeface="Arial"/>
                          <a:cs typeface="Arial"/>
                          <a:sym typeface="Arial"/>
                        </a:rPr>
                        <a:t>לקומפוננטת</a:t>
                      </a:r>
                      <a:r>
                        <a:rPr lang="he-IL" sz="1800" b="0" u="none" dirty="0">
                          <a:latin typeface="Arial"/>
                          <a:ea typeface="Arial"/>
                          <a:cs typeface="Arial"/>
                          <a:sym typeface="Arial"/>
                        </a:rPr>
                        <a:t> האב </a:t>
                      </a:r>
                      <a:r>
                        <a:rPr lang="he-IL" sz="1800" b="0" u="none" dirty="0" err="1">
                          <a:latin typeface="Arial"/>
                          <a:ea typeface="Arial"/>
                          <a:cs typeface="Arial"/>
                          <a:sym typeface="Arial"/>
                        </a:rPr>
                        <a:t>קומפוננטת</a:t>
                      </a:r>
                      <a:r>
                        <a:rPr lang="he-IL" sz="1800" b="0" u="none" dirty="0">
                          <a:latin typeface="Arial"/>
                          <a:ea typeface="Arial"/>
                          <a:cs typeface="Arial"/>
                          <a:sym typeface="Arial"/>
                        </a:rPr>
                        <a:t> </a:t>
                      </a:r>
                      <a:r>
                        <a:rPr lang="he-IL" sz="1800" b="0" u="none" dirty="0" err="1">
                          <a:latin typeface="Arial"/>
                          <a:ea typeface="Arial"/>
                          <a:cs typeface="Arial"/>
                          <a:sym typeface="Arial"/>
                        </a:rPr>
                        <a:t>הלוגין</a:t>
                      </a: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8" name="Google Shape;220;p24">
            <a:extLst>
              <a:ext uri="{FF2B5EF4-FFF2-40B4-BE49-F238E27FC236}">
                <a16:creationId xmlns:a16="http://schemas.microsoft.com/office/drawing/2014/main" id="{944DC708-E87C-B2BA-B8BD-8CF27E165EEF}"/>
              </a:ext>
            </a:extLst>
          </p:cNvPr>
          <p:cNvSpPr txBox="1">
            <a:spLocks/>
          </p:cNvSpPr>
          <p:nvPr/>
        </p:nvSpPr>
        <p:spPr>
          <a:xfrm>
            <a:off x="1451575" y="1824800"/>
            <a:ext cx="9603300" cy="3641400"/>
          </a:xfrm>
          <a:prstGeom prst="rect">
            <a:avLst/>
          </a:prstGeom>
        </p:spPr>
        <p:txBody>
          <a:bodyPr spcFirstLastPara="1" vert="horz" wrap="square" lIns="91425" tIns="45700" rIns="91425" bIns="45700" rtlCol="1" anchor="t" anchorCtr="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Font typeface="Arial" panose="020B0604020202020204" pitchFamily="34" charset="0"/>
              <a:buNone/>
            </a:pPr>
            <a:r>
              <a:rPr lang="he-IL" sz="1800" dirty="0"/>
              <a:t>במסגרת הפרויקט, יצרתי את המסכים התחברות ורישום באפליקציה באמצעות </a:t>
            </a:r>
            <a:r>
              <a:rPr lang="en-US" sz="1800" dirty="0"/>
              <a:t>Angular </a:t>
            </a:r>
            <a:r>
              <a:rPr lang="he-IL" sz="1800" dirty="0"/>
              <a:t> . מסך זה מאפשר למשתמשים להירשם ולהתחבר לאפליקציה בצורה מאובטחת, תוך שימוש בשלוש דרכים שונות : התחברות באמצעות</a:t>
            </a:r>
            <a:r>
              <a:rPr lang="en-US" sz="1800" dirty="0"/>
              <a:t>, GitHub, Google </a:t>
            </a:r>
            <a:r>
              <a:rPr lang="he-IL" sz="1800" dirty="0"/>
              <a:t>או באמצעות אימייל וסיסמה.</a:t>
            </a:r>
          </a:p>
        </p:txBody>
      </p:sp>
      <p:pic>
        <p:nvPicPr>
          <p:cNvPr id="3" name="תמונה 2">
            <a:extLst>
              <a:ext uri="{FF2B5EF4-FFF2-40B4-BE49-F238E27FC236}">
                <a16:creationId xmlns:a16="http://schemas.microsoft.com/office/drawing/2014/main" id="{A61E9EDE-CF97-D2E4-3CC1-5FEA396AB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13" y="3415754"/>
            <a:ext cx="7420308" cy="3264936"/>
          </a:xfrm>
          <a:prstGeom prst="rect">
            <a:avLst/>
          </a:prstGeom>
          <a:ln w="12700">
            <a:solidFill>
              <a:srgbClr val="14828F"/>
            </a:solidFill>
          </a:ln>
        </p:spPr>
      </p:pic>
      <p:pic>
        <p:nvPicPr>
          <p:cNvPr id="7" name="תמונה 6">
            <a:extLst>
              <a:ext uri="{FF2B5EF4-FFF2-40B4-BE49-F238E27FC236}">
                <a16:creationId xmlns:a16="http://schemas.microsoft.com/office/drawing/2014/main" id="{9902D6A8-1DE4-E41D-2F63-EE14040BC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846" y="2955620"/>
            <a:ext cx="4039100" cy="3738316"/>
          </a:xfrm>
          <a:prstGeom prst="rect">
            <a:avLst/>
          </a:prstGeom>
          <a:ln>
            <a:solidFill>
              <a:srgbClr val="14828F"/>
            </a:solidFill>
          </a:ln>
        </p:spPr>
      </p:pic>
    </p:spTree>
    <p:extLst>
      <p:ext uri="{BB962C8B-B14F-4D97-AF65-F5344CB8AC3E}">
        <p14:creationId xmlns:p14="http://schemas.microsoft.com/office/powerpoint/2010/main" val="348870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iw-IL" sz="2400" b="0" i="0" u="none" strike="noStrike" cap="none" dirty="0">
                <a:latin typeface="Arial"/>
                <a:ea typeface="Arial"/>
                <a:cs typeface="Arial"/>
                <a:sym typeface="Arial"/>
              </a:rPr>
              <a:t> </a:t>
            </a:r>
            <a:r>
              <a:rPr lang="iw-IL" sz="2400" dirty="0">
                <a:latin typeface="Arial"/>
                <a:ea typeface="Arial"/>
                <a:cs typeface="Arial"/>
                <a:sym typeface="Arial"/>
              </a:rPr>
              <a:t>סמינר </a:t>
            </a:r>
            <a:r>
              <a:rPr lang="he-IL" sz="2400" dirty="0">
                <a:latin typeface="Arial"/>
                <a:ea typeface="Arial"/>
                <a:cs typeface="Arial"/>
                <a:sym typeface="Arial"/>
              </a:rPr>
              <a:t>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מרים כהן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49217E-FBF1-91C4-DA22-FFB1FD5733A1}"/>
              </a:ext>
            </a:extLst>
          </p:cNvPr>
          <p:cNvSpPr>
            <a:spLocks noGrp="1"/>
          </p:cNvSpPr>
          <p:nvPr>
            <p:ph type="title"/>
          </p:nvPr>
        </p:nvSpPr>
        <p:spPr>
          <a:xfrm>
            <a:off x="838199" y="349624"/>
            <a:ext cx="10914529" cy="784464"/>
          </a:xfrm>
        </p:spPr>
        <p:txBody>
          <a:bodyPr/>
          <a:lstStyle/>
          <a:p>
            <a:r>
              <a:rPr lang="he-IL" u="sng" dirty="0">
                <a:cs typeface="+mn-cs"/>
              </a:rPr>
              <a:t> </a:t>
            </a:r>
            <a:r>
              <a:rPr lang="he-IL" u="sng" dirty="0" err="1">
                <a:cs typeface="+mn-cs"/>
              </a:rPr>
              <a:t>קומפוננטות</a:t>
            </a:r>
            <a:r>
              <a:rPr lang="he-IL" u="sng" dirty="0">
                <a:cs typeface="+mn-cs"/>
              </a:rPr>
              <a:t> התחברות ורישום</a:t>
            </a:r>
          </a:p>
        </p:txBody>
      </p:sp>
      <p:sp>
        <p:nvSpPr>
          <p:cNvPr id="14" name="תיבת טקסט 13">
            <a:extLst>
              <a:ext uri="{FF2B5EF4-FFF2-40B4-BE49-F238E27FC236}">
                <a16:creationId xmlns:a16="http://schemas.microsoft.com/office/drawing/2014/main" id="{2FD8C33B-D984-E142-ECB4-C8BE7456A2DB}"/>
              </a:ext>
            </a:extLst>
          </p:cNvPr>
          <p:cNvSpPr txBox="1"/>
          <p:nvPr/>
        </p:nvSpPr>
        <p:spPr>
          <a:xfrm>
            <a:off x="1972235" y="1134087"/>
            <a:ext cx="9780494" cy="1200329"/>
          </a:xfrm>
          <a:prstGeom prst="rect">
            <a:avLst/>
          </a:prstGeom>
          <a:noFill/>
        </p:spPr>
        <p:txBody>
          <a:bodyPr wrap="square">
            <a:spAutoFit/>
          </a:bodyPr>
          <a:lstStyle/>
          <a:p>
            <a:r>
              <a:rPr lang="he-IL" b="1" i="0" dirty="0">
                <a:solidFill>
                  <a:srgbClr val="222222"/>
                </a:solidFill>
                <a:effectLst/>
                <a:latin typeface="Arial" panose="020B0604020202020204" pitchFamily="34" charset="0"/>
              </a:rPr>
              <a:t>יצירת </a:t>
            </a:r>
            <a:r>
              <a:rPr lang="he-IL" b="1" i="0" dirty="0" err="1">
                <a:solidFill>
                  <a:srgbClr val="222222"/>
                </a:solidFill>
                <a:effectLst/>
                <a:latin typeface="Arial" panose="020B0604020202020204" pitchFamily="34" charset="0"/>
              </a:rPr>
              <a:t>קומפוננטת</a:t>
            </a:r>
            <a:r>
              <a:rPr lang="he-IL" b="1" i="0" dirty="0">
                <a:solidFill>
                  <a:srgbClr val="222222"/>
                </a:solidFill>
                <a:effectLst/>
                <a:latin typeface="Arial" panose="020B0604020202020204" pitchFamily="34" charset="0"/>
              </a:rPr>
              <a:t> התחברות:</a:t>
            </a:r>
            <a:r>
              <a:rPr lang="he-IL" b="0" i="0" dirty="0">
                <a:solidFill>
                  <a:srgbClr val="222222"/>
                </a:solidFill>
                <a:effectLst/>
                <a:latin typeface="Arial" panose="020B0604020202020204" pitchFamily="34" charset="0"/>
              </a:rPr>
              <a:t> פיתחתי את </a:t>
            </a:r>
            <a:r>
              <a:rPr lang="he-IL" b="0" i="0" dirty="0" err="1">
                <a:solidFill>
                  <a:srgbClr val="222222"/>
                </a:solidFill>
                <a:effectLst/>
                <a:latin typeface="Arial" panose="020B0604020202020204" pitchFamily="34" charset="0"/>
              </a:rPr>
              <a:t>הקומפוננטה</a:t>
            </a:r>
            <a:r>
              <a:rPr lang="he-IL"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login-user</a:t>
            </a:r>
            <a:r>
              <a:rPr lang="he-IL" b="0" i="0" dirty="0">
                <a:solidFill>
                  <a:srgbClr val="222222"/>
                </a:solidFill>
                <a:effectLst/>
                <a:latin typeface="Arial" panose="020B0604020202020204" pitchFamily="34" charset="0"/>
              </a:rPr>
              <a:t> שמאפשרת למשתמשים להתחבר לאפליקציה באמצעות </a:t>
            </a:r>
            <a:r>
              <a:rPr lang="en-US" b="0" i="0" dirty="0">
                <a:solidFill>
                  <a:srgbClr val="222222"/>
                </a:solidFill>
                <a:effectLst/>
                <a:latin typeface="Arial" panose="020B0604020202020204" pitchFamily="34" charset="0"/>
              </a:rPr>
              <a:t>Google, GitHub, </a:t>
            </a:r>
            <a:r>
              <a:rPr lang="he-IL" b="0" i="0" dirty="0">
                <a:solidFill>
                  <a:srgbClr val="222222"/>
                </a:solidFill>
                <a:effectLst/>
                <a:latin typeface="Arial" panose="020B0604020202020204" pitchFamily="34" charset="0"/>
              </a:rPr>
              <a:t>או אימייל וסיסמה.</a:t>
            </a:r>
          </a:p>
          <a:p>
            <a:r>
              <a:rPr lang="he-IL" b="1" i="0" dirty="0">
                <a:solidFill>
                  <a:srgbClr val="222222"/>
                </a:solidFill>
                <a:effectLst/>
                <a:latin typeface="Arial" panose="020B0604020202020204" pitchFamily="34" charset="0"/>
              </a:rPr>
              <a:t>יצירת </a:t>
            </a:r>
            <a:r>
              <a:rPr lang="he-IL" b="1" i="0" dirty="0" err="1">
                <a:solidFill>
                  <a:srgbClr val="222222"/>
                </a:solidFill>
                <a:effectLst/>
                <a:latin typeface="Arial" panose="020B0604020202020204" pitchFamily="34" charset="0"/>
              </a:rPr>
              <a:t>קומפוננטת</a:t>
            </a:r>
            <a:r>
              <a:rPr lang="he-IL" b="1" i="0" dirty="0">
                <a:solidFill>
                  <a:srgbClr val="222222"/>
                </a:solidFill>
                <a:effectLst/>
                <a:latin typeface="Arial" panose="020B0604020202020204" pitchFamily="34" charset="0"/>
              </a:rPr>
              <a:t> רישום:</a:t>
            </a:r>
            <a:r>
              <a:rPr lang="he-IL" b="0" i="0" dirty="0">
                <a:solidFill>
                  <a:srgbClr val="222222"/>
                </a:solidFill>
                <a:effectLst/>
                <a:latin typeface="Arial" panose="020B0604020202020204" pitchFamily="34" charset="0"/>
              </a:rPr>
              <a:t> יצרתי את </a:t>
            </a:r>
            <a:r>
              <a:rPr lang="he-IL" b="0" i="0" dirty="0" err="1">
                <a:solidFill>
                  <a:srgbClr val="222222"/>
                </a:solidFill>
                <a:effectLst/>
                <a:latin typeface="Arial" panose="020B0604020202020204" pitchFamily="34" charset="0"/>
              </a:rPr>
              <a:t>הקומפוננטה</a:t>
            </a:r>
            <a:r>
              <a:rPr lang="he-IL" b="0" i="0" dirty="0">
                <a:solidFill>
                  <a:srgbClr val="222222"/>
                </a:solidFill>
                <a:effectLst/>
                <a:latin typeface="Arial" panose="020B0604020202020204" pitchFamily="34" charset="0"/>
              </a:rPr>
              <a:t> </a:t>
            </a:r>
            <a:r>
              <a:rPr lang="en-US" dirty="0">
                <a:solidFill>
                  <a:srgbClr val="222222"/>
                </a:solidFill>
                <a:latin typeface="Arial" panose="020B0604020202020204" pitchFamily="34" charset="0"/>
              </a:rPr>
              <a:t>user</a:t>
            </a:r>
            <a:r>
              <a:rPr lang="he-IL" b="0" i="0" dirty="0">
                <a:solidFill>
                  <a:srgbClr val="222222"/>
                </a:solidFill>
                <a:effectLst/>
                <a:latin typeface="Arial" panose="020B0604020202020204" pitchFamily="34" charset="0"/>
              </a:rPr>
              <a:t>-</a:t>
            </a:r>
            <a:r>
              <a:rPr lang="en-US" dirty="0">
                <a:solidFill>
                  <a:srgbClr val="222222"/>
                </a:solidFill>
                <a:latin typeface="Arial" panose="020B0604020202020204" pitchFamily="34" charset="0"/>
              </a:rPr>
              <a:t>register</a:t>
            </a:r>
            <a:r>
              <a:rPr lang="he-IL" b="0" i="0" dirty="0">
                <a:solidFill>
                  <a:srgbClr val="222222"/>
                </a:solidFill>
                <a:effectLst/>
                <a:latin typeface="Arial" panose="020B0604020202020204" pitchFamily="34" charset="0"/>
              </a:rPr>
              <a:t> </a:t>
            </a:r>
          </a:p>
          <a:p>
            <a:r>
              <a:rPr lang="he-IL" b="0" i="0" dirty="0">
                <a:solidFill>
                  <a:srgbClr val="222222"/>
                </a:solidFill>
                <a:effectLst/>
                <a:latin typeface="Arial" panose="020B0604020202020204" pitchFamily="34" charset="0"/>
              </a:rPr>
              <a:t>הכוללת שדות להזנת שם, מייל וסיסמה </a:t>
            </a:r>
          </a:p>
        </p:txBody>
      </p:sp>
      <p:sp>
        <p:nvSpPr>
          <p:cNvPr id="15" name="תיבת טקסט 14">
            <a:extLst>
              <a:ext uri="{FF2B5EF4-FFF2-40B4-BE49-F238E27FC236}">
                <a16:creationId xmlns:a16="http://schemas.microsoft.com/office/drawing/2014/main" id="{55535666-7E70-9EF1-379C-A5FBEB1AB478}"/>
              </a:ext>
            </a:extLst>
          </p:cNvPr>
          <p:cNvSpPr txBox="1"/>
          <p:nvPr/>
        </p:nvSpPr>
        <p:spPr>
          <a:xfrm>
            <a:off x="9139833" y="2334416"/>
            <a:ext cx="2612895" cy="369332"/>
          </a:xfrm>
          <a:prstGeom prst="rect">
            <a:avLst/>
          </a:prstGeom>
          <a:noFill/>
        </p:spPr>
        <p:txBody>
          <a:bodyPr wrap="none" rtlCol="1">
            <a:spAutoFit/>
          </a:bodyPr>
          <a:lstStyle/>
          <a:p>
            <a:r>
              <a:rPr lang="en-US" b="1" u="sng" dirty="0"/>
              <a:t>login-</a:t>
            </a:r>
            <a:r>
              <a:rPr lang="en-US" b="1" u="sng" dirty="0" err="1"/>
              <a:t>user.component.ts</a:t>
            </a:r>
            <a:r>
              <a:rPr lang="en-US" b="1" u="sng" dirty="0"/>
              <a:t> :</a:t>
            </a:r>
            <a:endParaRPr lang="he-IL" b="1" u="sng" dirty="0"/>
          </a:p>
        </p:txBody>
      </p:sp>
      <p:pic>
        <p:nvPicPr>
          <p:cNvPr id="17" name="תמונה 16">
            <a:extLst>
              <a:ext uri="{FF2B5EF4-FFF2-40B4-BE49-F238E27FC236}">
                <a16:creationId xmlns:a16="http://schemas.microsoft.com/office/drawing/2014/main" id="{22C96019-1419-85D7-BFD4-FA7263736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938" y="2770058"/>
            <a:ext cx="4616824" cy="4087942"/>
          </a:xfrm>
          <a:prstGeom prst="rect">
            <a:avLst/>
          </a:prstGeom>
          <a:ln w="28575">
            <a:solidFill>
              <a:srgbClr val="136C75"/>
            </a:solidFill>
          </a:ln>
        </p:spPr>
      </p:pic>
      <p:pic>
        <p:nvPicPr>
          <p:cNvPr id="19" name="תמונה 18">
            <a:extLst>
              <a:ext uri="{FF2B5EF4-FFF2-40B4-BE49-F238E27FC236}">
                <a16:creationId xmlns:a16="http://schemas.microsoft.com/office/drawing/2014/main" id="{1BE2D31A-4816-F0A5-F466-A74143598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3853"/>
            <a:ext cx="4854938" cy="5374147"/>
          </a:xfrm>
          <a:prstGeom prst="rect">
            <a:avLst/>
          </a:prstGeom>
          <a:ln w="28575">
            <a:solidFill>
              <a:srgbClr val="136C75"/>
            </a:solidFill>
          </a:ln>
        </p:spPr>
      </p:pic>
    </p:spTree>
    <p:extLst>
      <p:ext uri="{BB962C8B-B14F-4D97-AF65-F5344CB8AC3E}">
        <p14:creationId xmlns:p14="http://schemas.microsoft.com/office/powerpoint/2010/main" val="410517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F89DF123-FF13-BF9A-A54F-856E10FC9085}"/>
              </a:ext>
            </a:extLst>
          </p:cNvPr>
          <p:cNvSpPr txBox="1"/>
          <p:nvPr/>
        </p:nvSpPr>
        <p:spPr>
          <a:xfrm>
            <a:off x="8045784" y="468414"/>
            <a:ext cx="3778663" cy="461665"/>
          </a:xfrm>
          <a:prstGeom prst="rect">
            <a:avLst/>
          </a:prstGeom>
          <a:noFill/>
        </p:spPr>
        <p:txBody>
          <a:bodyPr wrap="none" rtlCol="1">
            <a:spAutoFit/>
          </a:bodyPr>
          <a:lstStyle/>
          <a:p>
            <a:r>
              <a:rPr lang="en-US" sz="2400" b="1" u="sng" dirty="0"/>
              <a:t>: register-</a:t>
            </a:r>
            <a:r>
              <a:rPr lang="en-US" sz="2400" b="1" u="sng" dirty="0" err="1"/>
              <a:t>user.component.ts</a:t>
            </a:r>
            <a:endParaRPr lang="he-IL" sz="2400" b="1" u="sng" dirty="0"/>
          </a:p>
        </p:txBody>
      </p:sp>
      <p:pic>
        <p:nvPicPr>
          <p:cNvPr id="4" name="תמונה 3">
            <a:extLst>
              <a:ext uri="{FF2B5EF4-FFF2-40B4-BE49-F238E27FC236}">
                <a16:creationId xmlns:a16="http://schemas.microsoft.com/office/drawing/2014/main" id="{0EABF05C-5590-6CD4-363F-FFDAAC0ACC1B}"/>
              </a:ext>
            </a:extLst>
          </p:cNvPr>
          <p:cNvPicPr>
            <a:picLocks noChangeAspect="1"/>
          </p:cNvPicPr>
          <p:nvPr/>
        </p:nvPicPr>
        <p:blipFill>
          <a:blip r:embed="rId2"/>
          <a:stretch>
            <a:fillRect/>
          </a:stretch>
        </p:blipFill>
        <p:spPr>
          <a:xfrm>
            <a:off x="1" y="699247"/>
            <a:ext cx="5556180" cy="6158753"/>
          </a:xfrm>
          <a:prstGeom prst="rect">
            <a:avLst/>
          </a:prstGeom>
          <a:ln w="28575">
            <a:solidFill>
              <a:srgbClr val="136C75"/>
            </a:solidFill>
          </a:ln>
        </p:spPr>
      </p:pic>
      <p:pic>
        <p:nvPicPr>
          <p:cNvPr id="6" name="תמונה 5">
            <a:extLst>
              <a:ext uri="{FF2B5EF4-FFF2-40B4-BE49-F238E27FC236}">
                <a16:creationId xmlns:a16="http://schemas.microsoft.com/office/drawing/2014/main" id="{F326B28E-3BF3-B44C-B14F-E6BAEF3CB889}"/>
              </a:ext>
            </a:extLst>
          </p:cNvPr>
          <p:cNvPicPr>
            <a:picLocks noChangeAspect="1"/>
          </p:cNvPicPr>
          <p:nvPr/>
        </p:nvPicPr>
        <p:blipFill>
          <a:blip r:embed="rId3"/>
          <a:stretch>
            <a:fillRect/>
          </a:stretch>
        </p:blipFill>
        <p:spPr>
          <a:xfrm>
            <a:off x="5593977" y="1973748"/>
            <a:ext cx="6598024" cy="4884252"/>
          </a:xfrm>
          <a:prstGeom prst="rect">
            <a:avLst/>
          </a:prstGeom>
          <a:ln w="28575">
            <a:solidFill>
              <a:srgbClr val="136C75"/>
            </a:solidFill>
          </a:ln>
        </p:spPr>
      </p:pic>
    </p:spTree>
    <p:extLst>
      <p:ext uri="{BB962C8B-B14F-4D97-AF65-F5344CB8AC3E}">
        <p14:creationId xmlns:p14="http://schemas.microsoft.com/office/powerpoint/2010/main" val="228543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885F8D-1677-C4F5-3A78-EFDD39643F43}"/>
              </a:ext>
            </a:extLst>
          </p:cNvPr>
          <p:cNvSpPr>
            <a:spLocks noGrp="1"/>
          </p:cNvSpPr>
          <p:nvPr>
            <p:ph type="title"/>
          </p:nvPr>
        </p:nvSpPr>
        <p:spPr>
          <a:xfrm>
            <a:off x="838200" y="365126"/>
            <a:ext cx="10515600" cy="701683"/>
          </a:xfrm>
        </p:spPr>
        <p:txBody>
          <a:bodyPr/>
          <a:lstStyle/>
          <a:p>
            <a:r>
              <a:rPr lang="he-IL" b="1" dirty="0">
                <a:solidFill>
                  <a:srgbClr val="14828F"/>
                </a:solidFill>
              </a:rPr>
              <a:t>הגדרת ממשק משתמש (</a:t>
            </a:r>
            <a:r>
              <a:rPr lang="en-US" b="1" dirty="0">
                <a:solidFill>
                  <a:srgbClr val="14828F"/>
                </a:solidFill>
              </a:rPr>
              <a:t>UI</a:t>
            </a:r>
            <a:r>
              <a:rPr lang="he-IL" b="1" dirty="0">
                <a:solidFill>
                  <a:srgbClr val="14828F"/>
                </a:solidFill>
              </a:rPr>
              <a:t>)</a:t>
            </a:r>
          </a:p>
        </p:txBody>
      </p:sp>
      <p:sp>
        <p:nvSpPr>
          <p:cNvPr id="4" name="תיבת טקסט 3">
            <a:extLst>
              <a:ext uri="{FF2B5EF4-FFF2-40B4-BE49-F238E27FC236}">
                <a16:creationId xmlns:a16="http://schemas.microsoft.com/office/drawing/2014/main" id="{4C4CF8EF-8C0C-CE1B-51C8-FB50E3BD323D}"/>
              </a:ext>
            </a:extLst>
          </p:cNvPr>
          <p:cNvSpPr txBox="1"/>
          <p:nvPr/>
        </p:nvSpPr>
        <p:spPr>
          <a:xfrm>
            <a:off x="2375648" y="1228166"/>
            <a:ext cx="9188822" cy="646331"/>
          </a:xfrm>
          <a:prstGeom prst="rect">
            <a:avLst/>
          </a:prstGeom>
          <a:noFill/>
        </p:spPr>
        <p:txBody>
          <a:bodyPr wrap="square" rtlCol="1">
            <a:spAutoFit/>
          </a:bodyPr>
          <a:lstStyle/>
          <a:p>
            <a:r>
              <a:rPr lang="he-IL" dirty="0"/>
              <a:t>עיצבתי את הטפסים עם </a:t>
            </a:r>
            <a:r>
              <a:rPr lang="en-US" dirty="0"/>
              <a:t>Angular Material </a:t>
            </a:r>
            <a:r>
              <a:rPr lang="he-IL" dirty="0"/>
              <a:t> עבור </a:t>
            </a:r>
            <a:r>
              <a:rPr lang="he-IL" dirty="0" err="1"/>
              <a:t>קומפוננטות</a:t>
            </a:r>
            <a:r>
              <a:rPr lang="he-IL" dirty="0"/>
              <a:t> התחברות ורישום.</a:t>
            </a:r>
          </a:p>
          <a:p>
            <a:endParaRPr lang="he-IL" dirty="0"/>
          </a:p>
        </p:txBody>
      </p:sp>
      <p:pic>
        <p:nvPicPr>
          <p:cNvPr id="6" name="תמונה 5">
            <a:extLst>
              <a:ext uri="{FF2B5EF4-FFF2-40B4-BE49-F238E27FC236}">
                <a16:creationId xmlns:a16="http://schemas.microsoft.com/office/drawing/2014/main" id="{4A797DDB-DDA9-16FE-1C01-789E89BA2CF6}"/>
              </a:ext>
            </a:extLst>
          </p:cNvPr>
          <p:cNvPicPr>
            <a:picLocks noChangeAspect="1"/>
          </p:cNvPicPr>
          <p:nvPr/>
        </p:nvPicPr>
        <p:blipFill>
          <a:blip r:embed="rId2"/>
          <a:stretch>
            <a:fillRect/>
          </a:stretch>
        </p:blipFill>
        <p:spPr>
          <a:xfrm>
            <a:off x="0" y="1945341"/>
            <a:ext cx="8630662" cy="4912659"/>
          </a:xfrm>
          <a:prstGeom prst="rect">
            <a:avLst/>
          </a:prstGeom>
          <a:ln w="28575">
            <a:solidFill>
              <a:srgbClr val="14828F"/>
            </a:solidFill>
          </a:ln>
        </p:spPr>
      </p:pic>
      <p:sp>
        <p:nvSpPr>
          <p:cNvPr id="8" name="תיבת טקסט 7">
            <a:extLst>
              <a:ext uri="{FF2B5EF4-FFF2-40B4-BE49-F238E27FC236}">
                <a16:creationId xmlns:a16="http://schemas.microsoft.com/office/drawing/2014/main" id="{4E247BD1-F6C4-BA9C-9F67-32A7CE099B4B}"/>
              </a:ext>
            </a:extLst>
          </p:cNvPr>
          <p:cNvSpPr txBox="1"/>
          <p:nvPr/>
        </p:nvSpPr>
        <p:spPr>
          <a:xfrm>
            <a:off x="0" y="1576009"/>
            <a:ext cx="2868705" cy="369332"/>
          </a:xfrm>
          <a:prstGeom prst="rect">
            <a:avLst/>
          </a:prstGeom>
          <a:noFill/>
        </p:spPr>
        <p:txBody>
          <a:bodyPr wrap="square" rtlCol="1">
            <a:spAutoFit/>
          </a:bodyPr>
          <a:lstStyle/>
          <a:p>
            <a:r>
              <a:rPr lang="en-US" b="1" dirty="0"/>
              <a:t>login-user.component.html :</a:t>
            </a:r>
            <a:endParaRPr lang="he-IL" b="1" dirty="0"/>
          </a:p>
        </p:txBody>
      </p:sp>
      <p:pic>
        <p:nvPicPr>
          <p:cNvPr id="9" name="תמונה 8">
            <a:extLst>
              <a:ext uri="{FF2B5EF4-FFF2-40B4-BE49-F238E27FC236}">
                <a16:creationId xmlns:a16="http://schemas.microsoft.com/office/drawing/2014/main" id="{0E70ECCA-5AF5-2F58-2AEE-56854E122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920" y="4366684"/>
            <a:ext cx="5662080" cy="2491316"/>
          </a:xfrm>
          <a:prstGeom prst="rect">
            <a:avLst/>
          </a:prstGeom>
          <a:ln w="12700">
            <a:solidFill>
              <a:srgbClr val="14828F"/>
            </a:solidFill>
          </a:ln>
        </p:spPr>
      </p:pic>
    </p:spTree>
    <p:extLst>
      <p:ext uri="{BB962C8B-B14F-4D97-AF65-F5344CB8AC3E}">
        <p14:creationId xmlns:p14="http://schemas.microsoft.com/office/powerpoint/2010/main" val="59960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8A091DC-2FA3-2FD4-CB90-56D3BFC4E010}"/>
              </a:ext>
            </a:extLst>
          </p:cNvPr>
          <p:cNvPicPr>
            <a:picLocks noChangeAspect="1"/>
          </p:cNvPicPr>
          <p:nvPr/>
        </p:nvPicPr>
        <p:blipFill>
          <a:blip r:embed="rId2"/>
          <a:stretch>
            <a:fillRect/>
          </a:stretch>
        </p:blipFill>
        <p:spPr>
          <a:xfrm>
            <a:off x="0" y="1264024"/>
            <a:ext cx="10424671" cy="3765176"/>
          </a:xfrm>
          <a:prstGeom prst="rect">
            <a:avLst/>
          </a:prstGeom>
          <a:ln w="28575">
            <a:solidFill>
              <a:srgbClr val="136C75"/>
            </a:solidFill>
          </a:ln>
        </p:spPr>
      </p:pic>
      <p:sp>
        <p:nvSpPr>
          <p:cNvPr id="6" name="תיבת טקסט 5">
            <a:extLst>
              <a:ext uri="{FF2B5EF4-FFF2-40B4-BE49-F238E27FC236}">
                <a16:creationId xmlns:a16="http://schemas.microsoft.com/office/drawing/2014/main" id="{882F41B5-BEB4-2175-BBB5-98287905A95B}"/>
              </a:ext>
            </a:extLst>
          </p:cNvPr>
          <p:cNvSpPr txBox="1"/>
          <p:nvPr/>
        </p:nvSpPr>
        <p:spPr>
          <a:xfrm>
            <a:off x="-394447" y="797859"/>
            <a:ext cx="3935506" cy="400110"/>
          </a:xfrm>
          <a:prstGeom prst="rect">
            <a:avLst/>
          </a:prstGeom>
          <a:noFill/>
        </p:spPr>
        <p:txBody>
          <a:bodyPr wrap="square" rtlCol="1">
            <a:spAutoFit/>
          </a:bodyPr>
          <a:lstStyle/>
          <a:p>
            <a:r>
              <a:rPr lang="en-US" sz="2000" b="1" dirty="0"/>
              <a:t>register-user.component.html :</a:t>
            </a:r>
            <a:endParaRPr lang="he-IL" sz="2000" b="1" dirty="0"/>
          </a:p>
        </p:txBody>
      </p:sp>
      <p:pic>
        <p:nvPicPr>
          <p:cNvPr id="7" name="תמונה 6">
            <a:extLst>
              <a:ext uri="{FF2B5EF4-FFF2-40B4-BE49-F238E27FC236}">
                <a16:creationId xmlns:a16="http://schemas.microsoft.com/office/drawing/2014/main" id="{BB152E55-16CF-377B-DFC2-BA71169E0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940" y="3220220"/>
            <a:ext cx="3909060" cy="3617960"/>
          </a:xfrm>
          <a:prstGeom prst="rect">
            <a:avLst/>
          </a:prstGeom>
          <a:ln w="19050">
            <a:solidFill>
              <a:srgbClr val="136C75"/>
            </a:solidFill>
          </a:ln>
        </p:spPr>
      </p:pic>
      <p:cxnSp>
        <p:nvCxnSpPr>
          <p:cNvPr id="14" name="מחבר חץ ישר 13">
            <a:extLst>
              <a:ext uri="{FF2B5EF4-FFF2-40B4-BE49-F238E27FC236}">
                <a16:creationId xmlns:a16="http://schemas.microsoft.com/office/drawing/2014/main" id="{C4417387-A14D-0448-71EC-773FE4EF683C}"/>
              </a:ext>
            </a:extLst>
          </p:cNvPr>
          <p:cNvCxnSpPr/>
          <p:nvPr/>
        </p:nvCxnSpPr>
        <p:spPr>
          <a:xfrm>
            <a:off x="3666565" y="3603812"/>
            <a:ext cx="1545770" cy="2223247"/>
          </a:xfrm>
          <a:prstGeom prst="straightConnector1">
            <a:avLst/>
          </a:prstGeom>
          <a:ln w="1270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5" name="תיבת טקסט 14">
            <a:extLst>
              <a:ext uri="{FF2B5EF4-FFF2-40B4-BE49-F238E27FC236}">
                <a16:creationId xmlns:a16="http://schemas.microsoft.com/office/drawing/2014/main" id="{14CDF8EC-BF46-83E3-7F96-277E13BB46F8}"/>
              </a:ext>
            </a:extLst>
          </p:cNvPr>
          <p:cNvSpPr txBox="1"/>
          <p:nvPr/>
        </p:nvSpPr>
        <p:spPr>
          <a:xfrm>
            <a:off x="1307004" y="5779801"/>
            <a:ext cx="4267515" cy="307777"/>
          </a:xfrm>
          <a:prstGeom prst="rect">
            <a:avLst/>
          </a:prstGeom>
          <a:noFill/>
        </p:spPr>
        <p:txBody>
          <a:bodyPr wrap="none" rtlCol="1">
            <a:spAutoFit/>
          </a:bodyPr>
          <a:lstStyle/>
          <a:p>
            <a:r>
              <a:rPr lang="he-IL" sz="1400" dirty="0"/>
              <a:t>אם יש למשתמש חשבון קיים ניתוב </a:t>
            </a:r>
            <a:r>
              <a:rPr lang="he-IL" sz="1400" dirty="0" err="1"/>
              <a:t>לקומפוננטת</a:t>
            </a:r>
            <a:r>
              <a:rPr lang="he-IL" sz="1400" dirty="0"/>
              <a:t> ההתחברות</a:t>
            </a:r>
          </a:p>
        </p:txBody>
      </p:sp>
    </p:spTree>
    <p:extLst>
      <p:ext uri="{BB962C8B-B14F-4D97-AF65-F5344CB8AC3E}">
        <p14:creationId xmlns:p14="http://schemas.microsoft.com/office/powerpoint/2010/main" val="12781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graphicFrame>
        <p:nvGraphicFramePr>
          <p:cNvPr id="7" name="מציין מיקום תוכן 3">
            <a:extLst>
              <a:ext uri="{FF2B5EF4-FFF2-40B4-BE49-F238E27FC236}">
                <a16:creationId xmlns:a16="http://schemas.microsoft.com/office/drawing/2014/main" id="{1A342E9F-3C8D-1BC3-B70B-5598F57BB477}"/>
              </a:ext>
            </a:extLst>
          </p:cNvPr>
          <p:cNvGraphicFramePr>
            <a:graphicFrameLocks noGrp="1"/>
          </p:cNvGraphicFramePr>
          <p:nvPr>
            <p:ph idx="1"/>
            <p:extLst>
              <p:ext uri="{D42A27DB-BD31-4B8C-83A1-F6EECF244321}">
                <p14:modId xmlns:p14="http://schemas.microsoft.com/office/powerpoint/2010/main" val="3674484400"/>
              </p:ext>
            </p:extLst>
          </p:nvPr>
        </p:nvGraphicFramePr>
        <p:xfrm>
          <a:off x="485774" y="1421364"/>
          <a:ext cx="11394824" cy="4620768"/>
        </p:xfrm>
        <a:graphic>
          <a:graphicData uri="http://schemas.openxmlformats.org/drawingml/2006/table">
            <a:tbl>
              <a:tblPr rtl="1" firstRow="1" bandRow="1">
                <a:tableStyleId>{1FECB4D8-DB02-4DC6-A0A2-4F2EBAE1DC90}</a:tableStyleId>
              </a:tblPr>
              <a:tblGrid>
                <a:gridCol w="42187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3</a:t>
                      </a:r>
                    </a:p>
                  </a:txBody>
                  <a:tcPr marT="50292" marB="50292"/>
                </a:tc>
                <a:tc>
                  <a:txBody>
                    <a:bodyPr/>
                    <a:lstStyle/>
                    <a:p>
                      <a:pPr rtl="1"/>
                      <a:r>
                        <a:rPr lang="he-IL" sz="1600" dirty="0"/>
                        <a:t>יצירת צ'אט </a:t>
                      </a:r>
                      <a:r>
                        <a:rPr lang="he-IL" sz="1600" dirty="0" err="1"/>
                        <a:t>בוט</a:t>
                      </a:r>
                      <a:r>
                        <a:rPr lang="he-IL" sz="1600" dirty="0"/>
                        <a:t> מתקשר עם המשתמש בצורת שפה אנושית דרך </a:t>
                      </a:r>
                      <a:r>
                        <a:rPr lang="en-US" sz="1600" dirty="0"/>
                        <a:t>API</a:t>
                      </a:r>
                      <a:r>
                        <a:rPr lang="he-IL" sz="1600" dirty="0"/>
                        <a:t> של </a:t>
                      </a:r>
                      <a:r>
                        <a:rPr lang="en-US" sz="1600" dirty="0" err="1"/>
                        <a:t>openAI</a:t>
                      </a:r>
                      <a:r>
                        <a:rPr lang="en-US" sz="1600" dirty="0"/>
                        <a:t> (GPT)</a:t>
                      </a:r>
                      <a:endParaRPr lang="he-IL" sz="1600" dirty="0"/>
                    </a:p>
                  </a:txBody>
                  <a:tcPr marT="50292" marB="50292"/>
                </a:tc>
                <a:tc>
                  <a:txBody>
                    <a:bodyPr/>
                    <a:lstStyle/>
                    <a:p>
                      <a:pPr rtl="1"/>
                      <a:r>
                        <a:rPr lang="en-US" sz="2000" dirty="0"/>
                        <a:t>GPT-3, Angular</a:t>
                      </a:r>
                      <a:endParaRPr lang="he-IL" sz="2000" dirty="0"/>
                    </a:p>
                  </a:txBody>
                  <a:tcPr marT="50292" marB="50292"/>
                </a:tc>
                <a:tc>
                  <a:txBody>
                    <a:bodyPr/>
                    <a:lstStyle/>
                    <a:p>
                      <a:pPr rtl="1"/>
                      <a:r>
                        <a:rPr lang="en-US" sz="2000" dirty="0" err="1"/>
                        <a:t>Pythone</a:t>
                      </a:r>
                      <a:r>
                        <a:rPr lang="en-US" sz="2000" dirty="0"/>
                        <a:t> ,TS</a:t>
                      </a:r>
                      <a:endParaRPr lang="he-IL" sz="2000" dirty="0"/>
                    </a:p>
                  </a:txBody>
                  <a:tcPr marT="50292" marB="50292"/>
                </a:tc>
                <a:tc>
                  <a:txBody>
                    <a:bodyPr/>
                    <a:lstStyle/>
                    <a:p>
                      <a:r>
                        <a:rPr lang="he-IL" b="1" dirty="0"/>
                        <a:t>חקרתי את הדרכים ליצירת צ'אט-בוטים באמצעות </a:t>
                      </a:r>
                      <a:r>
                        <a:rPr lang="en-US" b="1" dirty="0" err="1"/>
                        <a:t>OpenAI</a:t>
                      </a:r>
                      <a:endParaRPr lang="en-US" dirty="0"/>
                    </a:p>
                    <a:p>
                      <a:r>
                        <a:rPr lang="he-IL" b="1" dirty="0"/>
                        <a:t>פיתחתי גרסה ניסיונית של שירות (</a:t>
                      </a:r>
                      <a:r>
                        <a:rPr lang="en-US" b="1" dirty="0"/>
                        <a:t>Service) </a:t>
                      </a:r>
                      <a:r>
                        <a:rPr lang="he-IL" b="1" dirty="0"/>
                        <a:t>לתקשורת עם </a:t>
                      </a:r>
                      <a:r>
                        <a:rPr lang="en-US" b="1" dirty="0" err="1"/>
                        <a:t>OpenAI</a:t>
                      </a:r>
                      <a:endParaRPr lang="en-US" dirty="0"/>
                    </a:p>
                    <a:p>
                      <a:r>
                        <a:rPr lang="en-US" b="1" dirty="0"/>
                        <a:t>2.1</a:t>
                      </a:r>
                      <a:r>
                        <a:rPr lang="en-US" dirty="0"/>
                        <a:t>: </a:t>
                      </a:r>
                      <a:r>
                        <a:rPr lang="he-IL" b="1" dirty="0"/>
                        <a:t>הנפקתי </a:t>
                      </a:r>
                      <a:r>
                        <a:rPr lang="en-US" b="1" dirty="0"/>
                        <a:t>API Key </a:t>
                      </a:r>
                      <a:r>
                        <a:rPr lang="he-IL" b="1" dirty="0"/>
                        <a:t> מ-</a:t>
                      </a:r>
                      <a:r>
                        <a:rPr lang="en-US" b="1" dirty="0" err="1"/>
                        <a:t>OpenAI</a:t>
                      </a:r>
                      <a:endParaRPr lang="en-US" dirty="0"/>
                    </a:p>
                    <a:p>
                      <a:r>
                        <a:rPr lang="en-US" b="1" dirty="0"/>
                        <a:t>2.2</a:t>
                      </a:r>
                      <a:r>
                        <a:rPr lang="en-US" dirty="0"/>
                        <a:t>: </a:t>
                      </a:r>
                      <a:r>
                        <a:rPr lang="he-IL" b="1" dirty="0"/>
                        <a:t>שתלתי את ה-</a:t>
                      </a:r>
                      <a:r>
                        <a:rPr lang="en-US" b="1" dirty="0"/>
                        <a:t>API Key </a:t>
                      </a:r>
                      <a:r>
                        <a:rPr lang="he-IL" b="1" dirty="0"/>
                        <a:t>בקוד השירות</a:t>
                      </a:r>
                      <a:endParaRPr lang="he-IL" dirty="0"/>
                    </a:p>
                    <a:p>
                      <a:r>
                        <a:rPr lang="en-US" b="1" dirty="0"/>
                        <a:t>2.3</a:t>
                      </a:r>
                      <a:r>
                        <a:rPr lang="en-US" dirty="0"/>
                        <a:t>: </a:t>
                      </a:r>
                      <a:r>
                        <a:rPr lang="he-IL" b="1" dirty="0"/>
                        <a:t>קראתי ל-</a:t>
                      </a:r>
                      <a:r>
                        <a:rPr lang="en-US" b="1" dirty="0"/>
                        <a:t>API </a:t>
                      </a:r>
                      <a:r>
                        <a:rPr lang="he-IL" b="1" dirty="0"/>
                        <a:t>של </a:t>
                      </a:r>
                      <a:r>
                        <a:rPr lang="en-US" b="1" dirty="0" err="1"/>
                        <a:t>OpenAI</a:t>
                      </a:r>
                      <a:endParaRPr lang="en-US" dirty="0"/>
                    </a:p>
                    <a:p>
                      <a:pPr lvl="1"/>
                      <a:r>
                        <a:rPr lang="he-IL" dirty="0"/>
                        <a:t>שלחתי בקשות ל-</a:t>
                      </a:r>
                      <a:r>
                        <a:rPr lang="en-US" dirty="0"/>
                        <a:t>API </a:t>
                      </a:r>
                      <a:r>
                        <a:rPr lang="he-IL" dirty="0"/>
                        <a:t>של </a:t>
                      </a:r>
                      <a:r>
                        <a:rPr lang="en-US" dirty="0" err="1"/>
                        <a:t>OpenAI</a:t>
                      </a:r>
                      <a:r>
                        <a:rPr lang="en-US" dirty="0"/>
                        <a:t> </a:t>
                      </a:r>
                      <a:r>
                        <a:rPr lang="he-IL" dirty="0"/>
                        <a:t>לשימוש במודל ספציפי לצורך עיבוד הטקסט שהגיע מהמשתמש ולביצוע חיפושים על טבלת הנתונים של המערכת.</a:t>
                      </a:r>
                    </a:p>
                    <a:p>
                      <a:r>
                        <a:rPr lang="he-IL" b="1" dirty="0"/>
                        <a:t>יצרתי </a:t>
                      </a:r>
                      <a:r>
                        <a:rPr lang="he-IL" b="1" dirty="0" err="1"/>
                        <a:t>קומפוננטת</a:t>
                      </a:r>
                      <a:r>
                        <a:rPr lang="he-IL" b="1" dirty="0"/>
                        <a:t> צ'אט </a:t>
                      </a:r>
                      <a:r>
                        <a:rPr lang="he-IL" b="1" dirty="0" err="1"/>
                        <a:t>באנגולר</a:t>
                      </a:r>
                      <a:r>
                        <a:rPr lang="he-IL" b="1" dirty="0"/>
                        <a:t> (</a:t>
                      </a:r>
                      <a:r>
                        <a:rPr lang="en-US" b="1" dirty="0"/>
                        <a:t>Angular)</a:t>
                      </a:r>
                      <a:endParaRPr lang="en-US" dirty="0"/>
                    </a:p>
                    <a:p>
                      <a:r>
                        <a:rPr lang="he-IL" dirty="0" err="1"/>
                        <a:t>הקומפוננטה</a:t>
                      </a:r>
                      <a:r>
                        <a:rPr lang="he-IL" dirty="0"/>
                        <a:t> מתקשרת עם שירות ה-</a:t>
                      </a:r>
                      <a:r>
                        <a:rPr lang="en-US" dirty="0"/>
                        <a:t>Python </a:t>
                      </a:r>
                      <a:r>
                        <a:rPr lang="he-IL" dirty="0"/>
                        <a:t>באמצעות </a:t>
                      </a:r>
                      <a:r>
                        <a:rPr lang="en-US" dirty="0"/>
                        <a:t>Socket.IO, </a:t>
                      </a:r>
                      <a:r>
                        <a:rPr lang="he-IL" dirty="0"/>
                        <a:t>מאפשרת יצירת ממשק משתמש אינטראקטיבי לצ'אט עם </a:t>
                      </a:r>
                      <a:r>
                        <a:rPr lang="en-US" dirty="0"/>
                        <a:t>GPT.</a:t>
                      </a:r>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426636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E43BFA75-3F2D-74FB-E700-54CF723CBA31}"/>
              </a:ext>
            </a:extLst>
          </p:cNvPr>
          <p:cNvSpPr txBox="1"/>
          <p:nvPr/>
        </p:nvSpPr>
        <p:spPr>
          <a:xfrm>
            <a:off x="3048000" y="1129553"/>
            <a:ext cx="8148918" cy="2585323"/>
          </a:xfrm>
          <a:prstGeom prst="rect">
            <a:avLst/>
          </a:prstGeom>
          <a:noFill/>
        </p:spPr>
        <p:txBody>
          <a:bodyPr wrap="square">
            <a:spAutoFit/>
          </a:bodyPr>
          <a:lstStyle/>
          <a:p>
            <a:r>
              <a:rPr lang="he-IL" b="1" dirty="0"/>
              <a:t>שקף 4: פיתוח שירות לתקשורת עם </a:t>
            </a:r>
            <a:r>
              <a:rPr lang="en-US" b="1" dirty="0" err="1"/>
              <a:t>OpenAI</a:t>
            </a:r>
            <a:endParaRPr lang="en-US" b="1" dirty="0"/>
          </a:p>
          <a:p>
            <a:r>
              <a:rPr lang="he-IL" b="1" dirty="0"/>
              <a:t>תיאור:</a:t>
            </a:r>
            <a:br>
              <a:rPr lang="he-IL" dirty="0"/>
            </a:br>
            <a:r>
              <a:rPr lang="he-IL" dirty="0"/>
              <a:t>פיתחתי שירות צד-שרת לתקשורת עם </a:t>
            </a:r>
            <a:r>
              <a:rPr lang="en-US" dirty="0" err="1"/>
              <a:t>OpenAI</a:t>
            </a:r>
            <a:r>
              <a:rPr lang="en-US" dirty="0"/>
              <a:t>.</a:t>
            </a:r>
          </a:p>
          <a:p>
            <a:r>
              <a:rPr lang="he-IL" b="1" dirty="0"/>
              <a:t>תהליך:</a:t>
            </a:r>
            <a:endParaRPr lang="he-IL" dirty="0"/>
          </a:p>
          <a:p>
            <a:pPr>
              <a:buFont typeface="+mj-lt"/>
              <a:buAutoNum type="arabicPeriod"/>
            </a:pPr>
            <a:r>
              <a:rPr lang="he-IL" b="1" dirty="0"/>
              <a:t>הנפקת </a:t>
            </a:r>
            <a:r>
              <a:rPr lang="en-US" b="1" dirty="0"/>
              <a:t>API Key </a:t>
            </a:r>
            <a:r>
              <a:rPr lang="he-IL" b="1" dirty="0"/>
              <a:t>מ-</a:t>
            </a:r>
            <a:r>
              <a:rPr lang="en-US" b="1" dirty="0" err="1"/>
              <a:t>OpenAI</a:t>
            </a:r>
            <a:endParaRPr lang="en-US" dirty="0"/>
          </a:p>
          <a:p>
            <a:pPr>
              <a:buFont typeface="+mj-lt"/>
              <a:buAutoNum type="arabicPeriod"/>
            </a:pPr>
            <a:r>
              <a:rPr lang="he-IL" b="1" dirty="0"/>
              <a:t>שתילת המפתח בקוד</a:t>
            </a:r>
            <a:endParaRPr lang="he-IL" dirty="0"/>
          </a:p>
          <a:p>
            <a:pPr>
              <a:buFont typeface="+mj-lt"/>
              <a:buAutoNum type="arabicPeriod"/>
            </a:pPr>
            <a:r>
              <a:rPr lang="he-IL" b="1" dirty="0"/>
              <a:t>קריאה ל-</a:t>
            </a:r>
            <a:r>
              <a:rPr lang="en-US" b="1" dirty="0"/>
              <a:t>API </a:t>
            </a:r>
            <a:r>
              <a:rPr lang="he-IL" b="1" dirty="0"/>
              <a:t>של </a:t>
            </a:r>
            <a:r>
              <a:rPr lang="en-US" b="1" dirty="0" err="1"/>
              <a:t>OpenAI</a:t>
            </a:r>
            <a:r>
              <a:rPr lang="en-US" b="1" dirty="0"/>
              <a:t> </a:t>
            </a:r>
            <a:r>
              <a:rPr lang="he-IL" b="1" dirty="0"/>
              <a:t>לעיבוד טקסטים</a:t>
            </a:r>
            <a:endParaRPr lang="he-IL" dirty="0"/>
          </a:p>
          <a:p>
            <a:r>
              <a:rPr lang="he-IL" b="1" dirty="0"/>
              <a:t>צילום מסך:</a:t>
            </a:r>
            <a:br>
              <a:rPr lang="he-IL" dirty="0"/>
            </a:br>
            <a:r>
              <a:rPr lang="he-IL" dirty="0"/>
              <a:t>הצגת קוד שמכיל את המפתח </a:t>
            </a:r>
            <a:r>
              <a:rPr lang="en-US" dirty="0"/>
              <a:t>API </a:t>
            </a:r>
            <a:r>
              <a:rPr lang="he-IL" dirty="0"/>
              <a:t>ואת הקריאות ל-</a:t>
            </a:r>
            <a:r>
              <a:rPr lang="en-US" dirty="0"/>
              <a:t>API </a:t>
            </a:r>
            <a:r>
              <a:rPr lang="he-IL" dirty="0"/>
              <a:t>של </a:t>
            </a:r>
            <a:r>
              <a:rPr lang="en-US" dirty="0" err="1"/>
              <a:t>OpenAI</a:t>
            </a:r>
            <a:r>
              <a:rPr lang="en-US" dirty="0"/>
              <a:t>.</a:t>
            </a:r>
          </a:p>
        </p:txBody>
      </p:sp>
    </p:spTree>
    <p:extLst>
      <p:ext uri="{BB962C8B-B14F-4D97-AF65-F5344CB8AC3E}">
        <p14:creationId xmlns:p14="http://schemas.microsoft.com/office/powerpoint/2010/main" val="36088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DEB332-371A-1BEF-A570-624D3F604449}"/>
              </a:ext>
            </a:extLst>
          </p:cNvPr>
          <p:cNvSpPr>
            <a:spLocks noGrp="1"/>
          </p:cNvSpPr>
          <p:nvPr>
            <p:ph type="title"/>
          </p:nvPr>
        </p:nvSpPr>
        <p:spPr>
          <a:xfrm>
            <a:off x="1340223" y="204043"/>
            <a:ext cx="10515600" cy="744071"/>
          </a:xfrm>
        </p:spPr>
        <p:txBody>
          <a:bodyPr/>
          <a:lstStyle/>
          <a:p>
            <a:r>
              <a:rPr lang="he-IL" u="sng" dirty="0">
                <a:solidFill>
                  <a:srgbClr val="136C75"/>
                </a:solidFill>
                <a:cs typeface="+mn-cs"/>
              </a:rPr>
              <a:t>עיצוב ותפקוד של </a:t>
            </a:r>
            <a:r>
              <a:rPr lang="he-IL" u="sng" dirty="0" err="1">
                <a:solidFill>
                  <a:srgbClr val="136C75"/>
                </a:solidFill>
                <a:cs typeface="+mn-cs"/>
              </a:rPr>
              <a:t>קומפוננטת</a:t>
            </a:r>
            <a:r>
              <a:rPr lang="he-IL" u="sng" dirty="0">
                <a:solidFill>
                  <a:srgbClr val="136C75"/>
                </a:solidFill>
                <a:cs typeface="+mn-cs"/>
              </a:rPr>
              <a:t> הצ'אט</a:t>
            </a:r>
          </a:p>
        </p:txBody>
      </p:sp>
      <p:sp>
        <p:nvSpPr>
          <p:cNvPr id="3" name="מציין מיקום תוכן 2">
            <a:extLst>
              <a:ext uri="{FF2B5EF4-FFF2-40B4-BE49-F238E27FC236}">
                <a16:creationId xmlns:a16="http://schemas.microsoft.com/office/drawing/2014/main" id="{92577B5C-F1B8-9E90-7BAF-C45EAC734051}"/>
              </a:ext>
            </a:extLst>
          </p:cNvPr>
          <p:cNvSpPr>
            <a:spLocks noGrp="1"/>
          </p:cNvSpPr>
          <p:nvPr>
            <p:ph idx="1"/>
          </p:nvPr>
        </p:nvSpPr>
        <p:spPr>
          <a:xfrm>
            <a:off x="878541" y="902987"/>
            <a:ext cx="10977282" cy="837888"/>
          </a:xfrm>
        </p:spPr>
        <p:txBody>
          <a:bodyPr>
            <a:normAutofit lnSpcReduction="10000"/>
          </a:bodyPr>
          <a:lstStyle/>
          <a:p>
            <a:pPr marL="0" indent="0">
              <a:buNone/>
            </a:pPr>
            <a:r>
              <a:rPr lang="he-IL" sz="2400" dirty="0"/>
              <a:t>עיצוב ה-</a:t>
            </a:r>
            <a:r>
              <a:rPr lang="en-US" sz="2400" dirty="0"/>
              <a:t>HTML </a:t>
            </a:r>
            <a:r>
              <a:rPr lang="he-IL" sz="2400" dirty="0"/>
              <a:t> וה-</a:t>
            </a:r>
            <a:r>
              <a:rPr lang="en-US" sz="2400" dirty="0"/>
              <a:t> CSS </a:t>
            </a:r>
            <a:r>
              <a:rPr lang="he-IL" sz="2400" dirty="0"/>
              <a:t>מתמקד בהפיכת חווית המשתמש לאינטואיטיבית ונוחה. </a:t>
            </a:r>
          </a:p>
          <a:p>
            <a:pPr marL="0" indent="0">
              <a:buNone/>
            </a:pPr>
            <a:r>
              <a:rPr lang="he-IL" sz="2400" dirty="0" err="1"/>
              <a:t>הקומפוננטה</a:t>
            </a:r>
            <a:r>
              <a:rPr lang="he-IL" sz="2400" dirty="0"/>
              <a:t> מאפשרת תקשורת בזמן אמת עם הצ'אט </a:t>
            </a:r>
            <a:r>
              <a:rPr lang="he-IL" sz="2400" dirty="0" err="1"/>
              <a:t>בוט</a:t>
            </a:r>
            <a:r>
              <a:rPr lang="he-IL" sz="2400" dirty="0"/>
              <a:t>, תוך שמירה על עיצוב נקי ומקצועי.</a:t>
            </a:r>
          </a:p>
        </p:txBody>
      </p:sp>
      <p:sp>
        <p:nvSpPr>
          <p:cNvPr id="7" name="תיבת טקסט 6">
            <a:extLst>
              <a:ext uri="{FF2B5EF4-FFF2-40B4-BE49-F238E27FC236}">
                <a16:creationId xmlns:a16="http://schemas.microsoft.com/office/drawing/2014/main" id="{B064958B-260D-4292-8BFB-3AB203184B2C}"/>
              </a:ext>
            </a:extLst>
          </p:cNvPr>
          <p:cNvSpPr txBox="1"/>
          <p:nvPr/>
        </p:nvSpPr>
        <p:spPr>
          <a:xfrm>
            <a:off x="6650798" y="1629061"/>
            <a:ext cx="5257800" cy="2246769"/>
          </a:xfrm>
          <a:prstGeom prst="rect">
            <a:avLst/>
          </a:prstGeom>
          <a:noFill/>
        </p:spPr>
        <p:txBody>
          <a:bodyPr wrap="square" rtlCol="1">
            <a:spAutoFit/>
          </a:bodyPr>
          <a:lstStyle/>
          <a:p>
            <a:pPr marL="0" marR="0" lvl="0" indent="0" defTabSz="914400" rtl="0" eaLnBrk="0" fontAlgn="base" latinLnBrk="0" hangingPunct="0">
              <a:lnSpc>
                <a:spcPct val="100000"/>
              </a:lnSpc>
              <a:spcBef>
                <a:spcPct val="0"/>
              </a:spcBef>
              <a:spcAft>
                <a:spcPct val="0"/>
              </a:spcAft>
              <a:buClrTx/>
              <a:buSzTx/>
              <a:tabLst/>
            </a:pPr>
            <a:r>
              <a:rPr lang="he-IL" altLang="he-IL" sz="2000" b="1" dirty="0">
                <a:solidFill>
                  <a:srgbClr val="134F5C"/>
                </a:solidFill>
                <a:latin typeface="Arial Unicode MS"/>
                <a:cs typeface="Tahoma" panose="020B0604030504040204" pitchFamily="34" charset="0"/>
              </a:rPr>
              <a:t>-</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chat-popup</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תיבה עיקרית שמכילה את כל רכיבי הצ'אט. ממוקמת בתחתית המסך ומוגדרת עם </a:t>
            </a:r>
            <a:r>
              <a:rPr kumimoji="0" lang="he-IL" altLang="he-IL" sz="1200" b="0" i="0" u="none" strike="noStrike" cap="none" normalizeH="0" baseline="0" dirty="0" err="1">
                <a:ln>
                  <a:noFill/>
                </a:ln>
                <a:solidFill>
                  <a:srgbClr val="134F5C"/>
                </a:solidFill>
                <a:effectLst/>
                <a:latin typeface="Tahoma" panose="020B0604030504040204" pitchFamily="34" charset="0"/>
                <a:cs typeface="Tahoma" panose="020B0604030504040204" pitchFamily="34" charset="0"/>
              </a:rPr>
              <a:t>גבול,צבע</a:t>
            </a: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 רקע ורדיוס פינות.</a:t>
            </a:r>
            <a:endParaRPr kumimoji="0" lang="en-US" altLang="he-IL" sz="1600" b="1" i="0"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400" b="1" i="0" strike="noStrike" cap="none" normalizeH="0" baseline="0" dirty="0">
                <a:ln>
                  <a:noFill/>
                </a:ln>
                <a:solidFill>
                  <a:srgbClr val="134F5C"/>
                </a:solidFill>
                <a:effectLst/>
                <a:latin typeface="Arial Unicode MS"/>
                <a:cs typeface="Tahoma" panose="020B0604030504040204" pitchFamily="34" charset="0"/>
              </a:rPr>
              <a:t>- </a:t>
            </a:r>
            <a:r>
              <a:rPr kumimoji="0" lang="he-IL" altLang="he-IL" sz="1400" b="1" i="0" strike="noStrike" cap="none" normalizeH="0" baseline="0" dirty="0" err="1">
                <a:ln>
                  <a:noFill/>
                </a:ln>
                <a:solidFill>
                  <a:srgbClr val="134F5C"/>
                </a:solidFill>
                <a:effectLst/>
                <a:latin typeface="Arial Unicode MS"/>
                <a:cs typeface="Tahoma" panose="020B0604030504040204" pitchFamily="34" charset="0"/>
              </a:rPr>
              <a:t>header</a:t>
            </a:r>
            <a:endParaRPr kumimoji="0" lang="he-IL" altLang="he-IL" sz="1200" b="0" i="0"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strike="noStrike" cap="none" normalizeH="0" baseline="0" dirty="0">
                <a:ln>
                  <a:noFill/>
                </a:ln>
                <a:solidFill>
                  <a:srgbClr val="134F5C"/>
                </a:solidFill>
                <a:effectLst/>
                <a:latin typeface="Tahoma" panose="020B0604030504040204" pitchFamily="34" charset="0"/>
                <a:cs typeface="Tahoma" panose="020B0604030504040204" pitchFamily="34" charset="0"/>
              </a:rPr>
              <a:t>אזור כותרת הצ'אט עם כותרת וכפתור לסגירה.</a:t>
            </a:r>
            <a:endParaRPr kumimoji="0" lang="he-IL" altLang="he-IL" sz="3600" b="0" i="0"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he-IL" sz="1400" b="1" i="0" u="none" strike="noStrike" cap="none" normalizeH="0" baseline="0" dirty="0">
                <a:ln>
                  <a:noFill/>
                </a:ln>
                <a:solidFill>
                  <a:srgbClr val="134F5C"/>
                </a:solidFill>
                <a:effectLst/>
                <a:latin typeface="Arial Unicode MS"/>
                <a:cs typeface="Tahoma" panose="020B0604030504040204" pitchFamily="34" charset="0"/>
              </a:rPr>
              <a:t>-C</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hatbox</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אזור התצוגה להודעות, כולל שאלות מהמשתמש ותשובות .</a:t>
            </a:r>
            <a:endParaRPr kumimoji="0" lang="he-IL" altLang="he-IL" sz="3600" b="0" i="0" u="none" strike="noStrike" cap="none" normalizeH="0" baseline="0" dirty="0">
              <a:ln>
                <a:noFill/>
              </a:ln>
              <a:solidFill>
                <a:srgbClr val="134F5C"/>
              </a:solidFill>
              <a:effectLst/>
              <a:latin typeface="Tahoma" panose="020B0604030504040204" pitchFamily="34" charset="0"/>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he-IL" sz="1400" b="1" i="0" u="none" strike="noStrike" cap="none" normalizeH="0" baseline="0" dirty="0">
                <a:ln>
                  <a:noFill/>
                </a:ln>
                <a:solidFill>
                  <a:srgbClr val="134F5C"/>
                </a:solidFill>
                <a:effectLst/>
                <a:latin typeface="Arial Unicode MS"/>
                <a:cs typeface="Tahoma" panose="020B0604030504040204" pitchFamily="34" charset="0"/>
              </a:rPr>
              <a:t> - </a:t>
            </a:r>
            <a:r>
              <a:rPr kumimoji="0" lang="he-IL" altLang="he-IL" sz="1400" b="1" i="0" u="none" strike="noStrike" cap="none" normalizeH="0" baseline="0" dirty="0" err="1">
                <a:ln>
                  <a:noFill/>
                </a:ln>
                <a:solidFill>
                  <a:srgbClr val="134F5C"/>
                </a:solidFill>
                <a:effectLst/>
                <a:latin typeface="Arial Unicode MS"/>
                <a:cs typeface="Tahoma" panose="020B0604030504040204" pitchFamily="34" charset="0"/>
              </a:rPr>
              <a:t>input-container</a:t>
            </a:r>
            <a:endParaRPr kumimoji="0" lang="he-IL" altLang="he-IL" sz="1400" b="1" i="0" u="none" strike="noStrike" cap="none" normalizeH="0" baseline="0" dirty="0">
              <a:ln>
                <a:noFill/>
              </a:ln>
              <a:solidFill>
                <a:srgbClr val="134F5C"/>
              </a:solidFill>
              <a:effectLst/>
              <a:latin typeface="Arial Unicode MS"/>
              <a:cs typeface="Tahoma" panose="020B060403050404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he-IL" altLang="he-IL" sz="1200" b="0" i="0" u="none" strike="noStrike" cap="none" normalizeH="0" baseline="0" dirty="0">
                <a:ln>
                  <a:noFill/>
                </a:ln>
                <a:solidFill>
                  <a:srgbClr val="134F5C"/>
                </a:solidFill>
                <a:effectLst/>
                <a:latin typeface="Tahoma" panose="020B0604030504040204" pitchFamily="34" charset="0"/>
                <a:cs typeface="Tahoma" panose="020B0604030504040204" pitchFamily="34" charset="0"/>
              </a:rPr>
              <a:t>שדה קלט עבור הודעות המשתמש וכפתור לשליחה  </a:t>
            </a:r>
            <a:endParaRPr kumimoji="0" lang="he-IL" altLang="he-IL" sz="3600" b="0" i="0" u="none" strike="noStrike" cap="none" normalizeH="0" baseline="0" dirty="0">
              <a:ln>
                <a:noFill/>
              </a:ln>
              <a:solidFill>
                <a:schemeClr val="tx1"/>
              </a:solidFill>
              <a:effectLst/>
              <a:latin typeface="Arial" panose="020B0604020202020204" pitchFamily="34" charset="0"/>
            </a:endParaRPr>
          </a:p>
          <a:p>
            <a:endParaRPr lang="he-IL" dirty="0"/>
          </a:p>
        </p:txBody>
      </p:sp>
      <p:pic>
        <p:nvPicPr>
          <p:cNvPr id="11" name="תמונה 10">
            <a:extLst>
              <a:ext uri="{FF2B5EF4-FFF2-40B4-BE49-F238E27FC236}">
                <a16:creationId xmlns:a16="http://schemas.microsoft.com/office/drawing/2014/main" id="{8260D3A6-045A-0EAD-FF30-F894C6CB8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30" y="3137647"/>
            <a:ext cx="2736336" cy="3709627"/>
          </a:xfrm>
          <a:prstGeom prst="rect">
            <a:avLst/>
          </a:prstGeom>
        </p:spPr>
      </p:pic>
      <p:pic>
        <p:nvPicPr>
          <p:cNvPr id="9" name="תמונה 8">
            <a:extLst>
              <a:ext uri="{FF2B5EF4-FFF2-40B4-BE49-F238E27FC236}">
                <a16:creationId xmlns:a16="http://schemas.microsoft.com/office/drawing/2014/main" id="{84AFF669-0720-06B0-BE93-F5A18AA96FDD}"/>
              </a:ext>
            </a:extLst>
          </p:cNvPr>
          <p:cNvPicPr>
            <a:picLocks noChangeAspect="1"/>
          </p:cNvPicPr>
          <p:nvPr/>
        </p:nvPicPr>
        <p:blipFill>
          <a:blip r:embed="rId3"/>
          <a:stretch>
            <a:fillRect/>
          </a:stretch>
        </p:blipFill>
        <p:spPr>
          <a:xfrm>
            <a:off x="24476" y="2329201"/>
            <a:ext cx="5258154" cy="4518073"/>
          </a:xfrm>
          <a:prstGeom prst="rect">
            <a:avLst/>
          </a:prstGeom>
          <a:ln w="38100">
            <a:solidFill>
              <a:srgbClr val="136C75"/>
            </a:solidFill>
          </a:ln>
        </p:spPr>
      </p:pic>
      <p:pic>
        <p:nvPicPr>
          <p:cNvPr id="15" name="תמונה 14">
            <a:extLst>
              <a:ext uri="{FF2B5EF4-FFF2-40B4-BE49-F238E27FC236}">
                <a16:creationId xmlns:a16="http://schemas.microsoft.com/office/drawing/2014/main" id="{8045C4A2-482D-2C22-0A04-0BFF18414A14}"/>
              </a:ext>
            </a:extLst>
          </p:cNvPr>
          <p:cNvPicPr>
            <a:picLocks noChangeAspect="1"/>
          </p:cNvPicPr>
          <p:nvPr/>
        </p:nvPicPr>
        <p:blipFill>
          <a:blip r:embed="rId4"/>
          <a:stretch>
            <a:fillRect/>
          </a:stretch>
        </p:blipFill>
        <p:spPr>
          <a:xfrm>
            <a:off x="10282518" y="3804421"/>
            <a:ext cx="1885006" cy="3032401"/>
          </a:xfrm>
          <a:prstGeom prst="rect">
            <a:avLst/>
          </a:prstGeom>
          <a:ln w="19050">
            <a:solidFill>
              <a:srgbClr val="136C75"/>
            </a:solidFill>
          </a:ln>
        </p:spPr>
      </p:pic>
      <p:pic>
        <p:nvPicPr>
          <p:cNvPr id="17" name="תמונה 16">
            <a:extLst>
              <a:ext uri="{FF2B5EF4-FFF2-40B4-BE49-F238E27FC236}">
                <a16:creationId xmlns:a16="http://schemas.microsoft.com/office/drawing/2014/main" id="{8ECF4B3B-D2E7-3EF6-3327-C0B55DBF6C1C}"/>
              </a:ext>
            </a:extLst>
          </p:cNvPr>
          <p:cNvPicPr>
            <a:picLocks noChangeAspect="1"/>
          </p:cNvPicPr>
          <p:nvPr/>
        </p:nvPicPr>
        <p:blipFill>
          <a:blip r:embed="rId5"/>
          <a:stretch>
            <a:fillRect/>
          </a:stretch>
        </p:blipFill>
        <p:spPr>
          <a:xfrm>
            <a:off x="8331331" y="3804421"/>
            <a:ext cx="1785538" cy="3053579"/>
          </a:xfrm>
          <a:prstGeom prst="rect">
            <a:avLst/>
          </a:prstGeom>
          <a:ln w="19050">
            <a:solidFill>
              <a:srgbClr val="136C75"/>
            </a:solidFill>
          </a:ln>
        </p:spPr>
      </p:pic>
      <p:sp>
        <p:nvSpPr>
          <p:cNvPr id="18" name="תרשים זרימה: מחבר 17">
            <a:extLst>
              <a:ext uri="{FF2B5EF4-FFF2-40B4-BE49-F238E27FC236}">
                <a16:creationId xmlns:a16="http://schemas.microsoft.com/office/drawing/2014/main" id="{1B14D2E0-60FF-D6F8-51DA-874BDA8C0496}"/>
              </a:ext>
            </a:extLst>
          </p:cNvPr>
          <p:cNvSpPr/>
          <p:nvPr/>
        </p:nvSpPr>
        <p:spPr>
          <a:xfrm>
            <a:off x="11855823" y="6508376"/>
            <a:ext cx="311701" cy="328446"/>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0" name="מחבר חץ ישר 19">
            <a:extLst>
              <a:ext uri="{FF2B5EF4-FFF2-40B4-BE49-F238E27FC236}">
                <a16:creationId xmlns:a16="http://schemas.microsoft.com/office/drawing/2014/main" id="{28CCD30D-EDE4-D405-D8A6-EA8292DA7E9A}"/>
              </a:ext>
            </a:extLst>
          </p:cNvPr>
          <p:cNvCxnSpPr>
            <a:cxnSpLocks/>
          </p:cNvCxnSpPr>
          <p:nvPr/>
        </p:nvCxnSpPr>
        <p:spPr>
          <a:xfrm flipH="1" flipV="1">
            <a:off x="9941859" y="6131859"/>
            <a:ext cx="1913964" cy="504168"/>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40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D64A0E3B-BE1C-E9E3-8C30-2265486B1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7" y="2205318"/>
            <a:ext cx="2831556" cy="4652681"/>
          </a:xfrm>
          <a:prstGeom prst="rect">
            <a:avLst/>
          </a:prstGeom>
        </p:spPr>
      </p:pic>
      <p:pic>
        <p:nvPicPr>
          <p:cNvPr id="8" name="תמונה 7">
            <a:extLst>
              <a:ext uri="{FF2B5EF4-FFF2-40B4-BE49-F238E27FC236}">
                <a16:creationId xmlns:a16="http://schemas.microsoft.com/office/drawing/2014/main" id="{DA4623D3-B371-F99F-7809-6FD179C39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484" y="2268071"/>
            <a:ext cx="2916110" cy="4589929"/>
          </a:xfrm>
          <a:prstGeom prst="rect">
            <a:avLst/>
          </a:prstGeom>
        </p:spPr>
      </p:pic>
      <p:pic>
        <p:nvPicPr>
          <p:cNvPr id="14" name="תמונה 13">
            <a:extLst>
              <a:ext uri="{FF2B5EF4-FFF2-40B4-BE49-F238E27FC236}">
                <a16:creationId xmlns:a16="http://schemas.microsoft.com/office/drawing/2014/main" id="{53E124AB-F614-30B7-E342-D78D6643A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709" y="3640580"/>
            <a:ext cx="2837086" cy="3217419"/>
          </a:xfrm>
          <a:prstGeom prst="rect">
            <a:avLst/>
          </a:prstGeom>
          <a:ln>
            <a:solidFill>
              <a:srgbClr val="136C75"/>
            </a:solidFill>
          </a:ln>
        </p:spPr>
      </p:pic>
      <p:sp>
        <p:nvSpPr>
          <p:cNvPr id="17" name="תיבת טקסט 16">
            <a:extLst>
              <a:ext uri="{FF2B5EF4-FFF2-40B4-BE49-F238E27FC236}">
                <a16:creationId xmlns:a16="http://schemas.microsoft.com/office/drawing/2014/main" id="{08E250D7-2AE7-B871-F870-73A88628022D}"/>
              </a:ext>
            </a:extLst>
          </p:cNvPr>
          <p:cNvSpPr txBox="1"/>
          <p:nvPr/>
        </p:nvSpPr>
        <p:spPr>
          <a:xfrm>
            <a:off x="0" y="439271"/>
            <a:ext cx="3360855" cy="523220"/>
          </a:xfrm>
          <a:prstGeom prst="rect">
            <a:avLst/>
          </a:prstGeom>
          <a:noFill/>
        </p:spPr>
        <p:txBody>
          <a:bodyPr wrap="square" rtlCol="1">
            <a:spAutoFit/>
          </a:bodyPr>
          <a:lstStyle/>
          <a:p>
            <a:r>
              <a:rPr lang="en-US" sz="2800" b="1" u="sng" dirty="0">
                <a:solidFill>
                  <a:srgbClr val="136C75"/>
                </a:solidFill>
              </a:rPr>
              <a:t>chat.component.css:</a:t>
            </a:r>
            <a:endParaRPr lang="he-IL" sz="2800" b="1" u="sng" dirty="0">
              <a:solidFill>
                <a:srgbClr val="136C75"/>
              </a:solidFill>
            </a:endParaRPr>
          </a:p>
        </p:txBody>
      </p:sp>
      <p:pic>
        <p:nvPicPr>
          <p:cNvPr id="10" name="תמונה 9">
            <a:extLst>
              <a:ext uri="{FF2B5EF4-FFF2-40B4-BE49-F238E27FC236}">
                <a16:creationId xmlns:a16="http://schemas.microsoft.com/office/drawing/2014/main" id="{88FE30CF-DB67-3B30-72E9-785AEFBEC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615" y="2681122"/>
            <a:ext cx="3376922" cy="4184932"/>
          </a:xfrm>
          <a:prstGeom prst="rect">
            <a:avLst/>
          </a:prstGeom>
        </p:spPr>
      </p:pic>
      <p:pic>
        <p:nvPicPr>
          <p:cNvPr id="12" name="תמונה 11">
            <a:extLst>
              <a:ext uri="{FF2B5EF4-FFF2-40B4-BE49-F238E27FC236}">
                <a16:creationId xmlns:a16="http://schemas.microsoft.com/office/drawing/2014/main" id="{3853DEEA-E38A-1D40-E5F9-30EE208DE9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21402" y="564776"/>
            <a:ext cx="2867701" cy="2991456"/>
          </a:xfrm>
          <a:prstGeom prst="rect">
            <a:avLst/>
          </a:prstGeom>
        </p:spPr>
      </p:pic>
      <p:sp>
        <p:nvSpPr>
          <p:cNvPr id="19" name="תיבת טקסט 18">
            <a:extLst>
              <a:ext uri="{FF2B5EF4-FFF2-40B4-BE49-F238E27FC236}">
                <a16:creationId xmlns:a16="http://schemas.microsoft.com/office/drawing/2014/main" id="{B1A67DF0-EF0B-4907-1233-56152D1BF53D}"/>
              </a:ext>
            </a:extLst>
          </p:cNvPr>
          <p:cNvSpPr txBox="1"/>
          <p:nvPr/>
        </p:nvSpPr>
        <p:spPr>
          <a:xfrm>
            <a:off x="2492188" y="860175"/>
            <a:ext cx="6096000" cy="1200329"/>
          </a:xfrm>
          <a:prstGeom prst="rect">
            <a:avLst/>
          </a:prstGeom>
          <a:noFill/>
        </p:spPr>
        <p:txBody>
          <a:bodyPr wrap="square">
            <a:spAutoFit/>
          </a:bodyPr>
          <a:lstStyle/>
          <a:p>
            <a:pPr marL="0" indent="0">
              <a:buNone/>
            </a:pPr>
            <a:r>
              <a:rPr lang="he-IL" sz="1800" dirty="0"/>
              <a:t>עיצוב ה-</a:t>
            </a:r>
            <a:r>
              <a:rPr lang="en-US" sz="1800" dirty="0"/>
              <a:t>HTML </a:t>
            </a:r>
            <a:r>
              <a:rPr lang="he-IL" sz="1800" dirty="0"/>
              <a:t> וה-</a:t>
            </a:r>
            <a:r>
              <a:rPr lang="en-US" sz="1800" dirty="0"/>
              <a:t> CSS </a:t>
            </a:r>
            <a:r>
              <a:rPr lang="he-IL" sz="1800" dirty="0"/>
              <a:t>מתמקד בהפיכת חווית המשתמש לאינטואיטיבית ונוחה. </a:t>
            </a:r>
          </a:p>
          <a:p>
            <a:pPr marL="0" indent="0">
              <a:buNone/>
            </a:pPr>
            <a:r>
              <a:rPr lang="he-IL" sz="1800" dirty="0" err="1"/>
              <a:t>הקומפוננטה</a:t>
            </a:r>
            <a:r>
              <a:rPr lang="he-IL" sz="1800" dirty="0"/>
              <a:t> מאפשרת תקשורת בזמן אמת עם הצ'אט </a:t>
            </a:r>
            <a:r>
              <a:rPr lang="he-IL" sz="1800" dirty="0" err="1"/>
              <a:t>בוט</a:t>
            </a:r>
            <a:r>
              <a:rPr lang="he-IL" sz="1800" dirty="0"/>
              <a:t>, תוך שמירה על עיצוב נקי ומקצועי</a:t>
            </a:r>
            <a:endParaRPr lang="he-IL" dirty="0"/>
          </a:p>
        </p:txBody>
      </p:sp>
    </p:spTree>
    <p:extLst>
      <p:ext uri="{BB962C8B-B14F-4D97-AF65-F5344CB8AC3E}">
        <p14:creationId xmlns:p14="http://schemas.microsoft.com/office/powerpoint/2010/main" val="247693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D0EE84-9DFE-109C-213F-EC14ADEF7D7B}"/>
              </a:ext>
            </a:extLst>
          </p:cNvPr>
          <p:cNvSpPr>
            <a:spLocks noGrp="1"/>
          </p:cNvSpPr>
          <p:nvPr>
            <p:ph type="title"/>
          </p:nvPr>
        </p:nvSpPr>
        <p:spPr>
          <a:xfrm>
            <a:off x="1380565" y="164395"/>
            <a:ext cx="10515600" cy="845109"/>
          </a:xfrm>
        </p:spPr>
        <p:txBody>
          <a:bodyPr>
            <a:normAutofit/>
          </a:bodyPr>
          <a:lstStyle/>
          <a:p>
            <a:r>
              <a:rPr lang="he-IL" sz="4000" b="1" u="sng" dirty="0">
                <a:solidFill>
                  <a:srgbClr val="136C75"/>
                </a:solidFill>
                <a:cs typeface="+mn-cs"/>
              </a:rPr>
              <a:t>לוגיקה ב-</a:t>
            </a:r>
            <a:r>
              <a:rPr lang="en-US" sz="4000" b="1" u="sng" dirty="0">
                <a:solidFill>
                  <a:srgbClr val="136C75"/>
                </a:solidFill>
                <a:cs typeface="+mn-cs"/>
              </a:rPr>
              <a:t> TypeScript </a:t>
            </a:r>
            <a:r>
              <a:rPr lang="he-IL" sz="4000" b="1" u="sng" dirty="0">
                <a:solidFill>
                  <a:srgbClr val="136C75"/>
                </a:solidFill>
                <a:cs typeface="+mn-cs"/>
              </a:rPr>
              <a:t>של </a:t>
            </a:r>
            <a:r>
              <a:rPr lang="he-IL" sz="4000" b="1" u="sng" dirty="0" err="1">
                <a:solidFill>
                  <a:srgbClr val="136C75"/>
                </a:solidFill>
                <a:cs typeface="+mn-cs"/>
              </a:rPr>
              <a:t>קומפוננטת</a:t>
            </a:r>
            <a:r>
              <a:rPr lang="he-IL" sz="4000" b="1" u="sng" dirty="0">
                <a:solidFill>
                  <a:srgbClr val="136C75"/>
                </a:solidFill>
                <a:cs typeface="+mn-cs"/>
              </a:rPr>
              <a:t> הצ'אט</a:t>
            </a:r>
          </a:p>
        </p:txBody>
      </p:sp>
      <p:sp>
        <p:nvSpPr>
          <p:cNvPr id="9" name="תיבת טקסט 8">
            <a:extLst>
              <a:ext uri="{FF2B5EF4-FFF2-40B4-BE49-F238E27FC236}">
                <a16:creationId xmlns:a16="http://schemas.microsoft.com/office/drawing/2014/main" id="{DE6C9E36-2D7E-5283-E086-E04BCDC4AC47}"/>
              </a:ext>
            </a:extLst>
          </p:cNvPr>
          <p:cNvSpPr txBox="1"/>
          <p:nvPr/>
        </p:nvSpPr>
        <p:spPr>
          <a:xfrm>
            <a:off x="8851693" y="2088776"/>
            <a:ext cx="184731" cy="369332"/>
          </a:xfrm>
          <a:prstGeom prst="rect">
            <a:avLst/>
          </a:prstGeom>
          <a:noFill/>
        </p:spPr>
        <p:txBody>
          <a:bodyPr wrap="none" rtlCol="1">
            <a:spAutoFit/>
          </a:bodyPr>
          <a:lstStyle/>
          <a:p>
            <a:endParaRPr lang="he-IL" dirty="0"/>
          </a:p>
        </p:txBody>
      </p:sp>
      <p:pic>
        <p:nvPicPr>
          <p:cNvPr id="14" name="תמונה 13">
            <a:extLst>
              <a:ext uri="{FF2B5EF4-FFF2-40B4-BE49-F238E27FC236}">
                <a16:creationId xmlns:a16="http://schemas.microsoft.com/office/drawing/2014/main" id="{5F457912-A254-9948-EAA8-DD15D4F3D9C1}"/>
              </a:ext>
            </a:extLst>
          </p:cNvPr>
          <p:cNvPicPr>
            <a:picLocks noChangeAspect="1"/>
          </p:cNvPicPr>
          <p:nvPr/>
        </p:nvPicPr>
        <p:blipFill>
          <a:blip r:embed="rId2"/>
          <a:stretch>
            <a:fillRect/>
          </a:stretch>
        </p:blipFill>
        <p:spPr>
          <a:xfrm>
            <a:off x="12450" y="1672659"/>
            <a:ext cx="4747809" cy="5185341"/>
          </a:xfrm>
          <a:prstGeom prst="rect">
            <a:avLst/>
          </a:prstGeom>
        </p:spPr>
      </p:pic>
      <p:pic>
        <p:nvPicPr>
          <p:cNvPr id="18" name="תמונה 17">
            <a:extLst>
              <a:ext uri="{FF2B5EF4-FFF2-40B4-BE49-F238E27FC236}">
                <a16:creationId xmlns:a16="http://schemas.microsoft.com/office/drawing/2014/main" id="{BBFC191F-2383-4A38-1A51-E7BB8CF3F2E6}"/>
              </a:ext>
            </a:extLst>
          </p:cNvPr>
          <p:cNvPicPr>
            <a:picLocks noChangeAspect="1"/>
          </p:cNvPicPr>
          <p:nvPr/>
        </p:nvPicPr>
        <p:blipFill>
          <a:blip r:embed="rId3"/>
          <a:stretch>
            <a:fillRect/>
          </a:stretch>
        </p:blipFill>
        <p:spPr>
          <a:xfrm>
            <a:off x="5821578" y="3608778"/>
            <a:ext cx="5949081" cy="3249222"/>
          </a:xfrm>
          <a:prstGeom prst="rect">
            <a:avLst/>
          </a:prstGeom>
        </p:spPr>
      </p:pic>
      <p:pic>
        <p:nvPicPr>
          <p:cNvPr id="22" name="תמונה 21">
            <a:extLst>
              <a:ext uri="{FF2B5EF4-FFF2-40B4-BE49-F238E27FC236}">
                <a16:creationId xmlns:a16="http://schemas.microsoft.com/office/drawing/2014/main" id="{1A9C0F43-7FEB-0551-0DE9-68AD8768C8F6}"/>
              </a:ext>
            </a:extLst>
          </p:cNvPr>
          <p:cNvPicPr>
            <a:picLocks noChangeAspect="1"/>
          </p:cNvPicPr>
          <p:nvPr/>
        </p:nvPicPr>
        <p:blipFill>
          <a:blip r:embed="rId4"/>
          <a:stretch>
            <a:fillRect/>
          </a:stretch>
        </p:blipFill>
        <p:spPr>
          <a:xfrm>
            <a:off x="5821578" y="1009504"/>
            <a:ext cx="4989857" cy="2527875"/>
          </a:xfrm>
          <a:prstGeom prst="rect">
            <a:avLst/>
          </a:prstGeom>
        </p:spPr>
      </p:pic>
      <p:sp>
        <p:nvSpPr>
          <p:cNvPr id="27" name="תיבת טקסט 26">
            <a:extLst>
              <a:ext uri="{FF2B5EF4-FFF2-40B4-BE49-F238E27FC236}">
                <a16:creationId xmlns:a16="http://schemas.microsoft.com/office/drawing/2014/main" id="{6E9B3F58-AB40-344B-7354-D9619E7FDF96}"/>
              </a:ext>
            </a:extLst>
          </p:cNvPr>
          <p:cNvSpPr txBox="1"/>
          <p:nvPr/>
        </p:nvSpPr>
        <p:spPr>
          <a:xfrm>
            <a:off x="242046" y="1210235"/>
            <a:ext cx="2725272" cy="461665"/>
          </a:xfrm>
          <a:prstGeom prst="rect">
            <a:avLst/>
          </a:prstGeom>
          <a:noFill/>
        </p:spPr>
        <p:txBody>
          <a:bodyPr wrap="square">
            <a:spAutoFit/>
          </a:bodyPr>
          <a:lstStyle/>
          <a:p>
            <a:pPr algn="l"/>
            <a:r>
              <a:rPr lang="he-IL" sz="2400" b="1" u="sng" dirty="0">
                <a:solidFill>
                  <a:srgbClr val="136C75"/>
                </a:solidFill>
              </a:rPr>
              <a:t>chat.component.t</a:t>
            </a:r>
            <a:r>
              <a:rPr lang="en-US" sz="2400" b="1" u="sng" dirty="0">
                <a:solidFill>
                  <a:srgbClr val="136C75"/>
                </a:solidFill>
              </a:rPr>
              <a:t>s:</a:t>
            </a:r>
            <a:r>
              <a:rPr lang="he-IL" sz="2400" b="1" u="sng" dirty="0">
                <a:solidFill>
                  <a:srgbClr val="136C75"/>
                </a:solidFill>
              </a:rPr>
              <a:t>  </a:t>
            </a:r>
          </a:p>
        </p:txBody>
      </p:sp>
    </p:spTree>
    <p:extLst>
      <p:ext uri="{BB962C8B-B14F-4D97-AF65-F5344CB8AC3E}">
        <p14:creationId xmlns:p14="http://schemas.microsoft.com/office/powerpoint/2010/main" val="2308947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CECE97-8A76-2E2E-436D-2B09EA8C2C83}"/>
              </a:ext>
            </a:extLst>
          </p:cNvPr>
          <p:cNvSpPr>
            <a:spLocks noGrp="1"/>
          </p:cNvSpPr>
          <p:nvPr>
            <p:ph type="title"/>
          </p:nvPr>
        </p:nvSpPr>
        <p:spPr>
          <a:xfrm>
            <a:off x="838200" y="365126"/>
            <a:ext cx="10869706" cy="767854"/>
          </a:xfrm>
        </p:spPr>
        <p:txBody>
          <a:bodyPr/>
          <a:lstStyle/>
          <a:p>
            <a:r>
              <a:rPr lang="he-IL" sz="4400" b="1" u="sng" dirty="0">
                <a:solidFill>
                  <a:srgbClr val="136C75"/>
                </a:solidFill>
                <a:cs typeface="+mn-cs"/>
              </a:rPr>
              <a:t>לוגיקה ב-</a:t>
            </a:r>
            <a:r>
              <a:rPr lang="en-US" sz="4400" b="1" u="sng" dirty="0">
                <a:solidFill>
                  <a:srgbClr val="136C75"/>
                </a:solidFill>
                <a:cs typeface="+mn-cs"/>
              </a:rPr>
              <a:t> TypeScript </a:t>
            </a:r>
            <a:r>
              <a:rPr lang="he-IL" sz="4400" b="1" u="sng" dirty="0">
                <a:solidFill>
                  <a:srgbClr val="136C75"/>
                </a:solidFill>
                <a:cs typeface="+mn-cs"/>
              </a:rPr>
              <a:t>של </a:t>
            </a:r>
            <a:r>
              <a:rPr lang="he-IL" sz="4400" b="1" u="sng" dirty="0" err="1">
                <a:solidFill>
                  <a:srgbClr val="136C75"/>
                </a:solidFill>
                <a:cs typeface="+mn-cs"/>
              </a:rPr>
              <a:t>קומפוננטת</a:t>
            </a:r>
            <a:r>
              <a:rPr lang="he-IL" sz="4400" b="1" u="sng" dirty="0">
                <a:solidFill>
                  <a:srgbClr val="136C75"/>
                </a:solidFill>
                <a:cs typeface="+mn-cs"/>
              </a:rPr>
              <a:t> הצ'אט</a:t>
            </a:r>
            <a:endParaRPr lang="he-IL" dirty="0"/>
          </a:p>
        </p:txBody>
      </p:sp>
      <p:sp>
        <p:nvSpPr>
          <p:cNvPr id="7" name="Rectangle 4">
            <a:extLst>
              <a:ext uri="{FF2B5EF4-FFF2-40B4-BE49-F238E27FC236}">
                <a16:creationId xmlns:a16="http://schemas.microsoft.com/office/drawing/2014/main" id="{B5058459-D377-6BD3-1A8C-C768B0227440}"/>
              </a:ext>
            </a:extLst>
          </p:cNvPr>
          <p:cNvSpPr>
            <a:spLocks noGrp="1" noChangeArrowheads="1"/>
          </p:cNvSpPr>
          <p:nvPr>
            <p:ph idx="1"/>
          </p:nvPr>
        </p:nvSpPr>
        <p:spPr bwMode="auto">
          <a:xfrm>
            <a:off x="6372609" y="1145740"/>
            <a:ext cx="5335297" cy="13234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rtl="0" eaLnBrk="0" fontAlgn="base" hangingPunct="0">
              <a:lnSpc>
                <a:spcPct val="100000"/>
              </a:lnSpc>
              <a:spcBef>
                <a:spcPct val="0"/>
              </a:spcBef>
              <a:spcAft>
                <a:spcPct val="0"/>
              </a:spcAft>
              <a:buNone/>
            </a:pPr>
            <a:r>
              <a:rPr lang="he-IL" sz="1400" b="1" u="sng" dirty="0"/>
              <a:t>משתני </a:t>
            </a:r>
            <a:r>
              <a:rPr lang="he-IL" sz="1400" b="1" u="sng" dirty="0" err="1"/>
              <a:t>הקומפוננטה</a:t>
            </a:r>
            <a:r>
              <a:rPr lang="he-IL" sz="1400" b="1" u="sng" dirty="0"/>
              <a:t>:</a:t>
            </a:r>
            <a:r>
              <a:rPr lang="en-US" sz="2000" b="1" u="sng" dirty="0"/>
              <a:t>    </a:t>
            </a:r>
          </a:p>
          <a:p>
            <a:pPr marL="0" indent="0" rtl="0" eaLnBrk="0" fontAlgn="base" hangingPunct="0">
              <a:lnSpc>
                <a:spcPct val="100000"/>
              </a:lnSpc>
              <a:spcBef>
                <a:spcPct val="0"/>
              </a:spcBef>
              <a:spcAft>
                <a:spcPct val="0"/>
              </a:spcAft>
              <a:buNone/>
            </a:pPr>
            <a:r>
              <a:rPr lang="en-US" sz="1200" b="1" dirty="0" err="1"/>
              <a:t>userInput</a:t>
            </a:r>
            <a:r>
              <a:rPr lang="en-US" sz="1200" b="1" dirty="0"/>
              <a:t>:</a:t>
            </a:r>
          </a:p>
          <a:p>
            <a:pPr marL="0" indent="0" rtl="0" eaLnBrk="0" fontAlgn="base" hangingPunct="0">
              <a:lnSpc>
                <a:spcPct val="100000"/>
              </a:lnSpc>
              <a:spcBef>
                <a:spcPct val="0"/>
              </a:spcBef>
              <a:spcAft>
                <a:spcPct val="0"/>
              </a:spcAft>
              <a:buNone/>
            </a:pPr>
            <a:r>
              <a:rPr lang="he-IL" sz="1200" dirty="0"/>
              <a:t>משתנה לאחסון ההודעה הנוכחית שהמשתמש הקליד.</a:t>
            </a:r>
            <a:endParaRPr lang="en-US" sz="1200" dirty="0"/>
          </a:p>
          <a:p>
            <a:pPr marL="0" indent="0" rtl="0" eaLnBrk="0" fontAlgn="base" hangingPunct="0">
              <a:lnSpc>
                <a:spcPct val="100000"/>
              </a:lnSpc>
              <a:spcBef>
                <a:spcPct val="0"/>
              </a:spcBef>
              <a:spcAft>
                <a:spcPct val="0"/>
              </a:spcAft>
              <a:buNone/>
            </a:pPr>
            <a:r>
              <a:rPr lang="en-US" sz="1200" b="1" dirty="0"/>
              <a:t>messages</a:t>
            </a:r>
            <a:r>
              <a:rPr lang="en-US" sz="1200" dirty="0"/>
              <a:t>:</a:t>
            </a:r>
          </a:p>
          <a:p>
            <a:pPr marL="0" indent="0" rtl="0" eaLnBrk="0" fontAlgn="base" hangingPunct="0">
              <a:lnSpc>
                <a:spcPct val="100000"/>
              </a:lnSpc>
              <a:spcBef>
                <a:spcPct val="0"/>
              </a:spcBef>
              <a:spcAft>
                <a:spcPct val="0"/>
              </a:spcAft>
              <a:buNone/>
            </a:pPr>
            <a:r>
              <a:rPr lang="he-IL" sz="1200" dirty="0"/>
              <a:t>מערך לאחסון ההודעות המתקבלות שנשלחות לצ'אט, כולל מקור ההודעה-</a:t>
            </a:r>
            <a:endParaRPr lang="en-US" sz="1200" dirty="0"/>
          </a:p>
          <a:p>
            <a:pPr marL="0" indent="0" rtl="0" eaLnBrk="0" fontAlgn="base" hangingPunct="0">
              <a:lnSpc>
                <a:spcPct val="100000"/>
              </a:lnSpc>
              <a:spcBef>
                <a:spcPct val="0"/>
              </a:spcBef>
              <a:spcAft>
                <a:spcPct val="0"/>
              </a:spcAft>
              <a:buNone/>
            </a:pPr>
            <a:r>
              <a:rPr lang="he-IL" altLang="he-IL" sz="1200" dirty="0">
                <a:latin typeface="Arial" panose="020B0604020202020204" pitchFamily="34" charset="0"/>
              </a:rPr>
              <a:t>ותוכן ההודעה.</a:t>
            </a:r>
            <a:r>
              <a:rPr kumimoji="0" lang="en-US" altLang="he-IL" sz="1200" b="0" i="0" u="none" strike="noStrike" cap="none" normalizeH="0" baseline="0" dirty="0">
                <a:ln>
                  <a:noFill/>
                </a:ln>
                <a:solidFill>
                  <a:schemeClr val="tx1"/>
                </a:solidFill>
                <a:effectLst/>
                <a:latin typeface="Arial" panose="020B0604020202020204" pitchFamily="34" charset="0"/>
              </a:rPr>
              <a:t> (</a:t>
            </a:r>
            <a:r>
              <a:rPr kumimoji="0" lang="en-US" altLang="he-IL" sz="1200" b="0" i="0" u="none" strike="noStrike" cap="none" normalizeH="0" baseline="0" dirty="0" err="1">
                <a:ln>
                  <a:noFill/>
                </a:ln>
                <a:solidFill>
                  <a:schemeClr val="tx1"/>
                </a:solidFill>
                <a:effectLst/>
                <a:latin typeface="Arial" panose="020B0604020202020204" pitchFamily="34" charset="0"/>
              </a:rPr>
              <a:t>gpt</a:t>
            </a:r>
            <a:r>
              <a:rPr kumimoji="0" lang="en-US" altLang="he-IL" sz="1200" b="0" i="0" u="none" strike="noStrike" cap="none" normalizeH="0" baseline="0" dirty="0">
                <a:ln>
                  <a:noFill/>
                </a:ln>
                <a:solidFill>
                  <a:schemeClr val="tx1"/>
                </a:solidFill>
                <a:effectLst/>
                <a:latin typeface="Arial" panose="020B0604020202020204" pitchFamily="34" charset="0"/>
              </a:rPr>
              <a:t> </a:t>
            </a:r>
            <a:r>
              <a:rPr kumimoji="0" lang="he-IL" altLang="he-IL" sz="1200" b="0" i="0" u="none" strike="noStrike" cap="none" normalizeH="0" baseline="0" dirty="0">
                <a:ln>
                  <a:noFill/>
                </a:ln>
                <a:solidFill>
                  <a:schemeClr val="tx1"/>
                </a:solidFill>
                <a:effectLst/>
                <a:latin typeface="Arial" panose="020B0604020202020204" pitchFamily="34" charset="0"/>
              </a:rPr>
              <a:t> או </a:t>
            </a:r>
            <a:r>
              <a:rPr kumimoji="0" lang="en-US" altLang="he-IL" sz="1200" b="0" i="0" u="none" strike="noStrike" cap="none" normalizeH="0" baseline="0" dirty="0">
                <a:ln>
                  <a:noFill/>
                </a:ln>
                <a:solidFill>
                  <a:schemeClr val="tx1"/>
                </a:solidFill>
                <a:effectLst/>
                <a:latin typeface="Arial" panose="020B0604020202020204" pitchFamily="34" charset="0"/>
              </a:rPr>
              <a:t>user)</a:t>
            </a: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pic>
        <p:nvPicPr>
          <p:cNvPr id="9" name="תמונה 8">
            <a:extLst>
              <a:ext uri="{FF2B5EF4-FFF2-40B4-BE49-F238E27FC236}">
                <a16:creationId xmlns:a16="http://schemas.microsoft.com/office/drawing/2014/main" id="{E2BB3DC7-5A84-826E-2531-C6143526C5E1}"/>
              </a:ext>
            </a:extLst>
          </p:cNvPr>
          <p:cNvPicPr>
            <a:picLocks noChangeAspect="1"/>
          </p:cNvPicPr>
          <p:nvPr/>
        </p:nvPicPr>
        <p:blipFill>
          <a:blip r:embed="rId2"/>
          <a:stretch>
            <a:fillRect/>
          </a:stretch>
        </p:blipFill>
        <p:spPr>
          <a:xfrm>
            <a:off x="313309" y="1374868"/>
            <a:ext cx="5619881" cy="866307"/>
          </a:xfrm>
          <a:prstGeom prst="rect">
            <a:avLst/>
          </a:prstGeom>
          <a:ln w="28575">
            <a:solidFill>
              <a:srgbClr val="136C75"/>
            </a:solidFill>
          </a:ln>
        </p:spPr>
      </p:pic>
      <p:sp>
        <p:nvSpPr>
          <p:cNvPr id="10" name="Rectangle 5">
            <a:extLst>
              <a:ext uri="{FF2B5EF4-FFF2-40B4-BE49-F238E27FC236}">
                <a16:creationId xmlns:a16="http://schemas.microsoft.com/office/drawing/2014/main" id="{BFE494A9-A094-F818-0187-A59664A615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cxnSp>
        <p:nvCxnSpPr>
          <p:cNvPr id="12" name="מחבר חץ ישר 11">
            <a:extLst>
              <a:ext uri="{FF2B5EF4-FFF2-40B4-BE49-F238E27FC236}">
                <a16:creationId xmlns:a16="http://schemas.microsoft.com/office/drawing/2014/main" id="{B8EFD481-3852-334A-913E-5192524FE5CB}"/>
              </a:ext>
            </a:extLst>
          </p:cNvPr>
          <p:cNvCxnSpPr>
            <a:cxnSpLocks/>
          </p:cNvCxnSpPr>
          <p:nvPr/>
        </p:nvCxnSpPr>
        <p:spPr>
          <a:xfrm>
            <a:off x="5764789" y="1807459"/>
            <a:ext cx="979224" cy="348740"/>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94D04D07-C4D5-A3FF-115A-E285D4B506CE}"/>
              </a:ext>
            </a:extLst>
          </p:cNvPr>
          <p:cNvPicPr>
            <a:picLocks noChangeAspect="1"/>
          </p:cNvPicPr>
          <p:nvPr/>
        </p:nvPicPr>
        <p:blipFill>
          <a:blip r:embed="rId3"/>
          <a:stretch>
            <a:fillRect/>
          </a:stretch>
        </p:blipFill>
        <p:spPr>
          <a:xfrm>
            <a:off x="313309" y="2586846"/>
            <a:ext cx="5619881" cy="376629"/>
          </a:xfrm>
          <a:prstGeom prst="rect">
            <a:avLst/>
          </a:prstGeom>
          <a:ln w="28575">
            <a:solidFill>
              <a:srgbClr val="136C75"/>
            </a:solidFill>
          </a:ln>
        </p:spPr>
      </p:pic>
      <p:sp>
        <p:nvSpPr>
          <p:cNvPr id="5" name="תיבת טקסט 4">
            <a:extLst>
              <a:ext uri="{FF2B5EF4-FFF2-40B4-BE49-F238E27FC236}">
                <a16:creationId xmlns:a16="http://schemas.microsoft.com/office/drawing/2014/main" id="{F8B5EAD2-B40A-389B-7D15-0D34492B4F72}"/>
              </a:ext>
            </a:extLst>
          </p:cNvPr>
          <p:cNvSpPr txBox="1"/>
          <p:nvPr/>
        </p:nvSpPr>
        <p:spPr>
          <a:xfrm>
            <a:off x="6372608" y="2789992"/>
            <a:ext cx="5335297" cy="1046440"/>
          </a:xfrm>
          <a:prstGeom prst="rect">
            <a:avLst/>
          </a:prstGeom>
          <a:noFill/>
          <a:ln w="12700">
            <a:solidFill>
              <a:srgbClr val="136C75"/>
            </a:solidFill>
          </a:ln>
        </p:spPr>
        <p:txBody>
          <a:bodyPr wrap="square" rtlCol="1">
            <a:spAutoFit/>
          </a:bodyPr>
          <a:lstStyle/>
          <a:p>
            <a:r>
              <a:rPr lang="he-IL" sz="1400" b="1" u="sng" dirty="0" err="1"/>
              <a:t>הקונסטרוקטור</a:t>
            </a:r>
            <a:endParaRPr lang="he-IL" sz="1200" b="1" u="sng" dirty="0"/>
          </a:p>
          <a:p>
            <a:r>
              <a:rPr lang="en-US" sz="1200" b="1" dirty="0" err="1"/>
              <a:t>chatService</a:t>
            </a:r>
            <a:r>
              <a:rPr lang="en-US" sz="1200" b="1" dirty="0"/>
              <a:t>:</a:t>
            </a:r>
          </a:p>
          <a:p>
            <a:r>
              <a:rPr lang="he-IL" sz="1200" dirty="0"/>
              <a:t>הזרקת תלות בשירות הצ'אט כדי לתקשר עם השרת</a:t>
            </a:r>
          </a:p>
          <a:p>
            <a:r>
              <a:rPr lang="en-US" sz="1200" b="1" dirty="0"/>
              <a:t>Renderer:</a:t>
            </a:r>
          </a:p>
          <a:p>
            <a:r>
              <a:rPr lang="he-IL" sz="1200" dirty="0"/>
              <a:t>הזרקת תלות ב-</a:t>
            </a:r>
            <a:r>
              <a:rPr lang="en-US" sz="1200" dirty="0"/>
              <a:t>Renderer2</a:t>
            </a:r>
            <a:r>
              <a:rPr lang="he-IL" sz="1200" dirty="0"/>
              <a:t> לצורך יצירת ושינוי אלמנטים ב-</a:t>
            </a:r>
            <a:r>
              <a:rPr lang="en-US" sz="1200" dirty="0"/>
              <a:t>DOM</a:t>
            </a:r>
            <a:r>
              <a:rPr lang="he-IL" sz="1200" dirty="0"/>
              <a:t> בצורה בטוחה</a:t>
            </a:r>
          </a:p>
        </p:txBody>
      </p:sp>
      <p:cxnSp>
        <p:nvCxnSpPr>
          <p:cNvPr id="11" name="מחבר חץ ישר 10">
            <a:extLst>
              <a:ext uri="{FF2B5EF4-FFF2-40B4-BE49-F238E27FC236}">
                <a16:creationId xmlns:a16="http://schemas.microsoft.com/office/drawing/2014/main" id="{B33EB7D1-40F5-4970-EA65-E7DB9106EDA8}"/>
              </a:ext>
            </a:extLst>
          </p:cNvPr>
          <p:cNvCxnSpPr>
            <a:cxnSpLocks/>
          </p:cNvCxnSpPr>
          <p:nvPr/>
        </p:nvCxnSpPr>
        <p:spPr>
          <a:xfrm>
            <a:off x="5802093" y="2904066"/>
            <a:ext cx="941920" cy="308333"/>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8" name="תיבת טקסט 7">
            <a:extLst>
              <a:ext uri="{FF2B5EF4-FFF2-40B4-BE49-F238E27FC236}">
                <a16:creationId xmlns:a16="http://schemas.microsoft.com/office/drawing/2014/main" id="{20E9940B-F52F-4AEC-1CA7-304E141A7AE9}"/>
              </a:ext>
            </a:extLst>
          </p:cNvPr>
          <p:cNvSpPr txBox="1"/>
          <p:nvPr/>
        </p:nvSpPr>
        <p:spPr>
          <a:xfrm>
            <a:off x="6372608" y="4296488"/>
            <a:ext cx="5335297" cy="1415772"/>
          </a:xfrm>
          <a:prstGeom prst="rect">
            <a:avLst/>
          </a:prstGeom>
          <a:noFill/>
          <a:ln w="12700">
            <a:solidFill>
              <a:srgbClr val="136C75"/>
            </a:solidFill>
          </a:ln>
        </p:spPr>
        <p:txBody>
          <a:bodyPr wrap="square" rtlCol="1">
            <a:spAutoFit/>
          </a:bodyPr>
          <a:lstStyle/>
          <a:p>
            <a:r>
              <a:rPr lang="en-US" sz="1400" b="1" u="sng" dirty="0" err="1"/>
              <a:t>ngOnInit</a:t>
            </a:r>
            <a:endParaRPr lang="en-US" sz="1400" b="1" u="sng" dirty="0"/>
          </a:p>
          <a:p>
            <a:r>
              <a:rPr lang="en-US" sz="1200" b="1" dirty="0" err="1"/>
              <a:t>ngOnInit</a:t>
            </a:r>
            <a:r>
              <a:rPr lang="en-US" sz="1200" dirty="0"/>
              <a:t>:</a:t>
            </a:r>
          </a:p>
          <a:p>
            <a:r>
              <a:rPr lang="he-IL" sz="1200" dirty="0"/>
              <a:t>שיטה הנקראת כאשר </a:t>
            </a:r>
            <a:r>
              <a:rPr lang="he-IL" sz="1200" dirty="0" err="1"/>
              <a:t>הקומפוננטה</a:t>
            </a:r>
            <a:r>
              <a:rPr lang="he-IL" sz="1200" dirty="0"/>
              <a:t> מאותחלת</a:t>
            </a:r>
          </a:p>
          <a:p>
            <a:r>
              <a:rPr lang="en-US" sz="1200" b="1" dirty="0" err="1"/>
              <a:t>this.chatService.onMessage</a:t>
            </a:r>
            <a:r>
              <a:rPr lang="en-US" sz="1200" b="1" dirty="0"/>
              <a:t>:</a:t>
            </a:r>
            <a:endParaRPr lang="he-IL" sz="1200" b="1" dirty="0"/>
          </a:p>
          <a:p>
            <a:r>
              <a:rPr lang="he-IL" sz="1200" dirty="0"/>
              <a:t>מאזין להודעות שמתקבלות מהשירות ומוסיף אותן לרשימת ההודעות.</a:t>
            </a:r>
          </a:p>
          <a:p>
            <a:r>
              <a:rPr lang="en-US" sz="1200" b="1" dirty="0" err="1"/>
              <a:t>this.chatService.onError</a:t>
            </a:r>
            <a:r>
              <a:rPr lang="en-US" sz="1200" b="1" dirty="0"/>
              <a:t>:</a:t>
            </a:r>
            <a:endParaRPr lang="he-IL" sz="1200" b="1" dirty="0"/>
          </a:p>
          <a:p>
            <a:r>
              <a:rPr lang="he-IL" sz="1200" dirty="0"/>
              <a:t>מאזין לשגיאות מהשירות ומציג הודעת שגיאה למשתמש.</a:t>
            </a:r>
          </a:p>
        </p:txBody>
      </p:sp>
      <p:pic>
        <p:nvPicPr>
          <p:cNvPr id="14" name="תמונה 13">
            <a:extLst>
              <a:ext uri="{FF2B5EF4-FFF2-40B4-BE49-F238E27FC236}">
                <a16:creationId xmlns:a16="http://schemas.microsoft.com/office/drawing/2014/main" id="{AC06174C-2A36-EF40-293A-C6C6B318FF6A}"/>
              </a:ext>
            </a:extLst>
          </p:cNvPr>
          <p:cNvPicPr>
            <a:picLocks noChangeAspect="1"/>
          </p:cNvPicPr>
          <p:nvPr/>
        </p:nvPicPr>
        <p:blipFill>
          <a:blip r:embed="rId4"/>
          <a:stretch>
            <a:fillRect/>
          </a:stretch>
        </p:blipFill>
        <p:spPr>
          <a:xfrm>
            <a:off x="208785" y="3549266"/>
            <a:ext cx="5887216" cy="2943608"/>
          </a:xfrm>
          <a:prstGeom prst="rect">
            <a:avLst/>
          </a:prstGeom>
          <a:ln w="28575">
            <a:solidFill>
              <a:srgbClr val="136C75"/>
            </a:solidFill>
          </a:ln>
        </p:spPr>
      </p:pic>
      <p:cxnSp>
        <p:nvCxnSpPr>
          <p:cNvPr id="15" name="מחבר חץ ישר 14">
            <a:extLst>
              <a:ext uri="{FF2B5EF4-FFF2-40B4-BE49-F238E27FC236}">
                <a16:creationId xmlns:a16="http://schemas.microsoft.com/office/drawing/2014/main" id="{9E99E96F-475D-C508-5897-F0BEE467F544}"/>
              </a:ext>
            </a:extLst>
          </p:cNvPr>
          <p:cNvCxnSpPr>
            <a:cxnSpLocks/>
          </p:cNvCxnSpPr>
          <p:nvPr/>
        </p:nvCxnSpPr>
        <p:spPr>
          <a:xfrm>
            <a:off x="5764789" y="4303993"/>
            <a:ext cx="1107528" cy="500815"/>
          </a:xfrm>
          <a:prstGeom prst="straightConnector1">
            <a:avLst/>
          </a:prstGeom>
          <a:ln w="28575">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3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p:txBody>
          <a:bodyPr/>
          <a:lstStyle/>
          <a:p>
            <a:r>
              <a:rPr lang="he-IL" dirty="0">
                <a:solidFill>
                  <a:schemeClr val="tx2">
                    <a:lumMod val="60000"/>
                    <a:lumOff val="40000"/>
                  </a:schemeClr>
                </a:solidFill>
                <a:cs typeface="+mn-cs"/>
              </a:rPr>
              <a:t>תוכן </a:t>
            </a:r>
            <a:r>
              <a:rPr lang="he-IL" dirty="0" err="1">
                <a:solidFill>
                  <a:schemeClr val="tx2">
                    <a:lumMod val="60000"/>
                    <a:lumOff val="40000"/>
                  </a:schemeClr>
                </a:solidFill>
                <a:cs typeface="+mn-cs"/>
              </a:rPr>
              <a:t>העיניינים</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a:t>
            </a:r>
            <a:r>
              <a:rPr lang="he-IL" sz="1800" dirty="0" err="1"/>
              <a:t>איפיון</a:t>
            </a:r>
            <a:r>
              <a:rPr lang="he-IL" sz="1800" dirty="0"/>
              <a:t>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7D8724-9BEA-2D26-5C3A-A1864FAEBA18}"/>
              </a:ext>
            </a:extLst>
          </p:cNvPr>
          <p:cNvSpPr txBox="1">
            <a:spLocks noChangeArrowheads="1"/>
          </p:cNvSpPr>
          <p:nvPr/>
        </p:nvSpPr>
        <p:spPr bwMode="auto">
          <a:xfrm>
            <a:off x="6024281" y="968025"/>
            <a:ext cx="5663138" cy="73866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eaLnBrk="0" fontAlgn="base" hangingPunct="0">
              <a:lnSpc>
                <a:spcPct val="100000"/>
              </a:lnSpc>
              <a:spcBef>
                <a:spcPct val="0"/>
              </a:spcBef>
              <a:spcAft>
                <a:spcPct val="0"/>
              </a:spcAft>
              <a:buFont typeface="Arial" panose="020B0604020202020204" pitchFamily="34" charset="0"/>
              <a:buNone/>
            </a:pPr>
            <a:r>
              <a:rPr lang="en-US" sz="1800" b="1" u="sng" dirty="0" err="1"/>
              <a:t>openChat</a:t>
            </a:r>
            <a:r>
              <a:rPr lang="en-US" sz="1800" b="1" dirty="0"/>
              <a:t>()</a:t>
            </a:r>
            <a:endParaRPr lang="en-US" sz="1200" b="1" dirty="0"/>
          </a:p>
          <a:p>
            <a:pPr marL="0" indent="0" eaLnBrk="0" fontAlgn="base" hangingPunct="0">
              <a:lnSpc>
                <a:spcPct val="100000"/>
              </a:lnSpc>
              <a:spcBef>
                <a:spcPct val="0"/>
              </a:spcBef>
              <a:spcAft>
                <a:spcPct val="0"/>
              </a:spcAft>
              <a:buFont typeface="Arial" panose="020B0604020202020204" pitchFamily="34" charset="0"/>
              <a:buNone/>
            </a:pPr>
            <a:r>
              <a:rPr lang="he-IL" sz="1400" dirty="0"/>
              <a:t>פותח את חלון הצ'אט על ידי שינוי</a:t>
            </a:r>
            <a:r>
              <a:rPr lang="en-US" sz="1400" dirty="0"/>
              <a:t> </a:t>
            </a:r>
            <a:r>
              <a:rPr lang="he-IL" sz="1400" dirty="0"/>
              <a:t> </a:t>
            </a:r>
            <a:r>
              <a:rPr lang="en-US" sz="1400" dirty="0"/>
              <a:t>display</a:t>
            </a:r>
            <a:r>
              <a:rPr lang="he-IL" sz="1400" dirty="0"/>
              <a:t> ל-</a:t>
            </a:r>
            <a:r>
              <a:rPr lang="en-US" sz="1200" dirty="0"/>
              <a:t>block</a:t>
            </a:r>
            <a:endParaRPr lang="he-IL" sz="1200" dirty="0"/>
          </a:p>
          <a:p>
            <a:pPr marL="0" indent="0" rtl="0" eaLnBrk="0" fontAlgn="base" hangingPunct="0">
              <a:lnSpc>
                <a:spcPct val="100000"/>
              </a:lnSpc>
              <a:spcBef>
                <a:spcPct val="0"/>
              </a:spcBef>
              <a:spcAft>
                <a:spcPct val="0"/>
              </a:spcAft>
              <a:buFont typeface="Arial" panose="020B0604020202020204" pitchFamily="34" charset="0"/>
              <a:buNone/>
            </a:pPr>
            <a:r>
              <a:rPr lang="en-US" sz="1000" dirty="0"/>
              <a:t> </a:t>
            </a:r>
            <a:endParaRPr lang="he-IL" sz="1000" dirty="0"/>
          </a:p>
        </p:txBody>
      </p:sp>
      <p:pic>
        <p:nvPicPr>
          <p:cNvPr id="7" name="תמונה 6">
            <a:extLst>
              <a:ext uri="{FF2B5EF4-FFF2-40B4-BE49-F238E27FC236}">
                <a16:creationId xmlns:a16="http://schemas.microsoft.com/office/drawing/2014/main" id="{503B8237-AA6D-75AB-3AC6-E57A83E81620}"/>
              </a:ext>
            </a:extLst>
          </p:cNvPr>
          <p:cNvPicPr>
            <a:picLocks noChangeAspect="1"/>
          </p:cNvPicPr>
          <p:nvPr/>
        </p:nvPicPr>
        <p:blipFill>
          <a:blip r:embed="rId2"/>
          <a:stretch>
            <a:fillRect/>
          </a:stretch>
        </p:blipFill>
        <p:spPr>
          <a:xfrm>
            <a:off x="413980" y="726982"/>
            <a:ext cx="4389500" cy="1280271"/>
          </a:xfrm>
          <a:prstGeom prst="rect">
            <a:avLst/>
          </a:prstGeom>
          <a:ln w="38100">
            <a:solidFill>
              <a:srgbClr val="136C75"/>
            </a:solidFill>
          </a:ln>
        </p:spPr>
      </p:pic>
      <p:cxnSp>
        <p:nvCxnSpPr>
          <p:cNvPr id="9" name="מחבר חץ ישר 8">
            <a:extLst>
              <a:ext uri="{FF2B5EF4-FFF2-40B4-BE49-F238E27FC236}">
                <a16:creationId xmlns:a16="http://schemas.microsoft.com/office/drawing/2014/main" id="{7B05F214-D06F-0A65-A954-434A0B09348F}"/>
              </a:ext>
            </a:extLst>
          </p:cNvPr>
          <p:cNvCxnSpPr>
            <a:cxnSpLocks/>
          </p:cNvCxnSpPr>
          <p:nvPr/>
        </p:nvCxnSpPr>
        <p:spPr>
          <a:xfrm flipV="1">
            <a:off x="4527176" y="1250449"/>
            <a:ext cx="1798879" cy="386234"/>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4">
            <a:extLst>
              <a:ext uri="{FF2B5EF4-FFF2-40B4-BE49-F238E27FC236}">
                <a16:creationId xmlns:a16="http://schemas.microsoft.com/office/drawing/2014/main" id="{F581AB9C-620F-D4C8-A971-6A9FA6C5E2D9}"/>
              </a:ext>
            </a:extLst>
          </p:cNvPr>
          <p:cNvSpPr txBox="1">
            <a:spLocks noChangeArrowheads="1"/>
          </p:cNvSpPr>
          <p:nvPr/>
        </p:nvSpPr>
        <p:spPr bwMode="auto">
          <a:xfrm>
            <a:off x="6024280" y="2364825"/>
            <a:ext cx="5663138" cy="73866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eaLnBrk="0" fontAlgn="base" hangingPunct="0">
              <a:lnSpc>
                <a:spcPct val="100000"/>
              </a:lnSpc>
              <a:spcBef>
                <a:spcPct val="0"/>
              </a:spcBef>
              <a:spcAft>
                <a:spcPct val="0"/>
              </a:spcAft>
              <a:buFont typeface="Arial" panose="020B0604020202020204" pitchFamily="34" charset="0"/>
              <a:buNone/>
            </a:pPr>
            <a:r>
              <a:rPr lang="en-US" sz="1800" b="1" u="sng" dirty="0" err="1"/>
              <a:t>closeChat</a:t>
            </a:r>
            <a:r>
              <a:rPr lang="en-US" sz="1800" b="1" u="sng" dirty="0"/>
              <a:t>()</a:t>
            </a:r>
          </a:p>
          <a:p>
            <a:pPr marL="0" indent="0" eaLnBrk="0" fontAlgn="base" hangingPunct="0">
              <a:lnSpc>
                <a:spcPct val="100000"/>
              </a:lnSpc>
              <a:spcBef>
                <a:spcPct val="0"/>
              </a:spcBef>
              <a:spcAft>
                <a:spcPct val="0"/>
              </a:spcAft>
              <a:buFont typeface="Arial" panose="020B0604020202020204" pitchFamily="34" charset="0"/>
              <a:buNone/>
            </a:pPr>
            <a:r>
              <a:rPr lang="he-IL" sz="1400" dirty="0"/>
              <a:t>פותח את חלון הצ'אט על ידי שינוי</a:t>
            </a:r>
            <a:r>
              <a:rPr lang="en-US" sz="1400" dirty="0"/>
              <a:t> </a:t>
            </a:r>
            <a:r>
              <a:rPr lang="he-IL" sz="1400" dirty="0"/>
              <a:t> </a:t>
            </a:r>
            <a:r>
              <a:rPr lang="en-US" sz="1400" dirty="0"/>
              <a:t>display</a:t>
            </a:r>
            <a:r>
              <a:rPr lang="he-IL" sz="1400" dirty="0"/>
              <a:t> ל</a:t>
            </a:r>
            <a:r>
              <a:rPr lang="en-US" sz="1400" dirty="0"/>
              <a:t>none-</a:t>
            </a:r>
            <a:endParaRPr lang="he-IL" sz="1400" dirty="0"/>
          </a:p>
          <a:p>
            <a:pPr marL="0" indent="0" rtl="0" eaLnBrk="0" fontAlgn="base" hangingPunct="0">
              <a:lnSpc>
                <a:spcPct val="100000"/>
              </a:lnSpc>
              <a:spcBef>
                <a:spcPct val="0"/>
              </a:spcBef>
              <a:spcAft>
                <a:spcPct val="0"/>
              </a:spcAft>
              <a:buFont typeface="Arial" panose="020B0604020202020204" pitchFamily="34" charset="0"/>
              <a:buNone/>
            </a:pPr>
            <a:r>
              <a:rPr lang="en-US" sz="1000" dirty="0"/>
              <a:t> </a:t>
            </a:r>
            <a:endParaRPr lang="he-IL" sz="1000" dirty="0"/>
          </a:p>
        </p:txBody>
      </p:sp>
      <p:pic>
        <p:nvPicPr>
          <p:cNvPr id="12" name="תמונה 11">
            <a:extLst>
              <a:ext uri="{FF2B5EF4-FFF2-40B4-BE49-F238E27FC236}">
                <a16:creationId xmlns:a16="http://schemas.microsoft.com/office/drawing/2014/main" id="{ADB4D39D-2E16-0C39-B34D-DE2B2233E529}"/>
              </a:ext>
            </a:extLst>
          </p:cNvPr>
          <p:cNvPicPr>
            <a:picLocks noChangeAspect="1"/>
          </p:cNvPicPr>
          <p:nvPr/>
        </p:nvPicPr>
        <p:blipFill>
          <a:blip r:embed="rId3"/>
          <a:stretch>
            <a:fillRect/>
          </a:stretch>
        </p:blipFill>
        <p:spPr>
          <a:xfrm>
            <a:off x="413980" y="2437994"/>
            <a:ext cx="4389500" cy="1158340"/>
          </a:xfrm>
          <a:prstGeom prst="rect">
            <a:avLst/>
          </a:prstGeom>
          <a:ln w="38100">
            <a:solidFill>
              <a:srgbClr val="136C75"/>
            </a:solidFill>
          </a:ln>
        </p:spPr>
      </p:pic>
      <p:cxnSp>
        <p:nvCxnSpPr>
          <p:cNvPr id="13" name="מחבר חץ ישר 12">
            <a:extLst>
              <a:ext uri="{FF2B5EF4-FFF2-40B4-BE49-F238E27FC236}">
                <a16:creationId xmlns:a16="http://schemas.microsoft.com/office/drawing/2014/main" id="{2CD56961-56EE-AD68-FCC1-A6D9C2DA6969}"/>
              </a:ext>
            </a:extLst>
          </p:cNvPr>
          <p:cNvCxnSpPr>
            <a:cxnSpLocks/>
          </p:cNvCxnSpPr>
          <p:nvPr/>
        </p:nvCxnSpPr>
        <p:spPr>
          <a:xfrm flipV="1">
            <a:off x="4527176" y="2709086"/>
            <a:ext cx="1864659" cy="47367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07BCBCF3-9FC3-8C9B-4630-EAADB80DD8EF}"/>
              </a:ext>
            </a:extLst>
          </p:cNvPr>
          <p:cNvSpPr txBox="1"/>
          <p:nvPr/>
        </p:nvSpPr>
        <p:spPr>
          <a:xfrm>
            <a:off x="6024280" y="4186518"/>
            <a:ext cx="5663138" cy="1200329"/>
          </a:xfrm>
          <a:prstGeom prst="rect">
            <a:avLst/>
          </a:prstGeom>
          <a:noFill/>
          <a:ln w="12700">
            <a:solidFill>
              <a:srgbClr val="136C75"/>
            </a:solidFill>
          </a:ln>
        </p:spPr>
        <p:txBody>
          <a:bodyPr wrap="square">
            <a:spAutoFit/>
          </a:bodyPr>
          <a:lstStyle/>
          <a:p>
            <a:r>
              <a:rPr lang="en-US" sz="1600" b="1" u="sng" dirty="0" err="1"/>
              <a:t>sendMessage</a:t>
            </a:r>
            <a:r>
              <a:rPr lang="en-US" sz="1400" b="1" u="sng" dirty="0"/>
              <a:t>()</a:t>
            </a:r>
          </a:p>
          <a:p>
            <a:r>
              <a:rPr lang="he-IL" sz="1400" dirty="0"/>
              <a:t>שולחת את ההודעה שהוזנה על ידי המשתמש</a:t>
            </a:r>
            <a:endParaRPr lang="en-US" sz="1400" dirty="0"/>
          </a:p>
          <a:p>
            <a:r>
              <a:rPr lang="he-IL" sz="1400" dirty="0"/>
              <a:t>בודק אם הקלט לא ריק, מוסיף את ההודעה לרשימת ההודעות, ומנקה את שדה הקלט.</a:t>
            </a:r>
            <a:endParaRPr lang="en-US" sz="1400" dirty="0"/>
          </a:p>
          <a:p>
            <a:r>
              <a:rPr lang="he-IL" sz="1400" dirty="0"/>
              <a:t>קורא לפונקציה </a:t>
            </a:r>
            <a:r>
              <a:rPr lang="en-US" sz="1400" dirty="0" err="1"/>
              <a:t>sendMessage</a:t>
            </a:r>
            <a:r>
              <a:rPr lang="en-US" sz="1400" dirty="0"/>
              <a:t>() </a:t>
            </a:r>
            <a:r>
              <a:rPr lang="he-IL" sz="1400" dirty="0"/>
              <a:t> של </a:t>
            </a:r>
            <a:r>
              <a:rPr lang="en-US" sz="1400" dirty="0"/>
              <a:t> </a:t>
            </a:r>
            <a:r>
              <a:rPr lang="en-US" sz="1400" dirty="0" err="1"/>
              <a:t>ChatService</a:t>
            </a:r>
            <a:r>
              <a:rPr lang="he-IL" sz="1400" dirty="0"/>
              <a:t>לשליחת ההודעה לשרת</a:t>
            </a:r>
          </a:p>
        </p:txBody>
      </p:sp>
      <p:pic>
        <p:nvPicPr>
          <p:cNvPr id="22" name="תמונה 21">
            <a:extLst>
              <a:ext uri="{FF2B5EF4-FFF2-40B4-BE49-F238E27FC236}">
                <a16:creationId xmlns:a16="http://schemas.microsoft.com/office/drawing/2014/main" id="{A9BFD36D-C5CF-57C8-87E0-5100010FA2DF}"/>
              </a:ext>
            </a:extLst>
          </p:cNvPr>
          <p:cNvPicPr>
            <a:picLocks noChangeAspect="1"/>
          </p:cNvPicPr>
          <p:nvPr/>
        </p:nvPicPr>
        <p:blipFill>
          <a:blip r:embed="rId4"/>
          <a:stretch>
            <a:fillRect/>
          </a:stretch>
        </p:blipFill>
        <p:spPr>
          <a:xfrm>
            <a:off x="337107" y="4099090"/>
            <a:ext cx="4459384" cy="2031928"/>
          </a:xfrm>
          <a:prstGeom prst="rect">
            <a:avLst/>
          </a:prstGeom>
          <a:ln w="38100">
            <a:solidFill>
              <a:srgbClr val="136C75"/>
            </a:solidFill>
          </a:ln>
        </p:spPr>
      </p:pic>
      <p:cxnSp>
        <p:nvCxnSpPr>
          <p:cNvPr id="23" name="מחבר חץ ישר 22">
            <a:extLst>
              <a:ext uri="{FF2B5EF4-FFF2-40B4-BE49-F238E27FC236}">
                <a16:creationId xmlns:a16="http://schemas.microsoft.com/office/drawing/2014/main" id="{DE322251-35C7-984F-A7DD-8CB968389707}"/>
              </a:ext>
            </a:extLst>
          </p:cNvPr>
          <p:cNvCxnSpPr>
            <a:cxnSpLocks/>
          </p:cNvCxnSpPr>
          <p:nvPr/>
        </p:nvCxnSpPr>
        <p:spPr>
          <a:xfrm flipV="1">
            <a:off x="4607859" y="4888351"/>
            <a:ext cx="1618864" cy="498496"/>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32" name="תיבת טקסט 31">
            <a:extLst>
              <a:ext uri="{FF2B5EF4-FFF2-40B4-BE49-F238E27FC236}">
                <a16:creationId xmlns:a16="http://schemas.microsoft.com/office/drawing/2014/main" id="{BFCD457E-F2A0-34D2-6851-CFB703EB5037}"/>
              </a:ext>
            </a:extLst>
          </p:cNvPr>
          <p:cNvSpPr txBox="1"/>
          <p:nvPr/>
        </p:nvSpPr>
        <p:spPr>
          <a:xfrm>
            <a:off x="5591418" y="173426"/>
            <a:ext cx="6096000" cy="461665"/>
          </a:xfrm>
          <a:prstGeom prst="rect">
            <a:avLst/>
          </a:prstGeom>
          <a:noFill/>
        </p:spPr>
        <p:txBody>
          <a:bodyPr wrap="square">
            <a:spAutoFit/>
          </a:bodyPr>
          <a:lstStyle/>
          <a:p>
            <a:r>
              <a:rPr lang="en-US" sz="2400" b="1" u="sng" dirty="0">
                <a:solidFill>
                  <a:srgbClr val="136C75"/>
                </a:solidFill>
                <a:cs typeface="+mn-cs"/>
              </a:rPr>
              <a:t> TypeScript </a:t>
            </a:r>
            <a:r>
              <a:rPr lang="he-IL" sz="2400" b="1" u="sng" dirty="0">
                <a:solidFill>
                  <a:srgbClr val="136C75"/>
                </a:solidFill>
                <a:cs typeface="+mn-cs"/>
              </a:rPr>
              <a:t>של </a:t>
            </a:r>
            <a:r>
              <a:rPr lang="he-IL" sz="2400" b="1" u="sng" dirty="0" err="1">
                <a:solidFill>
                  <a:srgbClr val="136C75"/>
                </a:solidFill>
                <a:cs typeface="+mn-cs"/>
              </a:rPr>
              <a:t>קומפוננטת</a:t>
            </a:r>
            <a:r>
              <a:rPr lang="he-IL" sz="2400" b="1" u="sng" dirty="0">
                <a:solidFill>
                  <a:srgbClr val="136C75"/>
                </a:solidFill>
                <a:cs typeface="+mn-cs"/>
              </a:rPr>
              <a:t> הצ'אט – המשך </a:t>
            </a:r>
            <a:endParaRPr lang="he-IL" sz="2400" dirty="0"/>
          </a:p>
        </p:txBody>
      </p:sp>
    </p:spTree>
    <p:extLst>
      <p:ext uri="{BB962C8B-B14F-4D97-AF65-F5344CB8AC3E}">
        <p14:creationId xmlns:p14="http://schemas.microsoft.com/office/powerpoint/2010/main" val="301741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4A88D99-8D2A-3BE9-5155-0E940840CF9C}"/>
              </a:ext>
            </a:extLst>
          </p:cNvPr>
          <p:cNvPicPr>
            <a:picLocks noChangeAspect="1"/>
          </p:cNvPicPr>
          <p:nvPr/>
        </p:nvPicPr>
        <p:blipFill>
          <a:blip r:embed="rId2"/>
          <a:stretch>
            <a:fillRect/>
          </a:stretch>
        </p:blipFill>
        <p:spPr>
          <a:xfrm>
            <a:off x="71717" y="1789203"/>
            <a:ext cx="8964707" cy="4907432"/>
          </a:xfrm>
          <a:prstGeom prst="rect">
            <a:avLst/>
          </a:prstGeom>
          <a:ln w="38100">
            <a:solidFill>
              <a:srgbClr val="136C75"/>
            </a:solidFill>
          </a:ln>
        </p:spPr>
      </p:pic>
      <p:sp>
        <p:nvSpPr>
          <p:cNvPr id="5" name="תיבת טקסט 4">
            <a:extLst>
              <a:ext uri="{FF2B5EF4-FFF2-40B4-BE49-F238E27FC236}">
                <a16:creationId xmlns:a16="http://schemas.microsoft.com/office/drawing/2014/main" id="{1F1C8B20-AE35-9A0A-B9B6-B5549BDD782F}"/>
              </a:ext>
            </a:extLst>
          </p:cNvPr>
          <p:cNvSpPr txBox="1"/>
          <p:nvPr/>
        </p:nvSpPr>
        <p:spPr>
          <a:xfrm>
            <a:off x="3567954" y="554922"/>
            <a:ext cx="7548281" cy="523220"/>
          </a:xfrm>
          <a:prstGeom prst="rect">
            <a:avLst/>
          </a:prstGeom>
          <a:noFill/>
        </p:spPr>
        <p:txBody>
          <a:bodyPr wrap="square">
            <a:spAutoFit/>
          </a:bodyPr>
          <a:lstStyle/>
          <a:p>
            <a:r>
              <a:rPr lang="en-US" sz="2800" b="1" u="sng" dirty="0">
                <a:solidFill>
                  <a:srgbClr val="136C75"/>
                </a:solidFill>
                <a:cs typeface="+mn-cs"/>
              </a:rPr>
              <a:t> TypeScript </a:t>
            </a:r>
            <a:r>
              <a:rPr lang="he-IL" sz="2800" b="1" u="sng" dirty="0">
                <a:solidFill>
                  <a:srgbClr val="136C75"/>
                </a:solidFill>
                <a:cs typeface="+mn-cs"/>
              </a:rPr>
              <a:t>של </a:t>
            </a:r>
            <a:r>
              <a:rPr lang="he-IL" sz="2800" b="1" u="sng" dirty="0" err="1">
                <a:solidFill>
                  <a:srgbClr val="136C75"/>
                </a:solidFill>
                <a:cs typeface="+mn-cs"/>
              </a:rPr>
              <a:t>קומפוננטת</a:t>
            </a:r>
            <a:r>
              <a:rPr lang="he-IL" sz="2800" b="1" u="sng" dirty="0">
                <a:solidFill>
                  <a:srgbClr val="136C75"/>
                </a:solidFill>
                <a:cs typeface="+mn-cs"/>
              </a:rPr>
              <a:t> הצ'אט-המשך</a:t>
            </a:r>
            <a:endParaRPr lang="he-IL" sz="2800" dirty="0"/>
          </a:p>
        </p:txBody>
      </p:sp>
      <p:sp>
        <p:nvSpPr>
          <p:cNvPr id="6" name="תיבת טקסט 5">
            <a:extLst>
              <a:ext uri="{FF2B5EF4-FFF2-40B4-BE49-F238E27FC236}">
                <a16:creationId xmlns:a16="http://schemas.microsoft.com/office/drawing/2014/main" id="{D769E304-3551-F5C2-8753-29D82FCE95B5}"/>
              </a:ext>
            </a:extLst>
          </p:cNvPr>
          <p:cNvSpPr txBox="1"/>
          <p:nvPr/>
        </p:nvSpPr>
        <p:spPr>
          <a:xfrm>
            <a:off x="4572002" y="1308843"/>
            <a:ext cx="7548281" cy="1354217"/>
          </a:xfrm>
          <a:prstGeom prst="rect">
            <a:avLst/>
          </a:prstGeom>
          <a:solidFill>
            <a:schemeClr val="bg1"/>
          </a:solidFill>
          <a:ln w="28575">
            <a:solidFill>
              <a:srgbClr val="136C75"/>
            </a:solidFill>
          </a:ln>
        </p:spPr>
        <p:txBody>
          <a:bodyPr wrap="square" rtlCol="1">
            <a:spAutoFit/>
          </a:bodyPr>
          <a:lstStyle/>
          <a:p>
            <a:r>
              <a:rPr lang="en-US" b="1" u="sng" dirty="0" err="1"/>
              <a:t>updateChatbox</a:t>
            </a:r>
            <a:r>
              <a:rPr lang="en-US" u="sng" dirty="0"/>
              <a:t>():</a:t>
            </a:r>
          </a:p>
          <a:p>
            <a:r>
              <a:rPr lang="he-IL" sz="1600" dirty="0"/>
              <a:t>מעדכן את תצוגת הצ'אט.</a:t>
            </a:r>
            <a:endParaRPr lang="en-US" sz="1600" dirty="0"/>
          </a:p>
          <a:p>
            <a:r>
              <a:rPr lang="he-IL" sz="1600" dirty="0"/>
              <a:t>מנקה את התוכן הקיים ב-</a:t>
            </a:r>
            <a:r>
              <a:rPr lang="en-US" sz="1600" dirty="0"/>
              <a:t>    </a:t>
            </a:r>
            <a:r>
              <a:rPr lang="en-US" sz="1600" dirty="0" err="1"/>
              <a:t>chatbox</a:t>
            </a:r>
            <a:endParaRPr lang="en-US" sz="1600" dirty="0"/>
          </a:p>
          <a:p>
            <a:r>
              <a:rPr lang="he-IL" sz="1600" dirty="0"/>
              <a:t>עבור כל הודעה, יוצר אלמנטים חדשים (תיבה, תוכן, תמונת פרופיל) ומוסיף אותם ל-</a:t>
            </a:r>
            <a:r>
              <a:rPr lang="en-US" sz="1600" dirty="0" err="1"/>
              <a:t>chatbox</a:t>
            </a:r>
            <a:endParaRPr lang="en-US" sz="1600" dirty="0"/>
          </a:p>
          <a:p>
            <a:r>
              <a:rPr lang="he-IL" sz="1600" dirty="0"/>
              <a:t>מקפיץ את התצוגה לתחתית ה-</a:t>
            </a:r>
            <a:r>
              <a:rPr lang="en-US" sz="1600" dirty="0"/>
              <a:t> </a:t>
            </a:r>
            <a:r>
              <a:rPr lang="en-US" sz="1600" dirty="0" err="1"/>
              <a:t>chatbox</a:t>
            </a:r>
            <a:r>
              <a:rPr lang="he-IL" sz="1600" dirty="0"/>
              <a:t>כדי להראות את ההודעות האחרונות.</a:t>
            </a:r>
          </a:p>
        </p:txBody>
      </p:sp>
      <p:cxnSp>
        <p:nvCxnSpPr>
          <p:cNvPr id="7" name="מחבר חץ ישר 6">
            <a:extLst>
              <a:ext uri="{FF2B5EF4-FFF2-40B4-BE49-F238E27FC236}">
                <a16:creationId xmlns:a16="http://schemas.microsoft.com/office/drawing/2014/main" id="{35586EB4-4EF5-CD45-1456-CF213F1EA778}"/>
              </a:ext>
            </a:extLst>
          </p:cNvPr>
          <p:cNvCxnSpPr>
            <a:cxnSpLocks/>
          </p:cNvCxnSpPr>
          <p:nvPr/>
        </p:nvCxnSpPr>
        <p:spPr>
          <a:xfrm flipV="1">
            <a:off x="3814482" y="2490030"/>
            <a:ext cx="1479175" cy="346059"/>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77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2BFC11-946A-5256-5912-2DC3C3611405}"/>
              </a:ext>
            </a:extLst>
          </p:cNvPr>
          <p:cNvSpPr>
            <a:spLocks noGrp="1"/>
          </p:cNvSpPr>
          <p:nvPr>
            <p:ph type="title"/>
          </p:nvPr>
        </p:nvSpPr>
        <p:spPr>
          <a:xfrm>
            <a:off x="927847" y="106054"/>
            <a:ext cx="10515600" cy="453855"/>
          </a:xfrm>
        </p:spPr>
        <p:txBody>
          <a:bodyPr>
            <a:normAutofit fontScale="90000"/>
          </a:bodyPr>
          <a:lstStyle/>
          <a:p>
            <a:r>
              <a:rPr lang="en-US" sz="3600" b="1" u="sng" dirty="0" err="1">
                <a:solidFill>
                  <a:srgbClr val="136C75"/>
                </a:solidFill>
                <a:cs typeface="+mn-cs"/>
              </a:rPr>
              <a:t>ChatService</a:t>
            </a:r>
            <a:endParaRPr lang="he-IL" sz="4000" b="1" u="sng" dirty="0">
              <a:solidFill>
                <a:srgbClr val="136C75"/>
              </a:solidFill>
              <a:cs typeface="+mn-cs"/>
            </a:endParaRPr>
          </a:p>
        </p:txBody>
      </p:sp>
      <p:sp>
        <p:nvSpPr>
          <p:cNvPr id="3" name="מציין מיקום תוכן 2">
            <a:extLst>
              <a:ext uri="{FF2B5EF4-FFF2-40B4-BE49-F238E27FC236}">
                <a16:creationId xmlns:a16="http://schemas.microsoft.com/office/drawing/2014/main" id="{95FB4C62-50EC-E0D3-92C9-60B77F405F0B}"/>
              </a:ext>
            </a:extLst>
          </p:cNvPr>
          <p:cNvSpPr>
            <a:spLocks noGrp="1"/>
          </p:cNvSpPr>
          <p:nvPr>
            <p:ph idx="1"/>
          </p:nvPr>
        </p:nvSpPr>
        <p:spPr>
          <a:xfrm>
            <a:off x="1613648" y="480941"/>
            <a:ext cx="9897035" cy="1809966"/>
          </a:xfrm>
        </p:spPr>
        <p:txBody>
          <a:bodyPr>
            <a:normAutofit/>
          </a:bodyPr>
          <a:lstStyle/>
          <a:p>
            <a:pPr marL="0" indent="0">
              <a:buNone/>
            </a:pPr>
            <a:r>
              <a:rPr lang="he-IL" sz="1800" dirty="0"/>
              <a:t>ה </a:t>
            </a:r>
            <a:r>
              <a:rPr lang="en-US" sz="1800" dirty="0"/>
              <a:t> </a:t>
            </a:r>
            <a:r>
              <a:rPr lang="en-US" sz="1800" dirty="0" err="1"/>
              <a:t>ChatService</a:t>
            </a:r>
            <a:r>
              <a:rPr lang="he-IL" sz="1800" dirty="0"/>
              <a:t> אחראי לנהל את התקשורת בין ה</a:t>
            </a:r>
            <a:r>
              <a:rPr lang="en-US" sz="1800" dirty="0"/>
              <a:t>client</a:t>
            </a:r>
            <a:r>
              <a:rPr lang="he-IL" sz="1800" dirty="0"/>
              <a:t> ל</a:t>
            </a:r>
            <a:r>
              <a:rPr lang="en-US" sz="1800" dirty="0"/>
              <a:t>server</a:t>
            </a:r>
            <a:r>
              <a:rPr lang="he-IL" sz="1800" dirty="0"/>
              <a:t> באמצעות </a:t>
            </a:r>
            <a:r>
              <a:rPr lang="en-US" sz="1800" dirty="0"/>
              <a:t>WebSocket</a:t>
            </a:r>
            <a:endParaRPr lang="he-IL" sz="1800" dirty="0"/>
          </a:p>
          <a:p>
            <a:pPr marL="0" indent="0">
              <a:buNone/>
            </a:pPr>
            <a:r>
              <a:rPr lang="he-IL" sz="1800" dirty="0"/>
              <a:t>הוא מבצע חיבור לשרת, מאזין להודעות ושגיאות מהשרת, ושולח הודעות אליו. </a:t>
            </a:r>
          </a:p>
          <a:p>
            <a:pPr marL="0" indent="0">
              <a:buNone/>
            </a:pPr>
            <a:r>
              <a:rPr lang="he-IL" sz="1800" dirty="0"/>
              <a:t>השירות מציע פונקציות לשליחה ולקבלה של הודעות, וכן טיפול בשגיאות בצורה מסודרת כדי לשפר את חווית המשתמש ולוודא שהתקלות מטופלות כראוי.</a:t>
            </a:r>
          </a:p>
          <a:p>
            <a:pPr marL="0" indent="0">
              <a:buNone/>
            </a:pPr>
            <a:r>
              <a:rPr lang="he-IL" sz="1600" dirty="0"/>
              <a:t>השתמשתי</a:t>
            </a:r>
            <a:r>
              <a:rPr lang="he-IL" sz="1800" dirty="0"/>
              <a:t> בספריה </a:t>
            </a:r>
            <a:r>
              <a:rPr lang="en-US" sz="1800" dirty="0"/>
              <a:t>socket.io-client</a:t>
            </a:r>
            <a:r>
              <a:rPr lang="he-IL" sz="1800" dirty="0"/>
              <a:t> לניהול חיבורי </a:t>
            </a:r>
            <a:r>
              <a:rPr lang="en-US" sz="1800" dirty="0"/>
              <a:t> WebSocket </a:t>
            </a:r>
            <a:r>
              <a:rPr lang="he-IL" sz="1800" dirty="0"/>
              <a:t>עם השרת.</a:t>
            </a:r>
          </a:p>
        </p:txBody>
      </p:sp>
      <p:sp>
        <p:nvSpPr>
          <p:cNvPr id="11" name="תיבת טקסט 10">
            <a:extLst>
              <a:ext uri="{FF2B5EF4-FFF2-40B4-BE49-F238E27FC236}">
                <a16:creationId xmlns:a16="http://schemas.microsoft.com/office/drawing/2014/main" id="{FF577035-C709-E5AE-B215-E953129803B2}"/>
              </a:ext>
            </a:extLst>
          </p:cNvPr>
          <p:cNvSpPr txBox="1"/>
          <p:nvPr/>
        </p:nvSpPr>
        <p:spPr>
          <a:xfrm>
            <a:off x="5405720" y="2621759"/>
            <a:ext cx="6104963" cy="2492990"/>
          </a:xfrm>
          <a:prstGeom prst="rect">
            <a:avLst/>
          </a:prstGeom>
          <a:noFill/>
          <a:ln w="12700">
            <a:solidFill>
              <a:srgbClr val="136C75"/>
            </a:solidFill>
          </a:ln>
        </p:spPr>
        <p:txBody>
          <a:bodyPr wrap="square">
            <a:spAutoFit/>
          </a:bodyPr>
          <a:lstStyle/>
          <a:p>
            <a:r>
              <a:rPr lang="he-IL" sz="1600" b="1" u="sng" dirty="0"/>
              <a:t> פונקציית אתחול</a:t>
            </a:r>
          </a:p>
          <a:p>
            <a:r>
              <a:rPr lang="en-US" sz="1400" b="1" dirty="0" err="1"/>
              <a:t>initializeSocket</a:t>
            </a:r>
            <a:r>
              <a:rPr lang="en-US" sz="1400" b="1" dirty="0"/>
              <a:t>():</a:t>
            </a:r>
            <a:endParaRPr lang="he-IL" sz="1400" b="1" dirty="0"/>
          </a:p>
          <a:p>
            <a:pPr algn="r"/>
            <a:r>
              <a:rPr lang="he-IL" sz="1400" dirty="0"/>
              <a:t>פונקציה פרטית המאתחלת את חיבור ה-</a:t>
            </a:r>
            <a:r>
              <a:rPr lang="en-US" sz="1400" dirty="0"/>
              <a:t>  Socket</a:t>
            </a:r>
            <a:r>
              <a:rPr lang="he-IL" sz="1400" dirty="0"/>
              <a:t>לשרת</a:t>
            </a:r>
          </a:p>
          <a:p>
            <a:pPr algn="r"/>
            <a:r>
              <a:rPr lang="en-US" sz="1400" b="1" dirty="0"/>
              <a:t>io(</a:t>
            </a:r>
            <a:r>
              <a:rPr lang="en-US" sz="1400" b="1" dirty="0" err="1"/>
              <a:t>this.serverUrl</a:t>
            </a:r>
            <a:r>
              <a:rPr lang="en-US" sz="1400" b="1" dirty="0"/>
              <a:t>):</a:t>
            </a:r>
          </a:p>
          <a:p>
            <a:pPr algn="r"/>
            <a:r>
              <a:rPr lang="he-IL" sz="1400" dirty="0"/>
              <a:t>יוצר חיבור חדש עם השרת בכתובת </a:t>
            </a:r>
            <a:r>
              <a:rPr lang="en-US" sz="1400" dirty="0"/>
              <a:t> </a:t>
            </a:r>
            <a:r>
              <a:rPr lang="en-US" sz="1400" dirty="0" err="1"/>
              <a:t>serverUrl</a:t>
            </a:r>
            <a:r>
              <a:rPr lang="en-US" sz="1400" dirty="0"/>
              <a:t> </a:t>
            </a:r>
            <a:r>
              <a:rPr lang="he-IL" sz="1400" dirty="0"/>
              <a:t>ומשתמש ב-</a:t>
            </a:r>
            <a:r>
              <a:rPr lang="en-US" sz="1400" dirty="0"/>
              <a:t>.WebSocket</a:t>
            </a:r>
            <a:endParaRPr lang="he-IL" sz="1400" dirty="0"/>
          </a:p>
          <a:p>
            <a:pPr algn="r"/>
            <a:r>
              <a:rPr lang="en-US" sz="1400" b="1" dirty="0" err="1"/>
              <a:t>this.socket.on</a:t>
            </a:r>
            <a:r>
              <a:rPr lang="en-US" sz="1400" b="1" dirty="0"/>
              <a:t>('connect', ...):</a:t>
            </a:r>
            <a:endParaRPr lang="he-IL" sz="1400" b="1" dirty="0"/>
          </a:p>
          <a:p>
            <a:pPr algn="r"/>
            <a:r>
              <a:rPr lang="he-IL" sz="1400" dirty="0"/>
              <a:t>מאזין לאירוע חיבור ומדפיס הודעה כאשר החיבור מצליח.</a:t>
            </a:r>
          </a:p>
          <a:p>
            <a:pPr algn="r"/>
            <a:r>
              <a:rPr lang="en-US" sz="1400" b="1" dirty="0" err="1"/>
              <a:t>this.socket.on</a:t>
            </a:r>
            <a:r>
              <a:rPr lang="en-US" sz="1400" b="1" dirty="0"/>
              <a:t>('disconnect', ...):</a:t>
            </a:r>
            <a:endParaRPr lang="he-IL" sz="1400" b="1" dirty="0"/>
          </a:p>
          <a:p>
            <a:pPr algn="r"/>
            <a:r>
              <a:rPr lang="he-IL" sz="1400" dirty="0"/>
              <a:t>מאזין לאירוע ניתוק ומדפיס הודעה כאשר החיבור ניתק.</a:t>
            </a:r>
          </a:p>
          <a:p>
            <a:pPr algn="r"/>
            <a:r>
              <a:rPr lang="en-US" sz="1400" b="1" dirty="0" err="1"/>
              <a:t>this.socket.on</a:t>
            </a:r>
            <a:r>
              <a:rPr lang="en-US" sz="1400" b="1" dirty="0"/>
              <a:t>('error', ...):</a:t>
            </a:r>
          </a:p>
          <a:p>
            <a:pPr algn="r"/>
            <a:r>
              <a:rPr lang="he-IL" sz="1400" dirty="0"/>
              <a:t>מאזין לאירוע שגיאה ומדפיס הודעה במקרה של שגיאה.</a:t>
            </a:r>
          </a:p>
        </p:txBody>
      </p:sp>
      <p:pic>
        <p:nvPicPr>
          <p:cNvPr id="17" name="תמונה 16">
            <a:extLst>
              <a:ext uri="{FF2B5EF4-FFF2-40B4-BE49-F238E27FC236}">
                <a16:creationId xmlns:a16="http://schemas.microsoft.com/office/drawing/2014/main" id="{F9571AFC-7887-BC96-F893-5C0806204B5E}"/>
              </a:ext>
            </a:extLst>
          </p:cNvPr>
          <p:cNvPicPr>
            <a:picLocks noChangeAspect="1"/>
          </p:cNvPicPr>
          <p:nvPr/>
        </p:nvPicPr>
        <p:blipFill>
          <a:blip r:embed="rId2"/>
          <a:stretch>
            <a:fillRect/>
          </a:stretch>
        </p:blipFill>
        <p:spPr>
          <a:xfrm>
            <a:off x="426433" y="1587286"/>
            <a:ext cx="3733191" cy="5245520"/>
          </a:xfrm>
          <a:prstGeom prst="rect">
            <a:avLst/>
          </a:prstGeom>
          <a:ln w="38100">
            <a:solidFill>
              <a:srgbClr val="136C75"/>
            </a:solidFill>
          </a:ln>
        </p:spPr>
      </p:pic>
      <p:cxnSp>
        <p:nvCxnSpPr>
          <p:cNvPr id="14" name="מחבר חץ ישר 13">
            <a:extLst>
              <a:ext uri="{FF2B5EF4-FFF2-40B4-BE49-F238E27FC236}">
                <a16:creationId xmlns:a16="http://schemas.microsoft.com/office/drawing/2014/main" id="{772C0499-6A61-8783-1D56-FE7897A8B0B5}"/>
              </a:ext>
            </a:extLst>
          </p:cNvPr>
          <p:cNvCxnSpPr>
            <a:cxnSpLocks/>
          </p:cNvCxnSpPr>
          <p:nvPr/>
        </p:nvCxnSpPr>
        <p:spPr>
          <a:xfrm flipV="1">
            <a:off x="2859741" y="2768410"/>
            <a:ext cx="2859741" cy="84268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8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EF36683-A945-7856-8963-663887680449}"/>
              </a:ext>
            </a:extLst>
          </p:cNvPr>
          <p:cNvPicPr>
            <a:picLocks noChangeAspect="1"/>
          </p:cNvPicPr>
          <p:nvPr/>
        </p:nvPicPr>
        <p:blipFill>
          <a:blip r:embed="rId2"/>
          <a:stretch>
            <a:fillRect/>
          </a:stretch>
        </p:blipFill>
        <p:spPr>
          <a:xfrm>
            <a:off x="359760" y="425718"/>
            <a:ext cx="3977985" cy="2438611"/>
          </a:xfrm>
          <a:prstGeom prst="rect">
            <a:avLst/>
          </a:prstGeom>
          <a:ln w="28575">
            <a:solidFill>
              <a:srgbClr val="136C75"/>
            </a:solidFill>
          </a:ln>
        </p:spPr>
      </p:pic>
      <p:sp>
        <p:nvSpPr>
          <p:cNvPr id="7" name="תיבת טקסט 6">
            <a:extLst>
              <a:ext uri="{FF2B5EF4-FFF2-40B4-BE49-F238E27FC236}">
                <a16:creationId xmlns:a16="http://schemas.microsoft.com/office/drawing/2014/main" id="{BAFACDF3-3063-EDD3-22D5-A8A89448D832}"/>
              </a:ext>
            </a:extLst>
          </p:cNvPr>
          <p:cNvSpPr txBox="1"/>
          <p:nvPr/>
        </p:nvSpPr>
        <p:spPr>
          <a:xfrm>
            <a:off x="6096000" y="1094619"/>
            <a:ext cx="5217460" cy="1446550"/>
          </a:xfrm>
          <a:prstGeom prst="rect">
            <a:avLst/>
          </a:prstGeom>
          <a:noFill/>
          <a:ln w="12700">
            <a:solidFill>
              <a:srgbClr val="136C75"/>
            </a:solidFill>
          </a:ln>
        </p:spPr>
        <p:txBody>
          <a:bodyPr wrap="square">
            <a:spAutoFit/>
          </a:bodyPr>
          <a:lstStyle/>
          <a:p>
            <a:pPr algn="r"/>
            <a:r>
              <a:rPr lang="he-IL" sz="1600" b="1" u="sng" dirty="0"/>
              <a:t>פונקציה לשליחת הודעה-</a:t>
            </a:r>
            <a:r>
              <a:rPr lang="en-US" sz="1600" b="1" u="sng" dirty="0"/>
              <a:t> </a:t>
            </a:r>
            <a:r>
              <a:rPr lang="en-US" sz="1600" b="1" u="sng" dirty="0" err="1"/>
              <a:t>sendMessage</a:t>
            </a:r>
            <a:r>
              <a:rPr lang="en-US" sz="1600" b="1" u="sng" dirty="0"/>
              <a:t>(message: string)</a:t>
            </a:r>
          </a:p>
          <a:p>
            <a:pPr algn="r"/>
            <a:r>
              <a:rPr lang="en-US" sz="1400" b="1" dirty="0" err="1"/>
              <a:t>this.socket.emit</a:t>
            </a:r>
            <a:r>
              <a:rPr lang="en-US" sz="1400" b="1" dirty="0"/>
              <a:t>('message', message)</a:t>
            </a:r>
            <a:endParaRPr lang="he-IL" sz="1400" b="1" dirty="0"/>
          </a:p>
          <a:p>
            <a:pPr algn="r"/>
            <a:r>
              <a:rPr lang="he-IL" sz="1400" dirty="0"/>
              <a:t>שולחת את ההודעה לשרת עם האירוע </a:t>
            </a:r>
            <a:r>
              <a:rPr lang="en-US" sz="1600" dirty="0"/>
              <a:t>message</a:t>
            </a:r>
          </a:p>
          <a:p>
            <a:pPr algn="r"/>
            <a:r>
              <a:rPr lang="he-IL" sz="1400" dirty="0"/>
              <a:t>אם החיבור לא מאותחל, מדפיסה שגיאה.</a:t>
            </a:r>
            <a:endParaRPr lang="he-IL" sz="1600" dirty="0"/>
          </a:p>
          <a:p>
            <a:pPr algn="r"/>
            <a:endParaRPr lang="he-IL" sz="1400" dirty="0"/>
          </a:p>
          <a:p>
            <a:pPr algn="r"/>
            <a:endParaRPr lang="he-IL" sz="1400" b="1" u="sng" dirty="0"/>
          </a:p>
        </p:txBody>
      </p:sp>
      <p:sp>
        <p:nvSpPr>
          <p:cNvPr id="9" name="תיבת טקסט 8">
            <a:extLst>
              <a:ext uri="{FF2B5EF4-FFF2-40B4-BE49-F238E27FC236}">
                <a16:creationId xmlns:a16="http://schemas.microsoft.com/office/drawing/2014/main" id="{122F2116-31E9-1C0F-59CF-AFF81FBD9134}"/>
              </a:ext>
            </a:extLst>
          </p:cNvPr>
          <p:cNvSpPr txBox="1"/>
          <p:nvPr/>
        </p:nvSpPr>
        <p:spPr>
          <a:xfrm>
            <a:off x="8722659" y="241052"/>
            <a:ext cx="2347580" cy="369332"/>
          </a:xfrm>
          <a:prstGeom prst="rect">
            <a:avLst/>
          </a:prstGeom>
          <a:noFill/>
        </p:spPr>
        <p:txBody>
          <a:bodyPr wrap="square">
            <a:spAutoFit/>
          </a:bodyPr>
          <a:lstStyle/>
          <a:p>
            <a:r>
              <a:rPr lang="en-US" sz="1800" b="1" u="sng" dirty="0">
                <a:solidFill>
                  <a:srgbClr val="136C75"/>
                </a:solidFill>
                <a:cs typeface="+mn-cs"/>
              </a:rPr>
              <a:t> </a:t>
            </a:r>
            <a:r>
              <a:rPr lang="he-IL" b="1" u="sng" dirty="0">
                <a:solidFill>
                  <a:srgbClr val="136C75"/>
                </a:solidFill>
              </a:rPr>
              <a:t>המשך - </a:t>
            </a:r>
            <a:r>
              <a:rPr lang="en-US" sz="1800" b="1" u="sng" dirty="0" err="1">
                <a:solidFill>
                  <a:srgbClr val="136C75"/>
                </a:solidFill>
                <a:cs typeface="+mn-cs"/>
              </a:rPr>
              <a:t>ChatService</a:t>
            </a:r>
            <a:endParaRPr lang="he-IL" dirty="0"/>
          </a:p>
        </p:txBody>
      </p:sp>
      <p:cxnSp>
        <p:nvCxnSpPr>
          <p:cNvPr id="10" name="מחבר חץ ישר 9">
            <a:extLst>
              <a:ext uri="{FF2B5EF4-FFF2-40B4-BE49-F238E27FC236}">
                <a16:creationId xmlns:a16="http://schemas.microsoft.com/office/drawing/2014/main" id="{9245ECF0-9C1B-C610-EC0C-0E25C9C3081C}"/>
              </a:ext>
            </a:extLst>
          </p:cNvPr>
          <p:cNvCxnSpPr>
            <a:cxnSpLocks/>
          </p:cNvCxnSpPr>
          <p:nvPr/>
        </p:nvCxnSpPr>
        <p:spPr>
          <a:xfrm flipV="1">
            <a:off x="4178138" y="1443318"/>
            <a:ext cx="2213697" cy="595182"/>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78CF2FD0-E03C-8674-8337-34CDF623355A}"/>
              </a:ext>
            </a:extLst>
          </p:cNvPr>
          <p:cNvSpPr txBox="1"/>
          <p:nvPr/>
        </p:nvSpPr>
        <p:spPr>
          <a:xfrm>
            <a:off x="5549153" y="3968132"/>
            <a:ext cx="5764307" cy="1169551"/>
          </a:xfrm>
          <a:prstGeom prst="rect">
            <a:avLst/>
          </a:prstGeom>
          <a:noFill/>
          <a:ln w="12700">
            <a:solidFill>
              <a:srgbClr val="136C75"/>
            </a:solidFill>
          </a:ln>
        </p:spPr>
        <p:txBody>
          <a:bodyPr wrap="square">
            <a:spAutoFit/>
          </a:bodyPr>
          <a:lstStyle/>
          <a:p>
            <a:r>
              <a:rPr lang="he-IL" sz="1400" b="1" u="sng" dirty="0"/>
              <a:t>פונקציה להאזנה להודעות -</a:t>
            </a:r>
            <a:r>
              <a:rPr lang="en-US" sz="1400" b="1" u="sng" dirty="0" err="1"/>
              <a:t>onMessage</a:t>
            </a:r>
            <a:r>
              <a:rPr lang="en-US" sz="1400" b="1" u="sng" dirty="0"/>
              <a:t>(callback: (message: string) =&gt; void) </a:t>
            </a:r>
            <a:endParaRPr lang="he-IL" sz="1400" b="1" u="sng" dirty="0"/>
          </a:p>
          <a:p>
            <a:r>
              <a:rPr lang="he-IL" sz="1400" dirty="0"/>
              <a:t>מאזינה להודעות מהשרת ומעבירה את ההודעה לפונקציה המסופקת כ </a:t>
            </a:r>
            <a:r>
              <a:rPr lang="en-US" sz="1400" dirty="0"/>
              <a:t>callback</a:t>
            </a:r>
            <a:r>
              <a:rPr lang="he-IL" sz="1400" dirty="0"/>
              <a:t>.</a:t>
            </a:r>
          </a:p>
          <a:p>
            <a:r>
              <a:rPr lang="en-US" sz="1400" b="1" dirty="0" err="1"/>
              <a:t>this.socket.on</a:t>
            </a:r>
            <a:r>
              <a:rPr lang="en-US" sz="1400" b="1" dirty="0"/>
              <a:t>('response', ...)</a:t>
            </a:r>
          </a:p>
          <a:p>
            <a:r>
              <a:rPr lang="he-IL" sz="1400" dirty="0"/>
              <a:t>מאזין לאירוע </a:t>
            </a:r>
            <a:r>
              <a:rPr lang="en-US" sz="1400" dirty="0"/>
              <a:t>response</a:t>
            </a:r>
            <a:r>
              <a:rPr lang="he-IL" sz="1400" dirty="0"/>
              <a:t> שמתקבל מהשרת ומעביר את ההודעה לפונקציה המסופקת כ </a:t>
            </a:r>
            <a:r>
              <a:rPr lang="en-US" sz="1400" dirty="0"/>
              <a:t> callback</a:t>
            </a:r>
            <a:r>
              <a:rPr lang="he-IL" sz="1400" dirty="0"/>
              <a:t>.</a:t>
            </a:r>
            <a:endParaRPr lang="he-IL" sz="1400" b="1" dirty="0"/>
          </a:p>
        </p:txBody>
      </p:sp>
      <p:pic>
        <p:nvPicPr>
          <p:cNvPr id="15" name="תמונה 14">
            <a:extLst>
              <a:ext uri="{FF2B5EF4-FFF2-40B4-BE49-F238E27FC236}">
                <a16:creationId xmlns:a16="http://schemas.microsoft.com/office/drawing/2014/main" id="{D8578A9E-E81C-3D16-21A7-5A99EADD4E49}"/>
              </a:ext>
            </a:extLst>
          </p:cNvPr>
          <p:cNvPicPr>
            <a:picLocks noChangeAspect="1"/>
          </p:cNvPicPr>
          <p:nvPr/>
        </p:nvPicPr>
        <p:blipFill>
          <a:blip r:embed="rId3"/>
          <a:stretch>
            <a:fillRect/>
          </a:stretch>
        </p:blipFill>
        <p:spPr>
          <a:xfrm>
            <a:off x="359760" y="3429000"/>
            <a:ext cx="4092295" cy="2895851"/>
          </a:xfrm>
          <a:prstGeom prst="rect">
            <a:avLst/>
          </a:prstGeom>
          <a:ln w="28575">
            <a:solidFill>
              <a:srgbClr val="136C75"/>
            </a:solidFill>
          </a:ln>
        </p:spPr>
      </p:pic>
      <p:cxnSp>
        <p:nvCxnSpPr>
          <p:cNvPr id="18" name="מחבר חץ ישר 17">
            <a:extLst>
              <a:ext uri="{FF2B5EF4-FFF2-40B4-BE49-F238E27FC236}">
                <a16:creationId xmlns:a16="http://schemas.microsoft.com/office/drawing/2014/main" id="{16E5514B-4CAD-66E8-08F5-E7FCA5C90F8A}"/>
              </a:ext>
            </a:extLst>
          </p:cNvPr>
          <p:cNvCxnSpPr>
            <a:cxnSpLocks/>
          </p:cNvCxnSpPr>
          <p:nvPr/>
        </p:nvCxnSpPr>
        <p:spPr>
          <a:xfrm flipV="1">
            <a:off x="4178138" y="4294094"/>
            <a:ext cx="1577203" cy="421341"/>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92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0293DC50-0BB0-DE8D-3D20-31B2CAFBCCCC}"/>
              </a:ext>
            </a:extLst>
          </p:cNvPr>
          <p:cNvPicPr>
            <a:picLocks noChangeAspect="1"/>
          </p:cNvPicPr>
          <p:nvPr/>
        </p:nvPicPr>
        <p:blipFill>
          <a:blip r:embed="rId2"/>
          <a:stretch>
            <a:fillRect/>
          </a:stretch>
        </p:blipFill>
        <p:spPr>
          <a:xfrm>
            <a:off x="517732" y="1314541"/>
            <a:ext cx="4701947" cy="3063505"/>
          </a:xfrm>
          <a:prstGeom prst="rect">
            <a:avLst/>
          </a:prstGeom>
          <a:ln w="28575">
            <a:solidFill>
              <a:srgbClr val="136C75"/>
            </a:solidFill>
          </a:ln>
        </p:spPr>
      </p:pic>
      <p:sp>
        <p:nvSpPr>
          <p:cNvPr id="4" name="תיבת טקסט 3">
            <a:extLst>
              <a:ext uri="{FF2B5EF4-FFF2-40B4-BE49-F238E27FC236}">
                <a16:creationId xmlns:a16="http://schemas.microsoft.com/office/drawing/2014/main" id="{D15BC0B7-B06F-34E6-3F1C-024157F85973}"/>
              </a:ext>
            </a:extLst>
          </p:cNvPr>
          <p:cNvSpPr txBox="1"/>
          <p:nvPr/>
        </p:nvSpPr>
        <p:spPr>
          <a:xfrm>
            <a:off x="5522258" y="1524001"/>
            <a:ext cx="6355977" cy="1077218"/>
          </a:xfrm>
          <a:prstGeom prst="rect">
            <a:avLst/>
          </a:prstGeom>
          <a:noFill/>
          <a:ln w="12700">
            <a:solidFill>
              <a:srgbClr val="136C75"/>
            </a:solidFill>
          </a:ln>
        </p:spPr>
        <p:txBody>
          <a:bodyPr wrap="square" rtlCol="1">
            <a:spAutoFit/>
          </a:bodyPr>
          <a:lstStyle/>
          <a:p>
            <a:r>
              <a:rPr lang="he-IL" sz="1600" b="1" u="sng" dirty="0"/>
              <a:t>פונקציה להאזנה לשגיאות</a:t>
            </a:r>
            <a:r>
              <a:rPr lang="en-US" sz="1600" b="1" u="sng" dirty="0"/>
              <a:t> </a:t>
            </a:r>
            <a:r>
              <a:rPr lang="en-US" sz="1600" b="1" u="sng" dirty="0" err="1"/>
              <a:t>onError</a:t>
            </a:r>
            <a:r>
              <a:rPr lang="en-US" sz="1600" b="1" u="sng" dirty="0"/>
              <a:t>(callback: (error: any) =&gt; void)</a:t>
            </a:r>
          </a:p>
          <a:p>
            <a:r>
              <a:rPr lang="he-IL" sz="1600" dirty="0"/>
              <a:t>מאזינה לשגיאות מהשרת ומעבירה את השגיאה לפונקציה המסופקת כ </a:t>
            </a:r>
            <a:r>
              <a:rPr lang="en-US" sz="1600" b="1" dirty="0"/>
              <a:t> </a:t>
            </a:r>
            <a:r>
              <a:rPr lang="en-US" sz="1600" dirty="0"/>
              <a:t>callback</a:t>
            </a:r>
            <a:endParaRPr lang="he-IL" sz="1600" dirty="0"/>
          </a:p>
          <a:p>
            <a:r>
              <a:rPr lang="en-US" sz="1600" b="1" dirty="0" err="1"/>
              <a:t>this.socket.on</a:t>
            </a:r>
            <a:r>
              <a:rPr lang="en-US" sz="1600" b="1" dirty="0"/>
              <a:t>('error', ...)</a:t>
            </a:r>
            <a:endParaRPr lang="he-IL" sz="1600" b="1" dirty="0"/>
          </a:p>
          <a:p>
            <a:r>
              <a:rPr lang="he-IL" sz="1600" dirty="0"/>
              <a:t>מאזין לאירוע</a:t>
            </a:r>
            <a:r>
              <a:rPr lang="he-IL" sz="1600" b="1" dirty="0"/>
              <a:t> </a:t>
            </a:r>
            <a:r>
              <a:rPr lang="en-US" sz="1600" dirty="0"/>
              <a:t>error</a:t>
            </a:r>
            <a:r>
              <a:rPr lang="he-IL" sz="1600" dirty="0"/>
              <a:t> ומעביר את השגיאה לפונקציה המסופקת כ</a:t>
            </a:r>
            <a:r>
              <a:rPr lang="en-US" sz="1600" dirty="0"/>
              <a:t>callback</a:t>
            </a:r>
            <a:r>
              <a:rPr lang="he-IL" sz="1600" dirty="0"/>
              <a:t>.</a:t>
            </a:r>
            <a:endParaRPr lang="en-US" sz="1600" b="1" dirty="0"/>
          </a:p>
        </p:txBody>
      </p:sp>
      <p:cxnSp>
        <p:nvCxnSpPr>
          <p:cNvPr id="6" name="מחבר חץ ישר 5">
            <a:extLst>
              <a:ext uri="{FF2B5EF4-FFF2-40B4-BE49-F238E27FC236}">
                <a16:creationId xmlns:a16="http://schemas.microsoft.com/office/drawing/2014/main" id="{FCAB1380-DDAD-B16F-157C-0B2911778C75}"/>
              </a:ext>
            </a:extLst>
          </p:cNvPr>
          <p:cNvCxnSpPr>
            <a:cxnSpLocks/>
          </p:cNvCxnSpPr>
          <p:nvPr/>
        </p:nvCxnSpPr>
        <p:spPr>
          <a:xfrm flipV="1">
            <a:off x="4347883" y="2185704"/>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8" name="תיבת טקסט 7">
            <a:extLst>
              <a:ext uri="{FF2B5EF4-FFF2-40B4-BE49-F238E27FC236}">
                <a16:creationId xmlns:a16="http://schemas.microsoft.com/office/drawing/2014/main" id="{74F5B5F6-E769-F43A-BA0C-761039439CCD}"/>
              </a:ext>
            </a:extLst>
          </p:cNvPr>
          <p:cNvSpPr txBox="1"/>
          <p:nvPr/>
        </p:nvSpPr>
        <p:spPr>
          <a:xfrm>
            <a:off x="8722659" y="241052"/>
            <a:ext cx="2347580" cy="369332"/>
          </a:xfrm>
          <a:prstGeom prst="rect">
            <a:avLst/>
          </a:prstGeom>
          <a:noFill/>
        </p:spPr>
        <p:txBody>
          <a:bodyPr wrap="square">
            <a:spAutoFit/>
          </a:bodyPr>
          <a:lstStyle/>
          <a:p>
            <a:r>
              <a:rPr lang="en-US" sz="1800" b="1" u="sng" dirty="0">
                <a:solidFill>
                  <a:srgbClr val="136C75"/>
                </a:solidFill>
                <a:cs typeface="+mn-cs"/>
              </a:rPr>
              <a:t> </a:t>
            </a:r>
            <a:r>
              <a:rPr lang="he-IL" b="1" u="sng" dirty="0">
                <a:solidFill>
                  <a:srgbClr val="136C75"/>
                </a:solidFill>
              </a:rPr>
              <a:t>המשך - </a:t>
            </a:r>
            <a:r>
              <a:rPr lang="en-US" sz="1800" b="1" u="sng" dirty="0" err="1">
                <a:solidFill>
                  <a:srgbClr val="136C75"/>
                </a:solidFill>
                <a:cs typeface="+mn-cs"/>
              </a:rPr>
              <a:t>ChatService</a:t>
            </a:r>
            <a:endParaRPr lang="he-IL" dirty="0"/>
          </a:p>
        </p:txBody>
      </p:sp>
    </p:spTree>
    <p:extLst>
      <p:ext uri="{BB962C8B-B14F-4D97-AF65-F5344CB8AC3E}">
        <p14:creationId xmlns:p14="http://schemas.microsoft.com/office/powerpoint/2010/main" val="3582730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68A52A49-4B9A-8146-9A01-A3D532DF95E5}"/>
              </a:ext>
            </a:extLst>
          </p:cNvPr>
          <p:cNvSpPr txBox="1"/>
          <p:nvPr/>
        </p:nvSpPr>
        <p:spPr>
          <a:xfrm>
            <a:off x="4320677" y="412377"/>
            <a:ext cx="3911648" cy="461665"/>
          </a:xfrm>
          <a:prstGeom prst="rect">
            <a:avLst/>
          </a:prstGeom>
          <a:noFill/>
        </p:spPr>
        <p:txBody>
          <a:bodyPr wrap="none" rtlCol="1">
            <a:spAutoFit/>
          </a:bodyPr>
          <a:lstStyle/>
          <a:p>
            <a:r>
              <a:rPr lang="he-IL" sz="2400" b="1" u="sng" dirty="0">
                <a:solidFill>
                  <a:srgbClr val="136C75"/>
                </a:solidFill>
              </a:rPr>
              <a:t>צילומי מסך של משימת </a:t>
            </a:r>
            <a:r>
              <a:rPr lang="he-IL" sz="2400" b="1" u="sng" dirty="0" err="1">
                <a:solidFill>
                  <a:srgbClr val="136C75"/>
                </a:solidFill>
              </a:rPr>
              <a:t>הצאט</a:t>
            </a:r>
            <a:r>
              <a:rPr lang="he-IL" sz="2400" b="1" u="sng" dirty="0">
                <a:solidFill>
                  <a:srgbClr val="136C75"/>
                </a:solidFill>
              </a:rPr>
              <a:t>:</a:t>
            </a:r>
          </a:p>
        </p:txBody>
      </p:sp>
      <p:pic>
        <p:nvPicPr>
          <p:cNvPr id="3" name="תמונה 2">
            <a:extLst>
              <a:ext uri="{FF2B5EF4-FFF2-40B4-BE49-F238E27FC236}">
                <a16:creationId xmlns:a16="http://schemas.microsoft.com/office/drawing/2014/main" id="{ED187436-520B-14B9-B9B3-473540EC2823}"/>
              </a:ext>
            </a:extLst>
          </p:cNvPr>
          <p:cNvPicPr>
            <a:picLocks noChangeAspect="1"/>
          </p:cNvPicPr>
          <p:nvPr/>
        </p:nvPicPr>
        <p:blipFill>
          <a:blip r:embed="rId2"/>
          <a:stretch>
            <a:fillRect/>
          </a:stretch>
        </p:blipFill>
        <p:spPr>
          <a:xfrm>
            <a:off x="9565340" y="2781834"/>
            <a:ext cx="2485105" cy="3997778"/>
          </a:xfrm>
          <a:prstGeom prst="rect">
            <a:avLst/>
          </a:prstGeom>
          <a:ln w="19050">
            <a:solidFill>
              <a:srgbClr val="136C75"/>
            </a:solidFill>
          </a:ln>
        </p:spPr>
      </p:pic>
      <p:pic>
        <p:nvPicPr>
          <p:cNvPr id="4" name="תמונה 3">
            <a:extLst>
              <a:ext uri="{FF2B5EF4-FFF2-40B4-BE49-F238E27FC236}">
                <a16:creationId xmlns:a16="http://schemas.microsoft.com/office/drawing/2014/main" id="{1115851D-C55C-4217-C323-944A1D0C2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61" y="2633751"/>
            <a:ext cx="2999799" cy="4066802"/>
          </a:xfrm>
          <a:prstGeom prst="rect">
            <a:avLst/>
          </a:prstGeom>
        </p:spPr>
      </p:pic>
      <p:sp>
        <p:nvSpPr>
          <p:cNvPr id="5" name="תיבת טקסט 4">
            <a:extLst>
              <a:ext uri="{FF2B5EF4-FFF2-40B4-BE49-F238E27FC236}">
                <a16:creationId xmlns:a16="http://schemas.microsoft.com/office/drawing/2014/main" id="{DAB3AB63-E2C5-1B31-AB77-729D71E7A0B5}"/>
              </a:ext>
            </a:extLst>
          </p:cNvPr>
          <p:cNvSpPr txBox="1"/>
          <p:nvPr/>
        </p:nvSpPr>
        <p:spPr>
          <a:xfrm>
            <a:off x="7252447" y="2244521"/>
            <a:ext cx="4052049" cy="276999"/>
          </a:xfrm>
          <a:prstGeom prst="rect">
            <a:avLst/>
          </a:prstGeom>
          <a:noFill/>
          <a:ln w="12700">
            <a:solidFill>
              <a:srgbClr val="136C75"/>
            </a:solidFill>
          </a:ln>
        </p:spPr>
        <p:txBody>
          <a:bodyPr wrap="square" rtlCol="1">
            <a:spAutoFit/>
          </a:bodyPr>
          <a:lstStyle/>
          <a:p>
            <a:r>
              <a:rPr lang="he-IL" sz="1200" dirty="0"/>
              <a:t>בלחיצה על סמל </a:t>
            </a:r>
            <a:r>
              <a:rPr lang="he-IL" sz="1200" dirty="0" err="1"/>
              <a:t>הצאט</a:t>
            </a:r>
            <a:r>
              <a:rPr lang="he-IL" sz="1200" dirty="0"/>
              <a:t> נפתחת תיבת </a:t>
            </a:r>
            <a:r>
              <a:rPr lang="he-IL" sz="1200" dirty="0" err="1"/>
              <a:t>הצאט</a:t>
            </a:r>
            <a:r>
              <a:rPr lang="he-IL" sz="1200" dirty="0"/>
              <a:t> ובלחיצה על </a:t>
            </a:r>
            <a:r>
              <a:rPr lang="en-US" sz="1200" dirty="0"/>
              <a:t>x</a:t>
            </a:r>
            <a:r>
              <a:rPr lang="he-IL" sz="1200" dirty="0"/>
              <a:t> נסגרת</a:t>
            </a:r>
          </a:p>
        </p:txBody>
      </p:sp>
      <p:sp>
        <p:nvSpPr>
          <p:cNvPr id="12" name="אליפסה 11">
            <a:extLst>
              <a:ext uri="{FF2B5EF4-FFF2-40B4-BE49-F238E27FC236}">
                <a16:creationId xmlns:a16="http://schemas.microsoft.com/office/drawing/2014/main" id="{3C667A69-C7BF-B9C3-EBA9-CD0073542C39}"/>
              </a:ext>
            </a:extLst>
          </p:cNvPr>
          <p:cNvSpPr/>
          <p:nvPr/>
        </p:nvSpPr>
        <p:spPr>
          <a:xfrm>
            <a:off x="11501718" y="6257365"/>
            <a:ext cx="548728" cy="522247"/>
          </a:xfrm>
          <a:prstGeom prst="ellipse">
            <a:avLst/>
          </a:prstGeom>
          <a:noFill/>
          <a:ln w="19050">
            <a:solidFill>
              <a:srgbClr val="136C75"/>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972659BB-FE00-04B0-D287-27855790D29B}"/>
              </a:ext>
            </a:extLst>
          </p:cNvPr>
          <p:cNvPicPr>
            <a:picLocks noChangeAspect="1"/>
          </p:cNvPicPr>
          <p:nvPr/>
        </p:nvPicPr>
        <p:blipFill>
          <a:blip r:embed="rId4"/>
          <a:stretch>
            <a:fillRect/>
          </a:stretch>
        </p:blipFill>
        <p:spPr>
          <a:xfrm>
            <a:off x="3265076" y="2657582"/>
            <a:ext cx="2931459" cy="4042971"/>
          </a:xfrm>
          <a:prstGeom prst="rect">
            <a:avLst/>
          </a:prstGeom>
        </p:spPr>
      </p:pic>
      <p:pic>
        <p:nvPicPr>
          <p:cNvPr id="22" name="תמונה 21">
            <a:extLst>
              <a:ext uri="{FF2B5EF4-FFF2-40B4-BE49-F238E27FC236}">
                <a16:creationId xmlns:a16="http://schemas.microsoft.com/office/drawing/2014/main" id="{BB8B2FB8-40CD-8B1E-FDB2-7697A6D57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668" y="2633751"/>
            <a:ext cx="2964444" cy="4042971"/>
          </a:xfrm>
          <a:prstGeom prst="rect">
            <a:avLst/>
          </a:prstGeom>
        </p:spPr>
      </p:pic>
    </p:spTree>
    <p:extLst>
      <p:ext uri="{BB962C8B-B14F-4D97-AF65-F5344CB8AC3E}">
        <p14:creationId xmlns:p14="http://schemas.microsoft.com/office/powerpoint/2010/main" val="687152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graphicFrame>
        <p:nvGraphicFramePr>
          <p:cNvPr id="7" name="מציין מיקום תוכן 3">
            <a:extLst>
              <a:ext uri="{FF2B5EF4-FFF2-40B4-BE49-F238E27FC236}">
                <a16:creationId xmlns:a16="http://schemas.microsoft.com/office/drawing/2014/main" id="{1A342E9F-3C8D-1BC3-B70B-5598F57BB477}"/>
              </a:ext>
            </a:extLst>
          </p:cNvPr>
          <p:cNvGraphicFramePr>
            <a:graphicFrameLocks noGrp="1"/>
          </p:cNvGraphicFramePr>
          <p:nvPr>
            <p:ph idx="1"/>
            <p:extLst>
              <p:ext uri="{D42A27DB-BD31-4B8C-83A1-F6EECF244321}">
                <p14:modId xmlns:p14="http://schemas.microsoft.com/office/powerpoint/2010/main" val="3154651793"/>
              </p:ext>
            </p:extLst>
          </p:nvPr>
        </p:nvGraphicFramePr>
        <p:xfrm>
          <a:off x="513634" y="1421364"/>
          <a:ext cx="11366964" cy="2104387"/>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4</a:t>
                      </a:r>
                    </a:p>
                  </a:txBody>
                  <a:tcPr marT="50292" marB="50292"/>
                </a:tc>
                <a:tc>
                  <a:txBody>
                    <a:bodyPr/>
                    <a:lstStyle/>
                    <a:p>
                      <a:pPr rtl="1"/>
                      <a:r>
                        <a:rPr lang="he-IL" sz="1600" dirty="0"/>
                        <a:t>אימות בזיהוי פנים ע"י בינה מלאכותית לפני עדכון נוכחות תלמיד , הצורך לכך עלה כי הדווח נעשה </a:t>
                      </a:r>
                      <a:r>
                        <a:rPr lang="he-IL" sz="1600" dirty="0" err="1"/>
                        <a:t>בטאבלט</a:t>
                      </a:r>
                      <a:r>
                        <a:rPr lang="he-IL" sz="1600" dirty="0"/>
                        <a:t> שמסתובב במקום והתעורר צורך לוודא שהמדווחת היא מזכירה מורשית ולא תלמידה.</a:t>
                      </a:r>
                    </a:p>
                  </a:txBody>
                  <a:tcPr marT="50292" marB="50292"/>
                </a:tc>
                <a:tc>
                  <a:txBody>
                    <a:bodyPr/>
                    <a:lstStyle/>
                    <a:p>
                      <a:pPr rtl="1"/>
                      <a:r>
                        <a:rPr lang="en-US" sz="2000" dirty="0"/>
                        <a:t>AI, Angular</a:t>
                      </a:r>
                      <a:endParaRPr lang="he-IL" sz="2000" dirty="0"/>
                    </a:p>
                  </a:txBody>
                  <a:tcPr marT="50292" marB="50292"/>
                </a:tc>
                <a:tc>
                  <a:txBody>
                    <a:bodyPr/>
                    <a:lstStyle/>
                    <a:p>
                      <a:pPr rtl="1"/>
                      <a:r>
                        <a:rPr lang="en-US" sz="2000" dirty="0" err="1"/>
                        <a:t>Python,TS</a:t>
                      </a:r>
                      <a:endParaRPr lang="he-IL" sz="2000" dirty="0"/>
                    </a:p>
                  </a:txBody>
                  <a:tcPr marT="50292" marB="50292"/>
                </a:tc>
                <a:tc>
                  <a:txBody>
                    <a:bodyPr/>
                    <a:lstStyle/>
                    <a:p>
                      <a:pPr marL="342900" marR="0" lvl="0" indent="-3429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ea typeface="Arial"/>
                          <a:cs typeface="Arial"/>
                          <a:sym typeface="Arial"/>
                        </a:rPr>
                        <a:t>יצרתי שרות </a:t>
                      </a:r>
                      <a:r>
                        <a:rPr lang="en-US" sz="1800" b="0" u="none" dirty="0">
                          <a:latin typeface="Arial"/>
                          <a:ea typeface="Arial"/>
                          <a:cs typeface="Arial"/>
                          <a:sym typeface="Arial"/>
                        </a:rPr>
                        <a:t>flask</a:t>
                      </a:r>
                      <a:r>
                        <a:rPr lang="he-IL" sz="1800" b="0" u="none" dirty="0">
                          <a:latin typeface="Arial"/>
                          <a:ea typeface="Arial"/>
                          <a:cs typeface="Arial"/>
                          <a:sym typeface="Arial"/>
                        </a:rPr>
                        <a:t> ב</a:t>
                      </a:r>
                      <a:r>
                        <a:rPr lang="en-US" sz="1800" b="0" u="none" dirty="0">
                          <a:latin typeface="Arial"/>
                          <a:ea typeface="Arial"/>
                          <a:cs typeface="Arial"/>
                          <a:sym typeface="Arial"/>
                        </a:rPr>
                        <a:t>python</a:t>
                      </a:r>
                      <a:r>
                        <a:rPr lang="he-IL" sz="1800" b="0" u="none" dirty="0">
                          <a:latin typeface="Arial"/>
                          <a:ea typeface="Arial"/>
                          <a:cs typeface="Arial"/>
                          <a:sym typeface="Arial"/>
                        </a:rPr>
                        <a:t>.</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cs typeface="Arial"/>
                          <a:sym typeface="Arial"/>
                        </a:rPr>
                        <a:t>השרות משתמש בספרית </a:t>
                      </a: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9" name="תמונה 8">
            <a:extLst>
              <a:ext uri="{FF2B5EF4-FFF2-40B4-BE49-F238E27FC236}">
                <a16:creationId xmlns:a16="http://schemas.microsoft.com/office/drawing/2014/main" id="{7A14BFCD-21D0-2BEB-DC8F-691591914162}"/>
              </a:ext>
            </a:extLst>
          </p:cNvPr>
          <p:cNvPicPr>
            <a:picLocks noChangeAspect="1"/>
          </p:cNvPicPr>
          <p:nvPr/>
        </p:nvPicPr>
        <p:blipFill>
          <a:blip r:embed="rId3"/>
          <a:stretch>
            <a:fillRect/>
          </a:stretch>
        </p:blipFill>
        <p:spPr>
          <a:xfrm>
            <a:off x="7965321" y="4944852"/>
            <a:ext cx="4090219" cy="1957927"/>
          </a:xfrm>
          <a:prstGeom prst="rect">
            <a:avLst/>
          </a:prstGeom>
        </p:spPr>
      </p:pic>
      <p:graphicFrame>
        <p:nvGraphicFramePr>
          <p:cNvPr id="8" name="מציין מיקום תוכן 3">
            <a:extLst>
              <a:ext uri="{FF2B5EF4-FFF2-40B4-BE49-F238E27FC236}">
                <a16:creationId xmlns:a16="http://schemas.microsoft.com/office/drawing/2014/main" id="{7A71C491-8978-E98F-224D-D37236B504AA}"/>
              </a:ext>
            </a:extLst>
          </p:cNvPr>
          <p:cNvGraphicFramePr>
            <a:graphicFrameLocks/>
          </p:cNvGraphicFramePr>
          <p:nvPr>
            <p:extLst>
              <p:ext uri="{D42A27DB-BD31-4B8C-83A1-F6EECF244321}">
                <p14:modId xmlns:p14="http://schemas.microsoft.com/office/powerpoint/2010/main" val="4166000174"/>
              </p:ext>
            </p:extLst>
          </p:nvPr>
        </p:nvGraphicFramePr>
        <p:xfrm>
          <a:off x="0" y="3641777"/>
          <a:ext cx="11366964" cy="2104387"/>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809984">
                  <a:extLst>
                    <a:ext uri="{9D8B030D-6E8A-4147-A177-3AD203B41FA5}">
                      <a16:colId xmlns:a16="http://schemas.microsoft.com/office/drawing/2014/main" val="2293940662"/>
                    </a:ext>
                  </a:extLst>
                </a:gridCol>
                <a:gridCol w="1381287">
                  <a:extLst>
                    <a:ext uri="{9D8B030D-6E8A-4147-A177-3AD203B41FA5}">
                      <a16:colId xmlns:a16="http://schemas.microsoft.com/office/drawing/2014/main" val="4252471547"/>
                    </a:ext>
                  </a:extLst>
                </a:gridCol>
                <a:gridCol w="1238250">
                  <a:extLst>
                    <a:ext uri="{9D8B030D-6E8A-4147-A177-3AD203B41FA5}">
                      <a16:colId xmlns:a16="http://schemas.microsoft.com/office/drawing/2014/main" val="571557810"/>
                    </a:ext>
                  </a:extLst>
                </a:gridCol>
                <a:gridCol w="4543426">
                  <a:extLst>
                    <a:ext uri="{9D8B030D-6E8A-4147-A177-3AD203B41FA5}">
                      <a16:colId xmlns:a16="http://schemas.microsoft.com/office/drawing/2014/main" val="2534055599"/>
                    </a:ext>
                  </a:extLst>
                </a:gridCol>
              </a:tblGrid>
              <a:tr h="394359">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1699003">
                <a:tc>
                  <a:txBody>
                    <a:bodyPr/>
                    <a:lstStyle/>
                    <a:p>
                      <a:pPr rtl="1"/>
                      <a:r>
                        <a:rPr lang="he-IL" sz="2000" dirty="0"/>
                        <a:t>5</a:t>
                      </a:r>
                    </a:p>
                  </a:txBody>
                  <a:tcPr marT="50292" marB="50292"/>
                </a:tc>
                <a:tc>
                  <a:txBody>
                    <a:bodyPr/>
                    <a:lstStyle/>
                    <a:p>
                      <a:pPr rtl="1"/>
                      <a:r>
                        <a:rPr lang="he-IL" sz="1600" dirty="0"/>
                        <a:t>העלאת תמונות לזיהוי פנים</a:t>
                      </a:r>
                    </a:p>
                  </a:txBody>
                  <a:tcPr marT="50292" marB="50292"/>
                </a:tc>
                <a:tc>
                  <a:txBody>
                    <a:bodyPr/>
                    <a:lstStyle/>
                    <a:p>
                      <a:pPr rtl="1"/>
                      <a:r>
                        <a:rPr lang="en-US" sz="2000" dirty="0"/>
                        <a:t>AI, Angular</a:t>
                      </a:r>
                      <a:endParaRPr lang="he-IL" sz="2000" dirty="0"/>
                    </a:p>
                  </a:txBody>
                  <a:tcPr marT="50292" marB="50292"/>
                </a:tc>
                <a:tc>
                  <a:txBody>
                    <a:bodyPr/>
                    <a:lstStyle/>
                    <a:p>
                      <a:pPr rtl="1"/>
                      <a:r>
                        <a:rPr lang="en-US" sz="2000" dirty="0" err="1"/>
                        <a:t>Python,TS</a:t>
                      </a:r>
                      <a:endParaRPr lang="he-IL" sz="2000" dirty="0"/>
                    </a:p>
                  </a:txBody>
                  <a:tcPr marT="50292" marB="50292"/>
                </a:tc>
                <a:tc>
                  <a:txBody>
                    <a:bodyPr/>
                    <a:lstStyle/>
                    <a:p>
                      <a:pPr marL="342900" marR="0" lvl="0" indent="-3429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ea typeface="Arial"/>
                          <a:cs typeface="Arial"/>
                          <a:sym typeface="Arial"/>
                        </a:rPr>
                        <a:t>יצרתי שרות </a:t>
                      </a:r>
                      <a:r>
                        <a:rPr lang="en-US" sz="1800" b="0" u="none" dirty="0">
                          <a:latin typeface="Arial"/>
                          <a:ea typeface="Arial"/>
                          <a:cs typeface="Arial"/>
                          <a:sym typeface="Arial"/>
                        </a:rPr>
                        <a:t>flask</a:t>
                      </a:r>
                      <a:r>
                        <a:rPr lang="he-IL" sz="1800" b="0" u="none" dirty="0">
                          <a:latin typeface="Arial"/>
                          <a:ea typeface="Arial"/>
                          <a:cs typeface="Arial"/>
                          <a:sym typeface="Arial"/>
                        </a:rPr>
                        <a:t> ב</a:t>
                      </a:r>
                      <a:r>
                        <a:rPr lang="en-US" sz="1800" b="0" u="none" dirty="0">
                          <a:latin typeface="Arial"/>
                          <a:ea typeface="Arial"/>
                          <a:cs typeface="Arial"/>
                          <a:sym typeface="Arial"/>
                        </a:rPr>
                        <a:t>python</a:t>
                      </a:r>
                      <a:r>
                        <a:rPr lang="he-IL" sz="1800" b="0" u="none" dirty="0">
                          <a:latin typeface="Arial"/>
                          <a:ea typeface="Arial"/>
                          <a:cs typeface="Arial"/>
                          <a:sym typeface="Arial"/>
                        </a:rPr>
                        <a:t>.</a:t>
                      </a:r>
                    </a:p>
                    <a:p>
                      <a:pPr marL="457200" marR="0" lvl="0" indent="-457200" algn="r" defTabSz="914400" rtl="1" eaLnBrk="1" fontAlgn="auto" latinLnBrk="0" hangingPunct="1">
                        <a:lnSpc>
                          <a:spcPct val="100000"/>
                        </a:lnSpc>
                        <a:spcBef>
                          <a:spcPts val="0"/>
                        </a:spcBef>
                        <a:spcAft>
                          <a:spcPts val="0"/>
                        </a:spcAft>
                        <a:buClrTx/>
                        <a:buSzTx/>
                        <a:buFontTx/>
                        <a:buAutoNum type="arabicPeriod"/>
                        <a:tabLst/>
                        <a:defRPr/>
                      </a:pPr>
                      <a:r>
                        <a:rPr lang="he-IL" sz="1800" b="0" u="none" dirty="0">
                          <a:latin typeface="Arial"/>
                          <a:cs typeface="Arial"/>
                          <a:sym typeface="Arial"/>
                        </a:rPr>
                        <a:t>השרות משתמש בספרית </a:t>
                      </a:r>
                      <a:endParaRPr lang="he-IL" sz="2000" dirty="0"/>
                    </a:p>
                  </a:txBody>
                  <a:tcPr marT="50292" marB="50292"/>
                </a:tc>
                <a:extLst>
                  <a:ext uri="{0D108BD9-81ED-4DB2-BD59-A6C34878D82A}">
                    <a16:rowId xmlns:a16="http://schemas.microsoft.com/office/drawing/2014/main" val="3737988478"/>
                  </a:ext>
                </a:extLst>
              </a:tr>
            </a:tbl>
          </a:graphicData>
        </a:graphic>
      </p:graphicFrame>
    </p:spTree>
    <p:extLst>
      <p:ext uri="{BB962C8B-B14F-4D97-AF65-F5344CB8AC3E}">
        <p14:creationId xmlns:p14="http://schemas.microsoft.com/office/powerpoint/2010/main" val="3250699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FE9443-9764-6666-430B-32EB96B25CFF}"/>
              </a:ext>
            </a:extLst>
          </p:cNvPr>
          <p:cNvSpPr>
            <a:spLocks noGrp="1"/>
          </p:cNvSpPr>
          <p:nvPr>
            <p:ph type="title"/>
          </p:nvPr>
        </p:nvSpPr>
        <p:spPr/>
        <p:txBody>
          <a:bodyPr/>
          <a:lstStyle/>
          <a:p>
            <a:r>
              <a:rPr lang="he-IL" u="sng" dirty="0">
                <a:solidFill>
                  <a:srgbClr val="136C75"/>
                </a:solidFill>
                <a:cs typeface="+mn-cs"/>
              </a:rPr>
              <a:t>פיתוח רכיב זיהוי פנים </a:t>
            </a:r>
          </a:p>
        </p:txBody>
      </p:sp>
      <p:sp>
        <p:nvSpPr>
          <p:cNvPr id="3" name="מציין מיקום תוכן 2">
            <a:extLst>
              <a:ext uri="{FF2B5EF4-FFF2-40B4-BE49-F238E27FC236}">
                <a16:creationId xmlns:a16="http://schemas.microsoft.com/office/drawing/2014/main" id="{D092EEED-BE30-CE1B-BEA2-928FEA35EAFD}"/>
              </a:ext>
            </a:extLst>
          </p:cNvPr>
          <p:cNvSpPr>
            <a:spLocks noGrp="1"/>
          </p:cNvSpPr>
          <p:nvPr>
            <p:ph idx="1"/>
          </p:nvPr>
        </p:nvSpPr>
        <p:spPr>
          <a:xfrm>
            <a:off x="114301" y="1571625"/>
            <a:ext cx="11953874" cy="5153025"/>
          </a:xfrm>
        </p:spPr>
        <p:txBody>
          <a:bodyPr>
            <a:noAutofit/>
          </a:bodyPr>
          <a:lstStyle/>
          <a:p>
            <a:pPr marL="0" indent="0">
              <a:buNone/>
            </a:pPr>
            <a:r>
              <a:rPr lang="he-IL" sz="1800" b="1" dirty="0"/>
              <a:t>מטרת הרכיב :</a:t>
            </a:r>
          </a:p>
          <a:p>
            <a:pPr marL="0" indent="0">
              <a:buNone/>
            </a:pPr>
            <a:r>
              <a:rPr lang="he-IL" sz="1800" dirty="0"/>
              <a:t>רישום הנוכחות לתלמידים נעשה באמצעות </a:t>
            </a:r>
            <a:r>
              <a:rPr lang="he-IL" sz="1800" dirty="0" err="1"/>
              <a:t>טאבלט</a:t>
            </a:r>
            <a:r>
              <a:rPr lang="he-IL" sz="1800" dirty="0"/>
              <a:t> שנמצא בכיתות הלימוד .</a:t>
            </a:r>
          </a:p>
          <a:p>
            <a:pPr marL="0" indent="0">
              <a:buNone/>
            </a:pPr>
            <a:r>
              <a:rPr lang="he-IL" sz="1800" dirty="0"/>
              <a:t>רכיב זיהוי הפנים נועדה להבטיח שרק אנשי צוות יכולים לגשת ולערוך את הנוכחות, בעוד שהתלמידים לא יכולים לבצע פעולות אלו.</a:t>
            </a:r>
          </a:p>
          <a:p>
            <a:pPr marL="0" indent="0">
              <a:buNone/>
            </a:pPr>
            <a:r>
              <a:rPr lang="he-IL" sz="1800" dirty="0"/>
              <a:t>כאשר לוחצים על כפתור עריכת נוכחות נפתח רכיב זיהוי הפנים שמונע מאנשים שאינם מורשים לערוך נוכחות לעבור לדף עריכת הנוכחות.</a:t>
            </a:r>
          </a:p>
          <a:p>
            <a:pPr marL="0" indent="0">
              <a:buNone/>
            </a:pPr>
            <a:r>
              <a:rPr lang="he-IL" sz="2000" b="1" dirty="0"/>
              <a:t>פיתחתי רכיב זיהוי פנים באופן עצמאי, כולל כל השלבים :</a:t>
            </a:r>
          </a:p>
          <a:p>
            <a:pPr>
              <a:buFont typeface="+mj-lt"/>
              <a:buAutoNum type="arabicPeriod"/>
            </a:pPr>
            <a:r>
              <a:rPr lang="he-IL" sz="1800" b="1" dirty="0"/>
              <a:t>פיתוח השרת</a:t>
            </a:r>
            <a:r>
              <a:rPr lang="he-IL" sz="1800" dirty="0"/>
              <a:t>: כתבתי את הקוד בצד השרת באמצעות </a:t>
            </a:r>
            <a:r>
              <a:rPr lang="en-US" sz="1800" dirty="0"/>
              <a:t>Flask, </a:t>
            </a:r>
            <a:r>
              <a:rPr lang="he-IL" sz="1800" dirty="0"/>
              <a:t> כולל כל הפונקציות הדרושות לעיבוד תמונות, זיהוי פנים, והשוואת קידודים.</a:t>
            </a:r>
          </a:p>
          <a:p>
            <a:pPr>
              <a:buFont typeface="+mj-lt"/>
              <a:buAutoNum type="arabicPeriod"/>
            </a:pPr>
            <a:r>
              <a:rPr lang="he-IL" sz="1800" b="1" dirty="0"/>
              <a:t>פיתוח </a:t>
            </a:r>
            <a:r>
              <a:rPr lang="he-IL" sz="1800" b="1" dirty="0" err="1"/>
              <a:t>קומפוננטת</a:t>
            </a:r>
            <a:r>
              <a:rPr lang="he-IL" sz="1800" b="1" dirty="0"/>
              <a:t> </a:t>
            </a:r>
            <a:r>
              <a:rPr lang="en-US" sz="1800" b="1" dirty="0"/>
              <a:t>Angular</a:t>
            </a:r>
            <a:r>
              <a:rPr lang="he-IL" sz="1800" dirty="0"/>
              <a:t>  יצרתי את רכיבי ה-</a:t>
            </a:r>
            <a:r>
              <a:rPr lang="en-US" sz="1800" dirty="0"/>
              <a:t>UI </a:t>
            </a:r>
            <a:r>
              <a:rPr lang="he-IL" sz="1800" dirty="0"/>
              <a:t> ואת ניהול הנתיב</a:t>
            </a:r>
            <a:r>
              <a:rPr lang="en-US" sz="1800" dirty="0"/>
              <a:t>( routing) </a:t>
            </a:r>
            <a:r>
              <a:rPr lang="he-IL" sz="1800" dirty="0"/>
              <a:t>בצד הלקוח, כולל אינטגרציה עם השרת לצורך טעינת תמונות ושליחה לקבלת תוצאות זיהוי.</a:t>
            </a:r>
          </a:p>
          <a:p>
            <a:pPr>
              <a:buFont typeface="+mj-lt"/>
              <a:buAutoNum type="arabicPeriod"/>
            </a:pPr>
            <a:r>
              <a:rPr lang="he-IL" sz="1800" b="1" dirty="0"/>
              <a:t>אינטגרציה מלאה</a:t>
            </a:r>
            <a:r>
              <a:rPr lang="he-IL" sz="1800" dirty="0"/>
              <a:t>: חיברתי בין השרת </a:t>
            </a:r>
            <a:r>
              <a:rPr lang="he-IL" sz="1800" dirty="0" err="1"/>
              <a:t>לקומפוננטת</a:t>
            </a:r>
            <a:r>
              <a:rPr lang="he-IL" sz="1800" dirty="0"/>
              <a:t> </a:t>
            </a:r>
            <a:r>
              <a:rPr lang="en-US" sz="1800" dirty="0"/>
              <a:t>Angular, </a:t>
            </a:r>
            <a:r>
              <a:rPr lang="he-IL" sz="1800" dirty="0"/>
              <a:t> ווידאתי שהמערכת פועלת בצורה חלקה ומביאה תוצאות מדויקות בזיהוי הפנים.</a:t>
            </a:r>
          </a:p>
          <a:p>
            <a:pPr marL="0" indent="0">
              <a:buNone/>
            </a:pPr>
            <a:r>
              <a:rPr lang="he-IL" sz="1800" b="1" dirty="0"/>
              <a:t>4. ניהול ניתובים ושמירה על הרשאות: </a:t>
            </a:r>
            <a:r>
              <a:rPr lang="he-IL" sz="1800" dirty="0"/>
              <a:t>ניהלתי את הניתובים שמונעת ממשתמשים שאינם מזוהים להיכנס לדף רישום הנוכחות.</a:t>
            </a:r>
            <a:endParaRPr lang="he-IL" sz="1800" b="1" dirty="0"/>
          </a:p>
        </p:txBody>
      </p:sp>
    </p:spTree>
    <p:extLst>
      <p:ext uri="{BB962C8B-B14F-4D97-AF65-F5344CB8AC3E}">
        <p14:creationId xmlns:p14="http://schemas.microsoft.com/office/powerpoint/2010/main" val="4042926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6007D9-838D-21F9-262F-F38F64910E91}"/>
              </a:ext>
            </a:extLst>
          </p:cNvPr>
          <p:cNvSpPr>
            <a:spLocks noGrp="1"/>
          </p:cNvSpPr>
          <p:nvPr>
            <p:ph type="title"/>
          </p:nvPr>
        </p:nvSpPr>
        <p:spPr>
          <a:xfrm>
            <a:off x="2357718" y="708212"/>
            <a:ext cx="8996082" cy="627530"/>
          </a:xfrm>
        </p:spPr>
        <p:txBody>
          <a:bodyPr>
            <a:normAutofit fontScale="90000"/>
          </a:bodyPr>
          <a:lstStyle/>
          <a:p>
            <a:r>
              <a:rPr lang="he-IL" sz="4400" b="1" u="sng" dirty="0">
                <a:solidFill>
                  <a:srgbClr val="136C75"/>
                </a:solidFill>
                <a:cs typeface="+mn-cs"/>
              </a:rPr>
              <a:t>פיתוח השרת ב</a:t>
            </a:r>
            <a:r>
              <a:rPr lang="en-US" sz="4400" b="1" u="sng" dirty="0">
                <a:solidFill>
                  <a:srgbClr val="136C75"/>
                </a:solidFill>
                <a:cs typeface="+mn-cs"/>
              </a:rPr>
              <a:t>python </a:t>
            </a:r>
            <a:r>
              <a:rPr lang="he-IL" sz="4400" u="sng" dirty="0">
                <a:solidFill>
                  <a:srgbClr val="136C75"/>
                </a:solidFill>
                <a:cs typeface="+mn-cs"/>
              </a:rPr>
              <a:t>:</a:t>
            </a:r>
            <a:endParaRPr lang="he-IL" u="sng" dirty="0">
              <a:solidFill>
                <a:srgbClr val="136C75"/>
              </a:solidFill>
              <a:cs typeface="+mn-cs"/>
            </a:endParaRPr>
          </a:p>
        </p:txBody>
      </p:sp>
      <p:sp>
        <p:nvSpPr>
          <p:cNvPr id="3" name="תיבת טקסט 2">
            <a:extLst>
              <a:ext uri="{FF2B5EF4-FFF2-40B4-BE49-F238E27FC236}">
                <a16:creationId xmlns:a16="http://schemas.microsoft.com/office/drawing/2014/main" id="{C50D09EB-2F97-6C55-7F56-CF107DFB47DC}"/>
              </a:ext>
            </a:extLst>
          </p:cNvPr>
          <p:cNvSpPr txBox="1"/>
          <p:nvPr/>
        </p:nvSpPr>
        <p:spPr>
          <a:xfrm>
            <a:off x="0" y="1631576"/>
            <a:ext cx="11753538" cy="1323439"/>
          </a:xfrm>
          <a:prstGeom prst="rect">
            <a:avLst/>
          </a:prstGeom>
          <a:noFill/>
        </p:spPr>
        <p:txBody>
          <a:bodyPr wrap="none" rtlCol="1">
            <a:spAutoFit/>
          </a:bodyPr>
          <a:lstStyle/>
          <a:p>
            <a:r>
              <a:rPr lang="he-IL" sz="2000" dirty="0"/>
              <a:t>השרת אחראי על עיבוד וזיהוי תמונות פנים. </a:t>
            </a:r>
          </a:p>
          <a:p>
            <a:r>
              <a:rPr lang="he-IL" sz="2000" dirty="0"/>
              <a:t>הוא מקבל תמונה שהועלתה, מבצע השוואה עם התמונות המוכרות במערכת, ומחזיר תוצאה האם האדם מוכר במערכת.</a:t>
            </a:r>
          </a:p>
          <a:p>
            <a:r>
              <a:rPr lang="he-IL" sz="2000" dirty="0"/>
              <a:t>הקוד כתוב בשפת </a:t>
            </a:r>
            <a:r>
              <a:rPr lang="en-US" sz="2000" dirty="0"/>
              <a:t>Python </a:t>
            </a:r>
            <a:r>
              <a:rPr lang="he-IL" sz="2000" dirty="0"/>
              <a:t> ומשתמש ב </a:t>
            </a:r>
            <a:r>
              <a:rPr lang="en-US" sz="2000" dirty="0"/>
              <a:t>Flask </a:t>
            </a:r>
            <a:r>
              <a:rPr lang="he-IL" sz="2000" dirty="0"/>
              <a:t> כדי לבנות שרת אינטרנט.</a:t>
            </a:r>
          </a:p>
          <a:p>
            <a:r>
              <a:rPr lang="he-IL" sz="2000" dirty="0"/>
              <a:t>הוא משלב גם את </a:t>
            </a:r>
            <a:r>
              <a:rPr lang="he-IL" sz="2000" dirty="0" err="1"/>
              <a:t>מודולי</a:t>
            </a:r>
            <a:r>
              <a:rPr lang="he-IL" sz="2000" dirty="0"/>
              <a:t> </a:t>
            </a:r>
            <a:r>
              <a:rPr lang="en-US" sz="2000" dirty="0"/>
              <a:t> </a:t>
            </a:r>
            <a:r>
              <a:rPr lang="en-US" sz="2000" dirty="0" err="1"/>
              <a:t>face_recognition</a:t>
            </a:r>
            <a:r>
              <a:rPr lang="en-US" sz="2000" dirty="0"/>
              <a:t> </a:t>
            </a:r>
            <a:r>
              <a:rPr lang="he-IL" sz="2000" dirty="0"/>
              <a:t>ו-</a:t>
            </a:r>
            <a:r>
              <a:rPr lang="en-US" sz="2000" dirty="0"/>
              <a:t>PIL (Python Imaging Library) </a:t>
            </a:r>
            <a:r>
              <a:rPr lang="he-IL" sz="2000" dirty="0"/>
              <a:t> לטיפול בעיבוד תמונה וזיהוי פנים</a:t>
            </a:r>
            <a:r>
              <a:rPr lang="he-IL" dirty="0"/>
              <a:t>.</a:t>
            </a:r>
          </a:p>
        </p:txBody>
      </p:sp>
    </p:spTree>
    <p:extLst>
      <p:ext uri="{BB962C8B-B14F-4D97-AF65-F5344CB8AC3E}">
        <p14:creationId xmlns:p14="http://schemas.microsoft.com/office/powerpoint/2010/main" val="2417777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B32B9380-BAD6-BEEE-3632-9BE880B29EE6}"/>
              </a:ext>
            </a:extLst>
          </p:cNvPr>
          <p:cNvSpPr txBox="1"/>
          <p:nvPr/>
        </p:nvSpPr>
        <p:spPr>
          <a:xfrm>
            <a:off x="5809131" y="2446444"/>
            <a:ext cx="6042213" cy="3539430"/>
          </a:xfrm>
          <a:prstGeom prst="rect">
            <a:avLst/>
          </a:prstGeom>
          <a:noFill/>
          <a:ln w="12700">
            <a:solidFill>
              <a:srgbClr val="136C75"/>
            </a:solidFill>
          </a:ln>
        </p:spPr>
        <p:txBody>
          <a:bodyPr wrap="square">
            <a:spAutoFit/>
          </a:bodyPr>
          <a:lstStyle/>
          <a:p>
            <a:r>
              <a:rPr lang="he-IL" sz="1400" b="1" u="sng" dirty="0"/>
              <a:t>פונקציה לטעינת תמונות והצפנת פנים </a:t>
            </a:r>
            <a:r>
              <a:rPr lang="en-US" sz="1400" b="1" u="sng" dirty="0" err="1"/>
              <a:t>load_and_encode_images</a:t>
            </a:r>
            <a:r>
              <a:rPr lang="en-US" sz="1400" b="1" u="sng" dirty="0"/>
              <a:t>() –</a:t>
            </a:r>
          </a:p>
          <a:p>
            <a:r>
              <a:rPr lang="he-IL" sz="1400" dirty="0"/>
              <a:t>פונקציה שמקבלת רשימה של נתיבי קבצים לתמונות, טוענת כל תמונה ומפיקה את הקידוד </a:t>
            </a:r>
            <a:r>
              <a:rPr lang="en-US" sz="1400" dirty="0"/>
              <a:t>(encoding) </a:t>
            </a:r>
            <a:r>
              <a:rPr lang="he-IL" sz="1400" dirty="0"/>
              <a:t> שלה. הקידודים נשמרים ברשימה ומוחזרים.</a:t>
            </a:r>
          </a:p>
          <a:p>
            <a:r>
              <a:rPr lang="en-US" sz="1400" b="1" dirty="0" err="1"/>
              <a:t>image_paths</a:t>
            </a:r>
            <a:endParaRPr lang="he-IL" sz="1400" b="1" dirty="0"/>
          </a:p>
          <a:p>
            <a:r>
              <a:rPr lang="he-IL" sz="1400" dirty="0"/>
              <a:t>פרמטר של הפונקציה, שהוא רשימה של מחרוזות (</a:t>
            </a:r>
            <a:r>
              <a:rPr lang="en-US" sz="1400" dirty="0"/>
              <a:t>strings</a:t>
            </a:r>
            <a:r>
              <a:rPr lang="he-IL" sz="1400" dirty="0"/>
              <a:t>) המתארות את הנתיבים לתמונות שברצוננו לטעון ולהשתמש בהן</a:t>
            </a:r>
          </a:p>
          <a:p>
            <a:r>
              <a:rPr lang="en-US" sz="1400" b="1" dirty="0"/>
              <a:t>Encodings</a:t>
            </a:r>
            <a:endParaRPr lang="he-IL" sz="1400" b="1" dirty="0"/>
          </a:p>
          <a:p>
            <a:r>
              <a:rPr lang="he-IL" sz="1400" dirty="0"/>
              <a:t>רשימה שתשמור את הקידודים של הפנים בתמונות שנטעון. נשתמש ברשימה זו כדי לאסוף את הקידודים לכל התמונות</a:t>
            </a:r>
          </a:p>
          <a:p>
            <a:r>
              <a:rPr lang="en-US" sz="1400" b="1" dirty="0" err="1"/>
              <a:t>face_recognition.load_image_file</a:t>
            </a:r>
            <a:r>
              <a:rPr lang="en-US" sz="1400" b="1" dirty="0"/>
              <a:t>(</a:t>
            </a:r>
            <a:r>
              <a:rPr lang="en-US" sz="1400" b="1" dirty="0" err="1"/>
              <a:t>image_path</a:t>
            </a:r>
            <a:r>
              <a:rPr lang="en-US" sz="1400" b="1" dirty="0"/>
              <a:t>)</a:t>
            </a:r>
            <a:endParaRPr lang="he-IL" sz="1400" b="1" dirty="0"/>
          </a:p>
          <a:p>
            <a:r>
              <a:rPr lang="he-IL" sz="1400" dirty="0"/>
              <a:t>טוען את התמונה מהקובץ על פי הנתיב הנתון.</a:t>
            </a:r>
          </a:p>
          <a:p>
            <a:r>
              <a:rPr lang="fr-FR" sz="1400" b="1" dirty="0" err="1"/>
              <a:t>face_recognition.face_encodings</a:t>
            </a:r>
            <a:r>
              <a:rPr lang="fr-FR" sz="1400" b="1" dirty="0"/>
              <a:t>(image)</a:t>
            </a:r>
            <a:endParaRPr lang="he-IL" sz="1400" b="1" dirty="0"/>
          </a:p>
          <a:p>
            <a:r>
              <a:rPr lang="he-IL" sz="1400" dirty="0"/>
              <a:t>מפיק קידודים של הפנים מהתמונה. פונקציה זו מחזירה רשימה של קידודים (כפי שמכילה התמונה אפשרי מספר פרצופים )</a:t>
            </a:r>
          </a:p>
          <a:p>
            <a:r>
              <a:rPr lang="he-IL" sz="1400" b="1" dirty="0"/>
              <a:t>[0] </a:t>
            </a:r>
            <a:r>
              <a:rPr lang="he-IL" sz="1400" dirty="0"/>
              <a:t>-בוחר את הקידוד הראשון מהרשימה (בהנחה שיש רק דמות אחת בתמונה)</a:t>
            </a:r>
          </a:p>
          <a:p>
            <a:endParaRPr lang="he-IL" sz="1400" b="1" u="sng" dirty="0"/>
          </a:p>
        </p:txBody>
      </p:sp>
      <p:sp>
        <p:nvSpPr>
          <p:cNvPr id="9" name="Rectangle 3">
            <a:extLst>
              <a:ext uri="{FF2B5EF4-FFF2-40B4-BE49-F238E27FC236}">
                <a16:creationId xmlns:a16="http://schemas.microsoft.com/office/drawing/2014/main" id="{E68EFA61-8B0F-530B-0C41-5A1C7ECA392B}"/>
              </a:ext>
            </a:extLst>
          </p:cNvPr>
          <p:cNvSpPr>
            <a:spLocks noChangeArrowheads="1"/>
          </p:cNvSpPr>
          <p:nvPr/>
        </p:nvSpPr>
        <p:spPr bwMode="auto">
          <a:xfrm>
            <a:off x="5809132" y="585643"/>
            <a:ext cx="6042212" cy="1785104"/>
          </a:xfrm>
          <a:prstGeom prst="rect">
            <a:avLst/>
          </a:prstGeom>
          <a:noFill/>
          <a:ln w="12700">
            <a:solidFill>
              <a:srgbClr val="136C7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tabLst/>
            </a:pPr>
            <a:r>
              <a:rPr lang="he-IL" sz="1600" b="1" u="sng" dirty="0"/>
              <a:t>ייבוא ספריות</a:t>
            </a:r>
            <a:endParaRPr lang="he-IL" altLang="he-IL" sz="1600" b="1" u="sng" dirty="0">
              <a:latin typeface="Arial" panose="020B0604020202020204" pitchFamily="34" charset="0"/>
            </a:endParaRPr>
          </a:p>
          <a:p>
            <a:pPr eaLnBrk="0" fontAlgn="base" hangingPunct="0">
              <a:spcBef>
                <a:spcPct val="0"/>
              </a:spcBef>
              <a:spcAft>
                <a:spcPct val="0"/>
              </a:spcAft>
              <a:buFontTx/>
              <a:buChar char="•"/>
            </a:pPr>
            <a:r>
              <a:rPr kumimoji="0" lang="he-IL" altLang="he-IL" sz="1200" b="1" i="0" u="none" strike="noStrike" cap="none" normalizeH="0" baseline="0" dirty="0" err="1">
                <a:ln>
                  <a:noFill/>
                </a:ln>
                <a:solidFill>
                  <a:schemeClr val="tx1"/>
                </a:solidFill>
                <a:effectLst/>
                <a:latin typeface="Arial Unicode MS"/>
              </a:rPr>
              <a:t>Flask</a:t>
            </a:r>
            <a:r>
              <a:rPr kumimoji="0" lang="he-IL" altLang="he-IL" sz="14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מייבא את המסגרת</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err="1">
                <a:ln>
                  <a:noFill/>
                </a:ln>
                <a:solidFill>
                  <a:schemeClr val="tx1"/>
                </a:solidFill>
                <a:effectLst/>
              </a:rPr>
              <a:t>Flask</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לבניית אפליקציות אינטרנט</a:t>
            </a:r>
            <a:r>
              <a:rPr kumimoji="0" lang="he-IL" altLang="he-IL" sz="1200" b="0" i="0" u="none" strike="noStrike" cap="none" normalizeH="0" baseline="0" dirty="0">
                <a:ln>
                  <a:noFill/>
                </a:ln>
                <a:solidFill>
                  <a:schemeClr val="tx1"/>
                </a:solidFill>
                <a:effectLst/>
              </a:rPr>
              <a:t>.</a:t>
            </a:r>
            <a:endParaRPr kumimoji="0" lang="he-IL" altLang="he-IL" sz="32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100" b="1" i="0" u="none" strike="noStrike" cap="none" normalizeH="0" baseline="0" dirty="0">
                <a:ln>
                  <a:noFill/>
                </a:ln>
                <a:solidFill>
                  <a:schemeClr val="tx1"/>
                </a:solidFill>
                <a:effectLst/>
                <a:latin typeface="Arial Unicode MS"/>
              </a:rPr>
              <a:t>CORS</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נדרש כדי לאפשר גישה לשרת ממקורות חיצוניים</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400" b="1" i="0" u="none" strike="noStrike" cap="none" normalizeH="0" baseline="0" dirty="0">
                <a:ln>
                  <a:noFill/>
                </a:ln>
                <a:solidFill>
                  <a:schemeClr val="tx1"/>
                </a:solidFill>
                <a:effectLst/>
                <a:latin typeface="Arial Unicode MS"/>
              </a:rPr>
              <a:t>cv2</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ספרייה לעיבוד תמונה,( לא בשימוש בקוד הזה נועדה לשימוש עתידי)</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face_</a:t>
            </a:r>
            <a:r>
              <a:rPr kumimoji="0" lang="he-IL" altLang="he-IL" sz="1200" b="1" i="0" u="none" strike="noStrike" cap="none" normalizeH="0" baseline="0" dirty="0" err="1">
                <a:solidFill>
                  <a:schemeClr val="tx1"/>
                </a:solidFill>
                <a:effectLst/>
                <a:latin typeface="Arial Unicode MS"/>
              </a:rPr>
              <a:t>recognition</a:t>
            </a:r>
            <a:r>
              <a:rPr kumimoji="0" lang="he-IL" altLang="he-IL" sz="1050" b="1"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ספרייה לזיהוי פנים בתמונות</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Image</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מ</a:t>
            </a:r>
            <a:r>
              <a:rPr kumimoji="0" lang="he-IL" altLang="he-IL" sz="1200" b="0" i="0" u="none" strike="noStrike" cap="none" normalizeH="0" baseline="0" dirty="0">
                <a:ln>
                  <a:noFill/>
                </a:ln>
                <a:solidFill>
                  <a:schemeClr val="tx1"/>
                </a:solidFill>
                <a:effectLst/>
              </a:rPr>
              <a:t>-PIL </a:t>
            </a:r>
            <a:r>
              <a:rPr kumimoji="0" lang="he-IL" altLang="he-IL" sz="1200" b="0" i="0" u="none" strike="noStrike" cap="none" normalizeH="0" baseline="0" dirty="0">
                <a:ln>
                  <a:noFill/>
                </a:ln>
                <a:solidFill>
                  <a:schemeClr val="tx1"/>
                </a:solidFill>
                <a:effectLst/>
                <a:cs typeface="Arial" panose="020B0604020202020204" pitchFamily="34" charset="0"/>
              </a:rPr>
              <a:t>לטיפול בתמונות</a:t>
            </a:r>
            <a:r>
              <a:rPr kumimoji="0" lang="he-IL" altLang="he-IL" sz="1200" b="0" i="0" u="none" strike="noStrike" cap="none" normalizeH="0" baseline="0" dirty="0">
                <a:ln>
                  <a:noFill/>
                </a:ln>
                <a:solidFill>
                  <a:schemeClr val="tx1"/>
                </a:solidFill>
                <a:effectLst/>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Char char="•"/>
              <a:tabLst/>
            </a:pPr>
            <a:r>
              <a:rPr kumimoji="0" lang="he-IL" altLang="he-IL" sz="1200" b="1" i="0" u="none" strike="noStrike" cap="none" normalizeH="0" baseline="0" dirty="0" err="1">
                <a:ln>
                  <a:noFill/>
                </a:ln>
                <a:solidFill>
                  <a:schemeClr val="tx1"/>
                </a:solidFill>
                <a:effectLst/>
                <a:latin typeface="Arial Unicode MS"/>
              </a:rPr>
              <a:t>numpy</a:t>
            </a:r>
            <a:r>
              <a:rPr kumimoji="0" lang="he-IL" altLang="he-IL" sz="1200" b="0" i="0" u="none" strike="noStrike" cap="none" normalizeH="0" baseline="0" dirty="0">
                <a:ln>
                  <a:noFill/>
                </a:ln>
                <a:solidFill>
                  <a:schemeClr val="tx1"/>
                </a:solidFill>
                <a:effectLst/>
              </a:rPr>
              <a:t> - </a:t>
            </a:r>
            <a:r>
              <a:rPr kumimoji="0" lang="he-IL" altLang="he-IL" sz="1200" b="0" i="0" u="none" strike="noStrike" cap="none" normalizeH="0" baseline="0" dirty="0">
                <a:ln>
                  <a:noFill/>
                </a:ln>
                <a:solidFill>
                  <a:schemeClr val="tx1"/>
                </a:solidFill>
                <a:effectLst/>
                <a:cs typeface="Arial" panose="020B0604020202020204" pitchFamily="34" charset="0"/>
              </a:rPr>
              <a:t>ספרייה לעבודה עם מערכים</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err="1">
                <a:ln>
                  <a:noFill/>
                </a:ln>
                <a:solidFill>
                  <a:schemeClr val="tx1"/>
                </a:solidFill>
                <a:effectLst/>
              </a:rPr>
              <a:t>arrays</a:t>
            </a:r>
            <a:r>
              <a:rPr kumimoji="0" lang="he-IL" altLang="he-IL" sz="1200" b="0" i="0" u="none" strike="noStrike" cap="none" normalizeH="0" baseline="0" dirty="0">
                <a:ln>
                  <a:noFill/>
                </a:ln>
                <a:solidFill>
                  <a:schemeClr val="tx1"/>
                </a:solidFill>
                <a:effectLst/>
              </a:rPr>
              <a:t>) </a:t>
            </a:r>
            <a:r>
              <a:rPr kumimoji="0" lang="he-IL" altLang="he-IL" sz="1200" b="0" i="0" u="none" strike="noStrike" cap="none" normalizeH="0" baseline="0" dirty="0">
                <a:ln>
                  <a:noFill/>
                </a:ln>
                <a:solidFill>
                  <a:schemeClr val="tx1"/>
                </a:solidFill>
                <a:effectLst/>
                <a:cs typeface="Arial" panose="020B0604020202020204" pitchFamily="34" charset="0"/>
              </a:rPr>
              <a:t>מספריים</a:t>
            </a:r>
          </a:p>
          <a:p>
            <a:pPr marL="0" marR="0" lvl="0" indent="0" defTabSz="914400" eaLnBrk="0" fontAlgn="base" latinLnBrk="0" hangingPunct="0">
              <a:lnSpc>
                <a:spcPct val="100000"/>
              </a:lnSpc>
              <a:spcBef>
                <a:spcPct val="0"/>
              </a:spcBef>
              <a:spcAft>
                <a:spcPct val="0"/>
              </a:spcAft>
              <a:buClrTx/>
              <a:buSzTx/>
              <a:buFontTx/>
              <a:buChar char="•"/>
              <a:tabLst/>
            </a:pPr>
            <a:r>
              <a:rPr lang="en-US" sz="1600" dirty="0"/>
              <a:t>-</a:t>
            </a:r>
            <a:r>
              <a:rPr lang="en-US" sz="1400" b="1" dirty="0" err="1"/>
              <a:t>os</a:t>
            </a:r>
            <a:r>
              <a:rPr lang="he-IL" sz="1200" dirty="0"/>
              <a:t>ספרייה לניהול קבצים ומערכות קבצים.</a:t>
            </a:r>
            <a:endParaRPr kumimoji="0" lang="he-IL" altLang="he-IL" sz="1600" b="0" i="0" u="none" strike="noStrike" cap="none" normalizeH="0" baseline="0" dirty="0">
              <a:ln>
                <a:noFill/>
              </a:ln>
              <a:solidFill>
                <a:schemeClr val="tx1"/>
              </a:solidFill>
              <a:effectLst/>
              <a:latin typeface="Arial" panose="020B0604020202020204" pitchFamily="34" charset="0"/>
            </a:endParaRPr>
          </a:p>
        </p:txBody>
      </p:sp>
      <p:pic>
        <p:nvPicPr>
          <p:cNvPr id="13" name="תמונה 12">
            <a:extLst>
              <a:ext uri="{FF2B5EF4-FFF2-40B4-BE49-F238E27FC236}">
                <a16:creationId xmlns:a16="http://schemas.microsoft.com/office/drawing/2014/main" id="{FE02D6C0-C92B-A594-9B53-E54AF52B9BFC}"/>
              </a:ext>
            </a:extLst>
          </p:cNvPr>
          <p:cNvPicPr>
            <a:picLocks noChangeAspect="1"/>
          </p:cNvPicPr>
          <p:nvPr/>
        </p:nvPicPr>
        <p:blipFill>
          <a:blip r:embed="rId2"/>
          <a:stretch>
            <a:fillRect/>
          </a:stretch>
        </p:blipFill>
        <p:spPr>
          <a:xfrm>
            <a:off x="126508" y="2962759"/>
            <a:ext cx="5494868" cy="2738794"/>
          </a:xfrm>
          <a:prstGeom prst="rect">
            <a:avLst/>
          </a:prstGeom>
          <a:ln w="38100">
            <a:solidFill>
              <a:srgbClr val="136C75"/>
            </a:solidFill>
          </a:ln>
        </p:spPr>
      </p:pic>
      <p:pic>
        <p:nvPicPr>
          <p:cNvPr id="15" name="תמונה 14">
            <a:extLst>
              <a:ext uri="{FF2B5EF4-FFF2-40B4-BE49-F238E27FC236}">
                <a16:creationId xmlns:a16="http://schemas.microsoft.com/office/drawing/2014/main" id="{00B55769-2357-4550-19A7-9AFE8D92071A}"/>
              </a:ext>
            </a:extLst>
          </p:cNvPr>
          <p:cNvPicPr>
            <a:picLocks noChangeAspect="1"/>
          </p:cNvPicPr>
          <p:nvPr/>
        </p:nvPicPr>
        <p:blipFill>
          <a:blip r:embed="rId3"/>
          <a:stretch>
            <a:fillRect/>
          </a:stretch>
        </p:blipFill>
        <p:spPr>
          <a:xfrm>
            <a:off x="202701" y="474645"/>
            <a:ext cx="4717443" cy="2171142"/>
          </a:xfrm>
          <a:prstGeom prst="rect">
            <a:avLst/>
          </a:prstGeom>
          <a:ln w="38100">
            <a:solidFill>
              <a:srgbClr val="136C75"/>
            </a:solidFill>
          </a:ln>
        </p:spPr>
      </p:pic>
      <p:cxnSp>
        <p:nvCxnSpPr>
          <p:cNvPr id="20" name="מחבר חץ ישר 19">
            <a:extLst>
              <a:ext uri="{FF2B5EF4-FFF2-40B4-BE49-F238E27FC236}">
                <a16:creationId xmlns:a16="http://schemas.microsoft.com/office/drawing/2014/main" id="{D04AAAED-3A9C-DB1C-7B46-8F4F12B140BA}"/>
              </a:ext>
            </a:extLst>
          </p:cNvPr>
          <p:cNvCxnSpPr>
            <a:cxnSpLocks/>
          </p:cNvCxnSpPr>
          <p:nvPr/>
        </p:nvCxnSpPr>
        <p:spPr>
          <a:xfrm flipV="1">
            <a:off x="4728765" y="1229921"/>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0DF5A323-C734-7BA6-B5A3-0870F1EE0D0F}"/>
              </a:ext>
            </a:extLst>
          </p:cNvPr>
          <p:cNvCxnSpPr>
            <a:cxnSpLocks/>
          </p:cNvCxnSpPr>
          <p:nvPr/>
        </p:nvCxnSpPr>
        <p:spPr>
          <a:xfrm flipV="1">
            <a:off x="4698510" y="3492433"/>
            <a:ext cx="1470211" cy="660590"/>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pic>
        <p:nvPicPr>
          <p:cNvPr id="24" name="תמונה 23">
            <a:extLst>
              <a:ext uri="{FF2B5EF4-FFF2-40B4-BE49-F238E27FC236}">
                <a16:creationId xmlns:a16="http://schemas.microsoft.com/office/drawing/2014/main" id="{9231E14F-4870-7388-984F-FD6F14F7987D}"/>
              </a:ext>
            </a:extLst>
          </p:cNvPr>
          <p:cNvPicPr>
            <a:picLocks noChangeAspect="1"/>
          </p:cNvPicPr>
          <p:nvPr/>
        </p:nvPicPr>
        <p:blipFill>
          <a:blip r:embed="rId4"/>
          <a:stretch>
            <a:fillRect/>
          </a:stretch>
        </p:blipFill>
        <p:spPr>
          <a:xfrm>
            <a:off x="126508" y="5985874"/>
            <a:ext cx="4511431" cy="701101"/>
          </a:xfrm>
          <a:prstGeom prst="rect">
            <a:avLst/>
          </a:prstGeom>
          <a:ln w="38100">
            <a:solidFill>
              <a:srgbClr val="136C75"/>
            </a:solidFill>
          </a:ln>
        </p:spPr>
      </p:pic>
      <p:sp>
        <p:nvSpPr>
          <p:cNvPr id="26" name="תיבת טקסט 25">
            <a:extLst>
              <a:ext uri="{FF2B5EF4-FFF2-40B4-BE49-F238E27FC236}">
                <a16:creationId xmlns:a16="http://schemas.microsoft.com/office/drawing/2014/main" id="{64DC6DF4-6ECE-2527-22EB-ABE3ED90C6CC}"/>
              </a:ext>
            </a:extLst>
          </p:cNvPr>
          <p:cNvSpPr txBox="1"/>
          <p:nvPr/>
        </p:nvSpPr>
        <p:spPr>
          <a:xfrm>
            <a:off x="5809131" y="6021475"/>
            <a:ext cx="6042213" cy="738664"/>
          </a:xfrm>
          <a:prstGeom prst="rect">
            <a:avLst/>
          </a:prstGeom>
          <a:noFill/>
          <a:ln>
            <a:solidFill>
              <a:srgbClr val="136C75"/>
            </a:solidFill>
          </a:ln>
        </p:spPr>
        <p:txBody>
          <a:bodyPr wrap="square" rtlCol="1">
            <a:spAutoFit/>
          </a:bodyPr>
          <a:lstStyle/>
          <a:p>
            <a:pPr rtl="0"/>
            <a:r>
              <a:rPr lang="he-IL" sz="1400" dirty="0"/>
              <a:t>רשימה של שמות הקבצים של התמונות המוכרות.</a:t>
            </a:r>
            <a:r>
              <a:rPr lang="en-US" sz="1400" dirty="0"/>
              <a:t>-</a:t>
            </a:r>
            <a:r>
              <a:rPr lang="en-US" sz="1400" dirty="0" err="1"/>
              <a:t>image_paths</a:t>
            </a:r>
            <a:endParaRPr lang="en-US" sz="1400" dirty="0"/>
          </a:p>
          <a:p>
            <a:pPr rtl="0"/>
            <a:r>
              <a:rPr lang="he-IL" sz="1400" dirty="0"/>
              <a:t>קידודי הפנים של התמונות המוכרות, שמתקבלים  </a:t>
            </a:r>
            <a:r>
              <a:rPr lang="en-US" sz="1400" dirty="0"/>
              <a:t>-</a:t>
            </a:r>
            <a:r>
              <a:rPr lang="en-US" sz="1400" dirty="0" err="1"/>
              <a:t>known_face_encodings</a:t>
            </a:r>
            <a:endParaRPr lang="en-US" sz="1400" dirty="0"/>
          </a:p>
          <a:p>
            <a:r>
              <a:rPr lang="he-IL" sz="1400" dirty="0"/>
              <a:t>מהפונקציה </a:t>
            </a:r>
            <a:r>
              <a:rPr lang="en-US" sz="1400" dirty="0" err="1"/>
              <a:t>load_and_encode_images</a:t>
            </a:r>
            <a:endParaRPr lang="en-US" sz="1400" dirty="0"/>
          </a:p>
        </p:txBody>
      </p:sp>
      <p:cxnSp>
        <p:nvCxnSpPr>
          <p:cNvPr id="27" name="מחבר חץ ישר 26">
            <a:extLst>
              <a:ext uri="{FF2B5EF4-FFF2-40B4-BE49-F238E27FC236}">
                <a16:creationId xmlns:a16="http://schemas.microsoft.com/office/drawing/2014/main" id="{1D6A390A-57C4-1466-0B45-B66512BAFCA0}"/>
              </a:ext>
            </a:extLst>
          </p:cNvPr>
          <p:cNvCxnSpPr>
            <a:cxnSpLocks/>
          </p:cNvCxnSpPr>
          <p:nvPr/>
        </p:nvCxnSpPr>
        <p:spPr>
          <a:xfrm flipV="1">
            <a:off x="4428565" y="6251824"/>
            <a:ext cx="1740156" cy="138983"/>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31" name="תיבת טקסט 30">
            <a:extLst>
              <a:ext uri="{FF2B5EF4-FFF2-40B4-BE49-F238E27FC236}">
                <a16:creationId xmlns:a16="http://schemas.microsoft.com/office/drawing/2014/main" id="{A7C08A95-DBC9-4A75-5837-67502AD3A908}"/>
              </a:ext>
            </a:extLst>
          </p:cNvPr>
          <p:cNvSpPr txBox="1"/>
          <p:nvPr/>
        </p:nvSpPr>
        <p:spPr>
          <a:xfrm>
            <a:off x="9126071" y="81477"/>
            <a:ext cx="272527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spTree>
    <p:extLst>
      <p:ext uri="{BB962C8B-B14F-4D97-AF65-F5344CB8AC3E}">
        <p14:creationId xmlns:p14="http://schemas.microsoft.com/office/powerpoint/2010/main" val="33530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spTree>
    <p:extLst>
      <p:ext uri="{BB962C8B-B14F-4D97-AF65-F5344CB8AC3E}">
        <p14:creationId xmlns:p14="http://schemas.microsoft.com/office/powerpoint/2010/main" val="2354523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009A0F5-5501-B329-DC1F-2C45184C0046}"/>
              </a:ext>
            </a:extLst>
          </p:cNvPr>
          <p:cNvPicPr>
            <a:picLocks noChangeAspect="1"/>
          </p:cNvPicPr>
          <p:nvPr/>
        </p:nvPicPr>
        <p:blipFill>
          <a:blip r:embed="rId2"/>
          <a:stretch>
            <a:fillRect/>
          </a:stretch>
        </p:blipFill>
        <p:spPr>
          <a:xfrm>
            <a:off x="0" y="1685366"/>
            <a:ext cx="7216531" cy="5172634"/>
          </a:xfrm>
          <a:prstGeom prst="rect">
            <a:avLst/>
          </a:prstGeom>
          <a:ln w="28575">
            <a:solidFill>
              <a:srgbClr val="136C75"/>
            </a:solidFill>
          </a:ln>
        </p:spPr>
      </p:pic>
      <p:sp>
        <p:nvSpPr>
          <p:cNvPr id="7" name="תיבת טקסט 6">
            <a:extLst>
              <a:ext uri="{FF2B5EF4-FFF2-40B4-BE49-F238E27FC236}">
                <a16:creationId xmlns:a16="http://schemas.microsoft.com/office/drawing/2014/main" id="{9141F3E5-A174-28FB-F253-B24E9B9E20A8}"/>
              </a:ext>
            </a:extLst>
          </p:cNvPr>
          <p:cNvSpPr txBox="1"/>
          <p:nvPr/>
        </p:nvSpPr>
        <p:spPr>
          <a:xfrm>
            <a:off x="5907741" y="0"/>
            <a:ext cx="6284259" cy="4437529"/>
          </a:xfrm>
          <a:prstGeom prst="rect">
            <a:avLst/>
          </a:prstGeom>
          <a:solidFill>
            <a:schemeClr val="bg1"/>
          </a:solidFill>
          <a:ln w="19050">
            <a:solidFill>
              <a:srgbClr val="136C75"/>
            </a:solidFill>
          </a:ln>
        </p:spPr>
        <p:txBody>
          <a:bodyPr wrap="square" rtlCol="1">
            <a:spAutoFit/>
          </a:bodyPr>
          <a:lstStyle/>
          <a:p>
            <a:r>
              <a:rPr lang="he-IL" sz="1600" b="1" u="sng" dirty="0"/>
              <a:t>נקודת קצה לזיהוי פנים: '</a:t>
            </a:r>
            <a:r>
              <a:rPr lang="en-US" sz="1600" b="1" u="sng" dirty="0"/>
              <a:t>'/upload</a:t>
            </a:r>
            <a:r>
              <a:rPr lang="he-IL" sz="1600" b="1" u="sng" dirty="0"/>
              <a:t> :</a:t>
            </a:r>
            <a:endParaRPr lang="en-US" sz="1600" b="1" u="sng" dirty="0"/>
          </a:p>
          <a:p>
            <a:r>
              <a:rPr lang="en-US" sz="1400" b="1" dirty="0"/>
              <a:t> @app.route('/upload', methods=['POST’])</a:t>
            </a:r>
          </a:p>
          <a:p>
            <a:r>
              <a:rPr lang="he-IL" sz="1400" dirty="0"/>
              <a:t>מגדיר נקודת קצה </a:t>
            </a:r>
            <a:r>
              <a:rPr lang="en-US" sz="1400" dirty="0"/>
              <a:t>(Endpoint)</a:t>
            </a:r>
            <a:r>
              <a:rPr lang="he-IL" sz="1400" dirty="0"/>
              <a:t> ל </a:t>
            </a:r>
            <a:r>
              <a:rPr lang="en-US" sz="1400" dirty="0"/>
              <a:t>API</a:t>
            </a:r>
            <a:r>
              <a:rPr lang="he-IL" sz="1400" dirty="0"/>
              <a:t> בשם '</a:t>
            </a:r>
            <a:r>
              <a:rPr lang="en-US" sz="1400" dirty="0"/>
              <a:t>'/upload</a:t>
            </a:r>
            <a:r>
              <a:rPr lang="he-IL" sz="1400" dirty="0"/>
              <a:t> המטפלת בבקשות </a:t>
            </a:r>
            <a:r>
              <a:rPr lang="en-US" sz="1400" dirty="0"/>
              <a:t> .POST</a:t>
            </a:r>
          </a:p>
          <a:p>
            <a:endParaRPr lang="en-US" sz="1400" dirty="0"/>
          </a:p>
          <a:p>
            <a:r>
              <a:rPr lang="he-IL" sz="1600" b="1" u="sng" dirty="0"/>
              <a:t>הפונקציה</a:t>
            </a:r>
            <a:r>
              <a:rPr lang="en-US" sz="1600" b="1" u="sng" dirty="0" err="1"/>
              <a:t>upload_image</a:t>
            </a:r>
            <a:r>
              <a:rPr lang="en-US" sz="1600" b="1" u="sng" dirty="0"/>
              <a:t>()  </a:t>
            </a:r>
          </a:p>
          <a:p>
            <a:r>
              <a:rPr lang="en-US" sz="1400" b="1" dirty="0"/>
              <a:t>file = </a:t>
            </a:r>
            <a:r>
              <a:rPr lang="en-US" sz="1400" b="1" dirty="0" err="1"/>
              <a:t>request.files</a:t>
            </a:r>
            <a:r>
              <a:rPr lang="en-US" sz="1400" b="1" dirty="0"/>
              <a:t>['image']</a:t>
            </a:r>
            <a:endParaRPr lang="he-IL" sz="1400" b="1" u="sng" dirty="0"/>
          </a:p>
          <a:p>
            <a:r>
              <a:rPr lang="he-IL" sz="1400" dirty="0"/>
              <a:t>כאן אנחנו מקבלים את הקובץ שהועלה מהבקשה. </a:t>
            </a:r>
          </a:p>
          <a:p>
            <a:r>
              <a:rPr lang="en-US" sz="1400" b="1" dirty="0" err="1"/>
              <a:t>file.save</a:t>
            </a:r>
            <a:r>
              <a:rPr lang="en-US" sz="1400" b="1" dirty="0"/>
              <a:t>('unknown.jpg')</a:t>
            </a:r>
            <a:endParaRPr lang="he-IL" sz="1400" b="1" dirty="0"/>
          </a:p>
          <a:p>
            <a:r>
              <a:rPr lang="he-IL" sz="1400" dirty="0"/>
              <a:t>שומר את התמונה שהועלתה בשם</a:t>
            </a:r>
            <a:r>
              <a:rPr lang="he-IL" sz="1400" b="1" dirty="0"/>
              <a:t> </a:t>
            </a:r>
            <a:r>
              <a:rPr lang="en-US" sz="1400" dirty="0"/>
              <a:t>unknown.jpg</a:t>
            </a:r>
            <a:r>
              <a:rPr lang="he-IL" sz="1400" dirty="0"/>
              <a:t> בתיקייה של השרת.</a:t>
            </a:r>
          </a:p>
          <a:p>
            <a:r>
              <a:rPr lang="he-IL" sz="1400" dirty="0"/>
              <a:t>זהו שלב זמני כדי שנוכל לעבד את התמונה.</a:t>
            </a:r>
          </a:p>
          <a:p>
            <a:r>
              <a:rPr lang="en-US" sz="1400" b="1" dirty="0" err="1"/>
              <a:t>unknown_picture</a:t>
            </a:r>
            <a:r>
              <a:rPr lang="en-US" sz="1400" b="1" dirty="0"/>
              <a:t> = </a:t>
            </a:r>
            <a:r>
              <a:rPr lang="en-US" sz="1400" b="1" dirty="0" err="1"/>
              <a:t>face_recognition.load_image_file</a:t>
            </a:r>
            <a:r>
              <a:rPr lang="en-US" sz="1400" b="1" dirty="0"/>
              <a:t>("unknown.jpg")</a:t>
            </a:r>
          </a:p>
          <a:p>
            <a:r>
              <a:rPr lang="he-IL" sz="1400" dirty="0"/>
              <a:t>משתמשת בספריית </a:t>
            </a:r>
            <a:r>
              <a:rPr lang="en-US" sz="1400" dirty="0" err="1"/>
              <a:t>face_recognition</a:t>
            </a:r>
            <a:r>
              <a:rPr lang="he-IL" sz="1400" dirty="0"/>
              <a:t> לטעון את התמונה שהועלתה.</a:t>
            </a:r>
          </a:p>
          <a:p>
            <a:r>
              <a:rPr lang="he-IL" sz="1400" dirty="0"/>
              <a:t>התמונה נטענת כמערך של פיקסלים (ערכים מספריים שמייצגים את צבעי הפיקסלים).</a:t>
            </a:r>
          </a:p>
          <a:p>
            <a:r>
              <a:rPr lang="en-US" sz="1400" b="1" dirty="0" err="1"/>
              <a:t>img_pil</a:t>
            </a:r>
            <a:r>
              <a:rPr lang="en-US" sz="1400" b="1" dirty="0"/>
              <a:t> = </a:t>
            </a:r>
            <a:r>
              <a:rPr lang="en-US" sz="1400" b="1" dirty="0" err="1"/>
              <a:t>Image.fromarray</a:t>
            </a:r>
            <a:r>
              <a:rPr lang="en-US" sz="1400" b="1" dirty="0"/>
              <a:t>(</a:t>
            </a:r>
            <a:r>
              <a:rPr lang="en-US" sz="1400" b="1" dirty="0" err="1"/>
              <a:t>unknown_picture</a:t>
            </a:r>
            <a:r>
              <a:rPr lang="en-US" sz="1400" b="1" dirty="0"/>
              <a:t>)</a:t>
            </a:r>
            <a:endParaRPr lang="he-IL" sz="1400" b="1" dirty="0"/>
          </a:p>
          <a:p>
            <a:r>
              <a:rPr lang="he-IL" sz="1400" dirty="0"/>
              <a:t>ממיר את התמונה ממערך של פיקסלים לאובייקט תמונה של </a:t>
            </a:r>
            <a:r>
              <a:rPr lang="en-US" sz="1400" dirty="0"/>
              <a:t>PIL</a:t>
            </a:r>
            <a:r>
              <a:rPr lang="he-IL" sz="1400" dirty="0"/>
              <a:t> אובייקט זה מאפשר לבצע פעולות נוספות על התמונה, כמו שינוי פורמט.</a:t>
            </a:r>
          </a:p>
          <a:p>
            <a:r>
              <a:rPr lang="en-US" sz="1400" b="1" dirty="0" err="1"/>
              <a:t>rgb_img</a:t>
            </a:r>
            <a:r>
              <a:rPr lang="en-US" sz="1400" b="1" dirty="0"/>
              <a:t> = </a:t>
            </a:r>
            <a:r>
              <a:rPr lang="en-US" sz="1400" b="1" dirty="0" err="1"/>
              <a:t>img_pil.convert</a:t>
            </a:r>
            <a:r>
              <a:rPr lang="en-US" sz="1400" b="1" dirty="0"/>
              <a:t>("RGB")</a:t>
            </a:r>
            <a:endParaRPr lang="he-IL" sz="1400" b="1" dirty="0"/>
          </a:p>
          <a:p>
            <a:r>
              <a:rPr lang="he-IL" sz="1400" dirty="0"/>
              <a:t>ממיר את התמונה לפורמט </a:t>
            </a:r>
            <a:r>
              <a:rPr lang="en-US" sz="1400" dirty="0"/>
              <a:t>RGB</a:t>
            </a:r>
            <a:r>
              <a:rPr lang="he-IL" sz="1400" dirty="0"/>
              <a:t> אם היא אינה כבר בפורמט </a:t>
            </a:r>
            <a:r>
              <a:rPr lang="en-US" sz="1400" dirty="0"/>
              <a:t>RGB</a:t>
            </a:r>
            <a:endParaRPr lang="he-IL" sz="1400" b="1" dirty="0"/>
          </a:p>
          <a:p>
            <a:r>
              <a:rPr lang="he-IL" sz="1400" dirty="0"/>
              <a:t>משום שהמודול</a:t>
            </a:r>
            <a:r>
              <a:rPr lang="he-IL" sz="1400" b="1" dirty="0"/>
              <a:t> </a:t>
            </a:r>
            <a:r>
              <a:rPr lang="en-US" sz="1400" dirty="0"/>
              <a:t>PIL</a:t>
            </a:r>
            <a:r>
              <a:rPr lang="he-IL" sz="1400" dirty="0"/>
              <a:t> דורש שתמונות יהיו בפורמט </a:t>
            </a:r>
            <a:r>
              <a:rPr lang="en-US" sz="1400" dirty="0"/>
              <a:t>RGB (Red, Green, Blue)</a:t>
            </a:r>
            <a:r>
              <a:rPr lang="he-IL" sz="1400" dirty="0"/>
              <a:t> לצורך עיבוד.</a:t>
            </a:r>
          </a:p>
          <a:p>
            <a:r>
              <a:rPr lang="he-IL" sz="1200" b="1" dirty="0"/>
              <a:t>המשך הסבר על פונקציה זו בעמוד הבא</a:t>
            </a:r>
            <a:endParaRPr lang="en-US" sz="1200" b="1" dirty="0"/>
          </a:p>
        </p:txBody>
      </p:sp>
      <p:cxnSp>
        <p:nvCxnSpPr>
          <p:cNvPr id="12" name="מחבר חץ ישר 11">
            <a:extLst>
              <a:ext uri="{FF2B5EF4-FFF2-40B4-BE49-F238E27FC236}">
                <a16:creationId xmlns:a16="http://schemas.microsoft.com/office/drawing/2014/main" id="{BD905C96-5990-3F64-C968-54DD944953DC}"/>
              </a:ext>
            </a:extLst>
          </p:cNvPr>
          <p:cNvCxnSpPr>
            <a:cxnSpLocks/>
          </p:cNvCxnSpPr>
          <p:nvPr/>
        </p:nvCxnSpPr>
        <p:spPr>
          <a:xfrm flipV="1">
            <a:off x="4405132" y="1888469"/>
            <a:ext cx="1834302" cy="630613"/>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A2B43B8A-0105-B0B0-0853-A221578A55EC}"/>
              </a:ext>
            </a:extLst>
          </p:cNvPr>
          <p:cNvSpPr txBox="1"/>
          <p:nvPr/>
        </p:nvSpPr>
        <p:spPr>
          <a:xfrm>
            <a:off x="1864659" y="242518"/>
            <a:ext cx="272527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spTree>
    <p:extLst>
      <p:ext uri="{BB962C8B-B14F-4D97-AF65-F5344CB8AC3E}">
        <p14:creationId xmlns:p14="http://schemas.microsoft.com/office/powerpoint/2010/main" val="2742638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009A0F5-5501-B329-DC1F-2C45184C0046}"/>
              </a:ext>
            </a:extLst>
          </p:cNvPr>
          <p:cNvPicPr>
            <a:picLocks noChangeAspect="1"/>
          </p:cNvPicPr>
          <p:nvPr/>
        </p:nvPicPr>
        <p:blipFill>
          <a:blip r:embed="rId2"/>
          <a:stretch>
            <a:fillRect/>
          </a:stretch>
        </p:blipFill>
        <p:spPr>
          <a:xfrm>
            <a:off x="0" y="1685366"/>
            <a:ext cx="7216531" cy="5172634"/>
          </a:xfrm>
          <a:prstGeom prst="rect">
            <a:avLst/>
          </a:prstGeom>
          <a:ln w="28575">
            <a:solidFill>
              <a:srgbClr val="136C75"/>
            </a:solidFill>
          </a:ln>
        </p:spPr>
      </p:pic>
      <p:sp>
        <p:nvSpPr>
          <p:cNvPr id="7" name="תיבת טקסט 6">
            <a:extLst>
              <a:ext uri="{FF2B5EF4-FFF2-40B4-BE49-F238E27FC236}">
                <a16:creationId xmlns:a16="http://schemas.microsoft.com/office/drawing/2014/main" id="{9141F3E5-A174-28FB-F253-B24E9B9E20A8}"/>
              </a:ext>
            </a:extLst>
          </p:cNvPr>
          <p:cNvSpPr txBox="1"/>
          <p:nvPr/>
        </p:nvSpPr>
        <p:spPr>
          <a:xfrm>
            <a:off x="5163671" y="0"/>
            <a:ext cx="7007707" cy="4370427"/>
          </a:xfrm>
          <a:prstGeom prst="rect">
            <a:avLst/>
          </a:prstGeom>
          <a:solidFill>
            <a:schemeClr val="bg1"/>
          </a:solidFill>
          <a:ln w="19050">
            <a:solidFill>
              <a:srgbClr val="136C75"/>
            </a:solidFill>
          </a:ln>
        </p:spPr>
        <p:txBody>
          <a:bodyPr wrap="square" rtlCol="1">
            <a:spAutoFit/>
          </a:bodyPr>
          <a:lstStyle/>
          <a:p>
            <a:r>
              <a:rPr lang="he-IL" sz="1200" b="1" dirty="0"/>
              <a:t>המשך הסבר על הפונקציה:</a:t>
            </a:r>
          </a:p>
          <a:p>
            <a:r>
              <a:rPr lang="en-US" sz="1600" b="1" dirty="0" err="1"/>
              <a:t>unknown_face_encoding</a:t>
            </a:r>
            <a:r>
              <a:rPr lang="en-US" sz="1600" b="1" dirty="0"/>
              <a:t> </a:t>
            </a:r>
            <a:r>
              <a:rPr lang="en-US" sz="1600" b="1" dirty="0" err="1"/>
              <a:t>face_recognition.face_encodings</a:t>
            </a:r>
            <a:r>
              <a:rPr lang="en-US" sz="1600" b="1" dirty="0"/>
              <a:t>(</a:t>
            </a:r>
            <a:r>
              <a:rPr lang="en-US" sz="1600" b="1" dirty="0" err="1"/>
              <a:t>np.array</a:t>
            </a:r>
            <a:r>
              <a:rPr lang="en-US" sz="1600" b="1" dirty="0"/>
              <a:t>(</a:t>
            </a:r>
            <a:r>
              <a:rPr lang="en-US" sz="1600" b="1" dirty="0" err="1"/>
              <a:t>rgb_img</a:t>
            </a:r>
            <a:r>
              <a:rPr lang="en-US" sz="1600" b="1" dirty="0"/>
              <a:t>))[0]</a:t>
            </a:r>
          </a:p>
          <a:p>
            <a:r>
              <a:rPr lang="en-US" sz="1600" u="sng" dirty="0" err="1"/>
              <a:t>np.array</a:t>
            </a:r>
            <a:r>
              <a:rPr lang="en-US" sz="1600" u="sng" dirty="0"/>
              <a:t>(</a:t>
            </a:r>
            <a:r>
              <a:rPr lang="en-US" sz="1600" u="sng" dirty="0" err="1"/>
              <a:t>rgb_img</a:t>
            </a:r>
            <a:r>
              <a:rPr lang="en-US" sz="1600" u="sng" dirty="0"/>
              <a:t>)</a:t>
            </a:r>
            <a:r>
              <a:rPr lang="he-IL" sz="1600" u="sng" dirty="0"/>
              <a:t> </a:t>
            </a:r>
            <a:r>
              <a:rPr lang="he-IL" sz="1400" u="sng" dirty="0"/>
              <a:t>–</a:t>
            </a:r>
          </a:p>
          <a:p>
            <a:r>
              <a:rPr lang="he-IL" sz="1400" dirty="0"/>
              <a:t>ממיר את התמונה למערך נומרי שבו כל פיקסל בתמונה מיוצג על ידי ערכים מספריים.</a:t>
            </a:r>
          </a:p>
          <a:p>
            <a:r>
              <a:rPr lang="en-US" sz="1600" u="sng" dirty="0" err="1"/>
              <a:t>face_recognition.face_encodings</a:t>
            </a:r>
            <a:r>
              <a:rPr lang="en-US" sz="1600" u="sng" dirty="0"/>
              <a:t>()</a:t>
            </a:r>
            <a:r>
              <a:rPr lang="he-IL" sz="1600" dirty="0"/>
              <a:t>-מחשב את קידוד הפנים של התמונה.</a:t>
            </a:r>
          </a:p>
          <a:p>
            <a:r>
              <a:rPr lang="he-IL" sz="1600" dirty="0"/>
              <a:t> </a:t>
            </a:r>
            <a:r>
              <a:rPr lang="he-IL" sz="1400" dirty="0"/>
              <a:t>(קידוד פנים הוא ייצוג מספרי של הפנים בתמונה)</a:t>
            </a:r>
          </a:p>
          <a:p>
            <a:r>
              <a:rPr lang="he-IL" sz="1600" u="sng" dirty="0"/>
              <a:t>[0]-</a:t>
            </a:r>
            <a:r>
              <a:rPr lang="he-IL" sz="1600" dirty="0"/>
              <a:t>בוחר את קידוד הפנים הראשון אם ישנם מספר קידודים בתמונה</a:t>
            </a:r>
          </a:p>
          <a:p>
            <a:r>
              <a:rPr lang="he-IL" sz="1600" dirty="0"/>
              <a:t> </a:t>
            </a:r>
            <a:r>
              <a:rPr lang="he-IL" sz="1400" dirty="0"/>
              <a:t>(בהנחה שיש רק פרצוף אחד בתמונה)</a:t>
            </a:r>
          </a:p>
          <a:p>
            <a:r>
              <a:rPr lang="en-US" sz="1400" b="1" dirty="0"/>
              <a:t>results = </a:t>
            </a:r>
            <a:r>
              <a:rPr lang="en-US" sz="1400" b="1" dirty="0" err="1"/>
              <a:t>face_recognition.compare_faces</a:t>
            </a:r>
            <a:r>
              <a:rPr lang="en-US" sz="1400" b="1" dirty="0"/>
              <a:t>(</a:t>
            </a:r>
            <a:r>
              <a:rPr lang="en-US" sz="1400" b="1" dirty="0" err="1"/>
              <a:t>known_face_encodings,unknown_face_encoding</a:t>
            </a:r>
            <a:r>
              <a:rPr lang="en-US" sz="1400" b="1" dirty="0"/>
              <a:t>)</a:t>
            </a:r>
            <a:endParaRPr lang="he-IL" sz="1400" b="1" dirty="0"/>
          </a:p>
          <a:p>
            <a:r>
              <a:rPr lang="he-IL" sz="1600" dirty="0"/>
              <a:t>משווה את קידוד הפנים של התמונה שהועלתה עם קידודי הפנים הידועים ומחזיר רשימה עם ערכים של</a:t>
            </a:r>
            <a:r>
              <a:rPr lang="he-IL" sz="1600" b="1" dirty="0"/>
              <a:t> </a:t>
            </a:r>
            <a:r>
              <a:rPr lang="en-US" sz="1600" dirty="0"/>
              <a:t>True</a:t>
            </a:r>
            <a:r>
              <a:rPr lang="he-IL" sz="1600" b="1" dirty="0"/>
              <a:t> </a:t>
            </a:r>
            <a:r>
              <a:rPr lang="he-IL" sz="1600" dirty="0"/>
              <a:t>או</a:t>
            </a:r>
            <a:r>
              <a:rPr lang="he-IL" sz="1600" b="1" dirty="0"/>
              <a:t> </a:t>
            </a:r>
            <a:r>
              <a:rPr lang="en-US" sz="1600" dirty="0"/>
              <a:t>False</a:t>
            </a:r>
            <a:r>
              <a:rPr lang="he-IL" sz="1600" dirty="0"/>
              <a:t> לציון התאמה.</a:t>
            </a:r>
          </a:p>
          <a:p>
            <a:r>
              <a:rPr lang="en-US" sz="1600" b="1" dirty="0"/>
              <a:t>if True in results</a:t>
            </a:r>
            <a:endParaRPr lang="he-IL" sz="1600" b="1" dirty="0"/>
          </a:p>
          <a:p>
            <a:r>
              <a:rPr lang="he-IL" sz="1600" dirty="0"/>
              <a:t>בודק האם יש התאמה כלשהי ( האם יש תמונה במערך תמונות המורשים שמתאימה לתמונה הנוכחית).</a:t>
            </a:r>
            <a:endParaRPr lang="he-IL" sz="1600" b="1" dirty="0"/>
          </a:p>
          <a:p>
            <a:r>
              <a:rPr lang="en-US" sz="1600" b="1" dirty="0" err="1"/>
              <a:t>first_match_index</a:t>
            </a:r>
            <a:r>
              <a:rPr lang="en-US" sz="1600" b="1" dirty="0"/>
              <a:t> = </a:t>
            </a:r>
            <a:r>
              <a:rPr lang="en-US" sz="1600" b="1" dirty="0" err="1"/>
              <a:t>results.index</a:t>
            </a:r>
            <a:r>
              <a:rPr lang="en-US" sz="1600" b="1" dirty="0"/>
              <a:t>(True)</a:t>
            </a:r>
            <a:endParaRPr lang="he-IL" sz="1600" b="1" dirty="0"/>
          </a:p>
          <a:p>
            <a:r>
              <a:rPr lang="he-IL" sz="1600" dirty="0"/>
              <a:t>מוצא את המיקום של ההתאמה הראשונה ברשימה.</a:t>
            </a:r>
            <a:endParaRPr lang="he-IL" sz="1600" b="1" dirty="0"/>
          </a:p>
          <a:p>
            <a:r>
              <a:rPr lang="en-US" sz="1600" b="1" dirty="0"/>
              <a:t>return </a:t>
            </a:r>
            <a:r>
              <a:rPr lang="en-US" sz="1600" b="1" dirty="0" err="1"/>
              <a:t>jsonify</a:t>
            </a:r>
            <a:r>
              <a:rPr lang="en-US" sz="1600" b="1" dirty="0"/>
              <a:t>({"match": True, "person": </a:t>
            </a:r>
            <a:r>
              <a:rPr lang="en-US" sz="1600" b="1" dirty="0" err="1"/>
              <a:t>image_paths</a:t>
            </a:r>
            <a:r>
              <a:rPr lang="en-US" sz="1600" b="1" dirty="0"/>
              <a:t>[</a:t>
            </a:r>
            <a:r>
              <a:rPr lang="en-US" sz="1600" b="1" dirty="0" err="1"/>
              <a:t>first_match_index</a:t>
            </a:r>
            <a:r>
              <a:rPr lang="en-US" sz="1600" b="1" dirty="0"/>
              <a:t>]})</a:t>
            </a:r>
            <a:endParaRPr lang="he-IL" sz="1600" b="1" dirty="0"/>
          </a:p>
          <a:p>
            <a:r>
              <a:rPr lang="he-IL" sz="1600" dirty="0"/>
              <a:t>מחזיר תגובה ב-</a:t>
            </a:r>
            <a:r>
              <a:rPr lang="en-US" sz="1600" dirty="0"/>
              <a:t>JSON </a:t>
            </a:r>
            <a:r>
              <a:rPr lang="he-IL" sz="1600" dirty="0"/>
              <a:t> אם נמצאה התאמה, יחד עם שם התמונה המתאימה.</a:t>
            </a:r>
            <a:endParaRPr lang="en-US" sz="1600" b="1" u="sng" dirty="0"/>
          </a:p>
        </p:txBody>
      </p:sp>
      <p:sp>
        <p:nvSpPr>
          <p:cNvPr id="9" name="תיבת טקסט 8">
            <a:extLst>
              <a:ext uri="{FF2B5EF4-FFF2-40B4-BE49-F238E27FC236}">
                <a16:creationId xmlns:a16="http://schemas.microsoft.com/office/drawing/2014/main" id="{4BAC7B48-530E-DB31-55BC-B1FD0E558C65}"/>
              </a:ext>
            </a:extLst>
          </p:cNvPr>
          <p:cNvSpPr txBox="1"/>
          <p:nvPr/>
        </p:nvSpPr>
        <p:spPr>
          <a:xfrm>
            <a:off x="1846729" y="242518"/>
            <a:ext cx="2743203" cy="461665"/>
          </a:xfrm>
          <a:prstGeom prst="rect">
            <a:avLst/>
          </a:prstGeom>
          <a:noFill/>
        </p:spPr>
        <p:txBody>
          <a:bodyPr wrap="square" rtlCol="1">
            <a:spAutoFit/>
          </a:bodyPr>
          <a:lstStyle/>
          <a:p>
            <a:r>
              <a:rPr lang="en-US" sz="2400" b="1" u="sng" dirty="0">
                <a:solidFill>
                  <a:srgbClr val="136C75"/>
                </a:solidFill>
              </a:rPr>
              <a:t>Service </a:t>
            </a:r>
            <a:r>
              <a:rPr lang="he-IL" sz="2400" b="1" u="sng" dirty="0">
                <a:solidFill>
                  <a:srgbClr val="136C75"/>
                </a:solidFill>
              </a:rPr>
              <a:t> זיהוי פנים :</a:t>
            </a:r>
          </a:p>
        </p:txBody>
      </p:sp>
      <p:cxnSp>
        <p:nvCxnSpPr>
          <p:cNvPr id="11" name="מחבר חץ ישר 10">
            <a:extLst>
              <a:ext uri="{FF2B5EF4-FFF2-40B4-BE49-F238E27FC236}">
                <a16:creationId xmlns:a16="http://schemas.microsoft.com/office/drawing/2014/main" id="{926AFA7E-033C-1D41-7342-ECEB95C61ED2}"/>
              </a:ext>
            </a:extLst>
          </p:cNvPr>
          <p:cNvCxnSpPr>
            <a:cxnSpLocks/>
          </p:cNvCxnSpPr>
          <p:nvPr/>
        </p:nvCxnSpPr>
        <p:spPr>
          <a:xfrm flipV="1">
            <a:off x="4551320" y="920064"/>
            <a:ext cx="1517786" cy="1377734"/>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62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9AC4FE6-4583-BEB0-133B-788BB0BC737F}"/>
              </a:ext>
            </a:extLst>
          </p:cNvPr>
          <p:cNvSpPr txBox="1"/>
          <p:nvPr/>
        </p:nvSpPr>
        <p:spPr>
          <a:xfrm>
            <a:off x="133567" y="1108017"/>
            <a:ext cx="3512500" cy="369332"/>
          </a:xfrm>
          <a:prstGeom prst="rect">
            <a:avLst/>
          </a:prstGeom>
          <a:noFill/>
        </p:spPr>
        <p:txBody>
          <a:bodyPr wrap="none" rtlCol="1">
            <a:spAutoFit/>
          </a:bodyPr>
          <a:lstStyle/>
          <a:p>
            <a:r>
              <a:rPr lang="en-US" b="1" u="sng" dirty="0">
                <a:solidFill>
                  <a:srgbClr val="136C75"/>
                </a:solidFill>
              </a:rPr>
              <a:t>face-recognition.component.html :</a:t>
            </a:r>
            <a:endParaRPr lang="he-IL" b="1" u="sng" dirty="0">
              <a:solidFill>
                <a:srgbClr val="136C75"/>
              </a:solidFill>
            </a:endParaRPr>
          </a:p>
        </p:txBody>
      </p:sp>
      <p:pic>
        <p:nvPicPr>
          <p:cNvPr id="4" name="תמונה 3">
            <a:extLst>
              <a:ext uri="{FF2B5EF4-FFF2-40B4-BE49-F238E27FC236}">
                <a16:creationId xmlns:a16="http://schemas.microsoft.com/office/drawing/2014/main" id="{295699C5-9193-0CF6-8751-541C4968AD06}"/>
              </a:ext>
            </a:extLst>
          </p:cNvPr>
          <p:cNvPicPr>
            <a:picLocks noChangeAspect="1"/>
          </p:cNvPicPr>
          <p:nvPr/>
        </p:nvPicPr>
        <p:blipFill>
          <a:blip r:embed="rId2"/>
          <a:stretch>
            <a:fillRect/>
          </a:stretch>
        </p:blipFill>
        <p:spPr>
          <a:xfrm>
            <a:off x="42217" y="1477349"/>
            <a:ext cx="7094835" cy="2949196"/>
          </a:xfrm>
          <a:prstGeom prst="rect">
            <a:avLst/>
          </a:prstGeom>
        </p:spPr>
      </p:pic>
      <p:sp>
        <p:nvSpPr>
          <p:cNvPr id="5" name="תיבת טקסט 4">
            <a:extLst>
              <a:ext uri="{FF2B5EF4-FFF2-40B4-BE49-F238E27FC236}">
                <a16:creationId xmlns:a16="http://schemas.microsoft.com/office/drawing/2014/main" id="{F0FC0A92-C74B-27FC-FE79-C605986F5E3E}"/>
              </a:ext>
            </a:extLst>
          </p:cNvPr>
          <p:cNvSpPr txBox="1"/>
          <p:nvPr/>
        </p:nvSpPr>
        <p:spPr>
          <a:xfrm>
            <a:off x="3825913" y="52170"/>
            <a:ext cx="5145704" cy="461665"/>
          </a:xfrm>
          <a:prstGeom prst="rect">
            <a:avLst/>
          </a:prstGeom>
          <a:noFill/>
        </p:spPr>
        <p:txBody>
          <a:bodyPr wrap="none" rtlCol="1">
            <a:spAutoFit/>
          </a:bodyPr>
          <a:lstStyle/>
          <a:p>
            <a:pPr algn="r"/>
            <a:r>
              <a:rPr lang="he-IL" sz="2400" b="1" u="sng" dirty="0">
                <a:solidFill>
                  <a:srgbClr val="136C75"/>
                </a:solidFill>
              </a:rPr>
              <a:t>הקופוננטה</a:t>
            </a:r>
            <a:r>
              <a:rPr lang="en-US" sz="2400" b="1" u="sng" dirty="0">
                <a:solidFill>
                  <a:srgbClr val="136C75"/>
                </a:solidFill>
              </a:rPr>
              <a:t> face-recognition </a:t>
            </a:r>
            <a:r>
              <a:rPr lang="he-IL" sz="2400" b="1" u="sng" dirty="0">
                <a:solidFill>
                  <a:srgbClr val="136C75"/>
                </a:solidFill>
              </a:rPr>
              <a:t> ב</a:t>
            </a:r>
            <a:r>
              <a:rPr lang="en-US" sz="2400" b="1" u="sng" dirty="0">
                <a:solidFill>
                  <a:srgbClr val="136C75"/>
                </a:solidFill>
              </a:rPr>
              <a:t>Angular </a:t>
            </a:r>
            <a:r>
              <a:rPr lang="he-IL" sz="2400" b="1" u="sng" dirty="0">
                <a:solidFill>
                  <a:srgbClr val="136C75"/>
                </a:solidFill>
              </a:rPr>
              <a:t> </a:t>
            </a:r>
          </a:p>
        </p:txBody>
      </p:sp>
      <p:sp>
        <p:nvSpPr>
          <p:cNvPr id="6" name="תיבת טקסט 5">
            <a:extLst>
              <a:ext uri="{FF2B5EF4-FFF2-40B4-BE49-F238E27FC236}">
                <a16:creationId xmlns:a16="http://schemas.microsoft.com/office/drawing/2014/main" id="{E14ED4DB-A163-617C-2E86-C6766D9C6955}"/>
              </a:ext>
            </a:extLst>
          </p:cNvPr>
          <p:cNvSpPr txBox="1"/>
          <p:nvPr/>
        </p:nvSpPr>
        <p:spPr>
          <a:xfrm>
            <a:off x="1382234" y="529685"/>
            <a:ext cx="10134185" cy="646331"/>
          </a:xfrm>
          <a:prstGeom prst="rect">
            <a:avLst/>
          </a:prstGeom>
          <a:noFill/>
        </p:spPr>
        <p:txBody>
          <a:bodyPr wrap="none" rtlCol="1">
            <a:spAutoFit/>
          </a:bodyPr>
          <a:lstStyle/>
          <a:p>
            <a:r>
              <a:rPr lang="he-IL" dirty="0"/>
              <a:t>בצד ה </a:t>
            </a:r>
            <a:r>
              <a:rPr lang="en-US" dirty="0"/>
              <a:t>client</a:t>
            </a:r>
            <a:r>
              <a:rPr lang="he-IL" dirty="0"/>
              <a:t> יצרתי את </a:t>
            </a:r>
            <a:r>
              <a:rPr lang="he-IL" dirty="0" err="1"/>
              <a:t>הקומפוננטה</a:t>
            </a:r>
            <a:r>
              <a:rPr lang="he-IL" dirty="0"/>
              <a:t> </a:t>
            </a:r>
            <a:r>
              <a:rPr lang="en-US" dirty="0"/>
              <a:t> </a:t>
            </a:r>
            <a:r>
              <a:rPr lang="en-US" sz="1800" dirty="0"/>
              <a:t>face-recognition</a:t>
            </a:r>
            <a:r>
              <a:rPr lang="he-IL" dirty="0"/>
              <a:t>שמאפשרת למשתמש לצלם את עצמו במצלמת המחשב</a:t>
            </a:r>
          </a:p>
          <a:p>
            <a:r>
              <a:rPr lang="he-IL" dirty="0"/>
              <a:t>ושולחת את תמונתו לסרוויס זיהוי הפנים ומחזירה הודעה לפי תוצאות הזיהוי שקיבלה מה</a:t>
            </a:r>
            <a:r>
              <a:rPr lang="en-US" dirty="0"/>
              <a:t>service </a:t>
            </a:r>
            <a:r>
              <a:rPr lang="he-IL" dirty="0"/>
              <a:t>. </a:t>
            </a:r>
          </a:p>
        </p:txBody>
      </p:sp>
      <p:sp>
        <p:nvSpPr>
          <p:cNvPr id="12" name="תיבת טקסט 11">
            <a:extLst>
              <a:ext uri="{FF2B5EF4-FFF2-40B4-BE49-F238E27FC236}">
                <a16:creationId xmlns:a16="http://schemas.microsoft.com/office/drawing/2014/main" id="{90439136-8726-4156-5EC2-62E74BF25AFB}"/>
              </a:ext>
            </a:extLst>
          </p:cNvPr>
          <p:cNvSpPr txBox="1"/>
          <p:nvPr/>
        </p:nvSpPr>
        <p:spPr>
          <a:xfrm>
            <a:off x="42217" y="4491317"/>
            <a:ext cx="7010400" cy="2246769"/>
          </a:xfrm>
          <a:prstGeom prst="rect">
            <a:avLst/>
          </a:prstGeom>
          <a:noFill/>
          <a:ln w="12700">
            <a:solidFill>
              <a:schemeClr val="tx1"/>
            </a:solidFill>
          </a:ln>
        </p:spPr>
        <p:txBody>
          <a:bodyPr wrap="square" rtlCol="1">
            <a:spAutoFit/>
          </a:bodyPr>
          <a:lstStyle/>
          <a:p>
            <a:r>
              <a:rPr lang="en-US" sz="1400" b="1" dirty="0"/>
              <a:t>&lt;div class="face-recognition-container"&gt;</a:t>
            </a:r>
            <a:r>
              <a:rPr lang="he-IL" sz="1400" dirty="0"/>
              <a:t>מיכל מרכזי שמחזיק את כל הרכיבים ומרכז אותם בעזרת    ה-</a:t>
            </a:r>
            <a:r>
              <a:rPr lang="en-US" sz="1400" dirty="0"/>
              <a:t>CSS</a:t>
            </a:r>
          </a:p>
          <a:p>
            <a:r>
              <a:rPr lang="en-US" sz="1400" b="1" dirty="0"/>
              <a:t>&lt;div class="instructions"&gt;</a:t>
            </a:r>
            <a:r>
              <a:rPr lang="he-IL" sz="1400" b="1" dirty="0"/>
              <a:t> </a:t>
            </a:r>
            <a:r>
              <a:rPr lang="he-IL" sz="1400" dirty="0"/>
              <a:t>הצגת ההוראות למשתמשים בנוגע לתהליך הזיהוי.</a:t>
            </a:r>
          </a:p>
          <a:p>
            <a:r>
              <a:rPr lang="en-US" sz="1400" b="1" dirty="0"/>
              <a:t>&lt;div class="webcam-button-container"&gt;</a:t>
            </a:r>
            <a:r>
              <a:rPr lang="he-IL" sz="1400" b="1" dirty="0"/>
              <a:t> </a:t>
            </a:r>
            <a:r>
              <a:rPr lang="he-IL" sz="1400" dirty="0"/>
              <a:t>מיכל המאגד את חלון המצלמה ואת כפתור הצילום יחד.</a:t>
            </a:r>
          </a:p>
          <a:p>
            <a:r>
              <a:rPr lang="en-US" sz="1400" b="1" dirty="0"/>
              <a:t>&lt;webcam&gt;</a:t>
            </a:r>
            <a:r>
              <a:rPr lang="he-IL" sz="1400" dirty="0"/>
              <a:t>רכיב המצלמה המצולם, שבו מתבצע הצילום. </a:t>
            </a:r>
          </a:p>
          <a:p>
            <a:r>
              <a:rPr lang="he-IL" sz="1400" dirty="0"/>
              <a:t> ה-</a:t>
            </a:r>
            <a:r>
              <a:rPr lang="en-US" sz="1400" dirty="0"/>
              <a:t> [trigger] </a:t>
            </a:r>
            <a:r>
              <a:rPr lang="he-IL" sz="1400" dirty="0"/>
              <a:t>מחובר ל-</a:t>
            </a:r>
            <a:r>
              <a:rPr lang="en-US" sz="1400" dirty="0"/>
              <a:t> Observable </a:t>
            </a:r>
            <a:r>
              <a:rPr lang="he-IL" sz="1400" dirty="0"/>
              <a:t>עבור הצילום,</a:t>
            </a:r>
          </a:p>
          <a:p>
            <a:pPr algn="r"/>
            <a:r>
              <a:rPr lang="he-IL" sz="1400" dirty="0"/>
              <a:t> ו-</a:t>
            </a:r>
            <a:r>
              <a:rPr lang="en-US" sz="1400" dirty="0"/>
              <a:t>(</a:t>
            </a:r>
            <a:r>
              <a:rPr lang="en-US" sz="1400" dirty="0" err="1"/>
              <a:t>imageCapture</a:t>
            </a:r>
            <a:r>
              <a:rPr lang="en-US" sz="1400" dirty="0"/>
              <a:t>)</a:t>
            </a:r>
            <a:r>
              <a:rPr lang="he-IL" sz="1400" dirty="0"/>
              <a:t> מפעיל את פונקציית </a:t>
            </a:r>
            <a:r>
              <a:rPr lang="en-US" sz="1400" dirty="0"/>
              <a:t>  </a:t>
            </a:r>
            <a:r>
              <a:rPr lang="en-US" sz="1400" dirty="0" err="1"/>
              <a:t>handleImage</a:t>
            </a:r>
            <a:r>
              <a:rPr lang="he-IL" sz="1400" dirty="0"/>
              <a:t>לאחר הצילום.</a:t>
            </a:r>
          </a:p>
          <a:p>
            <a:pPr algn="r"/>
            <a:r>
              <a:rPr lang="en-US" sz="1400" b="1" dirty="0"/>
              <a:t>&lt;button class="capture-button"&gt;</a:t>
            </a:r>
          </a:p>
          <a:p>
            <a:pPr algn="r"/>
            <a:r>
              <a:rPr lang="he-IL" sz="1400" dirty="0"/>
              <a:t> כפתור לצילום התמונה. כולל אייקון מצלמה וקוד שמפנה לפונקציית </a:t>
            </a:r>
            <a:r>
              <a:rPr lang="en-US" sz="1400" dirty="0" err="1"/>
              <a:t>triggerSnapshot</a:t>
            </a:r>
            <a:r>
              <a:rPr lang="en-US" sz="1400" dirty="0"/>
              <a:t>()</a:t>
            </a:r>
            <a:r>
              <a:rPr lang="he-IL" sz="1400" dirty="0"/>
              <a:t> לצילום   התמונה.</a:t>
            </a:r>
          </a:p>
        </p:txBody>
      </p:sp>
      <p:pic>
        <p:nvPicPr>
          <p:cNvPr id="10" name="תמונה 9">
            <a:extLst>
              <a:ext uri="{FF2B5EF4-FFF2-40B4-BE49-F238E27FC236}">
                <a16:creationId xmlns:a16="http://schemas.microsoft.com/office/drawing/2014/main" id="{95A0AE99-9399-29FB-B5CF-D8633ADBF263}"/>
              </a:ext>
            </a:extLst>
          </p:cNvPr>
          <p:cNvPicPr>
            <a:picLocks noChangeAspect="1"/>
          </p:cNvPicPr>
          <p:nvPr/>
        </p:nvPicPr>
        <p:blipFill>
          <a:blip r:embed="rId3"/>
          <a:stretch>
            <a:fillRect/>
          </a:stretch>
        </p:blipFill>
        <p:spPr>
          <a:xfrm>
            <a:off x="7032128" y="2922493"/>
            <a:ext cx="5117655" cy="3880365"/>
          </a:xfrm>
          <a:prstGeom prst="rect">
            <a:avLst/>
          </a:prstGeom>
          <a:ln w="19050">
            <a:solidFill>
              <a:srgbClr val="136C75"/>
            </a:solidFill>
          </a:ln>
        </p:spPr>
      </p:pic>
    </p:spTree>
    <p:extLst>
      <p:ext uri="{BB962C8B-B14F-4D97-AF65-F5344CB8AC3E}">
        <p14:creationId xmlns:p14="http://schemas.microsoft.com/office/powerpoint/2010/main" val="3646557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460BA02-6142-E54D-5316-49FDD3E95C77}"/>
              </a:ext>
            </a:extLst>
          </p:cNvPr>
          <p:cNvPicPr>
            <a:picLocks noChangeAspect="1"/>
          </p:cNvPicPr>
          <p:nvPr/>
        </p:nvPicPr>
        <p:blipFill>
          <a:blip r:embed="rId2"/>
          <a:stretch>
            <a:fillRect/>
          </a:stretch>
        </p:blipFill>
        <p:spPr>
          <a:xfrm>
            <a:off x="267216" y="1495778"/>
            <a:ext cx="3589331" cy="5303980"/>
          </a:xfrm>
          <a:prstGeom prst="rect">
            <a:avLst/>
          </a:prstGeom>
          <a:ln w="28575">
            <a:solidFill>
              <a:srgbClr val="136C75"/>
            </a:solidFill>
          </a:ln>
        </p:spPr>
      </p:pic>
      <p:pic>
        <p:nvPicPr>
          <p:cNvPr id="7" name="תמונה 6">
            <a:extLst>
              <a:ext uri="{FF2B5EF4-FFF2-40B4-BE49-F238E27FC236}">
                <a16:creationId xmlns:a16="http://schemas.microsoft.com/office/drawing/2014/main" id="{8B7EE458-76E5-E4B1-0094-90B3044E3928}"/>
              </a:ext>
            </a:extLst>
          </p:cNvPr>
          <p:cNvPicPr>
            <a:picLocks noChangeAspect="1"/>
          </p:cNvPicPr>
          <p:nvPr/>
        </p:nvPicPr>
        <p:blipFill>
          <a:blip r:embed="rId3"/>
          <a:stretch>
            <a:fillRect/>
          </a:stretch>
        </p:blipFill>
        <p:spPr>
          <a:xfrm>
            <a:off x="4017911" y="1546560"/>
            <a:ext cx="3225571" cy="5222750"/>
          </a:xfrm>
          <a:prstGeom prst="rect">
            <a:avLst/>
          </a:prstGeom>
          <a:ln w="28575">
            <a:solidFill>
              <a:srgbClr val="136C75"/>
            </a:solidFill>
          </a:ln>
        </p:spPr>
      </p:pic>
      <p:sp>
        <p:nvSpPr>
          <p:cNvPr id="10" name="תיבת טקסט 9">
            <a:extLst>
              <a:ext uri="{FF2B5EF4-FFF2-40B4-BE49-F238E27FC236}">
                <a16:creationId xmlns:a16="http://schemas.microsoft.com/office/drawing/2014/main" id="{AFDE18D4-E477-CC85-A26A-4B2211C2D66B}"/>
              </a:ext>
            </a:extLst>
          </p:cNvPr>
          <p:cNvSpPr txBox="1"/>
          <p:nvPr/>
        </p:nvSpPr>
        <p:spPr>
          <a:xfrm>
            <a:off x="3424517" y="484063"/>
            <a:ext cx="6096000" cy="461665"/>
          </a:xfrm>
          <a:prstGeom prst="rect">
            <a:avLst/>
          </a:prstGeom>
          <a:noFill/>
        </p:spPr>
        <p:txBody>
          <a:bodyPr wrap="square">
            <a:spAutoFit/>
          </a:bodyPr>
          <a:lstStyle/>
          <a:p>
            <a:pPr algn="ctr" rtl="0"/>
            <a:r>
              <a:rPr lang="en-US" sz="2400" b="1" u="sng" dirty="0">
                <a:solidFill>
                  <a:srgbClr val="136C75"/>
                </a:solidFill>
              </a:rPr>
              <a:t>face-recognition.component.css:</a:t>
            </a:r>
            <a:endParaRPr lang="he-IL" sz="2400" b="1" u="sng" dirty="0">
              <a:solidFill>
                <a:srgbClr val="136C75"/>
              </a:solidFill>
            </a:endParaRPr>
          </a:p>
        </p:txBody>
      </p:sp>
      <p:sp>
        <p:nvSpPr>
          <p:cNvPr id="11" name="תיבת טקסט 10">
            <a:extLst>
              <a:ext uri="{FF2B5EF4-FFF2-40B4-BE49-F238E27FC236}">
                <a16:creationId xmlns:a16="http://schemas.microsoft.com/office/drawing/2014/main" id="{380B332E-13BF-3915-71A4-005C4A167BC5}"/>
              </a:ext>
            </a:extLst>
          </p:cNvPr>
          <p:cNvSpPr txBox="1"/>
          <p:nvPr/>
        </p:nvSpPr>
        <p:spPr>
          <a:xfrm>
            <a:off x="7404846" y="1696186"/>
            <a:ext cx="4637872" cy="3108543"/>
          </a:xfrm>
          <a:prstGeom prst="rect">
            <a:avLst/>
          </a:prstGeom>
          <a:noFill/>
          <a:ln w="19050">
            <a:solidFill>
              <a:srgbClr val="136C75"/>
            </a:solidFill>
          </a:ln>
        </p:spPr>
        <p:txBody>
          <a:bodyPr wrap="none" rtlCol="1">
            <a:spAutoFit/>
          </a:bodyPr>
          <a:lstStyle/>
          <a:p>
            <a:pPr algn="r"/>
            <a:r>
              <a:rPr lang="en-US" sz="1400" b="1" dirty="0"/>
              <a:t>face-recognition-container</a:t>
            </a:r>
            <a:r>
              <a:rPr lang="en-US" sz="1400" dirty="0"/>
              <a:t> </a:t>
            </a:r>
            <a:endParaRPr lang="he-IL" sz="1400" dirty="0"/>
          </a:p>
          <a:p>
            <a:pPr algn="r"/>
            <a:r>
              <a:rPr lang="he-IL" sz="1400" dirty="0"/>
              <a:t>מסדר את התוכן במרכז המסך בגובה מלא עם סידור גמיש ויישור.</a:t>
            </a:r>
          </a:p>
          <a:p>
            <a:pPr algn="r"/>
            <a:r>
              <a:rPr lang="en-US" sz="1400" b="1" dirty="0"/>
              <a:t>instructions</a:t>
            </a:r>
            <a:r>
              <a:rPr lang="he-IL" sz="1400" dirty="0"/>
              <a:t> </a:t>
            </a:r>
          </a:p>
          <a:p>
            <a:pPr algn="r"/>
            <a:r>
              <a:rPr lang="he-IL" sz="1400" dirty="0"/>
              <a:t>מעצב את הטקסט של ההוראות במרכז ובצבע כהה.</a:t>
            </a:r>
          </a:p>
          <a:p>
            <a:pPr algn="r"/>
            <a:r>
              <a:rPr lang="en-US" sz="1400" b="1" dirty="0"/>
              <a:t>webcam-button-container</a:t>
            </a:r>
            <a:endParaRPr lang="he-IL" sz="1400" b="1" dirty="0"/>
          </a:p>
          <a:p>
            <a:pPr algn="r"/>
            <a:r>
              <a:rPr lang="he-IL" sz="1400" dirty="0"/>
              <a:t>מניח את חלון המצלמה ואת הכפתור בצמוד אחד לשני.</a:t>
            </a:r>
          </a:p>
          <a:p>
            <a:pPr algn="r"/>
            <a:r>
              <a:rPr lang="en-US" sz="1400" b="1" dirty="0"/>
              <a:t>webcam-container</a:t>
            </a:r>
            <a:endParaRPr lang="he-IL" sz="1400" b="1" dirty="0"/>
          </a:p>
          <a:p>
            <a:pPr algn="r"/>
            <a:r>
              <a:rPr lang="he-IL" sz="1400" dirty="0"/>
              <a:t>עוטף את חלון המצלמה עם גבול, צל ושטח ריפוד.</a:t>
            </a:r>
          </a:p>
          <a:p>
            <a:pPr algn="r"/>
            <a:r>
              <a:rPr lang="en-US" sz="1400" b="1" dirty="0"/>
              <a:t>button-container</a:t>
            </a:r>
            <a:endParaRPr lang="he-IL" sz="1400" b="1" dirty="0"/>
          </a:p>
          <a:p>
            <a:pPr algn="r"/>
            <a:r>
              <a:rPr lang="he-IL" sz="1400" dirty="0"/>
              <a:t>מכיל את הכפתור ומסדר אותו בצורה אנכית.</a:t>
            </a:r>
          </a:p>
          <a:p>
            <a:pPr algn="r"/>
            <a:r>
              <a:rPr lang="en-US" sz="1400" b="1" dirty="0"/>
              <a:t>capture-button</a:t>
            </a:r>
            <a:endParaRPr lang="he-IL" sz="1400" b="1" dirty="0"/>
          </a:p>
          <a:p>
            <a:pPr algn="r"/>
            <a:r>
              <a:rPr lang="he-IL" sz="1400" dirty="0"/>
              <a:t>מעצב את כפתור הצילום עם צבע רקע, גבולות, והחלפת צבע</a:t>
            </a:r>
          </a:p>
          <a:p>
            <a:pPr algn="r"/>
            <a:r>
              <a:rPr lang="he-IL" sz="1400" dirty="0"/>
              <a:t>בעת מעבר על הכפתור.</a:t>
            </a:r>
            <a:endParaRPr lang="en-US" sz="1400" b="1" dirty="0"/>
          </a:p>
          <a:p>
            <a:pPr algn="r"/>
            <a:endParaRPr lang="he-IL" sz="1400" b="1" dirty="0"/>
          </a:p>
        </p:txBody>
      </p:sp>
      <p:cxnSp>
        <p:nvCxnSpPr>
          <p:cNvPr id="12" name="מחבר חץ ישר 11">
            <a:extLst>
              <a:ext uri="{FF2B5EF4-FFF2-40B4-BE49-F238E27FC236}">
                <a16:creationId xmlns:a16="http://schemas.microsoft.com/office/drawing/2014/main" id="{76CB4682-76B9-E625-5251-3D2C22D8C999}"/>
              </a:ext>
            </a:extLst>
          </p:cNvPr>
          <p:cNvCxnSpPr>
            <a:cxnSpLocks/>
          </p:cNvCxnSpPr>
          <p:nvPr/>
        </p:nvCxnSpPr>
        <p:spPr>
          <a:xfrm flipV="1">
            <a:off x="6774389" y="2461994"/>
            <a:ext cx="1099551" cy="854948"/>
          </a:xfrm>
          <a:prstGeom prst="straightConnector1">
            <a:avLst/>
          </a:prstGeom>
          <a:ln w="19050">
            <a:solidFill>
              <a:srgbClr val="136C7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7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8D61E72-C328-B9A2-55B2-D76F9419061D}"/>
              </a:ext>
            </a:extLst>
          </p:cNvPr>
          <p:cNvSpPr txBox="1"/>
          <p:nvPr/>
        </p:nvSpPr>
        <p:spPr>
          <a:xfrm>
            <a:off x="3552979" y="573741"/>
            <a:ext cx="3457421" cy="400110"/>
          </a:xfrm>
          <a:prstGeom prst="rect">
            <a:avLst/>
          </a:prstGeom>
          <a:noFill/>
        </p:spPr>
        <p:txBody>
          <a:bodyPr wrap="none" rtlCol="1">
            <a:spAutoFit/>
          </a:bodyPr>
          <a:lstStyle/>
          <a:p>
            <a:r>
              <a:rPr lang="en-US" sz="2000" b="1" dirty="0">
                <a:solidFill>
                  <a:srgbClr val="136C75"/>
                </a:solidFill>
              </a:rPr>
              <a:t>face-</a:t>
            </a:r>
            <a:r>
              <a:rPr lang="en-US" sz="2000" b="1" dirty="0" err="1">
                <a:solidFill>
                  <a:srgbClr val="136C75"/>
                </a:solidFill>
              </a:rPr>
              <a:t>recognition.component.ts</a:t>
            </a:r>
            <a:endParaRPr lang="he-IL" sz="2000" b="1" dirty="0">
              <a:solidFill>
                <a:srgbClr val="136C75"/>
              </a:solidFill>
            </a:endParaRPr>
          </a:p>
        </p:txBody>
      </p:sp>
    </p:spTree>
    <p:extLst>
      <p:ext uri="{BB962C8B-B14F-4D97-AF65-F5344CB8AC3E}">
        <p14:creationId xmlns:p14="http://schemas.microsoft.com/office/powerpoint/2010/main" val="133821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ה':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spTree>
    <p:extLst>
      <p:ext uri="{BB962C8B-B14F-4D97-AF65-F5344CB8AC3E}">
        <p14:creationId xmlns:p14="http://schemas.microsoft.com/office/powerpoint/2010/main" val="3953025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ו':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spTree>
    <p:extLst>
      <p:ext uri="{BB962C8B-B14F-4D97-AF65-F5344CB8AC3E}">
        <p14:creationId xmlns:p14="http://schemas.microsoft.com/office/powerpoint/2010/main" val="1792001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70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 מרים - החשובות בפיתוח, תרמה במיוחד לפרויקט ביכולתה ללמוד לבד ולקדם בעצמה משימות מורכבות גם בעולמות חדשים שלא למדה עליהם והכירה קודם. </a:t>
            </a:r>
            <a:r>
              <a:rPr lang="he-IL" dirty="0">
                <a:latin typeface="Arial"/>
                <a:ea typeface="Arial"/>
                <a:cs typeface="Arial"/>
                <a:sym typeface="Arial"/>
              </a:rPr>
              <a:t>הקימה מנגנונים ורכיבים משוכללים בתוכנה תוך כדי התממשקות ל</a:t>
            </a:r>
            <a:r>
              <a:rPr lang="en-US" dirty="0">
                <a:latin typeface="Arial"/>
                <a:ea typeface="Arial"/>
                <a:cs typeface="Arial"/>
                <a:sym typeface="Arial"/>
              </a:rPr>
              <a:t> API </a:t>
            </a:r>
            <a:r>
              <a:rPr lang="he-IL" dirty="0">
                <a:latin typeface="Arial"/>
                <a:ea typeface="Arial"/>
                <a:cs typeface="Arial"/>
                <a:sym typeface="Arial"/>
              </a:rPr>
              <a:t>חיצוניים ושימוש בספריות חדשניות חיצוניות. לא עזבה משימה עד שהושלמה, גם כשנתקלה בבאגים קשים! – הזכירה בהתנהלותה זו מפתח מנוסה!</a:t>
            </a:r>
            <a:endParaRPr lang="iw-IL" dirty="0"/>
          </a:p>
        </p:txBody>
      </p:sp>
    </p:spTree>
    <p:extLst>
      <p:ext uri="{BB962C8B-B14F-4D97-AF65-F5344CB8AC3E}">
        <p14:creationId xmlns:p14="http://schemas.microsoft.com/office/powerpoint/2010/main" val="2151092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990600" y="517525"/>
            <a:ext cx="10515600" cy="2827655"/>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he-IL" dirty="0">
              <a:solidFill>
                <a:schemeClr val="tx2">
                  <a:lumMod val="60000"/>
                  <a:lumOff val="40000"/>
                </a:schemeClr>
              </a:solidFill>
              <a:cs typeface="+mn-cs"/>
            </a:endParaRPr>
          </a:p>
        </p:txBody>
      </p:sp>
    </p:spTree>
    <p:extLst>
      <p:ext uri="{BB962C8B-B14F-4D97-AF65-F5344CB8AC3E}">
        <p14:creationId xmlns:p14="http://schemas.microsoft.com/office/powerpoint/2010/main" val="165581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362269"/>
            <a:ext cx="10515600" cy="4814694"/>
          </a:xfrm>
        </p:spPr>
        <p:txBody>
          <a:bodyPr>
            <a:normAutofit fontScale="92500" lnSpcReduction="10000"/>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 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מנכ"ל: 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 </a:t>
            </a:r>
            <a:r>
              <a:rPr lang="iw-IL" sz="1400" dirty="0">
                <a:solidFill>
                  <a:srgbClr val="000000"/>
                </a:solidFill>
                <a:latin typeface="Arial"/>
                <a:ea typeface="Arial"/>
                <a:cs typeface="Arial"/>
                <a:sym typeface="Arial"/>
              </a:rPr>
              <a:t>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 </a:t>
            </a:r>
            <a:r>
              <a:rPr lang="iw-IL" sz="1400" dirty="0">
                <a:solidFill>
                  <a:srgbClr val="000000"/>
                </a:solidFill>
                <a:latin typeface="Arial"/>
                <a:ea typeface="Arial"/>
                <a:cs typeface="Arial"/>
                <a:sym typeface="Arial"/>
              </a:rPr>
              <a:t>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70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0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 להרחבת אופקים, וכן השתלמויות המוכרות לגמולים, ל"אופק חדש" </a:t>
            </a:r>
            <a:r>
              <a:rPr lang="he-IL" sz="2000" b="0" i="0" dirty="0" err="1">
                <a:solidFill>
                  <a:srgbClr val="202122"/>
                </a:solidFill>
                <a:effectLst/>
                <a:highlight>
                  <a:srgbClr val="FFFFFF"/>
                </a:highlight>
                <a:latin typeface="Arial" panose="020B0604020202020204" pitchFamily="34" charset="0"/>
              </a:rPr>
              <a:t>ול"עוז</a:t>
            </a:r>
            <a:r>
              <a:rPr lang="he-IL" sz="2000" b="0" i="0" dirty="0">
                <a:solidFill>
                  <a:srgbClr val="202122"/>
                </a:solidFill>
                <a:effectLst/>
                <a:highlight>
                  <a:srgbClr val="FFFFFF"/>
                </a:highlight>
                <a:latin typeface="Arial" panose="020B0604020202020204" pitchFamily="34" charset="0"/>
              </a:rPr>
              <a:t> לתמורה".</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dirty="0">
                <a:solidFill>
                  <a:srgbClr val="202122"/>
                </a:solidFill>
                <a:effectLst/>
                <a:highlight>
                  <a:srgbClr val="FFFFFF"/>
                </a:highlight>
                <a:latin typeface="Arial" panose="020B0604020202020204" pitchFamily="34" charset="0"/>
              </a:rPr>
              <a:t> במסגרת המכון ניתן ללמוד לקראת </a:t>
            </a:r>
            <a:r>
              <a:rPr lang="he-IL" sz="20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000" b="0" i="0" dirty="0">
                <a:solidFill>
                  <a:srgbClr val="202122"/>
                </a:solidFill>
                <a:effectLst/>
                <a:highlight>
                  <a:srgbClr val="FFFFFF"/>
                </a:highlight>
                <a:latin typeface="Arial" panose="020B0604020202020204" pitchFamily="34" charset="0"/>
              </a:rPr>
              <a:t>: "אקוויוולנט לתואר בוגר" ("דרגה מס' 1") ו"אקוויוולנט לתואר מוסמך" ("דרגה מס' 2").</a:t>
            </a:r>
            <a:r>
              <a:rPr lang="he-IL" sz="2000" b="0" i="0" u="none" strike="noStrike" baseline="30000" dirty="0">
                <a:solidFill>
                  <a:srgbClr val="0645AD"/>
                </a:solidFill>
                <a:effectLst/>
                <a:highlight>
                  <a:srgbClr val="FFFFFF"/>
                </a:highlight>
                <a:latin typeface="Arial" panose="020B0604020202020204" pitchFamily="34" charset="0"/>
                <a:hlinkClick r:id="rId4"/>
              </a:rPr>
              <a:t>[27]</a:t>
            </a: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000" b="0" i="0" u="none" strike="noStrike" baseline="30000" dirty="0">
                <a:solidFill>
                  <a:srgbClr val="0645AD"/>
                </a:solidFill>
                <a:effectLst/>
                <a:highlight>
                  <a:srgbClr val="FFFFFF"/>
                </a:highlight>
                <a:latin typeface="Arial" panose="020B0604020202020204" pitchFamily="34" charset="0"/>
                <a:hlinkClick r:id="rId2"/>
              </a:rPr>
              <a:t>[26]</a:t>
            </a:r>
            <a:r>
              <a:rPr lang="he-IL" sz="20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0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baseline="30000" dirty="0">
                <a:highlight>
                  <a:srgbClr val="FFFFFF"/>
                </a:highlight>
                <a:latin typeface="Arial" panose="020B0604020202020204" pitchFamily="34" charset="0"/>
              </a:rPr>
              <a:t>לפרטים נוספים על המכון: </a:t>
            </a:r>
            <a:r>
              <a:rPr lang="he-IL"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000" b="1" i="0" u="none" strike="noStrike" dirty="0">
                <a:effectLst/>
                <a:latin typeface="Arial" panose="020B0604020202020204" pitchFamily="34" charset="0"/>
              </a:rPr>
              <a:t>האגף העיקרי שמולו הפרויקט מתנהל הוא: </a:t>
            </a:r>
          </a:p>
          <a:p>
            <a:pPr marL="0" indent="0">
              <a:buNone/>
            </a:pPr>
            <a:r>
              <a:rPr lang="he-IL" sz="2000" b="0" i="0" u="none" strike="noStrike" dirty="0">
                <a:effectLst/>
                <a:latin typeface="Arial" panose="020B0604020202020204" pitchFamily="34" charset="0"/>
              </a:rPr>
              <a:t>האגף האדמיניסטרטיבי של המכון.</a:t>
            </a:r>
          </a:p>
          <a:p>
            <a:pPr marL="0" indent="0">
              <a:buNone/>
            </a:pPr>
            <a:endParaRPr lang="he-IL" sz="2000" b="0" i="0" u="none" strike="noStrike" dirty="0">
              <a:effectLst/>
              <a:latin typeface="Arial" panose="020B0604020202020204" pitchFamily="34" charset="0"/>
            </a:endParaRPr>
          </a:p>
          <a:p>
            <a:pPr marL="0" indent="0">
              <a:buNone/>
            </a:pPr>
            <a:r>
              <a:rPr lang="he-IL" sz="2000" b="1" dirty="0">
                <a:latin typeface="Arial" panose="020B0604020202020204" pitchFamily="34" charset="0"/>
              </a:rPr>
              <a:t>אנשי קשר:</a:t>
            </a:r>
          </a:p>
          <a:p>
            <a:pPr marL="0" indent="0">
              <a:buNone/>
            </a:pPr>
            <a:r>
              <a:rPr lang="he-IL" sz="2000" dirty="0">
                <a:latin typeface="Arial" panose="020B0604020202020204" pitchFamily="34" charset="0"/>
              </a:rPr>
              <a:t>חני לוין </a:t>
            </a:r>
            <a:r>
              <a:rPr lang="en-US" sz="2000" dirty="0">
                <a:latin typeface="Arial" panose="020B0604020202020204" pitchFamily="34" charset="0"/>
              </a:rPr>
              <a:t>chlevin@mbj.org.il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חני </a:t>
            </a:r>
            <a:r>
              <a:rPr lang="he-IL" sz="2000" dirty="0" err="1">
                <a:latin typeface="Arial" panose="020B0604020202020204" pitchFamily="34" charset="0"/>
              </a:rPr>
              <a:t>פוליקמן</a:t>
            </a:r>
            <a:r>
              <a:rPr lang="he-IL" sz="2000" dirty="0">
                <a:latin typeface="Arial" panose="020B0604020202020204" pitchFamily="34" charset="0"/>
              </a:rPr>
              <a:t> </a:t>
            </a:r>
            <a:r>
              <a:rPr lang="en-US" sz="2000" dirty="0">
                <a:latin typeface="Arial" panose="020B0604020202020204" pitchFamily="34" charset="0"/>
              </a:rPr>
              <a:t>ch-f@mbj.org.il</a:t>
            </a:r>
            <a:endParaRPr lang="he-IL" sz="2000" dirty="0">
              <a:latin typeface="Arial" panose="020B0604020202020204" pitchFamily="34" charset="0"/>
            </a:endParaRPr>
          </a:p>
          <a:p>
            <a:pPr marL="0" indent="0">
              <a:buNone/>
            </a:pPr>
            <a:r>
              <a:rPr lang="he-IL" sz="2000" dirty="0">
                <a:latin typeface="Arial" panose="020B0604020202020204" pitchFamily="34" charset="0"/>
              </a:rPr>
              <a:t>שולמית ברלין </a:t>
            </a:r>
            <a:r>
              <a:rPr lang="en-US" sz="2000" dirty="0">
                <a:latin typeface="Arial" panose="020B0604020202020204" pitchFamily="34" charset="0"/>
              </a:rPr>
              <a:t>shulamitberlin@gmail.com</a:t>
            </a:r>
            <a:endParaRPr lang="he-IL" sz="20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a:t>
            </a:r>
            <a:r>
              <a:rPr lang="he-IL" sz="2400" dirty="0" err="1">
                <a:latin typeface="Arial"/>
                <a:ea typeface="Arial"/>
                <a:cs typeface="Arial"/>
                <a:sym typeface="Arial"/>
              </a:rPr>
              <a:t>ליצירה,עדכון</a:t>
            </a:r>
            <a:r>
              <a:rPr lang="he-IL" sz="2400" dirty="0">
                <a:latin typeface="Arial"/>
                <a:ea typeface="Arial"/>
                <a:cs typeface="Arial"/>
                <a:sym typeface="Arial"/>
              </a:rPr>
              <a:t>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p:txBody>
          <a:bodyPr>
            <a:normAutofit/>
          </a:bodyPr>
          <a:lstStyle/>
          <a:p>
            <a:pPr algn="ctr"/>
            <a:r>
              <a:rPr lang="he-IL" sz="4000" dirty="0">
                <a:solidFill>
                  <a:schemeClr val="tx2">
                    <a:lumMod val="60000"/>
                    <a:lumOff val="40000"/>
                  </a:schemeClr>
                </a:solidFill>
                <a:cs typeface="+mn-cs"/>
              </a:rPr>
              <a:t>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2171700" y="1488427"/>
            <a:ext cx="5448300" cy="2302523"/>
          </a:xfrm>
        </p:spPr>
        <p:txBody>
          <a:bodyPr>
            <a:normAutofit/>
          </a:bodyPr>
          <a:lstStyle/>
          <a:p>
            <a:pPr marL="0" lvl="0" indent="0" algn="r" rtl="1">
              <a:lnSpc>
                <a:spcPct val="120000"/>
              </a:lnSpc>
              <a:spcBef>
                <a:spcPts val="0"/>
              </a:spcBef>
              <a:spcAft>
                <a:spcPts val="0"/>
              </a:spcAft>
              <a:buSzPts val="1200"/>
              <a:buNone/>
            </a:pPr>
            <a:r>
              <a:rPr lang="iw-IL" sz="1100" b="1" dirty="0"/>
              <a:t>שלב</a:t>
            </a:r>
            <a:r>
              <a:rPr lang="he-IL" sz="1100" b="1" dirty="0"/>
              <a:t> 1:</a:t>
            </a:r>
            <a:r>
              <a:rPr lang="iw-IL" sz="1100" b="1" dirty="0"/>
              <a:t> היכרות עם החברה והפרויקט</a:t>
            </a:r>
            <a:endParaRPr lang="iw-IL" sz="1100" dirty="0"/>
          </a:p>
          <a:p>
            <a:pPr marL="0" lvl="0" indent="0" algn="r" rtl="1">
              <a:lnSpc>
                <a:spcPct val="120000"/>
              </a:lnSpc>
              <a:spcBef>
                <a:spcPts val="1000"/>
              </a:spcBef>
              <a:spcAft>
                <a:spcPts val="0"/>
              </a:spcAft>
              <a:buSzPts val="1200"/>
              <a:buNone/>
            </a:pPr>
            <a:r>
              <a:rPr lang="iw-IL" sz="1100" b="1" dirty="0"/>
              <a:t>שלב</a:t>
            </a:r>
            <a:r>
              <a:rPr lang="he-IL" sz="1100" b="1" dirty="0"/>
              <a:t> 2: </a:t>
            </a:r>
            <a:r>
              <a:rPr lang="iw-IL" sz="1100" b="1" dirty="0"/>
              <a:t>אפיון ודרישות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3: </a:t>
            </a:r>
            <a:r>
              <a:rPr lang="iw-IL" sz="1100" b="1" dirty="0"/>
              <a:t>תכנון</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4: </a:t>
            </a:r>
            <a:r>
              <a:rPr lang="iw-IL" sz="1100" b="1" dirty="0"/>
              <a:t>ביצוע ופיתוח</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5: </a:t>
            </a:r>
            <a:r>
              <a:rPr lang="iw-IL" sz="1100" b="1" dirty="0"/>
              <a:t>בדיקות ואבטחת איכות</a:t>
            </a:r>
            <a:endParaRPr lang="iw-IL" sz="1100" dirty="0"/>
          </a:p>
          <a:p>
            <a:pPr marL="0" lvl="0" indent="0" algn="r" rtl="1">
              <a:lnSpc>
                <a:spcPct val="120000"/>
              </a:lnSpc>
              <a:spcBef>
                <a:spcPts val="1000"/>
              </a:spcBef>
              <a:spcAft>
                <a:spcPts val="0"/>
              </a:spcAft>
              <a:buSzPts val="1200"/>
              <a:buNone/>
            </a:pPr>
            <a:r>
              <a:rPr lang="iw-IL" sz="1100" b="1" dirty="0"/>
              <a:t>שלב </a:t>
            </a:r>
            <a:r>
              <a:rPr lang="he-IL" sz="1100" b="1" dirty="0"/>
              <a:t>6:</a:t>
            </a:r>
            <a:r>
              <a:rPr lang="iw-IL" sz="1100" b="1" dirty="0"/>
              <a:t> הטמעה ותמיכה</a:t>
            </a:r>
            <a:endParaRPr lang="iw-IL" sz="1100" dirty="0"/>
          </a:p>
          <a:p>
            <a:endParaRPr lang="he-IL" sz="800" dirty="0"/>
          </a:p>
        </p:txBody>
      </p:sp>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12192</TotalTime>
  <Words>3830</Words>
  <Application>Microsoft Office PowerPoint</Application>
  <PresentationFormat>מסך רחב</PresentationFormat>
  <Paragraphs>459</Paragraphs>
  <Slides>48</Slides>
  <Notes>3</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48</vt:i4>
      </vt:variant>
    </vt:vector>
  </HeadingPairs>
  <TitlesOfParts>
    <vt:vector size="58" baseType="lpstr">
      <vt:lpstr>Arial</vt:lpstr>
      <vt:lpstr>Arial Unicode MS</vt:lpstr>
      <vt:lpstr>Calibri</vt:lpstr>
      <vt:lpstr>Calibri Light</vt:lpstr>
      <vt:lpstr>Gill Sans</vt:lpstr>
      <vt:lpstr>Roboto</vt:lpstr>
      <vt:lpstr>Roboto Mono</vt:lpstr>
      <vt:lpstr>Tahoma</vt:lpstr>
      <vt:lpstr>Trebuchet MS</vt:lpstr>
      <vt:lpstr>ערכת נושא Office</vt:lpstr>
      <vt:lpstr>פרויקט סמינר הישן</vt:lpstr>
      <vt:lpstr>הסמינר הישן</vt:lpstr>
      <vt:lpstr>תוכן העיניינים:</vt:lpstr>
      <vt:lpstr>מבוא:</vt:lpstr>
      <vt:lpstr>חברת Diversitek</vt:lpstr>
      <vt:lpstr>תיאור לקוח הקצה - הסמינר הישן ירושלים</vt:lpstr>
      <vt:lpstr>תיאור הפרויקט</vt:lpstr>
      <vt:lpstr> מטרות הפרויקט:</vt:lpstr>
      <vt:lpstr>תהליך העבודה:</vt:lpstr>
      <vt:lpstr>שלב א': הכרת החברה והפרויקט</vt:lpstr>
      <vt:lpstr>שלב ב': איפיון ודרישות</vt:lpstr>
      <vt:lpstr>משימות כלליות </vt:lpstr>
      <vt:lpstr>שלב ג': תכנון</vt:lpstr>
      <vt:lpstr>שלב ד': ביצוע ופיתוח</vt:lpstr>
      <vt:lpstr>מצגת של PowerPoint‏</vt:lpstr>
      <vt:lpstr>ההתחברות דרך גוגל עם OAuth2  ב - Spring Security</vt:lpstr>
      <vt:lpstr>מצגת של PowerPoint‏</vt:lpstr>
      <vt:lpstr>מצגת של PowerPoint‏</vt:lpstr>
      <vt:lpstr>מצגת של PowerPoint‏</vt:lpstr>
      <vt:lpstr> קומפוננטות התחברות ורישום</vt:lpstr>
      <vt:lpstr>מצגת של PowerPoint‏</vt:lpstr>
      <vt:lpstr>הגדרת ממשק משתמש (UI)</vt:lpstr>
      <vt:lpstr>מצגת של PowerPoint‏</vt:lpstr>
      <vt:lpstr>שלב ד': ביצוע ופיתוח</vt:lpstr>
      <vt:lpstr>מצגת של PowerPoint‏</vt:lpstr>
      <vt:lpstr>עיצוב ותפקוד של קומפוננטת הצ'אט</vt:lpstr>
      <vt:lpstr>מצגת של PowerPoint‏</vt:lpstr>
      <vt:lpstr>לוגיקה ב- TypeScript של קומפוננטת הצ'אט</vt:lpstr>
      <vt:lpstr>לוגיקה ב- TypeScript של קומפוננטת הצ'אט</vt:lpstr>
      <vt:lpstr>מצגת של PowerPoint‏</vt:lpstr>
      <vt:lpstr>מצגת של PowerPoint‏</vt:lpstr>
      <vt:lpstr>ChatService</vt:lpstr>
      <vt:lpstr>מצגת של PowerPoint‏</vt:lpstr>
      <vt:lpstr>מצגת של PowerPoint‏</vt:lpstr>
      <vt:lpstr>מצגת של PowerPoint‏</vt:lpstr>
      <vt:lpstr>שלב ד': ביצוע ופיתוח</vt:lpstr>
      <vt:lpstr>פיתוח רכיב זיהוי פנים </vt:lpstr>
      <vt:lpstr>פיתוח השרת בpython :</vt:lpstr>
      <vt:lpstr>מצגת של PowerPoint‏</vt:lpstr>
      <vt:lpstr>מצגת של PowerPoint‏</vt:lpstr>
      <vt:lpstr>מצגת של PowerPoint‏</vt:lpstr>
      <vt:lpstr>מצגת של PowerPoint‏</vt:lpstr>
      <vt:lpstr>מצגת של PowerPoint‏</vt:lpstr>
      <vt:lpstr>מצגת של PowerPoint‏</vt:lpstr>
      <vt:lpstr>שלב ה': בדיקות אבטחה ואיכות</vt:lpstr>
      <vt:lpstr>שלב ו': הטמעה ותמיכה</vt:lpstr>
      <vt:lpstr>סיכום ומסקנות:</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משימה 1 - ההתחברות לגוגל עם OAuth2 ב-Spring Security</dc:title>
  <dc:creator>שרי סגל</dc:creator>
  <cp:lastModifiedBy>The user</cp:lastModifiedBy>
  <cp:revision>71</cp:revision>
  <dcterms:created xsi:type="dcterms:W3CDTF">2024-07-21T07:54:55Z</dcterms:created>
  <dcterms:modified xsi:type="dcterms:W3CDTF">2024-08-05T14:27:43Z</dcterms:modified>
</cp:coreProperties>
</file>