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8" r:id="rId1"/>
  </p:sldMasterIdLst>
  <p:sldIdLst>
    <p:sldId id="274" r:id="rId2"/>
    <p:sldId id="275" r:id="rId3"/>
    <p:sldId id="276" r:id="rId4"/>
    <p:sldId id="277" r:id="rId5"/>
    <p:sldId id="278" r:id="rId6"/>
    <p:sldId id="279" r:id="rId7"/>
    <p:sldId id="280" r:id="rId8"/>
    <p:sldId id="281" r:id="rId9"/>
    <p:sldId id="282" r:id="rId10"/>
    <p:sldId id="267" r:id="rId11"/>
    <p:sldId id="283" r:id="rId12"/>
    <p:sldId id="308" r:id="rId13"/>
    <p:sldId id="302" r:id="rId14"/>
    <p:sldId id="268" r:id="rId15"/>
    <p:sldId id="271" r:id="rId16"/>
    <p:sldId id="273" r:id="rId17"/>
    <p:sldId id="299" r:id="rId18"/>
    <p:sldId id="301" r:id="rId19"/>
    <p:sldId id="300" r:id="rId20"/>
    <p:sldId id="309" r:id="rId21"/>
    <p:sldId id="310" r:id="rId22"/>
    <p:sldId id="311" r:id="rId23"/>
    <p:sldId id="298" r:id="rId24"/>
    <p:sldId id="306" r:id="rId25"/>
    <p:sldId id="307" r:id="rId26"/>
    <p:sldId id="304" r:id="rId27"/>
    <p:sldId id="303" r:id="rId28"/>
    <p:sldId id="270" r:id="rId29"/>
    <p:sldId id="269" r:id="rId30"/>
    <p:sldId id="272" r:id="rId31"/>
    <p:sldId id="26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40"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35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394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71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30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9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85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7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66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24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7/29/2024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990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269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7/29/2024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667112"/>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1502;&#1510;&#1490;&#1514;%20&#1500;&#1492;&#1506;&#1500;&#1488;&#1514;%20&#1488;&#1508;&#1500;&#1511;&#1510;&#1497;&#1497;&#1514;%20ANGULAR%20&#1500;&#1506;&#1504;&#1503;%20RENDER.pptx" TargetMode="Externa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amichlol.org.il/%D7%AA%D7%95%D7%90%D7%A8_%D7%A9%D7%95%D7%95%D7%94_%D7%A2%D7%A8%D7%9A" TargetMode="External"/><Relationship Id="rId2" Type="http://schemas.openxmlformats.org/officeDocument/2006/relationships/hyperlink" Target="https://www.hamichlol.org.il/%D7%9E%D7%9B%D7%95%D7%9F_%D7%91%D7%99%D7%AA_%D7%99%D7%A2%D7%A7%D7%91_%D7%9C%D7%9E%D7%95%D7%A8%D7%95%D7%AA#cite_note-:2-26" TargetMode="External"/><Relationship Id="rId1" Type="http://schemas.openxmlformats.org/officeDocument/2006/relationships/slideLayout" Target="../slideLayouts/slideLayout2.xml"/><Relationship Id="rId5" Type="http://schemas.openxmlformats.org/officeDocument/2006/relationships/hyperlink" Target="https://www.hamichlol.org.il/%D7%9E%D7%9B%D7%95%D7%9F_%D7%91%D7%99%D7%AA_%D7%99%D7%A2%D7%A7%D7%91_%D7%9C%D7%9E%D7%95%D7%A8%D7%95%D7%AA" TargetMode="External"/><Relationship Id="rId4" Type="http://schemas.openxmlformats.org/officeDocument/2006/relationships/hyperlink" Target="https://www.hamichlol.org.il/%D7%9E%D7%9B%D7%95%D7%9F_%D7%91%D7%99%D7%AA_%D7%99%D7%A2%D7%A7%D7%91_%D7%9C%D7%9E%D7%95%D7%A8%D7%95%D7%AA#cite_note-2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EB7310-2587-2662-8D6C-ABF9470EEB1A}"/>
              </a:ext>
            </a:extLst>
          </p:cNvPr>
          <p:cNvSpPr>
            <a:spLocks noGrp="1"/>
          </p:cNvSpPr>
          <p:nvPr>
            <p:ph type="ctrTitle"/>
          </p:nvPr>
        </p:nvSpPr>
        <p:spPr/>
        <p:txBody>
          <a:bodyPr/>
          <a:lstStyle/>
          <a:p>
            <a:pPr rtl="0"/>
            <a:r>
              <a:rPr lang="iw-IL" dirty="0">
                <a:cs typeface="+mn-cs"/>
              </a:rPr>
              <a:t>פרויקט </a:t>
            </a:r>
            <a:r>
              <a:rPr lang="he-IL" dirty="0">
                <a:cs typeface="+mn-cs"/>
              </a:rPr>
              <a:t>סמינר הישן</a:t>
            </a:r>
          </a:p>
        </p:txBody>
      </p:sp>
      <p:pic>
        <p:nvPicPr>
          <p:cNvPr id="4" name="Google Shape;68;p1" descr="תמונה שמכילה גרפיקה, עיצוב גרפי, גופן, לוגו&#10;&#10;התיאור נוצר באופן אוטומטי">
            <a:extLst>
              <a:ext uri="{FF2B5EF4-FFF2-40B4-BE49-F238E27FC236}">
                <a16:creationId xmlns:a16="http://schemas.microsoft.com/office/drawing/2014/main" id="{5BA18E39-13C0-A5AD-BA6B-D29CC61AECA4}"/>
              </a:ext>
            </a:extLst>
          </p:cNvPr>
          <p:cNvPicPr preferRelativeResize="0"/>
          <p:nvPr/>
        </p:nvPicPr>
        <p:blipFill rotWithShape="1">
          <a:blip r:embed="rId2">
            <a:alphaModFix/>
          </a:blip>
          <a:srcRect/>
          <a:stretch/>
        </p:blipFill>
        <p:spPr>
          <a:xfrm>
            <a:off x="-531521" y="3791338"/>
            <a:ext cx="3888597" cy="3888597"/>
          </a:xfrm>
          <a:prstGeom prst="rect">
            <a:avLst/>
          </a:prstGeom>
          <a:noFill/>
          <a:ln>
            <a:noFill/>
          </a:ln>
        </p:spPr>
      </p:pic>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686D45E5-0609-97CC-BDE9-F15B7F89F6A0}"/>
              </a:ext>
            </a:extLst>
          </p:cNvPr>
          <p:cNvPicPr preferRelativeResize="0"/>
          <p:nvPr/>
        </p:nvPicPr>
        <p:blipFill rotWithShape="1">
          <a:blip r:embed="rId3">
            <a:alphaModFix/>
          </a:blip>
          <a:srcRect/>
          <a:stretch/>
        </p:blipFill>
        <p:spPr>
          <a:xfrm>
            <a:off x="9505029" y="5468273"/>
            <a:ext cx="2550511" cy="1225663"/>
          </a:xfrm>
          <a:prstGeom prst="rect">
            <a:avLst/>
          </a:prstGeom>
          <a:noFill/>
          <a:ln>
            <a:noFill/>
          </a:ln>
        </p:spPr>
      </p:pic>
    </p:spTree>
    <p:extLst>
      <p:ext uri="{BB962C8B-B14F-4D97-AF65-F5344CB8AC3E}">
        <p14:creationId xmlns:p14="http://schemas.microsoft.com/office/powerpoint/2010/main" val="267426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38E94E-54A3-391E-AFE7-8457467F0503}"/>
              </a:ext>
            </a:extLst>
          </p:cNvPr>
          <p:cNvSpPr>
            <a:spLocks noGrp="1"/>
          </p:cNvSpPr>
          <p:nvPr>
            <p:ph type="title"/>
          </p:nvPr>
        </p:nvSpPr>
        <p:spPr/>
        <p:txBody>
          <a:bodyPr/>
          <a:lstStyle/>
          <a:p>
            <a:pPr algn="ctr"/>
            <a:r>
              <a:rPr lang="he-IL" dirty="0">
                <a:solidFill>
                  <a:schemeClr val="tx2">
                    <a:lumMod val="60000"/>
                    <a:lumOff val="40000"/>
                  </a:schemeClr>
                </a:solidFill>
                <a:cs typeface="+mn-cs"/>
              </a:rPr>
              <a:t>שלב א': הכרת החברה והפרויקט</a:t>
            </a:r>
          </a:p>
        </p:txBody>
      </p:sp>
      <p:sp>
        <p:nvSpPr>
          <p:cNvPr id="3" name="מציין מיקום תוכן 2">
            <a:extLst>
              <a:ext uri="{FF2B5EF4-FFF2-40B4-BE49-F238E27FC236}">
                <a16:creationId xmlns:a16="http://schemas.microsoft.com/office/drawing/2014/main" id="{70B83FC5-809A-7F64-65A9-AB1B8DBDDC17}"/>
              </a:ext>
            </a:extLst>
          </p:cNvPr>
          <p:cNvSpPr>
            <a:spLocks noGrp="1"/>
          </p:cNvSpPr>
          <p:nvPr>
            <p:ph idx="1"/>
          </p:nvPr>
        </p:nvSpPr>
        <p:spPr/>
        <p:txBody>
          <a:bodyPr/>
          <a:lstStyle/>
          <a:p>
            <a:pPr marL="0" indent="0">
              <a:buNone/>
            </a:pPr>
            <a:r>
              <a:rPr lang="he-IL" dirty="0"/>
              <a:t>ראשית הגעתינו לחברה התקיים כנס הסברה להצגת הלקוחות והפרויקטים בחברה.</a:t>
            </a:r>
          </a:p>
          <a:p>
            <a:pPr marL="0" indent="0">
              <a:buNone/>
            </a:pPr>
            <a:r>
              <a:rPr lang="he-IL" dirty="0"/>
              <a:t>בכנס זה חולקנו לצוותות לפי פרויקטים ולאחר הכרות עם ראש הצוות התחילה העבודה במתודולוגיית </a:t>
            </a:r>
            <a:r>
              <a:rPr lang="he-IL" dirty="0" err="1"/>
              <a:t>אדג'ייל</a:t>
            </a:r>
            <a:r>
              <a:rPr lang="en-US" dirty="0"/>
              <a:t> </a:t>
            </a:r>
            <a:r>
              <a:rPr lang="en-US" dirty="0" err="1"/>
              <a:t>Adgile</a:t>
            </a:r>
            <a:r>
              <a:rPr lang="en-US" dirty="0"/>
              <a:t>) </a:t>
            </a:r>
            <a:r>
              <a:rPr lang="he-IL" dirty="0"/>
              <a:t>).</a:t>
            </a:r>
          </a:p>
        </p:txBody>
      </p:sp>
    </p:spTree>
    <p:extLst>
      <p:ext uri="{BB962C8B-B14F-4D97-AF65-F5344CB8AC3E}">
        <p14:creationId xmlns:p14="http://schemas.microsoft.com/office/powerpoint/2010/main" val="16778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1E11F-BC99-4007-5520-66C12C0061A1}"/>
              </a:ext>
            </a:extLst>
          </p:cNvPr>
          <p:cNvSpPr>
            <a:spLocks noGrp="1"/>
          </p:cNvSpPr>
          <p:nvPr>
            <p:ph type="title"/>
          </p:nvPr>
        </p:nvSpPr>
        <p:spPr/>
        <p:txBody>
          <a:bodyPr/>
          <a:lstStyle/>
          <a:p>
            <a:r>
              <a:rPr lang="he-IL" dirty="0">
                <a:solidFill>
                  <a:schemeClr val="tx2">
                    <a:lumMod val="60000"/>
                    <a:lumOff val="40000"/>
                  </a:schemeClr>
                </a:solidFill>
                <a:cs typeface="+mn-cs"/>
              </a:rPr>
              <a:t>שלב ב': </a:t>
            </a:r>
            <a:r>
              <a:rPr lang="he-IL" dirty="0" err="1">
                <a:solidFill>
                  <a:schemeClr val="tx2">
                    <a:lumMod val="60000"/>
                    <a:lumOff val="40000"/>
                  </a:schemeClr>
                </a:solidFill>
                <a:cs typeface="+mn-cs"/>
              </a:rPr>
              <a:t>איפיון</a:t>
            </a:r>
            <a:r>
              <a:rPr lang="he-IL" dirty="0">
                <a:solidFill>
                  <a:schemeClr val="tx2">
                    <a:lumMod val="60000"/>
                    <a:lumOff val="40000"/>
                  </a:schemeClr>
                </a:solidFill>
                <a:cs typeface="+mn-cs"/>
              </a:rPr>
              <a:t> ודרישות</a:t>
            </a:r>
            <a:endParaRPr lang="he-IL" dirty="0"/>
          </a:p>
        </p:txBody>
      </p:sp>
      <p:sp>
        <p:nvSpPr>
          <p:cNvPr id="3" name="מציין מיקום תוכן 2">
            <a:extLst>
              <a:ext uri="{FF2B5EF4-FFF2-40B4-BE49-F238E27FC236}">
                <a16:creationId xmlns:a16="http://schemas.microsoft.com/office/drawing/2014/main" id="{60A6BE25-CBC4-34CD-B8E9-55EF7BB3268F}"/>
              </a:ext>
            </a:extLst>
          </p:cNvPr>
          <p:cNvSpPr>
            <a:spLocks noGrp="1"/>
          </p:cNvSpPr>
          <p:nvPr>
            <p:ph idx="1"/>
          </p:nvPr>
        </p:nvSpPr>
        <p:spPr/>
        <p:txBody>
          <a:bodyPr/>
          <a:lstStyle/>
          <a:p>
            <a:pPr marL="0" indent="0">
              <a:buNone/>
            </a:pPr>
            <a:r>
              <a:rPr lang="he-IL" dirty="0"/>
              <a:t>לאחר שיחות מול הלקוח, הופק </a:t>
            </a:r>
            <a:r>
              <a:rPr lang="he-IL" dirty="0" err="1"/>
              <a:t>איפיון</a:t>
            </a:r>
            <a:r>
              <a:rPr lang="he-IL" dirty="0"/>
              <a:t> עבור הפרויקט ע"י ה-</a:t>
            </a:r>
            <a:r>
              <a:rPr lang="en-US" dirty="0"/>
              <a:t>CTO</a:t>
            </a:r>
            <a:r>
              <a:rPr lang="he-IL" dirty="0"/>
              <a:t> של </a:t>
            </a:r>
            <a:r>
              <a:rPr lang="en-US" dirty="0" err="1"/>
              <a:t>Diversitech</a:t>
            </a:r>
            <a:r>
              <a:rPr lang="he-IL" dirty="0"/>
              <a:t>.</a:t>
            </a:r>
            <a:br>
              <a:rPr lang="en-US" dirty="0"/>
            </a:br>
            <a:r>
              <a:rPr lang="he-IL" dirty="0"/>
              <a:t>אנו קיבלנו את </a:t>
            </a:r>
            <a:r>
              <a:rPr lang="he-IL" dirty="0" err="1"/>
              <a:t>האיפיון</a:t>
            </a:r>
            <a:r>
              <a:rPr lang="he-IL" dirty="0"/>
              <a:t> במסמכי </a:t>
            </a:r>
            <a:r>
              <a:rPr lang="en-US" dirty="0"/>
              <a:t>word </a:t>
            </a:r>
            <a:r>
              <a:rPr lang="he-IL" dirty="0"/>
              <a:t> ב – </a:t>
            </a:r>
            <a:r>
              <a:rPr lang="en-US" dirty="0"/>
              <a:t>google drive</a:t>
            </a:r>
            <a:r>
              <a:rPr lang="he-IL" dirty="0"/>
              <a:t> </a:t>
            </a:r>
          </a:p>
        </p:txBody>
      </p:sp>
    </p:spTree>
    <p:extLst>
      <p:ext uri="{BB962C8B-B14F-4D97-AF65-F5344CB8AC3E}">
        <p14:creationId xmlns:p14="http://schemas.microsoft.com/office/powerpoint/2010/main" val="91583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324C93-8DD7-12D6-C5AE-724C0B4D7201}"/>
              </a:ext>
            </a:extLst>
          </p:cNvPr>
          <p:cNvSpPr>
            <a:spLocks noGrp="1"/>
          </p:cNvSpPr>
          <p:nvPr>
            <p:ph type="title"/>
          </p:nvPr>
        </p:nvSpPr>
        <p:spPr/>
        <p:txBody>
          <a:bodyPr/>
          <a:lstStyle/>
          <a:p>
            <a:pPr algn="ctr"/>
            <a:r>
              <a:rPr lang="he-IL" dirty="0">
                <a:solidFill>
                  <a:schemeClr val="tx2">
                    <a:lumMod val="60000"/>
                    <a:lumOff val="40000"/>
                  </a:schemeClr>
                </a:solidFill>
                <a:cs typeface="+mn-cs"/>
              </a:rPr>
              <a:t>שלב ג': תכנון</a:t>
            </a:r>
            <a:endParaRPr lang="he-IL" dirty="0"/>
          </a:p>
        </p:txBody>
      </p:sp>
      <p:sp>
        <p:nvSpPr>
          <p:cNvPr id="3" name="מציין מיקום תוכן 2">
            <a:extLst>
              <a:ext uri="{FF2B5EF4-FFF2-40B4-BE49-F238E27FC236}">
                <a16:creationId xmlns:a16="http://schemas.microsoft.com/office/drawing/2014/main" id="{90D04750-ABB3-C07B-C2E9-6E9EE8C8AD00}"/>
              </a:ext>
            </a:extLst>
          </p:cNvPr>
          <p:cNvSpPr>
            <a:spLocks noGrp="1"/>
          </p:cNvSpPr>
          <p:nvPr>
            <p:ph idx="1"/>
          </p:nvPr>
        </p:nvSpPr>
        <p:spPr>
          <a:xfrm>
            <a:off x="838200" y="1825624"/>
            <a:ext cx="10515600" cy="5330955"/>
          </a:xfrm>
        </p:spPr>
        <p:txBody>
          <a:bodyPr>
            <a:normAutofit fontScale="70000" lnSpcReduction="20000"/>
          </a:bodyPr>
          <a:lstStyle/>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iw-IL" sz="2400" dirty="0">
                <a:solidFill>
                  <a:srgbClr val="000000"/>
                </a:solidFill>
                <a:latin typeface="Arial"/>
                <a:ea typeface="Arial"/>
                <a:cs typeface="Arial"/>
                <a:sym typeface="Arial"/>
              </a:rPr>
              <a:t>אציין שהשתמשנו בטכנולוגיית אנגולר לכתיבת צד קליינט ועל כן התכנון כלל:</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הבנת דרישות הלקוח מתוך מסמכי האיפיון לעומק.</a:t>
            </a:r>
            <a:endParaRPr lang="he-IL" sz="24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he-IL" sz="2400" dirty="0">
                <a:solidFill>
                  <a:srgbClr val="000000"/>
                </a:solidFill>
                <a:latin typeface="Arial"/>
                <a:ea typeface="Arial"/>
                <a:cs typeface="Arial"/>
                <a:sym typeface="Arial"/>
              </a:rPr>
              <a:t>שיחות ודיונים עם קולגות לגבי תכנון נכונות הפיתוחים הנוכחיים, תוך כדי דיון על פיתוחים קודמים ומקבילים גם כן.</a:t>
            </a:r>
            <a:endParaRPr lang="iw-IL" sz="24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he-IL" sz="2400" dirty="0">
                <a:solidFill>
                  <a:srgbClr val="000000"/>
                </a:solidFill>
                <a:latin typeface="Arial"/>
                <a:ea typeface="Arial"/>
                <a:cs typeface="Arial"/>
                <a:sym typeface="Arial"/>
              </a:rPr>
              <a:t>לפני כל משימה - </a:t>
            </a:r>
            <a:r>
              <a:rPr lang="iw-IL" sz="2400" dirty="0">
                <a:solidFill>
                  <a:srgbClr val="000000"/>
                </a:solidFill>
                <a:latin typeface="Arial"/>
                <a:ea typeface="Arial"/>
                <a:cs typeface="Arial"/>
                <a:sym typeface="Arial"/>
              </a:rPr>
              <a:t>חלוקת מסכי האפליקציה</a:t>
            </a:r>
            <a:r>
              <a:rPr lang="he-IL" sz="2400" dirty="0">
                <a:solidFill>
                  <a:srgbClr val="000000"/>
                </a:solidFill>
                <a:latin typeface="Arial"/>
                <a:ea typeface="Arial"/>
                <a:cs typeface="Arial"/>
                <a:sym typeface="Arial"/>
              </a:rPr>
              <a:t> הנדרשים למשימותיי</a:t>
            </a:r>
            <a:r>
              <a:rPr lang="iw-IL" sz="2400" dirty="0">
                <a:solidFill>
                  <a:srgbClr val="000000"/>
                </a:solidFill>
                <a:latin typeface="Arial"/>
                <a:ea typeface="Arial"/>
                <a:cs typeface="Arial"/>
                <a:sym typeface="Arial"/>
              </a:rPr>
              <a:t> למודולים וקומפוננטות</a:t>
            </a:r>
            <a:br>
              <a:rPr lang="en-US" sz="2400" dirty="0">
                <a:solidFill>
                  <a:srgbClr val="000000"/>
                </a:solidFill>
                <a:latin typeface="Arial"/>
                <a:ea typeface="Arial"/>
                <a:cs typeface="Arial"/>
                <a:sym typeface="Arial"/>
              </a:rPr>
            </a:br>
            <a:r>
              <a:rPr lang="he-IL" sz="2400" dirty="0">
                <a:solidFill>
                  <a:srgbClr val="000000"/>
                </a:solidFill>
                <a:latin typeface="Arial"/>
                <a:ea typeface="Arial"/>
                <a:cs typeface="Arial"/>
                <a:sym typeface="Arial"/>
              </a:rPr>
              <a:t>פירוט החלוקה שביצענו:</a:t>
            </a:r>
            <a:endParaRPr lang="he-IL" sz="2400" dirty="0">
              <a:solidFill>
                <a:srgbClr val="000000"/>
              </a:solidFill>
              <a:highlight>
                <a:srgbClr val="FFFF00"/>
              </a:highlight>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הראש צוות תכנן את ארכיטקטורת צד הסרבר באמצעות סרוויסים שונים.</a:t>
            </a:r>
            <a:endParaRPr lang="iw-IL" sz="2400" dirty="0">
              <a:solidFill>
                <a:srgbClr val="000000"/>
              </a:solidFill>
              <a:latin typeface="Arial"/>
              <a:ea typeface="Arial"/>
              <a:cs typeface="Arial"/>
              <a:sym typeface="Arial"/>
            </a:endParaRPr>
          </a:p>
          <a:p>
            <a:pPr marL="0" indent="0">
              <a:buNone/>
            </a:pPr>
            <a:endParaRPr lang="he-IL" sz="2400" dirty="0"/>
          </a:p>
        </p:txBody>
      </p:sp>
      <p:pic>
        <p:nvPicPr>
          <p:cNvPr id="6" name="תמונה 5">
            <a:extLst>
              <a:ext uri="{FF2B5EF4-FFF2-40B4-BE49-F238E27FC236}">
                <a16:creationId xmlns:a16="http://schemas.microsoft.com/office/drawing/2014/main" id="{B38993DA-3621-9410-673A-1607843F0D29}"/>
              </a:ext>
            </a:extLst>
          </p:cNvPr>
          <p:cNvPicPr>
            <a:picLocks noChangeAspect="1"/>
          </p:cNvPicPr>
          <p:nvPr/>
        </p:nvPicPr>
        <p:blipFill>
          <a:blip r:embed="rId2"/>
          <a:stretch>
            <a:fillRect/>
          </a:stretch>
        </p:blipFill>
        <p:spPr>
          <a:xfrm>
            <a:off x="9049739" y="3429000"/>
            <a:ext cx="1760373" cy="1143099"/>
          </a:xfrm>
          <a:prstGeom prst="rect">
            <a:avLst/>
          </a:prstGeom>
        </p:spPr>
      </p:pic>
      <p:pic>
        <p:nvPicPr>
          <p:cNvPr id="10" name="תמונה 9">
            <a:extLst>
              <a:ext uri="{FF2B5EF4-FFF2-40B4-BE49-F238E27FC236}">
                <a16:creationId xmlns:a16="http://schemas.microsoft.com/office/drawing/2014/main" id="{9B0DA26D-DC9D-5833-ADDA-06726FDAD92D}"/>
              </a:ext>
            </a:extLst>
          </p:cNvPr>
          <p:cNvPicPr>
            <a:picLocks noChangeAspect="1"/>
          </p:cNvPicPr>
          <p:nvPr/>
        </p:nvPicPr>
        <p:blipFill>
          <a:blip r:embed="rId3"/>
          <a:stretch>
            <a:fillRect/>
          </a:stretch>
        </p:blipFill>
        <p:spPr>
          <a:xfrm>
            <a:off x="3735856" y="3418417"/>
            <a:ext cx="2556357" cy="2145367"/>
          </a:xfrm>
          <a:prstGeom prst="rect">
            <a:avLst/>
          </a:prstGeom>
        </p:spPr>
      </p:pic>
      <p:pic>
        <p:nvPicPr>
          <p:cNvPr id="12" name="תמונה 11">
            <a:extLst>
              <a:ext uri="{FF2B5EF4-FFF2-40B4-BE49-F238E27FC236}">
                <a16:creationId xmlns:a16="http://schemas.microsoft.com/office/drawing/2014/main" id="{2DA2A677-9E39-338A-5864-F0A7A7906D47}"/>
              </a:ext>
            </a:extLst>
          </p:cNvPr>
          <p:cNvPicPr>
            <a:picLocks noChangeAspect="1"/>
          </p:cNvPicPr>
          <p:nvPr/>
        </p:nvPicPr>
        <p:blipFill>
          <a:blip r:embed="rId4"/>
          <a:stretch>
            <a:fillRect/>
          </a:stretch>
        </p:blipFill>
        <p:spPr>
          <a:xfrm>
            <a:off x="6408787" y="3429000"/>
            <a:ext cx="2407804" cy="1143099"/>
          </a:xfrm>
          <a:prstGeom prst="rect">
            <a:avLst/>
          </a:prstGeom>
        </p:spPr>
      </p:pic>
      <p:pic>
        <p:nvPicPr>
          <p:cNvPr id="16" name="תמונה 15">
            <a:extLst>
              <a:ext uri="{FF2B5EF4-FFF2-40B4-BE49-F238E27FC236}">
                <a16:creationId xmlns:a16="http://schemas.microsoft.com/office/drawing/2014/main" id="{619A48E6-07CE-D0E8-4CB4-411858330F23}"/>
              </a:ext>
            </a:extLst>
          </p:cNvPr>
          <p:cNvPicPr>
            <a:picLocks noChangeAspect="1"/>
          </p:cNvPicPr>
          <p:nvPr/>
        </p:nvPicPr>
        <p:blipFill>
          <a:blip r:embed="rId5"/>
          <a:stretch>
            <a:fillRect/>
          </a:stretch>
        </p:blipFill>
        <p:spPr>
          <a:xfrm>
            <a:off x="1372294" y="3032428"/>
            <a:ext cx="2187130" cy="3825572"/>
          </a:xfrm>
          <a:prstGeom prst="rect">
            <a:avLst/>
          </a:prstGeom>
        </p:spPr>
      </p:pic>
    </p:spTree>
    <p:extLst>
      <p:ext uri="{BB962C8B-B14F-4D97-AF65-F5344CB8AC3E}">
        <p14:creationId xmlns:p14="http://schemas.microsoft.com/office/powerpoint/2010/main" val="172233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DF628CD9-06F3-A624-BB11-C9E3CE917322}"/>
              </a:ext>
            </a:extLst>
          </p:cNvPr>
          <p:cNvPicPr>
            <a:picLocks noChangeAspect="1"/>
          </p:cNvPicPr>
          <p:nvPr/>
        </p:nvPicPr>
        <p:blipFill>
          <a:blip r:embed="rId2"/>
          <a:stretch>
            <a:fillRect/>
          </a:stretch>
        </p:blipFill>
        <p:spPr>
          <a:xfrm>
            <a:off x="2393403" y="4846743"/>
            <a:ext cx="523948" cy="419158"/>
          </a:xfrm>
          <a:prstGeom prst="rect">
            <a:avLst/>
          </a:prstGeom>
        </p:spPr>
      </p:pic>
      <p:graphicFrame>
        <p:nvGraphicFramePr>
          <p:cNvPr id="8" name="מציין מיקום תוכן 3">
            <a:extLst>
              <a:ext uri="{FF2B5EF4-FFF2-40B4-BE49-F238E27FC236}">
                <a16:creationId xmlns:a16="http://schemas.microsoft.com/office/drawing/2014/main" id="{E74D64EE-0350-B8AE-78C5-F996DB3C03B1}"/>
              </a:ext>
            </a:extLst>
          </p:cNvPr>
          <p:cNvGraphicFramePr>
            <a:graphicFrameLocks noGrp="1"/>
          </p:cNvGraphicFramePr>
          <p:nvPr>
            <p:ph idx="1"/>
            <p:extLst>
              <p:ext uri="{D42A27DB-BD31-4B8C-83A1-F6EECF244321}">
                <p14:modId xmlns:p14="http://schemas.microsoft.com/office/powerpoint/2010/main" val="278622176"/>
              </p:ext>
            </p:extLst>
          </p:nvPr>
        </p:nvGraphicFramePr>
        <p:xfrm>
          <a:off x="485774" y="1421364"/>
          <a:ext cx="11394824" cy="4346448"/>
        </p:xfrm>
        <a:graphic>
          <a:graphicData uri="http://schemas.openxmlformats.org/drawingml/2006/table">
            <a:tbl>
              <a:tblPr rtl="1" firstRow="1" bandRow="1">
                <a:tableStyleId>{1FECB4D8-DB02-4DC6-A0A2-4F2EBAE1DC90}</a:tableStyleId>
              </a:tblPr>
              <a:tblGrid>
                <a:gridCol w="421877">
                  <a:extLst>
                    <a:ext uri="{9D8B030D-6E8A-4147-A177-3AD203B41FA5}">
                      <a16:colId xmlns:a16="http://schemas.microsoft.com/office/drawing/2014/main" val="2055060790"/>
                    </a:ext>
                  </a:extLst>
                </a:gridCol>
                <a:gridCol w="3809984">
                  <a:extLst>
                    <a:ext uri="{9D8B030D-6E8A-4147-A177-3AD203B41FA5}">
                      <a16:colId xmlns:a16="http://schemas.microsoft.com/office/drawing/2014/main" val="2293940662"/>
                    </a:ext>
                  </a:extLst>
                </a:gridCol>
                <a:gridCol w="1381287">
                  <a:extLst>
                    <a:ext uri="{9D8B030D-6E8A-4147-A177-3AD203B41FA5}">
                      <a16:colId xmlns:a16="http://schemas.microsoft.com/office/drawing/2014/main" val="4252471547"/>
                    </a:ext>
                  </a:extLst>
                </a:gridCol>
                <a:gridCol w="1238250">
                  <a:extLst>
                    <a:ext uri="{9D8B030D-6E8A-4147-A177-3AD203B41FA5}">
                      <a16:colId xmlns:a16="http://schemas.microsoft.com/office/drawing/2014/main" val="571557810"/>
                    </a:ext>
                  </a:extLst>
                </a:gridCol>
                <a:gridCol w="4543426">
                  <a:extLst>
                    <a:ext uri="{9D8B030D-6E8A-4147-A177-3AD203B41FA5}">
                      <a16:colId xmlns:a16="http://schemas.microsoft.com/office/drawing/2014/main" val="2534055599"/>
                    </a:ext>
                  </a:extLst>
                </a:gridCol>
              </a:tblGrid>
              <a:tr h="394359">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1699003">
                <a:tc>
                  <a:txBody>
                    <a:bodyPr/>
                    <a:lstStyle/>
                    <a:p>
                      <a:pPr rtl="1"/>
                      <a:r>
                        <a:rPr lang="he-IL" sz="2000" dirty="0"/>
                        <a:t>3</a:t>
                      </a:r>
                    </a:p>
                  </a:txBody>
                  <a:tcPr marT="50292" marB="50292"/>
                </a:tc>
                <a:tc>
                  <a:txBody>
                    <a:bodyPr/>
                    <a:lstStyle/>
                    <a:p>
                      <a:pPr rtl="1"/>
                      <a:r>
                        <a:rPr lang="he-IL" sz="1600" dirty="0"/>
                        <a:t>יצירת צ'אט </a:t>
                      </a:r>
                      <a:r>
                        <a:rPr lang="he-IL" sz="1600" dirty="0" err="1"/>
                        <a:t>בוט</a:t>
                      </a:r>
                      <a:r>
                        <a:rPr lang="he-IL" sz="1600" dirty="0"/>
                        <a:t> מתקשר עם המשתמש בצורת שפה אנושית דרך </a:t>
                      </a:r>
                      <a:r>
                        <a:rPr lang="en-US" sz="1600" dirty="0"/>
                        <a:t>API</a:t>
                      </a:r>
                      <a:r>
                        <a:rPr lang="he-IL" sz="1600" dirty="0"/>
                        <a:t> של </a:t>
                      </a:r>
                      <a:r>
                        <a:rPr lang="en-US" sz="1600" dirty="0" err="1"/>
                        <a:t>openAI</a:t>
                      </a:r>
                      <a:r>
                        <a:rPr lang="en-US" sz="1600" dirty="0"/>
                        <a:t> (GPT)</a:t>
                      </a:r>
                      <a:endParaRPr lang="he-IL" sz="1600" dirty="0"/>
                    </a:p>
                  </a:txBody>
                  <a:tcPr marT="50292" marB="50292"/>
                </a:tc>
                <a:tc>
                  <a:txBody>
                    <a:bodyPr/>
                    <a:lstStyle/>
                    <a:p>
                      <a:pPr rtl="1"/>
                      <a:r>
                        <a:rPr lang="en-US" sz="2000" dirty="0"/>
                        <a:t>GPT-3</a:t>
                      </a:r>
                      <a:endParaRPr lang="he-IL" sz="2000" dirty="0"/>
                    </a:p>
                  </a:txBody>
                  <a:tcPr marT="50292" marB="50292"/>
                </a:tc>
                <a:tc>
                  <a:txBody>
                    <a:bodyPr/>
                    <a:lstStyle/>
                    <a:p>
                      <a:pPr rtl="1"/>
                      <a:r>
                        <a:rPr lang="en-US" sz="2000" dirty="0"/>
                        <a:t>Python </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 הרמתי </a:t>
                      </a:r>
                      <a:r>
                        <a:rPr lang="he-IL" sz="1800" b="0" u="none" dirty="0" err="1">
                          <a:latin typeface="Arial"/>
                          <a:ea typeface="Arial"/>
                          <a:cs typeface="Arial"/>
                          <a:sym typeface="Arial"/>
                        </a:rPr>
                        <a:t>גירסה</a:t>
                      </a:r>
                      <a:r>
                        <a:rPr lang="he-IL" sz="1800" b="0" u="none" dirty="0">
                          <a:latin typeface="Arial"/>
                          <a:ea typeface="Arial"/>
                          <a:cs typeface="Arial"/>
                          <a:sym typeface="Arial"/>
                        </a:rPr>
                        <a:t> סופית ב </a:t>
                      </a:r>
                      <a:r>
                        <a:rPr lang="en-US" sz="1800" b="0" u="none" dirty="0">
                          <a:latin typeface="Arial"/>
                          <a:ea typeface="Arial"/>
                          <a:cs typeface="Arial"/>
                          <a:sym typeface="Arial"/>
                        </a:rPr>
                        <a:t>Python</a:t>
                      </a:r>
                      <a:r>
                        <a:rPr lang="he-IL" sz="1800" b="0" u="none" dirty="0">
                          <a:latin typeface="Arial"/>
                          <a:ea typeface="Arial"/>
                          <a:cs typeface="Arial"/>
                          <a:sym typeface="Arial"/>
                        </a:rPr>
                        <a:t> של </a:t>
                      </a:r>
                      <a:r>
                        <a:rPr lang="he-IL" sz="1800" b="0" u="none" dirty="0" err="1">
                          <a:latin typeface="Arial"/>
                          <a:ea typeface="Arial"/>
                          <a:cs typeface="Arial"/>
                          <a:sym typeface="Arial"/>
                        </a:rPr>
                        <a:t>סרויס</a:t>
                      </a:r>
                      <a:r>
                        <a:rPr lang="he-IL" sz="1800" b="0" u="none" dirty="0">
                          <a:latin typeface="Arial"/>
                          <a:ea typeface="Arial"/>
                          <a:cs typeface="Arial"/>
                          <a:sym typeface="Arial"/>
                        </a:rPr>
                        <a:t> שמתקשר עם </a:t>
                      </a:r>
                      <a:r>
                        <a:rPr lang="en-US" sz="1800" b="0" u="none" dirty="0" err="1">
                          <a:latin typeface="Arial"/>
                          <a:ea typeface="Arial"/>
                          <a:cs typeface="Arial"/>
                          <a:sym typeface="Arial"/>
                        </a:rPr>
                        <a:t>openAI</a:t>
                      </a:r>
                      <a:endParaRPr lang="he-IL"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2.1 יצרתי </a:t>
                      </a:r>
                      <a:r>
                        <a:rPr lang="en-US" sz="1800" b="0" u="none" dirty="0">
                          <a:latin typeface="Arial"/>
                          <a:ea typeface="Arial"/>
                          <a:cs typeface="Arial"/>
                          <a:sym typeface="Arial"/>
                        </a:rPr>
                        <a:t>API</a:t>
                      </a:r>
                      <a:r>
                        <a:rPr lang="he-IL" sz="1800" b="0" u="none" dirty="0">
                          <a:latin typeface="Arial"/>
                          <a:ea typeface="Arial"/>
                          <a:cs typeface="Arial"/>
                          <a:sym typeface="Arial"/>
                        </a:rPr>
                        <a:t> </a:t>
                      </a:r>
                      <a:r>
                        <a:rPr lang="en-US" sz="1800" b="0" u="none" dirty="0">
                          <a:latin typeface="Arial"/>
                          <a:ea typeface="Arial"/>
                          <a:cs typeface="Arial"/>
                          <a:sym typeface="Arial"/>
                        </a:rPr>
                        <a:t>key</a:t>
                      </a:r>
                      <a:r>
                        <a:rPr lang="he-IL" sz="1800" b="0" u="none" dirty="0">
                          <a:latin typeface="Arial"/>
                          <a:ea typeface="Arial"/>
                          <a:cs typeface="Arial"/>
                          <a:sym typeface="Arial"/>
                        </a:rPr>
                        <a:t> בחברת </a:t>
                      </a:r>
                      <a:r>
                        <a:rPr lang="en-US" sz="1800" b="0" u="none" dirty="0" err="1">
                          <a:latin typeface="Arial"/>
                          <a:ea typeface="Arial"/>
                          <a:cs typeface="Arial"/>
                          <a:sym typeface="Arial"/>
                        </a:rPr>
                        <a:t>openAI</a:t>
                      </a:r>
                      <a:endParaRPr lang="en-US"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u="none" dirty="0">
                          <a:latin typeface="Arial"/>
                          <a:ea typeface="Arial"/>
                          <a:cs typeface="Arial"/>
                          <a:sym typeface="Arial"/>
                        </a:rPr>
                        <a:t>2.2</a:t>
                      </a:r>
                      <a:r>
                        <a:rPr lang="he-IL" sz="1800" b="0" u="none" dirty="0">
                          <a:latin typeface="Arial"/>
                          <a:ea typeface="Arial"/>
                          <a:cs typeface="Arial"/>
                          <a:sym typeface="Arial"/>
                        </a:rPr>
                        <a:t> שתלתי בקוד של </a:t>
                      </a:r>
                      <a:r>
                        <a:rPr lang="he-IL" sz="1800" b="0" u="none" dirty="0" err="1">
                          <a:latin typeface="Arial"/>
                          <a:ea typeface="Arial"/>
                          <a:cs typeface="Arial"/>
                          <a:sym typeface="Arial"/>
                        </a:rPr>
                        <a:t>הסרויס</a:t>
                      </a:r>
                      <a:endParaRPr lang="he-IL"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2.3 קראתי ל</a:t>
                      </a:r>
                      <a:r>
                        <a:rPr lang="en-US" sz="1800" b="0" u="none" dirty="0">
                          <a:latin typeface="Arial"/>
                          <a:ea typeface="Arial"/>
                          <a:cs typeface="Arial"/>
                          <a:sym typeface="Arial"/>
                        </a:rPr>
                        <a:t>API</a:t>
                      </a:r>
                      <a:r>
                        <a:rPr lang="he-IL" sz="1800" b="0" u="none" dirty="0">
                          <a:latin typeface="Arial"/>
                          <a:ea typeface="Arial"/>
                          <a:cs typeface="Arial"/>
                          <a:sym typeface="Arial"/>
                        </a:rPr>
                        <a:t> של </a:t>
                      </a:r>
                      <a:r>
                        <a:rPr lang="en-US" sz="1800" b="0" u="none" dirty="0" err="1">
                          <a:latin typeface="Arial"/>
                          <a:ea typeface="Arial"/>
                          <a:cs typeface="Arial"/>
                          <a:sym typeface="Arial"/>
                        </a:rPr>
                        <a:t>OpenAI</a:t>
                      </a:r>
                      <a:r>
                        <a:rPr lang="he-IL" sz="1800" b="0" u="none" dirty="0">
                          <a:latin typeface="Arial"/>
                          <a:ea typeface="Arial"/>
                          <a:cs typeface="Arial"/>
                          <a:sym typeface="Arial"/>
                        </a:rPr>
                        <a:t> עם בקשה לשימוש במודל </a:t>
                      </a:r>
                      <a:r>
                        <a:rPr lang="he-IL" sz="1800" b="0" u="none" dirty="0" err="1">
                          <a:latin typeface="Arial"/>
                          <a:ea typeface="Arial"/>
                          <a:cs typeface="Arial"/>
                          <a:sym typeface="Arial"/>
                        </a:rPr>
                        <a:t>ספיציפי</a:t>
                      </a:r>
                      <a:r>
                        <a:rPr lang="he-IL" sz="1800" b="0" u="none" dirty="0">
                          <a:latin typeface="Arial"/>
                          <a:ea typeface="Arial"/>
                          <a:cs typeface="Arial"/>
                          <a:sym typeface="Arial"/>
                        </a:rPr>
                        <a:t> על הטקסט שהגיע מהמשתמש ועל טבלת נתונים של המערכת.</a:t>
                      </a:r>
                      <a:endParaRPr lang="en-US"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2.4 הצלחנו להתחבר ל</a:t>
                      </a:r>
                      <a:r>
                        <a:rPr lang="en-US" sz="1800" b="0" u="none" dirty="0">
                          <a:latin typeface="Arial"/>
                          <a:ea typeface="Arial"/>
                          <a:cs typeface="Arial"/>
                          <a:sym typeface="Arial"/>
                        </a:rPr>
                        <a:t>API</a:t>
                      </a:r>
                      <a:r>
                        <a:rPr lang="he-IL" sz="1800" b="0" u="none" dirty="0">
                          <a:latin typeface="Arial"/>
                          <a:ea typeface="Arial"/>
                          <a:cs typeface="Arial"/>
                          <a:sym typeface="Arial"/>
                        </a:rPr>
                        <a:t> זה </a:t>
                      </a:r>
                      <a:r>
                        <a:rPr lang="he-IL" sz="1800" b="0" u="none" dirty="0" err="1">
                          <a:latin typeface="Arial"/>
                          <a:ea typeface="Arial"/>
                          <a:cs typeface="Arial"/>
                          <a:sym typeface="Arial"/>
                        </a:rPr>
                        <a:t>וללקבל</a:t>
                      </a:r>
                      <a:r>
                        <a:rPr lang="he-IL" sz="1800" b="0" u="none" dirty="0">
                          <a:latin typeface="Arial"/>
                          <a:ea typeface="Arial"/>
                          <a:cs typeface="Arial"/>
                          <a:sym typeface="Arial"/>
                        </a:rPr>
                        <a:t> </a:t>
                      </a:r>
                      <a:r>
                        <a:rPr lang="en-US" sz="1800" b="0" u="none" dirty="0">
                          <a:latin typeface="Arial"/>
                          <a:ea typeface="Arial"/>
                          <a:cs typeface="Arial"/>
                          <a:sym typeface="Arial"/>
                        </a:rPr>
                        <a:t>  response  </a:t>
                      </a:r>
                      <a:r>
                        <a:rPr lang="he-IL" sz="1800" b="0" u="none" dirty="0">
                          <a:latin typeface="Arial"/>
                          <a:ea typeface="Arial"/>
                          <a:cs typeface="Arial"/>
                          <a:sym typeface="Arial"/>
                        </a:rPr>
                        <a:t> אך הוא מכיל אזהרה שמביעה שהשימוש ב</a:t>
                      </a:r>
                      <a:r>
                        <a:rPr lang="en-US" sz="1800" b="0" u="none" dirty="0" err="1">
                          <a:latin typeface="Arial"/>
                          <a:ea typeface="Arial"/>
                          <a:cs typeface="Arial"/>
                          <a:sym typeface="Arial"/>
                        </a:rPr>
                        <a:t>api</a:t>
                      </a:r>
                      <a:r>
                        <a:rPr lang="en-US" sz="1800" b="0" u="none" dirty="0">
                          <a:latin typeface="Arial"/>
                          <a:ea typeface="Arial"/>
                          <a:cs typeface="Arial"/>
                          <a:sym typeface="Arial"/>
                        </a:rPr>
                        <a:t>  </a:t>
                      </a:r>
                      <a:r>
                        <a:rPr lang="he-IL" sz="1800" b="0" u="none" dirty="0">
                          <a:latin typeface="Arial"/>
                          <a:ea typeface="Arial"/>
                          <a:cs typeface="Arial"/>
                          <a:sym typeface="Arial"/>
                        </a:rPr>
                        <a:t> זה כרוך בתשלום. עקב מגבלה תקציבית של חברה הוחלט לא להפעיל רכיב זה עד לקבלת תקציב ראוי מהלקוח ולכן כרגע בעת קבלת </a:t>
                      </a:r>
                      <a:r>
                        <a:rPr lang="en-US" sz="1800" b="0" u="none" dirty="0">
                          <a:latin typeface="Arial"/>
                          <a:ea typeface="Arial"/>
                          <a:cs typeface="Arial"/>
                          <a:sym typeface="Arial"/>
                        </a:rPr>
                        <a:t>response </a:t>
                      </a:r>
                      <a:r>
                        <a:rPr lang="he-IL" sz="1800" b="0" u="none" dirty="0">
                          <a:latin typeface="Arial"/>
                          <a:ea typeface="Arial"/>
                          <a:cs typeface="Arial"/>
                          <a:sym typeface="Arial"/>
                        </a:rPr>
                        <a:t> מה</a:t>
                      </a:r>
                      <a:r>
                        <a:rPr lang="en-US" sz="1800" b="0" u="none" dirty="0">
                          <a:latin typeface="Arial"/>
                          <a:ea typeface="Arial"/>
                          <a:cs typeface="Arial"/>
                          <a:sym typeface="Arial"/>
                        </a:rPr>
                        <a:t>API</a:t>
                      </a:r>
                      <a:r>
                        <a:rPr lang="he-IL" sz="1800" b="0" u="none" dirty="0">
                          <a:latin typeface="Arial"/>
                          <a:ea typeface="Arial"/>
                          <a:cs typeface="Arial"/>
                          <a:sym typeface="Arial"/>
                        </a:rPr>
                        <a:t> החזרנו תשובה "להפעלה נא פנו למנהלי החברה..."</a:t>
                      </a:r>
                      <a:r>
                        <a:rPr lang="en-US" sz="1800" b="0" u="none" dirty="0">
                          <a:latin typeface="Arial"/>
                          <a:ea typeface="Arial"/>
                          <a:cs typeface="Arial"/>
                          <a:sym typeface="Arial"/>
                        </a:rPr>
                        <a:t> </a:t>
                      </a:r>
                      <a:endParaRPr lang="he-IL" sz="2000" dirty="0"/>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61101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466792" y="1123097"/>
            <a:ext cx="11535506" cy="573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he-IL" sz="2400" b="1" dirty="0" err="1">
                <a:solidFill>
                  <a:schemeClr val="bg1"/>
                </a:solidFill>
              </a:rPr>
              <a:t>צאט</a:t>
            </a:r>
            <a:r>
              <a:rPr lang="en-US" sz="2400" b="1" dirty="0">
                <a:solidFill>
                  <a:schemeClr val="bg1"/>
                </a:solidFill>
              </a:rPr>
              <a:t>GPT  </a:t>
            </a:r>
            <a:r>
              <a:rPr lang="he-IL" sz="2400" b="1" dirty="0">
                <a:solidFill>
                  <a:schemeClr val="bg1"/>
                </a:solidFill>
              </a:rPr>
              <a:t> </a:t>
            </a:r>
          </a:p>
          <a:p>
            <a:r>
              <a:rPr lang="he-IL" dirty="0">
                <a:solidFill>
                  <a:schemeClr val="bg1"/>
                </a:solidFill>
              </a:rPr>
              <a:t>המטרה הייתה לבנות צ'אט המבוסס על מסד הנתונים של הסמינר, בו משתמשים יכולים לשאול שאלות ולקבל תשובות בנוגע לפרטים על תלמידים, מורים ושיעורים.</a:t>
            </a:r>
          </a:p>
          <a:p>
            <a:pPr>
              <a:buFont typeface="+mj-lt"/>
              <a:buAutoNum type="arabicPeriod"/>
            </a:pPr>
            <a:r>
              <a:rPr lang="he-IL" b="1" dirty="0">
                <a:solidFill>
                  <a:schemeClr val="bg1"/>
                </a:solidFill>
              </a:rPr>
              <a:t>התחברות ל-</a:t>
            </a:r>
            <a:r>
              <a:rPr lang="en-US" b="1" dirty="0">
                <a:solidFill>
                  <a:schemeClr val="bg1"/>
                </a:solidFill>
              </a:rPr>
              <a:t>OpenAI</a:t>
            </a:r>
            <a:r>
              <a:rPr lang="en-US" dirty="0">
                <a:solidFill>
                  <a:schemeClr val="bg1"/>
                </a:solidFill>
              </a:rPr>
              <a:t>:</a:t>
            </a:r>
          </a:p>
          <a:p>
            <a:pPr marL="742950" lvl="1" indent="-285750">
              <a:buFont typeface="+mj-lt"/>
              <a:buAutoNum type="arabicPeriod"/>
            </a:pPr>
            <a:r>
              <a:rPr lang="he-IL" dirty="0">
                <a:solidFill>
                  <a:schemeClr val="bg1"/>
                </a:solidFill>
              </a:rPr>
              <a:t>חיפשנו פתרון מתקדם שמאפשר שימוש בטכנולוגיית הבינה המלאכותית. לאחר מחקר ובדיקת אפשרויות, החלטנו להתחבר לשירותי </a:t>
            </a:r>
            <a:r>
              <a:rPr lang="en-US" dirty="0">
                <a:solidFill>
                  <a:schemeClr val="bg1"/>
                </a:solidFill>
              </a:rPr>
              <a:t>OpenAI </a:t>
            </a:r>
            <a:r>
              <a:rPr lang="he-IL" dirty="0">
                <a:solidFill>
                  <a:schemeClr val="bg1"/>
                </a:solidFill>
              </a:rPr>
              <a:t>ולקבל מפתח </a:t>
            </a:r>
            <a:r>
              <a:rPr lang="en-US" dirty="0">
                <a:solidFill>
                  <a:schemeClr val="bg1"/>
                </a:solidFill>
              </a:rPr>
              <a:t>API </a:t>
            </a:r>
            <a:r>
              <a:rPr lang="he-IL" dirty="0">
                <a:solidFill>
                  <a:schemeClr val="bg1"/>
                </a:solidFill>
              </a:rPr>
              <a:t>המאפשר שימוש ב-</a:t>
            </a:r>
            <a:r>
              <a:rPr lang="en-US" dirty="0">
                <a:solidFill>
                  <a:schemeClr val="bg1"/>
                </a:solidFill>
              </a:rPr>
              <a:t>GPT.</a:t>
            </a:r>
          </a:p>
          <a:p>
            <a:pPr>
              <a:buFont typeface="+mj-lt"/>
              <a:buAutoNum type="arabicPeriod"/>
            </a:pPr>
            <a:r>
              <a:rPr lang="he-IL" b="1" dirty="0">
                <a:solidFill>
                  <a:schemeClr val="bg1"/>
                </a:solidFill>
              </a:rPr>
              <a:t>מימוש הפיצ'ר ב-</a:t>
            </a:r>
            <a:r>
              <a:rPr lang="en-US" b="1" dirty="0">
                <a:solidFill>
                  <a:schemeClr val="bg1"/>
                </a:solidFill>
              </a:rPr>
              <a:t>Python</a:t>
            </a:r>
            <a:r>
              <a:rPr lang="en-US" dirty="0">
                <a:solidFill>
                  <a:schemeClr val="bg1"/>
                </a:solidFill>
              </a:rPr>
              <a:t>:</a:t>
            </a:r>
          </a:p>
          <a:p>
            <a:pPr marL="742950" lvl="1" indent="-285750">
              <a:buFont typeface="+mj-lt"/>
              <a:buAutoNum type="arabicPeriod"/>
            </a:pPr>
            <a:r>
              <a:rPr lang="he-IL" dirty="0">
                <a:solidFill>
                  <a:schemeClr val="bg1"/>
                </a:solidFill>
              </a:rPr>
              <a:t>כתבנו רכיב ב-</a:t>
            </a:r>
            <a:r>
              <a:rPr lang="en-US" dirty="0">
                <a:solidFill>
                  <a:schemeClr val="bg1"/>
                </a:solidFill>
              </a:rPr>
              <a:t>Python </a:t>
            </a:r>
            <a:r>
              <a:rPr lang="he-IL" dirty="0">
                <a:solidFill>
                  <a:schemeClr val="bg1"/>
                </a:solidFill>
              </a:rPr>
              <a:t> </a:t>
            </a:r>
            <a:r>
              <a:rPr lang="en-US" dirty="0">
                <a:solidFill>
                  <a:schemeClr val="bg1"/>
                </a:solidFill>
              </a:rPr>
              <a:t>(</a:t>
            </a:r>
            <a:r>
              <a:rPr lang="en-US" dirty="0" err="1">
                <a:solidFill>
                  <a:schemeClr val="bg1"/>
                </a:solidFill>
              </a:rPr>
              <a:t>ms</a:t>
            </a:r>
            <a:r>
              <a:rPr lang="en-US" dirty="0">
                <a:solidFill>
                  <a:schemeClr val="bg1"/>
                </a:solidFill>
              </a:rPr>
              <a:t>)</a:t>
            </a:r>
            <a:r>
              <a:rPr lang="he-IL" dirty="0">
                <a:solidFill>
                  <a:schemeClr val="bg1"/>
                </a:solidFill>
              </a:rPr>
              <a:t> שמתחבר לשירותי</a:t>
            </a:r>
            <a:r>
              <a:rPr lang="en-US" dirty="0">
                <a:solidFill>
                  <a:schemeClr val="bg1"/>
                </a:solidFill>
              </a:rPr>
              <a:t>  OpenAI. </a:t>
            </a:r>
            <a:r>
              <a:rPr lang="he-IL" dirty="0">
                <a:solidFill>
                  <a:schemeClr val="bg1"/>
                </a:solidFill>
              </a:rPr>
              <a:t>הרכיב הזה שולח את השאלה שהמשתמש מזין לצ'אט ומקבל את התשובה מ-</a:t>
            </a:r>
            <a:r>
              <a:rPr lang="en-US" dirty="0">
                <a:solidFill>
                  <a:schemeClr val="bg1"/>
                </a:solidFill>
              </a:rPr>
              <a:t>GPT.</a:t>
            </a:r>
          </a:p>
          <a:p>
            <a:pPr>
              <a:buFont typeface="+mj-lt"/>
              <a:buAutoNum type="arabicPeriod"/>
            </a:pPr>
            <a:r>
              <a:rPr lang="he-IL" b="1" dirty="0">
                <a:solidFill>
                  <a:schemeClr val="bg1"/>
                </a:solidFill>
              </a:rPr>
              <a:t>אינטגרציה עם אפליקציית </a:t>
            </a:r>
            <a:r>
              <a:rPr lang="en-US" b="1" dirty="0">
                <a:solidFill>
                  <a:schemeClr val="bg1"/>
                </a:solidFill>
              </a:rPr>
              <a:t>Angular</a:t>
            </a:r>
            <a:r>
              <a:rPr lang="en-US" dirty="0">
                <a:solidFill>
                  <a:schemeClr val="bg1"/>
                </a:solidFill>
              </a:rPr>
              <a:t>:</a:t>
            </a:r>
          </a:p>
          <a:p>
            <a:pPr marL="742950" lvl="1" indent="-285750">
              <a:buFont typeface="+mj-lt"/>
              <a:buAutoNum type="arabicPeriod"/>
            </a:pPr>
            <a:r>
              <a:rPr lang="he-IL" dirty="0">
                <a:solidFill>
                  <a:schemeClr val="bg1"/>
                </a:solidFill>
              </a:rPr>
              <a:t>הפיתוח בוצע כך שהתשובות מ-</a:t>
            </a:r>
            <a:r>
              <a:rPr lang="en-US" dirty="0">
                <a:solidFill>
                  <a:schemeClr val="bg1"/>
                </a:solidFill>
              </a:rPr>
              <a:t>GPT </a:t>
            </a:r>
            <a:r>
              <a:rPr lang="he-IL" dirty="0">
                <a:solidFill>
                  <a:schemeClr val="bg1"/>
                </a:solidFill>
              </a:rPr>
              <a:t>מוחזרות ומשולבות בצורה חלקה באפליקציית </a:t>
            </a:r>
            <a:r>
              <a:rPr lang="en-US" dirty="0">
                <a:solidFill>
                  <a:schemeClr val="bg1"/>
                </a:solidFill>
              </a:rPr>
              <a:t>Angular </a:t>
            </a:r>
            <a:r>
              <a:rPr lang="he-IL" dirty="0">
                <a:solidFill>
                  <a:schemeClr val="bg1"/>
                </a:solidFill>
              </a:rPr>
              <a:t>שלנו. בצורה זו, המשתמשים יכולים ליהנות מחוויית צ'אט אינטואיטיבית ונוחה לשימוש.</a:t>
            </a:r>
          </a:p>
          <a:p>
            <a:r>
              <a:rPr lang="he-IL" dirty="0">
                <a:solidFill>
                  <a:schemeClr val="bg1"/>
                </a:solidFill>
              </a:rPr>
              <a:t>הפרויקט שלנו מציג יכולת חדשנית לשילוב טכנולוגיות מתקדמות במערכות קיימות ומאפשר למשתמשים לקבל תשובות מהירות ומדויקות ממסד הנתונים של הסמינר בצורה אוטומטית וחכמה.</a:t>
            </a:r>
          </a:p>
          <a:p>
            <a:endParaRPr lang="he-IL" dirty="0">
              <a:solidFill>
                <a:schemeClr val="bg1"/>
              </a:solidFill>
            </a:endParaRPr>
          </a:p>
          <a:p>
            <a:pPr marL="0" indent="0">
              <a:buNone/>
            </a:pPr>
            <a:endParaRPr lang="he-IL" sz="1200" dirty="0">
              <a:solidFill>
                <a:schemeClr val="bg1"/>
              </a:solidFill>
            </a:endParaRPr>
          </a:p>
        </p:txBody>
      </p:sp>
      <p:sp>
        <p:nvSpPr>
          <p:cNvPr id="2" name="תיבת טקסט 1">
            <a:extLst>
              <a:ext uri="{FF2B5EF4-FFF2-40B4-BE49-F238E27FC236}">
                <a16:creationId xmlns:a16="http://schemas.microsoft.com/office/drawing/2014/main" id="{CCEDE93E-2C16-D07C-E935-764585B0E7FD}"/>
              </a:ext>
            </a:extLst>
          </p:cNvPr>
          <p:cNvSpPr txBox="1"/>
          <p:nvPr/>
        </p:nvSpPr>
        <p:spPr>
          <a:xfrm>
            <a:off x="1569119" y="309233"/>
            <a:ext cx="10433179" cy="923330"/>
          </a:xfrm>
          <a:prstGeom prst="rect">
            <a:avLst/>
          </a:prstGeom>
          <a:noFill/>
        </p:spPr>
        <p:txBody>
          <a:bodyPr wrap="square" rtlCol="1">
            <a:spAutoFit/>
          </a:bodyPr>
          <a:lstStyle/>
          <a:p>
            <a:pPr algn="r"/>
            <a:r>
              <a:rPr lang="iw-IL" sz="1800" b="1" dirty="0">
                <a:solidFill>
                  <a:srgbClr val="000000"/>
                </a:solidFill>
                <a:latin typeface="Arial"/>
                <a:ea typeface="Arial"/>
                <a:cs typeface="Arial"/>
                <a:sym typeface="Arial"/>
              </a:rPr>
              <a:t>במהלך הפיתוח פיתחתי באזורים שונים בכל רחבי האפליקציה</a:t>
            </a:r>
            <a:endParaRPr lang="he-IL" sz="1800" b="1" dirty="0">
              <a:solidFill>
                <a:srgbClr val="000000"/>
              </a:solidFill>
              <a:latin typeface="Arial"/>
              <a:ea typeface="Arial"/>
              <a:cs typeface="Arial"/>
              <a:sym typeface="Arial"/>
            </a:endParaRPr>
          </a:p>
          <a:p>
            <a:pPr algn="r"/>
            <a:r>
              <a:rPr lang="iw-IL" sz="1800" b="1" dirty="0">
                <a:solidFill>
                  <a:srgbClr val="000000"/>
                </a:solidFill>
                <a:latin typeface="Arial"/>
                <a:ea typeface="Arial"/>
                <a:cs typeface="Arial"/>
                <a:sym typeface="Arial"/>
              </a:rPr>
              <a:t>בשל כך הטכנולוגיות והביצועים שאפרט להלן הינן מגוונות הן מבחינת סוגיהן והן מבחינת רמתן</a:t>
            </a:r>
            <a:r>
              <a:rPr lang="he-IL" sz="1800" b="1" dirty="0">
                <a:solidFill>
                  <a:srgbClr val="000000"/>
                </a:solidFill>
                <a:latin typeface="Arial"/>
                <a:ea typeface="Arial"/>
                <a:cs typeface="Arial"/>
                <a:sym typeface="Arial"/>
              </a:rPr>
              <a:t>:</a:t>
            </a:r>
          </a:p>
          <a:p>
            <a:pPr algn="r"/>
            <a:endParaRPr lang="he-IL" b="1" dirty="0"/>
          </a:p>
        </p:txBody>
      </p:sp>
    </p:spTree>
    <p:extLst>
      <p:ext uri="{BB962C8B-B14F-4D97-AF65-F5344CB8AC3E}">
        <p14:creationId xmlns:p14="http://schemas.microsoft.com/office/powerpoint/2010/main" val="90360213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175577" y="557738"/>
            <a:ext cx="5604876" cy="111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he-IL" sz="1600" dirty="0">
                <a:solidFill>
                  <a:schemeClr val="bg1"/>
                </a:solidFill>
              </a:rPr>
              <a:t>בתור התחלה הפעלתי קריאה ל</a:t>
            </a:r>
            <a:r>
              <a:rPr lang="en-US" sz="1600" dirty="0">
                <a:solidFill>
                  <a:schemeClr val="bg1"/>
                </a:solidFill>
              </a:rPr>
              <a:t>API</a:t>
            </a:r>
            <a:r>
              <a:rPr lang="he-IL" sz="1600" dirty="0">
                <a:solidFill>
                  <a:schemeClr val="bg1"/>
                </a:solidFill>
              </a:rPr>
              <a:t> של </a:t>
            </a:r>
            <a:r>
              <a:rPr lang="en-US" sz="1600" dirty="0">
                <a:solidFill>
                  <a:schemeClr val="bg1"/>
                </a:solidFill>
              </a:rPr>
              <a:t>OPENAI</a:t>
            </a:r>
            <a:r>
              <a:rPr lang="he-IL" sz="1600" dirty="0">
                <a:solidFill>
                  <a:schemeClr val="bg1"/>
                </a:solidFill>
              </a:rPr>
              <a:t> עם שאלה "קשיחה".</a:t>
            </a:r>
          </a:p>
          <a:p>
            <a:endParaRPr lang="he-IL" sz="1600" dirty="0">
              <a:solidFill>
                <a:schemeClr val="bg1"/>
              </a:solidFill>
            </a:endParaRPr>
          </a:p>
          <a:p>
            <a:pPr marL="0" indent="0">
              <a:buNone/>
            </a:pPr>
            <a:endParaRPr lang="he-IL" sz="1600" dirty="0">
              <a:solidFill>
                <a:schemeClr val="bg1"/>
              </a:solidFill>
            </a:endParaRPr>
          </a:p>
        </p:txBody>
      </p:sp>
      <p:pic>
        <p:nvPicPr>
          <p:cNvPr id="10" name="תמונה 9" descr="תמונה שמכילה טקסט, לוגו, גופן, גרפיקה&#10;&#10;התיאור נוצר באופן אוטומטי">
            <a:extLst>
              <a:ext uri="{FF2B5EF4-FFF2-40B4-BE49-F238E27FC236}">
                <a16:creationId xmlns:a16="http://schemas.microsoft.com/office/drawing/2014/main" id="{3D57B1C8-C8D6-4A6E-B291-2CDD58175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4122" y="5430823"/>
            <a:ext cx="2957878" cy="1427177"/>
          </a:xfrm>
          <a:prstGeom prst="rect">
            <a:avLst/>
          </a:prstGeom>
        </p:spPr>
      </p:pic>
      <p:pic>
        <p:nvPicPr>
          <p:cNvPr id="4" name="תמונה 3">
            <a:extLst>
              <a:ext uri="{FF2B5EF4-FFF2-40B4-BE49-F238E27FC236}">
                <a16:creationId xmlns:a16="http://schemas.microsoft.com/office/drawing/2014/main" id="{68D04903-2CFF-0766-F465-1CF38B24D9D3}"/>
              </a:ext>
            </a:extLst>
          </p:cNvPr>
          <p:cNvPicPr>
            <a:picLocks noChangeAspect="1"/>
          </p:cNvPicPr>
          <p:nvPr/>
        </p:nvPicPr>
        <p:blipFill>
          <a:blip r:embed="rId3"/>
          <a:stretch>
            <a:fillRect/>
          </a:stretch>
        </p:blipFill>
        <p:spPr>
          <a:xfrm>
            <a:off x="572881" y="3676898"/>
            <a:ext cx="5387023" cy="2290190"/>
          </a:xfrm>
          <a:prstGeom prst="rect">
            <a:avLst/>
          </a:prstGeom>
        </p:spPr>
      </p:pic>
      <p:pic>
        <p:nvPicPr>
          <p:cNvPr id="7" name="תמונה 6">
            <a:extLst>
              <a:ext uri="{FF2B5EF4-FFF2-40B4-BE49-F238E27FC236}">
                <a16:creationId xmlns:a16="http://schemas.microsoft.com/office/drawing/2014/main" id="{950B2B2A-55F9-643B-63E0-73A7947D8EC1}"/>
              </a:ext>
            </a:extLst>
          </p:cNvPr>
          <p:cNvPicPr>
            <a:picLocks noChangeAspect="1"/>
          </p:cNvPicPr>
          <p:nvPr/>
        </p:nvPicPr>
        <p:blipFill>
          <a:blip r:embed="rId4"/>
          <a:stretch>
            <a:fillRect/>
          </a:stretch>
        </p:blipFill>
        <p:spPr>
          <a:xfrm>
            <a:off x="0" y="1137137"/>
            <a:ext cx="7067733" cy="2184572"/>
          </a:xfrm>
          <a:prstGeom prst="rect">
            <a:avLst/>
          </a:prstGeom>
        </p:spPr>
      </p:pic>
      <p:sp>
        <p:nvSpPr>
          <p:cNvPr id="8" name="Rectangle 2">
            <a:extLst>
              <a:ext uri="{FF2B5EF4-FFF2-40B4-BE49-F238E27FC236}">
                <a16:creationId xmlns:a16="http://schemas.microsoft.com/office/drawing/2014/main" id="{32E1B0B2-7441-65D1-4AD1-594EFD9C89CF}"/>
              </a:ext>
            </a:extLst>
          </p:cNvPr>
          <p:cNvSpPr txBox="1">
            <a:spLocks noChangeArrowheads="1"/>
          </p:cNvSpPr>
          <p:nvPr/>
        </p:nvSpPr>
        <p:spPr bwMode="auto">
          <a:xfrm>
            <a:off x="7412183" y="1154820"/>
            <a:ext cx="4146770" cy="1227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sz="2400" b="1">
                <a:solidFill>
                  <a:schemeClr val="bg1"/>
                </a:solidFill>
              </a:rPr>
              <a:t>צילום מסך של הצאט בפעולה: </a:t>
            </a:r>
          </a:p>
          <a:p>
            <a:endParaRPr lang="he-IL">
              <a:solidFill>
                <a:schemeClr val="bg1"/>
              </a:solidFill>
            </a:endParaRPr>
          </a:p>
          <a:p>
            <a:pPr marL="0" indent="0">
              <a:buFont typeface="Calibri" panose="020F0502020204030204" pitchFamily="34" charset="0"/>
              <a:buNone/>
            </a:pPr>
            <a:endParaRPr lang="he-IL" sz="1200" dirty="0">
              <a:solidFill>
                <a:schemeClr val="bg1"/>
              </a:solidFill>
            </a:endParaRPr>
          </a:p>
        </p:txBody>
      </p:sp>
      <p:sp>
        <p:nvSpPr>
          <p:cNvPr id="9" name="Rectangle 2">
            <a:extLst>
              <a:ext uri="{FF2B5EF4-FFF2-40B4-BE49-F238E27FC236}">
                <a16:creationId xmlns:a16="http://schemas.microsoft.com/office/drawing/2014/main" id="{985FC74C-E6A0-8572-69E0-1EECF47B675B}"/>
              </a:ext>
            </a:extLst>
          </p:cNvPr>
          <p:cNvSpPr txBox="1">
            <a:spLocks noChangeArrowheads="1"/>
          </p:cNvSpPr>
          <p:nvPr/>
        </p:nvSpPr>
        <p:spPr bwMode="auto">
          <a:xfrm>
            <a:off x="572881" y="3321709"/>
            <a:ext cx="560487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sz="1600" dirty="0">
                <a:solidFill>
                  <a:schemeClr val="bg1"/>
                </a:solidFill>
                <a:latin typeface="Arial"/>
                <a:ea typeface="Arial"/>
                <a:cs typeface="Arial"/>
                <a:sym typeface="Arial"/>
              </a:rPr>
              <a:t>בעת קבלת </a:t>
            </a:r>
            <a:r>
              <a:rPr lang="en-US" sz="1600" dirty="0">
                <a:solidFill>
                  <a:schemeClr val="bg1"/>
                </a:solidFill>
                <a:latin typeface="Arial"/>
                <a:ea typeface="Arial"/>
                <a:cs typeface="Arial"/>
                <a:sym typeface="Arial"/>
              </a:rPr>
              <a:t>response </a:t>
            </a:r>
            <a:r>
              <a:rPr lang="he-IL" sz="1600" dirty="0">
                <a:solidFill>
                  <a:schemeClr val="bg1"/>
                </a:solidFill>
                <a:latin typeface="Arial"/>
                <a:ea typeface="Arial"/>
                <a:cs typeface="Arial"/>
                <a:sym typeface="Arial"/>
              </a:rPr>
              <a:t> מה</a:t>
            </a:r>
            <a:r>
              <a:rPr lang="en-US" sz="1600" dirty="0">
                <a:solidFill>
                  <a:schemeClr val="bg1"/>
                </a:solidFill>
                <a:latin typeface="Arial"/>
                <a:ea typeface="Arial"/>
                <a:cs typeface="Arial"/>
                <a:sym typeface="Arial"/>
              </a:rPr>
              <a:t>API</a:t>
            </a:r>
            <a:r>
              <a:rPr lang="he-IL" sz="1600" dirty="0">
                <a:solidFill>
                  <a:schemeClr val="bg1"/>
                </a:solidFill>
                <a:latin typeface="Arial"/>
                <a:ea typeface="Arial"/>
                <a:cs typeface="Arial"/>
                <a:sym typeface="Arial"/>
              </a:rPr>
              <a:t> החזרנו תשובה "להפעלה נא פנו למנהלי החברה..."</a:t>
            </a:r>
            <a:r>
              <a:rPr lang="en-US" sz="1600" dirty="0">
                <a:solidFill>
                  <a:schemeClr val="bg1"/>
                </a:solidFill>
                <a:latin typeface="Arial"/>
                <a:ea typeface="Arial"/>
                <a:cs typeface="Arial"/>
                <a:sym typeface="Arial"/>
              </a:rPr>
              <a:t> </a:t>
            </a:r>
            <a:endParaRPr lang="he-IL" sz="1600" dirty="0">
              <a:solidFill>
                <a:schemeClr val="bg1"/>
              </a:solidFill>
            </a:endParaRPr>
          </a:p>
        </p:txBody>
      </p:sp>
      <p:pic>
        <p:nvPicPr>
          <p:cNvPr id="12" name="תמונה 11" descr="תמונה שמכילה טקסט, צילום מסך, גופן, מערכת הפעלה&#10;&#10;התיאור נוצר באופן אוטומטי">
            <a:extLst>
              <a:ext uri="{FF2B5EF4-FFF2-40B4-BE49-F238E27FC236}">
                <a16:creationId xmlns:a16="http://schemas.microsoft.com/office/drawing/2014/main" id="{F8AD0151-796C-85F0-8CD8-6977BC921E30}"/>
              </a:ext>
            </a:extLst>
          </p:cNvPr>
          <p:cNvPicPr>
            <a:picLocks noChangeAspect="1"/>
          </p:cNvPicPr>
          <p:nvPr/>
        </p:nvPicPr>
        <p:blipFill>
          <a:blip r:embed="rId5"/>
          <a:stretch>
            <a:fillRect/>
          </a:stretch>
        </p:blipFill>
        <p:spPr>
          <a:xfrm>
            <a:off x="7996924" y="1541462"/>
            <a:ext cx="2964763" cy="4161718"/>
          </a:xfrm>
          <a:prstGeom prst="rect">
            <a:avLst/>
          </a:prstGeom>
        </p:spPr>
      </p:pic>
    </p:spTree>
    <p:extLst>
      <p:ext uri="{BB962C8B-B14F-4D97-AF65-F5344CB8AC3E}">
        <p14:creationId xmlns:p14="http://schemas.microsoft.com/office/powerpoint/2010/main" val="136287480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00DA89A2-EE05-A3FB-47F5-782E858E54A6}"/>
              </a:ext>
            </a:extLst>
          </p:cNvPr>
          <p:cNvGraphicFramePr>
            <a:graphicFrameLocks noGrp="1"/>
          </p:cNvGraphicFramePr>
          <p:nvPr>
            <p:ph idx="1"/>
            <p:extLst>
              <p:ext uri="{D42A27DB-BD31-4B8C-83A1-F6EECF244321}">
                <p14:modId xmlns:p14="http://schemas.microsoft.com/office/powerpoint/2010/main" val="1510203875"/>
              </p:ext>
            </p:extLst>
          </p:nvPr>
        </p:nvGraphicFramePr>
        <p:xfrm>
          <a:off x="328248" y="1016159"/>
          <a:ext cx="11085090" cy="5169398"/>
        </p:xfrm>
        <a:graphic>
          <a:graphicData uri="http://schemas.openxmlformats.org/drawingml/2006/table">
            <a:tbl>
              <a:tblPr rtl="1" firstRow="1" bandRow="1">
                <a:tableStyleId>{1FECB4D8-DB02-4DC6-A0A2-4F2EBAE1DC90}</a:tableStyleId>
              </a:tblPr>
              <a:tblGrid>
                <a:gridCol w="410705">
                  <a:extLst>
                    <a:ext uri="{9D8B030D-6E8A-4147-A177-3AD203B41FA5}">
                      <a16:colId xmlns:a16="http://schemas.microsoft.com/office/drawing/2014/main" val="2055060790"/>
                    </a:ext>
                  </a:extLst>
                </a:gridCol>
                <a:gridCol w="2969934">
                  <a:extLst>
                    <a:ext uri="{9D8B030D-6E8A-4147-A177-3AD203B41FA5}">
                      <a16:colId xmlns:a16="http://schemas.microsoft.com/office/drawing/2014/main" val="2293940662"/>
                    </a:ext>
                  </a:extLst>
                </a:gridCol>
                <a:gridCol w="2168853">
                  <a:extLst>
                    <a:ext uri="{9D8B030D-6E8A-4147-A177-3AD203B41FA5}">
                      <a16:colId xmlns:a16="http://schemas.microsoft.com/office/drawing/2014/main" val="4252471547"/>
                    </a:ext>
                  </a:extLst>
                </a:gridCol>
                <a:gridCol w="923950">
                  <a:extLst>
                    <a:ext uri="{9D8B030D-6E8A-4147-A177-3AD203B41FA5}">
                      <a16:colId xmlns:a16="http://schemas.microsoft.com/office/drawing/2014/main" val="571557810"/>
                    </a:ext>
                  </a:extLst>
                </a:gridCol>
                <a:gridCol w="4611648">
                  <a:extLst>
                    <a:ext uri="{9D8B030D-6E8A-4147-A177-3AD203B41FA5}">
                      <a16:colId xmlns:a16="http://schemas.microsoft.com/office/drawing/2014/main" val="2534055599"/>
                    </a:ext>
                  </a:extLst>
                </a:gridCol>
              </a:tblGrid>
              <a:tr h="49681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05902">
                <a:tc>
                  <a:txBody>
                    <a:bodyPr/>
                    <a:lstStyle/>
                    <a:p>
                      <a:pPr rtl="1"/>
                      <a:r>
                        <a:rPr lang="he-IL" sz="2000" dirty="0"/>
                        <a:t>6</a:t>
                      </a:r>
                    </a:p>
                  </a:txBody>
                  <a:tcPr marT="50292" marB="50292"/>
                </a:tc>
                <a:tc>
                  <a:txBody>
                    <a:bodyPr/>
                    <a:lstStyle/>
                    <a:p>
                      <a:pPr rtl="1"/>
                      <a:r>
                        <a:rPr lang="he-IL" sz="1600" dirty="0"/>
                        <a:t>מסך לניהול נוכחות התלמידים בשיעור. המסך מציג רשימת תלמידים המשויכת לשיעור </a:t>
                      </a:r>
                      <a:r>
                        <a:rPr lang="he-IL" sz="1600" dirty="0" err="1"/>
                        <a:t>מסויים</a:t>
                      </a:r>
                      <a:endParaRPr lang="he-IL" sz="1600" dirty="0"/>
                    </a:p>
                  </a:txBody>
                  <a:tcPr marT="50292" marB="50292"/>
                </a:tc>
                <a:tc>
                  <a:txBody>
                    <a:bodyPr/>
                    <a:lstStyle/>
                    <a:p>
                      <a:pPr rtl="1"/>
                      <a:r>
                        <a:rPr lang="en-US" sz="2000" dirty="0"/>
                        <a:t>angular</a:t>
                      </a:r>
                      <a:endParaRPr lang="he-IL" sz="2000" dirty="0"/>
                    </a:p>
                  </a:txBody>
                  <a:tcPr marT="50292" marB="50292"/>
                </a:tc>
                <a:tc>
                  <a:txBody>
                    <a:bodyPr/>
                    <a:lstStyle/>
                    <a:p>
                      <a:pPr rtl="1"/>
                      <a:r>
                        <a:rPr lang="en-US" sz="2000" dirty="0"/>
                        <a:t>TS</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he-IL" sz="2000" dirty="0" err="1"/>
                        <a:t>קומפוננטה</a:t>
                      </a:r>
                      <a:r>
                        <a:rPr lang="he-IL" sz="2000" dirty="0"/>
                        <a:t> </a:t>
                      </a:r>
                      <a:r>
                        <a:rPr lang="en-US" sz="2000" dirty="0"/>
                        <a:t>attendance </a:t>
                      </a: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שמקבלת רשימת תלמידים האמורים להיות נוכחות בשיעור זה ומציגה אותם.</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ליד כל תלמיד מוצגת אפשרות סימון האם הוא נוכח\חסר\מאחר.</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בלחיצה על כפתור </a:t>
                      </a:r>
                      <a:r>
                        <a:rPr lang="he-IL" sz="2000" i="1" dirty="0"/>
                        <a:t>"עדכון נוכחות" </a:t>
                      </a:r>
                      <a:r>
                        <a:rPr lang="he-IL" sz="2000" dirty="0"/>
                        <a:t>נשלח מערך של הנוכחיות לשרת ושם מתעדכן מצב הנוכחות של כל תלמיד.</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אופציה לעדכן נוכחות ספציפית של תלמיד מסוים לאחר שכבר הנוכחות הכללית נשמרה.</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תיאור: יש ללחוץ על         ואז לעדכן את הנוכחות הרצויה. ולאחר מכן יש ללחוץ על "</a:t>
                      </a:r>
                      <a:r>
                        <a:rPr lang="he-IL" sz="2000" i="1" dirty="0"/>
                        <a:t>עדכון</a:t>
                      </a:r>
                      <a:r>
                        <a:rPr lang="he-IL" sz="2000" dirty="0"/>
                        <a:t>" ואז מופיע הודעה שהנוכחות של התלמיד התעדכנה. </a:t>
                      </a:r>
                      <a:endParaRPr lang="en-US" sz="2000" dirty="0"/>
                    </a:p>
                  </a:txBody>
                  <a:tcPr marT="50292" marB="50292"/>
                </a:tc>
                <a:extLst>
                  <a:ext uri="{0D108BD9-81ED-4DB2-BD59-A6C34878D82A}">
                    <a16:rowId xmlns:a16="http://schemas.microsoft.com/office/drawing/2014/main" val="3737988478"/>
                  </a:ext>
                </a:extLst>
              </a:tr>
            </a:tbl>
          </a:graphicData>
        </a:graphic>
      </p:graphicFrame>
      <p:pic>
        <p:nvPicPr>
          <p:cNvPr id="12" name="תמונה 11">
            <a:extLst>
              <a:ext uri="{FF2B5EF4-FFF2-40B4-BE49-F238E27FC236}">
                <a16:creationId xmlns:a16="http://schemas.microsoft.com/office/drawing/2014/main" id="{DF628CD9-06F3-A624-BB11-C9E3CE917322}"/>
              </a:ext>
            </a:extLst>
          </p:cNvPr>
          <p:cNvPicPr>
            <a:picLocks noChangeAspect="1"/>
          </p:cNvPicPr>
          <p:nvPr/>
        </p:nvPicPr>
        <p:blipFill>
          <a:blip r:embed="rId2"/>
          <a:stretch>
            <a:fillRect/>
          </a:stretch>
        </p:blipFill>
        <p:spPr>
          <a:xfrm>
            <a:off x="2393403" y="4846743"/>
            <a:ext cx="523948" cy="419158"/>
          </a:xfrm>
          <a:prstGeom prst="rect">
            <a:avLst/>
          </a:prstGeom>
        </p:spPr>
      </p:pic>
    </p:spTree>
    <p:extLst>
      <p:ext uri="{BB962C8B-B14F-4D97-AF65-F5344CB8AC3E}">
        <p14:creationId xmlns:p14="http://schemas.microsoft.com/office/powerpoint/2010/main" val="21194884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4B5D9190-5577-66FE-FBF5-D1171ABF90B7}"/>
              </a:ext>
            </a:extLst>
          </p:cNvPr>
          <p:cNvPicPr>
            <a:picLocks noChangeAspect="1"/>
          </p:cNvPicPr>
          <p:nvPr/>
        </p:nvPicPr>
        <p:blipFill>
          <a:blip r:embed="rId2"/>
          <a:stretch>
            <a:fillRect/>
          </a:stretch>
        </p:blipFill>
        <p:spPr>
          <a:xfrm>
            <a:off x="68539" y="3975488"/>
            <a:ext cx="4436469" cy="1968683"/>
          </a:xfrm>
          <a:prstGeom prst="rect">
            <a:avLst/>
          </a:prstGeom>
        </p:spPr>
      </p:pic>
      <p:pic>
        <p:nvPicPr>
          <p:cNvPr id="4" name="תמונה 3">
            <a:extLst>
              <a:ext uri="{FF2B5EF4-FFF2-40B4-BE49-F238E27FC236}">
                <a16:creationId xmlns:a16="http://schemas.microsoft.com/office/drawing/2014/main" id="{48727052-A245-99FE-4531-196A17D87F08}"/>
              </a:ext>
            </a:extLst>
          </p:cNvPr>
          <p:cNvPicPr>
            <a:picLocks noChangeAspect="1"/>
          </p:cNvPicPr>
          <p:nvPr/>
        </p:nvPicPr>
        <p:blipFill>
          <a:blip r:embed="rId3"/>
          <a:stretch>
            <a:fillRect/>
          </a:stretch>
        </p:blipFill>
        <p:spPr>
          <a:xfrm>
            <a:off x="102808" y="1344183"/>
            <a:ext cx="4367930" cy="2426628"/>
          </a:xfrm>
          <a:prstGeom prst="rect">
            <a:avLst/>
          </a:prstGeom>
        </p:spPr>
      </p:pic>
      <p:pic>
        <p:nvPicPr>
          <p:cNvPr id="9" name="תמונה 8">
            <a:extLst>
              <a:ext uri="{FF2B5EF4-FFF2-40B4-BE49-F238E27FC236}">
                <a16:creationId xmlns:a16="http://schemas.microsoft.com/office/drawing/2014/main" id="{1EC2FE82-168A-0ADC-54BE-57414051B8DA}"/>
              </a:ext>
            </a:extLst>
          </p:cNvPr>
          <p:cNvPicPr>
            <a:picLocks noChangeAspect="1"/>
          </p:cNvPicPr>
          <p:nvPr/>
        </p:nvPicPr>
        <p:blipFill>
          <a:blip r:embed="rId4"/>
          <a:stretch>
            <a:fillRect/>
          </a:stretch>
        </p:blipFill>
        <p:spPr>
          <a:xfrm>
            <a:off x="5596525" y="1344183"/>
            <a:ext cx="6381229" cy="2084817"/>
          </a:xfrm>
          <a:prstGeom prst="rect">
            <a:avLst/>
          </a:prstGeom>
        </p:spPr>
      </p:pic>
      <p:pic>
        <p:nvPicPr>
          <p:cNvPr id="12" name="תמונה 11">
            <a:extLst>
              <a:ext uri="{FF2B5EF4-FFF2-40B4-BE49-F238E27FC236}">
                <a16:creationId xmlns:a16="http://schemas.microsoft.com/office/drawing/2014/main" id="{CF42E4D8-4C33-E103-B151-9AF999FE94B2}"/>
              </a:ext>
            </a:extLst>
          </p:cNvPr>
          <p:cNvPicPr>
            <a:picLocks noChangeAspect="1"/>
          </p:cNvPicPr>
          <p:nvPr/>
        </p:nvPicPr>
        <p:blipFill>
          <a:blip r:embed="rId5"/>
          <a:stretch>
            <a:fillRect/>
          </a:stretch>
        </p:blipFill>
        <p:spPr>
          <a:xfrm>
            <a:off x="5705536" y="3574204"/>
            <a:ext cx="6272218" cy="2751953"/>
          </a:xfrm>
          <a:prstGeom prst="rect">
            <a:avLst/>
          </a:prstGeom>
        </p:spPr>
      </p:pic>
      <p:sp>
        <p:nvSpPr>
          <p:cNvPr id="15" name="Rectangle 2">
            <a:extLst>
              <a:ext uri="{FF2B5EF4-FFF2-40B4-BE49-F238E27FC236}">
                <a16:creationId xmlns:a16="http://schemas.microsoft.com/office/drawing/2014/main" id="{F69AC25D-7C80-E60A-B9C3-5D9A2A52EC68}"/>
              </a:ext>
            </a:extLst>
          </p:cNvPr>
          <p:cNvSpPr txBox="1">
            <a:spLocks noChangeArrowheads="1"/>
          </p:cNvSpPr>
          <p:nvPr/>
        </p:nvSpPr>
        <p:spPr bwMode="auto">
          <a:xfrm>
            <a:off x="6847310" y="967373"/>
            <a:ext cx="5282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a:solidFill>
                  <a:schemeClr val="bg1"/>
                </a:solidFill>
              </a:rPr>
              <a:t>בניית קומפוננטת סימון נוכחות של תלמידים:</a:t>
            </a:r>
            <a:endParaRPr lang="he-IL" dirty="0">
              <a:solidFill>
                <a:schemeClr val="bg1"/>
              </a:solidFill>
            </a:endParaRPr>
          </a:p>
        </p:txBody>
      </p:sp>
    </p:spTree>
    <p:extLst>
      <p:ext uri="{BB962C8B-B14F-4D97-AF65-F5344CB8AC3E}">
        <p14:creationId xmlns:p14="http://schemas.microsoft.com/office/powerpoint/2010/main" val="82812613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6637996" y="487938"/>
            <a:ext cx="5282844" cy="155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he-IL" dirty="0">
                <a:solidFill>
                  <a:schemeClr val="bg1"/>
                </a:solidFill>
              </a:rPr>
              <a:t>פונקציית עדכון כללית. השומרת נוכחות לכל התלמידים בקריאת שרת אחת.</a:t>
            </a:r>
          </a:p>
          <a:p>
            <a:r>
              <a:rPr lang="he-IL" dirty="0">
                <a:solidFill>
                  <a:schemeClr val="bg1"/>
                </a:solidFill>
              </a:rPr>
              <a:t>מופעלת כאשר לוחצים על הכפתור "עדכן נוכחות"</a:t>
            </a:r>
          </a:p>
          <a:p>
            <a:r>
              <a:rPr lang="he-IL" dirty="0">
                <a:solidFill>
                  <a:schemeClr val="bg1"/>
                </a:solidFill>
              </a:rPr>
              <a:t>המופיע בתחתית המסך</a:t>
            </a:r>
          </a:p>
        </p:txBody>
      </p:sp>
      <p:pic>
        <p:nvPicPr>
          <p:cNvPr id="5" name="תמונה 4">
            <a:extLst>
              <a:ext uri="{FF2B5EF4-FFF2-40B4-BE49-F238E27FC236}">
                <a16:creationId xmlns:a16="http://schemas.microsoft.com/office/drawing/2014/main" id="{B7202DB6-8799-5540-E2AD-0C40A072E8E8}"/>
              </a:ext>
            </a:extLst>
          </p:cNvPr>
          <p:cNvPicPr>
            <a:picLocks noChangeAspect="1"/>
          </p:cNvPicPr>
          <p:nvPr/>
        </p:nvPicPr>
        <p:blipFill>
          <a:blip r:embed="rId2"/>
          <a:stretch>
            <a:fillRect/>
          </a:stretch>
        </p:blipFill>
        <p:spPr>
          <a:xfrm>
            <a:off x="6306418" y="2367406"/>
            <a:ext cx="5614422" cy="3518106"/>
          </a:xfrm>
          <a:prstGeom prst="rect">
            <a:avLst/>
          </a:prstGeom>
        </p:spPr>
      </p:pic>
      <p:pic>
        <p:nvPicPr>
          <p:cNvPr id="8" name="תמונה 7">
            <a:extLst>
              <a:ext uri="{FF2B5EF4-FFF2-40B4-BE49-F238E27FC236}">
                <a16:creationId xmlns:a16="http://schemas.microsoft.com/office/drawing/2014/main" id="{1D4E91E2-3D22-C507-F2FA-6F48A130047F}"/>
              </a:ext>
            </a:extLst>
          </p:cNvPr>
          <p:cNvPicPr>
            <a:picLocks noChangeAspect="1"/>
          </p:cNvPicPr>
          <p:nvPr/>
        </p:nvPicPr>
        <p:blipFill>
          <a:blip r:embed="rId3"/>
          <a:stretch>
            <a:fillRect/>
          </a:stretch>
        </p:blipFill>
        <p:spPr>
          <a:xfrm>
            <a:off x="271160" y="2409077"/>
            <a:ext cx="5832534" cy="3476435"/>
          </a:xfrm>
          <a:prstGeom prst="rect">
            <a:avLst/>
          </a:prstGeom>
        </p:spPr>
      </p:pic>
      <p:sp>
        <p:nvSpPr>
          <p:cNvPr id="9" name="Rectangle 2">
            <a:extLst>
              <a:ext uri="{FF2B5EF4-FFF2-40B4-BE49-F238E27FC236}">
                <a16:creationId xmlns:a16="http://schemas.microsoft.com/office/drawing/2014/main" id="{91252CEB-A015-EE40-9E9A-472055BCBFCE}"/>
              </a:ext>
            </a:extLst>
          </p:cNvPr>
          <p:cNvSpPr txBox="1">
            <a:spLocks noChangeArrowheads="1"/>
          </p:cNvSpPr>
          <p:nvPr/>
        </p:nvSpPr>
        <p:spPr bwMode="auto">
          <a:xfrm>
            <a:off x="1023574" y="577706"/>
            <a:ext cx="5282844" cy="137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bg1"/>
                </a:solidFill>
              </a:rPr>
              <a:t>פונקציית עדכון ספציפית. המעדכנת לתלמיד </a:t>
            </a:r>
            <a:r>
              <a:rPr lang="he-IL" dirty="0" err="1">
                <a:solidFill>
                  <a:schemeClr val="bg1"/>
                </a:solidFill>
              </a:rPr>
              <a:t>מסויים</a:t>
            </a:r>
            <a:r>
              <a:rPr lang="he-IL" dirty="0">
                <a:solidFill>
                  <a:schemeClr val="bg1"/>
                </a:solidFill>
              </a:rPr>
              <a:t> בקריאת שרת אחת.</a:t>
            </a:r>
          </a:p>
          <a:p>
            <a:r>
              <a:rPr lang="he-IL" dirty="0">
                <a:solidFill>
                  <a:schemeClr val="bg1"/>
                </a:solidFill>
              </a:rPr>
              <a:t>מופעלת כאשר לוחצים על הכפתור "עדכן" המופיע במקביל לשמו של התלמיד.</a:t>
            </a:r>
          </a:p>
        </p:txBody>
      </p:sp>
      <p:cxnSp>
        <p:nvCxnSpPr>
          <p:cNvPr id="11" name="מחבר חץ ישר 10">
            <a:extLst>
              <a:ext uri="{FF2B5EF4-FFF2-40B4-BE49-F238E27FC236}">
                <a16:creationId xmlns:a16="http://schemas.microsoft.com/office/drawing/2014/main" id="{3F166110-C448-962E-17CA-7350E15A9379}"/>
              </a:ext>
            </a:extLst>
          </p:cNvPr>
          <p:cNvCxnSpPr>
            <a:cxnSpLocks/>
          </p:cNvCxnSpPr>
          <p:nvPr/>
        </p:nvCxnSpPr>
        <p:spPr>
          <a:xfrm>
            <a:off x="7721600" y="3098800"/>
            <a:ext cx="2578100"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2">
            <a:extLst>
              <a:ext uri="{FF2B5EF4-FFF2-40B4-BE49-F238E27FC236}">
                <a16:creationId xmlns:a16="http://schemas.microsoft.com/office/drawing/2014/main" id="{E8ED0AAC-F551-4095-AAC4-E527E2CB32D4}"/>
              </a:ext>
            </a:extLst>
          </p:cNvPr>
          <p:cNvSpPr txBox="1">
            <a:spLocks noChangeArrowheads="1"/>
          </p:cNvSpPr>
          <p:nvPr/>
        </p:nvSpPr>
        <p:spPr bwMode="auto">
          <a:xfrm>
            <a:off x="7188200" y="3098800"/>
            <a:ext cx="47326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קריאת שרת</a:t>
            </a:r>
          </a:p>
        </p:txBody>
      </p:sp>
    </p:spTree>
    <p:extLst>
      <p:ext uri="{BB962C8B-B14F-4D97-AF65-F5344CB8AC3E}">
        <p14:creationId xmlns:p14="http://schemas.microsoft.com/office/powerpoint/2010/main" val="195207204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AFC860B-A244-1542-C664-EE6B1DE1F72E}"/>
              </a:ext>
            </a:extLst>
          </p:cNvPr>
          <p:cNvPicPr>
            <a:picLocks noChangeAspect="1"/>
          </p:cNvPicPr>
          <p:nvPr/>
        </p:nvPicPr>
        <p:blipFill>
          <a:blip r:embed="rId2"/>
          <a:stretch>
            <a:fillRect/>
          </a:stretch>
        </p:blipFill>
        <p:spPr>
          <a:xfrm>
            <a:off x="6096000" y="2290619"/>
            <a:ext cx="5787313" cy="3443753"/>
          </a:xfrm>
          <a:prstGeom prst="rect">
            <a:avLst/>
          </a:prstGeom>
        </p:spPr>
      </p:pic>
      <p:sp>
        <p:nvSpPr>
          <p:cNvPr id="14" name="Rectangle 2">
            <a:extLst>
              <a:ext uri="{FF2B5EF4-FFF2-40B4-BE49-F238E27FC236}">
                <a16:creationId xmlns:a16="http://schemas.microsoft.com/office/drawing/2014/main" id="{923B18DE-B2C9-4E32-3CC2-F3288E15ED6E}"/>
              </a:ext>
            </a:extLst>
          </p:cNvPr>
          <p:cNvSpPr txBox="1">
            <a:spLocks noChangeArrowheads="1"/>
          </p:cNvSpPr>
          <p:nvPr/>
        </p:nvSpPr>
        <p:spPr bwMode="auto">
          <a:xfrm>
            <a:off x="6600469" y="1123628"/>
            <a:ext cx="52828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bg1"/>
                </a:solidFill>
              </a:rPr>
              <a:t>צילום מסך של הקוד </a:t>
            </a:r>
            <a:r>
              <a:rPr lang="en-US" dirty="0">
                <a:solidFill>
                  <a:schemeClr val="bg1"/>
                </a:solidFill>
              </a:rPr>
              <a:t>HTML  </a:t>
            </a:r>
            <a:r>
              <a:rPr lang="he-IL" dirty="0">
                <a:solidFill>
                  <a:schemeClr val="bg1"/>
                </a:solidFill>
              </a:rPr>
              <a:t> המציג שלוש אפשרויות בחירה. ניתן לראות שכאשר כבר סומן נוכחות לתלמיד האפשרות לשינוי הנוכחות בלתי מאופשרת.</a:t>
            </a:r>
          </a:p>
        </p:txBody>
      </p:sp>
      <p:sp>
        <p:nvSpPr>
          <p:cNvPr id="16" name="Rectangle 2">
            <a:extLst>
              <a:ext uri="{FF2B5EF4-FFF2-40B4-BE49-F238E27FC236}">
                <a16:creationId xmlns:a16="http://schemas.microsoft.com/office/drawing/2014/main" id="{DD8C7E33-AE77-C272-06C8-281E6598AE25}"/>
              </a:ext>
            </a:extLst>
          </p:cNvPr>
          <p:cNvSpPr txBox="1">
            <a:spLocks noChangeArrowheads="1"/>
          </p:cNvSpPr>
          <p:nvPr/>
        </p:nvSpPr>
        <p:spPr bwMode="auto">
          <a:xfrm>
            <a:off x="430040" y="1308295"/>
            <a:ext cx="52828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he-IL" dirty="0">
                <a:solidFill>
                  <a:schemeClr val="bg1"/>
                </a:solidFill>
              </a:rPr>
              <a:t>עדכון נוכחות של תלמיד ספציפי, צפה במסך רק לאחר שבוצעה שמירה כללית של דיווח נוכחות ראשונית לשיעור.</a:t>
            </a:r>
          </a:p>
        </p:txBody>
      </p:sp>
      <p:pic>
        <p:nvPicPr>
          <p:cNvPr id="18" name="תמונה 17">
            <a:extLst>
              <a:ext uri="{FF2B5EF4-FFF2-40B4-BE49-F238E27FC236}">
                <a16:creationId xmlns:a16="http://schemas.microsoft.com/office/drawing/2014/main" id="{E145A1D6-30CB-A1F3-6711-BC9889A7EB16}"/>
              </a:ext>
            </a:extLst>
          </p:cNvPr>
          <p:cNvPicPr>
            <a:picLocks noChangeAspect="1"/>
          </p:cNvPicPr>
          <p:nvPr/>
        </p:nvPicPr>
        <p:blipFill>
          <a:blip r:embed="rId3"/>
          <a:stretch>
            <a:fillRect/>
          </a:stretch>
        </p:blipFill>
        <p:spPr>
          <a:xfrm>
            <a:off x="95279" y="2207309"/>
            <a:ext cx="5763112" cy="2443381"/>
          </a:xfrm>
          <a:prstGeom prst="rect">
            <a:avLst/>
          </a:prstGeom>
        </p:spPr>
      </p:pic>
      <p:pic>
        <p:nvPicPr>
          <p:cNvPr id="20" name="תמונה 19">
            <a:extLst>
              <a:ext uri="{FF2B5EF4-FFF2-40B4-BE49-F238E27FC236}">
                <a16:creationId xmlns:a16="http://schemas.microsoft.com/office/drawing/2014/main" id="{34F19CEA-E509-1488-6C7E-D9E45CCF2683}"/>
              </a:ext>
            </a:extLst>
          </p:cNvPr>
          <p:cNvPicPr>
            <a:picLocks noChangeAspect="1"/>
          </p:cNvPicPr>
          <p:nvPr/>
        </p:nvPicPr>
        <p:blipFill>
          <a:blip r:embed="rId4"/>
          <a:stretch>
            <a:fillRect/>
          </a:stretch>
        </p:blipFill>
        <p:spPr>
          <a:xfrm>
            <a:off x="815204" y="4610426"/>
            <a:ext cx="4709295" cy="963594"/>
          </a:xfrm>
          <a:prstGeom prst="rect">
            <a:avLst/>
          </a:prstGeom>
        </p:spPr>
      </p:pic>
    </p:spTree>
    <p:extLst>
      <p:ext uri="{BB962C8B-B14F-4D97-AF65-F5344CB8AC3E}">
        <p14:creationId xmlns:p14="http://schemas.microsoft.com/office/powerpoint/2010/main" val="39470363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1D24E-AAD3-9588-86EE-AE0795E11E5F}"/>
              </a:ext>
            </a:extLst>
          </p:cNvPr>
          <p:cNvSpPr>
            <a:spLocks noGrp="1"/>
          </p:cNvSpPr>
          <p:nvPr>
            <p:ph type="title"/>
          </p:nvPr>
        </p:nvSpPr>
        <p:spPr/>
        <p:txBody>
          <a:bodyPr/>
          <a:lstStyle/>
          <a:p>
            <a:pPr algn="ctr"/>
            <a:r>
              <a:rPr lang="he-IL" dirty="0">
                <a:solidFill>
                  <a:schemeClr val="tx2">
                    <a:lumMod val="60000"/>
                    <a:lumOff val="40000"/>
                  </a:schemeClr>
                </a:solidFill>
                <a:cs typeface="+mn-cs"/>
              </a:rPr>
              <a:t>הסמינר הישן</a:t>
            </a:r>
          </a:p>
        </p:txBody>
      </p:sp>
      <p:sp>
        <p:nvSpPr>
          <p:cNvPr id="3" name="מציין מיקום תוכן 2">
            <a:extLst>
              <a:ext uri="{FF2B5EF4-FFF2-40B4-BE49-F238E27FC236}">
                <a16:creationId xmlns:a16="http://schemas.microsoft.com/office/drawing/2014/main" id="{BAD6C555-3907-D957-1935-9834CC03C744}"/>
              </a:ext>
            </a:extLst>
          </p:cNvPr>
          <p:cNvSpPr>
            <a:spLocks noGrp="1"/>
          </p:cNvSpPr>
          <p:nvPr>
            <p:ph idx="1"/>
          </p:nvPr>
        </p:nvSpPr>
        <p:spPr/>
        <p:txBody>
          <a:bodyPr>
            <a:normAutofit lnSpcReduction="10000"/>
          </a:bodyPr>
          <a:lstStyle/>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המוסד החינוכי:</a:t>
            </a:r>
            <a:r>
              <a:rPr lang="iw-IL" sz="2400" b="0" i="0" u="none" strike="noStrike" cap="none" dirty="0">
                <a:latin typeface="Arial"/>
                <a:ea typeface="Arial"/>
                <a:cs typeface="Arial"/>
                <a:sym typeface="Arial"/>
              </a:rPr>
              <a:t> </a:t>
            </a:r>
            <a:r>
              <a:rPr lang="iw-IL" sz="2400" dirty="0">
                <a:latin typeface="Arial"/>
                <a:ea typeface="Arial"/>
                <a:cs typeface="Arial"/>
                <a:sym typeface="Arial"/>
              </a:rPr>
              <a:t>סמינר </a:t>
            </a:r>
            <a:r>
              <a:rPr lang="he-IL" sz="2400" dirty="0">
                <a:latin typeface="Arial"/>
                <a:ea typeface="Arial"/>
                <a:cs typeface="Arial"/>
                <a:sym typeface="Arial"/>
              </a:rPr>
              <a:t>לדעת חכמה</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הסטודנט</a:t>
            </a:r>
            <a:r>
              <a:rPr lang="iw-IL" sz="2400" b="1" dirty="0">
                <a:latin typeface="Arial"/>
                <a:ea typeface="Arial"/>
                <a:cs typeface="Arial"/>
                <a:sym typeface="Arial"/>
              </a:rPr>
              <a:t>: </a:t>
            </a:r>
            <a:r>
              <a:rPr lang="he-IL" sz="2400" dirty="0">
                <a:latin typeface="Arial"/>
                <a:ea typeface="Arial"/>
                <a:cs typeface="Arial"/>
                <a:sym typeface="Arial"/>
              </a:rPr>
              <a:t>נעמה גרשוני</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החברה המארחת:</a:t>
            </a:r>
            <a:r>
              <a:rPr lang="iw-IL" sz="2400" b="0" i="0" u="none" strike="noStrike" cap="none" dirty="0">
                <a:latin typeface="Arial"/>
                <a:ea typeface="Arial"/>
                <a:cs typeface="Arial"/>
                <a:sym typeface="Arial"/>
              </a:rPr>
              <a:t> </a:t>
            </a:r>
            <a:r>
              <a:rPr lang="en-US" sz="2400" dirty="0" err="1">
                <a:latin typeface="Arial"/>
                <a:ea typeface="Arial"/>
                <a:cs typeface="Arial"/>
                <a:sym typeface="Arial"/>
              </a:rPr>
              <a:t>diversitech</a:t>
            </a:r>
            <a:r>
              <a:rPr lang="en-US" sz="2400" dirty="0">
                <a:latin typeface="Arial"/>
                <a:ea typeface="Arial"/>
                <a:cs typeface="Arial"/>
                <a:sym typeface="Arial"/>
              </a:rPr>
              <a:t> </a:t>
            </a:r>
            <a:r>
              <a:rPr lang="iw-IL" sz="2400" dirty="0">
                <a:latin typeface="Arial"/>
                <a:ea typeface="Arial"/>
                <a:cs typeface="Arial"/>
                <a:sym typeface="Arial"/>
              </a:rPr>
              <a:t>טכנולוגיה</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הלקוח הסופי: </a:t>
            </a:r>
            <a:r>
              <a:rPr lang="iw-IL" sz="2400" dirty="0">
                <a:latin typeface="Arial"/>
                <a:ea typeface="Arial"/>
                <a:cs typeface="Arial"/>
                <a:sym typeface="Arial"/>
              </a:rPr>
              <a:t>הסמינר הישן</a:t>
            </a:r>
          </a:p>
          <a:p>
            <a:pPr marL="0" marR="0" lvl="0" indent="0" algn="r" rtl="1">
              <a:lnSpc>
                <a:spcPct val="120000"/>
              </a:lnSpc>
              <a:spcBef>
                <a:spcPts val="0"/>
              </a:spcBef>
              <a:spcAft>
                <a:spcPts val="0"/>
              </a:spcAft>
              <a:buClr>
                <a:srgbClr val="FFFFFF"/>
              </a:buClr>
              <a:buSzPts val="1600"/>
              <a:buNone/>
            </a:pPr>
            <a:r>
              <a:rPr lang="iw-IL" sz="2400" b="1" dirty="0">
                <a:latin typeface="Arial"/>
                <a:ea typeface="Arial"/>
                <a:cs typeface="Arial"/>
                <a:sym typeface="Arial"/>
              </a:rPr>
              <a:t>שם הפרויקט: הסמינר הישן</a:t>
            </a:r>
            <a:br>
              <a:rPr lang="iw-IL" sz="3200" dirty="0"/>
            </a:br>
            <a:r>
              <a:rPr lang="iw-IL" sz="2400" b="1" dirty="0">
                <a:latin typeface="Arial"/>
                <a:ea typeface="Arial"/>
                <a:cs typeface="Arial"/>
                <a:sym typeface="Arial"/>
              </a:rPr>
              <a:t>תיאור</a:t>
            </a:r>
            <a:r>
              <a:rPr lang="iw-IL" sz="2400" b="1" i="0" u="none" strike="noStrike" cap="none" dirty="0">
                <a:latin typeface="Arial"/>
                <a:ea typeface="Arial"/>
                <a:cs typeface="Arial"/>
                <a:sym typeface="Arial"/>
              </a:rPr>
              <a:t> הפרויקט:</a:t>
            </a:r>
            <a:r>
              <a:rPr lang="iw-IL" sz="2400" b="0" i="0" u="none" strike="noStrike" cap="none" dirty="0">
                <a:latin typeface="Arial"/>
                <a:ea typeface="Arial"/>
                <a:cs typeface="Arial"/>
                <a:sym typeface="Arial"/>
              </a:rPr>
              <a:t> </a:t>
            </a:r>
            <a:r>
              <a:rPr lang="iw-IL" sz="2400" dirty="0">
                <a:latin typeface="Arial"/>
                <a:ea typeface="Arial"/>
                <a:cs typeface="Arial"/>
                <a:sym typeface="Arial"/>
              </a:rPr>
              <a:t>אתר לניהול האגף האדמיניסטרטיבי של המכון</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האישי:</a:t>
            </a:r>
            <a:r>
              <a:rPr lang="iw-IL" sz="2400" b="0" i="0" u="none" strike="noStrike" cap="none" dirty="0">
                <a:latin typeface="Arial"/>
                <a:ea typeface="Arial"/>
                <a:cs typeface="Arial"/>
                <a:sym typeface="Arial"/>
              </a:rPr>
              <a:t> תהילה אשלג</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האקדמי: </a:t>
            </a:r>
            <a:r>
              <a:rPr lang="iw-IL" sz="2400" i="0" u="none" strike="noStrike" cap="none" dirty="0">
                <a:latin typeface="Arial"/>
                <a:ea typeface="Arial"/>
                <a:cs typeface="Arial"/>
                <a:sym typeface="Arial"/>
              </a:rPr>
              <a:t>תהילה אשלג</a:t>
            </a:r>
            <a:br>
              <a:rPr lang="iw-IL" sz="3200" dirty="0"/>
            </a:br>
            <a:r>
              <a:rPr lang="iw-IL" sz="2400" b="1" i="0" u="none" strike="noStrike" cap="none" dirty="0">
                <a:latin typeface="Arial"/>
                <a:ea typeface="Arial"/>
                <a:cs typeface="Arial"/>
                <a:sym typeface="Arial"/>
              </a:rPr>
              <a:t>תאריך הגשה:</a:t>
            </a:r>
            <a:r>
              <a:rPr lang="iw-IL" sz="2400" b="0" i="0" u="none" strike="noStrike" cap="none" dirty="0">
                <a:latin typeface="Arial"/>
                <a:ea typeface="Arial"/>
                <a:cs typeface="Arial"/>
                <a:sym typeface="Arial"/>
              </a:rPr>
              <a:t> </a:t>
            </a:r>
            <a:endParaRPr lang="iw-IL" sz="3200" dirty="0"/>
          </a:p>
          <a:p>
            <a:endParaRPr lang="he-IL" sz="2400" dirty="0"/>
          </a:p>
        </p:txBody>
      </p:sp>
    </p:spTree>
    <p:extLst>
      <p:ext uri="{BB962C8B-B14F-4D97-AF65-F5344CB8AC3E}">
        <p14:creationId xmlns:p14="http://schemas.microsoft.com/office/powerpoint/2010/main" val="106615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00DA89A2-EE05-A3FB-47F5-782E858E54A6}"/>
              </a:ext>
            </a:extLst>
          </p:cNvPr>
          <p:cNvGraphicFramePr>
            <a:graphicFrameLocks noGrp="1"/>
          </p:cNvGraphicFramePr>
          <p:nvPr>
            <p:ph idx="1"/>
            <p:extLst>
              <p:ext uri="{D42A27DB-BD31-4B8C-83A1-F6EECF244321}">
                <p14:modId xmlns:p14="http://schemas.microsoft.com/office/powerpoint/2010/main" val="3470282591"/>
              </p:ext>
            </p:extLst>
          </p:nvPr>
        </p:nvGraphicFramePr>
        <p:xfrm>
          <a:off x="328248" y="1016159"/>
          <a:ext cx="11085090" cy="4702716"/>
        </p:xfrm>
        <a:graphic>
          <a:graphicData uri="http://schemas.openxmlformats.org/drawingml/2006/table">
            <a:tbl>
              <a:tblPr rtl="1" firstRow="1" bandRow="1">
                <a:tableStyleId>{1FECB4D8-DB02-4DC6-A0A2-4F2EBAE1DC90}</a:tableStyleId>
              </a:tblPr>
              <a:tblGrid>
                <a:gridCol w="410705">
                  <a:extLst>
                    <a:ext uri="{9D8B030D-6E8A-4147-A177-3AD203B41FA5}">
                      <a16:colId xmlns:a16="http://schemas.microsoft.com/office/drawing/2014/main" val="2055060790"/>
                    </a:ext>
                  </a:extLst>
                </a:gridCol>
                <a:gridCol w="2969934">
                  <a:extLst>
                    <a:ext uri="{9D8B030D-6E8A-4147-A177-3AD203B41FA5}">
                      <a16:colId xmlns:a16="http://schemas.microsoft.com/office/drawing/2014/main" val="2293940662"/>
                    </a:ext>
                  </a:extLst>
                </a:gridCol>
                <a:gridCol w="2168853">
                  <a:extLst>
                    <a:ext uri="{9D8B030D-6E8A-4147-A177-3AD203B41FA5}">
                      <a16:colId xmlns:a16="http://schemas.microsoft.com/office/drawing/2014/main" val="4252471547"/>
                    </a:ext>
                  </a:extLst>
                </a:gridCol>
                <a:gridCol w="923950">
                  <a:extLst>
                    <a:ext uri="{9D8B030D-6E8A-4147-A177-3AD203B41FA5}">
                      <a16:colId xmlns:a16="http://schemas.microsoft.com/office/drawing/2014/main" val="571557810"/>
                    </a:ext>
                  </a:extLst>
                </a:gridCol>
                <a:gridCol w="4611648">
                  <a:extLst>
                    <a:ext uri="{9D8B030D-6E8A-4147-A177-3AD203B41FA5}">
                      <a16:colId xmlns:a16="http://schemas.microsoft.com/office/drawing/2014/main" val="2534055599"/>
                    </a:ext>
                  </a:extLst>
                </a:gridCol>
              </a:tblGrid>
              <a:tr h="49681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05902">
                <a:tc>
                  <a:txBody>
                    <a:bodyPr/>
                    <a:lstStyle/>
                    <a:p>
                      <a:pPr rtl="1"/>
                      <a:r>
                        <a:rPr lang="he-IL" sz="2000" dirty="0"/>
                        <a:t>6</a:t>
                      </a:r>
                    </a:p>
                  </a:txBody>
                  <a:tcPr marT="50292" marB="50292"/>
                </a:tc>
                <a:tc>
                  <a:txBody>
                    <a:bodyPr/>
                    <a:lstStyle/>
                    <a:p>
                      <a:pPr rtl="1"/>
                      <a:r>
                        <a:rPr lang="he-IL" sz="1600" dirty="0"/>
                        <a:t>מסך להצגת רשימת כל שיעורי הקורס, עם הגדרות נוספות לגבי הקורס.</a:t>
                      </a:r>
                    </a:p>
                  </a:txBody>
                  <a:tcPr marT="50292" marB="50292"/>
                </a:tc>
                <a:tc>
                  <a:txBody>
                    <a:bodyPr/>
                    <a:lstStyle/>
                    <a:p>
                      <a:pPr rtl="1"/>
                      <a:r>
                        <a:rPr lang="en-US" sz="2000" dirty="0"/>
                        <a:t>angular</a:t>
                      </a:r>
                      <a:endParaRPr lang="he-IL" sz="2000" dirty="0"/>
                    </a:p>
                  </a:txBody>
                  <a:tcPr marT="50292" marB="50292"/>
                </a:tc>
                <a:tc>
                  <a:txBody>
                    <a:bodyPr/>
                    <a:lstStyle/>
                    <a:p>
                      <a:pPr rtl="1"/>
                      <a:r>
                        <a:rPr lang="en-US" sz="2000" dirty="0"/>
                        <a:t>TS</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he-IL" sz="2000" dirty="0" err="1"/>
                        <a:t>קומפוננטה</a:t>
                      </a:r>
                      <a:r>
                        <a:rPr lang="he-IL" sz="2000" dirty="0"/>
                        <a:t> </a:t>
                      </a:r>
                      <a:r>
                        <a:rPr lang="en-US" sz="2000" dirty="0" err="1"/>
                        <a:t>classList</a:t>
                      </a:r>
                      <a:r>
                        <a:rPr lang="he-IL" sz="2000" dirty="0"/>
                        <a:t> שמציגה עבור כל קורס רשימה של כל השיעורים העתידיים שלו.</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לכל שיעור יש אפשרות להוסיף תלמיד כ"שומע חופשי" השתמשתי ב</a:t>
                      </a:r>
                      <a:r>
                        <a:rPr lang="en-US" sz="2000" dirty="0"/>
                        <a:t>model</a:t>
                      </a:r>
                      <a:r>
                        <a:rPr lang="he-IL" sz="2000" dirty="0"/>
                        <a:t> של </a:t>
                      </a:r>
                      <a:r>
                        <a:rPr lang="en-US" sz="2000" dirty="0"/>
                        <a:t>bootstrap</a:t>
                      </a:r>
                      <a:r>
                        <a:rPr lang="he-IL" sz="2000" dirty="0"/>
                        <a:t> כדי להוסיף את פרטי התלמיד.</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כמו כן ישנה אופציה לשייך קורס נוסף לאותו שיעור. בניתי כפתור שבלחיצה עליו מוצגים כל הקורסים וניתן לבחור קורס לשיוך.</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בנוסף קיימת אפשרות לעדכן נוכחות לשיעור שכבר היה, כלומר לאחר שהסתיים השיעור תוכל המזכירה או כל </a:t>
                      </a:r>
                      <a:r>
                        <a:rPr lang="he-IL" sz="2000" dirty="0" err="1"/>
                        <a:t>יישות</a:t>
                      </a:r>
                      <a:r>
                        <a:rPr lang="he-IL" sz="2000" dirty="0"/>
                        <a:t> אחרת עם סמכות לשינוי, לשנות ולעדכן </a:t>
                      </a:r>
                      <a:r>
                        <a:rPr lang="he-IL" sz="2000" dirty="0" err="1"/>
                        <a:t>נוכחויות</a:t>
                      </a:r>
                      <a:r>
                        <a:rPr lang="he-IL" sz="2000" dirty="0"/>
                        <a:t> של תלמידים שהשתתפו בשיעור</a:t>
                      </a:r>
                      <a:endParaRPr lang="en-US" sz="2000" dirty="0"/>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597150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1ABFED5A-4F53-8498-C92B-AF3FFF5D1B85}"/>
              </a:ext>
            </a:extLst>
          </p:cNvPr>
          <p:cNvPicPr>
            <a:picLocks noChangeAspect="1"/>
          </p:cNvPicPr>
          <p:nvPr/>
        </p:nvPicPr>
        <p:blipFill>
          <a:blip r:embed="rId2"/>
          <a:stretch>
            <a:fillRect/>
          </a:stretch>
        </p:blipFill>
        <p:spPr>
          <a:xfrm>
            <a:off x="5778500" y="1137474"/>
            <a:ext cx="6222999" cy="2137671"/>
          </a:xfrm>
          <a:prstGeom prst="rect">
            <a:avLst/>
          </a:prstGeom>
        </p:spPr>
      </p:pic>
      <p:sp>
        <p:nvSpPr>
          <p:cNvPr id="7" name="תיבת טקסט 6">
            <a:extLst>
              <a:ext uri="{FF2B5EF4-FFF2-40B4-BE49-F238E27FC236}">
                <a16:creationId xmlns:a16="http://schemas.microsoft.com/office/drawing/2014/main" id="{9D088FCF-B107-5B7E-3091-19AABBD06130}"/>
              </a:ext>
            </a:extLst>
          </p:cNvPr>
          <p:cNvSpPr txBox="1"/>
          <p:nvPr/>
        </p:nvSpPr>
        <p:spPr>
          <a:xfrm>
            <a:off x="6134099" y="599971"/>
            <a:ext cx="5511800" cy="369332"/>
          </a:xfrm>
          <a:prstGeom prst="rect">
            <a:avLst/>
          </a:prstGeom>
          <a:noFill/>
        </p:spPr>
        <p:txBody>
          <a:bodyPr wrap="square" rtlCol="1">
            <a:spAutoFit/>
          </a:bodyPr>
          <a:lstStyle/>
          <a:p>
            <a:pPr algn="r"/>
            <a:r>
              <a:rPr lang="he-IL" dirty="0"/>
              <a:t>כך נראה מסך זה:</a:t>
            </a:r>
          </a:p>
        </p:txBody>
      </p:sp>
      <p:pic>
        <p:nvPicPr>
          <p:cNvPr id="9" name="תמונה 8">
            <a:extLst>
              <a:ext uri="{FF2B5EF4-FFF2-40B4-BE49-F238E27FC236}">
                <a16:creationId xmlns:a16="http://schemas.microsoft.com/office/drawing/2014/main" id="{71700271-EBA4-57B0-7EEF-93C4B351F9BC}"/>
              </a:ext>
            </a:extLst>
          </p:cNvPr>
          <p:cNvPicPr>
            <a:picLocks noChangeAspect="1"/>
          </p:cNvPicPr>
          <p:nvPr/>
        </p:nvPicPr>
        <p:blipFill>
          <a:blip r:embed="rId3"/>
          <a:stretch>
            <a:fillRect/>
          </a:stretch>
        </p:blipFill>
        <p:spPr>
          <a:xfrm>
            <a:off x="7261102" y="3695699"/>
            <a:ext cx="4740397" cy="2407041"/>
          </a:xfrm>
          <a:prstGeom prst="rect">
            <a:avLst/>
          </a:prstGeom>
        </p:spPr>
      </p:pic>
      <p:cxnSp>
        <p:nvCxnSpPr>
          <p:cNvPr id="11" name="מחבר חץ ישר 10">
            <a:extLst>
              <a:ext uri="{FF2B5EF4-FFF2-40B4-BE49-F238E27FC236}">
                <a16:creationId xmlns:a16="http://schemas.microsoft.com/office/drawing/2014/main" id="{A723044D-3B10-F51B-65CF-83D00D26459D}"/>
              </a:ext>
            </a:extLst>
          </p:cNvPr>
          <p:cNvCxnSpPr>
            <a:cxnSpLocks/>
          </p:cNvCxnSpPr>
          <p:nvPr/>
        </p:nvCxnSpPr>
        <p:spPr>
          <a:xfrm flipH="1">
            <a:off x="7937500" y="2206309"/>
            <a:ext cx="190500" cy="1376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תיבת טקסט 11">
            <a:extLst>
              <a:ext uri="{FF2B5EF4-FFF2-40B4-BE49-F238E27FC236}">
                <a16:creationId xmlns:a16="http://schemas.microsoft.com/office/drawing/2014/main" id="{A7C1B9FC-7DFB-711C-6E23-81F15D6B3A41}"/>
              </a:ext>
            </a:extLst>
          </p:cNvPr>
          <p:cNvSpPr txBox="1"/>
          <p:nvPr/>
        </p:nvSpPr>
        <p:spPr>
          <a:xfrm>
            <a:off x="6680200" y="3337823"/>
            <a:ext cx="5511800" cy="369332"/>
          </a:xfrm>
          <a:prstGeom prst="rect">
            <a:avLst/>
          </a:prstGeom>
          <a:noFill/>
        </p:spPr>
        <p:txBody>
          <a:bodyPr wrap="square" rtlCol="1">
            <a:spAutoFit/>
          </a:bodyPr>
          <a:lstStyle/>
          <a:p>
            <a:pPr algn="r"/>
            <a:r>
              <a:rPr lang="he-IL" dirty="0"/>
              <a:t>בלחיצה על "הוסף שומעת חופשית" נעבור לפה:</a:t>
            </a:r>
          </a:p>
        </p:txBody>
      </p:sp>
      <p:pic>
        <p:nvPicPr>
          <p:cNvPr id="15" name="תמונה 14">
            <a:extLst>
              <a:ext uri="{FF2B5EF4-FFF2-40B4-BE49-F238E27FC236}">
                <a16:creationId xmlns:a16="http://schemas.microsoft.com/office/drawing/2014/main" id="{DE780CB6-F46A-E6B1-42F2-4CC94283C4F9}"/>
              </a:ext>
            </a:extLst>
          </p:cNvPr>
          <p:cNvPicPr>
            <a:picLocks noChangeAspect="1"/>
          </p:cNvPicPr>
          <p:nvPr/>
        </p:nvPicPr>
        <p:blipFill>
          <a:blip r:embed="rId4"/>
          <a:stretch>
            <a:fillRect/>
          </a:stretch>
        </p:blipFill>
        <p:spPr>
          <a:xfrm>
            <a:off x="765299" y="3594838"/>
            <a:ext cx="3475236" cy="2507902"/>
          </a:xfrm>
          <a:prstGeom prst="rect">
            <a:avLst/>
          </a:prstGeom>
        </p:spPr>
      </p:pic>
      <p:cxnSp>
        <p:nvCxnSpPr>
          <p:cNvPr id="16" name="מחבר חץ ישר 15">
            <a:extLst>
              <a:ext uri="{FF2B5EF4-FFF2-40B4-BE49-F238E27FC236}">
                <a16:creationId xmlns:a16="http://schemas.microsoft.com/office/drawing/2014/main" id="{CAA0DC1D-A307-5F06-FB4D-115577DEBA92}"/>
              </a:ext>
            </a:extLst>
          </p:cNvPr>
          <p:cNvCxnSpPr>
            <a:cxnSpLocks/>
          </p:cNvCxnSpPr>
          <p:nvPr/>
        </p:nvCxnSpPr>
        <p:spPr>
          <a:xfrm flipH="1">
            <a:off x="4463418" y="2291597"/>
            <a:ext cx="2648582" cy="179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תמונה 18">
            <a:extLst>
              <a:ext uri="{FF2B5EF4-FFF2-40B4-BE49-F238E27FC236}">
                <a16:creationId xmlns:a16="http://schemas.microsoft.com/office/drawing/2014/main" id="{A2D7480F-0CF6-2251-DB83-92D67A91A083}"/>
              </a:ext>
            </a:extLst>
          </p:cNvPr>
          <p:cNvPicPr>
            <a:picLocks noChangeAspect="1"/>
          </p:cNvPicPr>
          <p:nvPr/>
        </p:nvPicPr>
        <p:blipFill>
          <a:blip r:embed="rId5"/>
          <a:stretch>
            <a:fillRect/>
          </a:stretch>
        </p:blipFill>
        <p:spPr>
          <a:xfrm>
            <a:off x="544047" y="628633"/>
            <a:ext cx="4440615" cy="2718399"/>
          </a:xfrm>
          <a:prstGeom prst="rect">
            <a:avLst/>
          </a:prstGeom>
        </p:spPr>
      </p:pic>
      <p:cxnSp>
        <p:nvCxnSpPr>
          <p:cNvPr id="22" name="מחבר חץ ישר 21">
            <a:extLst>
              <a:ext uri="{FF2B5EF4-FFF2-40B4-BE49-F238E27FC236}">
                <a16:creationId xmlns:a16="http://schemas.microsoft.com/office/drawing/2014/main" id="{DD1A1C74-8FDD-F3EF-B39C-42264C4BA48B}"/>
              </a:ext>
            </a:extLst>
          </p:cNvPr>
          <p:cNvCxnSpPr>
            <a:cxnSpLocks/>
          </p:cNvCxnSpPr>
          <p:nvPr/>
        </p:nvCxnSpPr>
        <p:spPr>
          <a:xfrm flipH="1">
            <a:off x="4984662" y="1673132"/>
            <a:ext cx="1324291" cy="19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11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DBA1F24-ABFA-275E-F16B-29D1F650E52A}"/>
              </a:ext>
            </a:extLst>
          </p:cNvPr>
          <p:cNvPicPr>
            <a:picLocks noChangeAspect="1"/>
          </p:cNvPicPr>
          <p:nvPr/>
        </p:nvPicPr>
        <p:blipFill>
          <a:blip r:embed="rId2"/>
          <a:stretch>
            <a:fillRect/>
          </a:stretch>
        </p:blipFill>
        <p:spPr>
          <a:xfrm>
            <a:off x="594832" y="4305300"/>
            <a:ext cx="4802553" cy="1481285"/>
          </a:xfrm>
          <a:prstGeom prst="rect">
            <a:avLst/>
          </a:prstGeom>
        </p:spPr>
      </p:pic>
      <p:pic>
        <p:nvPicPr>
          <p:cNvPr id="5" name="תמונה 4">
            <a:extLst>
              <a:ext uri="{FF2B5EF4-FFF2-40B4-BE49-F238E27FC236}">
                <a16:creationId xmlns:a16="http://schemas.microsoft.com/office/drawing/2014/main" id="{7ECCA19E-3B3D-47E6-D767-11CCC20B7B6E}"/>
              </a:ext>
            </a:extLst>
          </p:cNvPr>
          <p:cNvPicPr>
            <a:picLocks noChangeAspect="1"/>
          </p:cNvPicPr>
          <p:nvPr/>
        </p:nvPicPr>
        <p:blipFill>
          <a:blip r:embed="rId3"/>
          <a:stretch>
            <a:fillRect/>
          </a:stretch>
        </p:blipFill>
        <p:spPr>
          <a:xfrm>
            <a:off x="594832" y="1071415"/>
            <a:ext cx="4762442" cy="3084512"/>
          </a:xfrm>
          <a:prstGeom prst="rect">
            <a:avLst/>
          </a:prstGeom>
        </p:spPr>
      </p:pic>
      <p:sp>
        <p:nvSpPr>
          <p:cNvPr id="10" name="Rectangle 2">
            <a:extLst>
              <a:ext uri="{FF2B5EF4-FFF2-40B4-BE49-F238E27FC236}">
                <a16:creationId xmlns:a16="http://schemas.microsoft.com/office/drawing/2014/main" id="{FCCA9631-51F8-E16D-CD48-ECDFB668BFEC}"/>
              </a:ext>
            </a:extLst>
          </p:cNvPr>
          <p:cNvSpPr txBox="1">
            <a:spLocks noChangeArrowheads="1"/>
          </p:cNvSpPr>
          <p:nvPr/>
        </p:nvSpPr>
        <p:spPr bwMode="auto">
          <a:xfrm>
            <a:off x="237769" y="425084"/>
            <a:ext cx="5282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צילום מסך של הקוד </a:t>
            </a:r>
            <a:r>
              <a:rPr lang="en-US" dirty="0">
                <a:solidFill>
                  <a:schemeClr val="tx1"/>
                </a:solidFill>
              </a:rPr>
              <a:t>HTML</a:t>
            </a:r>
            <a:r>
              <a:rPr lang="he-IL" dirty="0">
                <a:solidFill>
                  <a:schemeClr val="tx1"/>
                </a:solidFill>
              </a:rPr>
              <a:t> המציג </a:t>
            </a:r>
            <a:r>
              <a:rPr lang="en-US" dirty="0">
                <a:solidFill>
                  <a:schemeClr val="tx1"/>
                </a:solidFill>
              </a:rPr>
              <a:t>model</a:t>
            </a:r>
            <a:endParaRPr lang="he-IL" dirty="0">
              <a:solidFill>
                <a:schemeClr val="tx1"/>
              </a:solidFill>
            </a:endParaRPr>
          </a:p>
        </p:txBody>
      </p:sp>
      <p:sp>
        <p:nvSpPr>
          <p:cNvPr id="13" name="Rectangle 2">
            <a:extLst>
              <a:ext uri="{FF2B5EF4-FFF2-40B4-BE49-F238E27FC236}">
                <a16:creationId xmlns:a16="http://schemas.microsoft.com/office/drawing/2014/main" id="{29882F02-FEC4-ABCE-3FE4-8D298912AB62}"/>
              </a:ext>
            </a:extLst>
          </p:cNvPr>
          <p:cNvSpPr txBox="1">
            <a:spLocks noChangeArrowheads="1"/>
          </p:cNvSpPr>
          <p:nvPr/>
        </p:nvSpPr>
        <p:spPr bwMode="auto">
          <a:xfrm>
            <a:off x="74430" y="5786585"/>
            <a:ext cx="5282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בדיקות תקינות של כל תיבות הטקסט שב</a:t>
            </a:r>
            <a:r>
              <a:rPr lang="en-US" dirty="0">
                <a:solidFill>
                  <a:schemeClr val="tx1"/>
                </a:solidFill>
              </a:rPr>
              <a:t>model</a:t>
            </a:r>
            <a:endParaRPr lang="he-IL" dirty="0">
              <a:solidFill>
                <a:schemeClr val="tx1"/>
              </a:solidFill>
            </a:endParaRPr>
          </a:p>
        </p:txBody>
      </p:sp>
      <p:pic>
        <p:nvPicPr>
          <p:cNvPr id="17" name="תמונה 16">
            <a:extLst>
              <a:ext uri="{FF2B5EF4-FFF2-40B4-BE49-F238E27FC236}">
                <a16:creationId xmlns:a16="http://schemas.microsoft.com/office/drawing/2014/main" id="{17827FB0-CB0B-A319-15A9-47F5E9D22451}"/>
              </a:ext>
            </a:extLst>
          </p:cNvPr>
          <p:cNvPicPr>
            <a:picLocks noChangeAspect="1"/>
          </p:cNvPicPr>
          <p:nvPr/>
        </p:nvPicPr>
        <p:blipFill>
          <a:blip r:embed="rId4"/>
          <a:stretch>
            <a:fillRect/>
          </a:stretch>
        </p:blipFill>
        <p:spPr>
          <a:xfrm>
            <a:off x="5917787" y="2482051"/>
            <a:ext cx="5473349" cy="3304534"/>
          </a:xfrm>
          <a:prstGeom prst="rect">
            <a:avLst/>
          </a:prstGeom>
        </p:spPr>
      </p:pic>
      <p:sp>
        <p:nvSpPr>
          <p:cNvPr id="20" name="Rectangle 2">
            <a:extLst>
              <a:ext uri="{FF2B5EF4-FFF2-40B4-BE49-F238E27FC236}">
                <a16:creationId xmlns:a16="http://schemas.microsoft.com/office/drawing/2014/main" id="{D0676D24-0648-E6F5-55F9-13B5657F5237}"/>
              </a:ext>
            </a:extLst>
          </p:cNvPr>
          <p:cNvSpPr txBox="1">
            <a:spLocks noChangeArrowheads="1"/>
          </p:cNvSpPr>
          <p:nvPr/>
        </p:nvSpPr>
        <p:spPr bwMode="auto">
          <a:xfrm>
            <a:off x="6096000" y="1835720"/>
            <a:ext cx="52828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קוד ה</a:t>
            </a:r>
            <a:r>
              <a:rPr lang="en-US" dirty="0">
                <a:solidFill>
                  <a:schemeClr val="tx1"/>
                </a:solidFill>
              </a:rPr>
              <a:t>TS</a:t>
            </a:r>
            <a:r>
              <a:rPr lang="he-IL" dirty="0">
                <a:solidFill>
                  <a:schemeClr val="tx1"/>
                </a:solidFill>
              </a:rPr>
              <a:t> שבונה שומעת חופשית לאחר מילוי כל הפרטים ב</a:t>
            </a:r>
            <a:r>
              <a:rPr lang="en-US" dirty="0">
                <a:solidFill>
                  <a:schemeClr val="tx1"/>
                </a:solidFill>
              </a:rPr>
              <a:t>MODEL</a:t>
            </a:r>
            <a:endParaRPr lang="he-IL" dirty="0">
              <a:solidFill>
                <a:schemeClr val="tx1"/>
              </a:solidFill>
            </a:endParaRPr>
          </a:p>
        </p:txBody>
      </p:sp>
    </p:spTree>
    <p:extLst>
      <p:ext uri="{BB962C8B-B14F-4D97-AF65-F5344CB8AC3E}">
        <p14:creationId xmlns:p14="http://schemas.microsoft.com/office/powerpoint/2010/main" val="278482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206795765"/>
              </p:ext>
            </p:extLst>
          </p:nvPr>
        </p:nvGraphicFramePr>
        <p:xfrm>
          <a:off x="719125" y="1041146"/>
          <a:ext cx="10634675" cy="477570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849258">
                  <a:extLst>
                    <a:ext uri="{9D8B030D-6E8A-4147-A177-3AD203B41FA5}">
                      <a16:colId xmlns:a16="http://schemas.microsoft.com/office/drawing/2014/main" val="2293940662"/>
                    </a:ext>
                  </a:extLst>
                </a:gridCol>
                <a:gridCol w="2080727">
                  <a:extLst>
                    <a:ext uri="{9D8B030D-6E8A-4147-A177-3AD203B41FA5}">
                      <a16:colId xmlns:a16="http://schemas.microsoft.com/office/drawing/2014/main" val="4252471547"/>
                    </a:ext>
                  </a:extLst>
                </a:gridCol>
                <a:gridCol w="886408">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40792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07924">
                <a:tc>
                  <a:txBody>
                    <a:bodyPr/>
                    <a:lstStyle/>
                    <a:p>
                      <a:pPr rtl="1"/>
                      <a:r>
                        <a:rPr lang="he-IL" sz="2000" dirty="0"/>
                        <a:t>6</a:t>
                      </a:r>
                    </a:p>
                  </a:txBody>
                  <a:tcPr marT="50292" marB="50292"/>
                </a:tc>
                <a:tc>
                  <a:txBody>
                    <a:bodyPr/>
                    <a:lstStyle/>
                    <a:p>
                      <a:pPr rtl="1"/>
                      <a:r>
                        <a:rPr lang="en-US" sz="1600" dirty="0"/>
                        <a:t>API </a:t>
                      </a:r>
                      <a:r>
                        <a:rPr lang="he-IL" sz="1600" dirty="0"/>
                        <a:t> שמטפל בישות </a:t>
                      </a:r>
                      <a:r>
                        <a:rPr lang="en-US" sz="1600" dirty="0"/>
                        <a:t>Student</a:t>
                      </a:r>
                      <a:endParaRPr lang="he-IL" sz="1600" dirty="0"/>
                    </a:p>
                  </a:txBody>
                  <a:tcPr marT="50292" marB="50292"/>
                </a:tc>
                <a:tc>
                  <a:txBody>
                    <a:bodyPr/>
                    <a:lstStyle/>
                    <a:p>
                      <a:pPr rtl="1"/>
                      <a:r>
                        <a:rPr lang="en-US" sz="2000" dirty="0"/>
                        <a:t> Spring Boot MS</a:t>
                      </a:r>
                      <a:endParaRPr lang="he-IL" sz="2000" dirty="0"/>
                    </a:p>
                  </a:txBody>
                  <a:tcPr marT="50292" marB="50292"/>
                </a:tc>
                <a:tc>
                  <a:txBody>
                    <a:bodyPr/>
                    <a:lstStyle/>
                    <a:p>
                      <a:pPr rtl="1"/>
                      <a:r>
                        <a:rPr lang="en-US" sz="2000" dirty="0"/>
                        <a:t>Java</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en-US" sz="2000" dirty="0"/>
                        <a:t>micro – service</a:t>
                      </a:r>
                      <a:r>
                        <a:rPr lang="he-IL" sz="2000" dirty="0"/>
                        <a:t> שחושף </a:t>
                      </a:r>
                      <a:r>
                        <a:rPr lang="en-US" sz="2000" dirty="0"/>
                        <a:t>APIs</a:t>
                      </a:r>
                      <a:r>
                        <a:rPr lang="he-IL" sz="2000" dirty="0"/>
                        <a:t> שמטפלים בישות </a:t>
                      </a:r>
                      <a:r>
                        <a:rPr lang="en-US" sz="2000" dirty="0"/>
                        <a:t>Student</a:t>
                      </a:r>
                      <a:r>
                        <a:rPr lang="he-IL" sz="2000" dirty="0"/>
                        <a:t> :</a:t>
                      </a:r>
                      <a:endParaRPr lang="en-US" sz="2000" dirty="0"/>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GET </a:t>
                      </a:r>
                      <a:r>
                        <a:rPr lang="en-US" sz="2000" dirty="0" err="1"/>
                        <a:t>api</a:t>
                      </a:r>
                      <a:r>
                        <a:rPr lang="en-US" sz="2000" dirty="0"/>
                        <a:t>/students/{</a:t>
                      </a:r>
                      <a:r>
                        <a:rPr lang="en-US" sz="2000" dirty="0" err="1"/>
                        <a:t>courseId</a:t>
                      </a:r>
                      <a:r>
                        <a:rPr lang="en-US" sz="2000" dirty="0"/>
                        <a:t>}</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POST </a:t>
                      </a:r>
                      <a:r>
                        <a:rPr lang="en-US" sz="2000" dirty="0" err="1"/>
                        <a:t>api</a:t>
                      </a:r>
                      <a:r>
                        <a:rPr lang="en-US" sz="2000" dirty="0"/>
                        <a:t>/classes @RequestBody - Class Entity</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PUT </a:t>
                      </a:r>
                      <a:r>
                        <a:rPr lang="en-US" sz="2000" dirty="0" err="1"/>
                        <a:t>api</a:t>
                      </a:r>
                      <a:r>
                        <a:rPr lang="en-US" sz="2000" dirty="0"/>
                        <a:t>/classes/{</a:t>
                      </a:r>
                      <a:r>
                        <a:rPr lang="en-US" sz="2000" dirty="0" err="1"/>
                        <a:t>ClassId</a:t>
                      </a:r>
                      <a:r>
                        <a:rPr lang="en-US" sz="2000" dirty="0"/>
                        <a:t>}</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DELETE </a:t>
                      </a:r>
                      <a:r>
                        <a:rPr lang="en-US" sz="2000" dirty="0" err="1"/>
                        <a:t>api</a:t>
                      </a:r>
                      <a:r>
                        <a:rPr lang="en-US" sz="2000" dirty="0"/>
                        <a:t>/classes/{</a:t>
                      </a:r>
                      <a:r>
                        <a:rPr lang="en-US" sz="2000" dirty="0" err="1"/>
                        <a:t>ClassId</a:t>
                      </a:r>
                      <a:r>
                        <a:rPr lang="en-US" sz="2000" dirty="0"/>
                        <a:t>}</a:t>
                      </a:r>
                      <a:br>
                        <a:rPr lang="en-US" sz="2000" dirty="0"/>
                      </a:br>
                      <a:r>
                        <a:rPr lang="he-IL" sz="2000" dirty="0"/>
                        <a:t>       </a:t>
                      </a:r>
                      <a:endParaRPr lang="en-US" sz="20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את ה </a:t>
                      </a:r>
                      <a:r>
                        <a:rPr lang="en-US" sz="2000" dirty="0"/>
                        <a:t>micro – service</a:t>
                      </a:r>
                      <a:r>
                        <a:rPr lang="he-IL" sz="2000" dirty="0"/>
                        <a:t> יצרתי ע"פ עקרונות טכנולוגיית </a:t>
                      </a:r>
                      <a:r>
                        <a:rPr lang="en-US" sz="2000" dirty="0"/>
                        <a:t>Spring Boot</a:t>
                      </a:r>
                      <a:r>
                        <a:rPr lang="he-IL" sz="2000" dirty="0"/>
                        <a:t>.</a:t>
                      </a:r>
                      <a:br>
                        <a:rPr lang="en-US" sz="2000" dirty="0"/>
                      </a:br>
                      <a:r>
                        <a:rPr lang="he-IL" sz="2000" dirty="0"/>
                        <a:t>כמו כן תחזקתי קובץ </a:t>
                      </a:r>
                      <a:r>
                        <a:rPr lang="en-US" sz="2000" dirty="0" err="1"/>
                        <a:t>yml</a:t>
                      </a:r>
                      <a:r>
                        <a:rPr lang="he-IL" sz="2000" dirty="0"/>
                        <a:t> בתוך הסרוויס שהכיל ערכי  קונפיגורציה שונים, כדי להקל על התחזוקה העתידית של המערכת בענן, </a:t>
                      </a:r>
                      <a:br>
                        <a:rPr lang="en-US" sz="2000" dirty="0"/>
                      </a:br>
                      <a:r>
                        <a:rPr lang="he-IL" sz="2000" dirty="0"/>
                        <a:t>לדוגמא: ערכי </a:t>
                      </a:r>
                      <a:r>
                        <a:rPr lang="en-US" sz="2000" dirty="0" err="1"/>
                        <a:t>url</a:t>
                      </a:r>
                      <a:r>
                        <a:rPr lang="he-IL" sz="2000" dirty="0"/>
                        <a:t> של </a:t>
                      </a:r>
                      <a:r>
                        <a:rPr lang="en-US" sz="2000" dirty="0" err="1"/>
                        <a:t>apis</a:t>
                      </a:r>
                      <a:r>
                        <a:rPr lang="he-IL" sz="2000" dirty="0"/>
                        <a:t> חיצוניים שונים.</a:t>
                      </a:r>
                    </a:p>
                  </a:txBody>
                  <a:tcPr marT="50292" marB="50292"/>
                </a:tc>
                <a:extLst>
                  <a:ext uri="{0D108BD9-81ED-4DB2-BD59-A6C34878D82A}">
                    <a16:rowId xmlns:a16="http://schemas.microsoft.com/office/drawing/2014/main" val="3737988478"/>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Tree>
    <p:extLst>
      <p:ext uri="{BB962C8B-B14F-4D97-AF65-F5344CB8AC3E}">
        <p14:creationId xmlns:p14="http://schemas.microsoft.com/office/powerpoint/2010/main" val="2115656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82A3A4F5-272F-A645-E014-82C7A45F3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852" y="3404792"/>
            <a:ext cx="5010147" cy="2818207"/>
          </a:xfrm>
          <a:prstGeom prst="rect">
            <a:avLst/>
          </a:prstGeom>
        </p:spPr>
      </p:pic>
      <p:sp>
        <p:nvSpPr>
          <p:cNvPr id="6" name="תיבת טקסט 5">
            <a:extLst>
              <a:ext uri="{FF2B5EF4-FFF2-40B4-BE49-F238E27FC236}">
                <a16:creationId xmlns:a16="http://schemas.microsoft.com/office/drawing/2014/main" id="{2FA719B5-F819-6E91-87AE-7BDA577E39AD}"/>
              </a:ext>
            </a:extLst>
          </p:cNvPr>
          <p:cNvSpPr txBox="1"/>
          <p:nvPr/>
        </p:nvSpPr>
        <p:spPr>
          <a:xfrm>
            <a:off x="9086850" y="5386169"/>
            <a:ext cx="3105150" cy="646331"/>
          </a:xfrm>
          <a:prstGeom prst="rect">
            <a:avLst/>
          </a:prstGeom>
          <a:noFill/>
        </p:spPr>
        <p:txBody>
          <a:bodyPr wrap="square" rtlCol="1">
            <a:spAutoFit/>
          </a:bodyPr>
          <a:lstStyle/>
          <a:p>
            <a:pPr algn="r"/>
            <a:r>
              <a:rPr lang="he-IL" dirty="0"/>
              <a:t>כאן התבצעה שליפה של תלמיד אחד לפי </a:t>
            </a:r>
            <a:r>
              <a:rPr lang="en-US" dirty="0"/>
              <a:t>ID</a:t>
            </a:r>
            <a:r>
              <a:rPr lang="he-IL" dirty="0"/>
              <a:t> מסוים</a:t>
            </a:r>
          </a:p>
        </p:txBody>
      </p:sp>
      <p:pic>
        <p:nvPicPr>
          <p:cNvPr id="8" name="תמונה 7">
            <a:extLst>
              <a:ext uri="{FF2B5EF4-FFF2-40B4-BE49-F238E27FC236}">
                <a16:creationId xmlns:a16="http://schemas.microsoft.com/office/drawing/2014/main" id="{539C2E5F-49B5-4F94-5DE5-DCAE7E7F1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111" y="1666020"/>
            <a:ext cx="5177368" cy="2912270"/>
          </a:xfrm>
          <a:prstGeom prst="rect">
            <a:avLst/>
          </a:prstGeom>
        </p:spPr>
      </p:pic>
      <p:sp>
        <p:nvSpPr>
          <p:cNvPr id="9" name="תיבת טקסט 8">
            <a:extLst>
              <a:ext uri="{FF2B5EF4-FFF2-40B4-BE49-F238E27FC236}">
                <a16:creationId xmlns:a16="http://schemas.microsoft.com/office/drawing/2014/main" id="{B2BB3494-06B9-02AB-06BE-C6F6604A8A14}"/>
              </a:ext>
            </a:extLst>
          </p:cNvPr>
          <p:cNvSpPr txBox="1"/>
          <p:nvPr/>
        </p:nvSpPr>
        <p:spPr>
          <a:xfrm>
            <a:off x="2114550" y="226536"/>
            <a:ext cx="4191000" cy="1477328"/>
          </a:xfrm>
          <a:prstGeom prst="rect">
            <a:avLst/>
          </a:prstGeom>
          <a:noFill/>
        </p:spPr>
        <p:txBody>
          <a:bodyPr wrap="square" rtlCol="1">
            <a:spAutoFit/>
          </a:bodyPr>
          <a:lstStyle/>
          <a:p>
            <a:pPr algn="r"/>
            <a:r>
              <a:rPr lang="he-IL" dirty="0"/>
              <a:t>אחרי שעשיתי חיבור </a:t>
            </a:r>
            <a:r>
              <a:rPr lang="he-IL" dirty="0" err="1"/>
              <a:t>מהאנגולר</a:t>
            </a:r>
            <a:r>
              <a:rPr lang="he-IL" dirty="0"/>
              <a:t> לסרוויס, מהסרוויס ניגש ל- </a:t>
            </a:r>
            <a:r>
              <a:rPr lang="en-US" dirty="0" err="1"/>
              <a:t>db</a:t>
            </a:r>
            <a:r>
              <a:rPr lang="en-US" dirty="0"/>
              <a:t>-connector</a:t>
            </a:r>
            <a:r>
              <a:rPr lang="he-IL" dirty="0"/>
              <a:t>, שהוא ניגש ל-</a:t>
            </a:r>
            <a:r>
              <a:rPr lang="en-US" dirty="0"/>
              <a:t>DB</a:t>
            </a:r>
            <a:r>
              <a:rPr lang="he-IL" dirty="0"/>
              <a:t>.</a:t>
            </a:r>
            <a:br>
              <a:rPr lang="en-US" dirty="0"/>
            </a:br>
            <a:r>
              <a:rPr lang="he-IL" dirty="0"/>
              <a:t>הוא שלף את התלמיד לפי </a:t>
            </a:r>
            <a:r>
              <a:rPr lang="en-US" dirty="0"/>
              <a:t>ID</a:t>
            </a:r>
            <a:r>
              <a:rPr lang="he-IL" dirty="0"/>
              <a:t> מסוים ומציג אותו על המסך.</a:t>
            </a:r>
          </a:p>
        </p:txBody>
      </p:sp>
      <p:pic>
        <p:nvPicPr>
          <p:cNvPr id="2" name="תמונה 1">
            <a:extLst>
              <a:ext uri="{FF2B5EF4-FFF2-40B4-BE49-F238E27FC236}">
                <a16:creationId xmlns:a16="http://schemas.microsoft.com/office/drawing/2014/main" id="{1E6C8E55-C639-596F-A1D6-C2ED3F1FB7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099" y="345746"/>
            <a:ext cx="5041900" cy="2922123"/>
          </a:xfrm>
          <a:prstGeom prst="rect">
            <a:avLst/>
          </a:prstGeom>
        </p:spPr>
      </p:pic>
      <p:sp>
        <p:nvSpPr>
          <p:cNvPr id="3" name="תיבת טקסט 2">
            <a:extLst>
              <a:ext uri="{FF2B5EF4-FFF2-40B4-BE49-F238E27FC236}">
                <a16:creationId xmlns:a16="http://schemas.microsoft.com/office/drawing/2014/main" id="{20FBE10B-47A2-B520-BAF0-70FE9D333E16}"/>
              </a:ext>
            </a:extLst>
          </p:cNvPr>
          <p:cNvSpPr txBox="1"/>
          <p:nvPr/>
        </p:nvSpPr>
        <p:spPr>
          <a:xfrm>
            <a:off x="8292461" y="965200"/>
            <a:ext cx="3899538" cy="2031325"/>
          </a:xfrm>
          <a:prstGeom prst="rect">
            <a:avLst/>
          </a:prstGeom>
          <a:noFill/>
        </p:spPr>
        <p:txBody>
          <a:bodyPr wrap="square" rtlCol="1">
            <a:spAutoFit/>
          </a:bodyPr>
          <a:lstStyle/>
          <a:p>
            <a:pPr algn="r"/>
            <a:r>
              <a:rPr lang="he-IL" dirty="0"/>
              <a:t>אחרי שהרצתי את הסרוויס של התלמידים </a:t>
            </a:r>
            <a:br>
              <a:rPr lang="en-US" dirty="0"/>
            </a:br>
            <a:r>
              <a:rPr lang="en-US" dirty="0"/>
              <a:t>students -service</a:t>
            </a:r>
            <a:r>
              <a:rPr lang="he-IL" dirty="0"/>
              <a:t> </a:t>
            </a:r>
            <a:br>
              <a:rPr lang="en-US" dirty="0"/>
            </a:br>
            <a:r>
              <a:rPr lang="he-IL" dirty="0"/>
              <a:t>עשיתי בדיקה עם ה </a:t>
            </a:r>
            <a:r>
              <a:rPr lang="en-US" dirty="0"/>
              <a:t>postman</a:t>
            </a:r>
            <a:r>
              <a:rPr lang="he-IL" dirty="0"/>
              <a:t> וראיתי שנשלף לי נתונים ע"י חיבור ל- </a:t>
            </a:r>
            <a:r>
              <a:rPr lang="en-US" dirty="0" err="1"/>
              <a:t>db</a:t>
            </a:r>
            <a:r>
              <a:rPr lang="en-US" dirty="0"/>
              <a:t> connector</a:t>
            </a:r>
            <a:r>
              <a:rPr lang="he-IL" dirty="0"/>
              <a:t> שהוא ניגש ל – </a:t>
            </a:r>
            <a:r>
              <a:rPr lang="en-US" dirty="0"/>
              <a:t>DB</a:t>
            </a:r>
            <a:br>
              <a:rPr lang="en-US" dirty="0"/>
            </a:br>
            <a:r>
              <a:rPr lang="he-IL" dirty="0"/>
              <a:t>וכן בצילום מסך זאת שליפה של כל התלמידים לפי </a:t>
            </a:r>
            <a:r>
              <a:rPr lang="en-US" dirty="0"/>
              <a:t>paging</a:t>
            </a:r>
            <a:r>
              <a:rPr lang="he-IL" dirty="0"/>
              <a:t> מסוים</a:t>
            </a:r>
          </a:p>
        </p:txBody>
      </p:sp>
    </p:spTree>
    <p:extLst>
      <p:ext uri="{BB962C8B-B14F-4D97-AF65-F5344CB8AC3E}">
        <p14:creationId xmlns:p14="http://schemas.microsoft.com/office/powerpoint/2010/main" val="421515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0AF156F-3695-21E0-1DE0-854ECEC96E36}"/>
              </a:ext>
            </a:extLst>
          </p:cNvPr>
          <p:cNvPicPr>
            <a:picLocks noChangeAspect="1"/>
          </p:cNvPicPr>
          <p:nvPr/>
        </p:nvPicPr>
        <p:blipFill>
          <a:blip r:embed="rId2"/>
          <a:stretch>
            <a:fillRect/>
          </a:stretch>
        </p:blipFill>
        <p:spPr>
          <a:xfrm>
            <a:off x="7202606" y="1436321"/>
            <a:ext cx="4587638" cy="1127858"/>
          </a:xfrm>
          <a:prstGeom prst="rect">
            <a:avLst/>
          </a:prstGeom>
        </p:spPr>
      </p:pic>
      <p:pic>
        <p:nvPicPr>
          <p:cNvPr id="7" name="תמונה 6">
            <a:extLst>
              <a:ext uri="{FF2B5EF4-FFF2-40B4-BE49-F238E27FC236}">
                <a16:creationId xmlns:a16="http://schemas.microsoft.com/office/drawing/2014/main" id="{9F777ECB-F1E6-97A1-75EF-ADF84D6F6448}"/>
              </a:ext>
            </a:extLst>
          </p:cNvPr>
          <p:cNvPicPr>
            <a:picLocks noChangeAspect="1"/>
          </p:cNvPicPr>
          <p:nvPr/>
        </p:nvPicPr>
        <p:blipFill>
          <a:blip r:embed="rId3"/>
          <a:stretch>
            <a:fillRect/>
          </a:stretch>
        </p:blipFill>
        <p:spPr>
          <a:xfrm>
            <a:off x="512280" y="855263"/>
            <a:ext cx="3795089" cy="1889924"/>
          </a:xfrm>
          <a:prstGeom prst="rect">
            <a:avLst/>
          </a:prstGeom>
        </p:spPr>
      </p:pic>
      <p:pic>
        <p:nvPicPr>
          <p:cNvPr id="9" name="תמונה 8">
            <a:extLst>
              <a:ext uri="{FF2B5EF4-FFF2-40B4-BE49-F238E27FC236}">
                <a16:creationId xmlns:a16="http://schemas.microsoft.com/office/drawing/2014/main" id="{B4C9AD42-2E1B-A449-680C-9B0B87DC44FE}"/>
              </a:ext>
            </a:extLst>
          </p:cNvPr>
          <p:cNvPicPr>
            <a:picLocks noChangeAspect="1"/>
          </p:cNvPicPr>
          <p:nvPr/>
        </p:nvPicPr>
        <p:blipFill>
          <a:blip r:embed="rId4"/>
          <a:stretch>
            <a:fillRect/>
          </a:stretch>
        </p:blipFill>
        <p:spPr>
          <a:xfrm>
            <a:off x="144561" y="4185870"/>
            <a:ext cx="5044877" cy="2149026"/>
          </a:xfrm>
          <a:prstGeom prst="rect">
            <a:avLst/>
          </a:prstGeom>
        </p:spPr>
      </p:pic>
      <p:sp>
        <p:nvSpPr>
          <p:cNvPr id="10" name="תיבת טקסט 9">
            <a:extLst>
              <a:ext uri="{FF2B5EF4-FFF2-40B4-BE49-F238E27FC236}">
                <a16:creationId xmlns:a16="http://schemas.microsoft.com/office/drawing/2014/main" id="{ED715519-95EC-7FE2-FA39-6D6913196A80}"/>
              </a:ext>
            </a:extLst>
          </p:cNvPr>
          <p:cNvSpPr txBox="1"/>
          <p:nvPr/>
        </p:nvSpPr>
        <p:spPr>
          <a:xfrm>
            <a:off x="7202606" y="393598"/>
            <a:ext cx="4587638" cy="923330"/>
          </a:xfrm>
          <a:prstGeom prst="rect">
            <a:avLst/>
          </a:prstGeom>
          <a:noFill/>
        </p:spPr>
        <p:txBody>
          <a:bodyPr wrap="square" rtlCol="1">
            <a:spAutoFit/>
          </a:bodyPr>
          <a:lstStyle/>
          <a:p>
            <a:r>
              <a:rPr lang="he-IL" dirty="0"/>
              <a:t>בדף </a:t>
            </a:r>
            <a:r>
              <a:rPr lang="en-US" dirty="0"/>
              <a:t>student-</a:t>
            </a:r>
            <a:r>
              <a:rPr lang="en-US" dirty="0" err="1"/>
              <a:t>service.service.ts</a:t>
            </a:r>
            <a:r>
              <a:rPr lang="he-IL" dirty="0"/>
              <a:t> הוספתי את הפונקציה </a:t>
            </a:r>
            <a:r>
              <a:rPr lang="en-US" dirty="0" err="1"/>
              <a:t>getStudentByID</a:t>
            </a:r>
            <a:r>
              <a:rPr lang="he-IL" dirty="0"/>
              <a:t> שהיא תעשה את הקריאה ל</a:t>
            </a:r>
            <a:r>
              <a:rPr lang="en-US" dirty="0"/>
              <a:t> student-service</a:t>
            </a:r>
            <a:r>
              <a:rPr lang="he-IL" dirty="0"/>
              <a:t> ע"י הניתוב שנבנה פה.</a:t>
            </a:r>
          </a:p>
        </p:txBody>
      </p:sp>
      <p:sp>
        <p:nvSpPr>
          <p:cNvPr id="11" name="תיבת טקסט 10">
            <a:extLst>
              <a:ext uri="{FF2B5EF4-FFF2-40B4-BE49-F238E27FC236}">
                <a16:creationId xmlns:a16="http://schemas.microsoft.com/office/drawing/2014/main" id="{B7F2A007-924D-373E-BFF6-BF5C25081A14}"/>
              </a:ext>
            </a:extLst>
          </p:cNvPr>
          <p:cNvSpPr txBox="1"/>
          <p:nvPr/>
        </p:nvSpPr>
        <p:spPr>
          <a:xfrm>
            <a:off x="49694" y="153857"/>
            <a:ext cx="4257675" cy="646331"/>
          </a:xfrm>
          <a:prstGeom prst="rect">
            <a:avLst/>
          </a:prstGeom>
          <a:noFill/>
        </p:spPr>
        <p:txBody>
          <a:bodyPr wrap="square" rtlCol="1">
            <a:spAutoFit/>
          </a:bodyPr>
          <a:lstStyle/>
          <a:p>
            <a:r>
              <a:rPr lang="he-IL" dirty="0"/>
              <a:t>בדף </a:t>
            </a:r>
            <a:r>
              <a:rPr lang="en-US" dirty="0" err="1"/>
              <a:t>environment.ts</a:t>
            </a:r>
            <a:r>
              <a:rPr lang="he-IL" dirty="0"/>
              <a:t> כתבתי את הניתוב הבסיסי בשביל הקריאה לסרוויס</a:t>
            </a:r>
          </a:p>
        </p:txBody>
      </p:sp>
      <p:sp>
        <p:nvSpPr>
          <p:cNvPr id="12" name="תיבת טקסט 11">
            <a:extLst>
              <a:ext uri="{FF2B5EF4-FFF2-40B4-BE49-F238E27FC236}">
                <a16:creationId xmlns:a16="http://schemas.microsoft.com/office/drawing/2014/main" id="{05C65850-490A-D0B5-BCAB-F768AE368756}"/>
              </a:ext>
            </a:extLst>
          </p:cNvPr>
          <p:cNvSpPr txBox="1"/>
          <p:nvPr/>
        </p:nvSpPr>
        <p:spPr>
          <a:xfrm>
            <a:off x="600075" y="3315384"/>
            <a:ext cx="4133850" cy="646331"/>
          </a:xfrm>
          <a:prstGeom prst="rect">
            <a:avLst/>
          </a:prstGeom>
          <a:noFill/>
        </p:spPr>
        <p:txBody>
          <a:bodyPr wrap="square" rtlCol="1">
            <a:spAutoFit/>
          </a:bodyPr>
          <a:lstStyle/>
          <a:p>
            <a:r>
              <a:rPr lang="he-IL" dirty="0"/>
              <a:t>בדף </a:t>
            </a:r>
            <a:r>
              <a:rPr lang="en-US" dirty="0" err="1"/>
              <a:t>paths.config.ts</a:t>
            </a:r>
            <a:r>
              <a:rPr lang="he-IL" dirty="0"/>
              <a:t> כתבתי את המשך הניתוב של </a:t>
            </a:r>
            <a:r>
              <a:rPr lang="en-US" dirty="0"/>
              <a:t>URL</a:t>
            </a:r>
            <a:r>
              <a:rPr lang="he-IL" dirty="0"/>
              <a:t> כדי לבצע את הקריאה</a:t>
            </a:r>
          </a:p>
        </p:txBody>
      </p:sp>
      <p:cxnSp>
        <p:nvCxnSpPr>
          <p:cNvPr id="14" name="מחבר חץ ישר 13">
            <a:extLst>
              <a:ext uri="{FF2B5EF4-FFF2-40B4-BE49-F238E27FC236}">
                <a16:creationId xmlns:a16="http://schemas.microsoft.com/office/drawing/2014/main" id="{D015B6F2-5FD7-BB61-30FF-851100BAC3E7}"/>
              </a:ext>
            </a:extLst>
          </p:cNvPr>
          <p:cNvCxnSpPr/>
          <p:nvPr/>
        </p:nvCxnSpPr>
        <p:spPr>
          <a:xfrm>
            <a:off x="4448175" y="1933575"/>
            <a:ext cx="2619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9076BC97-D12A-55E0-1C08-0D4346D4E2D6}"/>
              </a:ext>
            </a:extLst>
          </p:cNvPr>
          <p:cNvCxnSpPr/>
          <p:nvPr/>
        </p:nvCxnSpPr>
        <p:spPr>
          <a:xfrm flipV="1">
            <a:off x="5334000" y="2343150"/>
            <a:ext cx="1724025" cy="2917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תמונה 1">
            <a:extLst>
              <a:ext uri="{FF2B5EF4-FFF2-40B4-BE49-F238E27FC236}">
                <a16:creationId xmlns:a16="http://schemas.microsoft.com/office/drawing/2014/main" id="{7D71AE45-5C18-E4A6-DD08-B8C069B6340C}"/>
              </a:ext>
            </a:extLst>
          </p:cNvPr>
          <p:cNvPicPr>
            <a:picLocks noChangeAspect="1"/>
          </p:cNvPicPr>
          <p:nvPr/>
        </p:nvPicPr>
        <p:blipFill>
          <a:blip r:embed="rId5"/>
          <a:stretch>
            <a:fillRect/>
          </a:stretch>
        </p:blipFill>
        <p:spPr>
          <a:xfrm>
            <a:off x="7454258" y="3174142"/>
            <a:ext cx="4593181" cy="3160754"/>
          </a:xfrm>
          <a:prstGeom prst="rect">
            <a:avLst/>
          </a:prstGeom>
        </p:spPr>
      </p:pic>
      <p:sp>
        <p:nvSpPr>
          <p:cNvPr id="3" name="תיבת טקסט 2">
            <a:extLst>
              <a:ext uri="{FF2B5EF4-FFF2-40B4-BE49-F238E27FC236}">
                <a16:creationId xmlns:a16="http://schemas.microsoft.com/office/drawing/2014/main" id="{081DF054-935E-48BD-40D4-513DEFB91A3A}"/>
              </a:ext>
            </a:extLst>
          </p:cNvPr>
          <p:cNvSpPr txBox="1"/>
          <p:nvPr/>
        </p:nvSpPr>
        <p:spPr>
          <a:xfrm>
            <a:off x="7266088" y="2804810"/>
            <a:ext cx="5013387" cy="369332"/>
          </a:xfrm>
          <a:prstGeom prst="rect">
            <a:avLst/>
          </a:prstGeom>
          <a:noFill/>
        </p:spPr>
        <p:txBody>
          <a:bodyPr wrap="square" rtlCol="1">
            <a:spAutoFit/>
          </a:bodyPr>
          <a:lstStyle/>
          <a:p>
            <a:pPr algn="r"/>
            <a:r>
              <a:rPr lang="he-IL" dirty="0"/>
              <a:t>של סרוויס התלמידים</a:t>
            </a:r>
            <a:r>
              <a:rPr lang="en-US" dirty="0"/>
              <a:t>     </a:t>
            </a:r>
            <a:r>
              <a:rPr lang="en-US" dirty="0" err="1"/>
              <a:t>application.yml</a:t>
            </a:r>
            <a:r>
              <a:rPr lang="he-IL" dirty="0"/>
              <a:t>  זה הקובץ </a:t>
            </a:r>
          </a:p>
        </p:txBody>
      </p:sp>
    </p:spTree>
    <p:extLst>
      <p:ext uri="{BB962C8B-B14F-4D97-AF65-F5344CB8AC3E}">
        <p14:creationId xmlns:p14="http://schemas.microsoft.com/office/powerpoint/2010/main" val="38319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מציין מיקום תוכן 3">
            <a:extLst>
              <a:ext uri="{FF2B5EF4-FFF2-40B4-BE49-F238E27FC236}">
                <a16:creationId xmlns:a16="http://schemas.microsoft.com/office/drawing/2014/main" id="{6A37A777-E27F-29D5-5A8F-EC8299060CAE}"/>
              </a:ext>
            </a:extLst>
          </p:cNvPr>
          <p:cNvGraphicFramePr>
            <a:graphicFrameLocks noGrp="1"/>
          </p:cNvGraphicFramePr>
          <p:nvPr>
            <p:ph idx="1"/>
            <p:extLst>
              <p:ext uri="{D42A27DB-BD31-4B8C-83A1-F6EECF244321}">
                <p14:modId xmlns:p14="http://schemas.microsoft.com/office/powerpoint/2010/main" val="2005667423"/>
              </p:ext>
            </p:extLst>
          </p:nvPr>
        </p:nvGraphicFramePr>
        <p:xfrm>
          <a:off x="1183433" y="1527603"/>
          <a:ext cx="10634675" cy="172770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849258">
                  <a:extLst>
                    <a:ext uri="{9D8B030D-6E8A-4147-A177-3AD203B41FA5}">
                      <a16:colId xmlns:a16="http://schemas.microsoft.com/office/drawing/2014/main" val="2293940662"/>
                    </a:ext>
                  </a:extLst>
                </a:gridCol>
                <a:gridCol w="2080727">
                  <a:extLst>
                    <a:ext uri="{9D8B030D-6E8A-4147-A177-3AD203B41FA5}">
                      <a16:colId xmlns:a16="http://schemas.microsoft.com/office/drawing/2014/main" val="4252471547"/>
                    </a:ext>
                  </a:extLst>
                </a:gridCol>
                <a:gridCol w="886408">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40792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07924">
                <a:tc>
                  <a:txBody>
                    <a:bodyPr/>
                    <a:lstStyle/>
                    <a:p>
                      <a:pPr rtl="1"/>
                      <a:r>
                        <a:rPr lang="he-IL" sz="2000" dirty="0"/>
                        <a:t>6</a:t>
                      </a:r>
                    </a:p>
                  </a:txBody>
                  <a:tcPr marT="50292" marB="50292"/>
                </a:tc>
                <a:tc>
                  <a:txBody>
                    <a:bodyPr/>
                    <a:lstStyle/>
                    <a:p>
                      <a:pPr rtl="1"/>
                      <a:r>
                        <a:rPr lang="he-IL" sz="1600" dirty="0"/>
                        <a:t>חלקים שונים</a:t>
                      </a:r>
                    </a:p>
                  </a:txBody>
                  <a:tcPr marT="50292" marB="50292"/>
                </a:tc>
                <a:tc>
                  <a:txBody>
                    <a:bodyPr/>
                    <a:lstStyle/>
                    <a:p>
                      <a:pPr rtl="1"/>
                      <a:r>
                        <a:rPr lang="en-US" sz="2000" dirty="0"/>
                        <a:t>Angular</a:t>
                      </a:r>
                    </a:p>
                    <a:p>
                      <a:pPr rtl="1"/>
                      <a:r>
                        <a:rPr lang="en-US" sz="2000" dirty="0"/>
                        <a:t> Spring Boot MS</a:t>
                      </a:r>
                      <a:endParaRPr lang="he-IL" sz="2000" dirty="0"/>
                    </a:p>
                  </a:txBody>
                  <a:tcPr marT="50292" marB="50292"/>
                </a:tc>
                <a:tc>
                  <a:txBody>
                    <a:bodyPr/>
                    <a:lstStyle/>
                    <a:p>
                      <a:pPr rtl="1"/>
                      <a:r>
                        <a:rPr lang="en-US" sz="2000" dirty="0"/>
                        <a:t>TS</a:t>
                      </a:r>
                    </a:p>
                    <a:p>
                      <a:pPr rtl="1"/>
                      <a:r>
                        <a:rPr lang="en-US" sz="2000" dirty="0"/>
                        <a:t>,Java</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פעמים רבות ליוויתי מפתחות אחרות מהצוות באתגרים ובאגים קשים שהן נתקלו בהם במהלך הפיתוח.</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והיוויתי מעין </a:t>
                      </a:r>
                      <a:r>
                        <a:rPr lang="en-US" sz="2000" dirty="0"/>
                        <a:t>mentor</a:t>
                      </a:r>
                      <a:r>
                        <a:rPr lang="he-IL" sz="2000" dirty="0"/>
                        <a:t>עבורן.</a:t>
                      </a:r>
                      <a:r>
                        <a:rPr lang="en-US" sz="2000" dirty="0"/>
                        <a:t> </a:t>
                      </a:r>
                      <a:endParaRPr lang="he-IL" sz="2000" dirty="0"/>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868581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5F7E17-264C-4261-EEB5-15D3C47C031E}"/>
              </a:ext>
            </a:extLst>
          </p:cNvPr>
          <p:cNvSpPr>
            <a:spLocks noGrp="1"/>
          </p:cNvSpPr>
          <p:nvPr>
            <p:ph type="title"/>
          </p:nvPr>
        </p:nvSpPr>
        <p:spPr/>
        <p:txBody>
          <a:bodyPr/>
          <a:lstStyle/>
          <a:p>
            <a:pPr algn="ctr"/>
            <a:r>
              <a:rPr lang="he-IL" dirty="0">
                <a:solidFill>
                  <a:schemeClr val="tx2">
                    <a:lumMod val="60000"/>
                    <a:lumOff val="40000"/>
                  </a:schemeClr>
                </a:solidFill>
                <a:cs typeface="+mn-cs"/>
              </a:rPr>
              <a:t>שלב ה': בדיקות אבטחה ואיכות</a:t>
            </a:r>
            <a:endParaRPr lang="he-IL" dirty="0"/>
          </a:p>
        </p:txBody>
      </p:sp>
      <p:sp>
        <p:nvSpPr>
          <p:cNvPr id="3" name="מציין מיקום תוכן 2">
            <a:extLst>
              <a:ext uri="{FF2B5EF4-FFF2-40B4-BE49-F238E27FC236}">
                <a16:creationId xmlns:a16="http://schemas.microsoft.com/office/drawing/2014/main" id="{7F0067E9-0060-E6A0-F3FA-65B4A8095665}"/>
              </a:ext>
            </a:extLst>
          </p:cNvPr>
          <p:cNvSpPr>
            <a:spLocks noGrp="1"/>
          </p:cNvSpPr>
          <p:nvPr>
            <p:ph idx="1"/>
          </p:nvPr>
        </p:nvSpPr>
        <p:spPr/>
        <p:txBody>
          <a:bodyPr/>
          <a:lstStyle/>
          <a:p>
            <a:pPr marL="0" indent="0">
              <a:buNone/>
            </a:pPr>
            <a:r>
              <a:rPr lang="he-IL" dirty="0"/>
              <a:t>כאשר סיימתי לפתח, הרצתי את האתר בסביבות שונות: </a:t>
            </a:r>
          </a:p>
          <a:p>
            <a:pPr marL="514350" indent="-514350">
              <a:buAutoNum type="arabicPeriod"/>
            </a:pPr>
            <a:r>
              <a:rPr lang="he-IL" dirty="0"/>
              <a:t>לוקאלית</a:t>
            </a:r>
          </a:p>
          <a:p>
            <a:pPr marL="514350" indent="-514350">
              <a:buAutoNum type="arabicPeriod"/>
            </a:pPr>
            <a:r>
              <a:rPr lang="he-IL" dirty="0"/>
              <a:t>על הענן </a:t>
            </a:r>
            <a:r>
              <a:rPr lang="en-US" dirty="0"/>
              <a:t>render</a:t>
            </a:r>
          </a:p>
          <a:p>
            <a:pPr marL="514350" indent="-514350">
              <a:buAutoNum type="arabicPeriod"/>
            </a:pPr>
            <a:endParaRPr lang="en-US" dirty="0"/>
          </a:p>
          <a:p>
            <a:pPr marL="0" indent="0">
              <a:buNone/>
            </a:pPr>
            <a:r>
              <a:rPr lang="he-IL" dirty="0"/>
              <a:t>בדקתי שהמסכים עובדים כראוי, במידה והמשימה הייתה על צד קליינט, ובמידה והמשימה הייתה על צד סרבר, בדקתי שה </a:t>
            </a:r>
            <a:r>
              <a:rPr lang="en-US" dirty="0" err="1"/>
              <a:t>apis</a:t>
            </a:r>
            <a:r>
              <a:rPr lang="he-IL" dirty="0"/>
              <a:t> מגיבים כראוי באמצעות </a:t>
            </a:r>
            <a:r>
              <a:rPr lang="en-US" dirty="0"/>
              <a:t>postman</a:t>
            </a:r>
            <a:r>
              <a:rPr lang="he-IL" dirty="0"/>
              <a:t>. ראו צילומי מסך בפרק ד</a:t>
            </a:r>
          </a:p>
        </p:txBody>
      </p:sp>
    </p:spTree>
    <p:extLst>
      <p:ext uri="{BB962C8B-B14F-4D97-AF65-F5344CB8AC3E}">
        <p14:creationId xmlns:p14="http://schemas.microsoft.com/office/powerpoint/2010/main" val="3953025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1101448" y="714124"/>
            <a:ext cx="10762305" cy="482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he-IL" b="1" dirty="0">
                <a:solidFill>
                  <a:schemeClr val="bg1"/>
                </a:solidFill>
              </a:rPr>
              <a:t>שלב 6: הטמעה ותמיכה</a:t>
            </a:r>
            <a:endParaRPr lang="he-IL" dirty="0">
              <a:solidFill>
                <a:schemeClr val="bg1"/>
              </a:solidFill>
            </a:endParaRPr>
          </a:p>
          <a:p>
            <a:r>
              <a:rPr lang="he-IL" dirty="0">
                <a:solidFill>
                  <a:schemeClr val="bg1"/>
                </a:solidFill>
              </a:rPr>
              <a:t>הצוות שלנו ייסד את תשתית הפריסה בענן. החלק שלי היה לפרוס את אפליקציית </a:t>
            </a:r>
            <a:r>
              <a:rPr lang="he-IL" dirty="0" err="1">
                <a:solidFill>
                  <a:schemeClr val="bg1"/>
                </a:solidFill>
              </a:rPr>
              <a:t>האנגולר</a:t>
            </a:r>
            <a:r>
              <a:rPr lang="he-IL" dirty="0">
                <a:solidFill>
                  <a:schemeClr val="bg1"/>
                </a:solidFill>
              </a:rPr>
              <a:t> בענן.</a:t>
            </a:r>
          </a:p>
          <a:p>
            <a:r>
              <a:rPr lang="he-IL" dirty="0">
                <a:solidFill>
                  <a:schemeClr val="bg1"/>
                </a:solidFill>
              </a:rPr>
              <a:t>תיאור המשימה:</a:t>
            </a:r>
          </a:p>
          <a:p>
            <a:r>
              <a:rPr lang="he-IL" dirty="0">
                <a:solidFill>
                  <a:schemeClr val="bg1"/>
                </a:solidFill>
              </a:rPr>
              <a:t>1. ביצוע מחקר מקדים:</a:t>
            </a:r>
          </a:p>
          <a:p>
            <a:r>
              <a:rPr lang="he-IL" dirty="0">
                <a:solidFill>
                  <a:schemeClr val="bg1"/>
                </a:solidFill>
              </a:rPr>
              <a:t>ראשית חקרנו את הנושא ואת אופציות הענן העומדות בפנינו , בדקנו את כל העננים של כל החברות הגדולות:</a:t>
            </a:r>
          </a:p>
          <a:p>
            <a:r>
              <a:rPr lang="en-US" dirty="0">
                <a:solidFill>
                  <a:schemeClr val="bg1"/>
                </a:solidFill>
              </a:rPr>
              <a:t>Amazon -AWS cloud, Microsoft - Azure cloud ,Google -GCP cloud</a:t>
            </a:r>
            <a:r>
              <a:rPr lang="he-IL" dirty="0">
                <a:solidFill>
                  <a:schemeClr val="bg1"/>
                </a:solidFill>
              </a:rPr>
              <a:t>ו</a:t>
            </a:r>
            <a:r>
              <a:rPr lang="en-US" dirty="0">
                <a:solidFill>
                  <a:schemeClr val="bg1"/>
                </a:solidFill>
              </a:rPr>
              <a:t>render cloud</a:t>
            </a:r>
          </a:p>
          <a:p>
            <a:r>
              <a:rPr lang="he-IL" dirty="0">
                <a:solidFill>
                  <a:schemeClr val="bg1"/>
                </a:solidFill>
              </a:rPr>
              <a:t>בשל המגבלות הפיננסיות של החברה  החלטנו להעלות לענן של </a:t>
            </a:r>
            <a:r>
              <a:rPr lang="en-US" dirty="0">
                <a:solidFill>
                  <a:schemeClr val="bg1"/>
                </a:solidFill>
              </a:rPr>
              <a:t>render  </a:t>
            </a:r>
            <a:r>
              <a:rPr lang="he-IL" dirty="0">
                <a:solidFill>
                  <a:schemeClr val="bg1"/>
                </a:solidFill>
              </a:rPr>
              <a:t>את האפליקציה.</a:t>
            </a:r>
          </a:p>
          <a:p>
            <a:r>
              <a:rPr lang="he-IL" dirty="0">
                <a:solidFill>
                  <a:schemeClr val="bg1"/>
                </a:solidFill>
              </a:rPr>
              <a:t>להלן הפעולות צעד אחר צעד שעשינו לשם כך:</a:t>
            </a:r>
          </a:p>
          <a:p>
            <a:r>
              <a:rPr lang="he-IL" dirty="0">
                <a:solidFill>
                  <a:schemeClr val="bg1"/>
                </a:solidFill>
                <a:hlinkClick r:id="rId2" action="ppaction://hlinkpres?slideindex=1&amp;slidetitle="/>
              </a:rPr>
              <a:t>מצגת להעלאת </a:t>
            </a:r>
            <a:r>
              <a:rPr lang="he-IL" dirty="0" err="1">
                <a:solidFill>
                  <a:schemeClr val="bg1"/>
                </a:solidFill>
                <a:hlinkClick r:id="rId2" action="ppaction://hlinkpres?slideindex=1&amp;slidetitle="/>
              </a:rPr>
              <a:t>אפלקציית</a:t>
            </a:r>
            <a:r>
              <a:rPr lang="he-IL" dirty="0">
                <a:solidFill>
                  <a:schemeClr val="bg1"/>
                </a:solidFill>
                <a:hlinkClick r:id="rId2" action="ppaction://hlinkpres?slideindex=1&amp;slidetitle="/>
              </a:rPr>
              <a:t> </a:t>
            </a:r>
            <a:r>
              <a:rPr lang="en-US" dirty="0">
                <a:solidFill>
                  <a:schemeClr val="bg1"/>
                </a:solidFill>
                <a:hlinkClick r:id="rId2" action="ppaction://hlinkpres?slideindex=1&amp;slidetitle="/>
              </a:rPr>
              <a:t>ANGULAR </a:t>
            </a:r>
            <a:r>
              <a:rPr lang="he-IL" dirty="0">
                <a:solidFill>
                  <a:schemeClr val="bg1"/>
                </a:solidFill>
                <a:hlinkClick r:id="rId2" action="ppaction://hlinkpres?slideindex=1&amp;slidetitle="/>
              </a:rPr>
              <a:t>לענן </a:t>
            </a:r>
            <a:r>
              <a:rPr lang="en-US" dirty="0">
                <a:solidFill>
                  <a:schemeClr val="bg1"/>
                </a:solidFill>
                <a:hlinkClick r:id="rId2" action="ppaction://hlinkpres?slideindex=1&amp;slidetitle="/>
              </a:rPr>
              <a:t>RENDER.pptx</a:t>
            </a:r>
            <a:endParaRPr lang="he-IL" dirty="0">
              <a:solidFill>
                <a:schemeClr val="bg1"/>
              </a:solidFill>
            </a:endParaRPr>
          </a:p>
          <a:p>
            <a:endParaRPr lang="he-IL" dirty="0">
              <a:solidFill>
                <a:schemeClr val="bg1"/>
              </a:solidFill>
            </a:endParaRPr>
          </a:p>
          <a:p>
            <a:pPr marL="0" indent="0">
              <a:buNone/>
            </a:pPr>
            <a:endParaRPr lang="he-IL" sz="1200" dirty="0">
              <a:solidFill>
                <a:schemeClr val="bg1"/>
              </a:solidFill>
            </a:endParaRPr>
          </a:p>
        </p:txBody>
      </p:sp>
      <p:pic>
        <p:nvPicPr>
          <p:cNvPr id="5" name="תמונה 4" descr="תמונה שמכילה גרפיקה, עיצוב גרפי, גופן, לוגו&#10;&#10;התיאור נוצר באופן אוטומטי">
            <a:extLst>
              <a:ext uri="{FF2B5EF4-FFF2-40B4-BE49-F238E27FC236}">
                <a16:creationId xmlns:a16="http://schemas.microsoft.com/office/drawing/2014/main" id="{1E87D677-058D-4921-8060-2C67286C2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32" y="2973650"/>
            <a:ext cx="4945656" cy="4945656"/>
          </a:xfrm>
          <a:prstGeom prst="rect">
            <a:avLst/>
          </a:prstGeom>
        </p:spPr>
      </p:pic>
      <p:pic>
        <p:nvPicPr>
          <p:cNvPr id="10" name="תמונה 9" descr="תמונה שמכילה טקסט, לוגו, גופן, גרפיקה&#10;&#10;התיאור נוצר באופן אוטומטי">
            <a:extLst>
              <a:ext uri="{FF2B5EF4-FFF2-40B4-BE49-F238E27FC236}">
                <a16:creationId xmlns:a16="http://schemas.microsoft.com/office/drawing/2014/main" id="{3D57B1C8-C8D6-4A6E-B291-2CDD58175F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875" y="4930966"/>
            <a:ext cx="2957878" cy="1427177"/>
          </a:xfrm>
          <a:prstGeom prst="rect">
            <a:avLst/>
          </a:prstGeom>
        </p:spPr>
      </p:pic>
    </p:spTree>
    <p:extLst>
      <p:ext uri="{BB962C8B-B14F-4D97-AF65-F5344CB8AC3E}">
        <p14:creationId xmlns:p14="http://schemas.microsoft.com/office/powerpoint/2010/main" val="166517860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5C5CAB-EA9C-43F1-A6B3-D65707128D81}"/>
              </a:ext>
            </a:extLst>
          </p:cNvPr>
          <p:cNvSpPr>
            <a:spLocks noGrp="1"/>
          </p:cNvSpPr>
          <p:nvPr>
            <p:ph type="title"/>
          </p:nvPr>
        </p:nvSpPr>
        <p:spPr>
          <a:xfrm>
            <a:off x="3127122" y="174215"/>
            <a:ext cx="4968489" cy="1013800"/>
          </a:xfrm>
        </p:spPr>
        <p:txBody>
          <a:bodyPr>
            <a:normAutofit/>
          </a:bodyPr>
          <a:lstStyle/>
          <a:p>
            <a:pPr algn="ctr"/>
            <a:r>
              <a:rPr lang="he-IL" dirty="0">
                <a:solidFill>
                  <a:schemeClr val="bg1"/>
                </a:solidFill>
                <a:cs typeface="+mn-cs"/>
              </a:rPr>
              <a:t>התוצאה:</a:t>
            </a:r>
          </a:p>
        </p:txBody>
      </p:sp>
      <p:pic>
        <p:nvPicPr>
          <p:cNvPr id="5" name="תמונה 4" descr="תמונה שמכילה גרפיקה, עיצוב גרפי, גופן, לוגו&#10;&#10;התיאור נוצר באופן אוטומטי">
            <a:extLst>
              <a:ext uri="{FF2B5EF4-FFF2-40B4-BE49-F238E27FC236}">
                <a16:creationId xmlns:a16="http://schemas.microsoft.com/office/drawing/2014/main" id="{1E87D677-058D-4921-8060-2C67286C2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17" y="4305782"/>
            <a:ext cx="2728080" cy="2879307"/>
          </a:xfrm>
          <a:prstGeom prst="rect">
            <a:avLst/>
          </a:prstGeom>
        </p:spPr>
      </p:pic>
      <p:pic>
        <p:nvPicPr>
          <p:cNvPr id="10" name="תמונה 9" descr="תמונה שמכילה טקסט, לוגו, גופן, גרפיקה&#10;&#10;התיאור נוצר באופן אוטומטי">
            <a:extLst>
              <a:ext uri="{FF2B5EF4-FFF2-40B4-BE49-F238E27FC236}">
                <a16:creationId xmlns:a16="http://schemas.microsoft.com/office/drawing/2014/main" id="{3D57B1C8-C8D6-4A6E-B291-2CDD58175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5875" y="4930966"/>
            <a:ext cx="2957878" cy="1427177"/>
          </a:xfrm>
          <a:prstGeom prst="rect">
            <a:avLst/>
          </a:prstGeom>
        </p:spPr>
      </p:pic>
      <p:pic>
        <p:nvPicPr>
          <p:cNvPr id="8" name="תמונה 7">
            <a:extLst>
              <a:ext uri="{FF2B5EF4-FFF2-40B4-BE49-F238E27FC236}">
                <a16:creationId xmlns:a16="http://schemas.microsoft.com/office/drawing/2014/main" id="{534A7BCF-0626-41A5-BE9D-87B599F4AC3A}"/>
              </a:ext>
            </a:extLst>
          </p:cNvPr>
          <p:cNvPicPr>
            <a:picLocks noChangeAspect="1"/>
          </p:cNvPicPr>
          <p:nvPr/>
        </p:nvPicPr>
        <p:blipFill>
          <a:blip r:embed="rId4"/>
          <a:stretch>
            <a:fillRect/>
          </a:stretch>
        </p:blipFill>
        <p:spPr>
          <a:xfrm>
            <a:off x="5720087" y="1160450"/>
            <a:ext cx="5907536" cy="3932261"/>
          </a:xfrm>
          <a:prstGeom prst="rect">
            <a:avLst/>
          </a:prstGeom>
        </p:spPr>
      </p:pic>
      <p:pic>
        <p:nvPicPr>
          <p:cNvPr id="11" name="תמונה 10">
            <a:extLst>
              <a:ext uri="{FF2B5EF4-FFF2-40B4-BE49-F238E27FC236}">
                <a16:creationId xmlns:a16="http://schemas.microsoft.com/office/drawing/2014/main" id="{FF8F0C8D-417B-4B9D-AC2C-926081102CE4}"/>
              </a:ext>
            </a:extLst>
          </p:cNvPr>
          <p:cNvPicPr>
            <a:picLocks noChangeAspect="1"/>
          </p:cNvPicPr>
          <p:nvPr/>
        </p:nvPicPr>
        <p:blipFill>
          <a:blip r:embed="rId5"/>
          <a:stretch>
            <a:fillRect/>
          </a:stretch>
        </p:blipFill>
        <p:spPr>
          <a:xfrm>
            <a:off x="737435" y="1160450"/>
            <a:ext cx="4378576" cy="3616721"/>
          </a:xfrm>
          <a:prstGeom prst="rect">
            <a:avLst/>
          </a:prstGeom>
        </p:spPr>
      </p:pic>
      <p:sp>
        <p:nvSpPr>
          <p:cNvPr id="12" name="מציין מיקום תוכן 11">
            <a:extLst>
              <a:ext uri="{FF2B5EF4-FFF2-40B4-BE49-F238E27FC236}">
                <a16:creationId xmlns:a16="http://schemas.microsoft.com/office/drawing/2014/main" id="{5B09E90A-DF10-478E-BD17-627B9A4BE51F}"/>
              </a:ext>
            </a:extLst>
          </p:cNvPr>
          <p:cNvSpPr>
            <a:spLocks noGrp="1"/>
          </p:cNvSpPr>
          <p:nvPr>
            <p:ph idx="1"/>
          </p:nvPr>
        </p:nvSpPr>
        <p:spPr>
          <a:xfrm>
            <a:off x="1097280" y="5697550"/>
            <a:ext cx="71763" cy="171544"/>
          </a:xfrm>
        </p:spPr>
        <p:txBody>
          <a:bodyPr>
            <a:normAutofit fontScale="32500" lnSpcReduction="20000"/>
          </a:bodyPr>
          <a:lstStyle/>
          <a:p>
            <a:endParaRPr lang="he-IL" dirty="0"/>
          </a:p>
        </p:txBody>
      </p:sp>
    </p:spTree>
    <p:extLst>
      <p:ext uri="{BB962C8B-B14F-4D97-AF65-F5344CB8AC3E}">
        <p14:creationId xmlns:p14="http://schemas.microsoft.com/office/powerpoint/2010/main" val="1052833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2E61D-1C8A-46DF-AAB4-6B061F2CD69F}"/>
              </a:ext>
            </a:extLst>
          </p:cNvPr>
          <p:cNvSpPr>
            <a:spLocks noGrp="1"/>
          </p:cNvSpPr>
          <p:nvPr>
            <p:ph type="title"/>
          </p:nvPr>
        </p:nvSpPr>
        <p:spPr/>
        <p:txBody>
          <a:bodyPr/>
          <a:lstStyle/>
          <a:p>
            <a:r>
              <a:rPr lang="he-IL" dirty="0">
                <a:solidFill>
                  <a:schemeClr val="tx2">
                    <a:lumMod val="60000"/>
                    <a:lumOff val="40000"/>
                  </a:schemeClr>
                </a:solidFill>
                <a:cs typeface="+mn-cs"/>
              </a:rPr>
              <a:t>תוכן </a:t>
            </a:r>
            <a:r>
              <a:rPr lang="he-IL" dirty="0" err="1">
                <a:solidFill>
                  <a:schemeClr val="tx2">
                    <a:lumMod val="60000"/>
                    <a:lumOff val="40000"/>
                  </a:schemeClr>
                </a:solidFill>
                <a:cs typeface="+mn-cs"/>
              </a:rPr>
              <a:t>העיניינים</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B5785FC3-ABD8-2A3C-4E64-46554AEF0FAE}"/>
              </a:ext>
            </a:extLst>
          </p:cNvPr>
          <p:cNvSpPr>
            <a:spLocks noGrp="1"/>
          </p:cNvSpPr>
          <p:nvPr>
            <p:ph idx="1"/>
          </p:nvPr>
        </p:nvSpPr>
        <p:spPr/>
        <p:txBody>
          <a:bodyPr>
            <a:normAutofit fontScale="70000" lnSpcReduction="20000"/>
          </a:bodyPr>
          <a:lstStyle/>
          <a:p>
            <a:pPr marL="228600" lvl="0" indent="-273050" algn="r" rtl="1">
              <a:lnSpc>
                <a:spcPct val="90000"/>
              </a:lnSpc>
              <a:spcBef>
                <a:spcPts val="0"/>
              </a:spcBef>
              <a:spcAft>
                <a:spcPts val="0"/>
              </a:spcAft>
              <a:buSzPts val="1800"/>
              <a:buFont typeface="Gill Sans"/>
              <a:buAutoNum type="arabicPeriod"/>
            </a:pPr>
            <a:r>
              <a:rPr lang="iw-IL" sz="1600" dirty="0"/>
              <a:t>מבוא</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חברת </a:t>
            </a:r>
            <a:r>
              <a:rPr lang="en-US" sz="1600" dirty="0" err="1"/>
              <a:t>Diversitek</a:t>
            </a:r>
            <a:endParaRPr lang="en-US" sz="1600" dirty="0"/>
          </a:p>
          <a:p>
            <a:pPr marL="228600" lvl="0" indent="-273050" algn="r" rtl="1">
              <a:lnSpc>
                <a:spcPct val="90000"/>
              </a:lnSpc>
              <a:spcBef>
                <a:spcPts val="1000"/>
              </a:spcBef>
              <a:spcAft>
                <a:spcPts val="0"/>
              </a:spcAft>
              <a:buSzPts val="1800"/>
              <a:buFont typeface="Gill Sans"/>
              <a:buAutoNum type="arabicPeriod"/>
            </a:pPr>
            <a:r>
              <a:rPr lang="iw-IL" sz="1600" dirty="0"/>
              <a:t>תיאור הלקוח הסופי</a:t>
            </a:r>
            <a:r>
              <a:rPr lang="he-IL" sz="1600" dirty="0"/>
              <a:t> – הסמינר הישן</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מטרות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תהליך העבודה</a:t>
            </a:r>
            <a:r>
              <a:rPr lang="he-IL" sz="1600" dirty="0"/>
              <a:t>:</a:t>
            </a:r>
          </a:p>
          <a:p>
            <a:pPr lvl="1" indent="-273050">
              <a:spcBef>
                <a:spcPts val="1000"/>
              </a:spcBef>
              <a:buSzPts val="1800"/>
              <a:buFont typeface="Gill Sans"/>
              <a:buAutoNum type="arabicPeriod"/>
            </a:pPr>
            <a:r>
              <a:rPr lang="he-IL" sz="1800" dirty="0"/>
              <a:t>שלב א: הכרת החברה והפרויקט.</a:t>
            </a:r>
          </a:p>
          <a:p>
            <a:pPr lvl="1" indent="-273050">
              <a:spcBef>
                <a:spcPts val="1000"/>
              </a:spcBef>
              <a:buSzPts val="1800"/>
              <a:buFont typeface="Gill Sans"/>
              <a:buAutoNum type="arabicPeriod"/>
            </a:pPr>
            <a:r>
              <a:rPr lang="he-IL" sz="1800" dirty="0"/>
              <a:t> שלב ב: </a:t>
            </a:r>
            <a:r>
              <a:rPr lang="he-IL" sz="1800" dirty="0" err="1"/>
              <a:t>איפיון</a:t>
            </a:r>
            <a:r>
              <a:rPr lang="he-IL" sz="1800" dirty="0"/>
              <a:t> ודרישות.</a:t>
            </a:r>
          </a:p>
          <a:p>
            <a:pPr lvl="1" indent="-273050">
              <a:spcBef>
                <a:spcPts val="1000"/>
              </a:spcBef>
              <a:buSzPts val="1800"/>
              <a:buFont typeface="Gill Sans"/>
              <a:buAutoNum type="arabicPeriod"/>
            </a:pPr>
            <a:r>
              <a:rPr lang="he-IL" sz="1800" dirty="0"/>
              <a:t> שלב ג: תכנון.</a:t>
            </a:r>
          </a:p>
          <a:p>
            <a:pPr lvl="1" indent="-273050">
              <a:spcBef>
                <a:spcPts val="1000"/>
              </a:spcBef>
              <a:buSzPts val="1800"/>
              <a:buFont typeface="Gill Sans"/>
              <a:buAutoNum type="arabicPeriod"/>
            </a:pPr>
            <a:r>
              <a:rPr lang="he-IL" sz="1800" dirty="0"/>
              <a:t> שלב ד: ביצוע ופיתוח.</a:t>
            </a:r>
          </a:p>
          <a:p>
            <a:pPr lvl="1" indent="-273050">
              <a:spcBef>
                <a:spcPts val="1000"/>
              </a:spcBef>
              <a:buSzPts val="1800"/>
              <a:buFont typeface="Gill Sans"/>
              <a:buAutoNum type="arabicPeriod"/>
            </a:pPr>
            <a:r>
              <a:rPr lang="he-IL" sz="1800" dirty="0"/>
              <a:t> שלב ה: בדיקות ואבטחת איכות.</a:t>
            </a:r>
          </a:p>
          <a:p>
            <a:pPr lvl="1" indent="-273050">
              <a:spcBef>
                <a:spcPts val="1000"/>
              </a:spcBef>
              <a:buSzPts val="1800"/>
              <a:buFont typeface="Gill Sans"/>
              <a:buAutoNum type="arabicPeriod"/>
            </a:pPr>
            <a:r>
              <a:rPr lang="he-IL" sz="1800" dirty="0"/>
              <a:t> שלב ו: הטמעה ותמיכה.</a:t>
            </a:r>
          </a:p>
          <a:p>
            <a:pPr indent="-273050">
              <a:buSzPts val="1800"/>
              <a:buFont typeface="Gill Sans"/>
              <a:buAutoNum type="arabicPeriod"/>
            </a:pPr>
            <a:r>
              <a:rPr lang="he-IL" sz="2200" dirty="0"/>
              <a:t>סיכום ומסקנות.</a:t>
            </a:r>
          </a:p>
          <a:p>
            <a:pPr indent="-273050">
              <a:buSzPts val="1800"/>
              <a:buFont typeface="Gill Sans"/>
              <a:buAutoNum type="arabicPeriod"/>
            </a:pPr>
            <a:r>
              <a:rPr lang="he-IL" sz="2200" dirty="0"/>
              <a:t>נספחים.</a:t>
            </a:r>
            <a:endParaRPr lang="iw-IL" sz="2200" dirty="0"/>
          </a:p>
          <a:p>
            <a:endParaRPr lang="he-IL" sz="1600" dirty="0"/>
          </a:p>
        </p:txBody>
      </p:sp>
    </p:spTree>
    <p:extLst>
      <p:ext uri="{BB962C8B-B14F-4D97-AF65-F5344CB8AC3E}">
        <p14:creationId xmlns:p14="http://schemas.microsoft.com/office/powerpoint/2010/main" val="2501110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5C5CAB-EA9C-43F1-A6B3-D65707128D81}"/>
              </a:ext>
            </a:extLst>
          </p:cNvPr>
          <p:cNvSpPr>
            <a:spLocks noGrp="1"/>
          </p:cNvSpPr>
          <p:nvPr>
            <p:ph type="title"/>
          </p:nvPr>
        </p:nvSpPr>
        <p:spPr>
          <a:xfrm>
            <a:off x="3431922" y="1518921"/>
            <a:ext cx="4968489" cy="1013800"/>
          </a:xfrm>
        </p:spPr>
        <p:txBody>
          <a:bodyPr>
            <a:normAutofit/>
          </a:bodyPr>
          <a:lstStyle/>
          <a:p>
            <a:pPr algn="ctr"/>
            <a:r>
              <a:rPr lang="he-IL" dirty="0">
                <a:solidFill>
                  <a:schemeClr val="bg1"/>
                </a:solidFill>
                <a:cs typeface="+mn-cs"/>
              </a:rPr>
              <a:t>סיכום ומסקנות</a:t>
            </a:r>
          </a:p>
        </p:txBody>
      </p:sp>
      <p:sp>
        <p:nvSpPr>
          <p:cNvPr id="4" name="Rectangle 2">
            <a:extLst>
              <a:ext uri="{FF2B5EF4-FFF2-40B4-BE49-F238E27FC236}">
                <a16:creationId xmlns:a16="http://schemas.microsoft.com/office/drawing/2014/main" id="{C72A8D1C-631A-4F87-A310-A2D87EFB5ED3}"/>
              </a:ext>
            </a:extLst>
          </p:cNvPr>
          <p:cNvSpPr>
            <a:spLocks noGrp="1" noChangeArrowheads="1"/>
          </p:cNvSpPr>
          <p:nvPr>
            <p:ph idx="1"/>
          </p:nvPr>
        </p:nvSpPr>
        <p:spPr bwMode="auto">
          <a:xfrm>
            <a:off x="2959564" y="2973650"/>
            <a:ext cx="627287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eaLnBrk="0" fontAlgn="base" latinLnBrk="0" hangingPunct="0">
              <a:lnSpc>
                <a:spcPct val="100000"/>
              </a:lnSpc>
              <a:spcBef>
                <a:spcPct val="0"/>
              </a:spcBef>
              <a:spcAft>
                <a:spcPct val="0"/>
              </a:spcAft>
              <a:buClrTx/>
              <a:buSzTx/>
              <a:buNone/>
              <a:tabLst/>
            </a:pPr>
            <a:r>
              <a:rPr kumimoji="0" lang="he-IL" altLang="he-IL"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סיכום כללי: סיכום מסע הפרויקט והישגיו</a:t>
            </a:r>
            <a:r>
              <a:rPr kumimoji="0" lang="he-IL" altLang="he-IL" sz="1800" b="0" i="0" u="none" strike="noStrike" cap="none" normalizeH="0" baseline="0" dirty="0">
                <a:ln>
                  <a:noFill/>
                </a:ln>
                <a:solidFill>
                  <a:schemeClr val="bg1"/>
                </a:solidFill>
                <a:effectLst/>
                <a:latin typeface="Arial" panose="020B0604020202020204" pitchFamily="34" charset="0"/>
              </a:rPr>
              <a:t>.</a:t>
            </a:r>
          </a:p>
          <a:p>
            <a:pPr marL="0" marR="0" lvl="0" indent="0" algn="r" defTabSz="914400" eaLnBrk="0" fontAlgn="base" latinLnBrk="0" hangingPunct="0">
              <a:lnSpc>
                <a:spcPct val="100000"/>
              </a:lnSpc>
              <a:spcBef>
                <a:spcPct val="0"/>
              </a:spcBef>
              <a:spcAft>
                <a:spcPct val="0"/>
              </a:spcAft>
              <a:buClrTx/>
              <a:buSzTx/>
              <a:buNone/>
              <a:tabLst/>
            </a:pPr>
            <a:r>
              <a:rPr kumimoji="0" lang="he-IL" altLang="he-IL"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מסקנות אישיות: חוויות למידה, אתגרים שנתקלו בהם ואיך הם נפתרו</a:t>
            </a:r>
            <a:r>
              <a:rPr kumimoji="0" lang="he-IL" altLang="he-IL" sz="1800" b="0" i="0" u="none" strike="noStrike" cap="none" normalizeH="0" baseline="0" dirty="0">
                <a:ln>
                  <a:noFill/>
                </a:ln>
                <a:solidFill>
                  <a:schemeClr val="bg1"/>
                </a:solidFill>
                <a:effectLst/>
                <a:latin typeface="Arial" panose="020B0604020202020204" pitchFamily="34" charset="0"/>
              </a:rPr>
              <a:t>.</a:t>
            </a:r>
          </a:p>
          <a:p>
            <a:pPr marL="0" marR="0" lvl="0" indent="0" algn="r" defTabSz="914400" eaLnBrk="0" fontAlgn="base" latinLnBrk="0" hangingPunct="0">
              <a:lnSpc>
                <a:spcPct val="100000"/>
              </a:lnSpc>
              <a:spcBef>
                <a:spcPct val="0"/>
              </a:spcBef>
              <a:spcAft>
                <a:spcPct val="0"/>
              </a:spcAft>
              <a:buClrTx/>
              <a:buSzTx/>
              <a:buNone/>
              <a:tabLst/>
            </a:pPr>
            <a:r>
              <a:rPr kumimoji="0" lang="he-IL" altLang="he-IL"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תרומה לפרויקט ולחברה: תרומות ספציפיות של הסטודנט והשפעתן</a:t>
            </a:r>
            <a:r>
              <a:rPr kumimoji="0" lang="he-IL" altLang="he-IL" sz="1800" b="0" i="0" u="none" strike="noStrike" cap="none" normalizeH="0" baseline="0" dirty="0">
                <a:ln>
                  <a:noFill/>
                </a:ln>
                <a:solidFill>
                  <a:schemeClr val="bg1"/>
                </a:solidFill>
                <a:effectLst/>
                <a:latin typeface="Arial" panose="020B0604020202020204" pitchFamily="34" charset="0"/>
              </a:rPr>
              <a:t> </a:t>
            </a:r>
          </a:p>
        </p:txBody>
      </p:sp>
      <p:pic>
        <p:nvPicPr>
          <p:cNvPr id="5" name="תמונה 4" descr="תמונה שמכילה גרפיקה, עיצוב גרפי, גופן, לוגו&#10;&#10;התיאור נוצר באופן אוטומטי">
            <a:extLst>
              <a:ext uri="{FF2B5EF4-FFF2-40B4-BE49-F238E27FC236}">
                <a16:creationId xmlns:a16="http://schemas.microsoft.com/office/drawing/2014/main" id="{1E87D677-058D-4921-8060-2C67286C2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32" y="2973650"/>
            <a:ext cx="4945656" cy="4945656"/>
          </a:xfrm>
          <a:prstGeom prst="rect">
            <a:avLst/>
          </a:prstGeom>
        </p:spPr>
      </p:pic>
      <p:pic>
        <p:nvPicPr>
          <p:cNvPr id="10" name="תמונה 9" descr="תמונה שמכילה טקסט, לוגו, גופן, גרפיקה&#10;&#10;התיאור נוצר באופן אוטומטי">
            <a:extLst>
              <a:ext uri="{FF2B5EF4-FFF2-40B4-BE49-F238E27FC236}">
                <a16:creationId xmlns:a16="http://schemas.microsoft.com/office/drawing/2014/main" id="{3D57B1C8-C8D6-4A6E-B291-2CDD58175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5875" y="4930966"/>
            <a:ext cx="2957878" cy="1427177"/>
          </a:xfrm>
          <a:prstGeom prst="rect">
            <a:avLst/>
          </a:prstGeom>
        </p:spPr>
      </p:pic>
    </p:spTree>
    <p:extLst>
      <p:ext uri="{BB962C8B-B14F-4D97-AF65-F5344CB8AC3E}">
        <p14:creationId xmlns:p14="http://schemas.microsoft.com/office/powerpoint/2010/main" val="1040738586"/>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5C5CAB-EA9C-43F1-A6B3-D65707128D81}"/>
              </a:ext>
            </a:extLst>
          </p:cNvPr>
          <p:cNvSpPr>
            <a:spLocks noGrp="1"/>
          </p:cNvSpPr>
          <p:nvPr>
            <p:ph type="title"/>
          </p:nvPr>
        </p:nvSpPr>
        <p:spPr>
          <a:xfrm>
            <a:off x="3431922" y="1518921"/>
            <a:ext cx="4968489" cy="1013800"/>
          </a:xfrm>
        </p:spPr>
        <p:txBody>
          <a:bodyPr>
            <a:normAutofit/>
          </a:bodyPr>
          <a:lstStyle/>
          <a:p>
            <a:pPr algn="ctr"/>
            <a:r>
              <a:rPr lang="he-IL" dirty="0">
                <a:solidFill>
                  <a:schemeClr val="bg1"/>
                </a:solidFill>
                <a:cs typeface="+mn-cs"/>
              </a:rPr>
              <a:t>נספחים</a:t>
            </a:r>
          </a:p>
        </p:txBody>
      </p:sp>
      <p:sp>
        <p:nvSpPr>
          <p:cNvPr id="3" name="Rectangle 1">
            <a:extLst>
              <a:ext uri="{FF2B5EF4-FFF2-40B4-BE49-F238E27FC236}">
                <a16:creationId xmlns:a16="http://schemas.microsoft.com/office/drawing/2014/main" id="{23F33924-8BF6-4DD5-848F-B505AF2B8E94}"/>
              </a:ext>
            </a:extLst>
          </p:cNvPr>
          <p:cNvSpPr>
            <a:spLocks noGrp="1" noChangeArrowheads="1"/>
          </p:cNvSpPr>
          <p:nvPr>
            <p:ph idx="1"/>
          </p:nvPr>
        </p:nvSpPr>
        <p:spPr bwMode="auto">
          <a:xfrm>
            <a:off x="2842436" y="2671220"/>
            <a:ext cx="562846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eaLnBrk="0" fontAlgn="base" latinLnBrk="0" hangingPunct="0">
              <a:lnSpc>
                <a:spcPct val="100000"/>
              </a:lnSpc>
              <a:spcBef>
                <a:spcPct val="0"/>
              </a:spcBef>
              <a:spcAft>
                <a:spcPct val="0"/>
              </a:spcAft>
              <a:buClrTx/>
              <a:buSzTx/>
              <a:buNone/>
              <a:tabLst/>
            </a:pPr>
            <a:r>
              <a:rPr kumimoji="0" lang="he-IL" altLang="he-IL"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דיאגרמות: ארכיטקטורת מערכת, דיאגרמות זרימת נתונים </a:t>
            </a:r>
            <a:r>
              <a:rPr kumimoji="0" lang="he-IL" altLang="he-IL" sz="18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וכו</a:t>
            </a:r>
            <a:r>
              <a:rPr kumimoji="0" lang="he-IL" altLang="he-IL" sz="1800" b="0" i="0" u="none" strike="noStrike" cap="none" normalizeH="0" baseline="0" dirty="0">
                <a:ln>
                  <a:noFill/>
                </a:ln>
                <a:solidFill>
                  <a:schemeClr val="bg1"/>
                </a:solidFill>
                <a:effectLst/>
                <a:latin typeface="Arial" panose="020B0604020202020204" pitchFamily="34" charset="0"/>
              </a:rPr>
              <a:t>'.</a:t>
            </a:r>
          </a:p>
          <a:p>
            <a:pPr marL="0" marR="0" lvl="0" indent="0" algn="r" defTabSz="914400" eaLnBrk="0" fontAlgn="base" latinLnBrk="0" hangingPunct="0">
              <a:lnSpc>
                <a:spcPct val="100000"/>
              </a:lnSpc>
              <a:spcBef>
                <a:spcPct val="0"/>
              </a:spcBef>
              <a:spcAft>
                <a:spcPct val="0"/>
              </a:spcAft>
              <a:buClrTx/>
              <a:buSzTx/>
              <a:buNone/>
              <a:tabLst/>
            </a:pPr>
            <a:r>
              <a:rPr kumimoji="0" lang="he-IL" altLang="he-IL"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מסמכים טכניים: מפרטים טכניים מפורטים, קטעי קוד</a:t>
            </a:r>
            <a:r>
              <a:rPr kumimoji="0" lang="he-IL" altLang="he-IL" sz="1800" b="0" i="0" u="none" strike="noStrike" cap="none" normalizeH="0" baseline="0" dirty="0">
                <a:ln>
                  <a:noFill/>
                </a:ln>
                <a:solidFill>
                  <a:schemeClr val="bg1"/>
                </a:solidFill>
                <a:effectLst/>
                <a:latin typeface="Arial" panose="020B0604020202020204" pitchFamily="34" charset="0"/>
              </a:rPr>
              <a:t>.</a:t>
            </a:r>
          </a:p>
          <a:p>
            <a:pPr marL="0" marR="0" lvl="0" indent="0" algn="r" defTabSz="914400" eaLnBrk="0" fontAlgn="base" latinLnBrk="0" hangingPunct="0">
              <a:lnSpc>
                <a:spcPct val="100000"/>
              </a:lnSpc>
              <a:spcBef>
                <a:spcPct val="0"/>
              </a:spcBef>
              <a:spcAft>
                <a:spcPct val="0"/>
              </a:spcAft>
              <a:buClrTx/>
              <a:buSzTx/>
              <a:buNone/>
              <a:tabLst/>
            </a:pPr>
            <a:r>
              <a:rPr kumimoji="0" lang="he-IL" altLang="he-IL"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תכתובת עם הלקוח: מיילים, סיכומי פגישות ומשוב</a:t>
            </a:r>
            <a:r>
              <a:rPr kumimoji="0" lang="he-IL" altLang="he-IL" sz="1800" b="0" i="0" u="none" strike="noStrike" cap="none" normalizeH="0" baseline="0" dirty="0">
                <a:ln>
                  <a:noFill/>
                </a:ln>
                <a:solidFill>
                  <a:schemeClr val="bg1"/>
                </a:solidFill>
                <a:effectLst/>
                <a:latin typeface="Arial" panose="020B0604020202020204" pitchFamily="34" charset="0"/>
              </a:rPr>
              <a:t>. </a:t>
            </a:r>
          </a:p>
        </p:txBody>
      </p:sp>
      <p:pic>
        <p:nvPicPr>
          <p:cNvPr id="5" name="תמונה 4" descr="תמונה שמכילה גרפיקה, עיצוב גרפי, גופן, לוגו&#10;&#10;התיאור נוצר באופן אוטומטי">
            <a:extLst>
              <a:ext uri="{FF2B5EF4-FFF2-40B4-BE49-F238E27FC236}">
                <a16:creationId xmlns:a16="http://schemas.microsoft.com/office/drawing/2014/main" id="{1E87D677-058D-4921-8060-2C67286C2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32" y="2973650"/>
            <a:ext cx="4945656" cy="4945656"/>
          </a:xfrm>
          <a:prstGeom prst="rect">
            <a:avLst/>
          </a:prstGeom>
        </p:spPr>
      </p:pic>
      <p:pic>
        <p:nvPicPr>
          <p:cNvPr id="10" name="תמונה 9" descr="תמונה שמכילה טקסט, לוגו, גופן, גרפיקה&#10;&#10;התיאור נוצר באופן אוטומטי">
            <a:extLst>
              <a:ext uri="{FF2B5EF4-FFF2-40B4-BE49-F238E27FC236}">
                <a16:creationId xmlns:a16="http://schemas.microsoft.com/office/drawing/2014/main" id="{3D57B1C8-C8D6-4A6E-B291-2CDD58175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5875" y="4930966"/>
            <a:ext cx="2957878" cy="1427177"/>
          </a:xfrm>
          <a:prstGeom prst="rect">
            <a:avLst/>
          </a:prstGeom>
        </p:spPr>
      </p:pic>
    </p:spTree>
    <p:extLst>
      <p:ext uri="{BB962C8B-B14F-4D97-AF65-F5344CB8AC3E}">
        <p14:creationId xmlns:p14="http://schemas.microsoft.com/office/powerpoint/2010/main" val="9303841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5B3143-EDDE-83FF-646B-035DE397FAC9}"/>
              </a:ext>
            </a:extLst>
          </p:cNvPr>
          <p:cNvSpPr>
            <a:spLocks noGrp="1"/>
          </p:cNvSpPr>
          <p:nvPr>
            <p:ph type="title"/>
          </p:nvPr>
        </p:nvSpPr>
        <p:spPr/>
        <p:txBody>
          <a:bodyPr/>
          <a:lstStyle/>
          <a:p>
            <a:r>
              <a:rPr lang="he-IL" dirty="0">
                <a:solidFill>
                  <a:schemeClr val="tx2">
                    <a:lumMod val="60000"/>
                    <a:lumOff val="40000"/>
                  </a:schemeClr>
                </a:solidFill>
                <a:cs typeface="+mn-cs"/>
              </a:rPr>
              <a:t>מבוא:</a:t>
            </a:r>
          </a:p>
        </p:txBody>
      </p:sp>
      <p:sp>
        <p:nvSpPr>
          <p:cNvPr id="3" name="מציין מיקום תוכן 2">
            <a:extLst>
              <a:ext uri="{FF2B5EF4-FFF2-40B4-BE49-F238E27FC236}">
                <a16:creationId xmlns:a16="http://schemas.microsoft.com/office/drawing/2014/main" id="{219B273A-FFB2-FE05-5E6E-F288AC18DDDC}"/>
              </a:ext>
            </a:extLst>
          </p:cNvPr>
          <p:cNvSpPr>
            <a:spLocks noGrp="1"/>
          </p:cNvSpPr>
          <p:nvPr>
            <p:ph idx="1"/>
          </p:nvPr>
        </p:nvSpPr>
        <p:spPr>
          <a:xfrm>
            <a:off x="940836" y="1340433"/>
            <a:ext cx="10515600" cy="4351338"/>
          </a:xfrm>
        </p:spPr>
        <p:txBody>
          <a:bodyPr>
            <a:noAutofit/>
          </a:bodyPr>
          <a:lstStyle/>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תי</a:t>
            </a:r>
            <a:r>
              <a:rPr lang="iw-IL" sz="2200" b="1" i="0" u="none" strike="noStrike" cap="none" dirty="0">
                <a:latin typeface="Arial"/>
                <a:ea typeface="Arial"/>
                <a:cs typeface="Arial"/>
                <a:sym typeface="Arial"/>
              </a:rPr>
              <a:t>אור כללי של הפרויקט:  </a:t>
            </a:r>
            <a:r>
              <a:rPr lang="iw-IL" sz="2200" dirty="0">
                <a:latin typeface="Arial"/>
                <a:ea typeface="Arial"/>
                <a:cs typeface="Arial"/>
                <a:sym typeface="Arial"/>
              </a:rPr>
              <a:t>אתר לניהול האגף האדמיניסטרטיבי של המכון</a:t>
            </a:r>
            <a:r>
              <a:rPr lang="iw-IL" sz="2200" b="0" i="0" u="none" strike="noStrike" cap="none" dirty="0">
                <a:latin typeface="Arial"/>
                <a:ea typeface="Arial"/>
                <a:cs typeface="Arial"/>
                <a:sym typeface="Arial"/>
              </a:rPr>
              <a:t>.</a:t>
            </a:r>
          </a:p>
          <a:p>
            <a:pPr marL="0" marR="0" lvl="0" indent="0" rtl="1">
              <a:lnSpc>
                <a:spcPct val="100000"/>
              </a:lnSpc>
              <a:spcBef>
                <a:spcPts val="0"/>
              </a:spcBef>
              <a:spcAft>
                <a:spcPts val="0"/>
              </a:spcAft>
              <a:buClr>
                <a:schemeClr val="lt1"/>
              </a:buClr>
              <a:buSzPts val="1100"/>
              <a:buNone/>
            </a:pPr>
            <a:endParaRPr lang="he-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dirty="0">
                <a:latin typeface="Arial"/>
                <a:ea typeface="Arial"/>
                <a:cs typeface="Arial"/>
                <a:sym typeface="Arial"/>
              </a:rPr>
              <a:t>כיום בית העסק מתנהל באמצעות קבצי .</a:t>
            </a:r>
            <a:r>
              <a:rPr lang="en-US" sz="2200" dirty="0">
                <a:latin typeface="Arial"/>
                <a:ea typeface="Arial"/>
                <a:cs typeface="Arial"/>
                <a:sym typeface="Arial"/>
              </a:rPr>
              <a:t>excel </a:t>
            </a:r>
            <a:r>
              <a:rPr lang="iw-IL" sz="2200" dirty="0">
                <a:latin typeface="Arial"/>
                <a:ea typeface="Arial"/>
                <a:cs typeface="Arial"/>
                <a:sym typeface="Arial"/>
              </a:rPr>
              <a:t>לניהול האדמיניסטטיבי של המכון. בפרויקט זה מתוכנן לבצע המרה של צורת העבודה לדיגיטלית. הפרויקט נוגע בחלקים מסוימים של שירותי המשרד והם: קורסים,תלמידים ודווח נוכחות. </a:t>
            </a:r>
          </a:p>
          <a:p>
            <a:pPr marL="0" marR="0" lvl="0" indent="0" rtl="1">
              <a:lnSpc>
                <a:spcPct val="100000"/>
              </a:lnSpc>
              <a:spcBef>
                <a:spcPts val="0"/>
              </a:spcBef>
              <a:spcAft>
                <a:spcPts val="0"/>
              </a:spcAft>
              <a:buClr>
                <a:schemeClr val="lt1"/>
              </a:buClr>
              <a:buSzPts val="1100"/>
              <a:buNone/>
            </a:pPr>
            <a:endParaRPr lang="iw-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מטרות המערכת</a:t>
            </a:r>
            <a:r>
              <a:rPr lang="iw-IL" sz="2200" dirty="0">
                <a:latin typeface="Arial"/>
                <a:ea typeface="Arial"/>
                <a:cs typeface="Arial"/>
                <a:sym typeface="Arial"/>
              </a:rPr>
              <a:t>:</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1. </a:t>
            </a:r>
            <a:r>
              <a:rPr lang="iw-IL" sz="2200" dirty="0">
                <a:latin typeface="Arial"/>
                <a:ea typeface="Arial"/>
                <a:cs typeface="Arial"/>
                <a:sym typeface="Arial"/>
              </a:rPr>
              <a:t>תכלול תשתית אימות והרשאות לזיהוי המשתמש וסמכויותיו המערכת מאפשרת למזכירות </a:t>
            </a:r>
            <a:r>
              <a:rPr lang="he-IL" sz="2200" dirty="0">
                <a:latin typeface="Arial"/>
                <a:ea typeface="Arial"/>
                <a:cs typeface="Arial"/>
                <a:sym typeface="Arial"/>
              </a:rPr>
              <a:t> </a:t>
            </a:r>
            <a:r>
              <a:rPr lang="iw-IL" sz="2200" dirty="0">
                <a:latin typeface="Arial"/>
                <a:ea typeface="Arial"/>
                <a:cs typeface="Arial"/>
                <a:sym typeface="Arial"/>
              </a:rPr>
              <a:t>לגשת למידע ופעולות באתר לפי הרשאות שקיבלו ממנהל האתר.</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2. </a:t>
            </a:r>
            <a:r>
              <a:rPr lang="iw-IL" sz="2200" dirty="0">
                <a:latin typeface="Arial"/>
                <a:ea typeface="Arial"/>
                <a:cs typeface="Arial"/>
                <a:sym typeface="Arial"/>
              </a:rPr>
              <a:t>תכלול תשתית </a:t>
            </a:r>
            <a:r>
              <a:rPr lang="en-US" sz="2200" dirty="0">
                <a:latin typeface="Arial"/>
                <a:ea typeface="Arial"/>
                <a:cs typeface="Arial"/>
                <a:sym typeface="Arial"/>
              </a:rPr>
              <a:t>DB (Postgres SQL DB) </a:t>
            </a:r>
            <a:r>
              <a:rPr lang="he-IL" sz="2200" dirty="0">
                <a:latin typeface="Arial"/>
                <a:ea typeface="Arial"/>
                <a:cs typeface="Arial"/>
                <a:sym typeface="Arial"/>
              </a:rPr>
              <a:t> -</a:t>
            </a:r>
            <a:r>
              <a:rPr lang="en-US" sz="2200" dirty="0">
                <a:latin typeface="Arial"/>
                <a:ea typeface="Arial"/>
                <a:cs typeface="Arial"/>
                <a:sym typeface="Arial"/>
              </a:rPr>
              <a:t> </a:t>
            </a:r>
            <a:r>
              <a:rPr lang="iw-IL" sz="2200" dirty="0">
                <a:latin typeface="Arial"/>
                <a:ea typeface="Arial"/>
                <a:cs typeface="Arial"/>
                <a:sym typeface="Arial"/>
              </a:rPr>
              <a:t>לשמירת המידע במרוכז.</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3. </a:t>
            </a:r>
            <a:r>
              <a:rPr lang="iw-IL" sz="2200" dirty="0">
                <a:latin typeface="Arial"/>
                <a:ea typeface="Arial"/>
                <a:cs typeface="Arial"/>
                <a:sym typeface="Arial"/>
              </a:rPr>
              <a:t>תכלול תשתית ענן - המערכת מתוכננת להיות פרוסה בענן.</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4. </a:t>
            </a:r>
            <a:r>
              <a:rPr lang="iw-IL" sz="2200" dirty="0">
                <a:latin typeface="Arial"/>
                <a:ea typeface="Arial"/>
                <a:cs typeface="Arial"/>
                <a:sym typeface="Arial"/>
              </a:rPr>
              <a:t>תהיה  ידידותית למשתמש, אינפורמטיבית ואינטראקטיבית למכללה</a:t>
            </a:r>
          </a:p>
          <a:p>
            <a:pPr marL="127000" indent="0">
              <a:lnSpc>
                <a:spcPct val="100000"/>
              </a:lnSpc>
              <a:spcBef>
                <a:spcPts val="0"/>
              </a:spcBef>
              <a:buClr>
                <a:schemeClr val="lt1"/>
              </a:buClr>
              <a:buSzPts val="1600"/>
              <a:buNone/>
            </a:pPr>
            <a:r>
              <a:rPr lang="he-IL" sz="2200" dirty="0">
                <a:latin typeface="Arial"/>
                <a:ea typeface="Arial"/>
                <a:cs typeface="Arial"/>
                <a:sym typeface="Arial"/>
              </a:rPr>
              <a:t>5. </a:t>
            </a:r>
            <a:r>
              <a:rPr lang="iw-IL" sz="2200" dirty="0">
                <a:latin typeface="Arial"/>
                <a:ea typeface="Arial"/>
                <a:cs typeface="Arial"/>
                <a:sym typeface="Arial"/>
              </a:rPr>
              <a:t>תהיה חכמה מהירה וחדשנית - תפותח בארכיטקטורת </a:t>
            </a:r>
            <a:r>
              <a:rPr lang="en-US" sz="2200" dirty="0">
                <a:latin typeface="Arial"/>
                <a:ea typeface="Arial"/>
                <a:cs typeface="Arial"/>
                <a:sym typeface="Arial"/>
              </a:rPr>
              <a:t>, MS </a:t>
            </a:r>
            <a:r>
              <a:rPr lang="he-IL" sz="2200" dirty="0">
                <a:latin typeface="Arial"/>
                <a:ea typeface="Arial"/>
                <a:cs typeface="Arial"/>
                <a:sym typeface="Arial"/>
              </a:rPr>
              <a:t> </a:t>
            </a:r>
            <a:r>
              <a:rPr lang="iw-IL" sz="2200" dirty="0">
                <a:latin typeface="Arial"/>
                <a:ea typeface="Arial"/>
                <a:cs typeface="Arial"/>
                <a:sym typeface="Arial"/>
              </a:rPr>
              <a:t>בשפות</a:t>
            </a:r>
            <a:r>
              <a:rPr lang="he-IL" sz="2200" dirty="0">
                <a:latin typeface="Arial"/>
                <a:ea typeface="Arial"/>
                <a:cs typeface="Arial"/>
                <a:sym typeface="Arial"/>
              </a:rPr>
              <a:t>:</a:t>
            </a:r>
            <a:r>
              <a:rPr lang="en-US" sz="2200" dirty="0">
                <a:latin typeface="Arial"/>
                <a:ea typeface="Arial"/>
                <a:cs typeface="Arial"/>
                <a:sym typeface="Arial"/>
              </a:rPr>
              <a:t>TS , Java </a:t>
            </a:r>
            <a:br>
              <a:rPr lang="en-US" sz="2200" dirty="0">
                <a:latin typeface="Arial"/>
                <a:ea typeface="Arial"/>
                <a:cs typeface="Arial"/>
                <a:sym typeface="Arial"/>
              </a:rPr>
            </a:br>
            <a:r>
              <a:rPr lang="en-US" sz="2200" dirty="0">
                <a:latin typeface="Arial"/>
                <a:ea typeface="Arial"/>
                <a:cs typeface="Arial"/>
                <a:sym typeface="Arial"/>
              </a:rPr>
              <a:t>    </a:t>
            </a:r>
            <a:r>
              <a:rPr lang="iw-IL" sz="2200" dirty="0">
                <a:latin typeface="Arial"/>
                <a:ea typeface="Arial"/>
                <a:cs typeface="Arial"/>
                <a:sym typeface="Arial"/>
              </a:rPr>
              <a:t>ובטכנולוגיות</a:t>
            </a:r>
            <a:r>
              <a:rPr lang="he-IL" sz="2200" dirty="0">
                <a:latin typeface="Arial"/>
                <a:ea typeface="Arial"/>
                <a:cs typeface="Arial"/>
                <a:sym typeface="Arial"/>
              </a:rPr>
              <a:t>: </a:t>
            </a:r>
            <a:r>
              <a:rPr lang="iw-IL" sz="2200" dirty="0">
                <a:latin typeface="Arial"/>
                <a:ea typeface="Arial"/>
                <a:cs typeface="Arial"/>
                <a:sym typeface="Arial"/>
              </a:rPr>
              <a:t> </a:t>
            </a:r>
            <a:r>
              <a:rPr lang="en-US" sz="2200" dirty="0">
                <a:latin typeface="Arial"/>
                <a:ea typeface="Arial"/>
                <a:cs typeface="Arial"/>
                <a:sym typeface="Arial"/>
              </a:rPr>
              <a:t>Angular , Java spring boot</a:t>
            </a:r>
          </a:p>
          <a:p>
            <a:endParaRPr lang="he-IL" sz="2200" dirty="0"/>
          </a:p>
        </p:txBody>
      </p:sp>
    </p:spTree>
    <p:extLst>
      <p:ext uri="{BB962C8B-B14F-4D97-AF65-F5344CB8AC3E}">
        <p14:creationId xmlns:p14="http://schemas.microsoft.com/office/powerpoint/2010/main" val="235452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371063-A152-E966-A0EC-E34959606910}"/>
              </a:ext>
            </a:extLst>
          </p:cNvPr>
          <p:cNvSpPr>
            <a:spLocks noGrp="1"/>
          </p:cNvSpPr>
          <p:nvPr>
            <p:ph type="title"/>
          </p:nvPr>
        </p:nvSpPr>
        <p:spPr/>
        <p:txBody>
          <a:bodyPr/>
          <a:lstStyle/>
          <a:p>
            <a:pPr algn="ctr"/>
            <a:r>
              <a:rPr lang="iw-IL" sz="4400" b="0" i="0" u="none" strike="noStrike" cap="none" dirty="0">
                <a:solidFill>
                  <a:schemeClr val="tx2">
                    <a:lumMod val="60000"/>
                    <a:lumOff val="40000"/>
                  </a:schemeClr>
                </a:solidFill>
                <a:latin typeface="Arial"/>
                <a:ea typeface="Arial"/>
                <a:cs typeface="Arial"/>
                <a:sym typeface="Arial"/>
              </a:rPr>
              <a:t>חברת Diversitek</a:t>
            </a:r>
            <a:endParaRPr lang="he-IL" dirty="0">
              <a:solidFill>
                <a:schemeClr val="tx2">
                  <a:lumMod val="60000"/>
                  <a:lumOff val="40000"/>
                </a:schemeClr>
              </a:solidFill>
            </a:endParaRPr>
          </a:p>
        </p:txBody>
      </p:sp>
      <p:sp>
        <p:nvSpPr>
          <p:cNvPr id="3" name="מציין מיקום תוכן 2">
            <a:extLst>
              <a:ext uri="{FF2B5EF4-FFF2-40B4-BE49-F238E27FC236}">
                <a16:creationId xmlns:a16="http://schemas.microsoft.com/office/drawing/2014/main" id="{A5D41447-FF47-6259-8C54-DE4F45230E0E}"/>
              </a:ext>
            </a:extLst>
          </p:cNvPr>
          <p:cNvSpPr>
            <a:spLocks noGrp="1"/>
          </p:cNvSpPr>
          <p:nvPr>
            <p:ph idx="1"/>
          </p:nvPr>
        </p:nvSpPr>
        <p:spPr>
          <a:xfrm>
            <a:off x="838200" y="1362269"/>
            <a:ext cx="10515600" cy="4814694"/>
          </a:xfrm>
        </p:spPr>
        <p:txBody>
          <a:bodyPr>
            <a:normAutofit fontScale="92500" lnSpcReduction="10000"/>
          </a:bodyPr>
          <a:lstStyle/>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שם החברה</a:t>
            </a:r>
            <a:r>
              <a:rPr lang="he-IL" sz="1400" b="1" u="sng"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 דייברסיטק טכנולוגיה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תחום עיסוק:</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 דייברסיטק טכנולוגיה הינו בית תוכנה המספק פתרונות טכנולוגיים מגוונים ללקוחות קצה, ביניהם עסקים קטנים ובינוניים.</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מוצרים ושירותים:</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פיתוח תוכנות לניהול לידים ולקוחות,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בניית אתרי תדמית משוכללים,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פתרונות מותאמים אישית לפי דרישות הלקוח,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שירותי תמיכה טכנית והטמעה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לקוחות החברה: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עסקים קטנים ובינוניים ממגוון תחומים, חברות טכנולוגיה, מוסדות חינוך</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מבנה ארגוני:</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מנכ"ל: אביגיל מיכלסון</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CTO: </a:t>
            </a:r>
            <a:r>
              <a:rPr lang="iw-IL" sz="1400" dirty="0">
                <a:solidFill>
                  <a:srgbClr val="000000"/>
                </a:solidFill>
                <a:latin typeface="Arial"/>
                <a:ea typeface="Arial"/>
                <a:cs typeface="Arial"/>
                <a:sym typeface="Arial"/>
              </a:rPr>
              <a:t>שוקי גור</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PMO: </a:t>
            </a:r>
            <a:r>
              <a:rPr lang="iw-IL" sz="1400" dirty="0">
                <a:solidFill>
                  <a:srgbClr val="000000"/>
                </a:solidFill>
                <a:latin typeface="Arial"/>
                <a:ea typeface="Arial"/>
                <a:cs typeface="Arial"/>
                <a:sym typeface="Arial"/>
              </a:rPr>
              <a:t>חנה ברגמן</a:t>
            </a:r>
            <a:br>
              <a:rPr lang="iw-IL"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צוותי פיתוח ותמיכה</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 </a:t>
            </a:r>
            <a:r>
              <a:rPr lang="iw-IL" sz="1400" b="1" u="sng" dirty="0">
                <a:solidFill>
                  <a:srgbClr val="000000"/>
                </a:solidFill>
                <a:latin typeface="Arial"/>
                <a:ea typeface="Arial"/>
                <a:cs typeface="Arial"/>
                <a:sym typeface="Arial"/>
              </a:rPr>
              <a:t>תיאור תפקיד הסטודנטית בחברה: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הסטודנטיות בפרקטיקום משתלבות בצוותי הפיתוח של דייברסיטק טכנולוגיה, ועובדות על פרויקטים טכנולוגיים אמיתיים עבור לקוחות החברה. במסגרת הפרקטיקום, הסטודנטיות לוקחות חלק בכל שלבי הפיתוח, החל מהאיפיון והתכנון, דרך הפיתוח והבדיקות, ועד להטמעה ותמיכה טכנית. </a:t>
            </a:r>
          </a:p>
          <a:p>
            <a:pPr marL="0" marR="0" lvl="0" indent="0" algn="r" rtl="1">
              <a:lnSpc>
                <a:spcPct val="100000"/>
              </a:lnSpc>
              <a:spcBef>
                <a:spcPts val="1200"/>
              </a:spcBef>
              <a:spcAft>
                <a:spcPts val="0"/>
              </a:spcAft>
              <a:buClr>
                <a:schemeClr val="lt1"/>
              </a:buClr>
              <a:buSzPts val="1100"/>
              <a:buNone/>
            </a:pPr>
            <a:endParaRPr lang="iw-IL" sz="1200" dirty="0">
              <a:solidFill>
                <a:schemeClr val="lt1"/>
              </a:solidFill>
              <a:latin typeface="Arial"/>
              <a:ea typeface="Arial"/>
              <a:cs typeface="Arial"/>
              <a:sym typeface="Arial"/>
            </a:endParaRPr>
          </a:p>
          <a:p>
            <a:endParaRPr lang="he-IL" sz="1400" dirty="0"/>
          </a:p>
        </p:txBody>
      </p:sp>
    </p:spTree>
    <p:extLst>
      <p:ext uri="{BB962C8B-B14F-4D97-AF65-F5344CB8AC3E}">
        <p14:creationId xmlns:p14="http://schemas.microsoft.com/office/powerpoint/2010/main" val="10890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EC6D7-B0DF-53B0-1116-2448D53D81E7}"/>
              </a:ext>
            </a:extLst>
          </p:cNvPr>
          <p:cNvSpPr>
            <a:spLocks noGrp="1"/>
          </p:cNvSpPr>
          <p:nvPr>
            <p:ph type="title"/>
          </p:nvPr>
        </p:nvSpPr>
        <p:spPr/>
        <p:txBody>
          <a:bodyPr/>
          <a:lstStyle/>
          <a:p>
            <a:pPr algn="ctr"/>
            <a:r>
              <a:rPr lang="he-IL" dirty="0">
                <a:solidFill>
                  <a:schemeClr val="tx2">
                    <a:lumMod val="60000"/>
                    <a:lumOff val="40000"/>
                  </a:schemeClr>
                </a:solidFill>
                <a:cs typeface="+mn-cs"/>
              </a:rPr>
              <a:t>תיאור לקוח הקצה - הסמינר הישן ירושלים</a:t>
            </a:r>
          </a:p>
        </p:txBody>
      </p:sp>
      <p:sp>
        <p:nvSpPr>
          <p:cNvPr id="3" name="מציין מיקום תוכן 2">
            <a:extLst>
              <a:ext uri="{FF2B5EF4-FFF2-40B4-BE49-F238E27FC236}">
                <a16:creationId xmlns:a16="http://schemas.microsoft.com/office/drawing/2014/main" id="{2EC7520D-E009-B07C-44A2-C005E2774D16}"/>
              </a:ext>
            </a:extLst>
          </p:cNvPr>
          <p:cNvSpPr>
            <a:spLocks noGrp="1"/>
          </p:cNvSpPr>
          <p:nvPr>
            <p:ph idx="1"/>
          </p:nvPr>
        </p:nvSpPr>
        <p:spPr>
          <a:xfrm>
            <a:off x="838200" y="1480392"/>
            <a:ext cx="10515600" cy="4351338"/>
          </a:xfrm>
        </p:spPr>
        <p:txBody>
          <a:bodyPr>
            <a:normAutofit fontScale="55000" lnSpcReduction="20000"/>
          </a:bodyPr>
          <a:lstStyle/>
          <a:p>
            <a:pPr marL="0" indent="0">
              <a:buNone/>
            </a:pP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1" dirty="0">
                <a:solidFill>
                  <a:srgbClr val="202122"/>
                </a:solidFill>
                <a:highlight>
                  <a:srgbClr val="FFFFFF"/>
                </a:highlight>
                <a:latin typeface="Arial" panose="020B0604020202020204" pitchFamily="34" charset="0"/>
              </a:rPr>
              <a:t>תיאור המכון באופן כללי:</a:t>
            </a:r>
          </a:p>
          <a:p>
            <a:pPr marL="0" indent="0">
              <a:buNone/>
            </a:pPr>
            <a:r>
              <a:rPr lang="he-IL" sz="2000" b="0" i="0" dirty="0">
                <a:solidFill>
                  <a:srgbClr val="202122"/>
                </a:solidFill>
                <a:effectLst/>
                <a:highlight>
                  <a:srgbClr val="FFFFFF"/>
                </a:highlight>
                <a:latin typeface="Arial" panose="020B0604020202020204" pitchFamily="34" charset="0"/>
              </a:rPr>
              <a:t>מכון ההכשרה והשתלמויות של סמינר הישן בירושלים מציע לבוגרות הסמינר לימודי המשך, הכוללים קורסים פרונטליים ומקוונים להרחבת אופקים, וכן השתלמויות המוכרות לגמולים, ל"אופק חדש" </a:t>
            </a:r>
            <a:r>
              <a:rPr lang="he-IL" sz="2000" b="0" i="0" dirty="0" err="1">
                <a:solidFill>
                  <a:srgbClr val="202122"/>
                </a:solidFill>
                <a:effectLst/>
                <a:highlight>
                  <a:srgbClr val="FFFFFF"/>
                </a:highlight>
                <a:latin typeface="Arial" panose="020B0604020202020204" pitchFamily="34" charset="0"/>
              </a:rPr>
              <a:t>ול"עוז</a:t>
            </a:r>
            <a:r>
              <a:rPr lang="he-IL" sz="2000" b="0" i="0" dirty="0">
                <a:solidFill>
                  <a:srgbClr val="202122"/>
                </a:solidFill>
                <a:effectLst/>
                <a:highlight>
                  <a:srgbClr val="FFFFFF"/>
                </a:highlight>
                <a:latin typeface="Arial" panose="020B0604020202020204" pitchFamily="34" charset="0"/>
              </a:rPr>
              <a:t> לתמורה".</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dirty="0">
                <a:solidFill>
                  <a:srgbClr val="202122"/>
                </a:solidFill>
                <a:effectLst/>
                <a:highlight>
                  <a:srgbClr val="FFFFFF"/>
                </a:highlight>
                <a:latin typeface="Arial" panose="020B0604020202020204" pitchFamily="34" charset="0"/>
              </a:rPr>
              <a:t> במסגרת המכון ניתן ללמוד לקראת </a:t>
            </a:r>
            <a:r>
              <a:rPr lang="he-IL" sz="2000" b="0" i="0" u="none" strike="noStrike" dirty="0">
                <a:solidFill>
                  <a:srgbClr val="0645AD"/>
                </a:solidFill>
                <a:effectLst/>
                <a:highlight>
                  <a:srgbClr val="FFFFFF"/>
                </a:highlight>
                <a:latin typeface="Arial" panose="020B0604020202020204" pitchFamily="34" charset="0"/>
                <a:hlinkClick r:id="rId3" tooltip="תואר שווה ערך"/>
              </a:rPr>
              <a:t>תואר שווה ערך</a:t>
            </a:r>
            <a:r>
              <a:rPr lang="he-IL" sz="2000" b="0" i="0" dirty="0">
                <a:solidFill>
                  <a:srgbClr val="202122"/>
                </a:solidFill>
                <a:effectLst/>
                <a:highlight>
                  <a:srgbClr val="FFFFFF"/>
                </a:highlight>
                <a:latin typeface="Arial" panose="020B0604020202020204" pitchFamily="34" charset="0"/>
              </a:rPr>
              <a:t>: "אקוויוולנט לתואר בוגר" ("דרגה מס' 1") ו"אקוויוולנט לתואר מוסמך" ("דרגה מס' 2").</a:t>
            </a:r>
            <a:r>
              <a:rPr lang="he-IL" sz="2000" b="0" i="0" u="none" strike="noStrike" baseline="30000" dirty="0">
                <a:solidFill>
                  <a:srgbClr val="0645AD"/>
                </a:solidFill>
                <a:effectLst/>
                <a:highlight>
                  <a:srgbClr val="FFFFFF"/>
                </a:highlight>
                <a:latin typeface="Arial" panose="020B0604020202020204" pitchFamily="34" charset="0"/>
                <a:hlinkClick r:id="rId4"/>
              </a:rPr>
              <a:t>[27]</a:t>
            </a: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0" i="0" dirty="0">
                <a:solidFill>
                  <a:srgbClr val="202122"/>
                </a:solidFill>
                <a:effectLst/>
                <a:highlight>
                  <a:srgbClr val="FFFFFF"/>
                </a:highlight>
                <a:latin typeface="Arial" panose="020B0604020202020204" pitchFamily="34" charset="0"/>
              </a:rPr>
              <a:t>בנוסף, מתקיימות במכון תוכניות לנשות חינוך ותיקות וגמלאיות.</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u="none" strike="noStrike" baseline="30000" dirty="0">
                <a:solidFill>
                  <a:srgbClr val="0645AD"/>
                </a:solidFill>
                <a:effectLst/>
                <a:highlight>
                  <a:srgbClr val="FFFFFF"/>
                </a:highlight>
                <a:latin typeface="Arial" panose="020B0604020202020204" pitchFamily="34" charset="0"/>
              </a:rPr>
              <a:t>  (מתוך ויקיפדיה )</a:t>
            </a:r>
          </a:p>
          <a:p>
            <a:pPr marL="0" indent="0">
              <a:buNone/>
            </a:pPr>
            <a:endParaRPr lang="he-IL" sz="2000" b="0" i="0" u="none" strike="noStrike" baseline="30000" dirty="0">
              <a:solidFill>
                <a:srgbClr val="0645AD"/>
              </a:solidFill>
              <a:effectLst/>
              <a:highlight>
                <a:srgbClr val="FFFFFF"/>
              </a:highlight>
              <a:latin typeface="Arial" panose="020B0604020202020204" pitchFamily="34" charset="0"/>
            </a:endParaRPr>
          </a:p>
          <a:p>
            <a:pPr marL="0" indent="0">
              <a:buNone/>
            </a:pPr>
            <a:r>
              <a:rPr lang="he-IL" baseline="30000" dirty="0">
                <a:highlight>
                  <a:srgbClr val="FFFFFF"/>
                </a:highlight>
                <a:latin typeface="Arial" panose="020B0604020202020204" pitchFamily="34" charset="0"/>
              </a:rPr>
              <a:t>לפרטים נוספים על המכון: </a:t>
            </a:r>
            <a:r>
              <a:rPr lang="he-IL" baseline="30000" dirty="0">
                <a:solidFill>
                  <a:schemeClr val="accent1"/>
                </a:solidFill>
                <a:highlight>
                  <a:srgbClr val="FFFFFF"/>
                </a:highlight>
                <a:latin typeface="Arial" panose="020B0604020202020204" pitchFamily="34" charset="0"/>
                <a:hlinkClick r:id="rId5">
                  <a:extLst>
                    <a:ext uri="{A12FA001-AC4F-418D-AE19-62706E023703}">
                      <ahyp:hlinkClr xmlns:ahyp="http://schemas.microsoft.com/office/drawing/2018/hyperlinkcolor" val="tx"/>
                    </a:ext>
                  </a:extLst>
                </a:hlinkClick>
              </a:rPr>
              <a:t>תיאור סמינר הישן - ויקיפדיה חרדית</a:t>
            </a:r>
            <a:endParaRPr lang="he-IL"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r>
              <a:rPr lang="he-IL" sz="2000" b="1" i="0" u="none" strike="noStrike" dirty="0">
                <a:effectLst/>
                <a:latin typeface="Arial" panose="020B0604020202020204" pitchFamily="34" charset="0"/>
              </a:rPr>
              <a:t>האגף העיקרי שמולו הפרויקט מתנהל הוא: </a:t>
            </a:r>
          </a:p>
          <a:p>
            <a:pPr marL="0" indent="0">
              <a:buNone/>
            </a:pPr>
            <a:r>
              <a:rPr lang="he-IL" sz="2000" b="0" i="0" u="none" strike="noStrike" dirty="0">
                <a:effectLst/>
                <a:latin typeface="Arial" panose="020B0604020202020204" pitchFamily="34" charset="0"/>
              </a:rPr>
              <a:t>האגף האדמיניסטרטיבי של המכון.</a:t>
            </a:r>
          </a:p>
          <a:p>
            <a:pPr marL="0" indent="0">
              <a:buNone/>
            </a:pPr>
            <a:endParaRPr lang="he-IL" sz="2000" b="0" i="0" u="none" strike="noStrike" dirty="0">
              <a:effectLst/>
              <a:latin typeface="Arial" panose="020B0604020202020204" pitchFamily="34" charset="0"/>
            </a:endParaRPr>
          </a:p>
          <a:p>
            <a:pPr marL="0" indent="0">
              <a:buNone/>
            </a:pPr>
            <a:r>
              <a:rPr lang="he-IL" sz="2000" b="1" dirty="0">
                <a:latin typeface="Arial" panose="020B0604020202020204" pitchFamily="34" charset="0"/>
              </a:rPr>
              <a:t>אנשי קשר:</a:t>
            </a:r>
          </a:p>
          <a:p>
            <a:pPr marL="0" indent="0">
              <a:buNone/>
            </a:pPr>
            <a:r>
              <a:rPr lang="he-IL" sz="2000" dirty="0">
                <a:latin typeface="Arial" panose="020B0604020202020204" pitchFamily="34" charset="0"/>
              </a:rPr>
              <a:t>חני לוין </a:t>
            </a:r>
            <a:r>
              <a:rPr lang="en-US" sz="2000" dirty="0">
                <a:latin typeface="Arial" panose="020B0604020202020204" pitchFamily="34" charset="0"/>
              </a:rPr>
              <a:t>chlevin@mbj.org.il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חני </a:t>
            </a:r>
            <a:r>
              <a:rPr lang="he-IL" sz="2000" dirty="0" err="1">
                <a:latin typeface="Arial" panose="020B0604020202020204" pitchFamily="34" charset="0"/>
              </a:rPr>
              <a:t>פוליקמן</a:t>
            </a:r>
            <a:r>
              <a:rPr lang="he-IL" sz="2000" dirty="0">
                <a:latin typeface="Arial" panose="020B0604020202020204" pitchFamily="34" charset="0"/>
              </a:rPr>
              <a:t> </a:t>
            </a:r>
            <a:r>
              <a:rPr lang="en-US" sz="2000" dirty="0">
                <a:latin typeface="Arial" panose="020B0604020202020204" pitchFamily="34" charset="0"/>
              </a:rPr>
              <a:t>ch-f@mbj.org.il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שולמית ברלין </a:t>
            </a:r>
            <a:r>
              <a:rPr lang="en-US" sz="2000" dirty="0">
                <a:latin typeface="Arial" panose="020B0604020202020204" pitchFamily="34" charset="0"/>
              </a:rPr>
              <a:t>shulamitberlin@gmail.com</a:t>
            </a:r>
            <a:endParaRPr lang="he-IL" sz="2000" dirty="0"/>
          </a:p>
        </p:txBody>
      </p:sp>
    </p:spTree>
    <p:extLst>
      <p:ext uri="{BB962C8B-B14F-4D97-AF65-F5344CB8AC3E}">
        <p14:creationId xmlns:p14="http://schemas.microsoft.com/office/powerpoint/2010/main" val="1793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A8573-16D0-121D-5B71-E3E0B0ADC4AC}"/>
              </a:ext>
            </a:extLst>
          </p:cNvPr>
          <p:cNvSpPr>
            <a:spLocks noGrp="1"/>
          </p:cNvSpPr>
          <p:nvPr>
            <p:ph type="title"/>
          </p:nvPr>
        </p:nvSpPr>
        <p:spPr/>
        <p:txBody>
          <a:bodyPr/>
          <a:lstStyle/>
          <a:p>
            <a:pPr algn="ctr"/>
            <a:r>
              <a:rPr lang="iw-IL" dirty="0">
                <a:solidFill>
                  <a:schemeClr val="tx2">
                    <a:lumMod val="60000"/>
                    <a:lumOff val="40000"/>
                  </a:schemeClr>
                </a:solidFill>
                <a:cs typeface="+mn-cs"/>
              </a:rPr>
              <a:t>תיאור הפרויקט</a:t>
            </a:r>
            <a:endParaRPr lang="he-IL" dirty="0">
              <a:solidFill>
                <a:schemeClr val="tx2">
                  <a:lumMod val="60000"/>
                  <a:lumOff val="40000"/>
                </a:schemeClr>
              </a:solidFill>
              <a:cs typeface="+mn-cs"/>
            </a:endParaRPr>
          </a:p>
        </p:txBody>
      </p:sp>
      <p:sp>
        <p:nvSpPr>
          <p:cNvPr id="3" name="מציין מיקום תוכן 2">
            <a:extLst>
              <a:ext uri="{FF2B5EF4-FFF2-40B4-BE49-F238E27FC236}">
                <a16:creationId xmlns:a16="http://schemas.microsoft.com/office/drawing/2014/main" id="{714B55BF-6EE1-F8A6-2189-F6F8250A3C1D}"/>
              </a:ext>
            </a:extLst>
          </p:cNvPr>
          <p:cNvSpPr>
            <a:spLocks noGrp="1"/>
          </p:cNvSpPr>
          <p:nvPr>
            <p:ph idx="1"/>
          </p:nvPr>
        </p:nvSpPr>
        <p:spPr/>
        <p:txBody>
          <a:bodyPr>
            <a:normAutofit fontScale="70000" lnSpcReduction="20000"/>
          </a:bodyPr>
          <a:lstStyle/>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תיאור כללי: </a:t>
            </a:r>
            <a:r>
              <a:rPr lang="he-IL" sz="2400" i="0" u="none" strike="noStrike" cap="none" dirty="0">
                <a:latin typeface="Arial"/>
                <a:ea typeface="Arial"/>
                <a:cs typeface="Arial"/>
                <a:sym typeface="Arial"/>
              </a:rPr>
              <a:t>הקמת מערכת</a:t>
            </a:r>
            <a:r>
              <a:rPr lang="en-US" sz="2400" i="0" u="none" strike="noStrike" cap="none" dirty="0">
                <a:latin typeface="Arial"/>
                <a:ea typeface="Arial"/>
                <a:cs typeface="Arial"/>
                <a:sym typeface="Arial"/>
              </a:rPr>
              <a:t>full-stack </a:t>
            </a:r>
            <a:r>
              <a:rPr lang="he-IL" sz="2400" i="0" u="none" strike="noStrike" cap="none" dirty="0">
                <a:latin typeface="Arial"/>
                <a:ea typeface="Arial"/>
                <a:cs typeface="Arial"/>
                <a:sym typeface="Arial"/>
              </a:rPr>
              <a:t> כמפורט בשקופית מספר 4.</a:t>
            </a:r>
          </a:p>
          <a:p>
            <a:pPr marL="0" marR="0" lvl="0" indent="0" algn="r" rtl="1">
              <a:lnSpc>
                <a:spcPct val="100000"/>
              </a:lnSpc>
              <a:spcBef>
                <a:spcPts val="0"/>
              </a:spcBef>
              <a:spcAft>
                <a:spcPts val="0"/>
              </a:spcAft>
              <a:buClr>
                <a:schemeClr val="lt1"/>
              </a:buClr>
              <a:buSzPts val="1800"/>
              <a:buNone/>
            </a:pPr>
            <a:endParaRPr lang="he-IL" sz="2400" b="1"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400" b="1" i="0" u="none" strike="noStrike" cap="none" dirty="0">
                <a:latin typeface="Arial"/>
                <a:ea typeface="Arial"/>
                <a:cs typeface="Arial"/>
                <a:sym typeface="Arial"/>
              </a:rPr>
              <a:t>תפקיד הסטודנט:</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מפתחת תשתיות </a:t>
            </a:r>
            <a:r>
              <a:rPr lang="en-US" sz="2400" b="0" i="0" u="none" strike="noStrike" cap="none" dirty="0">
                <a:latin typeface="Arial"/>
                <a:ea typeface="Arial"/>
                <a:cs typeface="Arial"/>
                <a:sym typeface="Arial"/>
              </a:rPr>
              <a:t>full-stack</a:t>
            </a:r>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מטרות ויעדים</a:t>
            </a:r>
            <a:r>
              <a:rPr lang="he-IL" sz="2400" b="0" i="0" u="none" strike="noStrike" cap="none" dirty="0">
                <a:latin typeface="Arial"/>
                <a:ea typeface="Arial"/>
                <a:cs typeface="Arial"/>
                <a:sym typeface="Arial"/>
              </a:rPr>
              <a:t>: לספק פלטפורמה נגישה לתפעול האגף באופן דיגיטלי.</a:t>
            </a:r>
            <a:endParaRPr lang="he-IL" sz="2400" dirty="0"/>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מוצרים צפויים</a:t>
            </a:r>
            <a:r>
              <a:rPr lang="he-IL" sz="2400" b="0" i="0" u="none" strike="noStrike" cap="none" dirty="0">
                <a:latin typeface="Arial"/>
                <a:ea typeface="Arial"/>
                <a:cs typeface="Arial"/>
                <a:sym typeface="Arial"/>
              </a:rPr>
              <a:t>: </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1. </a:t>
            </a:r>
            <a:r>
              <a:rPr lang="en-US" sz="2400" b="0" i="0" u="none" strike="noStrike" cap="none" dirty="0">
                <a:latin typeface="Arial"/>
                <a:ea typeface="Arial"/>
                <a:cs typeface="Arial"/>
                <a:sym typeface="Arial"/>
              </a:rPr>
              <a:t>DB</a:t>
            </a:r>
            <a:r>
              <a:rPr lang="he-IL" sz="2400" b="0" i="0" u="none" strike="noStrike" cap="none" dirty="0">
                <a:latin typeface="Arial"/>
                <a:ea typeface="Arial"/>
                <a:cs typeface="Arial"/>
                <a:sym typeface="Arial"/>
              </a:rPr>
              <a:t> מרכזי לשמירת כל נתוני התלמידים והקורסים.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2. מסכים </a:t>
            </a:r>
            <a:r>
              <a:rPr lang="he-IL" sz="2400" dirty="0" err="1">
                <a:latin typeface="Arial"/>
                <a:ea typeface="Arial"/>
                <a:cs typeface="Arial"/>
                <a:sym typeface="Arial"/>
              </a:rPr>
              <a:t>ליצירה,עדכון</a:t>
            </a:r>
            <a:r>
              <a:rPr lang="he-IL" sz="2400" dirty="0">
                <a:latin typeface="Arial"/>
                <a:ea typeface="Arial"/>
                <a:cs typeface="Arial"/>
                <a:sym typeface="Arial"/>
              </a:rPr>
              <a:t> ומחיקה של תלמידים וקורסים.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2.1 מסך לצפיית מערכת שעות של קורס בתצוגת לוח שנה + אפשרות להוסיף שיעור למערכת השעות הקיימת. וכן אופציות עריכת פרטי שיעור קיימים.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2.2 מסך לצפייה בהיסטוריית נוכחות של תלמיד בתצוגת לוח שנה.</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2.3 מסך לצפייה בפרטי סטודנטים.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3. מסך לעדכון ודווח נוכחות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4. רכיב זיהוי פנים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5. </a:t>
            </a:r>
            <a:r>
              <a:rPr lang="he-IL" sz="2400" dirty="0">
                <a:latin typeface="Arial"/>
                <a:ea typeface="Arial"/>
                <a:cs typeface="Arial"/>
                <a:sym typeface="Arial"/>
              </a:rPr>
              <a:t>מנגנון הפעלת פעולות אוטומטיות במערכת לפי הגדרת זמנים ותדירות של הצוות.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6. מסך הגדרת הגדרות מערכת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7. מסך הגדרת הרשאות</a:t>
            </a:r>
            <a:endParaRPr lang="he-IL"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0" i="0" u="none" strike="noStrike" cap="none" dirty="0">
                <a:latin typeface="Arial"/>
                <a:ea typeface="Arial"/>
                <a:cs typeface="Arial"/>
                <a:sym typeface="Arial"/>
              </a:rPr>
              <a:t> </a:t>
            </a:r>
            <a:endParaRPr lang="he-IL" sz="2400" dirty="0"/>
          </a:p>
          <a:p>
            <a:pPr marL="0" indent="0">
              <a:buNone/>
            </a:pPr>
            <a:endParaRPr lang="he-IL" sz="2400" dirty="0"/>
          </a:p>
        </p:txBody>
      </p:sp>
    </p:spTree>
    <p:extLst>
      <p:ext uri="{BB962C8B-B14F-4D97-AF65-F5344CB8AC3E}">
        <p14:creationId xmlns:p14="http://schemas.microsoft.com/office/powerpoint/2010/main" val="40592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F08357-5E83-EBC1-91BE-BAEDCB2D6A48}"/>
              </a:ext>
            </a:extLst>
          </p:cNvPr>
          <p:cNvSpPr>
            <a:spLocks noGrp="1"/>
          </p:cNvSpPr>
          <p:nvPr>
            <p:ph type="title"/>
          </p:nvPr>
        </p:nvSpPr>
        <p:spPr/>
        <p:txBody>
          <a:bodyPr/>
          <a:lstStyle/>
          <a:p>
            <a:pPr algn="ctr"/>
            <a:r>
              <a:rPr lang="he-IL" dirty="0">
                <a:solidFill>
                  <a:schemeClr val="tx2">
                    <a:lumMod val="60000"/>
                    <a:lumOff val="40000"/>
                  </a:schemeClr>
                </a:solidFill>
                <a:cs typeface="+mn-cs"/>
              </a:rPr>
              <a:t> מטרות הפרויקט:</a:t>
            </a:r>
          </a:p>
        </p:txBody>
      </p:sp>
      <p:sp>
        <p:nvSpPr>
          <p:cNvPr id="3" name="מציין מיקום תוכן 2">
            <a:extLst>
              <a:ext uri="{FF2B5EF4-FFF2-40B4-BE49-F238E27FC236}">
                <a16:creationId xmlns:a16="http://schemas.microsoft.com/office/drawing/2014/main" id="{CFCA45A9-B645-6901-A9A0-159EDC2981FA}"/>
              </a:ext>
            </a:extLst>
          </p:cNvPr>
          <p:cNvSpPr>
            <a:spLocks noGrp="1"/>
          </p:cNvSpPr>
          <p:nvPr>
            <p:ph idx="1"/>
          </p:nvPr>
        </p:nvSpPr>
        <p:spPr/>
        <p:txBody>
          <a:bodyPr>
            <a:normAutofit fontScale="92500" lnSpcReduction="10000"/>
          </a:bodyPr>
          <a:lstStyle/>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מטרות עיקריות: </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שיפור נגישות המידע, הגברת מעורבות המשתמשים וייעול המשימות הניהוליות.</a:t>
            </a:r>
          </a:p>
          <a:p>
            <a:pPr marL="0" marR="0" lvl="0" indent="0" algn="r" rtl="1">
              <a:lnSpc>
                <a:spcPct val="100000"/>
              </a:lnSpc>
              <a:spcBef>
                <a:spcPts val="0"/>
              </a:spcBef>
              <a:spcAft>
                <a:spcPts val="0"/>
              </a:spcAft>
              <a:buClr>
                <a:schemeClr val="lt1"/>
              </a:buClr>
              <a:buSzPts val="1800"/>
              <a:buNone/>
            </a:pPr>
            <a:endParaRPr lang="he-IL" dirty="0"/>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תרומה לחברת </a:t>
            </a:r>
            <a:r>
              <a:rPr lang="en-US" b="1" dirty="0" err="1">
                <a:latin typeface="Arial"/>
                <a:ea typeface="Arial"/>
                <a:cs typeface="Arial"/>
                <a:sym typeface="Arial"/>
              </a:rPr>
              <a:t>Diversitech</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לספק פרויקט מוצלח ורווחי, להציג את יכולת החברה בפיתוח אתרים ולשפר את תיק העבודות של החברה. </a:t>
            </a:r>
          </a:p>
          <a:p>
            <a:pPr marL="0" marR="0" lvl="0" indent="0" algn="r" rtl="1">
              <a:lnSpc>
                <a:spcPct val="100000"/>
              </a:lnSpc>
              <a:spcBef>
                <a:spcPts val="0"/>
              </a:spcBef>
              <a:spcAft>
                <a:spcPts val="0"/>
              </a:spcAft>
              <a:buClr>
                <a:schemeClr val="lt1"/>
              </a:buClr>
              <a:buSzPts val="1800"/>
              <a:buNone/>
            </a:pPr>
            <a:endParaRPr lang="he-IL" dirty="0"/>
          </a:p>
          <a:p>
            <a:pPr marL="0" indent="0">
              <a:buNone/>
            </a:pPr>
            <a:r>
              <a:rPr lang="he-IL" b="1" dirty="0"/>
              <a:t>תרומה לסמינר הישן:</a:t>
            </a:r>
          </a:p>
          <a:p>
            <a:pPr marL="0" indent="0">
              <a:buNone/>
            </a:pPr>
            <a:r>
              <a:rPr lang="he-IL" dirty="0"/>
              <a:t>מעבר מניהול ידני </a:t>
            </a:r>
            <a:r>
              <a:rPr lang="he-IL" dirty="0" err="1"/>
              <a:t>לדיגטלי</a:t>
            </a:r>
            <a:r>
              <a:rPr lang="he-IL" dirty="0"/>
              <a:t> של כל נושאי התלמידות והקורסים. חיסכון באנשי צוות לניהול האגף. הרחבת פעולות המכון באמצעות המערכת שתמהר ותקצר תהליכים.</a:t>
            </a:r>
          </a:p>
        </p:txBody>
      </p:sp>
    </p:spTree>
    <p:extLst>
      <p:ext uri="{BB962C8B-B14F-4D97-AF65-F5344CB8AC3E}">
        <p14:creationId xmlns:p14="http://schemas.microsoft.com/office/powerpoint/2010/main" val="37894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0A725D-DDE8-C33C-5989-EA4EBB696E20}"/>
              </a:ext>
            </a:extLst>
          </p:cNvPr>
          <p:cNvSpPr>
            <a:spLocks noGrp="1"/>
          </p:cNvSpPr>
          <p:nvPr>
            <p:ph type="title"/>
          </p:nvPr>
        </p:nvSpPr>
        <p:spPr/>
        <p:txBody>
          <a:bodyPr>
            <a:normAutofit/>
          </a:bodyPr>
          <a:lstStyle/>
          <a:p>
            <a:pPr algn="ctr"/>
            <a:r>
              <a:rPr lang="he-IL" sz="4000" dirty="0">
                <a:solidFill>
                  <a:schemeClr val="tx2">
                    <a:lumMod val="60000"/>
                    <a:lumOff val="40000"/>
                  </a:schemeClr>
                </a:solidFill>
                <a:cs typeface="+mn-cs"/>
              </a:rPr>
              <a:t>תהליך העבודה:</a:t>
            </a:r>
          </a:p>
        </p:txBody>
      </p:sp>
      <p:sp>
        <p:nvSpPr>
          <p:cNvPr id="3" name="מציין מיקום תוכן 2">
            <a:extLst>
              <a:ext uri="{FF2B5EF4-FFF2-40B4-BE49-F238E27FC236}">
                <a16:creationId xmlns:a16="http://schemas.microsoft.com/office/drawing/2014/main" id="{929A7B95-34AC-06DA-9071-BAB61AC79BC5}"/>
              </a:ext>
            </a:extLst>
          </p:cNvPr>
          <p:cNvSpPr>
            <a:spLocks noGrp="1"/>
          </p:cNvSpPr>
          <p:nvPr>
            <p:ph idx="1"/>
          </p:nvPr>
        </p:nvSpPr>
        <p:spPr>
          <a:xfrm>
            <a:off x="640080" y="2164702"/>
            <a:ext cx="10515600" cy="5374433"/>
          </a:xfrm>
        </p:spPr>
        <p:txBody>
          <a:bodyPr>
            <a:normAutofit/>
          </a:bodyPr>
          <a:lstStyle/>
          <a:p>
            <a:pPr marL="0" lvl="0" indent="0" algn="r" rtl="1">
              <a:lnSpc>
                <a:spcPct val="120000"/>
              </a:lnSpc>
              <a:spcBef>
                <a:spcPts val="0"/>
              </a:spcBef>
              <a:spcAft>
                <a:spcPts val="0"/>
              </a:spcAft>
              <a:buSzPts val="1200"/>
              <a:buNone/>
            </a:pPr>
            <a:r>
              <a:rPr lang="iw-IL" sz="1100" b="1" dirty="0"/>
              <a:t>שלב</a:t>
            </a:r>
            <a:r>
              <a:rPr lang="he-IL" sz="1100" b="1" dirty="0"/>
              <a:t> 1:</a:t>
            </a:r>
            <a:r>
              <a:rPr lang="iw-IL" sz="1100" b="1" dirty="0"/>
              <a:t> היכרות עם החברה והפרויקט</a:t>
            </a:r>
            <a:endParaRPr lang="iw-IL" sz="1100" dirty="0"/>
          </a:p>
          <a:p>
            <a:pPr marL="0" lvl="0" indent="0" algn="r" rtl="1">
              <a:lnSpc>
                <a:spcPct val="120000"/>
              </a:lnSpc>
              <a:spcBef>
                <a:spcPts val="1000"/>
              </a:spcBef>
              <a:spcAft>
                <a:spcPts val="0"/>
              </a:spcAft>
              <a:buSzPts val="1200"/>
              <a:buNone/>
            </a:pPr>
            <a:r>
              <a:rPr lang="iw-IL" sz="1100" b="1" dirty="0"/>
              <a:t>שלב</a:t>
            </a:r>
            <a:r>
              <a:rPr lang="he-IL" sz="1100" b="1" dirty="0"/>
              <a:t> 2: </a:t>
            </a:r>
            <a:r>
              <a:rPr lang="iw-IL" sz="1100" b="1" dirty="0"/>
              <a:t>אפיון ודרישות</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3: </a:t>
            </a:r>
            <a:r>
              <a:rPr lang="iw-IL" sz="1100" b="1" dirty="0"/>
              <a:t>תכנון</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4: </a:t>
            </a:r>
            <a:r>
              <a:rPr lang="iw-IL" sz="1100" b="1" dirty="0"/>
              <a:t>ביצוע ופיתוח</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5: </a:t>
            </a:r>
            <a:r>
              <a:rPr lang="iw-IL" sz="1100" b="1" dirty="0"/>
              <a:t>בדיקות ואבטחת איכות</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6:</a:t>
            </a:r>
            <a:r>
              <a:rPr lang="iw-IL" sz="1100" b="1" dirty="0"/>
              <a:t> הטמעה ותמיכה</a:t>
            </a:r>
            <a:endParaRPr lang="iw-IL" sz="1100" dirty="0"/>
          </a:p>
        </p:txBody>
      </p:sp>
    </p:spTree>
    <p:extLst>
      <p:ext uri="{BB962C8B-B14F-4D97-AF65-F5344CB8AC3E}">
        <p14:creationId xmlns:p14="http://schemas.microsoft.com/office/powerpoint/2010/main" val="3728025248"/>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3289</TotalTime>
  <Words>2114</Words>
  <Application>Microsoft Office PowerPoint</Application>
  <PresentationFormat>מסך רחב</PresentationFormat>
  <Paragraphs>248</Paragraphs>
  <Slides>31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31</vt:i4>
      </vt:variant>
    </vt:vector>
  </HeadingPairs>
  <TitlesOfParts>
    <vt:vector size="36" baseType="lpstr">
      <vt:lpstr>Arial</vt:lpstr>
      <vt:lpstr>Calibri</vt:lpstr>
      <vt:lpstr>Calibri Light</vt:lpstr>
      <vt:lpstr>Gill Sans</vt:lpstr>
      <vt:lpstr>מבט לאחור</vt:lpstr>
      <vt:lpstr>פרויקט סמינר הישן</vt:lpstr>
      <vt:lpstr>הסמינר הישן</vt:lpstr>
      <vt:lpstr>תוכן העיניינים:</vt:lpstr>
      <vt:lpstr>מבוא:</vt:lpstr>
      <vt:lpstr>חברת Diversitek</vt:lpstr>
      <vt:lpstr>תיאור לקוח הקצה - הסמינר הישן ירושלים</vt:lpstr>
      <vt:lpstr>תיאור הפרויקט</vt:lpstr>
      <vt:lpstr> מטרות הפרויקט:</vt:lpstr>
      <vt:lpstr>תהליך העבודה:</vt:lpstr>
      <vt:lpstr>שלב א': הכרת החברה והפרויקט</vt:lpstr>
      <vt:lpstr>שלב ב': איפיון ודרישות</vt:lpstr>
      <vt:lpstr>שלב ג': תכנון</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שלב ה': בדיקות אבטחה ואיכות</vt:lpstr>
      <vt:lpstr>מצגת של PowerPoint‏</vt:lpstr>
      <vt:lpstr>התוצאה:</vt:lpstr>
      <vt:lpstr>סיכום ומסקנות</vt:lpstr>
      <vt:lpstr>נספחים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שלמה</dc:creator>
  <cp:lastModifiedBy>USER</cp:lastModifiedBy>
  <cp:revision>29</cp:revision>
  <dcterms:created xsi:type="dcterms:W3CDTF">2024-06-13T09:22:21Z</dcterms:created>
  <dcterms:modified xsi:type="dcterms:W3CDTF">2024-07-30T08:37:44Z</dcterms:modified>
</cp:coreProperties>
</file>