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7" r:id="rId11"/>
    <p:sldId id="268" r:id="rId12"/>
    <p:sldId id="273" r:id="rId13"/>
    <p:sldId id="292" r:id="rId14"/>
    <p:sldId id="293" r:id="rId15"/>
    <p:sldId id="294" r:id="rId16"/>
    <p:sldId id="295" r:id="rId17"/>
    <p:sldId id="296" r:id="rId18"/>
    <p:sldId id="297" r:id="rId19"/>
    <p:sldId id="298" r:id="rId20"/>
    <p:sldId id="275" r:id="rId21"/>
    <p:sldId id="299" r:id="rId22"/>
    <p:sldId id="301" r:id="rId23"/>
    <p:sldId id="300" r:id="rId24"/>
    <p:sldId id="308" r:id="rId25"/>
    <p:sldId id="304" r:id="rId26"/>
    <p:sldId id="310" r:id="rId27"/>
    <p:sldId id="305" r:id="rId28"/>
    <p:sldId id="306" r:id="rId29"/>
    <p:sldId id="309" r:id="rId30"/>
    <p:sldId id="307" r:id="rId31"/>
    <p:sldId id="271" r:id="rId32"/>
    <p:sldId id="272" r:id="rId33"/>
    <p:sldId id="265"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א'/אב/תשפ"ד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708ED1E-756D-475F-A9C6-7D47C4BFC8DE}" type="slidenum">
              <a:rPr lang="he-IL" smtClean="0"/>
              <a:t>27</a:t>
            </a:fld>
            <a:endParaRPr lang="he-IL"/>
          </a:p>
        </p:txBody>
      </p:sp>
    </p:spTree>
    <p:extLst>
      <p:ext uri="{BB962C8B-B14F-4D97-AF65-F5344CB8AC3E}">
        <p14:creationId xmlns:p14="http://schemas.microsoft.com/office/powerpoint/2010/main" val="330706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א'/אב/תשפ"ד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א'/אב/תשפ"ד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531521" y="3791338"/>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ctr"/>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a:xfrm>
            <a:off x="838200" y="355699"/>
            <a:ext cx="10515600" cy="1325563"/>
          </a:xfrm>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a:xfrm>
            <a:off x="5852473" y="1535776"/>
            <a:ext cx="6203382" cy="4610500"/>
          </a:xfrm>
        </p:spPr>
        <p:txBody>
          <a:bodyPr>
            <a:normAutofit/>
          </a:bodyPr>
          <a:lstStyle/>
          <a:p>
            <a:pPr marL="0" indent="0">
              <a:buNone/>
            </a:pPr>
            <a:r>
              <a:rPr lang="he-IL" dirty="0"/>
              <a:t>בשלב ראשון תכננתי את המשימות שקיבלתי לתתי משימות מעשיות במסגרת תיכנון זה תכננתי גם את השכבות הנדרשות למשימות.</a:t>
            </a:r>
          </a:p>
          <a:p>
            <a:pPr marL="0" indent="0">
              <a:buNone/>
            </a:pPr>
            <a:endParaRPr lang="he-IL" dirty="0"/>
          </a:p>
        </p:txBody>
      </p:sp>
      <p:pic>
        <p:nvPicPr>
          <p:cNvPr id="6" name="תמונה 5">
            <a:extLst>
              <a:ext uri="{FF2B5EF4-FFF2-40B4-BE49-F238E27FC236}">
                <a16:creationId xmlns:a16="http://schemas.microsoft.com/office/drawing/2014/main" id="{C2913CF4-D86B-4079-83EF-0DE1AA38D3DC}"/>
              </a:ext>
            </a:extLst>
          </p:cNvPr>
          <p:cNvPicPr>
            <a:picLocks noChangeAspect="1"/>
          </p:cNvPicPr>
          <p:nvPr/>
        </p:nvPicPr>
        <p:blipFill>
          <a:blip r:embed="rId2"/>
          <a:stretch>
            <a:fillRect/>
          </a:stretch>
        </p:blipFill>
        <p:spPr>
          <a:xfrm>
            <a:off x="5852472" y="2790334"/>
            <a:ext cx="2474839" cy="3768529"/>
          </a:xfrm>
          <a:prstGeom prst="rect">
            <a:avLst/>
          </a:prstGeom>
        </p:spPr>
      </p:pic>
      <p:pic>
        <p:nvPicPr>
          <p:cNvPr id="8" name="תמונה 7">
            <a:extLst>
              <a:ext uri="{FF2B5EF4-FFF2-40B4-BE49-F238E27FC236}">
                <a16:creationId xmlns:a16="http://schemas.microsoft.com/office/drawing/2014/main" id="{87F20474-BF40-4369-B800-44D0881972EB}"/>
              </a:ext>
            </a:extLst>
          </p:cNvPr>
          <p:cNvPicPr>
            <a:picLocks noChangeAspect="1"/>
          </p:cNvPicPr>
          <p:nvPr/>
        </p:nvPicPr>
        <p:blipFill>
          <a:blip r:embed="rId3"/>
          <a:stretch>
            <a:fillRect/>
          </a:stretch>
        </p:blipFill>
        <p:spPr>
          <a:xfrm>
            <a:off x="3101205" y="2037213"/>
            <a:ext cx="2644369" cy="4587638"/>
          </a:xfrm>
          <a:prstGeom prst="rect">
            <a:avLst/>
          </a:prstGeom>
        </p:spPr>
      </p:pic>
      <p:pic>
        <p:nvPicPr>
          <p:cNvPr id="5" name="תמונה 4">
            <a:extLst>
              <a:ext uri="{FF2B5EF4-FFF2-40B4-BE49-F238E27FC236}">
                <a16:creationId xmlns:a16="http://schemas.microsoft.com/office/drawing/2014/main" id="{414C9A6A-70CE-4366-8B20-F3BAB807DAE9}"/>
              </a:ext>
            </a:extLst>
          </p:cNvPr>
          <p:cNvPicPr>
            <a:picLocks noChangeAspect="1"/>
          </p:cNvPicPr>
          <p:nvPr/>
        </p:nvPicPr>
        <p:blipFill>
          <a:blip r:embed="rId4"/>
          <a:stretch>
            <a:fillRect/>
          </a:stretch>
        </p:blipFill>
        <p:spPr>
          <a:xfrm>
            <a:off x="75698" y="1046528"/>
            <a:ext cx="2972058" cy="5578323"/>
          </a:xfrm>
          <a:prstGeom prst="rect">
            <a:avLst/>
          </a:prstGeom>
        </p:spPr>
      </p:pic>
    </p:spTree>
    <p:extLst>
      <p:ext uri="{BB962C8B-B14F-4D97-AF65-F5344CB8AC3E}">
        <p14:creationId xmlns:p14="http://schemas.microsoft.com/office/powerpoint/2010/main" val="28580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1387704472"/>
              </p:ext>
            </p:extLst>
          </p:nvPr>
        </p:nvGraphicFramePr>
        <p:xfrm>
          <a:off x="1183433" y="1527603"/>
          <a:ext cx="10634675" cy="509219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913438">
                  <a:extLst>
                    <a:ext uri="{9D8B030D-6E8A-4147-A177-3AD203B41FA5}">
                      <a16:colId xmlns:a16="http://schemas.microsoft.com/office/drawing/2014/main" val="571557810"/>
                    </a:ext>
                  </a:extLst>
                </a:gridCol>
                <a:gridCol w="439723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5</a:t>
                      </a:r>
                    </a:p>
                  </a:txBody>
                  <a:tcPr marT="50292" marB="50292"/>
                </a:tc>
                <a:tc>
                  <a:txBody>
                    <a:bodyPr/>
                    <a:lstStyle/>
                    <a:p>
                      <a:pPr rtl="1"/>
                      <a:r>
                        <a:rPr lang="en-US" sz="1600" dirty="0"/>
                        <a:t>API </a:t>
                      </a:r>
                      <a:r>
                        <a:rPr lang="he-IL" sz="1600" dirty="0"/>
                        <a:t> שמטפל בישות </a:t>
                      </a:r>
                      <a:r>
                        <a:rPr lang="en-US" sz="1600" dirty="0"/>
                        <a:t>Attendance</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Attendance</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api</a:t>
                      </a:r>
                      <a:r>
                        <a:rPr lang="en-US" sz="1800" kern="1200" dirty="0">
                          <a:solidFill>
                            <a:schemeClr val="dk1"/>
                          </a:solidFill>
                          <a:effectLst/>
                          <a:latin typeface="+mn-lt"/>
                          <a:ea typeface="+mn-ea"/>
                          <a:cs typeface="+mn-cs"/>
                        </a:rPr>
                        <a:t>/attendance/</a:t>
                      </a:r>
                      <a:r>
                        <a:rPr lang="en-US" sz="1800" kern="1200" dirty="0" err="1">
                          <a:solidFill>
                            <a:schemeClr val="dk1"/>
                          </a:solidFill>
                          <a:effectLst/>
                          <a:latin typeface="+mn-lt"/>
                          <a:ea typeface="+mn-ea"/>
                          <a:cs typeface="+mn-cs"/>
                        </a:rPr>
                        <a:t>getAll</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api</a:t>
                      </a:r>
                      <a:r>
                        <a:rPr lang="en-US" sz="1800" kern="1200" dirty="0">
                          <a:solidFill>
                            <a:schemeClr val="dk1"/>
                          </a:solidFill>
                          <a:effectLst/>
                          <a:latin typeface="+mn-lt"/>
                          <a:ea typeface="+mn-ea"/>
                          <a:cs typeface="+mn-cs"/>
                        </a:rPr>
                        <a:t>/attendance/</a:t>
                      </a:r>
                      <a:r>
                        <a:rPr lang="en-US" sz="1800" kern="1200" dirty="0" err="1">
                          <a:solidFill>
                            <a:schemeClr val="dk1"/>
                          </a:solidFill>
                          <a:effectLst/>
                          <a:latin typeface="+mn-lt"/>
                          <a:ea typeface="+mn-ea"/>
                          <a:cs typeface="+mn-cs"/>
                        </a:rPr>
                        <a:t>addAttendanceList</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RequestBody</a:t>
                      </a:r>
                      <a:r>
                        <a:rPr lang="en-US" sz="1800" kern="1200" dirty="0">
                          <a:solidFill>
                            <a:schemeClr val="dk1"/>
                          </a:solidFill>
                          <a:effectLst/>
                          <a:latin typeface="+mn-lt"/>
                          <a:ea typeface="+mn-ea"/>
                          <a:cs typeface="+mn-cs"/>
                        </a:rPr>
                        <a:t> </a:t>
                      </a:r>
                      <a:r>
                        <a:rPr lang="en-US" dirty="0" err="1"/>
                        <a:t>AttendancePayload</a:t>
                      </a:r>
                      <a:r>
                        <a:rPr lang="en-US" dirty="0"/>
                        <a:t> - Entity</a:t>
                      </a:r>
                      <a:r>
                        <a:rPr lang="he-IL" sz="1800" kern="1200" dirty="0">
                          <a:solidFill>
                            <a:schemeClr val="dk1"/>
                          </a:solidFill>
                          <a:effectLst/>
                          <a:latin typeface="+mn-lt"/>
                          <a:ea typeface="+mn-ea"/>
                          <a:cs typeface="+mn-cs"/>
                        </a:rPr>
                        <a:t>  </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*GET /</a:t>
                      </a:r>
                      <a:r>
                        <a:rPr lang="en-US" sz="1800" kern="1200" dirty="0" err="1">
                          <a:solidFill>
                            <a:schemeClr val="dk1"/>
                          </a:solidFill>
                          <a:effectLst/>
                          <a:latin typeface="+mn-lt"/>
                          <a:ea typeface="+mn-ea"/>
                          <a:cs typeface="+mn-cs"/>
                        </a:rPr>
                        <a:t>api</a:t>
                      </a:r>
                      <a:r>
                        <a:rPr lang="en-US" sz="1800" kern="1200" dirty="0">
                          <a:solidFill>
                            <a:schemeClr val="dk1"/>
                          </a:solidFill>
                          <a:effectLst/>
                          <a:latin typeface="+mn-lt"/>
                          <a:ea typeface="+mn-ea"/>
                          <a:cs typeface="+mn-cs"/>
                        </a:rPr>
                        <a:t>/attendance/</a:t>
                      </a:r>
                      <a:r>
                        <a:rPr lang="en-US" sz="1800" kern="1200" dirty="0" err="1">
                          <a:solidFill>
                            <a:schemeClr val="dk1"/>
                          </a:solidFill>
                          <a:effectLst/>
                          <a:latin typeface="+mn-lt"/>
                          <a:ea typeface="+mn-ea"/>
                          <a:cs typeface="+mn-cs"/>
                        </a:rPr>
                        <a:t>getByStudentId</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studentId</a:t>
                      </a:r>
                      <a:r>
                        <a:rPr lang="en-US" sz="1800" kern="1200" dirty="0">
                          <a:solidFill>
                            <a:schemeClr val="dk1"/>
                          </a:solidFill>
                          <a:effectLst/>
                          <a:latin typeface="+mn-lt"/>
                          <a:ea typeface="+mn-ea"/>
                          <a:cs typeface="+mn-cs"/>
                        </a:rPr>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txBody>
                  <a:tcPr marT="50292" marB="50292"/>
                </a:tc>
                <a:extLst>
                  <a:ext uri="{0D108BD9-81ED-4DB2-BD59-A6C34878D82A}">
                    <a16:rowId xmlns:a16="http://schemas.microsoft.com/office/drawing/2014/main" val="3737988478"/>
                  </a:ext>
                </a:extLst>
              </a:tr>
              <a:tr h="40792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200" y="365125"/>
            <a:ext cx="10515600" cy="1325563"/>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Tree>
    <p:extLst>
      <p:ext uri="{BB962C8B-B14F-4D97-AF65-F5344CB8AC3E}">
        <p14:creationId xmlns:p14="http://schemas.microsoft.com/office/powerpoint/2010/main" val="27616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pic>
        <p:nvPicPr>
          <p:cNvPr id="9" name="תמונה 8">
            <a:extLst>
              <a:ext uri="{FF2B5EF4-FFF2-40B4-BE49-F238E27FC236}">
                <a16:creationId xmlns:a16="http://schemas.microsoft.com/office/drawing/2014/main" id="{ECCD6584-BF6E-4691-A599-BA8CC8B3F4F9}"/>
              </a:ext>
            </a:extLst>
          </p:cNvPr>
          <p:cNvPicPr>
            <a:picLocks noChangeAspect="1"/>
          </p:cNvPicPr>
          <p:nvPr/>
        </p:nvPicPr>
        <p:blipFill>
          <a:blip r:embed="rId3"/>
          <a:stretch>
            <a:fillRect/>
          </a:stretch>
        </p:blipFill>
        <p:spPr>
          <a:xfrm>
            <a:off x="249582" y="955579"/>
            <a:ext cx="9000000" cy="5738357"/>
          </a:xfrm>
          <a:prstGeom prst="rect">
            <a:avLst/>
          </a:prstGeom>
        </p:spPr>
      </p:pic>
      <p:sp>
        <p:nvSpPr>
          <p:cNvPr id="10" name="מלבן 9">
            <a:extLst>
              <a:ext uri="{FF2B5EF4-FFF2-40B4-BE49-F238E27FC236}">
                <a16:creationId xmlns:a16="http://schemas.microsoft.com/office/drawing/2014/main" id="{32F76189-5201-43CB-9458-971C1841168A}"/>
              </a:ext>
            </a:extLst>
          </p:cNvPr>
          <p:cNvSpPr/>
          <p:nvPr/>
        </p:nvSpPr>
        <p:spPr>
          <a:xfrm>
            <a:off x="9505029" y="1333596"/>
            <a:ext cx="2061240" cy="1477328"/>
          </a:xfrm>
          <a:prstGeom prst="rect">
            <a:avLst/>
          </a:prstGeom>
        </p:spPr>
        <p:txBody>
          <a:bodyPr wrap="square">
            <a:spAutoFit/>
          </a:bodyPr>
          <a:lstStyle/>
          <a:p>
            <a:r>
              <a:rPr lang="he-IL" dirty="0"/>
              <a:t>בקובץ זה אני חושפת את ה</a:t>
            </a:r>
            <a:r>
              <a:rPr lang="en-US" dirty="0"/>
              <a:t> service </a:t>
            </a:r>
            <a:r>
              <a:rPr lang="he-IL" dirty="0"/>
              <a:t>שלי</a:t>
            </a:r>
            <a:br>
              <a:rPr lang="en-US" dirty="0"/>
            </a:br>
            <a:r>
              <a:rPr lang="he-IL" dirty="0"/>
              <a:t> ע"י </a:t>
            </a:r>
            <a:r>
              <a:rPr lang="en-US" dirty="0"/>
              <a:t>@</a:t>
            </a:r>
            <a:r>
              <a:rPr lang="en-US" dirty="0" err="1"/>
              <a:t>RequestMapping</a:t>
            </a:r>
            <a:r>
              <a:rPr lang="en-US" dirty="0"/>
              <a:t>,@</a:t>
            </a:r>
            <a:r>
              <a:rPr lang="en-US" dirty="0" err="1"/>
              <a:t>GetMapping</a:t>
            </a:r>
            <a:r>
              <a:rPr lang="en-US" dirty="0"/>
              <a:t> ….</a:t>
            </a:r>
            <a:r>
              <a:rPr lang="he-IL" dirty="0"/>
              <a:t>.</a:t>
            </a:r>
          </a:p>
        </p:txBody>
      </p:sp>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spTree>
    <p:extLst>
      <p:ext uri="{BB962C8B-B14F-4D97-AF65-F5344CB8AC3E}">
        <p14:creationId xmlns:p14="http://schemas.microsoft.com/office/powerpoint/2010/main" val="191121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pic>
        <p:nvPicPr>
          <p:cNvPr id="2" name="תמונה 1">
            <a:extLst>
              <a:ext uri="{FF2B5EF4-FFF2-40B4-BE49-F238E27FC236}">
                <a16:creationId xmlns:a16="http://schemas.microsoft.com/office/drawing/2014/main" id="{2DC18A4D-361E-4464-9364-8302BBED7EB1}"/>
              </a:ext>
            </a:extLst>
          </p:cNvPr>
          <p:cNvPicPr>
            <a:picLocks noChangeAspect="1"/>
          </p:cNvPicPr>
          <p:nvPr/>
        </p:nvPicPr>
        <p:blipFill>
          <a:blip r:embed="rId3"/>
          <a:stretch>
            <a:fillRect/>
          </a:stretch>
        </p:blipFill>
        <p:spPr>
          <a:xfrm>
            <a:off x="579569" y="1493466"/>
            <a:ext cx="6866215" cy="4587638"/>
          </a:xfrm>
          <a:prstGeom prst="rect">
            <a:avLst/>
          </a:prstGeom>
        </p:spPr>
      </p:pic>
      <p:sp>
        <p:nvSpPr>
          <p:cNvPr id="7" name="תיבת טקסט 6">
            <a:extLst>
              <a:ext uri="{FF2B5EF4-FFF2-40B4-BE49-F238E27FC236}">
                <a16:creationId xmlns:a16="http://schemas.microsoft.com/office/drawing/2014/main" id="{50052E82-5B0A-4568-85AC-8BB22D3EAF19}"/>
              </a:ext>
            </a:extLst>
          </p:cNvPr>
          <p:cNvSpPr txBox="1"/>
          <p:nvPr/>
        </p:nvSpPr>
        <p:spPr>
          <a:xfrm>
            <a:off x="7856220" y="1915763"/>
            <a:ext cx="3246120" cy="3416320"/>
          </a:xfrm>
          <a:prstGeom prst="rect">
            <a:avLst/>
          </a:prstGeom>
          <a:noFill/>
        </p:spPr>
        <p:txBody>
          <a:bodyPr wrap="square" rtlCol="1">
            <a:spAutoFit/>
          </a:bodyPr>
          <a:lstStyle/>
          <a:p>
            <a:r>
              <a:rPr lang="he-IL" dirty="0"/>
              <a:t>בקובץ זה הצהרתי על העצמים שברצוני ש</a:t>
            </a:r>
            <a:r>
              <a:rPr lang="en-US" dirty="0"/>
              <a:t>spring</a:t>
            </a:r>
            <a:r>
              <a:rPr lang="he-IL" dirty="0"/>
              <a:t> תנהל - תיצור אותם (כמו </a:t>
            </a:r>
            <a:r>
              <a:rPr lang="en-US" dirty="0"/>
              <a:t> new </a:t>
            </a:r>
            <a:r>
              <a:rPr lang="he-IL" dirty="0"/>
              <a:t>) בתבנית נכונה כמו למשל : </a:t>
            </a:r>
            <a:r>
              <a:rPr lang="en-US" dirty="0"/>
              <a:t>singleton </a:t>
            </a:r>
            <a:r>
              <a:rPr lang="he-IL" dirty="0"/>
              <a:t> כאן – שהיא תבנית עיצוב לבנית עצם פעם אחת לאורך כל חיי </a:t>
            </a:r>
            <a:r>
              <a:rPr lang="he-IL" dirty="0" err="1"/>
              <a:t>התכנית</a:t>
            </a:r>
            <a:r>
              <a:rPr lang="he-IL" dirty="0"/>
              <a:t> או בכלל לא בהתאם לדרישה שעלתה מתוך הקוד.</a:t>
            </a:r>
          </a:p>
          <a:p>
            <a:r>
              <a:rPr lang="he-IL" dirty="0"/>
              <a:t>אבטחה, והגדרות </a:t>
            </a:r>
            <a:r>
              <a:rPr lang="en-US" dirty="0"/>
              <a:t>CORS </a:t>
            </a:r>
            <a:r>
              <a:rPr lang="he-IL" dirty="0"/>
              <a:t> מאפשרות לך להגדיר במפורש אילו </a:t>
            </a:r>
            <a:r>
              <a:rPr lang="he-IL" dirty="0" err="1"/>
              <a:t>דומיינים</a:t>
            </a:r>
            <a:r>
              <a:rPr lang="he-IL" dirty="0"/>
              <a:t> מורשים לגשת למשאבים שלך ואילו שיטות </a:t>
            </a:r>
            <a:r>
              <a:rPr lang="en-US" dirty="0"/>
              <a:t>HTTP </a:t>
            </a:r>
            <a:r>
              <a:rPr lang="he-IL" dirty="0"/>
              <a:t> מותרות.</a:t>
            </a:r>
          </a:p>
        </p:txBody>
      </p:sp>
    </p:spTree>
    <p:extLst>
      <p:ext uri="{BB962C8B-B14F-4D97-AF65-F5344CB8AC3E}">
        <p14:creationId xmlns:p14="http://schemas.microsoft.com/office/powerpoint/2010/main" val="66875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sp>
        <p:nvSpPr>
          <p:cNvPr id="6" name="תיבת טקסט 5">
            <a:extLst>
              <a:ext uri="{FF2B5EF4-FFF2-40B4-BE49-F238E27FC236}">
                <a16:creationId xmlns:a16="http://schemas.microsoft.com/office/drawing/2014/main" id="{027B3530-3626-423F-A166-FF842E93AC39}"/>
              </a:ext>
            </a:extLst>
          </p:cNvPr>
          <p:cNvSpPr txBox="1"/>
          <p:nvPr/>
        </p:nvSpPr>
        <p:spPr>
          <a:xfrm>
            <a:off x="8568966" y="1692740"/>
            <a:ext cx="2832834" cy="923330"/>
          </a:xfrm>
          <a:prstGeom prst="rect">
            <a:avLst/>
          </a:prstGeom>
          <a:noFill/>
        </p:spPr>
        <p:txBody>
          <a:bodyPr wrap="square" rtlCol="1">
            <a:spAutoFit/>
          </a:bodyPr>
          <a:lstStyle/>
          <a:p>
            <a:r>
              <a:rPr lang="he-IL" dirty="0"/>
              <a:t>בקוד הנ"ל שאבתי את ערכי הניתובים של ה</a:t>
            </a:r>
            <a:r>
              <a:rPr lang="en-US" dirty="0"/>
              <a:t>APIs</a:t>
            </a:r>
            <a:r>
              <a:rPr lang="he-IL" dirty="0"/>
              <a:t> החיצוניים מתוך הקובץ </a:t>
            </a:r>
            <a:r>
              <a:rPr lang="en-US" dirty="0" err="1"/>
              <a:t>application.yml</a:t>
            </a:r>
            <a:endParaRPr lang="he-IL" dirty="0"/>
          </a:p>
        </p:txBody>
      </p:sp>
      <p:pic>
        <p:nvPicPr>
          <p:cNvPr id="4" name="תמונה 3">
            <a:extLst>
              <a:ext uri="{FF2B5EF4-FFF2-40B4-BE49-F238E27FC236}">
                <a16:creationId xmlns:a16="http://schemas.microsoft.com/office/drawing/2014/main" id="{2305FC87-CC5D-4B25-BCAB-7407B56EE68E}"/>
              </a:ext>
            </a:extLst>
          </p:cNvPr>
          <p:cNvPicPr>
            <a:picLocks noChangeAspect="1"/>
          </p:cNvPicPr>
          <p:nvPr/>
        </p:nvPicPr>
        <p:blipFill>
          <a:blip r:embed="rId3"/>
          <a:stretch>
            <a:fillRect/>
          </a:stretch>
        </p:blipFill>
        <p:spPr>
          <a:xfrm>
            <a:off x="303664" y="1913640"/>
            <a:ext cx="8077900" cy="4581427"/>
          </a:xfrm>
          <a:prstGeom prst="rect">
            <a:avLst/>
          </a:prstGeom>
        </p:spPr>
      </p:pic>
    </p:spTree>
    <p:extLst>
      <p:ext uri="{BB962C8B-B14F-4D97-AF65-F5344CB8AC3E}">
        <p14:creationId xmlns:p14="http://schemas.microsoft.com/office/powerpoint/2010/main" val="257318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pic>
        <p:nvPicPr>
          <p:cNvPr id="3" name="תמונה 2">
            <a:extLst>
              <a:ext uri="{FF2B5EF4-FFF2-40B4-BE49-F238E27FC236}">
                <a16:creationId xmlns:a16="http://schemas.microsoft.com/office/drawing/2014/main" id="{C2A2B6B0-7808-4710-AE5A-6415BBDB83E9}"/>
              </a:ext>
            </a:extLst>
          </p:cNvPr>
          <p:cNvPicPr>
            <a:picLocks noChangeAspect="1"/>
          </p:cNvPicPr>
          <p:nvPr/>
        </p:nvPicPr>
        <p:blipFill>
          <a:blip r:embed="rId3"/>
          <a:stretch>
            <a:fillRect/>
          </a:stretch>
        </p:blipFill>
        <p:spPr>
          <a:xfrm>
            <a:off x="277681" y="1063822"/>
            <a:ext cx="9449619" cy="5258256"/>
          </a:xfrm>
          <a:prstGeom prst="rect">
            <a:avLst/>
          </a:prstGeom>
        </p:spPr>
      </p:pic>
      <p:sp>
        <p:nvSpPr>
          <p:cNvPr id="8" name="תיבת טקסט 7">
            <a:extLst>
              <a:ext uri="{FF2B5EF4-FFF2-40B4-BE49-F238E27FC236}">
                <a16:creationId xmlns:a16="http://schemas.microsoft.com/office/drawing/2014/main" id="{CD7C10EF-AB97-43B6-AB77-70F16CDE2736}"/>
              </a:ext>
            </a:extLst>
          </p:cNvPr>
          <p:cNvSpPr txBox="1"/>
          <p:nvPr/>
        </p:nvSpPr>
        <p:spPr>
          <a:xfrm>
            <a:off x="9870340" y="1171261"/>
            <a:ext cx="2042160" cy="1477328"/>
          </a:xfrm>
          <a:prstGeom prst="rect">
            <a:avLst/>
          </a:prstGeom>
          <a:noFill/>
        </p:spPr>
        <p:txBody>
          <a:bodyPr wrap="square" rtlCol="1">
            <a:spAutoFit/>
          </a:bodyPr>
          <a:lstStyle/>
          <a:p>
            <a:r>
              <a:rPr lang="he-IL" dirty="0"/>
              <a:t>בקובץ זה ביצעתי את </a:t>
            </a:r>
            <a:r>
              <a:rPr lang="he-IL" dirty="0" err="1"/>
              <a:t>הלוגיקות</a:t>
            </a:r>
            <a:r>
              <a:rPr lang="he-IL" dirty="0"/>
              <a:t> העיקריות של ה</a:t>
            </a:r>
            <a:r>
              <a:rPr lang="en-US" dirty="0"/>
              <a:t>API</a:t>
            </a:r>
            <a:r>
              <a:rPr lang="he-IL" dirty="0"/>
              <a:t> ופניתי לקבל מידע מה</a:t>
            </a:r>
            <a:r>
              <a:rPr lang="en-US" dirty="0" err="1"/>
              <a:t>dbConnector</a:t>
            </a:r>
            <a:endParaRPr lang="he-IL" dirty="0"/>
          </a:p>
        </p:txBody>
      </p:sp>
    </p:spTree>
    <p:extLst>
      <p:ext uri="{BB962C8B-B14F-4D97-AF65-F5344CB8AC3E}">
        <p14:creationId xmlns:p14="http://schemas.microsoft.com/office/powerpoint/2010/main" val="320498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pic>
        <p:nvPicPr>
          <p:cNvPr id="2" name="תמונה 1">
            <a:extLst>
              <a:ext uri="{FF2B5EF4-FFF2-40B4-BE49-F238E27FC236}">
                <a16:creationId xmlns:a16="http://schemas.microsoft.com/office/drawing/2014/main" id="{C6847D9F-DD08-44DA-B6EA-E6972220313D}"/>
              </a:ext>
            </a:extLst>
          </p:cNvPr>
          <p:cNvPicPr>
            <a:picLocks noChangeAspect="1"/>
          </p:cNvPicPr>
          <p:nvPr/>
        </p:nvPicPr>
        <p:blipFill>
          <a:blip r:embed="rId3"/>
          <a:stretch>
            <a:fillRect/>
          </a:stretch>
        </p:blipFill>
        <p:spPr>
          <a:xfrm>
            <a:off x="255611" y="1121793"/>
            <a:ext cx="9342930" cy="5349704"/>
          </a:xfrm>
          <a:prstGeom prst="rect">
            <a:avLst/>
          </a:prstGeom>
        </p:spPr>
      </p:pic>
      <p:sp>
        <p:nvSpPr>
          <p:cNvPr id="10" name="תיבת טקסט 9">
            <a:extLst>
              <a:ext uri="{FF2B5EF4-FFF2-40B4-BE49-F238E27FC236}">
                <a16:creationId xmlns:a16="http://schemas.microsoft.com/office/drawing/2014/main" id="{7CB17C81-0FA1-4B0B-97D3-185DA577E2DC}"/>
              </a:ext>
            </a:extLst>
          </p:cNvPr>
          <p:cNvSpPr txBox="1"/>
          <p:nvPr/>
        </p:nvSpPr>
        <p:spPr>
          <a:xfrm>
            <a:off x="9714271" y="899354"/>
            <a:ext cx="2222118" cy="4801314"/>
          </a:xfrm>
          <a:prstGeom prst="rect">
            <a:avLst/>
          </a:prstGeom>
          <a:noFill/>
        </p:spPr>
        <p:txBody>
          <a:bodyPr wrap="square" rtlCol="1">
            <a:spAutoFit/>
          </a:bodyPr>
          <a:lstStyle/>
          <a:p>
            <a:r>
              <a:rPr lang="he-IL" sz="1600" dirty="0"/>
              <a:t>הפונקציה </a:t>
            </a:r>
            <a:r>
              <a:rPr lang="en-US" sz="1600" dirty="0"/>
              <a:t>‘</a:t>
            </a:r>
            <a:r>
              <a:rPr lang="en-US" sz="1600" dirty="0" err="1"/>
              <a:t>addAttendnceList</a:t>
            </a:r>
            <a:r>
              <a:rPr lang="en-US" sz="1600" dirty="0"/>
              <a:t>’ </a:t>
            </a:r>
            <a:r>
              <a:rPr lang="he-IL" sz="1600" dirty="0"/>
              <a:t>מקבלת </a:t>
            </a:r>
            <a:r>
              <a:rPr lang="he-IL" sz="1600" dirty="0" err="1"/>
              <a:t>פרמטרים,יוצרת</a:t>
            </a:r>
            <a:r>
              <a:rPr lang="he-IL" sz="1600" dirty="0"/>
              <a:t> מהם רשימה של </a:t>
            </a:r>
            <a:r>
              <a:rPr lang="he-IL" sz="1600" dirty="0" err="1"/>
              <a:t>אובייקטי</a:t>
            </a:r>
            <a:r>
              <a:rPr lang="he-IL" sz="1600" dirty="0"/>
              <a:t> נוכחות –</a:t>
            </a:r>
            <a:br>
              <a:rPr lang="en-US" sz="1600" dirty="0"/>
            </a:br>
            <a:r>
              <a:rPr lang="he-IL" sz="1600" dirty="0"/>
              <a:t>’</a:t>
            </a:r>
            <a:r>
              <a:rPr lang="en-US" sz="1600" dirty="0" err="1"/>
              <a:t>AttendanceDTO</a:t>
            </a:r>
            <a:r>
              <a:rPr lang="he-IL" sz="1600" dirty="0"/>
              <a:t> ’</a:t>
            </a:r>
            <a:br>
              <a:rPr lang="en-US" sz="1600" dirty="0"/>
            </a:br>
            <a:r>
              <a:rPr lang="he-IL" sz="1600" dirty="0"/>
              <a:t>ושולחת את הרשימה לשירות חיצוני -</a:t>
            </a:r>
            <a:br>
              <a:rPr lang="en-US" sz="1600" dirty="0"/>
            </a:br>
            <a:r>
              <a:rPr lang="he-IL" sz="1600" dirty="0"/>
              <a:t> ‘</a:t>
            </a:r>
            <a:r>
              <a:rPr lang="en-US" sz="1600" dirty="0" err="1"/>
              <a:t>db</a:t>
            </a:r>
            <a:r>
              <a:rPr lang="en-US" sz="1600" dirty="0"/>
              <a:t>-connector</a:t>
            </a:r>
            <a:r>
              <a:rPr lang="he-IL" sz="1600" dirty="0"/>
              <a:t> ‘</a:t>
            </a:r>
            <a:br>
              <a:rPr lang="en-US" sz="1600" dirty="0"/>
            </a:br>
            <a:r>
              <a:rPr lang="he-IL" sz="1600" dirty="0"/>
              <a:t>מימוש זה בסרוויס ולא </a:t>
            </a:r>
            <a:r>
              <a:rPr lang="he-IL" sz="1600" dirty="0" err="1"/>
              <a:t>באנגולר</a:t>
            </a:r>
            <a:r>
              <a:rPr lang="he-IL" sz="1600" dirty="0"/>
              <a:t> הוא נכון מבחינת </a:t>
            </a:r>
            <a:r>
              <a:rPr lang="he-IL" sz="1600" dirty="0" err="1"/>
              <a:t>ארכיטקטורה,מכיוון</a:t>
            </a:r>
            <a:r>
              <a:rPr lang="he-IL" sz="1600" dirty="0"/>
              <a:t> שעיבוד הנתונים והתקשורת עם השרת צריכים להתבצע בצד השרת כדי להבטיח </a:t>
            </a:r>
            <a:r>
              <a:rPr lang="he-IL" sz="1600" dirty="0" err="1"/>
              <a:t>אבטחה,לוגיקה</a:t>
            </a:r>
            <a:r>
              <a:rPr lang="he-IL" sz="1600" dirty="0"/>
              <a:t> עסקית מרכזית וניהול נכון של הנתונים</a:t>
            </a:r>
          </a:p>
        </p:txBody>
      </p:sp>
    </p:spTree>
    <p:extLst>
      <p:ext uri="{BB962C8B-B14F-4D97-AF65-F5344CB8AC3E}">
        <p14:creationId xmlns:p14="http://schemas.microsoft.com/office/powerpoint/2010/main" val="2691352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11" name="מלבן 10">
            <a:extLst>
              <a:ext uri="{FF2B5EF4-FFF2-40B4-BE49-F238E27FC236}">
                <a16:creationId xmlns:a16="http://schemas.microsoft.com/office/drawing/2014/main" id="{ED5ACF01-BCDF-440D-B2EC-37E6F8E43790}"/>
              </a:ext>
            </a:extLst>
          </p:cNvPr>
          <p:cNvSpPr/>
          <p:nvPr/>
        </p:nvSpPr>
        <p:spPr>
          <a:xfrm>
            <a:off x="3101419" y="164064"/>
            <a:ext cx="5079333" cy="584775"/>
          </a:xfrm>
          <a:prstGeom prst="rect">
            <a:avLst/>
          </a:prstGeom>
        </p:spPr>
        <p:txBody>
          <a:bodyPr wrap="square">
            <a:spAutoFit/>
          </a:bodyPr>
          <a:lstStyle/>
          <a:p>
            <a:r>
              <a:rPr lang="he-IL" sz="3200" dirty="0">
                <a:solidFill>
                  <a:schemeClr val="tx2">
                    <a:lumMod val="60000"/>
                    <a:lumOff val="40000"/>
                  </a:schemeClr>
                </a:solidFill>
              </a:rPr>
              <a:t>צילומי מסך של המשימה</a:t>
            </a:r>
            <a:endParaRPr lang="he-IL" sz="3200" dirty="0"/>
          </a:p>
        </p:txBody>
      </p:sp>
      <p:sp>
        <p:nvSpPr>
          <p:cNvPr id="2" name="תיבת טקסט 1">
            <a:extLst>
              <a:ext uri="{FF2B5EF4-FFF2-40B4-BE49-F238E27FC236}">
                <a16:creationId xmlns:a16="http://schemas.microsoft.com/office/drawing/2014/main" id="{3A1FBB53-1BAB-4B50-943C-C4B0248718C6}"/>
              </a:ext>
            </a:extLst>
          </p:cNvPr>
          <p:cNvSpPr txBox="1"/>
          <p:nvPr/>
        </p:nvSpPr>
        <p:spPr>
          <a:xfrm>
            <a:off x="6315959" y="1008668"/>
            <a:ext cx="5373278" cy="4553146"/>
          </a:xfrm>
          <a:prstGeom prst="rect">
            <a:avLst/>
          </a:prstGeom>
          <a:noFill/>
        </p:spPr>
        <p:txBody>
          <a:bodyPr wrap="square" rtlCol="1">
            <a:spAutoFit/>
          </a:bodyPr>
          <a:lstStyle/>
          <a:p>
            <a:endParaRPr lang="he-IL" dirty="0"/>
          </a:p>
        </p:txBody>
      </p:sp>
      <p:pic>
        <p:nvPicPr>
          <p:cNvPr id="9" name="תמונה 8">
            <a:extLst>
              <a:ext uri="{FF2B5EF4-FFF2-40B4-BE49-F238E27FC236}">
                <a16:creationId xmlns:a16="http://schemas.microsoft.com/office/drawing/2014/main" id="{134AD73A-DAA8-4334-A724-1809551DEBE1}"/>
              </a:ext>
            </a:extLst>
          </p:cNvPr>
          <p:cNvPicPr>
            <a:picLocks noChangeAspect="1"/>
          </p:cNvPicPr>
          <p:nvPr/>
        </p:nvPicPr>
        <p:blipFill>
          <a:blip r:embed="rId3"/>
          <a:stretch>
            <a:fillRect/>
          </a:stretch>
        </p:blipFill>
        <p:spPr>
          <a:xfrm>
            <a:off x="831165" y="4087783"/>
            <a:ext cx="5044877" cy="1661304"/>
          </a:xfrm>
          <a:prstGeom prst="rect">
            <a:avLst/>
          </a:prstGeom>
        </p:spPr>
      </p:pic>
      <p:pic>
        <p:nvPicPr>
          <p:cNvPr id="10" name="תמונה 9">
            <a:extLst>
              <a:ext uri="{FF2B5EF4-FFF2-40B4-BE49-F238E27FC236}">
                <a16:creationId xmlns:a16="http://schemas.microsoft.com/office/drawing/2014/main" id="{6298FC1C-B4DB-4EDC-A974-142F0336844A}"/>
              </a:ext>
            </a:extLst>
          </p:cNvPr>
          <p:cNvPicPr>
            <a:picLocks noChangeAspect="1"/>
          </p:cNvPicPr>
          <p:nvPr/>
        </p:nvPicPr>
        <p:blipFill>
          <a:blip r:embed="rId4"/>
          <a:stretch>
            <a:fillRect/>
          </a:stretch>
        </p:blipFill>
        <p:spPr>
          <a:xfrm>
            <a:off x="4213316" y="877322"/>
            <a:ext cx="7102455" cy="2690093"/>
          </a:xfrm>
          <a:prstGeom prst="rect">
            <a:avLst/>
          </a:prstGeom>
        </p:spPr>
      </p:pic>
    </p:spTree>
    <p:extLst>
      <p:ext uri="{BB962C8B-B14F-4D97-AF65-F5344CB8AC3E}">
        <p14:creationId xmlns:p14="http://schemas.microsoft.com/office/powerpoint/2010/main" val="16698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שערי דעת </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iw-IL" sz="2400" dirty="0">
                <a:latin typeface="Arial"/>
                <a:ea typeface="Arial"/>
                <a:cs typeface="Arial"/>
                <a:sym typeface="Arial"/>
              </a:rPr>
              <a:t>שרה סגל</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en-US" sz="2400" dirty="0">
                <a:latin typeface="Arial"/>
                <a:ea typeface="Arial"/>
                <a:cs typeface="Arial"/>
                <a:sym typeface="Arial"/>
              </a:rPr>
              <a:t>:</a:t>
            </a:r>
            <a:r>
              <a:rPr lang="he-IL" sz="2400" dirty="0">
                <a:latin typeface="Arial"/>
                <a:ea typeface="Arial"/>
                <a:cs typeface="Arial"/>
                <a:sym typeface="Arial"/>
              </a:rPr>
              <a:t> </a:t>
            </a:r>
            <a:r>
              <a:rPr lang="en-US" sz="2400" dirty="0" err="1">
                <a:latin typeface="Arial"/>
                <a:ea typeface="Arial"/>
                <a:cs typeface="Arial"/>
                <a:sym typeface="Arial"/>
              </a:rPr>
              <a:t>DiversiTech</a:t>
            </a:r>
            <a:r>
              <a:rPr lang="he-IL" sz="2400" dirty="0">
                <a:latin typeface="Arial"/>
                <a:ea typeface="Arial"/>
                <a:cs typeface="Arial"/>
                <a:sym typeface="Arial"/>
              </a:rPr>
              <a:t> 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iw-IL" sz="2400" dirty="0">
                <a:latin typeface="Arial"/>
                <a:ea typeface="Arial"/>
                <a:cs typeface="Arial"/>
                <a:sym typeface="Arial"/>
              </a:rPr>
              <a:t>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4175810184"/>
              </p:ext>
            </p:extLst>
          </p:nvPr>
        </p:nvGraphicFramePr>
        <p:xfrm>
          <a:off x="755779" y="1966295"/>
          <a:ext cx="10515600" cy="4264152"/>
        </p:xfrm>
        <a:graphic>
          <a:graphicData uri="http://schemas.openxmlformats.org/drawingml/2006/table">
            <a:tbl>
              <a:tblPr rtl="1" firstRow="1" bandRow="1">
                <a:tableStyleId>{1FECB4D8-DB02-4DC6-A0A2-4F2EBAE1DC90}</a:tableStyleId>
              </a:tblPr>
              <a:tblGrid>
                <a:gridCol w="274942">
                  <a:extLst>
                    <a:ext uri="{9D8B030D-6E8A-4147-A177-3AD203B41FA5}">
                      <a16:colId xmlns:a16="http://schemas.microsoft.com/office/drawing/2014/main" val="2055060790"/>
                    </a:ext>
                  </a:extLst>
                </a:gridCol>
                <a:gridCol w="3558385">
                  <a:extLst>
                    <a:ext uri="{9D8B030D-6E8A-4147-A177-3AD203B41FA5}">
                      <a16:colId xmlns:a16="http://schemas.microsoft.com/office/drawing/2014/main" val="2293940662"/>
                    </a:ext>
                  </a:extLst>
                </a:gridCol>
                <a:gridCol w="1371600">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261856">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endParaRPr lang="he-IL" sz="2000" dirty="0"/>
                    </a:p>
                  </a:txBody>
                  <a:tcPr marT="50292" marB="50292">
                    <a:solidFill>
                      <a:srgbClr val="14828F"/>
                    </a:solidFill>
                  </a:tcPr>
                </a:tc>
                <a:extLst>
                  <a:ext uri="{0D108BD9-81ED-4DB2-BD59-A6C34878D82A}">
                    <a16:rowId xmlns:a16="http://schemas.microsoft.com/office/drawing/2014/main" val="2084752707"/>
                  </a:ext>
                </a:extLst>
              </a:tr>
              <a:tr h="3392318">
                <a:tc>
                  <a:txBody>
                    <a:bodyPr/>
                    <a:lstStyle/>
                    <a:p>
                      <a:pPr rtl="1"/>
                      <a:r>
                        <a:rPr lang="he-IL" sz="2000" dirty="0"/>
                        <a:t>1</a:t>
                      </a:r>
                    </a:p>
                  </a:txBody>
                  <a:tcPr marT="50292" marB="50292"/>
                </a:tc>
                <a:tc>
                  <a:txBody>
                    <a:bodyPr/>
                    <a:lstStyle/>
                    <a:p>
                      <a:pPr rtl="1"/>
                      <a:r>
                        <a:rPr lang="he-IL" sz="1600" dirty="0"/>
                        <a:t>מסך סימון נוכחות </a:t>
                      </a:r>
                    </a:p>
                  </a:txBody>
                  <a:tcPr marT="50292" marB="50292"/>
                </a:tc>
                <a:tc>
                  <a:txBody>
                    <a:bodyPr/>
                    <a:lstStyle/>
                    <a:p>
                      <a:pPr rtl="1"/>
                      <a:r>
                        <a:rPr lang="en-US" sz="2000" dirty="0"/>
                        <a:t>Angular</a:t>
                      </a:r>
                      <a:br>
                        <a:rPr lang="en-US" sz="2000" dirty="0"/>
                      </a:br>
                      <a:endParaRPr lang="he-IL" sz="2000" dirty="0"/>
                    </a:p>
                  </a:txBody>
                  <a:tcPr marT="50292" marB="50292"/>
                </a:tc>
                <a:tc>
                  <a:txBody>
                    <a:bodyPr/>
                    <a:lstStyle/>
                    <a:p>
                      <a:pPr rtl="1"/>
                      <a:r>
                        <a:rPr lang="en-US" sz="2000" dirty="0"/>
                        <a:t>TS</a:t>
                      </a:r>
                      <a:br>
                        <a:rPr lang="en-US" sz="2000" dirty="0"/>
                      </a:b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1. יצירת רכיב </a:t>
                      </a:r>
                      <a:r>
                        <a:rPr lang="he-IL" sz="2000" dirty="0" err="1"/>
                        <a:t>אנגולר</a:t>
                      </a:r>
                      <a:r>
                        <a:rPr lang="he-IL" sz="2000" dirty="0"/>
                        <a:t> לטבלת נוכחות עם כפתורי רדיו למצב נוכחות.</a:t>
                      </a:r>
                      <a:br>
                        <a:rPr lang="en-US" sz="2000" dirty="0"/>
                      </a:br>
                      <a:r>
                        <a:rPr lang="he-IL" sz="2000" dirty="0"/>
                        <a:t>2. הגדרת מערך </a:t>
                      </a:r>
                      <a:r>
                        <a:rPr lang="en-US" sz="2000" dirty="0" err="1"/>
                        <a:t>studentStatuses</a:t>
                      </a:r>
                      <a:r>
                        <a:rPr lang="en-US" sz="2000" dirty="0"/>
                        <a:t> </a:t>
                      </a:r>
                      <a:r>
                        <a:rPr lang="he-IL" sz="2000" dirty="0"/>
                        <a:t> לשמירת סטטוס נוכחות לתלמידים.</a:t>
                      </a:r>
                      <a:br>
                        <a:rPr lang="en-US" sz="2000" dirty="0"/>
                      </a:br>
                      <a:r>
                        <a:rPr lang="he-IL" sz="2000" dirty="0"/>
                        <a:t>3. כפתור לעדכון רשימת הנוכחות בממשק </a:t>
                      </a:r>
                      <a:r>
                        <a:rPr lang="en-US" sz="2000" dirty="0"/>
                        <a:t>API</a:t>
                      </a:r>
                      <a:br>
                        <a:rPr lang="en-US" sz="2000" dirty="0"/>
                      </a:br>
                      <a:r>
                        <a:rPr lang="he-IL" sz="2000" dirty="0"/>
                        <a:t>4. ניהול מצב </a:t>
                      </a:r>
                      <a:r>
                        <a:rPr lang="en-US" sz="2000" dirty="0"/>
                        <a:t>UI </a:t>
                      </a:r>
                      <a:r>
                        <a:rPr lang="he-IL" sz="2000" dirty="0"/>
                        <a:t>וחסימת כפתורי רדיו לאחר סימון הנוכחות.</a:t>
                      </a:r>
                      <a:br>
                        <a:rPr lang="en-US" sz="2000" dirty="0"/>
                      </a:br>
                      <a:r>
                        <a:rPr lang="he-IL" sz="2000" dirty="0"/>
                        <a:t>5. אינטגרציה עם </a:t>
                      </a:r>
                      <a:r>
                        <a:rPr lang="en-US" sz="2000" dirty="0"/>
                        <a:t>Java Spring Boot </a:t>
                      </a:r>
                      <a:r>
                        <a:rPr lang="he-IL" sz="2000" dirty="0"/>
                        <a:t> ו-</a:t>
                      </a:r>
                      <a:r>
                        <a:rPr lang="en-US" sz="2000" dirty="0"/>
                        <a:t>     </a:t>
                      </a:r>
                      <a:r>
                        <a:rPr lang="he-IL" sz="2000" dirty="0"/>
                        <a:t> </a:t>
                      </a:r>
                      <a:r>
                        <a:rPr lang="en-US" sz="2000" dirty="0"/>
                        <a:t>WebSocket  </a:t>
                      </a:r>
                      <a:r>
                        <a:rPr lang="he-IL" sz="2000" dirty="0"/>
                        <a:t> לעדכונים בזמן אמת.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261856">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200" y="365125"/>
            <a:ext cx="10515600" cy="1325563"/>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923330"/>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a:p>
            <a:endParaRPr lang="he-IL" dirty="0"/>
          </a:p>
        </p:txBody>
      </p:sp>
    </p:spTree>
    <p:extLst>
      <p:ext uri="{BB962C8B-B14F-4D97-AF65-F5344CB8AC3E}">
        <p14:creationId xmlns:p14="http://schemas.microsoft.com/office/powerpoint/2010/main" val="364352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תיבת טקסט 19">
            <a:extLst>
              <a:ext uri="{FF2B5EF4-FFF2-40B4-BE49-F238E27FC236}">
                <a16:creationId xmlns:a16="http://schemas.microsoft.com/office/drawing/2014/main" id="{92FCE2CA-438C-4560-8309-115B24D1490D}"/>
              </a:ext>
            </a:extLst>
          </p:cNvPr>
          <p:cNvSpPr txBox="1"/>
          <p:nvPr/>
        </p:nvSpPr>
        <p:spPr>
          <a:xfrm>
            <a:off x="1520858" y="773521"/>
            <a:ext cx="9703720" cy="1200329"/>
          </a:xfrm>
          <a:prstGeom prst="rect">
            <a:avLst/>
          </a:prstGeom>
          <a:noFill/>
        </p:spPr>
        <p:txBody>
          <a:bodyPr wrap="square" rtlCol="1">
            <a:spAutoFit/>
          </a:bodyPr>
          <a:lstStyle/>
          <a:p>
            <a:r>
              <a:rPr lang="he-IL" dirty="0"/>
              <a:t>זה המסך שנוצר:</a:t>
            </a:r>
            <a:br>
              <a:rPr lang="en-US" dirty="0"/>
            </a:br>
            <a:r>
              <a:rPr lang="he-IL" dirty="0"/>
              <a:t>שאני לוחצת על "סימון נוכחות" </a:t>
            </a:r>
            <a:br>
              <a:rPr lang="en-US" dirty="0"/>
            </a:br>
            <a:r>
              <a:rPr lang="he-IL" dirty="0"/>
              <a:t>אני נכנסת למסך הזה שמציג את רשימת השיעורים</a:t>
            </a:r>
            <a:br>
              <a:rPr lang="en-US" dirty="0"/>
            </a:br>
            <a:endParaRPr lang="he-IL" dirty="0"/>
          </a:p>
        </p:txBody>
      </p:sp>
      <p:pic>
        <p:nvPicPr>
          <p:cNvPr id="21" name="תמונה 20">
            <a:extLst>
              <a:ext uri="{FF2B5EF4-FFF2-40B4-BE49-F238E27FC236}">
                <a16:creationId xmlns:a16="http://schemas.microsoft.com/office/drawing/2014/main" id="{7083C8BE-E37A-4AC5-9F67-37CE6E44F20D}"/>
              </a:ext>
            </a:extLst>
          </p:cNvPr>
          <p:cNvPicPr>
            <a:picLocks noChangeAspect="1"/>
          </p:cNvPicPr>
          <p:nvPr/>
        </p:nvPicPr>
        <p:blipFill>
          <a:blip r:embed="rId2"/>
          <a:stretch>
            <a:fillRect/>
          </a:stretch>
        </p:blipFill>
        <p:spPr>
          <a:xfrm>
            <a:off x="2079786" y="2184089"/>
            <a:ext cx="9144792" cy="3939881"/>
          </a:xfrm>
          <a:prstGeom prst="rect">
            <a:avLst/>
          </a:prstGeom>
        </p:spPr>
      </p:pic>
      <p:cxnSp>
        <p:nvCxnSpPr>
          <p:cNvPr id="25" name="מחבר חץ ישר 24">
            <a:extLst>
              <a:ext uri="{FF2B5EF4-FFF2-40B4-BE49-F238E27FC236}">
                <a16:creationId xmlns:a16="http://schemas.microsoft.com/office/drawing/2014/main" id="{D3457A72-63AD-4F78-BC90-E57FE9B07755}"/>
              </a:ext>
            </a:extLst>
          </p:cNvPr>
          <p:cNvCxnSpPr>
            <a:cxnSpLocks/>
          </p:cNvCxnSpPr>
          <p:nvPr/>
        </p:nvCxnSpPr>
        <p:spPr>
          <a:xfrm>
            <a:off x="7192652" y="1611984"/>
            <a:ext cx="1838226" cy="301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7D9C259B-6394-417F-A8C9-62E2DB447E4F}"/>
              </a:ext>
            </a:extLst>
          </p:cNvPr>
          <p:cNvCxnSpPr>
            <a:cxnSpLocks/>
          </p:cNvCxnSpPr>
          <p:nvPr/>
        </p:nvCxnSpPr>
        <p:spPr>
          <a:xfrm flipH="1">
            <a:off x="4845378" y="1611984"/>
            <a:ext cx="2224725" cy="309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כותרת 1">
            <a:extLst>
              <a:ext uri="{FF2B5EF4-FFF2-40B4-BE49-F238E27FC236}">
                <a16:creationId xmlns:a16="http://schemas.microsoft.com/office/drawing/2014/main" id="{C54A81D9-2302-47C3-9F1B-C5716E3C3961}"/>
              </a:ext>
            </a:extLst>
          </p:cNvPr>
          <p:cNvSpPr>
            <a:spLocks noGrp="1"/>
          </p:cNvSpPr>
          <p:nvPr>
            <p:ph type="title"/>
          </p:nvPr>
        </p:nvSpPr>
        <p:spPr>
          <a:xfrm>
            <a:off x="1114918" y="-4191"/>
            <a:ext cx="10515600" cy="1325563"/>
          </a:xfrm>
        </p:spPr>
        <p:txBody>
          <a:bodyPr/>
          <a:lstStyle/>
          <a:p>
            <a:pPr algn="ctr"/>
            <a:r>
              <a:rPr lang="he-IL" dirty="0">
                <a:solidFill>
                  <a:schemeClr val="tx2">
                    <a:lumMod val="60000"/>
                    <a:lumOff val="40000"/>
                  </a:schemeClr>
                </a:solidFill>
                <a:cs typeface="+mn-cs"/>
              </a:rPr>
              <a:t>צילומי מסך של המשימה</a:t>
            </a:r>
            <a:endParaRPr lang="he-IL" dirty="0"/>
          </a:p>
        </p:txBody>
      </p:sp>
    </p:spTree>
    <p:extLst>
      <p:ext uri="{BB962C8B-B14F-4D97-AF65-F5344CB8AC3E}">
        <p14:creationId xmlns:p14="http://schemas.microsoft.com/office/powerpoint/2010/main" val="129618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5CF652A-CD58-4B0C-8751-339AA6094767}"/>
              </a:ext>
            </a:extLst>
          </p:cNvPr>
          <p:cNvSpPr txBox="1"/>
          <p:nvPr/>
        </p:nvSpPr>
        <p:spPr>
          <a:xfrm>
            <a:off x="6240544" y="273377"/>
            <a:ext cx="5665510" cy="646331"/>
          </a:xfrm>
          <a:prstGeom prst="rect">
            <a:avLst/>
          </a:prstGeom>
          <a:noFill/>
        </p:spPr>
        <p:txBody>
          <a:bodyPr wrap="square" rtlCol="1">
            <a:spAutoFit/>
          </a:bodyPr>
          <a:lstStyle/>
          <a:p>
            <a:r>
              <a:rPr lang="he-IL" dirty="0"/>
              <a:t>שאני לוחצת על שיעור </a:t>
            </a:r>
            <a:r>
              <a:rPr lang="he-IL" dirty="0" err="1"/>
              <a:t>מסויים</a:t>
            </a:r>
            <a:r>
              <a:rPr lang="he-IL" dirty="0"/>
              <a:t> נפתח לי המסך הזה:</a:t>
            </a:r>
            <a:br>
              <a:rPr lang="en-US" dirty="0"/>
            </a:br>
            <a:endParaRPr lang="he-IL" dirty="0"/>
          </a:p>
        </p:txBody>
      </p:sp>
      <p:pic>
        <p:nvPicPr>
          <p:cNvPr id="5" name="תמונה 4">
            <a:extLst>
              <a:ext uri="{FF2B5EF4-FFF2-40B4-BE49-F238E27FC236}">
                <a16:creationId xmlns:a16="http://schemas.microsoft.com/office/drawing/2014/main" id="{7B029BDB-E4B1-47E2-91BE-4E521605A67E}"/>
              </a:ext>
            </a:extLst>
          </p:cNvPr>
          <p:cNvPicPr>
            <a:picLocks noChangeAspect="1"/>
          </p:cNvPicPr>
          <p:nvPr/>
        </p:nvPicPr>
        <p:blipFill>
          <a:blip r:embed="rId2"/>
          <a:stretch>
            <a:fillRect/>
          </a:stretch>
        </p:blipFill>
        <p:spPr>
          <a:xfrm>
            <a:off x="6586833" y="842950"/>
            <a:ext cx="5319221" cy="4587638"/>
          </a:xfrm>
          <a:prstGeom prst="rect">
            <a:avLst/>
          </a:prstGeom>
        </p:spPr>
      </p:pic>
      <p:sp>
        <p:nvSpPr>
          <p:cNvPr id="6" name="תיבת טקסט 5">
            <a:extLst>
              <a:ext uri="{FF2B5EF4-FFF2-40B4-BE49-F238E27FC236}">
                <a16:creationId xmlns:a16="http://schemas.microsoft.com/office/drawing/2014/main" id="{59B02A16-D7D1-42BB-AF0A-215318114DF1}"/>
              </a:ext>
            </a:extLst>
          </p:cNvPr>
          <p:cNvSpPr txBox="1"/>
          <p:nvPr/>
        </p:nvSpPr>
        <p:spPr>
          <a:xfrm>
            <a:off x="7013542" y="5430588"/>
            <a:ext cx="4892512" cy="1200329"/>
          </a:xfrm>
          <a:prstGeom prst="rect">
            <a:avLst/>
          </a:prstGeom>
          <a:noFill/>
        </p:spPr>
        <p:txBody>
          <a:bodyPr wrap="square" rtlCol="1">
            <a:spAutoFit/>
          </a:bodyPr>
          <a:lstStyle/>
          <a:p>
            <a:r>
              <a:rPr lang="he-IL" dirty="0"/>
              <a:t>שאני לוחצת על "עדכון נוכחות" הוא מודיע לי שהנוכחות התעדכנה בהצלחה(ברשימה המקומית </a:t>
            </a:r>
            <a:r>
              <a:rPr lang="he-IL" dirty="0" err="1"/>
              <a:t>באנגולר</a:t>
            </a:r>
            <a:r>
              <a:rPr lang="he-IL" dirty="0"/>
              <a:t>) ופותח לי אפשרות עריכה </a:t>
            </a:r>
            <a:br>
              <a:rPr lang="en-US" dirty="0"/>
            </a:br>
            <a:r>
              <a:rPr lang="he-IL" dirty="0"/>
              <a:t>לכל תלמיד בצורה פרטנית בצורה כזאת:</a:t>
            </a:r>
          </a:p>
        </p:txBody>
      </p:sp>
      <p:cxnSp>
        <p:nvCxnSpPr>
          <p:cNvPr id="10" name="מחבר: מרפקי 9">
            <a:extLst>
              <a:ext uri="{FF2B5EF4-FFF2-40B4-BE49-F238E27FC236}">
                <a16:creationId xmlns:a16="http://schemas.microsoft.com/office/drawing/2014/main" id="{E0C7BA7F-8AE3-473A-AD6A-9DAE95CEF1AB}"/>
              </a:ext>
            </a:extLst>
          </p:cNvPr>
          <p:cNvCxnSpPr>
            <a:cxnSpLocks/>
          </p:cNvCxnSpPr>
          <p:nvPr/>
        </p:nvCxnSpPr>
        <p:spPr>
          <a:xfrm rot="10800000">
            <a:off x="5854046" y="4590856"/>
            <a:ext cx="2175154" cy="1913645"/>
          </a:xfrm>
          <a:prstGeom prst="bentConnector3">
            <a:avLst>
              <a:gd name="adj1" fmla="val 504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תמונה 24">
            <a:extLst>
              <a:ext uri="{FF2B5EF4-FFF2-40B4-BE49-F238E27FC236}">
                <a16:creationId xmlns:a16="http://schemas.microsoft.com/office/drawing/2014/main" id="{3EC6FBCB-8D7F-4561-B47F-3AA24999D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2" y="1099967"/>
            <a:ext cx="5020376" cy="1019317"/>
          </a:xfrm>
          <a:prstGeom prst="rect">
            <a:avLst/>
          </a:prstGeom>
        </p:spPr>
      </p:pic>
      <p:pic>
        <p:nvPicPr>
          <p:cNvPr id="3" name="תמונה 2">
            <a:extLst>
              <a:ext uri="{FF2B5EF4-FFF2-40B4-BE49-F238E27FC236}">
                <a16:creationId xmlns:a16="http://schemas.microsoft.com/office/drawing/2014/main" id="{EA3EFF24-3AAE-43D4-A5F7-72D77F5F039E}"/>
              </a:ext>
            </a:extLst>
          </p:cNvPr>
          <p:cNvPicPr>
            <a:picLocks noChangeAspect="1"/>
          </p:cNvPicPr>
          <p:nvPr/>
        </p:nvPicPr>
        <p:blipFill>
          <a:blip r:embed="rId4"/>
          <a:stretch>
            <a:fillRect/>
          </a:stretch>
        </p:blipFill>
        <p:spPr>
          <a:xfrm>
            <a:off x="820332" y="3410513"/>
            <a:ext cx="4816257" cy="3093988"/>
          </a:xfrm>
          <a:prstGeom prst="rect">
            <a:avLst/>
          </a:prstGeom>
        </p:spPr>
      </p:pic>
      <p:cxnSp>
        <p:nvCxnSpPr>
          <p:cNvPr id="8" name="מחבר חץ ישר 7">
            <a:extLst>
              <a:ext uri="{FF2B5EF4-FFF2-40B4-BE49-F238E27FC236}">
                <a16:creationId xmlns:a16="http://schemas.microsoft.com/office/drawing/2014/main" id="{39E805BE-E12C-40F5-A772-00FD7077A57C}"/>
              </a:ext>
            </a:extLst>
          </p:cNvPr>
          <p:cNvCxnSpPr/>
          <p:nvPr/>
        </p:nvCxnSpPr>
        <p:spPr>
          <a:xfrm flipH="1" flipV="1">
            <a:off x="1197204" y="2119284"/>
            <a:ext cx="358219" cy="331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7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תיבת טקסט 16">
            <a:extLst>
              <a:ext uri="{FF2B5EF4-FFF2-40B4-BE49-F238E27FC236}">
                <a16:creationId xmlns:a16="http://schemas.microsoft.com/office/drawing/2014/main" id="{E424E174-77DB-4768-A9BE-3CD7C31FB311}"/>
              </a:ext>
            </a:extLst>
          </p:cNvPr>
          <p:cNvSpPr txBox="1"/>
          <p:nvPr/>
        </p:nvSpPr>
        <p:spPr>
          <a:xfrm>
            <a:off x="7852528" y="292231"/>
            <a:ext cx="4308049" cy="369332"/>
          </a:xfrm>
          <a:prstGeom prst="rect">
            <a:avLst/>
          </a:prstGeom>
          <a:noFill/>
        </p:spPr>
        <p:txBody>
          <a:bodyPr wrap="square" rtlCol="1">
            <a:spAutoFit/>
          </a:bodyPr>
          <a:lstStyle/>
          <a:p>
            <a:endParaRPr lang="he-IL" dirty="0"/>
          </a:p>
        </p:txBody>
      </p:sp>
      <p:pic>
        <p:nvPicPr>
          <p:cNvPr id="8" name="תמונה 7">
            <a:extLst>
              <a:ext uri="{FF2B5EF4-FFF2-40B4-BE49-F238E27FC236}">
                <a16:creationId xmlns:a16="http://schemas.microsoft.com/office/drawing/2014/main" id="{DDB2C03C-A8B7-4DCB-84C2-C49693591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008" y="583868"/>
            <a:ext cx="8811855" cy="1467055"/>
          </a:xfrm>
          <a:prstGeom prst="rect">
            <a:avLst/>
          </a:prstGeom>
        </p:spPr>
      </p:pic>
      <p:pic>
        <p:nvPicPr>
          <p:cNvPr id="2050" name="Picture 2" descr="C:\Users\user1\AppData\Local\Microsoft\Windows\Clipboard\HistoryData\{C6E2ABD3-7DDD-4E08-9874-0B07529BE772}\{5FED8671-54BF-4484-9A4C-479407C945E9}\ResourceMap\{62DEEF34-5EA5-48FA-B4D3-F6458AB36106}">
            <a:extLst>
              <a:ext uri="{FF2B5EF4-FFF2-40B4-BE49-F238E27FC236}">
                <a16:creationId xmlns:a16="http://schemas.microsoft.com/office/drawing/2014/main" id="{DD046B2D-493F-40D2-82F8-6538CC4A1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796" y="2336669"/>
            <a:ext cx="8991600" cy="42291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מחבר חץ ישר 9">
            <a:extLst>
              <a:ext uri="{FF2B5EF4-FFF2-40B4-BE49-F238E27FC236}">
                <a16:creationId xmlns:a16="http://schemas.microsoft.com/office/drawing/2014/main" id="{20792C93-013E-484B-83C0-F6737B0E827F}"/>
              </a:ext>
            </a:extLst>
          </p:cNvPr>
          <p:cNvCxnSpPr/>
          <p:nvPr/>
        </p:nvCxnSpPr>
        <p:spPr>
          <a:xfrm flipH="1">
            <a:off x="5882326" y="1244338"/>
            <a:ext cx="772998" cy="142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94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תיבת טקסט 16">
            <a:extLst>
              <a:ext uri="{FF2B5EF4-FFF2-40B4-BE49-F238E27FC236}">
                <a16:creationId xmlns:a16="http://schemas.microsoft.com/office/drawing/2014/main" id="{E424E174-77DB-4768-A9BE-3CD7C31FB311}"/>
              </a:ext>
            </a:extLst>
          </p:cNvPr>
          <p:cNvSpPr txBox="1"/>
          <p:nvPr/>
        </p:nvSpPr>
        <p:spPr>
          <a:xfrm>
            <a:off x="7852528" y="292231"/>
            <a:ext cx="4308049" cy="369332"/>
          </a:xfrm>
          <a:prstGeom prst="rect">
            <a:avLst/>
          </a:prstGeom>
          <a:noFill/>
        </p:spPr>
        <p:txBody>
          <a:bodyPr wrap="square" rtlCol="1">
            <a:spAutoFit/>
          </a:bodyPr>
          <a:lstStyle/>
          <a:p>
            <a:endParaRPr lang="he-IL" dirty="0"/>
          </a:p>
        </p:txBody>
      </p:sp>
      <p:sp>
        <p:nvSpPr>
          <p:cNvPr id="5" name="תיבת טקסט 4">
            <a:extLst>
              <a:ext uri="{FF2B5EF4-FFF2-40B4-BE49-F238E27FC236}">
                <a16:creationId xmlns:a16="http://schemas.microsoft.com/office/drawing/2014/main" id="{3F5ED893-1349-429D-A417-769F824D68DA}"/>
              </a:ext>
            </a:extLst>
          </p:cNvPr>
          <p:cNvSpPr txBox="1"/>
          <p:nvPr/>
        </p:nvSpPr>
        <p:spPr>
          <a:xfrm>
            <a:off x="5901718" y="-12193"/>
            <a:ext cx="5954058" cy="400110"/>
          </a:xfrm>
          <a:prstGeom prst="rect">
            <a:avLst/>
          </a:prstGeom>
          <a:noFill/>
        </p:spPr>
        <p:txBody>
          <a:bodyPr wrap="square" rtlCol="1">
            <a:spAutoFit/>
          </a:bodyPr>
          <a:lstStyle/>
          <a:p>
            <a:r>
              <a:rPr lang="he-IL" sz="2000" dirty="0"/>
              <a:t>להלן הגדרת המשתנים הנצרכים לניהול </a:t>
            </a:r>
            <a:r>
              <a:rPr lang="he-IL" sz="2000" dirty="0" err="1"/>
              <a:t>הקומפוננטה</a:t>
            </a:r>
            <a:r>
              <a:rPr lang="he-IL" sz="2000" dirty="0"/>
              <a:t>:</a:t>
            </a:r>
          </a:p>
        </p:txBody>
      </p:sp>
      <p:pic>
        <p:nvPicPr>
          <p:cNvPr id="7" name="תמונה 6">
            <a:extLst>
              <a:ext uri="{FF2B5EF4-FFF2-40B4-BE49-F238E27FC236}">
                <a16:creationId xmlns:a16="http://schemas.microsoft.com/office/drawing/2014/main" id="{ADE734E9-9372-4E50-907F-AD9F74D4702A}"/>
              </a:ext>
            </a:extLst>
          </p:cNvPr>
          <p:cNvPicPr>
            <a:picLocks noChangeAspect="1"/>
          </p:cNvPicPr>
          <p:nvPr/>
        </p:nvPicPr>
        <p:blipFill>
          <a:blip r:embed="rId2"/>
          <a:stretch>
            <a:fillRect/>
          </a:stretch>
        </p:blipFill>
        <p:spPr>
          <a:xfrm>
            <a:off x="503401" y="4974047"/>
            <a:ext cx="4048125" cy="1504950"/>
          </a:xfrm>
          <a:prstGeom prst="rect">
            <a:avLst/>
          </a:prstGeom>
        </p:spPr>
      </p:pic>
      <p:pic>
        <p:nvPicPr>
          <p:cNvPr id="8" name="תמונה 7">
            <a:extLst>
              <a:ext uri="{FF2B5EF4-FFF2-40B4-BE49-F238E27FC236}">
                <a16:creationId xmlns:a16="http://schemas.microsoft.com/office/drawing/2014/main" id="{E25A6966-8D3F-4807-AA54-EDC7A9AE3BA2}"/>
              </a:ext>
            </a:extLst>
          </p:cNvPr>
          <p:cNvPicPr>
            <a:picLocks noChangeAspect="1"/>
          </p:cNvPicPr>
          <p:nvPr/>
        </p:nvPicPr>
        <p:blipFill>
          <a:blip r:embed="rId3"/>
          <a:stretch>
            <a:fillRect/>
          </a:stretch>
        </p:blipFill>
        <p:spPr>
          <a:xfrm>
            <a:off x="5208898" y="5074060"/>
            <a:ext cx="3114675" cy="1304925"/>
          </a:xfrm>
          <a:prstGeom prst="rect">
            <a:avLst/>
          </a:prstGeom>
        </p:spPr>
      </p:pic>
      <p:pic>
        <p:nvPicPr>
          <p:cNvPr id="9" name="תמונה 8">
            <a:extLst>
              <a:ext uri="{FF2B5EF4-FFF2-40B4-BE49-F238E27FC236}">
                <a16:creationId xmlns:a16="http://schemas.microsoft.com/office/drawing/2014/main" id="{BA6B8775-5907-4D0A-AF43-97F3B0B11982}"/>
              </a:ext>
            </a:extLst>
          </p:cNvPr>
          <p:cNvPicPr>
            <a:picLocks noChangeAspect="1"/>
          </p:cNvPicPr>
          <p:nvPr/>
        </p:nvPicPr>
        <p:blipFill>
          <a:blip r:embed="rId4"/>
          <a:stretch>
            <a:fillRect/>
          </a:stretch>
        </p:blipFill>
        <p:spPr>
          <a:xfrm>
            <a:off x="194822" y="193435"/>
            <a:ext cx="4572000" cy="4495800"/>
          </a:xfrm>
          <a:prstGeom prst="rect">
            <a:avLst/>
          </a:prstGeom>
        </p:spPr>
      </p:pic>
      <p:cxnSp>
        <p:nvCxnSpPr>
          <p:cNvPr id="15" name="מחבר חץ ישר 14">
            <a:extLst>
              <a:ext uri="{FF2B5EF4-FFF2-40B4-BE49-F238E27FC236}">
                <a16:creationId xmlns:a16="http://schemas.microsoft.com/office/drawing/2014/main" id="{5314B4AC-30B5-409D-B586-72E1C47F0365}"/>
              </a:ext>
            </a:extLst>
          </p:cNvPr>
          <p:cNvCxnSpPr/>
          <p:nvPr/>
        </p:nvCxnSpPr>
        <p:spPr>
          <a:xfrm flipH="1">
            <a:off x="6485641" y="2545237"/>
            <a:ext cx="1112363" cy="222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4DE08CDE-C97B-4FA5-8FB6-CE18C69F4C50}"/>
              </a:ext>
            </a:extLst>
          </p:cNvPr>
          <p:cNvCxnSpPr/>
          <p:nvPr/>
        </p:nvCxnSpPr>
        <p:spPr>
          <a:xfrm flipH="1">
            <a:off x="5221500" y="859526"/>
            <a:ext cx="2389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17B6D507-80CD-4018-A862-886B1D274FE0}"/>
              </a:ext>
            </a:extLst>
          </p:cNvPr>
          <p:cNvCxnSpPr>
            <a:cxnSpLocks/>
          </p:cNvCxnSpPr>
          <p:nvPr/>
        </p:nvCxnSpPr>
        <p:spPr>
          <a:xfrm flipH="1">
            <a:off x="4851663" y="2045616"/>
            <a:ext cx="2661500" cy="279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תיבת טקסט 23">
            <a:extLst>
              <a:ext uri="{FF2B5EF4-FFF2-40B4-BE49-F238E27FC236}">
                <a16:creationId xmlns:a16="http://schemas.microsoft.com/office/drawing/2014/main" id="{3AC051D4-5545-404D-80A4-3FDFEC760428}"/>
              </a:ext>
            </a:extLst>
          </p:cNvPr>
          <p:cNvSpPr txBox="1"/>
          <p:nvPr/>
        </p:nvSpPr>
        <p:spPr>
          <a:xfrm>
            <a:off x="5060866" y="610539"/>
            <a:ext cx="2592665" cy="276999"/>
          </a:xfrm>
          <a:prstGeom prst="rect">
            <a:avLst/>
          </a:prstGeom>
          <a:noFill/>
        </p:spPr>
        <p:txBody>
          <a:bodyPr wrap="square" rtlCol="1">
            <a:spAutoFit/>
          </a:bodyPr>
          <a:lstStyle/>
          <a:p>
            <a:r>
              <a:rPr lang="he-IL" sz="1200" dirty="0"/>
              <a:t>סוג המשתנה אותו אני מקבלת  מהשרת</a:t>
            </a:r>
          </a:p>
        </p:txBody>
      </p:sp>
      <p:sp>
        <p:nvSpPr>
          <p:cNvPr id="26" name="תיבת טקסט 25">
            <a:extLst>
              <a:ext uri="{FF2B5EF4-FFF2-40B4-BE49-F238E27FC236}">
                <a16:creationId xmlns:a16="http://schemas.microsoft.com/office/drawing/2014/main" id="{E5EEA386-6B1C-4558-A45E-5688A0810B67}"/>
              </a:ext>
            </a:extLst>
          </p:cNvPr>
          <p:cNvSpPr txBox="1"/>
          <p:nvPr/>
        </p:nvSpPr>
        <p:spPr>
          <a:xfrm rot="18772151">
            <a:off x="3811057" y="3033922"/>
            <a:ext cx="4356279" cy="461665"/>
          </a:xfrm>
          <a:prstGeom prst="rect">
            <a:avLst/>
          </a:prstGeom>
          <a:noFill/>
        </p:spPr>
        <p:txBody>
          <a:bodyPr wrap="square" rtlCol="1">
            <a:spAutoFit/>
          </a:bodyPr>
          <a:lstStyle/>
          <a:p>
            <a:r>
              <a:rPr lang="he-IL" sz="1200" dirty="0"/>
              <a:t>הסוג אליו אני ממירה לצורך יצירה עתידית(בסרוויס </a:t>
            </a:r>
            <a:r>
              <a:rPr lang="he-IL" sz="1200" dirty="0" err="1"/>
              <a:t>בגאבה</a:t>
            </a:r>
            <a:r>
              <a:rPr lang="he-IL" sz="1200" dirty="0"/>
              <a:t>) של </a:t>
            </a:r>
            <a:r>
              <a:rPr lang="he-IL" sz="1200" dirty="0" err="1"/>
              <a:t>אובייקטי</a:t>
            </a:r>
            <a:r>
              <a:rPr lang="he-IL" sz="1200" dirty="0"/>
              <a:t> </a:t>
            </a:r>
            <a:r>
              <a:rPr lang="en-US" sz="1200" dirty="0" err="1"/>
              <a:t>Attendnce</a:t>
            </a:r>
            <a:r>
              <a:rPr lang="en-US" sz="1200" dirty="0"/>
              <a:t> </a:t>
            </a:r>
            <a:endParaRPr lang="he-IL" sz="1200" dirty="0"/>
          </a:p>
        </p:txBody>
      </p:sp>
      <p:pic>
        <p:nvPicPr>
          <p:cNvPr id="28" name="תמונה 27">
            <a:extLst>
              <a:ext uri="{FF2B5EF4-FFF2-40B4-BE49-F238E27FC236}">
                <a16:creationId xmlns:a16="http://schemas.microsoft.com/office/drawing/2014/main" id="{DE866EDF-2882-4AA3-95D2-02764A9FCCEA}"/>
              </a:ext>
            </a:extLst>
          </p:cNvPr>
          <p:cNvPicPr>
            <a:picLocks noChangeAspect="1"/>
          </p:cNvPicPr>
          <p:nvPr/>
        </p:nvPicPr>
        <p:blipFill>
          <a:blip r:embed="rId5"/>
          <a:stretch>
            <a:fillRect/>
          </a:stretch>
        </p:blipFill>
        <p:spPr>
          <a:xfrm>
            <a:off x="7673797" y="585704"/>
            <a:ext cx="4244708" cy="3711262"/>
          </a:xfrm>
          <a:prstGeom prst="rect">
            <a:avLst/>
          </a:prstGeom>
        </p:spPr>
      </p:pic>
    </p:spTree>
    <p:extLst>
      <p:ext uri="{BB962C8B-B14F-4D97-AF65-F5344CB8AC3E}">
        <p14:creationId xmlns:p14="http://schemas.microsoft.com/office/powerpoint/2010/main" val="276290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תיבת טקסט 16">
            <a:extLst>
              <a:ext uri="{FF2B5EF4-FFF2-40B4-BE49-F238E27FC236}">
                <a16:creationId xmlns:a16="http://schemas.microsoft.com/office/drawing/2014/main" id="{E424E174-77DB-4768-A9BE-3CD7C31FB311}"/>
              </a:ext>
            </a:extLst>
          </p:cNvPr>
          <p:cNvSpPr txBox="1"/>
          <p:nvPr/>
        </p:nvSpPr>
        <p:spPr>
          <a:xfrm>
            <a:off x="7852528" y="292231"/>
            <a:ext cx="4308049" cy="369332"/>
          </a:xfrm>
          <a:prstGeom prst="rect">
            <a:avLst/>
          </a:prstGeom>
          <a:noFill/>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2E30F7E0-F615-4CD4-91B5-034391CE9BE8}"/>
              </a:ext>
            </a:extLst>
          </p:cNvPr>
          <p:cNvSpPr txBox="1"/>
          <p:nvPr/>
        </p:nvSpPr>
        <p:spPr>
          <a:xfrm>
            <a:off x="6854479" y="1046569"/>
            <a:ext cx="4857950" cy="4278094"/>
          </a:xfrm>
          <a:prstGeom prst="rect">
            <a:avLst/>
          </a:prstGeom>
          <a:noFill/>
        </p:spPr>
        <p:txBody>
          <a:bodyPr wrap="square" rtlCol="1">
            <a:spAutoFit/>
          </a:bodyPr>
          <a:lstStyle/>
          <a:p>
            <a:r>
              <a:rPr lang="he-IL" sz="1600" dirty="0"/>
              <a:t>המתודה </a:t>
            </a:r>
            <a:r>
              <a:rPr lang="en-US" sz="1600" b="1" dirty="0" err="1"/>
              <a:t>ngOnInit</a:t>
            </a:r>
            <a:r>
              <a:rPr lang="he-IL" sz="1600" dirty="0"/>
              <a:t> </a:t>
            </a:r>
            <a:br>
              <a:rPr lang="en-US" sz="1600" dirty="0"/>
            </a:br>
            <a:r>
              <a:rPr lang="he-IL" sz="1600" dirty="0"/>
              <a:t>מופעלת אוטומטית בעת טעינת </a:t>
            </a:r>
            <a:r>
              <a:rPr lang="he-IL" sz="1600" dirty="0" err="1"/>
              <a:t>הקומפוננטה</a:t>
            </a:r>
            <a:br>
              <a:rPr lang="en-US" sz="1600" dirty="0"/>
            </a:br>
            <a:r>
              <a:rPr lang="he-IL" sz="1600" dirty="0"/>
              <a:t>מתבצעת בה קריאת שרת כדי לקבל את רשימת התלמידים מה </a:t>
            </a:r>
            <a:r>
              <a:rPr lang="en-US" sz="1600" dirty="0"/>
              <a:t>DB </a:t>
            </a:r>
            <a:r>
              <a:rPr lang="he-IL" sz="1600" dirty="0"/>
              <a:t> לפי </a:t>
            </a:r>
            <a:r>
              <a:rPr lang="en-US" sz="1600" dirty="0" err="1"/>
              <a:t>courseId</a:t>
            </a:r>
            <a:r>
              <a:rPr lang="he-IL" sz="1600" dirty="0"/>
              <a:t> </a:t>
            </a:r>
            <a:br>
              <a:rPr lang="en-US" sz="1600" dirty="0"/>
            </a:br>
            <a:r>
              <a:rPr lang="he-IL" sz="1600" dirty="0"/>
              <a:t>רק </a:t>
            </a:r>
            <a:r>
              <a:rPr lang="he-IL" sz="1600" b="1" dirty="0"/>
              <a:t>לאחר </a:t>
            </a:r>
            <a:r>
              <a:rPr lang="he-IL" sz="1600" dirty="0"/>
              <a:t> קבלת התלמידים לרשימה </a:t>
            </a:r>
            <a:r>
              <a:rPr lang="en-US" sz="1600" dirty="0"/>
              <a:t>students</a:t>
            </a:r>
            <a:r>
              <a:rPr lang="he-IL" sz="1600" dirty="0"/>
              <a:t> (מסוג מודל </a:t>
            </a:r>
            <a:r>
              <a:rPr lang="en-US" sz="1600" dirty="0"/>
              <a:t>(Student</a:t>
            </a:r>
            <a:r>
              <a:rPr lang="he-IL" sz="1600" dirty="0"/>
              <a:t> </a:t>
            </a:r>
            <a:br>
              <a:rPr lang="en-US" sz="1600" dirty="0"/>
            </a:br>
            <a:r>
              <a:rPr lang="he-IL" sz="1600" dirty="0"/>
              <a:t>(מה שמבטיח שהעדכון יתבצע עם הנתונים הנכונים) נבדק אם קיימים נתוני נוכחות קודמים ב </a:t>
            </a:r>
            <a:r>
              <a:rPr lang="en-US" sz="1600" dirty="0" err="1"/>
              <a:t>localStorage</a:t>
            </a:r>
            <a:r>
              <a:rPr lang="en-US" sz="1600" dirty="0"/>
              <a:t> </a:t>
            </a:r>
            <a:br>
              <a:rPr lang="en-US" sz="1600" dirty="0"/>
            </a:br>
            <a:r>
              <a:rPr lang="he-IL" sz="1600" dirty="0"/>
              <a:t>אם כן (במקרה שקריאת ההוספה לשרת של רשימת הנוכחות לא צלחה ) מתעדכנת הרשימה לפי הנתונים הללו (בשביל שליחה מחודשת)</a:t>
            </a:r>
            <a:br>
              <a:rPr lang="en-US" sz="1600" dirty="0"/>
            </a:br>
            <a:r>
              <a:rPr lang="he-IL" sz="1600" dirty="0"/>
              <a:t>אחרת (במקרה של טעינה מחדש או במקרה שההוספה צלחה ויש צורך בסימון נוכחות בשיעור חדש)</a:t>
            </a:r>
            <a:br>
              <a:rPr lang="en-US" sz="1600" dirty="0"/>
            </a:br>
            <a:r>
              <a:rPr lang="he-IL" sz="1600" dirty="0"/>
              <a:t>מאותחלת הרשימה המקומית </a:t>
            </a:r>
            <a:r>
              <a:rPr lang="en-US" sz="1600" dirty="0" err="1"/>
              <a:t>studentStatuses</a:t>
            </a:r>
            <a:r>
              <a:rPr lang="he-IL" sz="1600" dirty="0"/>
              <a:t> (מסוג מודל </a:t>
            </a:r>
            <a:r>
              <a:rPr lang="en-US" sz="1600" dirty="0" err="1"/>
              <a:t>studentStatus</a:t>
            </a:r>
            <a:r>
              <a:rPr lang="he-IL" sz="1600" dirty="0"/>
              <a:t> )</a:t>
            </a:r>
            <a:br>
              <a:rPr lang="en-US" sz="1600" dirty="0"/>
            </a:br>
            <a:r>
              <a:rPr lang="he-IL" sz="1600" dirty="0"/>
              <a:t> לפי שדות ה </a:t>
            </a:r>
            <a:r>
              <a:rPr lang="en-US" sz="1600" dirty="0" err="1"/>
              <a:t>studentId</a:t>
            </a:r>
            <a:r>
              <a:rPr lang="en-US" sz="1600" dirty="0"/>
              <a:t> </a:t>
            </a:r>
            <a:r>
              <a:rPr lang="he-IL" sz="1600" dirty="0"/>
              <a:t> שהתקבלו מהשרת מעדכנים את הסטטוס של כל אחד ואחד (כברירת מחדל ל </a:t>
            </a:r>
            <a:r>
              <a:rPr lang="en-US" sz="1600" dirty="0"/>
              <a:t>ABSENT</a:t>
            </a:r>
            <a:r>
              <a:rPr lang="he-IL" sz="1600" dirty="0"/>
              <a:t>)</a:t>
            </a:r>
          </a:p>
        </p:txBody>
      </p:sp>
      <p:pic>
        <p:nvPicPr>
          <p:cNvPr id="12" name="תמונה 11">
            <a:extLst>
              <a:ext uri="{FF2B5EF4-FFF2-40B4-BE49-F238E27FC236}">
                <a16:creationId xmlns:a16="http://schemas.microsoft.com/office/drawing/2014/main" id="{1E4CB647-4E86-4103-9E3B-95CBF3487074}"/>
              </a:ext>
            </a:extLst>
          </p:cNvPr>
          <p:cNvPicPr>
            <a:picLocks noChangeAspect="1"/>
          </p:cNvPicPr>
          <p:nvPr/>
        </p:nvPicPr>
        <p:blipFill>
          <a:blip r:embed="rId2"/>
          <a:stretch>
            <a:fillRect/>
          </a:stretch>
        </p:blipFill>
        <p:spPr>
          <a:xfrm>
            <a:off x="357022" y="1955665"/>
            <a:ext cx="5616427" cy="4572396"/>
          </a:xfrm>
          <a:prstGeom prst="rect">
            <a:avLst/>
          </a:prstGeom>
        </p:spPr>
      </p:pic>
      <p:cxnSp>
        <p:nvCxnSpPr>
          <p:cNvPr id="34" name="מחבר: מרפקי 33">
            <a:extLst>
              <a:ext uri="{FF2B5EF4-FFF2-40B4-BE49-F238E27FC236}">
                <a16:creationId xmlns:a16="http://schemas.microsoft.com/office/drawing/2014/main" id="{C7BFBEA1-4FAD-466C-99BE-C710000142B5}"/>
              </a:ext>
            </a:extLst>
          </p:cNvPr>
          <p:cNvCxnSpPr>
            <a:cxnSpLocks/>
          </p:cNvCxnSpPr>
          <p:nvPr/>
        </p:nvCxnSpPr>
        <p:spPr>
          <a:xfrm rot="10800000" flipV="1">
            <a:off x="2375555" y="1225487"/>
            <a:ext cx="7409470" cy="895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057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תיבת טקסט 16">
            <a:extLst>
              <a:ext uri="{FF2B5EF4-FFF2-40B4-BE49-F238E27FC236}">
                <a16:creationId xmlns:a16="http://schemas.microsoft.com/office/drawing/2014/main" id="{E424E174-77DB-4768-A9BE-3CD7C31FB311}"/>
              </a:ext>
            </a:extLst>
          </p:cNvPr>
          <p:cNvSpPr txBox="1"/>
          <p:nvPr/>
        </p:nvSpPr>
        <p:spPr>
          <a:xfrm>
            <a:off x="7852528" y="292231"/>
            <a:ext cx="4308049" cy="369332"/>
          </a:xfrm>
          <a:prstGeom prst="rect">
            <a:avLst/>
          </a:prstGeom>
          <a:noFill/>
        </p:spPr>
        <p:txBody>
          <a:bodyPr wrap="square" rtlCol="1">
            <a:spAutoFit/>
          </a:bodyPr>
          <a:lstStyle/>
          <a:p>
            <a:endParaRPr lang="he-IL" dirty="0"/>
          </a:p>
        </p:txBody>
      </p:sp>
      <p:pic>
        <p:nvPicPr>
          <p:cNvPr id="5" name="תמונה 4">
            <a:extLst>
              <a:ext uri="{FF2B5EF4-FFF2-40B4-BE49-F238E27FC236}">
                <a16:creationId xmlns:a16="http://schemas.microsoft.com/office/drawing/2014/main" id="{4C720E3A-F8DF-40A8-9758-1016EC2D8EA5}"/>
              </a:ext>
            </a:extLst>
          </p:cNvPr>
          <p:cNvPicPr>
            <a:picLocks noChangeAspect="1"/>
          </p:cNvPicPr>
          <p:nvPr/>
        </p:nvPicPr>
        <p:blipFill>
          <a:blip r:embed="rId2"/>
          <a:stretch>
            <a:fillRect/>
          </a:stretch>
        </p:blipFill>
        <p:spPr>
          <a:xfrm>
            <a:off x="422414" y="4444424"/>
            <a:ext cx="7071972" cy="929721"/>
          </a:xfrm>
          <a:prstGeom prst="rect">
            <a:avLst/>
          </a:prstGeom>
        </p:spPr>
      </p:pic>
      <p:pic>
        <p:nvPicPr>
          <p:cNvPr id="6" name="תמונה 5">
            <a:extLst>
              <a:ext uri="{FF2B5EF4-FFF2-40B4-BE49-F238E27FC236}">
                <a16:creationId xmlns:a16="http://schemas.microsoft.com/office/drawing/2014/main" id="{23E9A3A3-D955-4C55-BCD4-205B41DFB82F}"/>
              </a:ext>
            </a:extLst>
          </p:cNvPr>
          <p:cNvPicPr>
            <a:picLocks noChangeAspect="1"/>
          </p:cNvPicPr>
          <p:nvPr/>
        </p:nvPicPr>
        <p:blipFill>
          <a:blip r:embed="rId3"/>
          <a:stretch>
            <a:fillRect/>
          </a:stretch>
        </p:blipFill>
        <p:spPr>
          <a:xfrm>
            <a:off x="422414" y="3286084"/>
            <a:ext cx="7071973" cy="1158340"/>
          </a:xfrm>
          <a:prstGeom prst="rect">
            <a:avLst/>
          </a:prstGeom>
        </p:spPr>
      </p:pic>
      <p:sp>
        <p:nvSpPr>
          <p:cNvPr id="11" name="תיבת טקסט 10">
            <a:extLst>
              <a:ext uri="{FF2B5EF4-FFF2-40B4-BE49-F238E27FC236}">
                <a16:creationId xmlns:a16="http://schemas.microsoft.com/office/drawing/2014/main" id="{EAD6F10A-AA39-466E-A478-3BDAF1271417}"/>
              </a:ext>
            </a:extLst>
          </p:cNvPr>
          <p:cNvSpPr txBox="1"/>
          <p:nvPr/>
        </p:nvSpPr>
        <p:spPr>
          <a:xfrm>
            <a:off x="2630079" y="179110"/>
            <a:ext cx="9275976" cy="523220"/>
          </a:xfrm>
          <a:prstGeom prst="rect">
            <a:avLst/>
          </a:prstGeom>
          <a:noFill/>
        </p:spPr>
        <p:txBody>
          <a:bodyPr wrap="square" rtlCol="1">
            <a:spAutoFit/>
          </a:bodyPr>
          <a:lstStyle/>
          <a:p>
            <a:r>
              <a:rPr lang="he-IL" sz="2800" dirty="0"/>
              <a:t>להלן פירוט הפונקציות המופעלות בקוד שהוצג בשקופית הקודמת:</a:t>
            </a:r>
          </a:p>
        </p:txBody>
      </p:sp>
      <p:sp>
        <p:nvSpPr>
          <p:cNvPr id="8" name="תיבת טקסט 7">
            <a:extLst>
              <a:ext uri="{FF2B5EF4-FFF2-40B4-BE49-F238E27FC236}">
                <a16:creationId xmlns:a16="http://schemas.microsoft.com/office/drawing/2014/main" id="{B01C830A-5C6B-4147-B633-A680AF82B02B}"/>
              </a:ext>
            </a:extLst>
          </p:cNvPr>
          <p:cNvSpPr txBox="1"/>
          <p:nvPr/>
        </p:nvSpPr>
        <p:spPr>
          <a:xfrm>
            <a:off x="5995446" y="895545"/>
            <a:ext cx="5505255" cy="2308324"/>
          </a:xfrm>
          <a:prstGeom prst="rect">
            <a:avLst/>
          </a:prstGeom>
          <a:noFill/>
        </p:spPr>
        <p:txBody>
          <a:bodyPr wrap="square" rtlCol="1">
            <a:spAutoFit/>
          </a:bodyPr>
          <a:lstStyle/>
          <a:p>
            <a:r>
              <a:rPr lang="he-IL" dirty="0"/>
              <a:t>הפונקציה </a:t>
            </a:r>
            <a:r>
              <a:rPr lang="en-US" dirty="0"/>
              <a:t> </a:t>
            </a:r>
            <a:r>
              <a:rPr lang="en-US" dirty="0" err="1"/>
              <a:t>searchStudentsByCourseId</a:t>
            </a:r>
            <a:r>
              <a:rPr lang="en-US" dirty="0"/>
              <a:t> </a:t>
            </a:r>
            <a:r>
              <a:rPr lang="he-IL" dirty="0"/>
              <a:t>ב-</a:t>
            </a:r>
            <a:r>
              <a:rPr lang="en-US" dirty="0" err="1"/>
              <a:t>StudentService</a:t>
            </a:r>
            <a:r>
              <a:rPr lang="en-US" dirty="0"/>
              <a:t> </a:t>
            </a:r>
            <a:r>
              <a:rPr lang="he-IL" dirty="0"/>
              <a:t> תפקידה לשלוף רשימת תלמידים לפי מזהה הקורס שנשלח כפרמטר.</a:t>
            </a:r>
            <a:br>
              <a:rPr lang="en-US" dirty="0"/>
            </a:br>
            <a:r>
              <a:rPr lang="he-IL" dirty="0"/>
              <a:t> היא מבצעת בקשת </a:t>
            </a:r>
            <a:r>
              <a:rPr lang="en-US" dirty="0"/>
              <a:t>HTTP </a:t>
            </a:r>
            <a:r>
              <a:rPr lang="he-IL" dirty="0"/>
              <a:t> מסוג </a:t>
            </a:r>
            <a:r>
              <a:rPr lang="en-US" dirty="0"/>
              <a:t> GET </a:t>
            </a:r>
            <a:r>
              <a:rPr lang="he-IL" dirty="0"/>
              <a:t>לכתובת ה-</a:t>
            </a:r>
            <a:r>
              <a:rPr lang="en-US" dirty="0"/>
              <a:t>URL </a:t>
            </a:r>
            <a:r>
              <a:rPr lang="he-IL" dirty="0"/>
              <a:t> המתאימה</a:t>
            </a:r>
            <a:br>
              <a:rPr lang="en-US" dirty="0"/>
            </a:br>
            <a:r>
              <a:rPr lang="he-IL" dirty="0"/>
              <a:t>(מתייחס לפורט שבו רץ השרת {</a:t>
            </a:r>
            <a:r>
              <a:rPr lang="en-US" dirty="0"/>
              <a:t>student-service</a:t>
            </a:r>
            <a:r>
              <a:rPr lang="he-IL" dirty="0"/>
              <a:t>})</a:t>
            </a:r>
            <a:br>
              <a:rPr lang="en-US" dirty="0"/>
            </a:br>
            <a:r>
              <a:rPr lang="he-IL" dirty="0"/>
              <a:t> הפונקציה מחזירה אובייקט מסוג  </a:t>
            </a:r>
            <a:r>
              <a:rPr lang="en-US" dirty="0"/>
              <a:t>Observable</a:t>
            </a:r>
            <a:r>
              <a:rPr lang="he-IL" dirty="0"/>
              <a:t> שמכיל את רשימת התלמידים ברגע שהתשובה מהשרת מתקבלת</a:t>
            </a:r>
          </a:p>
        </p:txBody>
      </p:sp>
      <p:sp>
        <p:nvSpPr>
          <p:cNvPr id="18" name="תרשים זרימה: מחבר 17">
            <a:extLst>
              <a:ext uri="{FF2B5EF4-FFF2-40B4-BE49-F238E27FC236}">
                <a16:creationId xmlns:a16="http://schemas.microsoft.com/office/drawing/2014/main" id="{F8653182-A427-4594-BCEA-C89BD4E7E8B5}"/>
              </a:ext>
            </a:extLst>
          </p:cNvPr>
          <p:cNvSpPr/>
          <p:nvPr/>
        </p:nvSpPr>
        <p:spPr>
          <a:xfrm>
            <a:off x="11500701" y="1055803"/>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1236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DCD82891-19D2-4CF5-8C47-19EDB6E90B3E}"/>
              </a:ext>
            </a:extLst>
          </p:cNvPr>
          <p:cNvPicPr>
            <a:picLocks noChangeAspect="1"/>
          </p:cNvPicPr>
          <p:nvPr/>
        </p:nvPicPr>
        <p:blipFill>
          <a:blip r:embed="rId3"/>
          <a:stretch>
            <a:fillRect/>
          </a:stretch>
        </p:blipFill>
        <p:spPr>
          <a:xfrm>
            <a:off x="815928" y="746405"/>
            <a:ext cx="7216765" cy="1752752"/>
          </a:xfrm>
          <a:prstGeom prst="rect">
            <a:avLst/>
          </a:prstGeom>
        </p:spPr>
      </p:pic>
      <p:pic>
        <p:nvPicPr>
          <p:cNvPr id="10" name="תמונה 9">
            <a:extLst>
              <a:ext uri="{FF2B5EF4-FFF2-40B4-BE49-F238E27FC236}">
                <a16:creationId xmlns:a16="http://schemas.microsoft.com/office/drawing/2014/main" id="{2966FBD4-B5E9-4EFD-8DBE-B17571C70E9A}"/>
              </a:ext>
            </a:extLst>
          </p:cNvPr>
          <p:cNvPicPr>
            <a:picLocks noChangeAspect="1"/>
          </p:cNvPicPr>
          <p:nvPr/>
        </p:nvPicPr>
        <p:blipFill>
          <a:blip r:embed="rId4"/>
          <a:stretch>
            <a:fillRect/>
          </a:stretch>
        </p:blipFill>
        <p:spPr>
          <a:xfrm>
            <a:off x="815928" y="2708658"/>
            <a:ext cx="7033870" cy="1089754"/>
          </a:xfrm>
          <a:prstGeom prst="rect">
            <a:avLst/>
          </a:prstGeom>
        </p:spPr>
      </p:pic>
      <p:pic>
        <p:nvPicPr>
          <p:cNvPr id="11" name="תמונה 10">
            <a:extLst>
              <a:ext uri="{FF2B5EF4-FFF2-40B4-BE49-F238E27FC236}">
                <a16:creationId xmlns:a16="http://schemas.microsoft.com/office/drawing/2014/main" id="{1FF80A09-9D74-4C2D-94E2-2770573DB930}"/>
              </a:ext>
            </a:extLst>
          </p:cNvPr>
          <p:cNvPicPr>
            <a:picLocks noChangeAspect="1"/>
          </p:cNvPicPr>
          <p:nvPr/>
        </p:nvPicPr>
        <p:blipFill>
          <a:blip r:embed="rId5"/>
          <a:stretch>
            <a:fillRect/>
          </a:stretch>
        </p:blipFill>
        <p:spPr>
          <a:xfrm>
            <a:off x="815928" y="4007913"/>
            <a:ext cx="6561389" cy="1425063"/>
          </a:xfrm>
          <a:prstGeom prst="rect">
            <a:avLst/>
          </a:prstGeom>
        </p:spPr>
      </p:pic>
      <p:pic>
        <p:nvPicPr>
          <p:cNvPr id="12" name="תמונה 11">
            <a:extLst>
              <a:ext uri="{FF2B5EF4-FFF2-40B4-BE49-F238E27FC236}">
                <a16:creationId xmlns:a16="http://schemas.microsoft.com/office/drawing/2014/main" id="{9F50CD2D-3F22-4AA8-B50F-99E111B09BB9}"/>
              </a:ext>
            </a:extLst>
          </p:cNvPr>
          <p:cNvPicPr>
            <a:picLocks noChangeAspect="1"/>
          </p:cNvPicPr>
          <p:nvPr/>
        </p:nvPicPr>
        <p:blipFill>
          <a:blip r:embed="rId6"/>
          <a:stretch>
            <a:fillRect/>
          </a:stretch>
        </p:blipFill>
        <p:spPr>
          <a:xfrm>
            <a:off x="815928" y="5642477"/>
            <a:ext cx="6248942" cy="960203"/>
          </a:xfrm>
          <a:prstGeom prst="rect">
            <a:avLst/>
          </a:prstGeom>
        </p:spPr>
      </p:pic>
      <p:sp>
        <p:nvSpPr>
          <p:cNvPr id="14" name="תיבת טקסט 13">
            <a:extLst>
              <a:ext uri="{FF2B5EF4-FFF2-40B4-BE49-F238E27FC236}">
                <a16:creationId xmlns:a16="http://schemas.microsoft.com/office/drawing/2014/main" id="{57B5037E-0C55-4009-B89A-1CE1C9E408A1}"/>
              </a:ext>
            </a:extLst>
          </p:cNvPr>
          <p:cNvSpPr txBox="1"/>
          <p:nvPr/>
        </p:nvSpPr>
        <p:spPr>
          <a:xfrm>
            <a:off x="8135333" y="886119"/>
            <a:ext cx="3497345" cy="1323439"/>
          </a:xfrm>
          <a:prstGeom prst="rect">
            <a:avLst/>
          </a:prstGeom>
          <a:noFill/>
        </p:spPr>
        <p:txBody>
          <a:bodyPr wrap="square" rtlCol="1">
            <a:spAutoFit/>
          </a:bodyPr>
          <a:lstStyle/>
          <a:p>
            <a:r>
              <a:rPr lang="he-IL" sz="1600" dirty="0"/>
              <a:t>מאתחלת את הרשימה  </a:t>
            </a:r>
            <a:r>
              <a:rPr lang="en-US" sz="1600" dirty="0" err="1"/>
              <a:t>studentStatuses</a:t>
            </a:r>
            <a:r>
              <a:rPr lang="he-IL" sz="1600" dirty="0"/>
              <a:t> באובייקטים בהתאם לנתונים שהתקבלו  מהרשימה שהתקבלה מהשרת</a:t>
            </a:r>
            <a:br>
              <a:rPr lang="en-US" sz="1600" dirty="0"/>
            </a:br>
            <a:r>
              <a:rPr lang="he-IL" sz="1600" dirty="0"/>
              <a:t>(מאתחלת את השדה </a:t>
            </a:r>
            <a:r>
              <a:rPr lang="en-US" sz="1600" dirty="0"/>
              <a:t>status</a:t>
            </a:r>
            <a:r>
              <a:rPr lang="he-IL" sz="1600" dirty="0"/>
              <a:t> בכל אובייקט שנוצר כברירת מחדל ל </a:t>
            </a:r>
            <a:r>
              <a:rPr lang="en-US" sz="1600" dirty="0"/>
              <a:t>ABSENT”</a:t>
            </a:r>
            <a:r>
              <a:rPr lang="he-IL" sz="1600" dirty="0"/>
              <a:t>")</a:t>
            </a:r>
          </a:p>
        </p:txBody>
      </p:sp>
      <p:sp>
        <p:nvSpPr>
          <p:cNvPr id="15" name="תיבת טקסט 14">
            <a:extLst>
              <a:ext uri="{FF2B5EF4-FFF2-40B4-BE49-F238E27FC236}">
                <a16:creationId xmlns:a16="http://schemas.microsoft.com/office/drawing/2014/main" id="{AB570CE4-5079-415D-A2FA-6C5AF7CE53B7}"/>
              </a:ext>
            </a:extLst>
          </p:cNvPr>
          <p:cNvSpPr txBox="1"/>
          <p:nvPr/>
        </p:nvSpPr>
        <p:spPr>
          <a:xfrm>
            <a:off x="7861955" y="2737772"/>
            <a:ext cx="3827283" cy="830997"/>
          </a:xfrm>
          <a:prstGeom prst="rect">
            <a:avLst/>
          </a:prstGeom>
          <a:noFill/>
        </p:spPr>
        <p:txBody>
          <a:bodyPr wrap="square" rtlCol="1">
            <a:spAutoFit/>
          </a:bodyPr>
          <a:lstStyle/>
          <a:p>
            <a:r>
              <a:rPr lang="he-IL" sz="1600" dirty="0"/>
              <a:t>עוברת על הרשימה מחפשת את התלמיד לפי</a:t>
            </a:r>
            <a:br>
              <a:rPr lang="en-US" sz="1600" dirty="0"/>
            </a:br>
            <a:r>
              <a:rPr lang="en-US" sz="1600" dirty="0" err="1"/>
              <a:t>studentId</a:t>
            </a:r>
            <a:r>
              <a:rPr lang="en-US" sz="1600" dirty="0"/>
              <a:t> </a:t>
            </a:r>
            <a:r>
              <a:rPr lang="he-IL" sz="1600" dirty="0"/>
              <a:t> שנשלח ומחזירה את הסטטוס שלו כברירת מחדל מחזירה </a:t>
            </a:r>
            <a:r>
              <a:rPr lang="en-US" sz="1600" dirty="0"/>
              <a:t>ABSENT”</a:t>
            </a:r>
            <a:r>
              <a:rPr lang="he-IL" sz="1600" dirty="0"/>
              <a:t>"</a:t>
            </a:r>
          </a:p>
        </p:txBody>
      </p:sp>
      <p:sp>
        <p:nvSpPr>
          <p:cNvPr id="16" name="תיבת טקסט 15">
            <a:extLst>
              <a:ext uri="{FF2B5EF4-FFF2-40B4-BE49-F238E27FC236}">
                <a16:creationId xmlns:a16="http://schemas.microsoft.com/office/drawing/2014/main" id="{64F8DF3B-BB92-4BEA-8DE2-0A6A1E76F968}"/>
              </a:ext>
            </a:extLst>
          </p:cNvPr>
          <p:cNvSpPr txBox="1"/>
          <p:nvPr/>
        </p:nvSpPr>
        <p:spPr>
          <a:xfrm>
            <a:off x="7505662" y="4157641"/>
            <a:ext cx="4197658" cy="1077218"/>
          </a:xfrm>
          <a:prstGeom prst="rect">
            <a:avLst/>
          </a:prstGeom>
          <a:noFill/>
        </p:spPr>
        <p:txBody>
          <a:bodyPr wrap="square" rtlCol="1">
            <a:spAutoFit/>
          </a:bodyPr>
          <a:lstStyle/>
          <a:p>
            <a:r>
              <a:rPr lang="he-IL" sz="1600" dirty="0"/>
              <a:t>עוברת על הרשימה מחפשת את התלמיד לפי</a:t>
            </a:r>
            <a:br>
              <a:rPr lang="en-US" sz="1600" dirty="0"/>
            </a:br>
            <a:r>
              <a:rPr lang="en-US" sz="1600" dirty="0" err="1"/>
              <a:t>studentId</a:t>
            </a:r>
            <a:r>
              <a:rPr lang="en-US" sz="1600" dirty="0"/>
              <a:t> </a:t>
            </a:r>
            <a:r>
              <a:rPr lang="he-IL" sz="1600" dirty="0"/>
              <a:t> שנשלח אם הוא קיים מעדכנת את הסטטוס שלו לפי מה שנשלח ושומרת את השינוי</a:t>
            </a:r>
            <a:br>
              <a:rPr lang="en-US" sz="1600" dirty="0"/>
            </a:br>
            <a:r>
              <a:rPr lang="he-IL" sz="1600" dirty="0"/>
              <a:t> ב </a:t>
            </a:r>
            <a:r>
              <a:rPr lang="en-US" sz="1600" dirty="0" err="1"/>
              <a:t>localStorage</a:t>
            </a:r>
            <a:endParaRPr lang="he-IL" sz="1600" dirty="0"/>
          </a:p>
        </p:txBody>
      </p:sp>
      <p:sp>
        <p:nvSpPr>
          <p:cNvPr id="17" name="תיבת טקסט 16">
            <a:extLst>
              <a:ext uri="{FF2B5EF4-FFF2-40B4-BE49-F238E27FC236}">
                <a16:creationId xmlns:a16="http://schemas.microsoft.com/office/drawing/2014/main" id="{D0A4E1D7-AA6E-4B6B-B963-8677D37B1450}"/>
              </a:ext>
            </a:extLst>
          </p:cNvPr>
          <p:cNvSpPr txBox="1"/>
          <p:nvPr/>
        </p:nvSpPr>
        <p:spPr>
          <a:xfrm>
            <a:off x="7242737" y="5707079"/>
            <a:ext cx="4481518" cy="830997"/>
          </a:xfrm>
          <a:prstGeom prst="rect">
            <a:avLst/>
          </a:prstGeom>
          <a:noFill/>
        </p:spPr>
        <p:txBody>
          <a:bodyPr wrap="square" rtlCol="1">
            <a:spAutoFit/>
          </a:bodyPr>
          <a:lstStyle/>
          <a:p>
            <a:r>
              <a:rPr lang="he-IL" sz="1600" dirty="0"/>
              <a:t>ממירה את מערך הסטטוסים של התלמידים לפורמט </a:t>
            </a:r>
            <a:r>
              <a:rPr lang="en-US" sz="1600" dirty="0"/>
              <a:t>   JSON  </a:t>
            </a:r>
            <a:r>
              <a:rPr lang="he-IL" sz="1600" dirty="0"/>
              <a:t> ומאחסנת את הנתונים הללו ב</a:t>
            </a:r>
            <a:r>
              <a:rPr lang="en-US" sz="1600" dirty="0" err="1"/>
              <a:t>localStorage</a:t>
            </a:r>
            <a:r>
              <a:rPr lang="en-US" sz="1600" dirty="0"/>
              <a:t> </a:t>
            </a:r>
            <a:r>
              <a:rPr lang="he-IL" sz="1600" dirty="0"/>
              <a:t> בשדה בשם </a:t>
            </a:r>
            <a:r>
              <a:rPr lang="en-US" sz="1600" dirty="0" err="1"/>
              <a:t>studentStatuses</a:t>
            </a:r>
            <a:endParaRPr lang="he-IL" sz="1600" dirty="0"/>
          </a:p>
        </p:txBody>
      </p:sp>
      <p:sp>
        <p:nvSpPr>
          <p:cNvPr id="19" name="תרשים זרימה: מחבר 18">
            <a:extLst>
              <a:ext uri="{FF2B5EF4-FFF2-40B4-BE49-F238E27FC236}">
                <a16:creationId xmlns:a16="http://schemas.microsoft.com/office/drawing/2014/main" id="{308FAD9D-FB9D-480D-9210-361D66433F5F}"/>
              </a:ext>
            </a:extLst>
          </p:cNvPr>
          <p:cNvSpPr/>
          <p:nvPr/>
        </p:nvSpPr>
        <p:spPr>
          <a:xfrm flipV="1">
            <a:off x="11660958" y="1019509"/>
            <a:ext cx="56560"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תרשים זרימה: מחבר 19">
            <a:extLst>
              <a:ext uri="{FF2B5EF4-FFF2-40B4-BE49-F238E27FC236}">
                <a16:creationId xmlns:a16="http://schemas.microsoft.com/office/drawing/2014/main" id="{7176B1BD-E7F6-4765-9406-D1D5C57485A1}"/>
              </a:ext>
            </a:extLst>
          </p:cNvPr>
          <p:cNvSpPr/>
          <p:nvPr/>
        </p:nvSpPr>
        <p:spPr>
          <a:xfrm>
            <a:off x="11701395" y="2856242"/>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תרשים זרימה: מחבר 20">
            <a:extLst>
              <a:ext uri="{FF2B5EF4-FFF2-40B4-BE49-F238E27FC236}">
                <a16:creationId xmlns:a16="http://schemas.microsoft.com/office/drawing/2014/main" id="{B404C32C-D311-4B0C-95B0-0E11D8083F71}"/>
              </a:ext>
            </a:extLst>
          </p:cNvPr>
          <p:cNvSpPr/>
          <p:nvPr/>
        </p:nvSpPr>
        <p:spPr>
          <a:xfrm>
            <a:off x="11724254" y="4271914"/>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תרשים זרימה: מחבר 21">
            <a:extLst>
              <a:ext uri="{FF2B5EF4-FFF2-40B4-BE49-F238E27FC236}">
                <a16:creationId xmlns:a16="http://schemas.microsoft.com/office/drawing/2014/main" id="{39E10407-63CE-4317-8DA2-EF54B5EF012F}"/>
              </a:ext>
            </a:extLst>
          </p:cNvPr>
          <p:cNvSpPr/>
          <p:nvPr/>
        </p:nvSpPr>
        <p:spPr>
          <a:xfrm>
            <a:off x="11724254" y="5825766"/>
            <a:ext cx="45719" cy="4571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15467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תמונה 12">
            <a:extLst>
              <a:ext uri="{FF2B5EF4-FFF2-40B4-BE49-F238E27FC236}">
                <a16:creationId xmlns:a16="http://schemas.microsoft.com/office/drawing/2014/main" id="{581E8BD1-D637-4C04-AC68-B3046AD350DD}"/>
              </a:ext>
            </a:extLst>
          </p:cNvPr>
          <p:cNvPicPr>
            <a:picLocks noChangeAspect="1"/>
          </p:cNvPicPr>
          <p:nvPr/>
        </p:nvPicPr>
        <p:blipFill>
          <a:blip r:embed="rId2"/>
          <a:stretch>
            <a:fillRect/>
          </a:stretch>
        </p:blipFill>
        <p:spPr>
          <a:xfrm>
            <a:off x="165753" y="186888"/>
            <a:ext cx="7285351" cy="5395428"/>
          </a:xfrm>
          <a:prstGeom prst="rect">
            <a:avLst/>
          </a:prstGeom>
        </p:spPr>
      </p:pic>
      <p:cxnSp>
        <p:nvCxnSpPr>
          <p:cNvPr id="15" name="מחבר חץ ישר 14">
            <a:extLst>
              <a:ext uri="{FF2B5EF4-FFF2-40B4-BE49-F238E27FC236}">
                <a16:creationId xmlns:a16="http://schemas.microsoft.com/office/drawing/2014/main" id="{598E208B-96DD-49DC-B8C3-FEBAD324C874}"/>
              </a:ext>
            </a:extLst>
          </p:cNvPr>
          <p:cNvCxnSpPr/>
          <p:nvPr/>
        </p:nvCxnSpPr>
        <p:spPr>
          <a:xfrm>
            <a:off x="3808429" y="5090474"/>
            <a:ext cx="4100660" cy="904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2159FC1E-7CCA-44D0-ACE6-21A4CF575B4C}"/>
              </a:ext>
            </a:extLst>
          </p:cNvPr>
          <p:cNvCxnSpPr>
            <a:cxnSpLocks/>
          </p:cNvCxnSpPr>
          <p:nvPr/>
        </p:nvCxnSpPr>
        <p:spPr>
          <a:xfrm flipV="1">
            <a:off x="7060676" y="2094271"/>
            <a:ext cx="1640872" cy="13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E9A7C1E7-BAA5-4299-A137-741C4A760416}"/>
              </a:ext>
            </a:extLst>
          </p:cNvPr>
          <p:cNvCxnSpPr>
            <a:cxnSpLocks/>
          </p:cNvCxnSpPr>
          <p:nvPr/>
        </p:nvCxnSpPr>
        <p:spPr>
          <a:xfrm flipV="1">
            <a:off x="7060676" y="2920703"/>
            <a:ext cx="1697433" cy="80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EF9CB4DF-DD7E-4A73-B5B3-224B3D6E177F}"/>
              </a:ext>
            </a:extLst>
          </p:cNvPr>
          <p:cNvCxnSpPr>
            <a:cxnSpLocks/>
          </p:cNvCxnSpPr>
          <p:nvPr/>
        </p:nvCxnSpPr>
        <p:spPr>
          <a:xfrm flipV="1">
            <a:off x="7015874" y="2548110"/>
            <a:ext cx="1640872" cy="49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תיבת טקסט 24">
            <a:extLst>
              <a:ext uri="{FF2B5EF4-FFF2-40B4-BE49-F238E27FC236}">
                <a16:creationId xmlns:a16="http://schemas.microsoft.com/office/drawing/2014/main" id="{3A1FCEBD-3E95-4134-AAEE-822055A20761}"/>
              </a:ext>
            </a:extLst>
          </p:cNvPr>
          <p:cNvSpPr txBox="1"/>
          <p:nvPr/>
        </p:nvSpPr>
        <p:spPr>
          <a:xfrm>
            <a:off x="7207969" y="186888"/>
            <a:ext cx="4117158" cy="523220"/>
          </a:xfrm>
          <a:prstGeom prst="rect">
            <a:avLst/>
          </a:prstGeom>
          <a:noFill/>
        </p:spPr>
        <p:txBody>
          <a:bodyPr wrap="square" rtlCol="1">
            <a:spAutoFit/>
          </a:bodyPr>
          <a:lstStyle/>
          <a:p>
            <a:r>
              <a:rPr lang="he-IL" sz="2800" dirty="0"/>
              <a:t>להלן קוד </a:t>
            </a:r>
            <a:r>
              <a:rPr lang="en-US" sz="2800" dirty="0"/>
              <a:t>HTML </a:t>
            </a:r>
            <a:r>
              <a:rPr lang="he-IL" sz="2800" dirty="0"/>
              <a:t> :</a:t>
            </a:r>
          </a:p>
        </p:txBody>
      </p:sp>
      <p:sp>
        <p:nvSpPr>
          <p:cNvPr id="27" name="תיבת טקסט 26">
            <a:extLst>
              <a:ext uri="{FF2B5EF4-FFF2-40B4-BE49-F238E27FC236}">
                <a16:creationId xmlns:a16="http://schemas.microsoft.com/office/drawing/2014/main" id="{FBCA22E7-B476-48E9-A72D-7755CB873270}"/>
              </a:ext>
            </a:extLst>
          </p:cNvPr>
          <p:cNvSpPr txBox="1"/>
          <p:nvPr/>
        </p:nvSpPr>
        <p:spPr>
          <a:xfrm>
            <a:off x="8490813" y="926462"/>
            <a:ext cx="3073139" cy="2308324"/>
          </a:xfrm>
          <a:prstGeom prst="rect">
            <a:avLst/>
          </a:prstGeom>
          <a:noFill/>
        </p:spPr>
        <p:txBody>
          <a:bodyPr wrap="square" rtlCol="1">
            <a:spAutoFit/>
          </a:bodyPr>
          <a:lstStyle/>
          <a:p>
            <a:r>
              <a:rPr lang="he-IL" dirty="0"/>
              <a:t>הקוד מציג כפתורי </a:t>
            </a:r>
            <a:r>
              <a:rPr lang="en-US" dirty="0"/>
              <a:t>radio-button </a:t>
            </a:r>
            <a:r>
              <a:rPr lang="he-IL" dirty="0"/>
              <a:t>עבור סטטוס של תלמיד, ומאזין לשינויים בהם כדי לעדכן את הסטטוס של התלמיד ל-</a:t>
            </a:r>
            <a:br>
              <a:rPr lang="en-US" dirty="0"/>
            </a:br>
            <a:r>
              <a:rPr lang="en-US" dirty="0"/>
              <a:t>“LATE”/”ABSENT”/”PRESENT”</a:t>
            </a:r>
            <a:br>
              <a:rPr lang="en-US" dirty="0"/>
            </a:br>
            <a:r>
              <a:rPr lang="he-IL" dirty="0"/>
              <a:t>הכפתור יהיה מנוטרל </a:t>
            </a:r>
            <a:br>
              <a:rPr lang="he-IL" dirty="0"/>
            </a:br>
            <a:r>
              <a:rPr lang="he-IL" dirty="0"/>
              <a:t>אם הסטטוס עודכן והסטודנט הנוכחי אינו הנבחר לעריכה.</a:t>
            </a:r>
          </a:p>
        </p:txBody>
      </p:sp>
      <p:sp>
        <p:nvSpPr>
          <p:cNvPr id="34" name="תיבת טקסט 33">
            <a:extLst>
              <a:ext uri="{FF2B5EF4-FFF2-40B4-BE49-F238E27FC236}">
                <a16:creationId xmlns:a16="http://schemas.microsoft.com/office/drawing/2014/main" id="{E16B7533-AFDE-4F21-8708-58C2B65B4DC8}"/>
              </a:ext>
            </a:extLst>
          </p:cNvPr>
          <p:cNvSpPr txBox="1"/>
          <p:nvPr/>
        </p:nvSpPr>
        <p:spPr>
          <a:xfrm>
            <a:off x="7560353" y="4083466"/>
            <a:ext cx="4465894" cy="1200329"/>
          </a:xfrm>
          <a:prstGeom prst="rect">
            <a:avLst/>
          </a:prstGeom>
          <a:noFill/>
        </p:spPr>
        <p:txBody>
          <a:bodyPr wrap="square" rtlCol="1">
            <a:spAutoFit/>
          </a:bodyPr>
          <a:lstStyle/>
          <a:p>
            <a:r>
              <a:rPr lang="he-IL" dirty="0"/>
              <a:t>הקוד מציג אייקון של עיפרון, ולחיצה עליו מפעילה את הפונקציה </a:t>
            </a:r>
            <a:r>
              <a:rPr lang="en-US" dirty="0" err="1"/>
              <a:t>editAttendance</a:t>
            </a:r>
            <a:r>
              <a:rPr lang="en-US" dirty="0"/>
              <a:t>(student)   </a:t>
            </a:r>
            <a:br>
              <a:rPr lang="en-US" dirty="0"/>
            </a:br>
            <a:r>
              <a:rPr lang="he-IL" dirty="0"/>
              <a:t>פונקציה זו מסמנת את התלמיד שנלחץ עליו כסטודנט הנבחר לעריכה -</a:t>
            </a:r>
            <a:r>
              <a:rPr lang="en-US" dirty="0" err="1"/>
              <a:t>selectedStudent</a:t>
            </a:r>
            <a:endParaRPr lang="he-IL" dirty="0"/>
          </a:p>
        </p:txBody>
      </p:sp>
      <p:pic>
        <p:nvPicPr>
          <p:cNvPr id="35" name="תמונה 34">
            <a:extLst>
              <a:ext uri="{FF2B5EF4-FFF2-40B4-BE49-F238E27FC236}">
                <a16:creationId xmlns:a16="http://schemas.microsoft.com/office/drawing/2014/main" id="{0A47F516-DC75-4089-8A91-D04BE9029613}"/>
              </a:ext>
            </a:extLst>
          </p:cNvPr>
          <p:cNvPicPr>
            <a:picLocks noChangeAspect="1"/>
          </p:cNvPicPr>
          <p:nvPr/>
        </p:nvPicPr>
        <p:blipFill>
          <a:blip r:embed="rId3"/>
          <a:stretch>
            <a:fillRect/>
          </a:stretch>
        </p:blipFill>
        <p:spPr>
          <a:xfrm>
            <a:off x="8185151" y="5710749"/>
            <a:ext cx="2911092" cy="777307"/>
          </a:xfrm>
          <a:prstGeom prst="rect">
            <a:avLst/>
          </a:prstGeom>
        </p:spPr>
      </p:pic>
      <p:cxnSp>
        <p:nvCxnSpPr>
          <p:cNvPr id="37" name="מחבר חץ ישר 36">
            <a:extLst>
              <a:ext uri="{FF2B5EF4-FFF2-40B4-BE49-F238E27FC236}">
                <a16:creationId xmlns:a16="http://schemas.microsoft.com/office/drawing/2014/main" id="{96DA3064-E506-4E0D-B7BF-6E094E839C16}"/>
              </a:ext>
            </a:extLst>
          </p:cNvPr>
          <p:cNvCxnSpPr>
            <a:cxnSpLocks/>
          </p:cNvCxnSpPr>
          <p:nvPr/>
        </p:nvCxnSpPr>
        <p:spPr>
          <a:xfrm>
            <a:off x="4675695" y="4543720"/>
            <a:ext cx="3160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82F89253-B6ED-48BF-BAA1-57C61EBE26AD}"/>
              </a:ext>
            </a:extLst>
          </p:cNvPr>
          <p:cNvPicPr>
            <a:picLocks noChangeAspect="1"/>
          </p:cNvPicPr>
          <p:nvPr/>
        </p:nvPicPr>
        <p:blipFill>
          <a:blip r:embed="rId2"/>
          <a:stretch>
            <a:fillRect/>
          </a:stretch>
        </p:blipFill>
        <p:spPr>
          <a:xfrm>
            <a:off x="405379" y="418966"/>
            <a:ext cx="8458933" cy="624894"/>
          </a:xfrm>
          <a:prstGeom prst="rect">
            <a:avLst/>
          </a:prstGeom>
        </p:spPr>
      </p:pic>
      <p:sp>
        <p:nvSpPr>
          <p:cNvPr id="5" name="תיבת טקסט 4">
            <a:extLst>
              <a:ext uri="{FF2B5EF4-FFF2-40B4-BE49-F238E27FC236}">
                <a16:creationId xmlns:a16="http://schemas.microsoft.com/office/drawing/2014/main" id="{7EE014E3-EB0F-453D-9FB5-AC27C7F3CCF1}"/>
              </a:ext>
            </a:extLst>
          </p:cNvPr>
          <p:cNvSpPr txBox="1"/>
          <p:nvPr/>
        </p:nvSpPr>
        <p:spPr>
          <a:xfrm>
            <a:off x="9162854" y="731413"/>
            <a:ext cx="2394408" cy="5355312"/>
          </a:xfrm>
          <a:prstGeom prst="rect">
            <a:avLst/>
          </a:prstGeom>
          <a:noFill/>
        </p:spPr>
        <p:txBody>
          <a:bodyPr wrap="square" rtlCol="1">
            <a:spAutoFit/>
          </a:bodyPr>
          <a:lstStyle/>
          <a:p>
            <a:r>
              <a:rPr lang="he-IL" dirty="0"/>
              <a:t>בלחיצה על כפתור</a:t>
            </a:r>
            <a:br>
              <a:rPr lang="en-US" dirty="0"/>
            </a:br>
            <a:r>
              <a:rPr lang="he-IL" dirty="0"/>
              <a:t> "עדכן נוכחות"</a:t>
            </a:r>
            <a:br>
              <a:rPr lang="en-US" dirty="0"/>
            </a:br>
            <a:r>
              <a:rPr lang="he-IL" dirty="0"/>
              <a:t> הפונקציה </a:t>
            </a:r>
            <a:r>
              <a:rPr lang="en-US" dirty="0" err="1"/>
              <a:t>setStatuses</a:t>
            </a:r>
            <a:r>
              <a:rPr lang="en-US" dirty="0"/>
              <a:t> </a:t>
            </a:r>
            <a:r>
              <a:rPr lang="he-IL" dirty="0"/>
              <a:t> מופעלת.</a:t>
            </a:r>
          </a:p>
          <a:p>
            <a:r>
              <a:rPr lang="he-IL" dirty="0"/>
              <a:t> תפקידיה</a:t>
            </a:r>
            <a:r>
              <a:rPr lang="en-US" dirty="0"/>
              <a:t>:</a:t>
            </a:r>
            <a:br>
              <a:rPr lang="en-US" dirty="0"/>
            </a:br>
            <a:r>
              <a:rPr lang="he-IL" dirty="0"/>
              <a:t>1.מעדכנת את הסטטוסים של התלמידים על בסיס הסטטוסים הנוכחיים.</a:t>
            </a:r>
            <a:br>
              <a:rPr lang="en-US" dirty="0"/>
            </a:br>
            <a:r>
              <a:rPr lang="he-IL" dirty="0"/>
              <a:t>2.מעדכנת את השדה </a:t>
            </a:r>
            <a:r>
              <a:rPr lang="en-US" dirty="0" err="1"/>
              <a:t>attendanceUpdated</a:t>
            </a:r>
            <a:r>
              <a:rPr lang="en-US" dirty="0"/>
              <a:t> </a:t>
            </a:r>
            <a:r>
              <a:rPr lang="he-IL" dirty="0"/>
              <a:t> כדי לציין אם יש צורך להציג את העמודה "ערוך".</a:t>
            </a:r>
            <a:br>
              <a:rPr lang="en-US" dirty="0"/>
            </a:br>
            <a:r>
              <a:rPr lang="he-IL" dirty="0"/>
              <a:t>3.מציגה הודעת הצלחה באמצעות </a:t>
            </a:r>
            <a:r>
              <a:rPr lang="en-US" dirty="0"/>
              <a:t> </a:t>
            </a:r>
            <a:r>
              <a:rPr lang="en-US" dirty="0" err="1"/>
              <a:t>snackBar</a:t>
            </a:r>
            <a:r>
              <a:rPr lang="en-US" dirty="0"/>
              <a:t> </a:t>
            </a:r>
            <a:r>
              <a:rPr lang="he-IL" dirty="0"/>
              <a:t>4.שומרת את הסטטוסים המעודכנים ב-</a:t>
            </a:r>
            <a:r>
              <a:rPr lang="en-US" dirty="0" err="1"/>
              <a:t>localStorage</a:t>
            </a:r>
            <a:endParaRPr lang="he-IL" dirty="0"/>
          </a:p>
        </p:txBody>
      </p:sp>
      <p:pic>
        <p:nvPicPr>
          <p:cNvPr id="7" name="תמונה 6">
            <a:extLst>
              <a:ext uri="{FF2B5EF4-FFF2-40B4-BE49-F238E27FC236}">
                <a16:creationId xmlns:a16="http://schemas.microsoft.com/office/drawing/2014/main" id="{73862B7F-877F-4744-86E0-48AA060EAFB1}"/>
              </a:ext>
            </a:extLst>
          </p:cNvPr>
          <p:cNvPicPr>
            <a:picLocks noChangeAspect="1"/>
          </p:cNvPicPr>
          <p:nvPr/>
        </p:nvPicPr>
        <p:blipFill>
          <a:blip r:embed="rId3"/>
          <a:stretch>
            <a:fillRect/>
          </a:stretch>
        </p:blipFill>
        <p:spPr>
          <a:xfrm>
            <a:off x="405379" y="1286057"/>
            <a:ext cx="8230313" cy="5303980"/>
          </a:xfrm>
          <a:prstGeom prst="rect">
            <a:avLst/>
          </a:prstGeom>
        </p:spPr>
      </p:pic>
      <p:cxnSp>
        <p:nvCxnSpPr>
          <p:cNvPr id="14" name="מחבר חץ ישר 13">
            <a:extLst>
              <a:ext uri="{FF2B5EF4-FFF2-40B4-BE49-F238E27FC236}">
                <a16:creationId xmlns:a16="http://schemas.microsoft.com/office/drawing/2014/main" id="{0737174B-7CF9-458F-A9A3-12F5F0B9D730}"/>
              </a:ext>
            </a:extLst>
          </p:cNvPr>
          <p:cNvCxnSpPr/>
          <p:nvPr/>
        </p:nvCxnSpPr>
        <p:spPr>
          <a:xfrm flipH="1" flipV="1">
            <a:off x="7748833" y="829559"/>
            <a:ext cx="2450969" cy="36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50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ABFB66A-A3D8-43E0-86DB-737EBC90BFE0}"/>
              </a:ext>
            </a:extLst>
          </p:cNvPr>
          <p:cNvPicPr>
            <a:picLocks noChangeAspect="1"/>
          </p:cNvPicPr>
          <p:nvPr/>
        </p:nvPicPr>
        <p:blipFill>
          <a:blip r:embed="rId2"/>
          <a:stretch>
            <a:fillRect/>
          </a:stretch>
        </p:blipFill>
        <p:spPr>
          <a:xfrm>
            <a:off x="728686" y="4130956"/>
            <a:ext cx="8283658" cy="2423370"/>
          </a:xfrm>
          <a:prstGeom prst="rect">
            <a:avLst/>
          </a:prstGeom>
        </p:spPr>
      </p:pic>
      <p:pic>
        <p:nvPicPr>
          <p:cNvPr id="5" name="תמונה 4">
            <a:extLst>
              <a:ext uri="{FF2B5EF4-FFF2-40B4-BE49-F238E27FC236}">
                <a16:creationId xmlns:a16="http://schemas.microsoft.com/office/drawing/2014/main" id="{FE8D3533-BB2C-4FFD-A539-CEFD60A59B1B}"/>
              </a:ext>
            </a:extLst>
          </p:cNvPr>
          <p:cNvPicPr>
            <a:picLocks noChangeAspect="1"/>
          </p:cNvPicPr>
          <p:nvPr/>
        </p:nvPicPr>
        <p:blipFill>
          <a:blip r:embed="rId3"/>
          <a:stretch>
            <a:fillRect/>
          </a:stretch>
        </p:blipFill>
        <p:spPr>
          <a:xfrm>
            <a:off x="550132" y="1309775"/>
            <a:ext cx="6416596" cy="2720576"/>
          </a:xfrm>
          <a:prstGeom prst="rect">
            <a:avLst/>
          </a:prstGeom>
        </p:spPr>
      </p:pic>
      <p:pic>
        <p:nvPicPr>
          <p:cNvPr id="6" name="תמונה 5">
            <a:extLst>
              <a:ext uri="{FF2B5EF4-FFF2-40B4-BE49-F238E27FC236}">
                <a16:creationId xmlns:a16="http://schemas.microsoft.com/office/drawing/2014/main" id="{B61FBDCC-A09B-440E-A9F6-1D6A0674C2F0}"/>
              </a:ext>
            </a:extLst>
          </p:cNvPr>
          <p:cNvPicPr>
            <a:picLocks noChangeAspect="1"/>
          </p:cNvPicPr>
          <p:nvPr/>
        </p:nvPicPr>
        <p:blipFill>
          <a:blip r:embed="rId4"/>
          <a:stretch>
            <a:fillRect/>
          </a:stretch>
        </p:blipFill>
        <p:spPr>
          <a:xfrm>
            <a:off x="4964442" y="20347"/>
            <a:ext cx="6957663" cy="1188823"/>
          </a:xfrm>
          <a:prstGeom prst="rect">
            <a:avLst/>
          </a:prstGeom>
        </p:spPr>
      </p:pic>
      <p:pic>
        <p:nvPicPr>
          <p:cNvPr id="7" name="תמונה 6">
            <a:extLst>
              <a:ext uri="{FF2B5EF4-FFF2-40B4-BE49-F238E27FC236}">
                <a16:creationId xmlns:a16="http://schemas.microsoft.com/office/drawing/2014/main" id="{16AAE24E-8C66-41E6-A968-EE24D0C1B1C9}"/>
              </a:ext>
            </a:extLst>
          </p:cNvPr>
          <p:cNvPicPr>
            <a:picLocks noChangeAspect="1"/>
          </p:cNvPicPr>
          <p:nvPr/>
        </p:nvPicPr>
        <p:blipFill>
          <a:blip r:embed="rId5"/>
          <a:stretch>
            <a:fillRect/>
          </a:stretch>
        </p:blipFill>
        <p:spPr>
          <a:xfrm>
            <a:off x="3313931" y="1516214"/>
            <a:ext cx="8878069" cy="3825572"/>
          </a:xfrm>
          <a:prstGeom prst="rect">
            <a:avLst/>
          </a:prstGeom>
        </p:spPr>
      </p:pic>
    </p:spTree>
    <p:extLst>
      <p:ext uri="{BB962C8B-B14F-4D97-AF65-F5344CB8AC3E}">
        <p14:creationId xmlns:p14="http://schemas.microsoft.com/office/powerpoint/2010/main" val="403598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spTree>
    <p:extLst>
      <p:ext uri="{BB962C8B-B14F-4D97-AF65-F5344CB8AC3E}">
        <p14:creationId xmlns:p14="http://schemas.microsoft.com/office/powerpoint/2010/main" val="3953025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ו':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spTree>
    <p:extLst>
      <p:ext uri="{BB962C8B-B14F-4D97-AF65-F5344CB8AC3E}">
        <p14:creationId xmlns:p14="http://schemas.microsoft.com/office/powerpoint/2010/main" val="179200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br>
              <a:rPr lang="en-US" sz="2800" b="1" i="0" u="none" strike="noStrike" cap="none" dirty="0">
                <a:latin typeface="Arial"/>
                <a:ea typeface="Arial"/>
                <a:cs typeface="Arial"/>
                <a:sym typeface="Arial"/>
              </a:rPr>
            </a:br>
            <a:endParaRPr lang="he-IL" sz="2800" b="1" i="0" u="none" strike="noStrike" cap="none" dirty="0">
              <a:latin typeface="Arial"/>
              <a:ea typeface="Arial"/>
              <a:cs typeface="Arial"/>
              <a:sym typeface="Arial"/>
            </a:endParaRPr>
          </a:p>
        </p:txBody>
      </p:sp>
    </p:spTree>
    <p:extLst>
      <p:ext uri="{BB962C8B-B14F-4D97-AF65-F5344CB8AC3E}">
        <p14:creationId xmlns:p14="http://schemas.microsoft.com/office/powerpoint/2010/main" val="21510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70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5400"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838200" y="1250302"/>
            <a:ext cx="10515600" cy="4588523"/>
          </a:xfrm>
        </p:spPr>
        <p:txBody>
          <a:bodyPr>
            <a:normAutofit lnSpcReduction="10000"/>
          </a:bodyPr>
          <a:lstStyle/>
          <a:p>
            <a:pPr marL="0" lvl="0" indent="0" algn="r" rtl="1">
              <a:lnSpc>
                <a:spcPct val="120000"/>
              </a:lnSpc>
              <a:spcBef>
                <a:spcPts val="0"/>
              </a:spcBef>
              <a:spcAft>
                <a:spcPts val="0"/>
              </a:spcAft>
              <a:buSzPts val="1200"/>
              <a:buNone/>
            </a:pPr>
            <a:endParaRPr lang="he-IL" sz="3200" b="1" dirty="0"/>
          </a:p>
          <a:p>
            <a:pPr marL="0" lvl="0" indent="0" algn="r" rtl="1">
              <a:lnSpc>
                <a:spcPct val="120000"/>
              </a:lnSpc>
              <a:spcBef>
                <a:spcPts val="0"/>
              </a:spcBef>
              <a:spcAft>
                <a:spcPts val="0"/>
              </a:spcAft>
              <a:buSzPts val="1200"/>
              <a:buNone/>
            </a:pPr>
            <a:r>
              <a:rPr lang="iw-IL" sz="3200" b="1" dirty="0"/>
              <a:t>שלב</a:t>
            </a:r>
            <a:r>
              <a:rPr lang="he-IL" sz="3200" b="1" dirty="0"/>
              <a:t> 1:</a:t>
            </a:r>
            <a:r>
              <a:rPr lang="iw-IL" sz="3200" b="1" dirty="0"/>
              <a:t> היכרות עם החברה והפרויקט</a:t>
            </a:r>
            <a:endParaRPr lang="iw-IL" sz="3200" dirty="0"/>
          </a:p>
          <a:p>
            <a:pPr marL="0" lvl="0" indent="0" algn="r" rtl="1">
              <a:lnSpc>
                <a:spcPct val="120000"/>
              </a:lnSpc>
              <a:spcBef>
                <a:spcPts val="1000"/>
              </a:spcBef>
              <a:spcAft>
                <a:spcPts val="0"/>
              </a:spcAft>
              <a:buSzPts val="1200"/>
              <a:buNone/>
            </a:pPr>
            <a:r>
              <a:rPr lang="iw-IL" sz="3200" b="1" dirty="0"/>
              <a:t>שלב</a:t>
            </a:r>
            <a:r>
              <a:rPr lang="he-IL" sz="3200" b="1" dirty="0"/>
              <a:t> 2: </a:t>
            </a:r>
            <a:r>
              <a:rPr lang="iw-IL" sz="3200" b="1" dirty="0"/>
              <a:t>אפיון ודרישות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3: </a:t>
            </a:r>
            <a:r>
              <a:rPr lang="iw-IL" sz="3200" b="1" dirty="0"/>
              <a:t>תכנון</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4: </a:t>
            </a:r>
            <a:r>
              <a:rPr lang="iw-IL" sz="3200" b="1" dirty="0"/>
              <a:t>ביצוע ופיתוח</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5: </a:t>
            </a:r>
            <a:r>
              <a:rPr lang="iw-IL" sz="3200" b="1" dirty="0"/>
              <a:t>בדיקות ואבטחת איכות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6:</a:t>
            </a:r>
            <a:r>
              <a:rPr lang="iw-IL" sz="3200" b="1" dirty="0"/>
              <a:t> הטמעה ותמיכה</a:t>
            </a:r>
            <a:endParaRPr lang="iw-IL" sz="3200" dirty="0"/>
          </a:p>
          <a:p>
            <a:endParaRPr lang="he-IL" sz="8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7946</TotalTime>
  <Words>1209</Words>
  <Application>Microsoft Office PowerPoint</Application>
  <PresentationFormat>מסך רחב</PresentationFormat>
  <Paragraphs>176</Paragraphs>
  <Slides>33</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33</vt:i4>
      </vt:variant>
    </vt:vector>
  </HeadingPairs>
  <TitlesOfParts>
    <vt:vector size="38" baseType="lpstr">
      <vt:lpstr>Arial</vt:lpstr>
      <vt:lpstr>Calibri</vt:lpstr>
      <vt:lpstr>Calibri Light</vt:lpstr>
      <vt:lpstr>Gill Sans</vt:lpstr>
      <vt:lpstr>ערכת נושא Office</vt:lpstr>
      <vt:lpstr>פרויקט סמינר הישן</vt:lpstr>
      <vt:lpstr>הסמינר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א': הכרת החברה והפרויקט</vt:lpstr>
      <vt:lpstr>שלב ב': איפיון ודרישות</vt:lpstr>
      <vt:lpstr>שלב ג': תכנון</vt:lpstr>
      <vt:lpstr>שלב ד': ביצוע ופיתוח</vt:lpstr>
      <vt:lpstr>מצגת של PowerPoint‏</vt:lpstr>
      <vt:lpstr>מצגת של PowerPoint‏</vt:lpstr>
      <vt:lpstr>מצגת של PowerPoint‏</vt:lpstr>
      <vt:lpstr>מצגת של PowerPoint‏</vt:lpstr>
      <vt:lpstr>מצגת של PowerPoint‏</vt:lpstr>
      <vt:lpstr>מצגת של PowerPoint‏</vt:lpstr>
      <vt:lpstr>שלב ד': ביצוע ופיתוח</vt:lpstr>
      <vt:lpstr>צילומי מסך של המשימה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שלב ו': הטמעה ותמיכה</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סמינר הישן</dc:title>
  <dc:creator>שרי סגל</dc:creator>
  <cp:lastModifiedBy>avital isakov</cp:lastModifiedBy>
  <cp:revision>126</cp:revision>
  <dcterms:created xsi:type="dcterms:W3CDTF">2024-07-21T07:54:55Z</dcterms:created>
  <dcterms:modified xsi:type="dcterms:W3CDTF">2024-08-06T02:11:24Z</dcterms:modified>
</cp:coreProperties>
</file>