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838" autoAdjust="0"/>
    <p:restoredTop sz="94660"/>
  </p:normalViewPr>
  <p:slideViewPr>
    <p:cSldViewPr snapToGrid="0">
      <p:cViewPr>
        <p:scale>
          <a:sx n="66" d="100"/>
          <a:sy n="66" d="100"/>
        </p:scale>
        <p:origin x="1411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5A23423-8E11-FD3A-C9F8-83883558B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C632F96-0B4A-4E0C-9BFD-4051FC1FC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CEA29E6-FC7D-AAB3-9F83-18A8F7D08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9BBD-F40E-41A4-A3FE-8D583F3225D8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B07190A-BC58-F43A-A7B3-5856BD808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D8836E4-FC20-77CD-B1E7-648A88CF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D6CD-8CE0-4DF8-A2FA-836EFE8829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4184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FC6DF1-68C8-2061-578E-1CBFC4CDC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7541096-FD59-20F6-A727-8DB8597EE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6DDF68B-F7E7-CB39-E0CB-DDD469B02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9BBD-F40E-41A4-A3FE-8D583F3225D8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EDE398D-EF9E-1B2E-7E48-BB1BA079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DC57842-0F1F-AFEC-E001-1022CC0F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D6CD-8CE0-4DF8-A2FA-836EFE8829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257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9D005FD2-5490-3DC3-7BC2-23D7F326B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5058D50-829F-7C96-01E2-B61CFE98F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7312E0C-AC24-330A-C529-2464E2C57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9BBD-F40E-41A4-A3FE-8D583F3225D8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1EB09A5-C760-D2AD-EFED-20B198B7E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D1C86FE-F655-B706-AFD1-6AC374A7B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D6CD-8CE0-4DF8-A2FA-836EFE8829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924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D55FBD-F8F7-EDC1-77B8-23001DFD2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B6000E8-2D64-E015-7EF1-3F23FD13E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174E650-FAED-F4DC-B988-C4833564E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9BBD-F40E-41A4-A3FE-8D583F3225D8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804D6AD-DBB8-B6D4-670E-771745BB4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DEE87FC-2807-EBFC-859C-7D9C8A0C1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D6CD-8CE0-4DF8-A2FA-836EFE8829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213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A7BEA78-F2A8-6D2C-8FDA-CAEA8011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9AE836B-9D3D-B028-88AA-DDCDE7A3D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CD086FA-15D3-B80D-1DC5-3762C40FB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9BBD-F40E-41A4-A3FE-8D583F3225D8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CE1C4A3-65AD-20F4-751C-6EDB0B209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9C248A0-BF80-EA81-6B93-3F0623B74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D6CD-8CE0-4DF8-A2FA-836EFE8829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064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226C7B8-AE8A-B72A-DC56-7FCDA1C9C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8A08B2-99FB-C189-F49A-111CB0B68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D2AF9EB-6E66-13D7-0D04-A0C14EB18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AA079C9-68B9-F775-1016-352B8D943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9BBD-F40E-41A4-A3FE-8D583F3225D8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D7A8375-287D-69CC-B473-4508B08E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B695E14-89F3-E527-8B90-8FE1CF3AD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D6CD-8CE0-4DF8-A2FA-836EFE8829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303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F0F68FB-AFCA-DAFF-5232-98D492E86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CABE6C7-042F-4A54-4C98-B69177048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12297EC-17A8-7502-D740-F353C1ED9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532A219-B8DB-4F83-D7FF-28C76766D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8CFDE91C-9FFD-70F0-FC59-BC1F7EE188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249667F-F8E6-C518-E80E-3E8170A89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9BBD-F40E-41A4-A3FE-8D583F3225D8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62B09555-8673-2309-3B8E-E88D8488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3CC8C875-18AE-276A-B2DD-8BB7455A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D6CD-8CE0-4DF8-A2FA-836EFE8829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931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7051A2-5754-1E7A-31A1-9F4ABBF8D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084A5E5-EF3D-46D4-57A7-635146C71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9BBD-F40E-41A4-A3FE-8D583F3225D8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53C8174-5501-F867-4CC4-6EB6CAB69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693BE4B4-2589-B5FC-B0FF-B343ADB7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D6CD-8CE0-4DF8-A2FA-836EFE8829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5608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D91038FF-7BA2-C594-4310-B6DCA9B6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9BBD-F40E-41A4-A3FE-8D583F3225D8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9C1D103-1D49-D752-4F0E-E88F8D1C9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A3B2113-27C7-9ED2-E463-156BD635C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D6CD-8CE0-4DF8-A2FA-836EFE8829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4892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43C38E7-23BE-CCDA-2655-FB4FE0BA5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CD0CFC7-3F52-E0EA-E705-625CF1AAA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E946013-CCD4-754D-DB22-3540FE63B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25992BF-CEF5-0629-F149-15DC7F40B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9BBD-F40E-41A4-A3FE-8D583F3225D8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60482C8-1A5F-C8C6-270A-C235425E1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3F08AFC-4F60-CE50-A463-9337C826E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D6CD-8CE0-4DF8-A2FA-836EFE8829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659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22A7413-37DE-2783-4D9A-DA7239723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41B529C-76B6-4727-6B5C-F072A0B0CD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651F4B2-5537-CD3A-B07A-94C86EB51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AE800F1-0969-5111-623E-B710EC35C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9BBD-F40E-41A4-A3FE-8D583F3225D8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4564F3D-50C0-4F8B-56E2-5F477D043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007EB87-F119-80E6-2826-6F3BA68BD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D6CD-8CE0-4DF8-A2FA-836EFE8829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490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DBA9BCF-E4AA-FF26-ACAC-09211A529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64507B7-963C-78DA-B601-72F2F9296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87917C5-C99A-F460-66D4-34E3825DC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689BBD-F40E-41A4-A3FE-8D583F3225D8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E0A32D5-4953-F670-6012-62E68201B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1B8DDFC-864B-F16A-A2FB-6E09B59AC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CBD6CD-8CE0-4DF8-A2FA-836EFE8829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107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ot air balloons above the clouds">
            <a:extLst>
              <a:ext uri="{FF2B5EF4-FFF2-40B4-BE49-F238E27FC236}">
                <a16:creationId xmlns:a16="http://schemas.microsoft.com/office/drawing/2014/main" id="{2A6AB970-CF47-600C-E883-225F533E5B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76C2401-8AD7-463E-49AC-1F2CB3C17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5850248" cy="3204134"/>
          </a:xfrm>
        </p:spPr>
        <p:txBody>
          <a:bodyPr anchor="b">
            <a:normAutofit fontScale="90000"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4800" b="1" i="0" u="none" strike="noStrike" dirty="0">
                <a:effectLst/>
                <a:latin typeface="Raleway" panose="020F0502020204030204" pitchFamily="2" charset="0"/>
              </a:rPr>
              <a:t>Deployment of angular </a:t>
            </a:r>
            <a:r>
              <a:rPr lang="en-US" sz="4800" b="1" dirty="0">
                <a:latin typeface="Raleway" panose="020F0502020204030204" pitchFamily="2" charset="0"/>
              </a:rPr>
              <a:t>a</a:t>
            </a:r>
            <a:r>
              <a:rPr lang="en-US" sz="4800" b="1" i="0" u="none" strike="noStrike" dirty="0">
                <a:effectLst/>
                <a:latin typeface="Raleway" panose="020F0502020204030204" pitchFamily="2" charset="0"/>
              </a:rPr>
              <a:t>pplication in the cloud</a:t>
            </a:r>
            <a:br>
              <a:rPr lang="en-US" sz="4800" b="0" dirty="0">
                <a:effectLst/>
              </a:rPr>
            </a:br>
            <a:br>
              <a:rPr lang="en-US" sz="4800" dirty="0"/>
            </a:br>
            <a:endParaRPr lang="he-IL" sz="48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A8C826B-2CA3-C75C-04D3-9BEEA14BC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effectLst/>
                <a:latin typeface="Lato" panose="020F0502020204030204" pitchFamily="34" charset="0"/>
              </a:rPr>
              <a:t>By </a:t>
            </a:r>
            <a:r>
              <a:rPr lang="en-US" sz="2000" b="0" i="0" u="none" strike="noStrike">
                <a:effectLst/>
                <a:latin typeface="Lato" panose="020F0502020204030204" pitchFamily="34" charset="0"/>
              </a:rPr>
              <a:t>avital isakov</a:t>
            </a:r>
            <a:endParaRPr lang="he-IL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6951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ot air balloons above the clouds">
            <a:extLst>
              <a:ext uri="{FF2B5EF4-FFF2-40B4-BE49-F238E27FC236}">
                <a16:creationId xmlns:a16="http://schemas.microsoft.com/office/drawing/2014/main" id="{2A6AB970-CF47-600C-E883-225F533E5B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76C2401-8AD7-463E-49AC-1F2CB3C17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29" y="1435681"/>
            <a:ext cx="4023360" cy="1434359"/>
          </a:xfrm>
        </p:spPr>
        <p:txBody>
          <a:bodyPr anchor="b">
            <a:normAutofit fontScale="90000"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4800" b="1" i="0" u="none" strike="noStrike" dirty="0">
                <a:effectLst/>
                <a:latin typeface="Raleway" panose="020F0502020204030204" pitchFamily="2" charset="0"/>
              </a:rPr>
              <a:t>Step </a:t>
            </a:r>
            <a:r>
              <a:rPr lang="en-US" sz="4800" b="1" dirty="0">
                <a:latin typeface="Raleway" panose="020F0502020204030204" pitchFamily="2" charset="0"/>
              </a:rPr>
              <a:t>9</a:t>
            </a:r>
            <a:r>
              <a:rPr lang="en-US" sz="4800" b="1" i="0" u="none" strike="noStrike" dirty="0">
                <a:effectLst/>
                <a:latin typeface="Raleway" panose="020F0502020204030204" pitchFamily="2" charset="0"/>
              </a:rPr>
              <a:t>:</a:t>
            </a:r>
            <a:br>
              <a:rPr lang="en-US" sz="4800" b="0" dirty="0">
                <a:effectLst/>
              </a:rPr>
            </a:br>
            <a:br>
              <a:rPr lang="en-US" sz="4800" dirty="0"/>
            </a:br>
            <a:endParaRPr lang="he-IL" sz="4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כותרת משנה 10">
            <a:extLst>
              <a:ext uri="{FF2B5EF4-FFF2-40B4-BE49-F238E27FC236}">
                <a16:creationId xmlns:a16="http://schemas.microsoft.com/office/drawing/2014/main" id="{D088DB3B-89F2-37D2-BD27-4A27E0447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4741" y="2293877"/>
            <a:ext cx="4736639" cy="940795"/>
          </a:xfrm>
        </p:spPr>
        <p:txBody>
          <a:bodyPr>
            <a:normAutofit/>
          </a:bodyPr>
          <a:lstStyle/>
          <a:p>
            <a:r>
              <a:rPr lang="he-IL" dirty="0"/>
              <a:t>לוחצים על הכפתור </a:t>
            </a:r>
            <a:r>
              <a:rPr lang="en-US" dirty="0"/>
              <a:t> Create static site</a:t>
            </a:r>
            <a:endParaRPr lang="he-IL" dirty="0"/>
          </a:p>
          <a:p>
            <a:r>
              <a:rPr lang="he-IL" dirty="0"/>
              <a:t>ומחכים </a:t>
            </a:r>
            <a:r>
              <a:rPr lang="he-IL" dirty="0" err="1"/>
              <a:t>שהאפלקציה</a:t>
            </a:r>
            <a:r>
              <a:rPr lang="he-IL" dirty="0"/>
              <a:t> תבנה ותעלה לענן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30846A98-6E7C-6B60-6516-77F4239C2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426" y="3375689"/>
            <a:ext cx="7340546" cy="2928468"/>
          </a:xfrm>
          <a:prstGeom prst="rect">
            <a:avLst/>
          </a:prstGeom>
        </p:spPr>
      </p:pic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3945CD81-98D6-7E3A-3F97-442BCD7814CF}"/>
              </a:ext>
            </a:extLst>
          </p:cNvPr>
          <p:cNvCxnSpPr/>
          <p:nvPr/>
        </p:nvCxnSpPr>
        <p:spPr>
          <a:xfrm flipH="1">
            <a:off x="3817257" y="3643086"/>
            <a:ext cx="937169" cy="1436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CD37A62C-6A43-5E25-8ABE-BDAE4035B793}"/>
              </a:ext>
            </a:extLst>
          </p:cNvPr>
          <p:cNvSpPr txBox="1"/>
          <p:nvPr/>
        </p:nvSpPr>
        <p:spPr>
          <a:xfrm>
            <a:off x="1533674" y="5152571"/>
            <a:ext cx="28206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קישור לאתר שלך!!</a:t>
            </a:r>
          </a:p>
        </p:txBody>
      </p:sp>
    </p:spTree>
    <p:extLst>
      <p:ext uri="{BB962C8B-B14F-4D97-AF65-F5344CB8AC3E}">
        <p14:creationId xmlns:p14="http://schemas.microsoft.com/office/powerpoint/2010/main" val="376135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ot air balloons above the clouds">
            <a:extLst>
              <a:ext uri="{FF2B5EF4-FFF2-40B4-BE49-F238E27FC236}">
                <a16:creationId xmlns:a16="http://schemas.microsoft.com/office/drawing/2014/main" id="{2A6AB970-CF47-600C-E883-225F533E5B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76C2401-8AD7-463E-49AC-1F2CB3C17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29" y="1435681"/>
            <a:ext cx="4023360" cy="1434359"/>
          </a:xfrm>
        </p:spPr>
        <p:txBody>
          <a:bodyPr anchor="b">
            <a:normAutofit fontScale="90000"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4800" b="1" i="0" u="none" strike="noStrike" dirty="0">
                <a:effectLst/>
                <a:latin typeface="Raleway" panose="020F0502020204030204" pitchFamily="2" charset="0"/>
              </a:rPr>
              <a:t>Step 1:</a:t>
            </a:r>
            <a:br>
              <a:rPr lang="en-US" sz="4800" b="0" dirty="0">
                <a:effectLst/>
              </a:rPr>
            </a:br>
            <a:br>
              <a:rPr lang="en-US" sz="4800" dirty="0"/>
            </a:br>
            <a:endParaRPr lang="he-IL" sz="4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כותרת משנה 5">
            <a:extLst>
              <a:ext uri="{FF2B5EF4-FFF2-40B4-BE49-F238E27FC236}">
                <a16:creationId xmlns:a16="http://schemas.microsoft.com/office/drawing/2014/main" id="{51D9C645-8FC9-E9D2-5B8D-D3A2300FA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0398" y="3429000"/>
            <a:ext cx="7920036" cy="2666771"/>
          </a:xfrm>
        </p:spPr>
        <p:txBody>
          <a:bodyPr>
            <a:normAutofit/>
          </a:bodyPr>
          <a:lstStyle/>
          <a:p>
            <a:pPr algn="r" rtl="1">
              <a:spcBef>
                <a:spcPts val="0"/>
              </a:spcBef>
              <a:spcAft>
                <a:spcPts val="1200"/>
              </a:spcAft>
            </a:pPr>
            <a:r>
              <a:rPr lang="he-IL" b="0" i="0" u="none" strike="noStrike" dirty="0">
                <a:effectLst/>
                <a:latin typeface="Lato" panose="020F0502020204030203" pitchFamily="34" charset="0"/>
              </a:rPr>
              <a:t>יצירת קובץ חדש בשם  </a:t>
            </a:r>
            <a:r>
              <a:rPr lang="en-US" b="0" i="0" u="none" strike="noStrike" dirty="0" err="1">
                <a:effectLst/>
                <a:latin typeface="Lato" panose="020F0502020204030203" pitchFamily="34" charset="0"/>
              </a:rPr>
              <a:t>render.yaml</a:t>
            </a:r>
            <a:r>
              <a:rPr lang="en-US" b="0" i="0" u="none" strike="noStrike" dirty="0">
                <a:effectLst/>
                <a:latin typeface="Lato" panose="020F0502020204030203" pitchFamily="34" charset="0"/>
              </a:rPr>
              <a:t> </a:t>
            </a:r>
            <a:r>
              <a:rPr lang="he-IL" b="0" i="0" u="none" strike="noStrike" dirty="0">
                <a:effectLst/>
                <a:latin typeface="Lato" panose="020F0502020204030203" pitchFamily="34" charset="0"/>
              </a:rPr>
              <a:t> בתיקיית השורש.   </a:t>
            </a:r>
            <a:r>
              <a:rPr lang="he-IL" sz="1800" b="0" i="0" u="none" strike="noStrike" dirty="0">
                <a:solidFill>
                  <a:srgbClr val="595959"/>
                </a:solidFill>
                <a:effectLst/>
                <a:latin typeface="Lato" panose="020F0502020204030203" pitchFamily="34" charset="0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  <a:endParaRPr lang="he-IL" b="0" dirty="0">
              <a:effectLst/>
            </a:endParaRPr>
          </a:p>
          <a:p>
            <a:br>
              <a:rPr lang="he-IL" dirty="0"/>
            </a:br>
            <a:endParaRPr lang="he-IL" dirty="0"/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22C62034-CDE5-F1D7-CA72-E87462AD1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594" y="4326497"/>
            <a:ext cx="5476875" cy="2171700"/>
          </a:xfrm>
          <a:prstGeom prst="rect">
            <a:avLst/>
          </a:prstGeom>
        </p:spPr>
      </p:pic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77720143-51CA-C62C-98A6-5214882E8839}"/>
              </a:ext>
            </a:extLst>
          </p:cNvPr>
          <p:cNvCxnSpPr/>
          <p:nvPr/>
        </p:nvCxnSpPr>
        <p:spPr>
          <a:xfrm flipH="1">
            <a:off x="5353665" y="4896465"/>
            <a:ext cx="1563329" cy="2949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6890DC46-CCD4-8CB7-206D-20B4EB423634}"/>
              </a:ext>
            </a:extLst>
          </p:cNvPr>
          <p:cNvSpPr txBox="1"/>
          <p:nvPr/>
        </p:nvSpPr>
        <p:spPr>
          <a:xfrm>
            <a:off x="2388823" y="5095561"/>
            <a:ext cx="2964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שם לפרויקט</a:t>
            </a:r>
          </a:p>
        </p:txBody>
      </p:sp>
    </p:spTree>
    <p:extLst>
      <p:ext uri="{BB962C8B-B14F-4D97-AF65-F5344CB8AC3E}">
        <p14:creationId xmlns:p14="http://schemas.microsoft.com/office/powerpoint/2010/main" val="3526653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ot air balloons above the clouds">
            <a:extLst>
              <a:ext uri="{FF2B5EF4-FFF2-40B4-BE49-F238E27FC236}">
                <a16:creationId xmlns:a16="http://schemas.microsoft.com/office/drawing/2014/main" id="{2A6AB970-CF47-600C-E883-225F533E5B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76C2401-8AD7-463E-49AC-1F2CB3C17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29" y="1435681"/>
            <a:ext cx="4023360" cy="1434359"/>
          </a:xfrm>
        </p:spPr>
        <p:txBody>
          <a:bodyPr anchor="b">
            <a:normAutofit fontScale="90000"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4800" b="1" i="0" u="none" strike="noStrike" dirty="0">
                <a:effectLst/>
                <a:latin typeface="Raleway" panose="020F0502020204030204" pitchFamily="2" charset="0"/>
              </a:rPr>
              <a:t>Step 2:</a:t>
            </a:r>
            <a:br>
              <a:rPr lang="en-US" sz="4800" b="0" dirty="0">
                <a:effectLst/>
              </a:rPr>
            </a:br>
            <a:br>
              <a:rPr lang="en-US" sz="4800" dirty="0"/>
            </a:br>
            <a:endParaRPr lang="he-IL" sz="4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כותרת משנה 5">
            <a:extLst>
              <a:ext uri="{FF2B5EF4-FFF2-40B4-BE49-F238E27FC236}">
                <a16:creationId xmlns:a16="http://schemas.microsoft.com/office/drawing/2014/main" id="{51D9C645-8FC9-E9D2-5B8D-D3A2300FA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0398" y="3429000"/>
            <a:ext cx="7920036" cy="2666771"/>
          </a:xfrm>
        </p:spPr>
        <p:txBody>
          <a:bodyPr>
            <a:normAutofit/>
          </a:bodyPr>
          <a:lstStyle/>
          <a:p>
            <a:r>
              <a:rPr lang="he-IL" dirty="0"/>
              <a:t>בקובץ </a:t>
            </a:r>
            <a:r>
              <a:rPr lang="en-US" dirty="0" err="1"/>
              <a:t>package.json</a:t>
            </a:r>
            <a:r>
              <a:rPr lang="he-IL" dirty="0"/>
              <a:t> מוסיפים כמה דברים ל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"scripts"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he-IL" dirty="0"/>
            </a:b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B6F60C84-7674-0214-0717-466899104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334" y="4141989"/>
            <a:ext cx="57531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39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ot air balloons above the clouds">
            <a:extLst>
              <a:ext uri="{FF2B5EF4-FFF2-40B4-BE49-F238E27FC236}">
                <a16:creationId xmlns:a16="http://schemas.microsoft.com/office/drawing/2014/main" id="{2A6AB970-CF47-600C-E883-225F533E5B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76C2401-8AD7-463E-49AC-1F2CB3C17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29" y="1435681"/>
            <a:ext cx="4023360" cy="1434359"/>
          </a:xfrm>
        </p:spPr>
        <p:txBody>
          <a:bodyPr anchor="b">
            <a:normAutofit fontScale="90000"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4800" b="1" i="0" u="none" strike="noStrike" dirty="0">
                <a:effectLst/>
                <a:latin typeface="Raleway" panose="020F0502020204030204" pitchFamily="2" charset="0"/>
              </a:rPr>
              <a:t>Step 3:</a:t>
            </a:r>
            <a:br>
              <a:rPr lang="en-US" sz="4800" b="0" dirty="0">
                <a:effectLst/>
              </a:rPr>
            </a:br>
            <a:br>
              <a:rPr lang="en-US" sz="4800" dirty="0"/>
            </a:br>
            <a:endParaRPr lang="he-IL" sz="4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כותרת משנה 5">
            <a:extLst>
              <a:ext uri="{FF2B5EF4-FFF2-40B4-BE49-F238E27FC236}">
                <a16:creationId xmlns:a16="http://schemas.microsoft.com/office/drawing/2014/main" id="{51D9C645-8FC9-E9D2-5B8D-D3A2300FA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7859" y="278527"/>
            <a:ext cx="7920036" cy="2666771"/>
          </a:xfrm>
        </p:spPr>
        <p:txBody>
          <a:bodyPr>
            <a:normAutofit/>
          </a:bodyPr>
          <a:lstStyle/>
          <a:p>
            <a:r>
              <a:rPr lang="he-IL" dirty="0"/>
              <a:t>בקובץ </a:t>
            </a:r>
            <a:r>
              <a:rPr lang="en-US" dirty="0" err="1"/>
              <a:t>angular.json</a:t>
            </a:r>
            <a:r>
              <a:rPr lang="he-IL" dirty="0"/>
              <a:t> מוסיפים תחת הניתוב </a:t>
            </a:r>
            <a:r>
              <a:rPr lang="en-US" dirty="0" err="1"/>
              <a:t>projects.CollegeManagment.architect.build.configurations</a:t>
            </a:r>
            <a:br>
              <a:rPr lang="he-IL" dirty="0"/>
            </a:br>
            <a:endParaRPr lang="he-IL" dirty="0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B318BE63-3AA3-260F-347D-77A1F2228C59}"/>
              </a:ext>
            </a:extLst>
          </p:cNvPr>
          <p:cNvCxnSpPr>
            <a:cxnSpLocks/>
          </p:cNvCxnSpPr>
          <p:nvPr/>
        </p:nvCxnSpPr>
        <p:spPr>
          <a:xfrm flipH="1">
            <a:off x="3072984" y="1046225"/>
            <a:ext cx="2341975" cy="3996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62EDB5FE-57C3-835F-7F8D-AAA3FC1E5FF1}"/>
              </a:ext>
            </a:extLst>
          </p:cNvPr>
          <p:cNvSpPr txBox="1"/>
          <p:nvPr/>
        </p:nvSpPr>
        <p:spPr>
          <a:xfrm>
            <a:off x="2139237" y="5072011"/>
            <a:ext cx="132137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שם הפרויקט</a:t>
            </a: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DC4453EF-3E4A-73B8-1F20-D467147C9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152" y="1269840"/>
            <a:ext cx="5505450" cy="1600200"/>
          </a:xfrm>
          <a:prstGeom prst="rect">
            <a:avLst/>
          </a:prstGeom>
        </p:spPr>
      </p:pic>
      <p:sp>
        <p:nvSpPr>
          <p:cNvPr id="11" name="כותרת משנה 5">
            <a:extLst>
              <a:ext uri="{FF2B5EF4-FFF2-40B4-BE49-F238E27FC236}">
                <a16:creationId xmlns:a16="http://schemas.microsoft.com/office/drawing/2014/main" id="{699ADA69-EFBF-D870-9EE8-919670838FB4}"/>
              </a:ext>
            </a:extLst>
          </p:cNvPr>
          <p:cNvSpPr txBox="1">
            <a:spLocks/>
          </p:cNvSpPr>
          <p:nvPr/>
        </p:nvSpPr>
        <p:spPr>
          <a:xfrm>
            <a:off x="4009606" y="3168913"/>
            <a:ext cx="7920036" cy="2666771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ותחת הניתוב </a:t>
            </a:r>
            <a:r>
              <a:rPr lang="en-US" dirty="0" err="1"/>
              <a:t>projects.CollegeManagment.architect.serve.configurations</a:t>
            </a:r>
            <a:endParaRPr lang="he-IL" dirty="0"/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EAB21651-90B3-E6D3-6CE5-5DB234A7F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798" y="4242403"/>
            <a:ext cx="55054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32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ot air balloons above the clouds">
            <a:extLst>
              <a:ext uri="{FF2B5EF4-FFF2-40B4-BE49-F238E27FC236}">
                <a16:creationId xmlns:a16="http://schemas.microsoft.com/office/drawing/2014/main" id="{2A6AB970-CF47-600C-E883-225F533E5B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76C2401-8AD7-463E-49AC-1F2CB3C17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29" y="1435681"/>
            <a:ext cx="4023360" cy="1434359"/>
          </a:xfrm>
        </p:spPr>
        <p:txBody>
          <a:bodyPr anchor="b">
            <a:normAutofit fontScale="90000"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4800" b="1" i="0" u="none" strike="noStrike" dirty="0">
                <a:effectLst/>
                <a:latin typeface="Raleway" panose="020F0502020204030204" pitchFamily="2" charset="0"/>
              </a:rPr>
              <a:t>Step 4:</a:t>
            </a:r>
            <a:br>
              <a:rPr lang="en-US" sz="4800" b="0" dirty="0">
                <a:effectLst/>
              </a:rPr>
            </a:br>
            <a:br>
              <a:rPr lang="en-US" sz="4800" dirty="0"/>
            </a:br>
            <a:endParaRPr lang="he-IL" sz="4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כותרת משנה 5">
            <a:extLst>
              <a:ext uri="{FF2B5EF4-FFF2-40B4-BE49-F238E27FC236}">
                <a16:creationId xmlns:a16="http://schemas.microsoft.com/office/drawing/2014/main" id="{51D9C645-8FC9-E9D2-5B8D-D3A2300FA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0398" y="3429000"/>
            <a:ext cx="7920036" cy="2666771"/>
          </a:xfrm>
        </p:spPr>
        <p:txBody>
          <a:bodyPr>
            <a:normAutofit/>
          </a:bodyPr>
          <a:lstStyle/>
          <a:p>
            <a:r>
              <a:rPr lang="he-IL" dirty="0"/>
              <a:t>הוספת קובץ </a:t>
            </a:r>
            <a:r>
              <a:rPr lang="en-US" dirty="0" err="1"/>
              <a:t>environment.staging.ts</a:t>
            </a:r>
            <a:r>
              <a:rPr lang="he-IL" dirty="0"/>
              <a:t> לתוך תיקיית </a:t>
            </a:r>
            <a:r>
              <a:rPr lang="en-US" dirty="0"/>
              <a:t>environments</a:t>
            </a:r>
            <a:r>
              <a:rPr lang="he-IL" dirty="0"/>
              <a:t> שבתוך תיקיית </a:t>
            </a:r>
            <a:r>
              <a:rPr lang="en-US" dirty="0" err="1"/>
              <a:t>src</a:t>
            </a:r>
            <a:endParaRPr lang="he-IL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1B431729-4C30-E8D8-9D90-5D8DDB72C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851" y="4204857"/>
            <a:ext cx="4801270" cy="1514686"/>
          </a:xfrm>
          <a:prstGeom prst="rect">
            <a:avLst/>
          </a:prstGeom>
        </p:spPr>
      </p:pic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0138ED60-D0A7-34FD-6DCB-E7D3503BB59C}"/>
              </a:ext>
            </a:extLst>
          </p:cNvPr>
          <p:cNvCxnSpPr>
            <a:cxnSpLocks/>
          </p:cNvCxnSpPr>
          <p:nvPr/>
        </p:nvCxnSpPr>
        <p:spPr>
          <a:xfrm flipH="1">
            <a:off x="4504389" y="4962200"/>
            <a:ext cx="2070582" cy="757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61F93856-8523-CB41-F821-1E335B0BDF47}"/>
              </a:ext>
            </a:extLst>
          </p:cNvPr>
          <p:cNvSpPr txBox="1"/>
          <p:nvPr/>
        </p:nvSpPr>
        <p:spPr>
          <a:xfrm>
            <a:off x="1946414" y="5683128"/>
            <a:ext cx="2931886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חשוב ששם המשתנה ששומר את  ה</a:t>
            </a:r>
            <a:r>
              <a:rPr lang="en-US" dirty="0"/>
              <a:t>URL</a:t>
            </a:r>
            <a:r>
              <a:rPr lang="he-IL" dirty="0"/>
              <a:t> יהיה זהה לשם המשתנה ששומר את ה</a:t>
            </a:r>
            <a:r>
              <a:rPr lang="en-US" dirty="0"/>
              <a:t>URL</a:t>
            </a:r>
            <a:r>
              <a:rPr lang="he-IL" dirty="0"/>
              <a:t> בקובץ </a:t>
            </a:r>
            <a:r>
              <a:rPr lang="en-US" dirty="0" err="1"/>
              <a:t>environment.ts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24204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ot air balloons above the clouds">
            <a:extLst>
              <a:ext uri="{FF2B5EF4-FFF2-40B4-BE49-F238E27FC236}">
                <a16:creationId xmlns:a16="http://schemas.microsoft.com/office/drawing/2014/main" id="{2A6AB970-CF47-600C-E883-225F533E5B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76C2401-8AD7-463E-49AC-1F2CB3C17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29" y="1435681"/>
            <a:ext cx="4023360" cy="1434359"/>
          </a:xfrm>
        </p:spPr>
        <p:txBody>
          <a:bodyPr anchor="b">
            <a:normAutofit fontScale="90000"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4800" b="1" i="0" u="none" strike="noStrike" dirty="0">
                <a:effectLst/>
                <a:latin typeface="Raleway" panose="020F0502020204030204" pitchFamily="2" charset="0"/>
              </a:rPr>
              <a:t>Step 5:</a:t>
            </a:r>
            <a:br>
              <a:rPr lang="en-US" sz="4800" b="0" dirty="0">
                <a:effectLst/>
              </a:rPr>
            </a:br>
            <a:br>
              <a:rPr lang="en-US" sz="4800" dirty="0"/>
            </a:br>
            <a:endParaRPr lang="he-IL" sz="4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כותרת משנה 3">
            <a:extLst>
              <a:ext uri="{FF2B5EF4-FFF2-40B4-BE49-F238E27FC236}">
                <a16:creationId xmlns:a16="http://schemas.microsoft.com/office/drawing/2014/main" id="{C6786D13-E121-A6D3-2FDE-338D5EB19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6666" y="2909446"/>
            <a:ext cx="9144000" cy="1655762"/>
          </a:xfrm>
        </p:spPr>
        <p:txBody>
          <a:bodyPr/>
          <a:lstStyle/>
          <a:p>
            <a:r>
              <a:rPr lang="he-IL" dirty="0"/>
              <a:t>נכנסים לאתר של </a:t>
            </a:r>
            <a:r>
              <a:rPr lang="en-US" dirty="0"/>
              <a:t>RENDER </a:t>
            </a:r>
            <a:r>
              <a:rPr lang="he-IL" dirty="0"/>
              <a:t> ומתחברים דרך </a:t>
            </a:r>
            <a:r>
              <a:rPr lang="en-US" dirty="0"/>
              <a:t>GITHUB</a:t>
            </a:r>
          </a:p>
          <a:p>
            <a:r>
              <a:rPr lang="he-IL" dirty="0"/>
              <a:t>ובוחרים פרויקט מסוג </a:t>
            </a:r>
            <a:r>
              <a:rPr lang="en-US" dirty="0"/>
              <a:t>static site</a:t>
            </a:r>
            <a:endParaRPr lang="he-IL" dirty="0"/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D04DF18A-098D-477E-CD4C-54BD4B644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90314"/>
            <a:ext cx="5704682" cy="2749171"/>
          </a:xfrm>
          <a:prstGeom prst="rect">
            <a:avLst/>
          </a:prstGeom>
        </p:spPr>
      </p:pic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5F6480ED-EBE6-349E-98F7-E69C71A61532}"/>
              </a:ext>
            </a:extLst>
          </p:cNvPr>
          <p:cNvCxnSpPr/>
          <p:nvPr/>
        </p:nvCxnSpPr>
        <p:spPr>
          <a:xfrm>
            <a:off x="6640045" y="3614057"/>
            <a:ext cx="181669" cy="6386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918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ot air balloons above the clouds">
            <a:extLst>
              <a:ext uri="{FF2B5EF4-FFF2-40B4-BE49-F238E27FC236}">
                <a16:creationId xmlns:a16="http://schemas.microsoft.com/office/drawing/2014/main" id="{2A6AB970-CF47-600C-E883-225F533E5B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76C2401-8AD7-463E-49AC-1F2CB3C17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29" y="1435681"/>
            <a:ext cx="4023360" cy="1434359"/>
          </a:xfrm>
        </p:spPr>
        <p:txBody>
          <a:bodyPr anchor="b">
            <a:normAutofit fontScale="90000"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4800" b="1" i="0" u="none" strike="noStrike" dirty="0">
                <a:effectLst/>
                <a:latin typeface="Raleway" panose="020F0502020204030204" pitchFamily="2" charset="0"/>
              </a:rPr>
              <a:t>Step 6:</a:t>
            </a:r>
            <a:br>
              <a:rPr lang="en-US" sz="4800" b="0" dirty="0">
                <a:effectLst/>
              </a:rPr>
            </a:br>
            <a:br>
              <a:rPr lang="en-US" sz="4800" dirty="0"/>
            </a:br>
            <a:endParaRPr lang="he-IL" sz="4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E7570852-3006-C6E1-8E3D-42EB570459B7}"/>
              </a:ext>
            </a:extLst>
          </p:cNvPr>
          <p:cNvCxnSpPr>
            <a:cxnSpLocks/>
          </p:cNvCxnSpPr>
          <p:nvPr/>
        </p:nvCxnSpPr>
        <p:spPr>
          <a:xfrm flipH="1" flipV="1">
            <a:off x="4300688" y="4408152"/>
            <a:ext cx="796106" cy="9168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21D9F573-BEE5-2A6E-2F0E-D717B40EAB5C}"/>
              </a:ext>
            </a:extLst>
          </p:cNvPr>
          <p:cNvSpPr txBox="1"/>
          <p:nvPr/>
        </p:nvSpPr>
        <p:spPr>
          <a:xfrm>
            <a:off x="1278346" y="4145551"/>
            <a:ext cx="307254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בוחרים את ה</a:t>
            </a:r>
            <a:r>
              <a:rPr lang="en-US" dirty="0"/>
              <a:t>branch </a:t>
            </a:r>
            <a:r>
              <a:rPr lang="he-IL" dirty="0"/>
              <a:t> אותו רוצים להעלות</a:t>
            </a:r>
          </a:p>
        </p:txBody>
      </p:sp>
      <p:pic>
        <p:nvPicPr>
          <p:cNvPr id="21" name="תמונה 20">
            <a:extLst>
              <a:ext uri="{FF2B5EF4-FFF2-40B4-BE49-F238E27FC236}">
                <a16:creationId xmlns:a16="http://schemas.microsoft.com/office/drawing/2014/main" id="{FD791A60-7185-18B3-973F-A7C6F721B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284" y="4270682"/>
            <a:ext cx="6883996" cy="2108611"/>
          </a:xfrm>
          <a:prstGeom prst="rect">
            <a:avLst/>
          </a:prstGeom>
        </p:spPr>
      </p:pic>
      <p:cxnSp>
        <p:nvCxnSpPr>
          <p:cNvPr id="23" name="מחבר חץ ישר 22">
            <a:extLst>
              <a:ext uri="{FF2B5EF4-FFF2-40B4-BE49-F238E27FC236}">
                <a16:creationId xmlns:a16="http://schemas.microsoft.com/office/drawing/2014/main" id="{0D6A4112-605E-D726-0F0B-1A37AD5635B9}"/>
              </a:ext>
            </a:extLst>
          </p:cNvPr>
          <p:cNvCxnSpPr>
            <a:cxnSpLocks/>
          </p:cNvCxnSpPr>
          <p:nvPr/>
        </p:nvCxnSpPr>
        <p:spPr>
          <a:xfrm flipH="1">
            <a:off x="4072381" y="5754529"/>
            <a:ext cx="1123718" cy="98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C6B93D4B-8948-5D73-078E-AD8C04F23A81}"/>
              </a:ext>
            </a:extLst>
          </p:cNvPr>
          <p:cNvSpPr txBox="1"/>
          <p:nvPr/>
        </p:nvSpPr>
        <p:spPr>
          <a:xfrm>
            <a:off x="999841" y="5585986"/>
            <a:ext cx="30725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תיקיית השורש של הפרויקט</a:t>
            </a:r>
          </a:p>
        </p:txBody>
      </p:sp>
    </p:spTree>
    <p:extLst>
      <p:ext uri="{BB962C8B-B14F-4D97-AF65-F5344CB8AC3E}">
        <p14:creationId xmlns:p14="http://schemas.microsoft.com/office/powerpoint/2010/main" val="773095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ot air balloons above the clouds">
            <a:extLst>
              <a:ext uri="{FF2B5EF4-FFF2-40B4-BE49-F238E27FC236}">
                <a16:creationId xmlns:a16="http://schemas.microsoft.com/office/drawing/2014/main" id="{2A6AB970-CF47-600C-E883-225F533E5B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76C2401-8AD7-463E-49AC-1F2CB3C17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29" y="1435681"/>
            <a:ext cx="4023360" cy="1434359"/>
          </a:xfrm>
        </p:spPr>
        <p:txBody>
          <a:bodyPr anchor="b">
            <a:normAutofit fontScale="90000"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4800" b="1" i="0" u="none" strike="noStrike" dirty="0">
                <a:effectLst/>
                <a:latin typeface="Raleway" panose="020F0502020204030204" pitchFamily="2" charset="0"/>
              </a:rPr>
              <a:t>Step 7:</a:t>
            </a:r>
            <a:br>
              <a:rPr lang="en-US" sz="4800" b="0" dirty="0">
                <a:effectLst/>
              </a:rPr>
            </a:br>
            <a:br>
              <a:rPr lang="en-US" sz="4800" dirty="0"/>
            </a:br>
            <a:endParaRPr lang="he-IL" sz="4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E7570852-3006-C6E1-8E3D-42EB570459B7}"/>
              </a:ext>
            </a:extLst>
          </p:cNvPr>
          <p:cNvCxnSpPr>
            <a:cxnSpLocks/>
          </p:cNvCxnSpPr>
          <p:nvPr/>
        </p:nvCxnSpPr>
        <p:spPr>
          <a:xfrm flipH="1">
            <a:off x="3936098" y="3901377"/>
            <a:ext cx="710869" cy="275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21D9F573-BEE5-2A6E-2F0E-D717B40EAB5C}"/>
              </a:ext>
            </a:extLst>
          </p:cNvPr>
          <p:cNvSpPr txBox="1"/>
          <p:nvPr/>
        </p:nvSpPr>
        <p:spPr>
          <a:xfrm>
            <a:off x="777799" y="4036973"/>
            <a:ext cx="307254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אלו הפקודות שרצות כשהפרויקט נבנה</a:t>
            </a:r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C6B93D4B-8948-5D73-078E-AD8C04F23A81}"/>
              </a:ext>
            </a:extLst>
          </p:cNvPr>
          <p:cNvSpPr txBox="1"/>
          <p:nvPr/>
        </p:nvSpPr>
        <p:spPr>
          <a:xfrm>
            <a:off x="6096000" y="6050875"/>
            <a:ext cx="30725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dist</a:t>
            </a:r>
            <a:r>
              <a:rPr lang="en-US" dirty="0"/>
              <a:t>/ “project name”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C7C8CBD-1EC1-2A2C-3D14-D8C7F1DB0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924" y="3170286"/>
            <a:ext cx="7433119" cy="2187191"/>
          </a:xfrm>
          <a:prstGeom prst="rect">
            <a:avLst/>
          </a:prstGeom>
        </p:spPr>
      </p:pic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7467C097-763C-B246-3070-298683EA41E6}"/>
              </a:ext>
            </a:extLst>
          </p:cNvPr>
          <p:cNvCxnSpPr>
            <a:cxnSpLocks/>
          </p:cNvCxnSpPr>
          <p:nvPr/>
        </p:nvCxnSpPr>
        <p:spPr>
          <a:xfrm>
            <a:off x="5350174" y="4578186"/>
            <a:ext cx="1072677" cy="1657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328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ot air balloons above the clouds">
            <a:extLst>
              <a:ext uri="{FF2B5EF4-FFF2-40B4-BE49-F238E27FC236}">
                <a16:creationId xmlns:a16="http://schemas.microsoft.com/office/drawing/2014/main" id="{2A6AB970-CF47-600C-E883-225F533E5B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76C2401-8AD7-463E-49AC-1F2CB3C17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29" y="1435681"/>
            <a:ext cx="4023360" cy="1434359"/>
          </a:xfrm>
        </p:spPr>
        <p:txBody>
          <a:bodyPr anchor="b">
            <a:normAutofit fontScale="90000"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4800" b="1" i="0" u="none" strike="noStrike" dirty="0">
                <a:effectLst/>
                <a:latin typeface="Raleway" panose="020F0502020204030204" pitchFamily="2" charset="0"/>
              </a:rPr>
              <a:t>Step 8:</a:t>
            </a:r>
            <a:br>
              <a:rPr lang="en-US" sz="4800" b="0" dirty="0">
                <a:effectLst/>
              </a:rPr>
            </a:br>
            <a:br>
              <a:rPr lang="en-US" sz="4800" dirty="0"/>
            </a:br>
            <a:endParaRPr lang="he-IL" sz="4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כותרת משנה 10">
            <a:extLst>
              <a:ext uri="{FF2B5EF4-FFF2-40B4-BE49-F238E27FC236}">
                <a16:creationId xmlns:a16="http://schemas.microsoft.com/office/drawing/2014/main" id="{D088DB3B-89F2-37D2-BD27-4A27E0447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8872" y="2391770"/>
            <a:ext cx="4736639" cy="1645203"/>
          </a:xfrm>
        </p:spPr>
        <p:txBody>
          <a:bodyPr/>
          <a:lstStyle/>
          <a:p>
            <a:r>
              <a:rPr lang="he-IL" dirty="0"/>
              <a:t>לוחצים על הכפתור </a:t>
            </a:r>
            <a:r>
              <a:rPr lang="en-US" dirty="0"/>
              <a:t>add </a:t>
            </a:r>
            <a:r>
              <a:rPr lang="en-US" dirty="0" err="1"/>
              <a:t>form.env</a:t>
            </a:r>
            <a:r>
              <a:rPr lang="en-US" dirty="0"/>
              <a:t> </a:t>
            </a:r>
            <a:endParaRPr lang="he-IL" dirty="0"/>
          </a:p>
          <a:p>
            <a:r>
              <a:rPr lang="he-IL" dirty="0"/>
              <a:t>ומוסיפים את :</a:t>
            </a:r>
          </a:p>
        </p:txBody>
      </p: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E7570852-3006-C6E1-8E3D-42EB570459B7}"/>
              </a:ext>
            </a:extLst>
          </p:cNvPr>
          <p:cNvCxnSpPr>
            <a:cxnSpLocks/>
          </p:cNvCxnSpPr>
          <p:nvPr/>
        </p:nvCxnSpPr>
        <p:spPr>
          <a:xfrm flipH="1">
            <a:off x="2714171" y="3214371"/>
            <a:ext cx="5558972" cy="1500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תמונה 5">
            <a:extLst>
              <a:ext uri="{FF2B5EF4-FFF2-40B4-BE49-F238E27FC236}">
                <a16:creationId xmlns:a16="http://schemas.microsoft.com/office/drawing/2014/main" id="{75793E44-C725-DAB9-223F-4271C1EAA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971" y="3429000"/>
            <a:ext cx="6214029" cy="1805882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D8F27D99-F643-D13C-CEEA-75835BFE79D4}"/>
              </a:ext>
            </a:extLst>
          </p:cNvPr>
          <p:cNvSpPr txBox="1"/>
          <p:nvPr/>
        </p:nvSpPr>
        <p:spPr>
          <a:xfrm>
            <a:off x="463031" y="4715203"/>
            <a:ext cx="5098869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services: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  - type: web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    name: angular-app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    </a:t>
            </a:r>
            <a:r>
              <a:rPr lang="en-US" b="0" i="0" dirty="0" err="1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envVars</a:t>
            </a:r>
            <a:r>
              <a:rPr 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      - key: NODE_ENV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        value: production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317200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176</Words>
  <Application>Microsoft Office PowerPoint</Application>
  <PresentationFormat>מסך רחב</PresentationFormat>
  <Paragraphs>33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Consolas</vt:lpstr>
      <vt:lpstr>Lato</vt:lpstr>
      <vt:lpstr>Raleway</vt:lpstr>
      <vt:lpstr>Slack-Lato</vt:lpstr>
      <vt:lpstr>ערכת נושא Office</vt:lpstr>
      <vt:lpstr>Deployment of angular application in the cloud  </vt:lpstr>
      <vt:lpstr>Step 1:  </vt:lpstr>
      <vt:lpstr>Step 2:  </vt:lpstr>
      <vt:lpstr>Step 3:  </vt:lpstr>
      <vt:lpstr>Step 4:  </vt:lpstr>
      <vt:lpstr>Step 5:  </vt:lpstr>
      <vt:lpstr>Step 6:  </vt:lpstr>
      <vt:lpstr>Step 7:  </vt:lpstr>
      <vt:lpstr>Step 8:  </vt:lpstr>
      <vt:lpstr>Step 9: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Deployment of angular application in the cloud  </dc:title>
  <dc:creator>USER</dc:creator>
  <cp:lastModifiedBy>avital isakov</cp:lastModifiedBy>
  <cp:revision>2</cp:revision>
  <dcterms:created xsi:type="dcterms:W3CDTF">2024-06-26T08:15:44Z</dcterms:created>
  <dcterms:modified xsi:type="dcterms:W3CDTF">2024-08-08T05:28:00Z</dcterms:modified>
</cp:coreProperties>
</file>