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3" r:id="rId14"/>
    <p:sldId id="297" r:id="rId15"/>
    <p:sldId id="296" r:id="rId16"/>
    <p:sldId id="286" r:id="rId17"/>
    <p:sldId id="294" r:id="rId18"/>
    <p:sldId id="295" r:id="rId19"/>
    <p:sldId id="302" r:id="rId20"/>
    <p:sldId id="280" r:id="rId21"/>
    <p:sldId id="293" r:id="rId22"/>
    <p:sldId id="301" r:id="rId23"/>
    <p:sldId id="300" r:id="rId24"/>
    <p:sldId id="298" r:id="rId25"/>
    <p:sldId id="299" r:id="rId26"/>
    <p:sldId id="291" r:id="rId27"/>
    <p:sldId id="279" r:id="rId28"/>
    <p:sldId id="277" r:id="rId29"/>
    <p:sldId id="288" r:id="rId30"/>
    <p:sldId id="282" r:id="rId31"/>
    <p:sldId id="289" r:id="rId32"/>
    <p:sldId id="271" r:id="rId33"/>
    <p:sldId id="272" r:id="rId34"/>
    <p:sldId id="265" r:id="rId35"/>
    <p:sldId id="266" r:id="rId3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49" autoAdjust="0"/>
    <p:restoredTop sz="95165" autoAdjust="0"/>
  </p:normalViewPr>
  <p:slideViewPr>
    <p:cSldViewPr snapToGrid="0">
      <p:cViewPr varScale="1">
        <p:scale>
          <a:sx n="85" d="100"/>
          <a:sy n="85" d="100"/>
        </p:scale>
        <p:origin x="74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ג'/אב/תשפ"ד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531521" y="3791338"/>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1 :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ctr"/>
            <a:r>
              <a:rPr lang="he-IL" dirty="0">
                <a:solidFill>
                  <a:schemeClr val="tx2">
                    <a:lumMod val="60000"/>
                    <a:lumOff val="40000"/>
                  </a:schemeClr>
                </a:solidFill>
                <a:cs typeface="+mn-cs"/>
              </a:rPr>
              <a:t>שלב 2 : אפיון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אפיון עבור הפרויקט ע"י ה-</a:t>
            </a:r>
            <a:r>
              <a:rPr lang="en-US" dirty="0"/>
              <a:t>CTO</a:t>
            </a:r>
            <a:r>
              <a:rPr lang="he-IL" dirty="0"/>
              <a:t> של </a:t>
            </a:r>
            <a:r>
              <a:rPr lang="en-US" dirty="0" err="1"/>
              <a:t>Diversitech</a:t>
            </a:r>
            <a:r>
              <a:rPr lang="he-IL" dirty="0"/>
              <a:t>.</a:t>
            </a:r>
            <a:br>
              <a:rPr lang="en-US" dirty="0"/>
            </a:br>
            <a:r>
              <a:rPr lang="he-IL" dirty="0"/>
              <a:t>אנו קיבלנו את האפיון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3 :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62500" lnSpcReduction="20000"/>
          </a:bodyPr>
          <a:lstStyle/>
          <a:p>
            <a:pPr marL="0" lvl="0" indent="0" algn="r" rtl="1">
              <a:lnSpc>
                <a:spcPct val="115000"/>
              </a:lnSpc>
              <a:spcBef>
                <a:spcPts val="0"/>
              </a:spcBef>
              <a:spcAft>
                <a:spcPts val="0"/>
              </a:spcAft>
              <a:buNone/>
            </a:pPr>
            <a:r>
              <a:rPr lang="he-IL" sz="2400" dirty="0">
                <a:solidFill>
                  <a:srgbClr val="000000"/>
                </a:solidFill>
                <a:latin typeface="Arial"/>
                <a:ea typeface="Arial"/>
                <a:cs typeface="Arial"/>
                <a:sym typeface="Arial"/>
              </a:rPr>
              <a:t>1. </a:t>
            </a:r>
            <a:r>
              <a:rPr lang="iw-IL" sz="2400" dirty="0">
                <a:solidFill>
                  <a:srgbClr val="000000"/>
                </a:solidFill>
                <a:latin typeface="Arial"/>
                <a:ea typeface="Arial"/>
                <a:cs typeface="Arial"/>
                <a:sym typeface="Arial"/>
              </a:rPr>
              <a:t>בתור התחלה ישבתי עם מפתחות נוספות לתכנן את המבנה הארכיטקטי של הפרויקט בצד קליינט.</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חלוקת מסכי האפליקציה למודולים וקומפוננטות, כשהמטרה שכל מפתחת תהיה אחראית על </a:t>
            </a:r>
            <a:r>
              <a:rPr lang="en-US" sz="2400" dirty="0">
                <a:solidFill>
                  <a:srgbClr val="000000"/>
                </a:solidFill>
                <a:latin typeface="Arial"/>
                <a:ea typeface="Arial"/>
                <a:cs typeface="Arial"/>
                <a:sym typeface="Arial"/>
              </a:rPr>
              <a:t>feature</a:t>
            </a:r>
            <a:r>
              <a:rPr lang="he-IL" sz="2400" dirty="0">
                <a:solidFill>
                  <a:srgbClr val="000000"/>
                </a:solidFill>
                <a:latin typeface="Arial"/>
                <a:ea typeface="Arial"/>
                <a:cs typeface="Arial"/>
                <a:sym typeface="Arial"/>
              </a:rPr>
              <a:t> אחד.</a:t>
            </a:r>
          </a:p>
          <a:p>
            <a:pPr marL="457200" lvl="0" indent="-327025" algn="r" rtl="1">
              <a:lnSpc>
                <a:spcPct val="115000"/>
              </a:lnSpc>
              <a:spcBef>
                <a:spcPts val="0"/>
              </a:spcBef>
              <a:spcAft>
                <a:spcPts val="0"/>
              </a:spcAft>
              <a:buClr>
                <a:srgbClr val="000000"/>
              </a:buClr>
              <a:buSzPts val="1550"/>
              <a:buFont typeface="Arial"/>
              <a:buChar char="●"/>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5" name="תמונה 4">
            <a:extLst>
              <a:ext uri="{FF2B5EF4-FFF2-40B4-BE49-F238E27FC236}">
                <a16:creationId xmlns:a16="http://schemas.microsoft.com/office/drawing/2014/main" id="{9DCB0D8B-6CF6-DAB8-4EA7-1770A991D2C0}"/>
              </a:ext>
            </a:extLst>
          </p:cNvPr>
          <p:cNvPicPr>
            <a:picLocks noChangeAspect="1"/>
          </p:cNvPicPr>
          <p:nvPr/>
        </p:nvPicPr>
        <p:blipFill>
          <a:blip r:embed="rId2"/>
          <a:stretch>
            <a:fillRect/>
          </a:stretch>
        </p:blipFill>
        <p:spPr>
          <a:xfrm>
            <a:off x="9199742" y="3541755"/>
            <a:ext cx="1966130" cy="2629128"/>
          </a:xfrm>
          <a:prstGeom prst="rect">
            <a:avLst/>
          </a:prstGeom>
        </p:spPr>
      </p:pic>
      <p:pic>
        <p:nvPicPr>
          <p:cNvPr id="7" name="תמונה 6">
            <a:extLst>
              <a:ext uri="{FF2B5EF4-FFF2-40B4-BE49-F238E27FC236}">
                <a16:creationId xmlns:a16="http://schemas.microsoft.com/office/drawing/2014/main" id="{4CE052F5-B315-22E8-C73F-A47B2066FA74}"/>
              </a:ext>
            </a:extLst>
          </p:cNvPr>
          <p:cNvPicPr>
            <a:picLocks noChangeAspect="1"/>
          </p:cNvPicPr>
          <p:nvPr/>
        </p:nvPicPr>
        <p:blipFill>
          <a:blip r:embed="rId3"/>
          <a:stretch>
            <a:fillRect/>
          </a:stretch>
        </p:blipFill>
        <p:spPr>
          <a:xfrm>
            <a:off x="6824684" y="3541755"/>
            <a:ext cx="2187130" cy="1699407"/>
          </a:xfrm>
          <a:prstGeom prst="rect">
            <a:avLst/>
          </a:prstGeom>
        </p:spPr>
      </p:pic>
      <p:pic>
        <p:nvPicPr>
          <p:cNvPr id="9" name="תמונה 8">
            <a:extLst>
              <a:ext uri="{FF2B5EF4-FFF2-40B4-BE49-F238E27FC236}">
                <a16:creationId xmlns:a16="http://schemas.microsoft.com/office/drawing/2014/main" id="{A96B12F4-7A9F-C3EB-37B8-6102FBC7C88F}"/>
              </a:ext>
            </a:extLst>
          </p:cNvPr>
          <p:cNvPicPr>
            <a:picLocks noChangeAspect="1"/>
          </p:cNvPicPr>
          <p:nvPr/>
        </p:nvPicPr>
        <p:blipFill>
          <a:blip r:embed="rId4"/>
          <a:stretch>
            <a:fillRect/>
          </a:stretch>
        </p:blipFill>
        <p:spPr>
          <a:xfrm>
            <a:off x="4373420" y="3541755"/>
            <a:ext cx="2263336" cy="1950889"/>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278122728"/>
              </p:ext>
            </p:extLst>
          </p:nvPr>
        </p:nvGraphicFramePr>
        <p:xfrm>
          <a:off x="201296" y="1267380"/>
          <a:ext cx="11788588" cy="5739384"/>
        </p:xfrm>
        <a:graphic>
          <a:graphicData uri="http://schemas.openxmlformats.org/drawingml/2006/table">
            <a:tbl>
              <a:tblPr rtl="1" firstRow="1" bandRow="1">
                <a:tableStyleId>{1FECB4D8-DB02-4DC6-A0A2-4F2EBAE1DC90}</a:tableStyleId>
              </a:tblPr>
              <a:tblGrid>
                <a:gridCol w="322729">
                  <a:extLst>
                    <a:ext uri="{9D8B030D-6E8A-4147-A177-3AD203B41FA5}">
                      <a16:colId xmlns:a16="http://schemas.microsoft.com/office/drawing/2014/main" val="2055060790"/>
                    </a:ext>
                  </a:extLst>
                </a:gridCol>
                <a:gridCol w="2553928">
                  <a:extLst>
                    <a:ext uri="{9D8B030D-6E8A-4147-A177-3AD203B41FA5}">
                      <a16:colId xmlns:a16="http://schemas.microsoft.com/office/drawing/2014/main" val="2293940662"/>
                    </a:ext>
                  </a:extLst>
                </a:gridCol>
                <a:gridCol w="1714750">
                  <a:extLst>
                    <a:ext uri="{9D8B030D-6E8A-4147-A177-3AD203B41FA5}">
                      <a16:colId xmlns:a16="http://schemas.microsoft.com/office/drawing/2014/main" val="4252471547"/>
                    </a:ext>
                  </a:extLst>
                </a:gridCol>
                <a:gridCol w="1143166">
                  <a:extLst>
                    <a:ext uri="{9D8B030D-6E8A-4147-A177-3AD203B41FA5}">
                      <a16:colId xmlns:a16="http://schemas.microsoft.com/office/drawing/2014/main" val="571557810"/>
                    </a:ext>
                  </a:extLst>
                </a:gridCol>
                <a:gridCol w="6054015">
                  <a:extLst>
                    <a:ext uri="{9D8B030D-6E8A-4147-A177-3AD203B41FA5}">
                      <a16:colId xmlns:a16="http://schemas.microsoft.com/office/drawing/2014/main" val="2534055599"/>
                    </a:ext>
                  </a:extLst>
                </a:gridCol>
              </a:tblGrid>
              <a:tr h="380313">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5004118">
                <a:tc>
                  <a:txBody>
                    <a:bodyPr/>
                    <a:lstStyle/>
                    <a:p>
                      <a:pPr rtl="1"/>
                      <a:r>
                        <a:rPr lang="he-IL" sz="2000" dirty="0"/>
                        <a:t>1</a:t>
                      </a:r>
                    </a:p>
                  </a:txBody>
                  <a:tcPr marT="50292" marB="50292"/>
                </a:tc>
                <a:tc>
                  <a:txBody>
                    <a:bodyPr/>
                    <a:lstStyle/>
                    <a:p>
                      <a:pPr rtl="1"/>
                      <a:r>
                        <a:rPr lang="he-IL" sz="1600" dirty="0"/>
                        <a:t>מסך פרטי תלמיד</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r>
                        <a:rPr lang="he-IL" sz="1600" dirty="0"/>
                        <a:t>במשימה זו פיתחתי מודל ב-</a:t>
                      </a:r>
                      <a:r>
                        <a:rPr lang="en-US" sz="1600" dirty="0"/>
                        <a:t>Angular </a:t>
                      </a:r>
                      <a:r>
                        <a:rPr lang="he-IL" sz="1600" dirty="0"/>
                        <a:t> שמציג פרטי סטודנט בצורה מסודרת בחלון מודל. המודל כולל פרטים כגון שם, מייל, פלאפון, סטטוס ותעודת זהות של הסטודנט. כמו כן, ניתן לנווט להיסטוריית נוכחות של הסטודנט דרך קישור בתוך המודל.</a:t>
                      </a:r>
                    </a:p>
                    <a:p>
                      <a:r>
                        <a:rPr lang="he-IL" sz="1600" b="1" dirty="0"/>
                        <a:t>עיקרי המשימה:</a:t>
                      </a:r>
                      <a:endParaRPr lang="he-IL" sz="1600" dirty="0"/>
                    </a:p>
                    <a:p>
                      <a:r>
                        <a:rPr lang="he-IL" sz="1600" b="1" dirty="0"/>
                        <a:t>רכיב </a:t>
                      </a:r>
                      <a:r>
                        <a:rPr lang="en-US" sz="1600" b="1" dirty="0"/>
                        <a:t>:Angular</a:t>
                      </a:r>
                      <a:endParaRPr lang="en-US" sz="1600" dirty="0"/>
                    </a:p>
                    <a:p>
                      <a:pPr lvl="1"/>
                      <a:r>
                        <a:rPr lang="he-IL" sz="1600" dirty="0"/>
                        <a:t>רכיב </a:t>
                      </a:r>
                      <a:r>
                        <a:rPr lang="en-US" sz="1600" dirty="0" err="1"/>
                        <a:t>DetailsComponent</a:t>
                      </a:r>
                      <a:r>
                        <a:rPr lang="en-US" sz="1600" dirty="0"/>
                        <a:t> </a:t>
                      </a:r>
                      <a:r>
                        <a:rPr lang="he-IL" sz="1600" dirty="0"/>
                        <a:t> המציג את פרטי הסטודנט במודל.</a:t>
                      </a:r>
                    </a:p>
                    <a:p>
                      <a:pPr lvl="1"/>
                      <a:r>
                        <a:rPr lang="he-IL" sz="1600" dirty="0"/>
                        <a:t>קבלת פרטי הסטודנט מהשירות </a:t>
                      </a:r>
                      <a:r>
                        <a:rPr lang="en-US" sz="1600" dirty="0" err="1"/>
                        <a:t>StudentService</a:t>
                      </a:r>
                      <a:r>
                        <a:rPr lang="en-US" sz="1600" dirty="0"/>
                        <a:t> </a:t>
                      </a:r>
                      <a:r>
                        <a:rPr lang="he-IL" sz="1600" dirty="0"/>
                        <a:t> באמצעות המתודה </a:t>
                      </a:r>
                      <a:r>
                        <a:rPr lang="en-US" sz="1600" dirty="0"/>
                        <a:t>.</a:t>
                      </a:r>
                      <a:r>
                        <a:rPr lang="en-US" sz="1600" dirty="0" err="1"/>
                        <a:t>getStudentDetails</a:t>
                      </a:r>
                      <a:endParaRPr lang="en-US" sz="1600" dirty="0"/>
                    </a:p>
                    <a:p>
                      <a:r>
                        <a:rPr lang="en-US" sz="1600" b="1" dirty="0"/>
                        <a:t>HTML</a:t>
                      </a:r>
                      <a:r>
                        <a:rPr lang="he-IL" sz="1600" dirty="0"/>
                        <a:t>: </a:t>
                      </a:r>
                    </a:p>
                    <a:p>
                      <a:r>
                        <a:rPr lang="he-IL" sz="1600" dirty="0"/>
                        <a:t>שימוש ב-</a:t>
                      </a:r>
                      <a:r>
                        <a:rPr lang="en-US" sz="1600" dirty="0" err="1"/>
                        <a:t>ngIf</a:t>
                      </a:r>
                      <a:r>
                        <a:rPr lang="en-US" sz="1600" dirty="0"/>
                        <a:t> </a:t>
                      </a:r>
                      <a:r>
                        <a:rPr lang="he-IL" sz="1600" dirty="0"/>
                        <a:t>כדי לוודא שהפרטים יוצגו רק כאשר קיימים פרטי סטודנט.</a:t>
                      </a:r>
                    </a:p>
                    <a:p>
                      <a:pPr lvl="1"/>
                      <a:r>
                        <a:rPr lang="he-IL" sz="1600" dirty="0"/>
                        <a:t>הצגת פרטי הסטודנט בשדות הרלוונטיים, כולל קישורים למייל והיסטוריית נוכחות.</a:t>
                      </a:r>
                    </a:p>
                    <a:p>
                      <a:r>
                        <a:rPr lang="en-US" sz="1600" b="1" dirty="0"/>
                        <a:t>Bootstrap</a:t>
                      </a:r>
                      <a:r>
                        <a:rPr lang="he-IL" sz="1600" b="1" dirty="0"/>
                        <a:t>:</a:t>
                      </a:r>
                      <a:endParaRPr lang="en-US" sz="1600" dirty="0"/>
                    </a:p>
                    <a:p>
                      <a:pPr lvl="1"/>
                      <a:r>
                        <a:rPr lang="he-IL" sz="1600" dirty="0"/>
                        <a:t>שימוש ב-</a:t>
                      </a:r>
                      <a:r>
                        <a:rPr lang="en-US" sz="1600" dirty="0"/>
                        <a:t>Bootstrap </a:t>
                      </a:r>
                      <a:r>
                        <a:rPr lang="he-IL" sz="1600" dirty="0"/>
                        <a:t>להפקת חלון המודל ולעיצובו.</a:t>
                      </a:r>
                    </a:p>
                    <a:p>
                      <a:r>
                        <a:rPr lang="he-IL" sz="1600" b="1" dirty="0"/>
                        <a:t>תכנות</a:t>
                      </a:r>
                      <a:r>
                        <a:rPr lang="he-IL" sz="1600" dirty="0"/>
                        <a:t>:</a:t>
                      </a:r>
                    </a:p>
                    <a:p>
                      <a:pPr lvl="1"/>
                      <a:r>
                        <a:rPr lang="he-IL" sz="1600" dirty="0"/>
                        <a:t>הגדרת תלויות ורכיבים</a:t>
                      </a:r>
                      <a:r>
                        <a:rPr lang="en-US" sz="1600" dirty="0"/>
                        <a:t>Input, Output, </a:t>
                      </a:r>
                      <a:r>
                        <a:rPr lang="en-US" sz="1600" dirty="0" err="1"/>
                        <a:t>ViewChild</a:t>
                      </a:r>
                      <a:r>
                        <a:rPr lang="en-US" sz="1600" dirty="0"/>
                        <a:t> ) </a:t>
                      </a:r>
                      <a:r>
                        <a:rPr lang="he-IL" sz="1600" dirty="0"/>
                        <a:t> )לניהול התצוגה והאינטראקציה עם המודל.</a:t>
                      </a:r>
                    </a:p>
                    <a:p>
                      <a:pPr lvl="1"/>
                      <a:r>
                        <a:rPr lang="he-IL" sz="1600" dirty="0"/>
                        <a:t>ניהול הפתיחה והסגירה של המודל באמצעות </a:t>
                      </a:r>
                      <a:r>
                        <a:rPr lang="en-US" sz="1600" dirty="0"/>
                        <a:t>Bootstrap Modal.</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8636574" y="485240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219200" y="-31317"/>
            <a:ext cx="10515600" cy="811248"/>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879001" y="648850"/>
            <a:ext cx="10433179" cy="923330"/>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a:p>
            <a:endParaRPr lang="he-IL" dirty="0"/>
          </a:p>
        </p:txBody>
      </p:sp>
    </p:spTree>
    <p:extLst>
      <p:ext uri="{BB962C8B-B14F-4D97-AF65-F5344CB8AC3E}">
        <p14:creationId xmlns:p14="http://schemas.microsoft.com/office/powerpoint/2010/main" val="411862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1D5C72B5-2022-AF16-212E-DD4C0E6969C7}"/>
              </a:ext>
            </a:extLst>
          </p:cNvPr>
          <p:cNvPicPr>
            <a:picLocks noChangeAspect="1"/>
          </p:cNvPicPr>
          <p:nvPr/>
        </p:nvPicPr>
        <p:blipFill>
          <a:blip r:embed="rId3"/>
          <a:stretch>
            <a:fillRect/>
          </a:stretch>
        </p:blipFill>
        <p:spPr>
          <a:xfrm>
            <a:off x="6353455" y="763364"/>
            <a:ext cx="5605463" cy="4793194"/>
          </a:xfrm>
          <a:prstGeom prst="rect">
            <a:avLst/>
          </a:prstGeom>
        </p:spPr>
      </p:pic>
      <p:pic>
        <p:nvPicPr>
          <p:cNvPr id="9" name="תמונה 8">
            <a:extLst>
              <a:ext uri="{FF2B5EF4-FFF2-40B4-BE49-F238E27FC236}">
                <a16:creationId xmlns:a16="http://schemas.microsoft.com/office/drawing/2014/main" id="{95B59E7A-6F8C-0BCA-360D-283F588BAC51}"/>
              </a:ext>
            </a:extLst>
          </p:cNvPr>
          <p:cNvPicPr>
            <a:picLocks noChangeAspect="1"/>
          </p:cNvPicPr>
          <p:nvPr/>
        </p:nvPicPr>
        <p:blipFill>
          <a:blip r:embed="rId4"/>
          <a:stretch>
            <a:fillRect/>
          </a:stretch>
        </p:blipFill>
        <p:spPr>
          <a:xfrm>
            <a:off x="490537" y="999228"/>
            <a:ext cx="5605463" cy="5081876"/>
          </a:xfrm>
          <a:prstGeom prst="rect">
            <a:avLst/>
          </a:prstGeom>
        </p:spPr>
      </p:pic>
    </p:spTree>
    <p:extLst>
      <p:ext uri="{BB962C8B-B14F-4D97-AF65-F5344CB8AC3E}">
        <p14:creationId xmlns:p14="http://schemas.microsoft.com/office/powerpoint/2010/main" val="361216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1" name="תמונה 10">
            <a:extLst>
              <a:ext uri="{FF2B5EF4-FFF2-40B4-BE49-F238E27FC236}">
                <a16:creationId xmlns:a16="http://schemas.microsoft.com/office/drawing/2014/main" id="{275ED643-11FA-AA8F-7212-D60995EAAB40}"/>
              </a:ext>
            </a:extLst>
          </p:cNvPr>
          <p:cNvPicPr>
            <a:picLocks noChangeAspect="1"/>
          </p:cNvPicPr>
          <p:nvPr/>
        </p:nvPicPr>
        <p:blipFill>
          <a:blip r:embed="rId3"/>
          <a:stretch>
            <a:fillRect/>
          </a:stretch>
        </p:blipFill>
        <p:spPr>
          <a:xfrm>
            <a:off x="136460" y="2994828"/>
            <a:ext cx="7588903" cy="3852174"/>
          </a:xfrm>
          <a:prstGeom prst="rect">
            <a:avLst/>
          </a:prstGeom>
        </p:spPr>
      </p:pic>
      <p:pic>
        <p:nvPicPr>
          <p:cNvPr id="7" name="תמונה 6">
            <a:extLst>
              <a:ext uri="{FF2B5EF4-FFF2-40B4-BE49-F238E27FC236}">
                <a16:creationId xmlns:a16="http://schemas.microsoft.com/office/drawing/2014/main" id="{C37C5CED-32A1-3FDF-0582-C8A23D64E2A8}"/>
              </a:ext>
            </a:extLst>
          </p:cNvPr>
          <p:cNvPicPr>
            <a:picLocks noChangeAspect="1"/>
          </p:cNvPicPr>
          <p:nvPr/>
        </p:nvPicPr>
        <p:blipFill>
          <a:blip r:embed="rId4"/>
          <a:stretch>
            <a:fillRect/>
          </a:stretch>
        </p:blipFill>
        <p:spPr>
          <a:xfrm>
            <a:off x="5934607" y="720311"/>
            <a:ext cx="6257393" cy="3653246"/>
          </a:xfrm>
          <a:prstGeom prst="rect">
            <a:avLst/>
          </a:prstGeom>
        </p:spPr>
      </p:pic>
    </p:spTree>
    <p:extLst>
      <p:ext uri="{BB962C8B-B14F-4D97-AF65-F5344CB8AC3E}">
        <p14:creationId xmlns:p14="http://schemas.microsoft.com/office/powerpoint/2010/main" val="38734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2321272837"/>
              </p:ext>
            </p:extLst>
          </p:nvPr>
        </p:nvGraphicFramePr>
        <p:xfrm>
          <a:off x="613264" y="176120"/>
          <a:ext cx="11278418" cy="62362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133594">
                  <a:extLst>
                    <a:ext uri="{9D8B030D-6E8A-4147-A177-3AD203B41FA5}">
                      <a16:colId xmlns:a16="http://schemas.microsoft.com/office/drawing/2014/main" val="2293940662"/>
                    </a:ext>
                  </a:extLst>
                </a:gridCol>
                <a:gridCol w="1461247">
                  <a:extLst>
                    <a:ext uri="{9D8B030D-6E8A-4147-A177-3AD203B41FA5}">
                      <a16:colId xmlns:a16="http://schemas.microsoft.com/office/drawing/2014/main" val="4252471547"/>
                    </a:ext>
                  </a:extLst>
                </a:gridCol>
                <a:gridCol w="995083">
                  <a:extLst>
                    <a:ext uri="{9D8B030D-6E8A-4147-A177-3AD203B41FA5}">
                      <a16:colId xmlns:a16="http://schemas.microsoft.com/office/drawing/2014/main" val="571557810"/>
                    </a:ext>
                  </a:extLst>
                </a:gridCol>
                <a:gridCol w="5294477">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he-IL" sz="1600" b="1" dirty="0"/>
                        <a:t>: החלק המעבד את נתוני המסך של פרטי התלמיד, בצד הסרבר </a:t>
                      </a:r>
                      <a:endParaRPr lang="he-IL" sz="1600" dirty="0"/>
                    </a:p>
                  </a:txBody>
                  <a:tcPr marT="50292" marB="50292"/>
                </a:tc>
                <a:tc>
                  <a:txBody>
                    <a:bodyPr/>
                    <a:lstStyle/>
                    <a:p>
                      <a:pPr rtl="1"/>
                      <a:r>
                        <a:rPr lang="en-US" sz="2000" dirty="0"/>
                        <a:t>Java spring boot</a:t>
                      </a:r>
                      <a:endParaRPr lang="he-IL" sz="2000" dirty="0"/>
                    </a:p>
                  </a:txBody>
                  <a:tcPr marT="50292" marB="50292"/>
                </a:tc>
                <a:tc>
                  <a:txBody>
                    <a:bodyPr/>
                    <a:lstStyle/>
                    <a:p>
                      <a:pPr rtl="1"/>
                      <a:r>
                        <a:rPr lang="en-US" sz="2000" dirty="0"/>
                        <a:t>java</a:t>
                      </a:r>
                      <a:endParaRPr lang="he-IL" sz="2000" dirty="0"/>
                    </a:p>
                  </a:txBody>
                  <a:tcPr marT="50292" marB="50292"/>
                </a:tc>
                <a:tc>
                  <a:txBody>
                    <a:bodyPr/>
                    <a:lstStyle/>
                    <a:p>
                      <a:r>
                        <a:rPr lang="he-IL" sz="2000" dirty="0"/>
                        <a:t> </a:t>
                      </a:r>
                      <a:r>
                        <a:rPr lang="he-IL" sz="1800" dirty="0"/>
                        <a:t> </a:t>
                      </a:r>
                      <a:r>
                        <a:rPr lang="he-IL" sz="1600" dirty="0"/>
                        <a:t>במשימה זו פיתחתי שירות </a:t>
                      </a:r>
                      <a:r>
                        <a:rPr lang="en-US" sz="1600" dirty="0"/>
                        <a:t>REST</a:t>
                      </a:r>
                      <a:r>
                        <a:rPr lang="he-IL" sz="1600" dirty="0"/>
                        <a:t> באמצעות </a:t>
                      </a:r>
                      <a:r>
                        <a:rPr lang="en-US" sz="1600" dirty="0"/>
                        <a:t>Spring Boot </a:t>
                      </a:r>
                      <a:r>
                        <a:rPr lang="he-IL" sz="1600" dirty="0"/>
                        <a:t>לניהול מידע על סטודנטים. השירות כולל פעולות שליפה, הוספה, עדכון ומחיקה של פרטי סטודנט באמצעות </a:t>
                      </a:r>
                      <a:r>
                        <a:rPr lang="en-US" sz="1600" dirty="0"/>
                        <a:t> .</a:t>
                      </a:r>
                      <a:r>
                        <a:rPr lang="en-US" sz="1600" dirty="0" err="1"/>
                        <a:t>RestTemplate</a:t>
                      </a:r>
                      <a:r>
                        <a:rPr lang="en-US" sz="1600" dirty="0"/>
                        <a:t> </a:t>
                      </a:r>
                      <a:r>
                        <a:rPr lang="he-IL" sz="1600" dirty="0"/>
                        <a:t>השירות מאפשר עבודה מול בסיס נתונים חיצוני ומספק נקודות קצה לממשק לקוח.</a:t>
                      </a:r>
                    </a:p>
                    <a:p>
                      <a:r>
                        <a:rPr lang="he-IL" sz="1600" b="1" dirty="0"/>
                        <a:t>עיקרי המשימה:</a:t>
                      </a:r>
                      <a:endParaRPr lang="he-IL" sz="1600" dirty="0"/>
                    </a:p>
                    <a:p>
                      <a:r>
                        <a:rPr lang="he-IL" sz="1600" b="1" dirty="0"/>
                        <a:t>שירות סטודנטים</a:t>
                      </a:r>
                      <a:r>
                        <a:rPr lang="he-IL" sz="1600" dirty="0"/>
                        <a:t>:</a:t>
                      </a:r>
                    </a:p>
                    <a:p>
                      <a:pPr lvl="1"/>
                      <a:r>
                        <a:rPr lang="he-IL" sz="1600" dirty="0"/>
                        <a:t>פיתוח מחלקת </a:t>
                      </a:r>
                      <a:r>
                        <a:rPr lang="en-US" sz="1600" dirty="0"/>
                        <a:t>Service </a:t>
                      </a:r>
                      <a:r>
                        <a:rPr lang="he-IL" sz="1600" dirty="0"/>
                        <a:t> בשם </a:t>
                      </a:r>
                      <a:r>
                        <a:rPr lang="en-US" sz="1600" dirty="0"/>
                        <a:t> </a:t>
                      </a:r>
                      <a:r>
                        <a:rPr lang="en-US" sz="1600" dirty="0" err="1"/>
                        <a:t>StudentService</a:t>
                      </a:r>
                      <a:r>
                        <a:rPr lang="en-US" sz="1600" dirty="0"/>
                        <a:t> </a:t>
                      </a:r>
                      <a:r>
                        <a:rPr lang="he-IL" sz="1600" dirty="0"/>
                        <a:t>המתקשרת עם בסיס הנתונים החיצוני באמצעות </a:t>
                      </a:r>
                      <a:r>
                        <a:rPr lang="en-US" sz="1600" dirty="0" err="1"/>
                        <a:t>RestTemplate</a:t>
                      </a:r>
                      <a:r>
                        <a:rPr lang="he-IL" sz="1600" dirty="0"/>
                        <a:t>.</a:t>
                      </a:r>
                    </a:p>
                    <a:p>
                      <a:pPr lvl="1"/>
                      <a:r>
                        <a:rPr lang="he-IL" sz="1600" dirty="0"/>
                        <a:t>הגדרת נתיבי ה-</a:t>
                      </a:r>
                      <a:r>
                        <a:rPr lang="en-US" sz="1600" dirty="0"/>
                        <a:t> URL </a:t>
                      </a:r>
                      <a:r>
                        <a:rPr lang="he-IL" sz="1600" dirty="0"/>
                        <a:t>ומסלולי ה-</a:t>
                      </a:r>
                      <a:r>
                        <a:rPr lang="en-US" sz="1600" dirty="0"/>
                        <a:t> API </a:t>
                      </a:r>
                      <a:r>
                        <a:rPr lang="he-IL" sz="1600" dirty="0"/>
                        <a:t>בקובץ הקונפיגורציה.</a:t>
                      </a:r>
                    </a:p>
                    <a:p>
                      <a:r>
                        <a:rPr lang="he-IL" sz="1600" b="1" dirty="0" err="1"/>
                        <a:t>אנוטציות</a:t>
                      </a:r>
                      <a:r>
                        <a:rPr lang="he-IL" sz="1600" b="1" dirty="0"/>
                        <a:t> ו-</a:t>
                      </a:r>
                      <a:r>
                        <a:rPr lang="en-US" sz="1600" b="1" dirty="0"/>
                        <a:t>MVC</a:t>
                      </a:r>
                      <a:r>
                        <a:rPr lang="he-IL" sz="1600" b="1" dirty="0"/>
                        <a:t>:</a:t>
                      </a:r>
                    </a:p>
                    <a:p>
                      <a:r>
                        <a:rPr lang="he-IL" sz="1600" dirty="0"/>
                        <a:t>שימוש </a:t>
                      </a:r>
                      <a:r>
                        <a:rPr lang="he-IL" sz="1600" dirty="0" err="1"/>
                        <a:t>באנוטציות</a:t>
                      </a:r>
                      <a:r>
                        <a:rPr lang="he-IL" sz="1600" dirty="0"/>
                        <a:t> @</a:t>
                      </a:r>
                      <a:r>
                        <a:rPr lang="en-US" sz="1600" dirty="0"/>
                        <a:t>Service, @Autowired </a:t>
                      </a:r>
                      <a:r>
                        <a:rPr lang="he-IL" sz="1600" dirty="0"/>
                        <a:t> ו-@</a:t>
                      </a:r>
                      <a:r>
                        <a:rPr lang="en-US" sz="1600" dirty="0"/>
                        <a:t> Value </a:t>
                      </a:r>
                      <a:r>
                        <a:rPr lang="he-IL" sz="1600" dirty="0"/>
                        <a:t>כדי להגדיר שירותים ולהזריק תלויות.</a:t>
                      </a:r>
                    </a:p>
                    <a:p>
                      <a:pPr lvl="1"/>
                      <a:r>
                        <a:rPr lang="he-IL" sz="1600" dirty="0"/>
                        <a:t>שימוש ב-@</a:t>
                      </a:r>
                      <a:r>
                        <a:rPr lang="en-US" sz="1600" dirty="0"/>
                        <a:t> </a:t>
                      </a:r>
                      <a:r>
                        <a:rPr lang="en-US" sz="1600" dirty="0" err="1"/>
                        <a:t>RestController</a:t>
                      </a:r>
                      <a:r>
                        <a:rPr lang="en-US" sz="1600" dirty="0"/>
                        <a:t>, @RequestMapping </a:t>
                      </a:r>
                      <a:r>
                        <a:rPr lang="he-IL" sz="1600" dirty="0"/>
                        <a:t>ו-@</a:t>
                      </a:r>
                      <a:r>
                        <a:rPr lang="en-US" sz="1600" dirty="0" err="1"/>
                        <a:t>CrossOrigin</a:t>
                      </a:r>
                      <a:r>
                        <a:rPr lang="en-US" sz="1600" dirty="0"/>
                        <a:t> </a:t>
                      </a:r>
                      <a:r>
                        <a:rPr lang="he-IL" sz="1600" dirty="0"/>
                        <a:t> במחלקת </a:t>
                      </a:r>
                      <a:r>
                        <a:rPr lang="en-US" sz="1600" dirty="0"/>
                        <a:t> </a:t>
                      </a:r>
                      <a:r>
                        <a:rPr lang="en-US" sz="1600" dirty="0" err="1"/>
                        <a:t>StudentController</a:t>
                      </a:r>
                      <a:r>
                        <a:rPr lang="en-US" sz="1600" dirty="0"/>
                        <a:t> </a:t>
                      </a:r>
                      <a:r>
                        <a:rPr lang="he-IL" sz="1600" dirty="0"/>
                        <a:t>לניהול הבקשות ל-</a:t>
                      </a:r>
                      <a:r>
                        <a:rPr lang="en-US" sz="1600" dirty="0"/>
                        <a:t>API</a:t>
                      </a:r>
                      <a:r>
                        <a:rPr lang="he-IL" sz="1600" dirty="0"/>
                        <a:t>.</a:t>
                      </a:r>
                    </a:p>
                    <a:p>
                      <a:pPr lvl="1"/>
                      <a:r>
                        <a:rPr lang="he-IL" sz="1600" b="1" dirty="0"/>
                        <a:t>קונפיגורציה</a:t>
                      </a:r>
                      <a:r>
                        <a:rPr lang="he-IL" sz="1600" dirty="0"/>
                        <a:t>:</a:t>
                      </a:r>
                    </a:p>
                    <a:p>
                      <a:pPr lvl="1"/>
                      <a:r>
                        <a:rPr lang="he-IL" sz="1600" dirty="0"/>
                        <a:t>יצירת מחלקת קונפיגורציה </a:t>
                      </a:r>
                      <a:r>
                        <a:rPr lang="en-US" sz="1600" dirty="0"/>
                        <a:t> </a:t>
                      </a:r>
                      <a:r>
                        <a:rPr lang="en-US" sz="1600" dirty="0" err="1"/>
                        <a:t>AppConfig</a:t>
                      </a:r>
                      <a:r>
                        <a:rPr lang="en-US" sz="1600" dirty="0"/>
                        <a:t> </a:t>
                      </a:r>
                      <a:r>
                        <a:rPr lang="he-IL" sz="1600" dirty="0"/>
                        <a:t>להגדרת </a:t>
                      </a:r>
                      <a:r>
                        <a:rPr lang="en-US" sz="1600" dirty="0"/>
                        <a:t>  </a:t>
                      </a:r>
                      <a:r>
                        <a:rPr lang="en-US" sz="1600" dirty="0" err="1"/>
                        <a:t>RestTemplate</a:t>
                      </a:r>
                      <a:r>
                        <a:rPr lang="en-US" sz="1600" dirty="0"/>
                        <a:t> </a:t>
                      </a:r>
                      <a:r>
                        <a:rPr lang="he-IL" sz="1600" dirty="0"/>
                        <a:t> והגדרות </a:t>
                      </a:r>
                      <a:r>
                        <a:rPr lang="en-US" sz="1600" dirty="0"/>
                        <a:t>.</a:t>
                      </a:r>
                    </a:p>
                    <a:p>
                      <a:pPr lvl="1"/>
                      <a:r>
                        <a:rPr lang="en-US" sz="1600" dirty="0"/>
                        <a:t>CORS</a:t>
                      </a:r>
                      <a:r>
                        <a:rPr lang="he-IL" sz="1600" b="1" dirty="0"/>
                        <a:t>מחלקת ישות</a:t>
                      </a:r>
                      <a:r>
                        <a:rPr lang="he-IL" sz="1600" dirty="0"/>
                        <a:t>:</a:t>
                      </a:r>
                    </a:p>
                    <a:p>
                      <a:pPr lvl="1"/>
                      <a:r>
                        <a:rPr lang="he-IL" sz="1600" dirty="0"/>
                        <a:t>יצירת מחלקת </a:t>
                      </a:r>
                      <a:r>
                        <a:rPr lang="en-US" sz="1600" dirty="0"/>
                        <a:t>Entity </a:t>
                      </a:r>
                      <a:r>
                        <a:rPr lang="he-IL" sz="1600" dirty="0"/>
                        <a:t> בשם </a:t>
                      </a:r>
                      <a:r>
                        <a:rPr lang="en-US" sz="1600" dirty="0"/>
                        <a:t>Student </a:t>
                      </a:r>
                      <a:r>
                        <a:rPr lang="he-IL" sz="1600" dirty="0"/>
                        <a:t> הכוללת פרטים כמו מזהה, שם פרטי, שם משפחה, מייל, טלפונים, חוב וסטטוס.</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31092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9" name="תמונה 8">
            <a:extLst>
              <a:ext uri="{FF2B5EF4-FFF2-40B4-BE49-F238E27FC236}">
                <a16:creationId xmlns:a16="http://schemas.microsoft.com/office/drawing/2014/main" id="{D377CDC3-DAA5-9AE9-C21D-A2FBCC384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 y="2460299"/>
            <a:ext cx="7080358" cy="4105835"/>
          </a:xfrm>
          <a:prstGeom prst="rect">
            <a:avLst/>
          </a:prstGeom>
          <a:ln w="19050">
            <a:solidFill>
              <a:schemeClr val="accent1">
                <a:lumMod val="60000"/>
                <a:lumOff val="40000"/>
              </a:schemeClr>
            </a:solidFill>
          </a:ln>
        </p:spPr>
      </p:pic>
      <p:pic>
        <p:nvPicPr>
          <p:cNvPr id="7" name="תמונה 6">
            <a:extLst>
              <a:ext uri="{FF2B5EF4-FFF2-40B4-BE49-F238E27FC236}">
                <a16:creationId xmlns:a16="http://schemas.microsoft.com/office/drawing/2014/main" id="{91CA23F4-A14A-1F90-368E-EB076DE13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501" y="832938"/>
            <a:ext cx="6808529" cy="3831010"/>
          </a:xfrm>
          <a:prstGeom prst="rect">
            <a:avLst/>
          </a:prstGeom>
          <a:ln w="19050">
            <a:solidFill>
              <a:schemeClr val="accent1">
                <a:lumMod val="60000"/>
                <a:lumOff val="40000"/>
              </a:schemeClr>
            </a:solidFill>
          </a:ln>
        </p:spPr>
      </p:pic>
    </p:spTree>
    <p:extLst>
      <p:ext uri="{BB962C8B-B14F-4D97-AF65-F5344CB8AC3E}">
        <p14:creationId xmlns:p14="http://schemas.microsoft.com/office/powerpoint/2010/main" val="13064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437488" y="129085"/>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8482A531-53F0-D8BC-244B-3C16E0D1E532}"/>
              </a:ext>
            </a:extLst>
          </p:cNvPr>
          <p:cNvPicPr>
            <a:picLocks noChangeAspect="1"/>
          </p:cNvPicPr>
          <p:nvPr/>
        </p:nvPicPr>
        <p:blipFill>
          <a:blip r:embed="rId3"/>
          <a:stretch>
            <a:fillRect/>
          </a:stretch>
        </p:blipFill>
        <p:spPr>
          <a:xfrm>
            <a:off x="0" y="741916"/>
            <a:ext cx="6413306" cy="5022757"/>
          </a:xfrm>
          <a:prstGeom prst="rect">
            <a:avLst/>
          </a:prstGeom>
        </p:spPr>
      </p:pic>
      <p:pic>
        <p:nvPicPr>
          <p:cNvPr id="9" name="תמונה 8">
            <a:extLst>
              <a:ext uri="{FF2B5EF4-FFF2-40B4-BE49-F238E27FC236}">
                <a16:creationId xmlns:a16="http://schemas.microsoft.com/office/drawing/2014/main" id="{CE051991-28F1-879F-B86D-0F74AC34391A}"/>
              </a:ext>
            </a:extLst>
          </p:cNvPr>
          <p:cNvPicPr>
            <a:picLocks noChangeAspect="1"/>
          </p:cNvPicPr>
          <p:nvPr/>
        </p:nvPicPr>
        <p:blipFill>
          <a:blip r:embed="rId4"/>
          <a:stretch>
            <a:fillRect/>
          </a:stretch>
        </p:blipFill>
        <p:spPr>
          <a:xfrm>
            <a:off x="4654923" y="1857849"/>
            <a:ext cx="7333076" cy="4836087"/>
          </a:xfrm>
          <a:prstGeom prst="rect">
            <a:avLst/>
          </a:prstGeom>
        </p:spPr>
      </p:pic>
    </p:spTree>
    <p:extLst>
      <p:ext uri="{BB962C8B-B14F-4D97-AF65-F5344CB8AC3E}">
        <p14:creationId xmlns:p14="http://schemas.microsoft.com/office/powerpoint/2010/main" val="14644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06BFCE4-88DD-F82E-5FA8-C279F6D073F7}"/>
              </a:ext>
            </a:extLst>
          </p:cNvPr>
          <p:cNvPicPr>
            <a:picLocks noChangeAspect="1"/>
          </p:cNvPicPr>
          <p:nvPr/>
        </p:nvPicPr>
        <p:blipFill>
          <a:blip r:embed="rId3"/>
          <a:stretch>
            <a:fillRect/>
          </a:stretch>
        </p:blipFill>
        <p:spPr>
          <a:xfrm>
            <a:off x="1762767" y="1073085"/>
            <a:ext cx="7910152" cy="3978639"/>
          </a:xfrm>
          <a:prstGeom prst="rect">
            <a:avLst/>
          </a:prstGeom>
        </p:spPr>
      </p:pic>
    </p:spTree>
    <p:extLst>
      <p:ext uri="{BB962C8B-B14F-4D97-AF65-F5344CB8AC3E}">
        <p14:creationId xmlns:p14="http://schemas.microsoft.com/office/powerpoint/2010/main" val="71054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he-IL" sz="2400" b="1" dirty="0">
                <a:latin typeface="Arial"/>
                <a:ea typeface="Arial"/>
                <a:cs typeface="Arial"/>
                <a:sym typeface="Arial"/>
              </a:rPr>
              <a:t> </a:t>
            </a:r>
            <a:r>
              <a:rPr lang="he-IL" sz="2400" dirty="0">
                <a:latin typeface="Arial"/>
                <a:ea typeface="Arial"/>
                <a:cs typeface="Arial"/>
                <a:sym typeface="Arial"/>
              </a:rPr>
              <a:t>מכון בית יעקב למורות- סמינר 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אורה </a:t>
            </a:r>
            <a:r>
              <a:rPr lang="he-IL" sz="2400" dirty="0" err="1">
                <a:latin typeface="Arial"/>
                <a:ea typeface="Arial"/>
                <a:cs typeface="Arial"/>
                <a:sym typeface="Arial"/>
              </a:rPr>
              <a:t>טולדנו</a:t>
            </a:r>
            <a:endParaRPr lang="he-IL" sz="2400"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iw-IL" sz="2400" dirty="0">
                <a:latin typeface="Arial"/>
                <a:ea typeface="Arial"/>
                <a:cs typeface="Arial"/>
                <a:sym typeface="Arial"/>
              </a:rPr>
              <a:t>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A960CD6-F367-A33F-99F7-DEC2A43D7CB5}"/>
              </a:ext>
            </a:extLst>
          </p:cNvPr>
          <p:cNvSpPr>
            <a:spLocks noGrp="1"/>
          </p:cNvSpPr>
          <p:nvPr>
            <p:ph idx="1"/>
          </p:nvPr>
        </p:nvSpPr>
        <p:spPr/>
        <p:txBody>
          <a:bodyPr/>
          <a:lstStyle/>
          <a:p>
            <a:endParaRPr lang="he-IL" dirty="0"/>
          </a:p>
        </p:txBody>
      </p:sp>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083790907"/>
              </p:ext>
            </p:extLst>
          </p:nvPr>
        </p:nvGraphicFramePr>
        <p:xfrm>
          <a:off x="541547" y="1529790"/>
          <a:ext cx="11278418" cy="51785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dirty="0"/>
                        <a:t>מוצר פעיל בענן </a:t>
                      </a:r>
                      <a:r>
                        <a:rPr lang="en-US" sz="1600" dirty="0"/>
                        <a:t>render</a:t>
                      </a:r>
                      <a:r>
                        <a:rPr lang="he-IL" sz="1600" dirty="0"/>
                        <a:t> - ייסדתי תשתית פריסה בענן לזמן הפיתוח.</a:t>
                      </a:r>
                    </a:p>
                  </a:txBody>
                  <a:tcPr marT="50292" marB="50292"/>
                </a:tc>
                <a:tc>
                  <a:txBody>
                    <a:bodyPr/>
                    <a:lstStyle/>
                    <a:p>
                      <a:pPr rtl="1"/>
                      <a:r>
                        <a:rPr lang="en-US" sz="2000" dirty="0"/>
                        <a:t>Docker </a:t>
                      </a:r>
                    </a:p>
                    <a:p>
                      <a:pPr rtl="1"/>
                      <a:r>
                        <a:rPr lang="en-US" sz="2000" dirty="0"/>
                        <a:t>render</a:t>
                      </a:r>
                      <a:endParaRPr lang="he-IL" sz="2000" dirty="0"/>
                    </a:p>
                  </a:txBody>
                  <a:tcPr marT="50292" marB="50292"/>
                </a:tc>
                <a:tc>
                  <a:txBody>
                    <a:bodyPr/>
                    <a:lstStyle/>
                    <a:p>
                      <a:pPr rtl="1"/>
                      <a:r>
                        <a:rPr lang="en-US" sz="2000" dirty="0"/>
                        <a:t>--</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1. ביצעתי מחקר מקדים במסגרת תכנון הפריסה. המטרה הייתה למצוא תשתית מרכזית שנוכל </a:t>
                      </a:r>
                      <a:r>
                        <a:rPr lang="he-IL" sz="2000" dirty="0" err="1"/>
                        <a:t>להסתנכרן</a:t>
                      </a:r>
                      <a:r>
                        <a:rPr lang="he-IL" sz="2000" dirty="0"/>
                        <a:t> בה במשך העבודה. בדקתי </a:t>
                      </a:r>
                      <a:r>
                        <a:rPr lang="he-IL" sz="2000" b="0" i="0" dirty="0">
                          <a:solidFill>
                            <a:srgbClr val="222222"/>
                          </a:solidFill>
                          <a:effectLst/>
                          <a:latin typeface="Gisha" panose="020B0502040204020203" pitchFamily="34" charset="-79"/>
                          <a:cs typeface="Gisha" panose="020B0502040204020203" pitchFamily="34" charset="-79"/>
                        </a:rPr>
                        <a:t>את כל האפשרויות בעננים של החברות הגדולות:</a:t>
                      </a:r>
                      <a:r>
                        <a:rPr lang="en-US" sz="2000" b="0" i="0" dirty="0">
                          <a:solidFill>
                            <a:srgbClr val="222222"/>
                          </a:solidFill>
                          <a:effectLst/>
                          <a:latin typeface="Century Gothic" panose="020B0502020202020204" pitchFamily="34" charset="0"/>
                        </a:rPr>
                        <a:t>Amazon -AWS Microsoft - Azure cloud ,Google -GCP cloud</a:t>
                      </a:r>
                      <a:r>
                        <a:rPr lang="he-IL" sz="2000" b="0" i="0" dirty="0">
                          <a:solidFill>
                            <a:srgbClr val="222222"/>
                          </a:solidFill>
                          <a:effectLst/>
                          <a:latin typeface="Century Gothic" panose="020B0502020202020204" pitchFamily="34" charset="0"/>
                        </a:rPr>
                        <a:t>, לבסוף בשל מגבלות פיננסיות החלטתי ללכת על פתרון של ענן זול יותר- </a:t>
                      </a:r>
                      <a:r>
                        <a:rPr lang="en-US" sz="2000" b="0" i="0" dirty="0">
                          <a:solidFill>
                            <a:srgbClr val="222222"/>
                          </a:solidFill>
                          <a:effectLst/>
                          <a:latin typeface="Century Gothic" panose="020B0502020202020204" pitchFamily="34" charset="0"/>
                        </a:rPr>
                        <a:t>render</a:t>
                      </a: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2.חקרתי את התהליכים הנדרשים לפריסה כמו יצירת </a:t>
                      </a:r>
                      <a:r>
                        <a:rPr lang="en-US" sz="2000" dirty="0" err="1"/>
                        <a:t>dockerfile</a:t>
                      </a:r>
                      <a:r>
                        <a:rPr lang="en-US" sz="2000" dirty="0"/>
                        <a:t> </a:t>
                      </a:r>
                      <a:r>
                        <a:rPr lang="he-IL" sz="2000" dirty="0"/>
                        <a:t> וכו' ,התהליכים מפורטים במסכים הבאים (המסכים הבאים הוצגו לצוות בשביל למידת הנושא ע"י מסירת </a:t>
                      </a:r>
                      <a:r>
                        <a:rPr lang="en-US" sz="2000" dirty="0"/>
                        <a:t>session</a:t>
                      </a:r>
                      <a:r>
                        <a:rPr lang="he-IL" sz="2000"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423401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6EC0D26B-4D41-FF83-39CE-56461410FBE9}"/>
              </a:ext>
            </a:extLst>
          </p:cNvPr>
          <p:cNvPicPr>
            <a:picLocks noChangeAspect="1"/>
          </p:cNvPicPr>
          <p:nvPr/>
        </p:nvPicPr>
        <p:blipFill>
          <a:blip r:embed="rId3"/>
          <a:stretch>
            <a:fillRect/>
          </a:stretch>
        </p:blipFill>
        <p:spPr>
          <a:xfrm>
            <a:off x="3238500" y="1819275"/>
            <a:ext cx="5715000" cy="3219450"/>
          </a:xfrm>
          <a:prstGeom prst="rect">
            <a:avLst/>
          </a:prstGeom>
        </p:spPr>
      </p:pic>
      <p:pic>
        <p:nvPicPr>
          <p:cNvPr id="9" name="תמונה 8">
            <a:extLst>
              <a:ext uri="{FF2B5EF4-FFF2-40B4-BE49-F238E27FC236}">
                <a16:creationId xmlns:a16="http://schemas.microsoft.com/office/drawing/2014/main" id="{F4128338-4EA3-FEBF-F6CD-0484E044739D}"/>
              </a:ext>
            </a:extLst>
          </p:cNvPr>
          <p:cNvPicPr>
            <a:picLocks noChangeAspect="1"/>
          </p:cNvPicPr>
          <p:nvPr/>
        </p:nvPicPr>
        <p:blipFill>
          <a:blip r:embed="rId3"/>
          <a:stretch>
            <a:fillRect/>
          </a:stretch>
        </p:blipFill>
        <p:spPr>
          <a:xfrm>
            <a:off x="3238500" y="1819275"/>
            <a:ext cx="5715000" cy="3219450"/>
          </a:xfrm>
          <a:prstGeom prst="rect">
            <a:avLst/>
          </a:prstGeom>
        </p:spPr>
      </p:pic>
      <p:pic>
        <p:nvPicPr>
          <p:cNvPr id="11" name="תמונה 10">
            <a:extLst>
              <a:ext uri="{FF2B5EF4-FFF2-40B4-BE49-F238E27FC236}">
                <a16:creationId xmlns:a16="http://schemas.microsoft.com/office/drawing/2014/main" id="{06FBE054-D90D-541B-20E1-CF17415F9122}"/>
              </a:ext>
            </a:extLst>
          </p:cNvPr>
          <p:cNvPicPr>
            <a:picLocks noChangeAspect="1"/>
          </p:cNvPicPr>
          <p:nvPr/>
        </p:nvPicPr>
        <p:blipFill>
          <a:blip r:embed="rId3"/>
          <a:stretch>
            <a:fillRect/>
          </a:stretch>
        </p:blipFill>
        <p:spPr>
          <a:xfrm>
            <a:off x="3238500" y="1819275"/>
            <a:ext cx="5715000" cy="3219450"/>
          </a:xfrm>
          <a:prstGeom prst="rect">
            <a:avLst/>
          </a:prstGeom>
        </p:spPr>
      </p:pic>
      <p:pic>
        <p:nvPicPr>
          <p:cNvPr id="13" name="תמונה 12">
            <a:extLst>
              <a:ext uri="{FF2B5EF4-FFF2-40B4-BE49-F238E27FC236}">
                <a16:creationId xmlns:a16="http://schemas.microsoft.com/office/drawing/2014/main" id="{7DC7A5FA-26CC-2119-38CF-C8637BB57670}"/>
              </a:ext>
            </a:extLst>
          </p:cNvPr>
          <p:cNvPicPr>
            <a:picLocks noChangeAspect="1"/>
          </p:cNvPicPr>
          <p:nvPr/>
        </p:nvPicPr>
        <p:blipFill>
          <a:blip r:embed="rId3"/>
          <a:stretch>
            <a:fillRect/>
          </a:stretch>
        </p:blipFill>
        <p:spPr>
          <a:xfrm>
            <a:off x="3238500" y="1819275"/>
            <a:ext cx="5715000" cy="3219450"/>
          </a:xfrm>
          <a:prstGeom prst="rect">
            <a:avLst/>
          </a:prstGeom>
        </p:spPr>
      </p:pic>
      <p:pic>
        <p:nvPicPr>
          <p:cNvPr id="15" name="תמונה 14">
            <a:extLst>
              <a:ext uri="{FF2B5EF4-FFF2-40B4-BE49-F238E27FC236}">
                <a16:creationId xmlns:a16="http://schemas.microsoft.com/office/drawing/2014/main" id="{5879E864-C316-9F0E-0D0C-1E41656C58A6}"/>
              </a:ext>
            </a:extLst>
          </p:cNvPr>
          <p:cNvPicPr>
            <a:picLocks noChangeAspect="1"/>
          </p:cNvPicPr>
          <p:nvPr/>
        </p:nvPicPr>
        <p:blipFill>
          <a:blip r:embed="rId3"/>
          <a:stretch>
            <a:fillRect/>
          </a:stretch>
        </p:blipFill>
        <p:spPr>
          <a:xfrm>
            <a:off x="3238500" y="1819275"/>
            <a:ext cx="5715000" cy="3219450"/>
          </a:xfrm>
          <a:prstGeom prst="rect">
            <a:avLst/>
          </a:prstGeom>
        </p:spPr>
      </p:pic>
      <p:pic>
        <p:nvPicPr>
          <p:cNvPr id="17" name="תמונה 16">
            <a:extLst>
              <a:ext uri="{FF2B5EF4-FFF2-40B4-BE49-F238E27FC236}">
                <a16:creationId xmlns:a16="http://schemas.microsoft.com/office/drawing/2014/main" id="{29C9894D-7C86-21E1-A348-D391A3462280}"/>
              </a:ext>
            </a:extLst>
          </p:cNvPr>
          <p:cNvPicPr>
            <a:picLocks noChangeAspect="1"/>
          </p:cNvPicPr>
          <p:nvPr/>
        </p:nvPicPr>
        <p:blipFill>
          <a:blip r:embed="rId3"/>
          <a:stretch>
            <a:fillRect/>
          </a:stretch>
        </p:blipFill>
        <p:spPr>
          <a:xfrm>
            <a:off x="1855694" y="735106"/>
            <a:ext cx="9022366" cy="5082600"/>
          </a:xfrm>
          <a:prstGeom prst="rect">
            <a:avLst/>
          </a:prstGeom>
        </p:spPr>
      </p:pic>
    </p:spTree>
    <p:extLst>
      <p:ext uri="{BB962C8B-B14F-4D97-AF65-F5344CB8AC3E}">
        <p14:creationId xmlns:p14="http://schemas.microsoft.com/office/powerpoint/2010/main" val="407298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A4C8507A-085B-11D9-872C-352238B084E4}"/>
              </a:ext>
            </a:extLst>
          </p:cNvPr>
          <p:cNvPicPr>
            <a:picLocks noChangeAspect="1"/>
          </p:cNvPicPr>
          <p:nvPr/>
        </p:nvPicPr>
        <p:blipFill>
          <a:blip r:embed="rId3"/>
          <a:stretch>
            <a:fillRect/>
          </a:stretch>
        </p:blipFill>
        <p:spPr>
          <a:xfrm>
            <a:off x="1552643" y="717176"/>
            <a:ext cx="9357245" cy="5271248"/>
          </a:xfrm>
          <a:prstGeom prst="rect">
            <a:avLst/>
          </a:prstGeom>
        </p:spPr>
      </p:pic>
    </p:spTree>
    <p:extLst>
      <p:ext uri="{BB962C8B-B14F-4D97-AF65-F5344CB8AC3E}">
        <p14:creationId xmlns:p14="http://schemas.microsoft.com/office/powerpoint/2010/main" val="51368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ABF3509-D103-FC12-4788-041F83B8F33C}"/>
              </a:ext>
            </a:extLst>
          </p:cNvPr>
          <p:cNvPicPr>
            <a:picLocks noChangeAspect="1"/>
          </p:cNvPicPr>
          <p:nvPr/>
        </p:nvPicPr>
        <p:blipFill>
          <a:blip r:embed="rId3"/>
          <a:stretch>
            <a:fillRect/>
          </a:stretch>
        </p:blipFill>
        <p:spPr>
          <a:xfrm>
            <a:off x="1909482" y="950259"/>
            <a:ext cx="8586650" cy="4837146"/>
          </a:xfrm>
          <a:prstGeom prst="rect">
            <a:avLst/>
          </a:prstGeom>
        </p:spPr>
      </p:pic>
    </p:spTree>
    <p:extLst>
      <p:ext uri="{BB962C8B-B14F-4D97-AF65-F5344CB8AC3E}">
        <p14:creationId xmlns:p14="http://schemas.microsoft.com/office/powerpoint/2010/main" val="297885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BF689BE5-1A62-BC16-18D1-0DFD7C2465BA}"/>
              </a:ext>
            </a:extLst>
          </p:cNvPr>
          <p:cNvPicPr>
            <a:picLocks noChangeAspect="1"/>
          </p:cNvPicPr>
          <p:nvPr/>
        </p:nvPicPr>
        <p:blipFill>
          <a:blip r:embed="rId3"/>
          <a:stretch>
            <a:fillRect/>
          </a:stretch>
        </p:blipFill>
        <p:spPr>
          <a:xfrm>
            <a:off x="1658471" y="851648"/>
            <a:ext cx="9012709" cy="5077159"/>
          </a:xfrm>
          <a:prstGeom prst="rect">
            <a:avLst/>
          </a:prstGeom>
        </p:spPr>
      </p:pic>
    </p:spTree>
    <p:extLst>
      <p:ext uri="{BB962C8B-B14F-4D97-AF65-F5344CB8AC3E}">
        <p14:creationId xmlns:p14="http://schemas.microsoft.com/office/powerpoint/2010/main" val="398763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0AF6EA5-8E2E-BBD2-9DD7-B9D84DE92ADC}"/>
              </a:ext>
            </a:extLst>
          </p:cNvPr>
          <p:cNvPicPr>
            <a:picLocks noChangeAspect="1"/>
          </p:cNvPicPr>
          <p:nvPr/>
        </p:nvPicPr>
        <p:blipFill>
          <a:blip r:embed="rId3"/>
          <a:stretch>
            <a:fillRect/>
          </a:stretch>
        </p:blipFill>
        <p:spPr>
          <a:xfrm>
            <a:off x="1730189" y="708212"/>
            <a:ext cx="9195612" cy="5180195"/>
          </a:xfrm>
          <a:prstGeom prst="rect">
            <a:avLst/>
          </a:prstGeom>
        </p:spPr>
      </p:pic>
    </p:spTree>
    <p:extLst>
      <p:ext uri="{BB962C8B-B14F-4D97-AF65-F5344CB8AC3E}">
        <p14:creationId xmlns:p14="http://schemas.microsoft.com/office/powerpoint/2010/main" val="170645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2994413737"/>
              </p:ext>
            </p:extLst>
          </p:nvPr>
        </p:nvGraphicFramePr>
        <p:xfrm>
          <a:off x="389147" y="203014"/>
          <a:ext cx="11278418" cy="6672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התקנת הספריות הנדרשות</a:t>
                      </a:r>
                      <a:r>
                        <a:rPr lang="he-IL" sz="1800" dirty="0"/>
                        <a:t>:</a:t>
                      </a:r>
                    </a:p>
                    <a:p>
                      <a:pPr lvl="0" algn="r" rtl="1"/>
                      <a:r>
                        <a:rPr lang="he-IL" sz="1800" dirty="0"/>
                        <a:t> תחילה התקנתי את הספריות </a:t>
                      </a:r>
                      <a:r>
                        <a:rPr lang="en-US" sz="1800" dirty="0" err="1"/>
                        <a:t>hvac</a:t>
                      </a:r>
                      <a:r>
                        <a:rPr lang="he-IL" sz="1800" dirty="0"/>
                        <a:t> (לתקשורת עם </a:t>
                      </a:r>
                      <a:r>
                        <a:rPr lang="en-US" sz="1800" dirty="0" err="1"/>
                        <a:t>HashiCorp</a:t>
                      </a:r>
                      <a:r>
                        <a:rPr lang="en-US" sz="1800" dirty="0"/>
                        <a:t> Vault</a:t>
                      </a:r>
                      <a:r>
                        <a:rPr lang="he-IL" sz="1800" dirty="0"/>
                        <a:t> </a:t>
                      </a:r>
                      <a:r>
                        <a:rPr lang="en-US" sz="1800" dirty="0"/>
                        <a:t>) flask , (</a:t>
                      </a:r>
                      <a:r>
                        <a:rPr lang="he-IL" sz="1800" dirty="0"/>
                        <a:t>ליצירת השרת),</a:t>
                      </a:r>
                    </a:p>
                    <a:p>
                      <a:pPr lvl="0" algn="r" rtl="1"/>
                      <a:r>
                        <a:rPr lang="he-IL" sz="1800" dirty="0"/>
                        <a:t> </a:t>
                      </a:r>
                      <a:r>
                        <a:rPr lang="en-US" sz="1800" dirty="0"/>
                        <a:t>flask-</a:t>
                      </a:r>
                      <a:r>
                        <a:rPr lang="en-US" sz="1800" dirty="0" err="1"/>
                        <a:t>socketio</a:t>
                      </a:r>
                      <a:r>
                        <a:rPr lang="en-US" sz="1800" dirty="0"/>
                        <a:t> </a:t>
                      </a:r>
                      <a:r>
                        <a:rPr lang="he-IL" sz="1800" dirty="0"/>
                        <a:t> לתמיכה בתקשורת בזמן אמת עם הלקוח), ו-</a:t>
                      </a:r>
                      <a:r>
                        <a:rPr lang="en-US" sz="1800" dirty="0" err="1"/>
                        <a:t>openai</a:t>
                      </a:r>
                      <a:r>
                        <a:rPr lang="en-US" sz="1800" dirty="0"/>
                        <a:t> </a:t>
                      </a:r>
                      <a:r>
                        <a:rPr lang="he-IL" sz="1800" dirty="0"/>
                        <a:t> (לשימוש ב-</a:t>
                      </a:r>
                      <a:r>
                        <a:rPr lang="en-US" sz="1800" dirty="0"/>
                        <a:t> API </a:t>
                      </a:r>
                      <a:r>
                        <a:rPr lang="he-IL" sz="1800" dirty="0"/>
                        <a:t>של</a:t>
                      </a:r>
                      <a:r>
                        <a:rPr lang="en-US" sz="1800" dirty="0"/>
                        <a:t>.(</a:t>
                      </a:r>
                      <a:r>
                        <a:rPr lang="en-US" sz="1800" dirty="0" err="1"/>
                        <a:t>OpenAI</a:t>
                      </a:r>
                      <a:r>
                        <a:rPr lang="en-US" sz="1800" dirty="0"/>
                        <a:t> </a:t>
                      </a:r>
                    </a:p>
                    <a:p>
                      <a:r>
                        <a:rPr lang="he-IL" sz="1800" b="1" dirty="0"/>
                        <a:t>ייבוא הספריות</a:t>
                      </a:r>
                      <a:r>
                        <a:rPr lang="he-IL" sz="1800" dirty="0"/>
                        <a:t>: ייבאת את הספריות הנדרשות בקוד שלך, כולל ספריות נוספות כמו </a:t>
                      </a:r>
                      <a:r>
                        <a:rPr lang="en-US" sz="1800" dirty="0"/>
                        <a:t>logging </a:t>
                      </a:r>
                      <a:r>
                        <a:rPr lang="he-IL" sz="1800" dirty="0"/>
                        <a:t> לצורך ניהול והצגת לוגים, ו-</a:t>
                      </a:r>
                      <a:r>
                        <a:rPr lang="en-US" sz="1800" dirty="0"/>
                        <a:t> datetime </a:t>
                      </a:r>
                      <a:r>
                        <a:rPr lang="he-IL" sz="1800" dirty="0"/>
                        <a:t>לעבודה עם תאריכים ושעות.</a:t>
                      </a:r>
                    </a:p>
                    <a:p>
                      <a:r>
                        <a:rPr lang="he-IL" sz="1800" b="1" dirty="0"/>
                        <a:t>הגדרת אפליקציית </a:t>
                      </a:r>
                      <a:r>
                        <a:rPr lang="en-US" sz="1800" b="1" dirty="0"/>
                        <a:t>Flask</a:t>
                      </a:r>
                      <a:r>
                        <a:rPr lang="en-US" sz="1800" dirty="0"/>
                        <a:t>: </a:t>
                      </a:r>
                      <a:r>
                        <a:rPr lang="he-IL" sz="1800" dirty="0"/>
                        <a:t> יצרתי אובייקט</a:t>
                      </a:r>
                      <a:r>
                        <a:rPr lang="en-US" sz="1800" dirty="0"/>
                        <a:t>Flask </a:t>
                      </a:r>
                      <a:r>
                        <a:rPr lang="he-IL" sz="1800" dirty="0"/>
                        <a:t>, שהפך את הקוד שלי לשרת אינטרנטי שמאפשר לטפל בבקשות מהלקוח.</a:t>
                      </a:r>
                    </a:p>
                    <a:p>
                      <a:r>
                        <a:rPr lang="he-IL" sz="1800" b="1" dirty="0"/>
                        <a:t>הגדרת </a:t>
                      </a:r>
                      <a:r>
                        <a:rPr lang="en-US" sz="1800" b="1" dirty="0"/>
                        <a:t> </a:t>
                      </a:r>
                      <a:r>
                        <a:rPr lang="en-US" sz="1800" b="1" dirty="0" err="1"/>
                        <a:t>SocketIO</a:t>
                      </a:r>
                      <a:r>
                        <a:rPr lang="he-IL" sz="1800" b="1" dirty="0"/>
                        <a:t>: </a:t>
                      </a:r>
                      <a:r>
                        <a:rPr lang="he-IL" sz="1800" dirty="0"/>
                        <a:t>השתמשתי ב-</a:t>
                      </a:r>
                      <a:r>
                        <a:rPr lang="en-US" sz="1800" dirty="0"/>
                        <a:t>Flask-</a:t>
                      </a:r>
                      <a:r>
                        <a:rPr lang="en-US" sz="1800" dirty="0" err="1"/>
                        <a:t>SocketIO</a:t>
                      </a:r>
                      <a:r>
                        <a:rPr lang="en-US" sz="1800" dirty="0"/>
                        <a:t> </a:t>
                      </a:r>
                      <a:r>
                        <a:rPr lang="he-IL" sz="1800" dirty="0"/>
                        <a:t>כדי להוסיף תמיכה בתקשורת בזמן אמת בין הלקוח לשרת, מה שמאפשר לך לטפל בהודעות נכנסות ולהגיב אליהן בזמן אמת.</a:t>
                      </a:r>
                    </a:p>
                    <a:p>
                      <a:r>
                        <a:rPr lang="he-IL" sz="1800" b="1" dirty="0"/>
                        <a:t>הגדרת לוגים</a:t>
                      </a:r>
                      <a:r>
                        <a:rPr lang="he-IL" sz="1800" dirty="0"/>
                        <a:t>: קבעת את רמת הלוגים של השרת כדי להקל על מעקב אחרי פעולות והודעות שגיאה.</a:t>
                      </a:r>
                      <a:endParaRPr lang="en-US"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1" dirty="0"/>
                        <a:t>שליפת מפתח ה-</a:t>
                      </a:r>
                      <a:r>
                        <a:rPr lang="en-US" sz="1800" b="1" dirty="0"/>
                        <a:t>API</a:t>
                      </a:r>
                      <a:r>
                        <a:rPr lang="en-US" sz="1800" dirty="0"/>
                        <a:t> </a:t>
                      </a:r>
                      <a:r>
                        <a:rPr lang="he-IL" sz="1800" dirty="0"/>
                        <a:t> </a:t>
                      </a:r>
                      <a:r>
                        <a:rPr lang="en-US" sz="1800" dirty="0"/>
                        <a:t>:</a:t>
                      </a:r>
                      <a:r>
                        <a:rPr lang="he-IL" sz="1800" dirty="0"/>
                        <a:t>הגדרת פונקציה שמשתמשת ב-</a:t>
                      </a:r>
                      <a:r>
                        <a:rPr lang="en-US" sz="1800" dirty="0"/>
                        <a:t>HVAC </a:t>
                      </a:r>
                      <a:r>
                        <a:rPr lang="he-IL" sz="1800" dirty="0"/>
                        <a:t> (הלקוח של </a:t>
                      </a:r>
                      <a:r>
                        <a:rPr lang="en-US" sz="1800" dirty="0" err="1"/>
                        <a:t>HashiCorp</a:t>
                      </a:r>
                      <a:r>
                        <a:rPr lang="en-US" sz="1800" dirty="0"/>
                        <a:t> ( Vault </a:t>
                      </a:r>
                      <a:r>
                        <a:rPr lang="he-IL" sz="1800" dirty="0"/>
                        <a:t> לשלוף את מפתח ה-</a:t>
                      </a:r>
                      <a:r>
                        <a:rPr lang="en-US" sz="1800" dirty="0"/>
                        <a:t>API </a:t>
                      </a:r>
                      <a:r>
                        <a:rPr lang="he-IL" sz="1800" dirty="0"/>
                        <a:t> של </a:t>
                      </a:r>
                      <a:r>
                        <a:rPr lang="en-US" sz="1800" dirty="0" err="1"/>
                        <a:t>OpenAI</a:t>
                      </a:r>
                      <a:r>
                        <a:rPr lang="en-US" sz="1800" dirty="0"/>
                        <a:t> </a:t>
                      </a:r>
                      <a:r>
                        <a:rPr lang="he-IL" sz="1800" dirty="0"/>
                        <a:t>מאחסון הסודות של</a:t>
                      </a:r>
                      <a:r>
                        <a:rPr lang="en-US" sz="1800" dirty="0"/>
                        <a:t>. Vault </a:t>
                      </a:r>
                      <a:r>
                        <a:rPr lang="he-IL" sz="1800" dirty="0"/>
                        <a:t>זה מאפשר לך להבטיח שהמפתח נשמר בצורה בטוחה ומאובטחת.</a:t>
                      </a:r>
                      <a:endParaRPr lang="en-US" sz="1800" b="1"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3" name="תמונה 2">
            <a:extLst>
              <a:ext uri="{FF2B5EF4-FFF2-40B4-BE49-F238E27FC236}">
                <a16:creationId xmlns:a16="http://schemas.microsoft.com/office/drawing/2014/main" id="{36E3316A-6D1B-A11F-1075-A5936B339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568" y="1479177"/>
            <a:ext cx="3575629" cy="4876519"/>
          </a:xfrm>
          <a:prstGeom prst="rect">
            <a:avLst/>
          </a:prstGeom>
        </p:spPr>
      </p:pic>
    </p:spTree>
    <p:extLst>
      <p:ext uri="{BB962C8B-B14F-4D97-AF65-F5344CB8AC3E}">
        <p14:creationId xmlns:p14="http://schemas.microsoft.com/office/powerpoint/2010/main" val="414368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3987212153"/>
              </p:ext>
            </p:extLst>
          </p:nvPr>
        </p:nvGraphicFramePr>
        <p:xfrm>
          <a:off x="389147" y="203014"/>
          <a:ext cx="11278418" cy="6672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המרת שאילתות</a:t>
                      </a:r>
                      <a:r>
                        <a:rPr lang="he-IL" sz="1800" dirty="0"/>
                        <a:t>: פיתחת פונקציה הממירה שאילתות בשפה טבעית לשאילתות </a:t>
                      </a:r>
                      <a:r>
                        <a:rPr lang="en-US" sz="1800" dirty="0"/>
                        <a:t>SQL </a:t>
                      </a:r>
                      <a:r>
                        <a:rPr lang="he-IL" sz="1800" dirty="0"/>
                        <a:t>באמצעות המודל של</a:t>
                      </a:r>
                      <a:r>
                        <a:rPr lang="en-US" sz="1800" dirty="0"/>
                        <a:t> . </a:t>
                      </a:r>
                      <a:r>
                        <a:rPr lang="en-US" sz="1800" dirty="0" err="1"/>
                        <a:t>OpenAI</a:t>
                      </a:r>
                      <a:r>
                        <a:rPr lang="en-US" sz="1800" dirty="0"/>
                        <a:t> </a:t>
                      </a:r>
                      <a:r>
                        <a:rPr lang="he-IL" sz="1800" dirty="0"/>
                        <a:t>הפונקציה שולחת את השאילתה ל-</a:t>
                      </a:r>
                      <a:r>
                        <a:rPr lang="en-US" sz="1800" dirty="0"/>
                        <a:t> API </a:t>
                      </a:r>
                      <a:r>
                        <a:rPr lang="he-IL" sz="1800" dirty="0"/>
                        <a:t>של </a:t>
                      </a:r>
                      <a:r>
                        <a:rPr lang="en-US" sz="1800" dirty="0"/>
                        <a:t> </a:t>
                      </a:r>
                      <a:r>
                        <a:rPr lang="en-US" sz="1800" dirty="0" err="1"/>
                        <a:t>OpenAI</a:t>
                      </a:r>
                      <a:r>
                        <a:rPr lang="en-US" sz="1800" dirty="0"/>
                        <a:t> </a:t>
                      </a:r>
                      <a:r>
                        <a:rPr lang="he-IL" sz="1800" dirty="0"/>
                        <a:t>עם </a:t>
                      </a:r>
                      <a:r>
                        <a:rPr lang="he-IL" sz="1800" dirty="0" err="1"/>
                        <a:t>פרומפט</a:t>
                      </a:r>
                      <a:r>
                        <a:rPr lang="he-IL" sz="1800" dirty="0"/>
                        <a:t> שמתאר את הפעולה הנדרשת.</a:t>
                      </a:r>
                    </a:p>
                    <a:p>
                      <a:r>
                        <a:rPr lang="he-IL" sz="1800" b="1" dirty="0"/>
                        <a:t>ניהול שגיאות</a:t>
                      </a:r>
                      <a:r>
                        <a:rPr lang="he-IL" sz="1800" dirty="0"/>
                        <a:t>: הוספת טיפול בשגיאות במקרה של חריגה מהמכסה שנקבעה על ידי </a:t>
                      </a:r>
                      <a:r>
                        <a:rPr lang="en-US" sz="1800" dirty="0" err="1"/>
                        <a:t>OpenAI</a:t>
                      </a:r>
                      <a:r>
                        <a:rPr lang="en-US" sz="1800" dirty="0"/>
                        <a:t> </a:t>
                      </a:r>
                      <a:r>
                        <a:rPr lang="he-IL" sz="1800" dirty="0"/>
                        <a:t>,והצגת הודעה מתאימה במקרה כזה.</a:t>
                      </a:r>
                    </a:p>
                    <a:p>
                      <a:r>
                        <a:rPr lang="he-IL" sz="1800" b="1" dirty="0"/>
                        <a:t>ביצוע שאילתות</a:t>
                      </a:r>
                      <a:r>
                        <a:rPr lang="he-IL" sz="1800" dirty="0"/>
                        <a:t>: פיתחת פונקציה המבצעת את השאילתות שנוצרות ומחזירה תוצאות מדוגמות (למשל, רשימת קורסים) לצורך דוגמה. בשלב זה, הפונקציה מתמקדת בנתונים בדוגמה, אך ניתן לשדרג אותה להתחברות לבסיס נתונים אמיתי.</a:t>
                      </a:r>
                    </a:p>
                    <a:p>
                      <a:r>
                        <a:rPr lang="he-IL" sz="1800" b="1" dirty="0"/>
                        <a:t>קבלת תגובות מ-</a:t>
                      </a:r>
                      <a:r>
                        <a:rPr lang="en-US" sz="1800" b="1" dirty="0" err="1"/>
                        <a:t>ChatGPT</a:t>
                      </a:r>
                      <a:r>
                        <a:rPr lang="en-US" sz="1800" b="1" dirty="0"/>
                        <a:t> </a:t>
                      </a:r>
                      <a:r>
                        <a:rPr lang="he-IL" sz="1800" b="1" dirty="0"/>
                        <a:t> : </a:t>
                      </a:r>
                      <a:r>
                        <a:rPr lang="he-IL" sz="1800" dirty="0"/>
                        <a:t>יצרתי פונקציה המתקבלת מהמודל של </a:t>
                      </a:r>
                      <a:r>
                        <a:rPr lang="en-US" sz="1800" dirty="0"/>
                        <a:t> </a:t>
                      </a:r>
                      <a:r>
                        <a:rPr lang="en-US" sz="1800" dirty="0" err="1"/>
                        <a:t>OpenAI</a:t>
                      </a:r>
                      <a:r>
                        <a:rPr lang="en-US" sz="1800" dirty="0"/>
                        <a:t> </a:t>
                      </a:r>
                      <a:r>
                        <a:rPr lang="he-IL" sz="1800" dirty="0"/>
                        <a:t>תגובה מותאמת אישית המבוססת על המידע שהתקבל מהשאילתות.</a:t>
                      </a:r>
                    </a:p>
                    <a:p>
                      <a:r>
                        <a:rPr lang="he-IL" sz="1800" b="1" dirty="0"/>
                        <a:t>הגדרת טיפול בהודעות</a:t>
                      </a:r>
                      <a:r>
                        <a:rPr lang="he-IL" sz="1800" dirty="0"/>
                        <a:t>: כתבת פונקציה המאזינה להודעות מהלקוח ומביאה את התשובה המתאימה על פי השאילתה שהתקבלה. הפונקציה משדרת את התגובה ללקוח דרך </a:t>
                      </a:r>
                      <a:r>
                        <a:rPr lang="en-US" sz="1800" dirty="0"/>
                        <a:t>.</a:t>
                      </a:r>
                      <a:r>
                        <a:rPr lang="en-US" sz="1800" dirty="0" err="1"/>
                        <a:t>SocketIO</a:t>
                      </a:r>
                      <a:endParaRPr lang="en-US" sz="1800" dirty="0"/>
                    </a:p>
                    <a:p>
                      <a:r>
                        <a:rPr lang="he-IL" sz="1800" b="1" dirty="0"/>
                        <a:t>הפעלה של השרת</a:t>
                      </a:r>
                      <a:r>
                        <a:rPr lang="he-IL" sz="1800" dirty="0"/>
                        <a:t>: הפעלת את השרת כדי שהאפליקציה תהיה זמינה ותגיב לבקשות בזמן אמת.</a:t>
                      </a:r>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3549360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BD0CD5B-7213-DB0F-4D0D-1443EAB5C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28" y="680496"/>
            <a:ext cx="10318376" cy="4085011"/>
          </a:xfrm>
          <a:prstGeom prst="rect">
            <a:avLst/>
          </a:prstGeom>
          <a:ln w="12700">
            <a:solidFill>
              <a:schemeClr val="accent1">
                <a:lumMod val="40000"/>
                <a:lumOff val="60000"/>
              </a:schemeClr>
            </a:solidFill>
          </a:ln>
        </p:spPr>
      </p:pic>
      <p:pic>
        <p:nvPicPr>
          <p:cNvPr id="29" name="תמונה 28">
            <a:extLst>
              <a:ext uri="{FF2B5EF4-FFF2-40B4-BE49-F238E27FC236}">
                <a16:creationId xmlns:a16="http://schemas.microsoft.com/office/drawing/2014/main" id="{35E9FECD-4D45-E05E-30B7-42862FF56CA5}"/>
              </a:ext>
            </a:extLst>
          </p:cNvPr>
          <p:cNvPicPr>
            <a:picLocks noChangeAspect="1"/>
          </p:cNvPicPr>
          <p:nvPr/>
        </p:nvPicPr>
        <p:blipFill>
          <a:blip r:embed="rId4"/>
          <a:stretch>
            <a:fillRect/>
          </a:stretch>
        </p:blipFill>
        <p:spPr>
          <a:xfrm>
            <a:off x="1235929" y="5177996"/>
            <a:ext cx="7603272" cy="1073079"/>
          </a:xfrm>
          <a:prstGeom prst="rect">
            <a:avLst/>
          </a:prstGeom>
          <a:ln w="12700">
            <a:solidFill>
              <a:schemeClr val="accent1">
                <a:lumMod val="40000"/>
                <a:lumOff val="60000"/>
              </a:schemeClr>
            </a:solidFill>
          </a:ln>
        </p:spPr>
      </p:pic>
    </p:spTree>
    <p:extLst>
      <p:ext uri="{BB962C8B-B14F-4D97-AF65-F5344CB8AC3E}">
        <p14:creationId xmlns:p14="http://schemas.microsoft.com/office/powerpoint/2010/main" val="361246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7" name="תמונה 16">
            <a:extLst>
              <a:ext uri="{FF2B5EF4-FFF2-40B4-BE49-F238E27FC236}">
                <a16:creationId xmlns:a16="http://schemas.microsoft.com/office/drawing/2014/main" id="{7A557E44-B1C4-31BA-2792-B41BE22A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431" y="3069098"/>
            <a:ext cx="4474075" cy="1844415"/>
          </a:xfrm>
          <a:prstGeom prst="rect">
            <a:avLst/>
          </a:prstGeom>
          <a:ln w="12700">
            <a:solidFill>
              <a:schemeClr val="accent1">
                <a:lumMod val="40000"/>
                <a:lumOff val="60000"/>
              </a:schemeClr>
            </a:solidFill>
          </a:ln>
        </p:spPr>
      </p:pic>
      <p:pic>
        <p:nvPicPr>
          <p:cNvPr id="23" name="תמונה 22">
            <a:extLst>
              <a:ext uri="{FF2B5EF4-FFF2-40B4-BE49-F238E27FC236}">
                <a16:creationId xmlns:a16="http://schemas.microsoft.com/office/drawing/2014/main" id="{F3D4039C-D9ED-EEDA-2766-A5DF4A0AEDEA}"/>
              </a:ext>
            </a:extLst>
          </p:cNvPr>
          <p:cNvPicPr>
            <a:picLocks noChangeAspect="1"/>
          </p:cNvPicPr>
          <p:nvPr/>
        </p:nvPicPr>
        <p:blipFill>
          <a:blip r:embed="rId4"/>
          <a:stretch>
            <a:fillRect/>
          </a:stretch>
        </p:blipFill>
        <p:spPr>
          <a:xfrm>
            <a:off x="136460" y="3975386"/>
            <a:ext cx="6764304" cy="2556177"/>
          </a:xfrm>
          <a:prstGeom prst="rect">
            <a:avLst/>
          </a:prstGeom>
          <a:ln>
            <a:solidFill>
              <a:schemeClr val="accent1">
                <a:lumMod val="40000"/>
                <a:lumOff val="60000"/>
              </a:schemeClr>
            </a:solidFill>
          </a:ln>
        </p:spPr>
      </p:pic>
      <p:pic>
        <p:nvPicPr>
          <p:cNvPr id="31" name="תמונה 30">
            <a:extLst>
              <a:ext uri="{FF2B5EF4-FFF2-40B4-BE49-F238E27FC236}">
                <a16:creationId xmlns:a16="http://schemas.microsoft.com/office/drawing/2014/main" id="{3395B3D8-3325-C4C4-E4CC-DF7EAC7FB1FA}"/>
              </a:ext>
            </a:extLst>
          </p:cNvPr>
          <p:cNvPicPr>
            <a:picLocks noChangeAspect="1"/>
          </p:cNvPicPr>
          <p:nvPr/>
        </p:nvPicPr>
        <p:blipFill>
          <a:blip r:embed="rId5"/>
          <a:stretch>
            <a:fillRect/>
          </a:stretch>
        </p:blipFill>
        <p:spPr>
          <a:xfrm>
            <a:off x="105624" y="923590"/>
            <a:ext cx="10141035" cy="2073566"/>
          </a:xfrm>
          <a:prstGeom prst="rect">
            <a:avLst/>
          </a:prstGeom>
          <a:ln w="12700">
            <a:solidFill>
              <a:schemeClr val="accent1">
                <a:lumMod val="40000"/>
                <a:lumOff val="60000"/>
              </a:schemeClr>
            </a:solidFill>
          </a:ln>
        </p:spPr>
      </p:pic>
    </p:spTree>
    <p:extLst>
      <p:ext uri="{BB962C8B-B14F-4D97-AF65-F5344CB8AC3E}">
        <p14:creationId xmlns:p14="http://schemas.microsoft.com/office/powerpoint/2010/main" val="422955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העניינים:</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אפיון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646623456"/>
              </p:ext>
            </p:extLst>
          </p:nvPr>
        </p:nvGraphicFramePr>
        <p:xfrm>
          <a:off x="456791" y="768753"/>
          <a:ext cx="11278418" cy="5148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3</a:t>
                      </a:r>
                    </a:p>
                  </a:txBody>
                  <a:tcPr marT="50292" marB="50292"/>
                </a:tc>
                <a:tc>
                  <a:txBody>
                    <a:bodyPr/>
                    <a:lstStyle/>
                    <a:p>
                      <a:pPr rtl="1"/>
                      <a:r>
                        <a:rPr lang="he-IL" sz="1600" dirty="0"/>
                        <a:t>מקום אחסון נתונים רגישים בענן </a:t>
                      </a:r>
                      <a:r>
                        <a:rPr lang="en-US" sz="1600" dirty="0"/>
                        <a:t>render </a:t>
                      </a:r>
                      <a:r>
                        <a:rPr lang="he-IL" sz="1600" dirty="0"/>
                        <a:t> .</a:t>
                      </a:r>
                    </a:p>
                  </a:txBody>
                  <a:tcPr marT="50292" marB="50292"/>
                </a:tc>
                <a:tc>
                  <a:txBody>
                    <a:bodyPr/>
                    <a:lstStyle/>
                    <a:p>
                      <a:pPr algn="l" rtl="0"/>
                      <a:r>
                        <a:rPr lang="en-US" sz="2000" dirty="0"/>
                        <a:t>render</a:t>
                      </a:r>
                      <a:r>
                        <a:rPr lang="he-IL" sz="2000" dirty="0"/>
                        <a:t>,</a:t>
                      </a:r>
                    </a:p>
                    <a:p>
                      <a:pPr algn="l" rtl="0"/>
                      <a:r>
                        <a:rPr lang="en-US" sz="2000" dirty="0" err="1"/>
                        <a:t>HashiCorp</a:t>
                      </a:r>
                      <a:r>
                        <a:rPr lang="en-US" sz="2000" dirty="0"/>
                        <a:t> Vault</a:t>
                      </a:r>
                    </a:p>
                    <a:p>
                      <a:pPr rtl="1"/>
                      <a:endParaRPr lang="he-IL" sz="2000" dirty="0"/>
                    </a:p>
                  </a:txBody>
                  <a:tcPr marT="50292" marB="50292"/>
                </a:tc>
                <a:tc>
                  <a:txBody>
                    <a:bodyPr/>
                    <a:lstStyle/>
                    <a:p>
                      <a:pPr rtl="1"/>
                      <a:r>
                        <a:rPr lang="en-US" sz="2000" dirty="0"/>
                        <a:t>--</a:t>
                      </a:r>
                      <a:endParaRPr lang="he-IL" sz="2000" dirty="0"/>
                    </a:p>
                  </a:txBody>
                  <a:tcPr marT="50292" marB="50292"/>
                </a:tc>
                <a:tc>
                  <a:txBody>
                    <a:bodyPr/>
                    <a:lstStyle/>
                    <a:p>
                      <a:r>
                        <a:rPr lang="he-IL" sz="1600" b="0" dirty="0"/>
                        <a:t>1</a:t>
                      </a:r>
                      <a:r>
                        <a:rPr lang="he-IL" sz="1800" b="0" dirty="0"/>
                        <a:t>. </a:t>
                      </a:r>
                      <a:r>
                        <a:rPr lang="he-IL" sz="1600" b="0" dirty="0"/>
                        <a:t>התקנת </a:t>
                      </a:r>
                      <a:r>
                        <a:rPr lang="en-US" sz="1600" b="0" dirty="0"/>
                        <a:t>:   </a:t>
                      </a:r>
                      <a:r>
                        <a:rPr lang="en-US" sz="1600" b="0" dirty="0" err="1"/>
                        <a:t>HashiCorp</a:t>
                      </a:r>
                      <a:r>
                        <a:rPr lang="en-US" sz="1600" b="0" dirty="0"/>
                        <a:t> Vault </a:t>
                      </a:r>
                    </a:p>
                    <a:p>
                      <a:r>
                        <a:rPr lang="he-IL" sz="1600" b="0" dirty="0"/>
                        <a:t>שימוש ב-</a:t>
                      </a:r>
                      <a:r>
                        <a:rPr lang="en-US" sz="1600" b="0" dirty="0"/>
                        <a:t> </a:t>
                      </a:r>
                      <a:r>
                        <a:rPr lang="en-US" sz="1600" b="0" dirty="0" err="1"/>
                        <a:t>Dockerfile</a:t>
                      </a:r>
                      <a:r>
                        <a:rPr lang="en-US" sz="1600" b="0" dirty="0"/>
                        <a:t> </a:t>
                      </a:r>
                      <a:r>
                        <a:rPr lang="he-IL" sz="1600" b="0" dirty="0"/>
                        <a:t>להתקנת </a:t>
                      </a:r>
                      <a:r>
                        <a:rPr lang="en-US" sz="1600" b="0" dirty="0"/>
                        <a:t> Vault </a:t>
                      </a:r>
                      <a:r>
                        <a:rPr lang="he-IL" sz="1600" b="0" dirty="0"/>
                        <a:t>בענן </a:t>
                      </a:r>
                      <a:r>
                        <a:rPr lang="en-US" sz="1600" b="0" dirty="0"/>
                        <a:t>render</a:t>
                      </a:r>
                      <a:r>
                        <a:rPr lang="he-IL" sz="1600" b="0" dirty="0"/>
                        <a:t>.</a:t>
                      </a:r>
                    </a:p>
                    <a:p>
                      <a:r>
                        <a:rPr lang="he-IL" sz="1600" b="0" dirty="0"/>
                        <a:t>קביעת תצורת ה-</a:t>
                      </a:r>
                      <a:r>
                        <a:rPr lang="en-US" sz="1600" b="0" dirty="0" err="1"/>
                        <a:t>Dockerfile</a:t>
                      </a:r>
                      <a:r>
                        <a:rPr lang="en-US" sz="1600" b="0" dirty="0"/>
                        <a:t> </a:t>
                      </a:r>
                      <a:r>
                        <a:rPr lang="he-IL" sz="1600" b="0" dirty="0"/>
                        <a:t> כך שיתאים לצרכים של הפרויקט.</a:t>
                      </a:r>
                    </a:p>
                    <a:p>
                      <a:endParaRPr lang="he-IL" sz="1600" b="0" dirty="0"/>
                    </a:p>
                    <a:p>
                      <a:r>
                        <a:rPr lang="he-IL" sz="1600" b="0" dirty="0"/>
                        <a:t>2. הגדרת תצורת </a:t>
                      </a:r>
                      <a:r>
                        <a:rPr lang="en-US" sz="1600" b="0" dirty="0"/>
                        <a:t>:Vault</a:t>
                      </a:r>
                    </a:p>
                    <a:p>
                      <a:r>
                        <a:rPr lang="he-IL" sz="1600" b="0" dirty="0"/>
                        <a:t>יצירת קובץ תצורה עבור </a:t>
                      </a:r>
                      <a:r>
                        <a:rPr lang="en-US" sz="1600" b="0" dirty="0"/>
                        <a:t>Vault </a:t>
                      </a:r>
                      <a:r>
                        <a:rPr lang="he-IL" sz="1600" b="0" dirty="0"/>
                        <a:t>עם הפרטים הנדרשים.</a:t>
                      </a:r>
                    </a:p>
                    <a:p>
                      <a:r>
                        <a:rPr lang="he-IL" sz="1600" b="0" dirty="0"/>
                        <a:t>שימוש בפקודת </a:t>
                      </a:r>
                      <a:r>
                        <a:rPr lang="en-US" sz="1600" b="0" dirty="0"/>
                        <a:t>vault server -config=&lt;config-file&gt; </a:t>
                      </a:r>
                      <a:r>
                        <a:rPr lang="he-IL" sz="1600" b="0" dirty="0"/>
                        <a:t>להרצת השרת.</a:t>
                      </a:r>
                    </a:p>
                    <a:p>
                      <a:endParaRPr lang="he-IL" sz="1600" b="0" dirty="0"/>
                    </a:p>
                    <a:p>
                      <a:r>
                        <a:rPr lang="he-IL" sz="1600" b="0" dirty="0"/>
                        <a:t>3.</a:t>
                      </a:r>
                      <a:r>
                        <a:rPr lang="he-IL" sz="1600" b="1" dirty="0"/>
                        <a:t> </a:t>
                      </a:r>
                      <a:r>
                        <a:rPr lang="he-IL" sz="1600" b="0" dirty="0"/>
                        <a:t>שמירת מפתחות </a:t>
                      </a:r>
                      <a:r>
                        <a:rPr lang="en-US" sz="1600" b="0" dirty="0" err="1"/>
                        <a:t>OpenAI</a:t>
                      </a:r>
                      <a:r>
                        <a:rPr lang="en-US" sz="1600" b="0" dirty="0"/>
                        <a:t> </a:t>
                      </a:r>
                      <a:r>
                        <a:rPr lang="he-IL" sz="1600" b="0" dirty="0"/>
                        <a:t> בקוד </a:t>
                      </a:r>
                      <a:r>
                        <a:rPr lang="en-US" sz="1600" b="0" dirty="0"/>
                        <a:t>Python</a:t>
                      </a:r>
                    </a:p>
                    <a:p>
                      <a:r>
                        <a:rPr lang="he-IL" sz="1600" b="0" dirty="0"/>
                        <a:t>שימוש ב-</a:t>
                      </a:r>
                      <a:r>
                        <a:rPr lang="en-US" sz="1600" b="0" dirty="0"/>
                        <a:t> </a:t>
                      </a:r>
                      <a:r>
                        <a:rPr lang="en-US" sz="1600" b="0" dirty="0" err="1"/>
                        <a:t>hvac</a:t>
                      </a:r>
                      <a:r>
                        <a:rPr lang="en-US" sz="1600" b="0" dirty="0"/>
                        <a:t> </a:t>
                      </a:r>
                      <a:r>
                        <a:rPr lang="he-IL" sz="1600" b="0" dirty="0"/>
                        <a:t>להתחברות ל-</a:t>
                      </a:r>
                      <a:r>
                        <a:rPr lang="en-US" sz="1600" b="0" dirty="0"/>
                        <a:t>Vault</a:t>
                      </a:r>
                      <a:endParaRPr lang="he-IL" sz="1600" b="0" dirty="0"/>
                    </a:p>
                    <a:p>
                      <a:endParaRPr lang="he-IL" sz="1600" b="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600" b="0" dirty="0"/>
                        <a:t>4.</a:t>
                      </a:r>
                      <a:r>
                        <a:rPr lang="he-IL" sz="1600" dirty="0"/>
                        <a:t> יצירת קוד </a:t>
                      </a:r>
                      <a:r>
                        <a:rPr lang="en-US" sz="1600" dirty="0"/>
                        <a:t>Python </a:t>
                      </a:r>
                      <a:r>
                        <a:rPr lang="he-IL" sz="1600" dirty="0"/>
                        <a:t> שמתחבר ל-</a:t>
                      </a:r>
                      <a:r>
                        <a:rPr lang="en-US" sz="1600" dirty="0"/>
                        <a:t>Vault </a:t>
                      </a:r>
                      <a:r>
                        <a:rPr lang="he-IL" sz="1600" dirty="0"/>
                        <a:t> ומשיג את מפתחות ה </a:t>
                      </a:r>
                      <a:r>
                        <a:rPr lang="en-US" sz="1600" dirty="0" err="1"/>
                        <a:t>openAi</a:t>
                      </a:r>
                      <a:r>
                        <a:rPr lang="en-US" sz="1600" dirty="0"/>
                        <a:t> – </a:t>
                      </a:r>
                      <a:r>
                        <a:rPr lang="en-US" sz="1600" dirty="0" err="1"/>
                        <a:t>api</a:t>
                      </a:r>
                      <a:r>
                        <a:rPr lang="en-US" sz="1600" dirty="0"/>
                        <a:t> </a:t>
                      </a:r>
                      <a:r>
                        <a:rPr lang="he-IL" sz="1600" dirty="0"/>
                        <a:t>.</a:t>
                      </a:r>
                      <a:endParaRPr lang="he-IL" b="0" dirty="0"/>
                    </a:p>
                    <a:p>
                      <a:endParaRPr lang="he-IL" b="0" dirty="0"/>
                    </a:p>
                    <a:p>
                      <a:endParaRPr lang="he-IL"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spTree>
    <p:extLst>
      <p:ext uri="{BB962C8B-B14F-4D97-AF65-F5344CB8AC3E}">
        <p14:creationId xmlns:p14="http://schemas.microsoft.com/office/powerpoint/2010/main" val="83813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4" name="תמונה 3">
            <a:extLst>
              <a:ext uri="{FF2B5EF4-FFF2-40B4-BE49-F238E27FC236}">
                <a16:creationId xmlns:a16="http://schemas.microsoft.com/office/drawing/2014/main" id="{1F2B4B11-213D-E39E-B481-00AFA32017AF}"/>
              </a:ext>
            </a:extLst>
          </p:cNvPr>
          <p:cNvPicPr>
            <a:picLocks noChangeAspect="1"/>
          </p:cNvPicPr>
          <p:nvPr/>
        </p:nvPicPr>
        <p:blipFill rotWithShape="1">
          <a:blip r:embed="rId3"/>
          <a:srcRect b="28287"/>
          <a:stretch/>
        </p:blipFill>
        <p:spPr>
          <a:xfrm>
            <a:off x="1560033" y="766940"/>
            <a:ext cx="9874623" cy="2393020"/>
          </a:xfrm>
          <a:prstGeom prst="rect">
            <a:avLst/>
          </a:prstGeom>
          <a:ln w="12700">
            <a:solidFill>
              <a:schemeClr val="accent1">
                <a:lumMod val="60000"/>
                <a:lumOff val="40000"/>
              </a:schemeClr>
            </a:solidFill>
          </a:ln>
        </p:spPr>
      </p:pic>
      <p:pic>
        <p:nvPicPr>
          <p:cNvPr id="10" name="תמונה 9">
            <a:extLst>
              <a:ext uri="{FF2B5EF4-FFF2-40B4-BE49-F238E27FC236}">
                <a16:creationId xmlns:a16="http://schemas.microsoft.com/office/drawing/2014/main" id="{A74F3325-9F79-CD96-BB38-493C79A21209}"/>
              </a:ext>
            </a:extLst>
          </p:cNvPr>
          <p:cNvPicPr>
            <a:picLocks noChangeAspect="1"/>
          </p:cNvPicPr>
          <p:nvPr/>
        </p:nvPicPr>
        <p:blipFill>
          <a:blip r:embed="rId4"/>
          <a:stretch>
            <a:fillRect/>
          </a:stretch>
        </p:blipFill>
        <p:spPr>
          <a:xfrm>
            <a:off x="136460" y="2944893"/>
            <a:ext cx="6197027" cy="3662095"/>
          </a:xfrm>
          <a:prstGeom prst="rect">
            <a:avLst/>
          </a:prstGeom>
          <a:ln w="12700">
            <a:solidFill>
              <a:schemeClr val="accent1">
                <a:lumMod val="60000"/>
                <a:lumOff val="40000"/>
              </a:schemeClr>
            </a:solidFill>
          </a:ln>
        </p:spPr>
      </p:pic>
      <p:pic>
        <p:nvPicPr>
          <p:cNvPr id="12" name="תמונה 11">
            <a:extLst>
              <a:ext uri="{FF2B5EF4-FFF2-40B4-BE49-F238E27FC236}">
                <a16:creationId xmlns:a16="http://schemas.microsoft.com/office/drawing/2014/main" id="{B626F3A7-4DAC-414F-18BD-E01333087A1E}"/>
              </a:ext>
            </a:extLst>
          </p:cNvPr>
          <p:cNvPicPr>
            <a:picLocks noChangeAspect="1"/>
          </p:cNvPicPr>
          <p:nvPr/>
        </p:nvPicPr>
        <p:blipFill>
          <a:blip r:embed="rId5"/>
          <a:stretch>
            <a:fillRect/>
          </a:stretch>
        </p:blipFill>
        <p:spPr>
          <a:xfrm>
            <a:off x="4764824" y="3780642"/>
            <a:ext cx="6839905" cy="533474"/>
          </a:xfrm>
          <a:prstGeom prst="rect">
            <a:avLst/>
          </a:prstGeom>
          <a:ln w="12700">
            <a:solidFill>
              <a:schemeClr val="accent1">
                <a:lumMod val="60000"/>
                <a:lumOff val="40000"/>
              </a:schemeClr>
            </a:solidFill>
          </a:ln>
        </p:spPr>
      </p:pic>
    </p:spTree>
    <p:extLst>
      <p:ext uri="{BB962C8B-B14F-4D97-AF65-F5344CB8AC3E}">
        <p14:creationId xmlns:p14="http://schemas.microsoft.com/office/powerpoint/2010/main" val="1028473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5 :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spTree>
    <p:extLst>
      <p:ext uri="{BB962C8B-B14F-4D97-AF65-F5344CB8AC3E}">
        <p14:creationId xmlns:p14="http://schemas.microsoft.com/office/powerpoint/2010/main" val="395302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6 :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spTree>
    <p:extLst>
      <p:ext uri="{BB962C8B-B14F-4D97-AF65-F5344CB8AC3E}">
        <p14:creationId xmlns:p14="http://schemas.microsoft.com/office/powerpoint/2010/main" val="179200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grpSp>
        <p:nvGrpSpPr>
          <p:cNvPr id="8" name="קבוצה 7">
            <a:extLst>
              <a:ext uri="{FF2B5EF4-FFF2-40B4-BE49-F238E27FC236}">
                <a16:creationId xmlns:a16="http://schemas.microsoft.com/office/drawing/2014/main" id="{FB6A8020-409B-083A-B2DD-F072F2FB0E61}"/>
              </a:ext>
            </a:extLst>
          </p:cNvPr>
          <p:cNvGrpSpPr/>
          <p:nvPr/>
        </p:nvGrpSpPr>
        <p:grpSpPr>
          <a:xfrm>
            <a:off x="104775" y="276225"/>
            <a:ext cx="4914899" cy="6503837"/>
            <a:chOff x="4899360" y="1032326"/>
            <a:chExt cx="6919560" cy="8130891"/>
          </a:xfrm>
        </p:grpSpPr>
        <p:pic>
          <p:nvPicPr>
            <p:cNvPr id="5" name="תמונה 4">
              <a:extLst>
                <a:ext uri="{FF2B5EF4-FFF2-40B4-BE49-F238E27FC236}">
                  <a16:creationId xmlns:a16="http://schemas.microsoft.com/office/drawing/2014/main" id="{EB5985BA-6CFF-CF5C-3204-49D728BBCA16}"/>
                </a:ext>
              </a:extLst>
            </p:cNvPr>
            <p:cNvPicPr>
              <a:picLocks noChangeAspect="1"/>
            </p:cNvPicPr>
            <p:nvPr/>
          </p:nvPicPr>
          <p:blipFill>
            <a:blip r:embed="rId2"/>
            <a:stretch>
              <a:fillRect/>
            </a:stretch>
          </p:blipFill>
          <p:spPr>
            <a:xfrm>
              <a:off x="4899360" y="1032326"/>
              <a:ext cx="6919560" cy="4244708"/>
            </a:xfrm>
            <a:prstGeom prst="rect">
              <a:avLst/>
            </a:prstGeom>
          </p:spPr>
        </p:pic>
        <p:pic>
          <p:nvPicPr>
            <p:cNvPr id="7" name="תמונה 6">
              <a:extLst>
                <a:ext uri="{FF2B5EF4-FFF2-40B4-BE49-F238E27FC236}">
                  <a16:creationId xmlns:a16="http://schemas.microsoft.com/office/drawing/2014/main" id="{CFCC5F1D-B2F7-B035-507C-B0944F672819}"/>
                </a:ext>
              </a:extLst>
            </p:cNvPr>
            <p:cNvPicPr>
              <a:picLocks noChangeAspect="1"/>
            </p:cNvPicPr>
            <p:nvPr/>
          </p:nvPicPr>
          <p:blipFill>
            <a:blip r:embed="rId3"/>
            <a:stretch>
              <a:fillRect/>
            </a:stretch>
          </p:blipFill>
          <p:spPr>
            <a:xfrm>
              <a:off x="5116540" y="5299542"/>
              <a:ext cx="6683319" cy="3863675"/>
            </a:xfrm>
            <a:prstGeom prst="rect">
              <a:avLst/>
            </a:prstGeom>
          </p:spPr>
        </p:pic>
      </p:gr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4914900" y="1171576"/>
            <a:ext cx="7172324" cy="723900"/>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dirty="0">
                <a:solidFill>
                  <a:schemeClr val="tx2">
                    <a:lumMod val="60000"/>
                    <a:lumOff val="40000"/>
                  </a:schemeClr>
                </a:solidFill>
                <a:cs typeface="+mn-cs"/>
              </a:rPr>
              <a:t>הסבר מעמיק על הפונקציה </a:t>
            </a:r>
            <a:r>
              <a:rPr lang="en-US" sz="3200" dirty="0" err="1">
                <a:solidFill>
                  <a:schemeClr val="tx2">
                    <a:lumMod val="60000"/>
                    <a:lumOff val="40000"/>
                  </a:schemeClr>
                </a:solidFill>
                <a:cs typeface="+mn-cs"/>
              </a:rPr>
              <a:t>getUrlValueFromConfig</a:t>
            </a:r>
            <a:r>
              <a:rPr lang="he-IL" sz="3200" dirty="0">
                <a:solidFill>
                  <a:schemeClr val="tx2">
                    <a:lumMod val="60000"/>
                    <a:lumOff val="40000"/>
                  </a:schemeClr>
                </a:solidFill>
                <a:cs typeface="+mn-cs"/>
              </a:rPr>
              <a:t> :</a:t>
            </a:r>
          </a:p>
        </p:txBody>
      </p:sp>
      <p:pic>
        <p:nvPicPr>
          <p:cNvPr id="3" name="תמונה 2">
            <a:extLst>
              <a:ext uri="{FF2B5EF4-FFF2-40B4-BE49-F238E27FC236}">
                <a16:creationId xmlns:a16="http://schemas.microsoft.com/office/drawing/2014/main" id="{1B695124-7F13-05CD-EA7E-12B2A3BD2013}"/>
              </a:ext>
            </a:extLst>
          </p:cNvPr>
          <p:cNvPicPr>
            <a:picLocks noChangeAspect="1"/>
          </p:cNvPicPr>
          <p:nvPr/>
        </p:nvPicPr>
        <p:blipFill>
          <a:blip r:embed="rId4"/>
          <a:stretch>
            <a:fillRect/>
          </a:stretch>
        </p:blipFill>
        <p:spPr>
          <a:xfrm>
            <a:off x="5129347" y="2093912"/>
            <a:ext cx="6743429" cy="4244247"/>
          </a:xfrm>
          <a:prstGeom prst="rect">
            <a:avLst/>
          </a:prstGeom>
        </p:spPr>
      </p:pic>
    </p:spTree>
    <p:extLst>
      <p:ext uri="{BB962C8B-B14F-4D97-AF65-F5344CB8AC3E}">
        <p14:creationId xmlns:p14="http://schemas.microsoft.com/office/powerpoint/2010/main" val="1655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6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a:t>
            </a:r>
          </a:p>
          <a:p>
            <a:pPr marL="0" indent="0">
              <a:buNone/>
            </a:pPr>
            <a:r>
              <a:rPr lang="he-IL" sz="2600" b="0" i="0" dirty="0">
                <a:solidFill>
                  <a:srgbClr val="202122"/>
                </a:solidFill>
                <a:effectLst/>
                <a:highlight>
                  <a:srgbClr val="FFFFFF"/>
                </a:highlight>
                <a:latin typeface="Arial" panose="020B0604020202020204" pitchFamily="34" charset="0"/>
              </a:rPr>
              <a:t>להרחבת אופקים, וכן השתלמויות המוכרות לגמולים, ל"אופק חדש" </a:t>
            </a:r>
            <a:r>
              <a:rPr lang="he-IL" sz="2600" b="0" i="0" dirty="0" err="1">
                <a:solidFill>
                  <a:srgbClr val="202122"/>
                </a:solidFill>
                <a:effectLst/>
                <a:highlight>
                  <a:srgbClr val="FFFFFF"/>
                </a:highlight>
                <a:latin typeface="Arial" panose="020B0604020202020204" pitchFamily="34" charset="0"/>
              </a:rPr>
              <a:t>ול"עוז</a:t>
            </a:r>
            <a:r>
              <a:rPr lang="he-IL" sz="2600" b="0" i="0" dirty="0">
                <a:solidFill>
                  <a:srgbClr val="202122"/>
                </a:solidFill>
                <a:effectLst/>
                <a:highlight>
                  <a:srgbClr val="FFFFFF"/>
                </a:highlight>
                <a:latin typeface="Arial" panose="020B0604020202020204" pitchFamily="34" charset="0"/>
              </a:rPr>
              <a:t> לתמורה".</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dirty="0">
                <a:solidFill>
                  <a:srgbClr val="202122"/>
                </a:solidFill>
                <a:effectLst/>
                <a:highlight>
                  <a:srgbClr val="FFFFFF"/>
                </a:highlight>
                <a:latin typeface="Arial" panose="020B0604020202020204" pitchFamily="34" charset="0"/>
              </a:rPr>
              <a:t> במסגרת המכון ניתן ללמוד לקראת </a:t>
            </a:r>
            <a:r>
              <a:rPr lang="he-IL" sz="26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600" b="0" i="0" dirty="0">
                <a:solidFill>
                  <a:srgbClr val="202122"/>
                </a:solidFill>
                <a:effectLst/>
                <a:highlight>
                  <a:srgbClr val="FFFFFF"/>
                </a:highlight>
                <a:latin typeface="Arial" panose="020B0604020202020204" pitchFamily="34" charset="0"/>
              </a:rPr>
              <a:t>: "אקוויוולנט</a:t>
            </a:r>
          </a:p>
          <a:p>
            <a:pPr marL="0" indent="0">
              <a:buNone/>
            </a:pPr>
            <a:r>
              <a:rPr lang="he-IL" sz="2600" b="0" i="0" dirty="0">
                <a:solidFill>
                  <a:srgbClr val="202122"/>
                </a:solidFill>
                <a:effectLst/>
                <a:highlight>
                  <a:srgbClr val="FFFFFF"/>
                </a:highlight>
                <a:latin typeface="Arial" panose="020B0604020202020204" pitchFamily="34" charset="0"/>
              </a:rPr>
              <a:t> לתואר בוגר" ("דרגה מס' 1") ו"אקוויוולנט לתואר מוסמך" ("דרגה מס' 2").</a:t>
            </a:r>
            <a:r>
              <a:rPr lang="he-IL" sz="2600" b="0" i="0" u="none" strike="noStrike" baseline="30000" dirty="0">
                <a:solidFill>
                  <a:srgbClr val="0645AD"/>
                </a:solidFill>
                <a:effectLst/>
                <a:highlight>
                  <a:srgbClr val="FFFFFF"/>
                </a:highlight>
                <a:latin typeface="Arial" panose="020B0604020202020204" pitchFamily="34" charset="0"/>
                <a:hlinkClick r:id="rId4"/>
              </a:rPr>
              <a:t>[27]</a:t>
            </a:r>
            <a:endParaRPr lang="he-IL" sz="2600" b="0" i="0" dirty="0">
              <a:solidFill>
                <a:srgbClr val="202122"/>
              </a:solidFill>
              <a:effectLst/>
              <a:highlight>
                <a:srgbClr val="FFFFFF"/>
              </a:highlight>
              <a:latin typeface="Arial" panose="020B0604020202020204" pitchFamily="34" charset="0"/>
            </a:endParaRPr>
          </a:p>
          <a:p>
            <a:pPr marL="0" indent="0">
              <a:buNone/>
            </a:pPr>
            <a:r>
              <a:rPr lang="he-IL" sz="26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6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sz="3800" baseline="30000" dirty="0">
                <a:highlight>
                  <a:srgbClr val="FFFFFF"/>
                </a:highlight>
                <a:latin typeface="Arial" panose="020B0604020202020204" pitchFamily="34" charset="0"/>
              </a:rPr>
              <a:t>לפרטים נוספים על המכון: </a:t>
            </a:r>
            <a:r>
              <a:rPr lang="he-IL" sz="3800"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sz="38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300" b="1" i="0" u="none" strike="noStrike" dirty="0">
                <a:effectLst/>
                <a:latin typeface="Arial" panose="020B0604020202020204" pitchFamily="34" charset="0"/>
              </a:rPr>
              <a:t>האגף העיקרי שמולו הפרויקט מתנהל הוא: </a:t>
            </a:r>
          </a:p>
          <a:p>
            <a:pPr marL="0" indent="0">
              <a:buNone/>
            </a:pPr>
            <a:r>
              <a:rPr lang="he-IL" sz="2300" b="0" i="0" u="none" strike="noStrike" dirty="0">
                <a:effectLst/>
                <a:latin typeface="Arial" panose="020B0604020202020204" pitchFamily="34" charset="0"/>
              </a:rPr>
              <a:t>האגף האדמיניסטרטיבי של המכון.</a:t>
            </a:r>
          </a:p>
          <a:p>
            <a:pPr marL="0" indent="0">
              <a:buNone/>
            </a:pPr>
            <a:endParaRPr lang="he-IL" sz="2300" b="0" i="0" u="none" strike="noStrike" dirty="0">
              <a:effectLst/>
              <a:latin typeface="Arial" panose="020B0604020202020204" pitchFamily="34" charset="0"/>
            </a:endParaRPr>
          </a:p>
          <a:p>
            <a:pPr marL="0" indent="0">
              <a:buNone/>
            </a:pPr>
            <a:r>
              <a:rPr lang="he-IL" sz="2300" b="1" dirty="0">
                <a:latin typeface="Arial" panose="020B0604020202020204" pitchFamily="34" charset="0"/>
              </a:rPr>
              <a:t>אנשי קשר:</a:t>
            </a:r>
          </a:p>
          <a:p>
            <a:pPr marL="0" indent="0">
              <a:buNone/>
            </a:pPr>
            <a:r>
              <a:rPr lang="he-IL" sz="2300" dirty="0">
                <a:latin typeface="Arial" panose="020B0604020202020204" pitchFamily="34" charset="0"/>
              </a:rPr>
              <a:t>חני לוין </a:t>
            </a:r>
            <a:r>
              <a:rPr lang="en-US" sz="2300" dirty="0">
                <a:latin typeface="Arial" panose="020B0604020202020204" pitchFamily="34" charset="0"/>
              </a:rPr>
              <a:t>chlevin@mbj.org.il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חני </a:t>
            </a:r>
            <a:r>
              <a:rPr lang="he-IL" sz="2300" dirty="0" err="1">
                <a:latin typeface="Arial" panose="020B0604020202020204" pitchFamily="34" charset="0"/>
              </a:rPr>
              <a:t>פוליקמן</a:t>
            </a:r>
            <a:r>
              <a:rPr lang="he-IL" sz="2300" dirty="0">
                <a:latin typeface="Arial" panose="020B0604020202020204" pitchFamily="34" charset="0"/>
              </a:rPr>
              <a:t> </a:t>
            </a:r>
            <a:r>
              <a:rPr lang="en-US" sz="2300" dirty="0">
                <a:latin typeface="Arial" panose="020B0604020202020204" pitchFamily="34" charset="0"/>
              </a:rPr>
              <a:t>ch-f@mbj.org.il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שולמית ברלין </a:t>
            </a:r>
            <a:r>
              <a:rPr lang="en-US" sz="2300" dirty="0">
                <a:latin typeface="Arial" panose="020B0604020202020204" pitchFamily="34" charset="0"/>
              </a:rPr>
              <a:t>shulamitberlin@gmail.com</a:t>
            </a:r>
            <a:endParaRPr lang="he-IL" sz="23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a:xfrm>
            <a:off x="838200" y="1466850"/>
            <a:ext cx="10763250" cy="4710113"/>
          </a:xfrm>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endParaRPr lang="en-US"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p>
          <a:p>
            <a:pPr marL="0" marR="0" lvl="0" indent="0" algn="r" rtl="1">
              <a:lnSpc>
                <a:spcPct val="100000"/>
              </a:lnSpc>
              <a:spcBef>
                <a:spcPts val="0"/>
              </a:spcBef>
              <a:spcAft>
                <a:spcPts val="0"/>
              </a:spcAft>
              <a:buClr>
                <a:schemeClr val="lt1"/>
              </a:buClr>
              <a:buSzPts val="1800"/>
              <a:buNone/>
            </a:pP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0" marR="0" lvl="0" indent="0" algn="r" rtl="1">
              <a:lnSpc>
                <a:spcPct val="100000"/>
              </a:lnSpc>
              <a:spcBef>
                <a:spcPts val="0"/>
              </a:spcBef>
              <a:spcAft>
                <a:spcPts val="0"/>
              </a:spcAft>
              <a:buClr>
                <a:schemeClr val="lt1"/>
              </a:buClr>
              <a:buSzPts val="1800"/>
              <a:buNone/>
            </a:pPr>
            <a:endParaRPr lang="he-IL" sz="2400" b="0" i="0" u="none" strike="noStrike" cap="none" dirty="0">
              <a:latin typeface="Arial"/>
              <a:ea typeface="Arial"/>
              <a:cs typeface="Arial"/>
              <a:sym typeface="Arial"/>
            </a:endParaRP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ליצירה, עדכון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5400"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838200" y="1250302"/>
            <a:ext cx="10515600" cy="4588523"/>
          </a:xfrm>
        </p:spPr>
        <p:txBody>
          <a:bodyPr>
            <a:normAutofit lnSpcReduction="10000"/>
          </a:bodyPr>
          <a:lstStyle/>
          <a:p>
            <a:pPr marL="0" lvl="0" indent="0" algn="r" rtl="1">
              <a:lnSpc>
                <a:spcPct val="120000"/>
              </a:lnSpc>
              <a:spcBef>
                <a:spcPts val="0"/>
              </a:spcBef>
              <a:spcAft>
                <a:spcPts val="0"/>
              </a:spcAft>
              <a:buSzPts val="1200"/>
              <a:buNone/>
            </a:pPr>
            <a:endParaRPr lang="he-IL" sz="3200" b="1" dirty="0"/>
          </a:p>
          <a:p>
            <a:pPr marL="0" lvl="0" indent="0" algn="r" rtl="1">
              <a:lnSpc>
                <a:spcPct val="120000"/>
              </a:lnSpc>
              <a:spcBef>
                <a:spcPts val="0"/>
              </a:spcBef>
              <a:spcAft>
                <a:spcPts val="0"/>
              </a:spcAft>
              <a:buSzPts val="1200"/>
              <a:buNone/>
            </a:pPr>
            <a:r>
              <a:rPr lang="iw-IL" sz="3200" b="1" dirty="0"/>
              <a:t>שלב</a:t>
            </a:r>
            <a:r>
              <a:rPr lang="he-IL" sz="3200" b="1" dirty="0"/>
              <a:t> 1:</a:t>
            </a:r>
            <a:r>
              <a:rPr lang="iw-IL" sz="3200" b="1" dirty="0"/>
              <a:t> היכרות עם החברה והפרויקט</a:t>
            </a:r>
            <a:endParaRPr lang="iw-IL" sz="3200" dirty="0"/>
          </a:p>
          <a:p>
            <a:pPr marL="0" lvl="0" indent="0" algn="r" rtl="1">
              <a:lnSpc>
                <a:spcPct val="120000"/>
              </a:lnSpc>
              <a:spcBef>
                <a:spcPts val="1000"/>
              </a:spcBef>
              <a:spcAft>
                <a:spcPts val="0"/>
              </a:spcAft>
              <a:buSzPts val="1200"/>
              <a:buNone/>
            </a:pPr>
            <a:r>
              <a:rPr lang="iw-IL" sz="3200" b="1" dirty="0"/>
              <a:t>שלב</a:t>
            </a:r>
            <a:r>
              <a:rPr lang="he-IL" sz="3200" b="1" dirty="0"/>
              <a:t> 2: </a:t>
            </a:r>
            <a:r>
              <a:rPr lang="iw-IL" sz="3200" b="1" dirty="0"/>
              <a:t>אפיון ודרישות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3: </a:t>
            </a:r>
            <a:r>
              <a:rPr lang="iw-IL" sz="3200" b="1" dirty="0"/>
              <a:t>תכנון</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4: </a:t>
            </a:r>
            <a:r>
              <a:rPr lang="iw-IL" sz="3200" b="1" dirty="0"/>
              <a:t>ביצוע ופיתוח</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5: </a:t>
            </a:r>
            <a:r>
              <a:rPr lang="iw-IL" sz="3200" b="1" dirty="0"/>
              <a:t>בדיקות ואבטחת איכות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6:</a:t>
            </a:r>
            <a:r>
              <a:rPr lang="iw-IL" sz="3200" b="1" dirty="0"/>
              <a:t> הטמעה ותמיכה</a:t>
            </a:r>
            <a:endParaRPr lang="iw-IL" sz="3200" dirty="0"/>
          </a:p>
          <a:p>
            <a:endParaRPr lang="he-IL" sz="8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6517</TotalTime>
  <Words>2125</Words>
  <Application>Microsoft Office PowerPoint</Application>
  <PresentationFormat>מסך רחב</PresentationFormat>
  <Paragraphs>279</Paragraphs>
  <Slides>35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35</vt:i4>
      </vt:variant>
    </vt:vector>
  </HeadingPairs>
  <TitlesOfParts>
    <vt:vector size="42" baseType="lpstr">
      <vt:lpstr>Arial</vt:lpstr>
      <vt:lpstr>Calibri</vt:lpstr>
      <vt:lpstr>Calibri Light</vt:lpstr>
      <vt:lpstr>Century Gothic</vt:lpstr>
      <vt:lpstr>Gill Sans</vt:lpstr>
      <vt:lpstr>Gisha</vt:lpstr>
      <vt:lpstr>ערכת נושא Office</vt:lpstr>
      <vt:lpstr>פרויקט סמינר הישן</vt:lpstr>
      <vt:lpstr>הסמינר הישן</vt:lpstr>
      <vt:lpstr>תוכן העניינים: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1 : הכרת החברה והפרויקט</vt:lpstr>
      <vt:lpstr>שלב 2 : אפיון ודרישות</vt:lpstr>
      <vt:lpstr>שלב 3 : תכנון</vt:lpstr>
      <vt:lpstr>שלב ד': ביצוע ופיתוח</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צילומי מסך של המשימה</vt:lpstr>
      <vt:lpstr>צילומי מסך של המשימה</vt:lpstr>
      <vt:lpstr>מצגת של PowerPoint‏</vt:lpstr>
      <vt:lpstr>מצגת של PowerPoint‏</vt:lpstr>
      <vt:lpstr>צילומי מסך של המשימה</vt:lpstr>
      <vt:lpstr>צילומי מסך של המשימה</vt:lpstr>
      <vt:lpstr>מצגת של PowerPoint‏</vt:lpstr>
      <vt:lpstr>צילומי מסך של המשימה</vt:lpstr>
      <vt:lpstr>שלב 5 : בדיקות אבטחה ואיכות</vt:lpstr>
      <vt:lpstr>שלב 6 : הטמעה ותמיכה</vt:lpstr>
      <vt:lpstr>סיכום ומסקנות:</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סמינר הישן</dc:title>
  <dc:creator>שרי סגל</dc:creator>
  <cp:lastModifiedBy>Ora Toledano</cp:lastModifiedBy>
  <cp:revision>65</cp:revision>
  <dcterms:created xsi:type="dcterms:W3CDTF">2024-07-21T07:54:55Z</dcterms:created>
  <dcterms:modified xsi:type="dcterms:W3CDTF">2024-08-07T16:56:47Z</dcterms:modified>
</cp:coreProperties>
</file>