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3" r:id="rId14"/>
    <p:sldId id="286" r:id="rId15"/>
    <p:sldId id="280" r:id="rId16"/>
    <p:sldId id="291" r:id="rId17"/>
    <p:sldId id="279" r:id="rId18"/>
    <p:sldId id="277" r:id="rId19"/>
    <p:sldId id="288" r:id="rId20"/>
    <p:sldId id="282" r:id="rId21"/>
    <p:sldId id="289" r:id="rId22"/>
    <p:sldId id="293" r:id="rId23"/>
    <p:sldId id="271" r:id="rId24"/>
    <p:sldId id="272" r:id="rId25"/>
    <p:sldId id="265" r:id="rId26"/>
    <p:sldId id="266" r:id="rId2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שרי סגל" initials="שס" lastIdx="1" clrIdx="0">
    <p:extLst>
      <p:ext uri="{19B8F6BF-5375-455C-9EA6-DF929625EA0E}">
        <p15:presenceInfo xmlns:p15="http://schemas.microsoft.com/office/powerpoint/2012/main" userId="4390e619bee04c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4828F"/>
    <a:srgbClr val="136C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סגנון ביניים 1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49" autoAdjust="0"/>
    <p:restoredTop sz="95165" autoAdjust="0"/>
  </p:normalViewPr>
  <p:slideViewPr>
    <p:cSldViewPr snapToGrid="0">
      <p:cViewPr varScale="1">
        <p:scale>
          <a:sx n="85" d="100"/>
          <a:sy n="85" d="100"/>
        </p:scale>
        <p:origin x="7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BE7C5A4-E9E3-4ED2-8835-6D1E28710864}" type="datetimeFigureOut">
              <a:rPr lang="he-IL" smtClean="0"/>
              <a:t>ב'/אב/תשפ"ד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708ED1E-756D-475F-A9C6-7D47C4BFC8DE}" type="slidenum">
              <a:rPr lang="he-IL" smtClean="0"/>
              <a:t>‹#›</a:t>
            </a:fld>
            <a:endParaRPr lang="he-IL"/>
          </a:p>
        </p:txBody>
      </p:sp>
    </p:spTree>
    <p:extLst>
      <p:ext uri="{BB962C8B-B14F-4D97-AF65-F5344CB8AC3E}">
        <p14:creationId xmlns:p14="http://schemas.microsoft.com/office/powerpoint/2010/main" val="140075017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7E42CD-854B-6D2D-0DAE-E3493FE3C9A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DA1A127-835B-4D56-ADE2-6F8AC3D58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260CBFD-334D-2A7B-5700-2F9495F1F1CD}"/>
              </a:ext>
            </a:extLst>
          </p:cNvPr>
          <p:cNvSpPr>
            <a:spLocks noGrp="1"/>
          </p:cNvSpPr>
          <p:nvPr>
            <p:ph type="dt" sz="half" idx="10"/>
          </p:nvPr>
        </p:nvSpPr>
        <p:spPr/>
        <p:txBody>
          <a:bodyPr/>
          <a:lstStyle/>
          <a:p>
            <a:fld id="{7110408D-4D6A-4233-B901-A42DB29C59AC}" type="datetimeFigureOut">
              <a:rPr lang="he-IL" smtClean="0"/>
              <a:t>ב'/אב/תשפ"ד</a:t>
            </a:fld>
            <a:endParaRPr lang="he-IL"/>
          </a:p>
        </p:txBody>
      </p:sp>
      <p:sp>
        <p:nvSpPr>
          <p:cNvPr id="5" name="מציין מיקום של כותרת תחתונה 4">
            <a:extLst>
              <a:ext uri="{FF2B5EF4-FFF2-40B4-BE49-F238E27FC236}">
                <a16:creationId xmlns:a16="http://schemas.microsoft.com/office/drawing/2014/main" id="{EC72722C-142F-2179-757D-6BEB37682FF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FF5C28D-C650-3802-9856-06D84397722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6482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8C0D61-E19E-F455-2D88-E6331D08A9C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8D19B5-FC0B-019D-78BD-4561AFA0915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6DBEDB8-6ED6-3F66-3A09-3E75353E5972}"/>
              </a:ext>
            </a:extLst>
          </p:cNvPr>
          <p:cNvSpPr>
            <a:spLocks noGrp="1"/>
          </p:cNvSpPr>
          <p:nvPr>
            <p:ph type="dt" sz="half" idx="10"/>
          </p:nvPr>
        </p:nvSpPr>
        <p:spPr/>
        <p:txBody>
          <a:bodyPr/>
          <a:lstStyle/>
          <a:p>
            <a:fld id="{7110408D-4D6A-4233-B901-A42DB29C59AC}" type="datetimeFigureOut">
              <a:rPr lang="he-IL" smtClean="0"/>
              <a:t>ב'/אב/תשפ"ד</a:t>
            </a:fld>
            <a:endParaRPr lang="he-IL"/>
          </a:p>
        </p:txBody>
      </p:sp>
      <p:sp>
        <p:nvSpPr>
          <p:cNvPr id="5" name="מציין מיקום של כותרת תחתונה 4">
            <a:extLst>
              <a:ext uri="{FF2B5EF4-FFF2-40B4-BE49-F238E27FC236}">
                <a16:creationId xmlns:a16="http://schemas.microsoft.com/office/drawing/2014/main" id="{57EBE720-C60F-73A8-BBD6-182AE8F4D79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6C2761F-C533-6F33-A26D-42B7AC28614E}"/>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9008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9165CE9-C5A6-64BB-BC12-585875A10E35}"/>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56496BF-44A1-CAC3-1071-0B889E073AD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010E38-F676-EA9E-D86A-E84573280BE1}"/>
              </a:ext>
            </a:extLst>
          </p:cNvPr>
          <p:cNvSpPr>
            <a:spLocks noGrp="1"/>
          </p:cNvSpPr>
          <p:nvPr>
            <p:ph type="dt" sz="half" idx="10"/>
          </p:nvPr>
        </p:nvSpPr>
        <p:spPr/>
        <p:txBody>
          <a:bodyPr/>
          <a:lstStyle/>
          <a:p>
            <a:fld id="{7110408D-4D6A-4233-B901-A42DB29C59AC}" type="datetimeFigureOut">
              <a:rPr lang="he-IL" smtClean="0"/>
              <a:t>ב'/אב/תשפ"ד</a:t>
            </a:fld>
            <a:endParaRPr lang="he-IL"/>
          </a:p>
        </p:txBody>
      </p:sp>
      <p:sp>
        <p:nvSpPr>
          <p:cNvPr id="5" name="מציין מיקום של כותרת תחתונה 4">
            <a:extLst>
              <a:ext uri="{FF2B5EF4-FFF2-40B4-BE49-F238E27FC236}">
                <a16:creationId xmlns:a16="http://schemas.microsoft.com/office/drawing/2014/main" id="{C2C6F053-6B9D-B2B1-6564-E293202169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563B824-3A5A-3751-FB81-8D3B0AEE068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11760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0904DD-0524-5F08-EF9C-DFEEED6A715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069CB53-D09A-3611-D5AC-6C87D2AD1E9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15F7FE9-63C8-FA2C-B3EF-E36DBB627958}"/>
              </a:ext>
            </a:extLst>
          </p:cNvPr>
          <p:cNvSpPr>
            <a:spLocks noGrp="1"/>
          </p:cNvSpPr>
          <p:nvPr>
            <p:ph type="dt" sz="half" idx="10"/>
          </p:nvPr>
        </p:nvSpPr>
        <p:spPr/>
        <p:txBody>
          <a:bodyPr/>
          <a:lstStyle/>
          <a:p>
            <a:fld id="{7110408D-4D6A-4233-B901-A42DB29C59AC}" type="datetimeFigureOut">
              <a:rPr lang="he-IL" smtClean="0"/>
              <a:t>ב'/אב/תשפ"ד</a:t>
            </a:fld>
            <a:endParaRPr lang="he-IL"/>
          </a:p>
        </p:txBody>
      </p:sp>
      <p:sp>
        <p:nvSpPr>
          <p:cNvPr id="5" name="מציין מיקום של כותרת תחתונה 4">
            <a:extLst>
              <a:ext uri="{FF2B5EF4-FFF2-40B4-BE49-F238E27FC236}">
                <a16:creationId xmlns:a16="http://schemas.microsoft.com/office/drawing/2014/main" id="{93487228-2585-1CA3-22BD-2B7A641D93B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B46833B-C5C9-84B5-2EBA-740FF9AE4A04}"/>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11584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0C0A7E-D1D3-B6F5-88B4-338DE290661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751BEC6-60DD-689A-4991-FAA9AA2E7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1749785-5F9F-279D-06AD-B06A204A02CC}"/>
              </a:ext>
            </a:extLst>
          </p:cNvPr>
          <p:cNvSpPr>
            <a:spLocks noGrp="1"/>
          </p:cNvSpPr>
          <p:nvPr>
            <p:ph type="dt" sz="half" idx="10"/>
          </p:nvPr>
        </p:nvSpPr>
        <p:spPr/>
        <p:txBody>
          <a:bodyPr/>
          <a:lstStyle/>
          <a:p>
            <a:fld id="{7110408D-4D6A-4233-B901-A42DB29C59AC}" type="datetimeFigureOut">
              <a:rPr lang="he-IL" smtClean="0"/>
              <a:t>ב'/אב/תשפ"ד</a:t>
            </a:fld>
            <a:endParaRPr lang="he-IL"/>
          </a:p>
        </p:txBody>
      </p:sp>
      <p:sp>
        <p:nvSpPr>
          <p:cNvPr id="5" name="מציין מיקום של כותרת תחתונה 4">
            <a:extLst>
              <a:ext uri="{FF2B5EF4-FFF2-40B4-BE49-F238E27FC236}">
                <a16:creationId xmlns:a16="http://schemas.microsoft.com/office/drawing/2014/main" id="{6C2AB190-1FDC-FAB2-DB7E-7CF328259AC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5FDDF20-C665-B8DB-D64E-6FD6ED3F6229}"/>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08953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63C9A3-DF54-FE1C-6422-3BC8ED04818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5713723-652D-0E1A-27D7-5FF0F2B82BD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9DC6B0CD-254E-C606-4480-81D1B2DFAC4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6AE3940-2B9E-18E6-7D38-1B767CB0C449}"/>
              </a:ext>
            </a:extLst>
          </p:cNvPr>
          <p:cNvSpPr>
            <a:spLocks noGrp="1"/>
          </p:cNvSpPr>
          <p:nvPr>
            <p:ph type="dt" sz="half" idx="10"/>
          </p:nvPr>
        </p:nvSpPr>
        <p:spPr/>
        <p:txBody>
          <a:bodyPr/>
          <a:lstStyle/>
          <a:p>
            <a:fld id="{7110408D-4D6A-4233-B901-A42DB29C59AC}" type="datetimeFigureOut">
              <a:rPr lang="he-IL" smtClean="0"/>
              <a:t>ב'/אב/תשפ"ד</a:t>
            </a:fld>
            <a:endParaRPr lang="he-IL"/>
          </a:p>
        </p:txBody>
      </p:sp>
      <p:sp>
        <p:nvSpPr>
          <p:cNvPr id="6" name="מציין מיקום של כותרת תחתונה 5">
            <a:extLst>
              <a:ext uri="{FF2B5EF4-FFF2-40B4-BE49-F238E27FC236}">
                <a16:creationId xmlns:a16="http://schemas.microsoft.com/office/drawing/2014/main" id="{3F4154A9-E830-895A-1265-54F08AEE864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D4E4DCA-A2CC-865C-6B72-0CA61D96201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0479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CBCF8C-7570-CE19-1B78-D31141DF945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04F7F7-FB3B-C4E5-232C-7DC141194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D1D2119F-F8F9-FB8F-FCEE-1A819118442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818EE1E-2A42-2DF9-4356-F1CB5CA35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3F82B6E-817A-2802-F36D-AB96D7B73D7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0EB6EDA3-95CB-EC8C-59AF-2D256838C640}"/>
              </a:ext>
            </a:extLst>
          </p:cNvPr>
          <p:cNvSpPr>
            <a:spLocks noGrp="1"/>
          </p:cNvSpPr>
          <p:nvPr>
            <p:ph type="dt" sz="half" idx="10"/>
          </p:nvPr>
        </p:nvSpPr>
        <p:spPr/>
        <p:txBody>
          <a:bodyPr/>
          <a:lstStyle/>
          <a:p>
            <a:fld id="{7110408D-4D6A-4233-B901-A42DB29C59AC}" type="datetimeFigureOut">
              <a:rPr lang="he-IL" smtClean="0"/>
              <a:t>ב'/אב/תשפ"ד</a:t>
            </a:fld>
            <a:endParaRPr lang="he-IL"/>
          </a:p>
        </p:txBody>
      </p:sp>
      <p:sp>
        <p:nvSpPr>
          <p:cNvPr id="8" name="מציין מיקום של כותרת תחתונה 7">
            <a:extLst>
              <a:ext uri="{FF2B5EF4-FFF2-40B4-BE49-F238E27FC236}">
                <a16:creationId xmlns:a16="http://schemas.microsoft.com/office/drawing/2014/main" id="{575D0309-7CA6-5A0F-A4C5-3B2E6711023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5CB08F8-509B-1114-A029-757EF642AB9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6411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611127-B855-3122-A038-AFBC4D8ADBD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F57343F-7237-F181-A165-28F63C6AA4B0}"/>
              </a:ext>
            </a:extLst>
          </p:cNvPr>
          <p:cNvSpPr>
            <a:spLocks noGrp="1"/>
          </p:cNvSpPr>
          <p:nvPr>
            <p:ph type="dt" sz="half" idx="10"/>
          </p:nvPr>
        </p:nvSpPr>
        <p:spPr/>
        <p:txBody>
          <a:bodyPr/>
          <a:lstStyle/>
          <a:p>
            <a:fld id="{7110408D-4D6A-4233-B901-A42DB29C59AC}" type="datetimeFigureOut">
              <a:rPr lang="he-IL" smtClean="0"/>
              <a:t>ב'/אב/תשפ"ד</a:t>
            </a:fld>
            <a:endParaRPr lang="he-IL"/>
          </a:p>
        </p:txBody>
      </p:sp>
      <p:sp>
        <p:nvSpPr>
          <p:cNvPr id="4" name="מציין מיקום של כותרת תחתונה 3">
            <a:extLst>
              <a:ext uri="{FF2B5EF4-FFF2-40B4-BE49-F238E27FC236}">
                <a16:creationId xmlns:a16="http://schemas.microsoft.com/office/drawing/2014/main" id="{FE9FFCC5-D969-B8B5-0DE9-A1AD4F5D04E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EF2AC9B-55CE-9BDE-9566-06631EDDED2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246952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5FD75AC-D4A0-6D84-E39E-C749934A6560}"/>
              </a:ext>
            </a:extLst>
          </p:cNvPr>
          <p:cNvSpPr>
            <a:spLocks noGrp="1"/>
          </p:cNvSpPr>
          <p:nvPr>
            <p:ph type="dt" sz="half" idx="10"/>
          </p:nvPr>
        </p:nvSpPr>
        <p:spPr/>
        <p:txBody>
          <a:bodyPr/>
          <a:lstStyle/>
          <a:p>
            <a:fld id="{7110408D-4D6A-4233-B901-A42DB29C59AC}" type="datetimeFigureOut">
              <a:rPr lang="he-IL" smtClean="0"/>
              <a:t>ב'/אב/תשפ"ד</a:t>
            </a:fld>
            <a:endParaRPr lang="he-IL"/>
          </a:p>
        </p:txBody>
      </p:sp>
      <p:sp>
        <p:nvSpPr>
          <p:cNvPr id="3" name="מציין מיקום של כותרת תחתונה 2">
            <a:extLst>
              <a:ext uri="{FF2B5EF4-FFF2-40B4-BE49-F238E27FC236}">
                <a16:creationId xmlns:a16="http://schemas.microsoft.com/office/drawing/2014/main" id="{16D31A7D-6809-6F93-4DC4-F94EDE047C6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0C1A0E2-658C-2C66-B54D-E155BCA6B6A1}"/>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241963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E96316-F230-E64C-BAD2-50E056A22DA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8051EA5-5C56-15A3-FE74-525D9CD04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DAC8584-FDBB-F024-9D55-3F7291F11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FE303B8-8060-FA8D-ED96-3E39BE50C090}"/>
              </a:ext>
            </a:extLst>
          </p:cNvPr>
          <p:cNvSpPr>
            <a:spLocks noGrp="1"/>
          </p:cNvSpPr>
          <p:nvPr>
            <p:ph type="dt" sz="half" idx="10"/>
          </p:nvPr>
        </p:nvSpPr>
        <p:spPr/>
        <p:txBody>
          <a:bodyPr/>
          <a:lstStyle/>
          <a:p>
            <a:fld id="{7110408D-4D6A-4233-B901-A42DB29C59AC}" type="datetimeFigureOut">
              <a:rPr lang="he-IL" smtClean="0"/>
              <a:t>ב'/אב/תשפ"ד</a:t>
            </a:fld>
            <a:endParaRPr lang="he-IL"/>
          </a:p>
        </p:txBody>
      </p:sp>
      <p:sp>
        <p:nvSpPr>
          <p:cNvPr id="6" name="מציין מיקום של כותרת תחתונה 5">
            <a:extLst>
              <a:ext uri="{FF2B5EF4-FFF2-40B4-BE49-F238E27FC236}">
                <a16:creationId xmlns:a16="http://schemas.microsoft.com/office/drawing/2014/main" id="{8044898F-0104-C113-34B7-EC9B107B9EC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9127449-566B-07D8-2839-6923D572F3A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40192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2649C6-5E25-D53A-35C6-87AEA520B2F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82A122F-929A-01C7-F6C8-FA25B0A34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586B1840-F187-4EBD-800C-BB88DC18C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41843C1-C914-C60E-E9FB-4D1D1A34A7D6}"/>
              </a:ext>
            </a:extLst>
          </p:cNvPr>
          <p:cNvSpPr>
            <a:spLocks noGrp="1"/>
          </p:cNvSpPr>
          <p:nvPr>
            <p:ph type="dt" sz="half" idx="10"/>
          </p:nvPr>
        </p:nvSpPr>
        <p:spPr/>
        <p:txBody>
          <a:bodyPr/>
          <a:lstStyle/>
          <a:p>
            <a:fld id="{7110408D-4D6A-4233-B901-A42DB29C59AC}" type="datetimeFigureOut">
              <a:rPr lang="he-IL" smtClean="0"/>
              <a:t>ב'/אב/תשפ"ד</a:t>
            </a:fld>
            <a:endParaRPr lang="he-IL"/>
          </a:p>
        </p:txBody>
      </p:sp>
      <p:sp>
        <p:nvSpPr>
          <p:cNvPr id="6" name="מציין מיקום של כותרת תחתונה 5">
            <a:extLst>
              <a:ext uri="{FF2B5EF4-FFF2-40B4-BE49-F238E27FC236}">
                <a16:creationId xmlns:a16="http://schemas.microsoft.com/office/drawing/2014/main" id="{7D1525E2-5329-4A67-5A3B-EE4911F7B6D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1DA7D9-96BD-0510-F76E-4FD08002145D}"/>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56053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9001D01-E8C3-5230-15DA-5597A45671C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5D55A04-9857-2BE8-38A8-1BF940B92EF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B69D6A-46D7-D601-A15D-A87B7E5776E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10408D-4D6A-4233-B901-A42DB29C59AC}" type="datetimeFigureOut">
              <a:rPr lang="he-IL" smtClean="0"/>
              <a:t>ב'/אב/תשפ"ד</a:t>
            </a:fld>
            <a:endParaRPr lang="he-IL"/>
          </a:p>
        </p:txBody>
      </p:sp>
      <p:sp>
        <p:nvSpPr>
          <p:cNvPr id="5" name="מציין מיקום של כותרת תחתונה 4">
            <a:extLst>
              <a:ext uri="{FF2B5EF4-FFF2-40B4-BE49-F238E27FC236}">
                <a16:creationId xmlns:a16="http://schemas.microsoft.com/office/drawing/2014/main" id="{227796CF-95EE-E326-CDB8-C093D4148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B1B4E16-E6E0-8AE2-1165-71D957C2C74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D85AF8A-98B4-4740-B4A2-423206EB25BD}" type="slidenum">
              <a:rPr lang="he-IL" smtClean="0"/>
              <a:t>‹#›</a:t>
            </a:fld>
            <a:endParaRPr lang="he-IL"/>
          </a:p>
        </p:txBody>
      </p:sp>
    </p:spTree>
    <p:extLst>
      <p:ext uri="{BB962C8B-B14F-4D97-AF65-F5344CB8AC3E}">
        <p14:creationId xmlns:p14="http://schemas.microsoft.com/office/powerpoint/2010/main" val="189366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amichlol.org.il/%D7%AA%D7%95%D7%90%D7%A8_%D7%A9%D7%95%D7%95%D7%94_%D7%A2%D7%A8%D7%9A" TargetMode="External"/><Relationship Id="rId2" Type="http://schemas.openxmlformats.org/officeDocument/2006/relationships/hyperlink" Target="https://www.hamichlol.org.il/%D7%9E%D7%9B%D7%95%D7%9F_%D7%91%D7%99%D7%AA_%D7%99%D7%A2%D7%A7%D7%91_%D7%9C%D7%9E%D7%95%D7%A8%D7%95%D7%AA#cite_note-:2-26" TargetMode="External"/><Relationship Id="rId1" Type="http://schemas.openxmlformats.org/officeDocument/2006/relationships/slideLayout" Target="../slideLayouts/slideLayout2.xml"/><Relationship Id="rId5" Type="http://schemas.openxmlformats.org/officeDocument/2006/relationships/hyperlink" Target="https://www.hamichlol.org.il/%D7%9E%D7%9B%D7%95%D7%9F_%D7%91%D7%99%D7%AA_%D7%99%D7%A2%D7%A7%D7%91_%D7%9C%D7%9E%D7%95%D7%A8%D7%95%D7%AA" TargetMode="External"/><Relationship Id="rId4" Type="http://schemas.openxmlformats.org/officeDocument/2006/relationships/hyperlink" Target="https://www.hamichlol.org.il/%D7%9E%D7%9B%D7%95%D7%9F_%D7%91%D7%99%D7%AA_%D7%99%D7%A2%D7%A7%D7%91_%D7%9C%D7%9E%D7%95%D7%A8%D7%95%D7%AA#cite_note-2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B7310-2587-2662-8D6C-ABF9470EEB1A}"/>
              </a:ext>
            </a:extLst>
          </p:cNvPr>
          <p:cNvSpPr>
            <a:spLocks noGrp="1"/>
          </p:cNvSpPr>
          <p:nvPr>
            <p:ph type="ctrTitle"/>
          </p:nvPr>
        </p:nvSpPr>
        <p:spPr/>
        <p:txBody>
          <a:bodyPr/>
          <a:lstStyle/>
          <a:p>
            <a:pPr rtl="0"/>
            <a:r>
              <a:rPr lang="iw-IL" dirty="0">
                <a:cs typeface="+mn-cs"/>
              </a:rPr>
              <a:t>פרויקט </a:t>
            </a:r>
            <a:r>
              <a:rPr lang="he-IL" dirty="0">
                <a:cs typeface="+mn-cs"/>
              </a:rPr>
              <a:t>סמינר הישן</a:t>
            </a:r>
          </a:p>
        </p:txBody>
      </p:sp>
      <p:pic>
        <p:nvPicPr>
          <p:cNvPr id="4" name="Google Shape;68;p1" descr="תמונה שמכילה גרפיקה, עיצוב גרפי, גופן, לוגו&#10;&#10;התיאור נוצר באופן אוטומטי">
            <a:extLst>
              <a:ext uri="{FF2B5EF4-FFF2-40B4-BE49-F238E27FC236}">
                <a16:creationId xmlns:a16="http://schemas.microsoft.com/office/drawing/2014/main" id="{5BA18E39-13C0-A5AD-BA6B-D29CC61AECA4}"/>
              </a:ext>
            </a:extLst>
          </p:cNvPr>
          <p:cNvPicPr preferRelativeResize="0"/>
          <p:nvPr/>
        </p:nvPicPr>
        <p:blipFill rotWithShape="1">
          <a:blip r:embed="rId2">
            <a:alphaModFix/>
          </a:blip>
          <a:srcRect/>
          <a:stretch/>
        </p:blipFill>
        <p:spPr>
          <a:xfrm>
            <a:off x="-531521" y="3791338"/>
            <a:ext cx="3888597" cy="3888597"/>
          </a:xfrm>
          <a:prstGeom prst="rect">
            <a:avLst/>
          </a:prstGeom>
          <a:noFill/>
          <a:ln>
            <a:noFill/>
          </a:ln>
        </p:spPr>
      </p:pic>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686D45E5-0609-97CC-BDE9-F15B7F89F6A0}"/>
              </a:ext>
            </a:extLst>
          </p:cNvPr>
          <p:cNvPicPr preferRelativeResize="0"/>
          <p:nvPr/>
        </p:nvPicPr>
        <p:blipFill rotWithShape="1">
          <a:blip r:embed="rId3">
            <a:alphaModFix/>
          </a:blip>
          <a:srcRect/>
          <a:stretch/>
        </p:blipFill>
        <p:spPr>
          <a:xfrm>
            <a:off x="9505029" y="5468273"/>
            <a:ext cx="2550511" cy="1225663"/>
          </a:xfrm>
          <a:prstGeom prst="rect">
            <a:avLst/>
          </a:prstGeom>
          <a:noFill/>
          <a:ln>
            <a:noFill/>
          </a:ln>
        </p:spPr>
      </p:pic>
    </p:spTree>
    <p:extLst>
      <p:ext uri="{BB962C8B-B14F-4D97-AF65-F5344CB8AC3E}">
        <p14:creationId xmlns:p14="http://schemas.microsoft.com/office/powerpoint/2010/main" val="267426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38E94E-54A3-391E-AFE7-8457467F0503}"/>
              </a:ext>
            </a:extLst>
          </p:cNvPr>
          <p:cNvSpPr>
            <a:spLocks noGrp="1"/>
          </p:cNvSpPr>
          <p:nvPr>
            <p:ph type="title"/>
          </p:nvPr>
        </p:nvSpPr>
        <p:spPr/>
        <p:txBody>
          <a:bodyPr/>
          <a:lstStyle/>
          <a:p>
            <a:pPr algn="ctr"/>
            <a:r>
              <a:rPr lang="he-IL" dirty="0">
                <a:solidFill>
                  <a:schemeClr val="tx2">
                    <a:lumMod val="60000"/>
                    <a:lumOff val="40000"/>
                  </a:schemeClr>
                </a:solidFill>
                <a:cs typeface="+mn-cs"/>
              </a:rPr>
              <a:t>שלב 1 : הכרת החברה והפרויקט</a:t>
            </a:r>
          </a:p>
        </p:txBody>
      </p:sp>
      <p:sp>
        <p:nvSpPr>
          <p:cNvPr id="3" name="מציין מיקום תוכן 2">
            <a:extLst>
              <a:ext uri="{FF2B5EF4-FFF2-40B4-BE49-F238E27FC236}">
                <a16:creationId xmlns:a16="http://schemas.microsoft.com/office/drawing/2014/main" id="{70B83FC5-809A-7F64-65A9-AB1B8DBDDC17}"/>
              </a:ext>
            </a:extLst>
          </p:cNvPr>
          <p:cNvSpPr>
            <a:spLocks noGrp="1"/>
          </p:cNvSpPr>
          <p:nvPr>
            <p:ph idx="1"/>
          </p:nvPr>
        </p:nvSpPr>
        <p:spPr/>
        <p:txBody>
          <a:bodyPr/>
          <a:lstStyle/>
          <a:p>
            <a:pPr marL="0" indent="0">
              <a:buNone/>
            </a:pPr>
            <a:r>
              <a:rPr lang="he-IL" dirty="0"/>
              <a:t>ראשית הגעתינו לחברה התקיים כנס הסברה להצגת הלקוחות והפרויקטים בחברה.</a:t>
            </a:r>
          </a:p>
          <a:p>
            <a:pPr marL="0" indent="0">
              <a:buNone/>
            </a:pPr>
            <a:r>
              <a:rPr lang="he-IL" dirty="0"/>
              <a:t>בכנס זה חולקנו לצוותות לפי פרויקטים ולאחר הכרות עם ראש הצוות התחילה העבודה במתודולוגיית </a:t>
            </a:r>
            <a:r>
              <a:rPr lang="he-IL" dirty="0" err="1"/>
              <a:t>אדג'ייל</a:t>
            </a:r>
            <a:r>
              <a:rPr lang="en-US" dirty="0"/>
              <a:t> </a:t>
            </a:r>
            <a:r>
              <a:rPr lang="en-US" dirty="0" err="1"/>
              <a:t>Adgile</a:t>
            </a:r>
            <a:r>
              <a:rPr lang="en-US" dirty="0"/>
              <a:t>) </a:t>
            </a:r>
            <a:r>
              <a:rPr lang="he-IL" dirty="0"/>
              <a:t>).</a:t>
            </a:r>
          </a:p>
        </p:txBody>
      </p:sp>
    </p:spTree>
    <p:extLst>
      <p:ext uri="{BB962C8B-B14F-4D97-AF65-F5344CB8AC3E}">
        <p14:creationId xmlns:p14="http://schemas.microsoft.com/office/powerpoint/2010/main" val="16778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p:txBody>
          <a:bodyPr/>
          <a:lstStyle/>
          <a:p>
            <a:pPr algn="ctr"/>
            <a:r>
              <a:rPr lang="he-IL" dirty="0">
                <a:solidFill>
                  <a:schemeClr val="tx2">
                    <a:lumMod val="60000"/>
                    <a:lumOff val="40000"/>
                  </a:schemeClr>
                </a:solidFill>
                <a:cs typeface="+mn-cs"/>
              </a:rPr>
              <a:t>שלב 2 : אפיון ודרישות</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p:txBody>
          <a:bodyPr/>
          <a:lstStyle/>
          <a:p>
            <a:pPr marL="0" indent="0">
              <a:buNone/>
            </a:pPr>
            <a:r>
              <a:rPr lang="he-IL" dirty="0"/>
              <a:t>לאחר שיחות מול הלקוח, הופק אפיון עבור הפרויקט ע"י ה-</a:t>
            </a:r>
            <a:r>
              <a:rPr lang="en-US" dirty="0"/>
              <a:t>CTO</a:t>
            </a:r>
            <a:r>
              <a:rPr lang="he-IL" dirty="0"/>
              <a:t> של </a:t>
            </a:r>
            <a:r>
              <a:rPr lang="en-US" dirty="0" err="1"/>
              <a:t>Diversitech</a:t>
            </a:r>
            <a:r>
              <a:rPr lang="he-IL" dirty="0"/>
              <a:t>.</a:t>
            </a:r>
            <a:br>
              <a:rPr lang="en-US" dirty="0"/>
            </a:br>
            <a:r>
              <a:rPr lang="he-IL" dirty="0"/>
              <a:t>אנו קיבלנו את האפיון במסמכי </a:t>
            </a:r>
            <a:r>
              <a:rPr lang="en-US" dirty="0"/>
              <a:t>word </a:t>
            </a:r>
            <a:r>
              <a:rPr lang="he-IL" dirty="0"/>
              <a:t> ב – </a:t>
            </a:r>
            <a:r>
              <a:rPr lang="en-US" dirty="0"/>
              <a:t>google drive</a:t>
            </a:r>
            <a:r>
              <a:rPr lang="he-IL" dirty="0"/>
              <a:t> </a:t>
            </a:r>
          </a:p>
        </p:txBody>
      </p:sp>
    </p:spTree>
    <p:extLst>
      <p:ext uri="{BB962C8B-B14F-4D97-AF65-F5344CB8AC3E}">
        <p14:creationId xmlns:p14="http://schemas.microsoft.com/office/powerpoint/2010/main" val="9158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324C93-8DD7-12D6-C5AE-724C0B4D7201}"/>
              </a:ext>
            </a:extLst>
          </p:cNvPr>
          <p:cNvSpPr>
            <a:spLocks noGrp="1"/>
          </p:cNvSpPr>
          <p:nvPr>
            <p:ph type="title"/>
          </p:nvPr>
        </p:nvSpPr>
        <p:spPr/>
        <p:txBody>
          <a:bodyPr/>
          <a:lstStyle/>
          <a:p>
            <a:pPr algn="ctr"/>
            <a:r>
              <a:rPr lang="he-IL" dirty="0">
                <a:solidFill>
                  <a:schemeClr val="tx2">
                    <a:lumMod val="60000"/>
                    <a:lumOff val="40000"/>
                  </a:schemeClr>
                </a:solidFill>
                <a:cs typeface="+mn-cs"/>
              </a:rPr>
              <a:t>שלב 3 : תכנון</a:t>
            </a:r>
            <a:endParaRPr lang="he-IL" dirty="0"/>
          </a:p>
        </p:txBody>
      </p:sp>
      <p:sp>
        <p:nvSpPr>
          <p:cNvPr id="3" name="מציין מיקום תוכן 2">
            <a:extLst>
              <a:ext uri="{FF2B5EF4-FFF2-40B4-BE49-F238E27FC236}">
                <a16:creationId xmlns:a16="http://schemas.microsoft.com/office/drawing/2014/main" id="{90D04750-ABB3-C07B-C2E9-6E9EE8C8AD00}"/>
              </a:ext>
            </a:extLst>
          </p:cNvPr>
          <p:cNvSpPr>
            <a:spLocks noGrp="1"/>
          </p:cNvSpPr>
          <p:nvPr>
            <p:ph idx="1"/>
          </p:nvPr>
        </p:nvSpPr>
        <p:spPr>
          <a:xfrm>
            <a:off x="838200" y="1825624"/>
            <a:ext cx="10515600" cy="5330955"/>
          </a:xfrm>
        </p:spPr>
        <p:txBody>
          <a:bodyPr>
            <a:normAutofit fontScale="62500" lnSpcReduction="20000"/>
          </a:bodyPr>
          <a:lstStyle/>
          <a:p>
            <a:pPr marL="0" lvl="0" indent="0" algn="r" rtl="1">
              <a:lnSpc>
                <a:spcPct val="115000"/>
              </a:lnSpc>
              <a:spcBef>
                <a:spcPts val="0"/>
              </a:spcBef>
              <a:spcAft>
                <a:spcPts val="0"/>
              </a:spcAft>
              <a:buNone/>
            </a:pPr>
            <a:r>
              <a:rPr lang="he-IL" sz="2400" dirty="0">
                <a:solidFill>
                  <a:srgbClr val="000000"/>
                </a:solidFill>
                <a:latin typeface="Arial"/>
                <a:ea typeface="Arial"/>
                <a:cs typeface="Arial"/>
                <a:sym typeface="Arial"/>
              </a:rPr>
              <a:t>1. </a:t>
            </a:r>
            <a:r>
              <a:rPr lang="iw-IL" sz="2400" dirty="0">
                <a:solidFill>
                  <a:srgbClr val="000000"/>
                </a:solidFill>
                <a:latin typeface="Arial"/>
                <a:ea typeface="Arial"/>
                <a:cs typeface="Arial"/>
                <a:sym typeface="Arial"/>
              </a:rPr>
              <a:t>בתור התחלה ישבתי עם מפתחות נוספות לתכנן את המבנה הארכיטקטי של הפרויקט בצד קליינט.</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iw-IL" sz="2400" dirty="0">
                <a:solidFill>
                  <a:srgbClr val="000000"/>
                </a:solidFill>
                <a:latin typeface="Arial"/>
                <a:ea typeface="Arial"/>
                <a:cs typeface="Arial"/>
                <a:sym typeface="Arial"/>
              </a:rPr>
              <a:t>אציין שהשתמשנו בטכנולוגיית אנגולר לכתיבת צד קליינט ועל כן התכנון כלל:</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הבנת דרישות הלקוח מתוך מסמכי האיפיון לעומק.</a:t>
            </a: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חלוקת מסכי האפליקציה למודולים וקומפוננטות, כשהמטרה שכל מפתחת תהיה אחראית על </a:t>
            </a:r>
            <a:r>
              <a:rPr lang="en-US" sz="2400" dirty="0">
                <a:solidFill>
                  <a:srgbClr val="000000"/>
                </a:solidFill>
                <a:latin typeface="Arial"/>
                <a:ea typeface="Arial"/>
                <a:cs typeface="Arial"/>
                <a:sym typeface="Arial"/>
              </a:rPr>
              <a:t>feature</a:t>
            </a:r>
            <a:r>
              <a:rPr lang="he-IL" sz="2400" dirty="0">
                <a:solidFill>
                  <a:srgbClr val="000000"/>
                </a:solidFill>
                <a:latin typeface="Arial"/>
                <a:ea typeface="Arial"/>
                <a:cs typeface="Arial"/>
                <a:sym typeface="Arial"/>
              </a:rPr>
              <a:t> אחד.</a:t>
            </a:r>
          </a:p>
          <a:p>
            <a:pPr marL="457200" lvl="0" indent="-327025" algn="r" rtl="1">
              <a:lnSpc>
                <a:spcPct val="115000"/>
              </a:lnSpc>
              <a:spcBef>
                <a:spcPts val="0"/>
              </a:spcBef>
              <a:spcAft>
                <a:spcPts val="0"/>
              </a:spcAft>
              <a:buClr>
                <a:srgbClr val="000000"/>
              </a:buClr>
              <a:buSzPts val="1550"/>
              <a:buFont typeface="Arial"/>
              <a:buChar char="●"/>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פירוט החלוקה שביצענו:</a:t>
            </a:r>
            <a:endParaRPr lang="he-IL" sz="2400" dirty="0">
              <a:solidFill>
                <a:srgbClr val="000000"/>
              </a:solidFill>
              <a:highlight>
                <a:srgbClr val="FFFF00"/>
              </a:highlight>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הראש צוות תכנן את ארכיטקטורת צד הסרבר באמצעות סרוויסים שונים.</a:t>
            </a:r>
            <a:endParaRPr lang="iw-IL" sz="2400" dirty="0">
              <a:solidFill>
                <a:srgbClr val="000000"/>
              </a:solidFill>
              <a:latin typeface="Arial"/>
              <a:ea typeface="Arial"/>
              <a:cs typeface="Arial"/>
              <a:sym typeface="Arial"/>
            </a:endParaRPr>
          </a:p>
          <a:p>
            <a:pPr marL="0" indent="0">
              <a:buNone/>
            </a:pPr>
            <a:endParaRPr lang="he-IL" sz="2400" dirty="0"/>
          </a:p>
        </p:txBody>
      </p:sp>
      <p:pic>
        <p:nvPicPr>
          <p:cNvPr id="5" name="תמונה 4">
            <a:extLst>
              <a:ext uri="{FF2B5EF4-FFF2-40B4-BE49-F238E27FC236}">
                <a16:creationId xmlns:a16="http://schemas.microsoft.com/office/drawing/2014/main" id="{9DCB0D8B-6CF6-DAB8-4EA7-1770A991D2C0}"/>
              </a:ext>
            </a:extLst>
          </p:cNvPr>
          <p:cNvPicPr>
            <a:picLocks noChangeAspect="1"/>
          </p:cNvPicPr>
          <p:nvPr/>
        </p:nvPicPr>
        <p:blipFill>
          <a:blip r:embed="rId2"/>
          <a:stretch>
            <a:fillRect/>
          </a:stretch>
        </p:blipFill>
        <p:spPr>
          <a:xfrm>
            <a:off x="9199742" y="3541755"/>
            <a:ext cx="1966130" cy="2629128"/>
          </a:xfrm>
          <a:prstGeom prst="rect">
            <a:avLst/>
          </a:prstGeom>
        </p:spPr>
      </p:pic>
      <p:pic>
        <p:nvPicPr>
          <p:cNvPr id="7" name="תמונה 6">
            <a:extLst>
              <a:ext uri="{FF2B5EF4-FFF2-40B4-BE49-F238E27FC236}">
                <a16:creationId xmlns:a16="http://schemas.microsoft.com/office/drawing/2014/main" id="{4CE052F5-B315-22E8-C73F-A47B2066FA74}"/>
              </a:ext>
            </a:extLst>
          </p:cNvPr>
          <p:cNvPicPr>
            <a:picLocks noChangeAspect="1"/>
          </p:cNvPicPr>
          <p:nvPr/>
        </p:nvPicPr>
        <p:blipFill>
          <a:blip r:embed="rId3"/>
          <a:stretch>
            <a:fillRect/>
          </a:stretch>
        </p:blipFill>
        <p:spPr>
          <a:xfrm>
            <a:off x="6824684" y="3541755"/>
            <a:ext cx="2187130" cy="1699407"/>
          </a:xfrm>
          <a:prstGeom prst="rect">
            <a:avLst/>
          </a:prstGeom>
        </p:spPr>
      </p:pic>
      <p:pic>
        <p:nvPicPr>
          <p:cNvPr id="9" name="תמונה 8">
            <a:extLst>
              <a:ext uri="{FF2B5EF4-FFF2-40B4-BE49-F238E27FC236}">
                <a16:creationId xmlns:a16="http://schemas.microsoft.com/office/drawing/2014/main" id="{A96B12F4-7A9F-C3EB-37B8-6102FBC7C88F}"/>
              </a:ext>
            </a:extLst>
          </p:cNvPr>
          <p:cNvPicPr>
            <a:picLocks noChangeAspect="1"/>
          </p:cNvPicPr>
          <p:nvPr/>
        </p:nvPicPr>
        <p:blipFill>
          <a:blip r:embed="rId4"/>
          <a:stretch>
            <a:fillRect/>
          </a:stretch>
        </p:blipFill>
        <p:spPr>
          <a:xfrm>
            <a:off x="4373420" y="3541755"/>
            <a:ext cx="2263336" cy="1950889"/>
          </a:xfrm>
          <a:prstGeom prst="rect">
            <a:avLst/>
          </a:prstGeom>
        </p:spPr>
      </p:pic>
    </p:spTree>
    <p:extLst>
      <p:ext uri="{BB962C8B-B14F-4D97-AF65-F5344CB8AC3E}">
        <p14:creationId xmlns:p14="http://schemas.microsoft.com/office/powerpoint/2010/main" val="64408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2072177446"/>
              </p:ext>
            </p:extLst>
          </p:nvPr>
        </p:nvGraphicFramePr>
        <p:xfrm>
          <a:off x="407076" y="1709928"/>
          <a:ext cx="11278418" cy="504865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782071">
                  <a:extLst>
                    <a:ext uri="{9D8B030D-6E8A-4147-A177-3AD203B41FA5}">
                      <a16:colId xmlns:a16="http://schemas.microsoft.com/office/drawing/2014/main" val="2293940662"/>
                    </a:ext>
                  </a:extLst>
                </a:gridCol>
                <a:gridCol w="1457820">
                  <a:extLst>
                    <a:ext uri="{9D8B030D-6E8A-4147-A177-3AD203B41FA5}">
                      <a16:colId xmlns:a16="http://schemas.microsoft.com/office/drawing/2014/main" val="4252471547"/>
                    </a:ext>
                  </a:extLst>
                </a:gridCol>
                <a:gridCol w="942129">
                  <a:extLst>
                    <a:ext uri="{9D8B030D-6E8A-4147-A177-3AD203B41FA5}">
                      <a16:colId xmlns:a16="http://schemas.microsoft.com/office/drawing/2014/main" val="571557810"/>
                    </a:ext>
                  </a:extLst>
                </a:gridCol>
                <a:gridCol w="4702381">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1</a:t>
                      </a:r>
                    </a:p>
                  </a:txBody>
                  <a:tcPr marT="50292" marB="50292"/>
                </a:tc>
                <a:tc>
                  <a:txBody>
                    <a:bodyPr/>
                    <a:lstStyle/>
                    <a:p>
                      <a:pPr rtl="1"/>
                      <a:r>
                        <a:rPr lang="he-IL" sz="1600" dirty="0"/>
                        <a:t>מסך פרטי תלמיד</a:t>
                      </a:r>
                    </a:p>
                  </a:txBody>
                  <a:tcPr marT="50292" marB="50292"/>
                </a:tc>
                <a:tc>
                  <a:txBody>
                    <a:bodyPr/>
                    <a:lstStyle/>
                    <a:p>
                      <a:pPr rtl="1"/>
                      <a:r>
                        <a:rPr lang="en-US" sz="2000" dirty="0"/>
                        <a:t>Angular</a:t>
                      </a:r>
                      <a:endParaRPr lang="he-IL" sz="2000" dirty="0"/>
                    </a:p>
                  </a:txBody>
                  <a:tcPr marT="50292" marB="50292"/>
                </a:tc>
                <a:tc>
                  <a:txBody>
                    <a:bodyPr/>
                    <a:lstStyle/>
                    <a:p>
                      <a:pPr rtl="1"/>
                      <a:r>
                        <a:rPr lang="en-US" sz="2000" dirty="0"/>
                        <a:t>TS</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   עדיין לא עשיתי </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8636574" y="4852407"/>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219200" y="-31318"/>
            <a:ext cx="10515600" cy="1325563"/>
          </a:xfrm>
        </p:spPr>
        <p:txBody>
          <a:bodyPr>
            <a:normAutofit/>
          </a:bodyPr>
          <a:lstStyle/>
          <a:p>
            <a:pPr algn="ctr"/>
            <a:r>
              <a:rPr lang="he-IL" dirty="0">
                <a:solidFill>
                  <a:schemeClr val="tx2">
                    <a:lumMod val="60000"/>
                    <a:lumOff val="40000"/>
                  </a:schemeClr>
                </a:solidFill>
                <a:cs typeface="+mn-cs"/>
              </a:rPr>
              <a:t>שלב ד': ביצוע ופיתוח</a:t>
            </a:r>
            <a:endParaRPr lang="he-IL" dirty="0"/>
          </a:p>
        </p:txBody>
      </p:sp>
      <p:sp>
        <p:nvSpPr>
          <p:cNvPr id="7" name="תיבת טקסט 6">
            <a:extLst>
              <a:ext uri="{FF2B5EF4-FFF2-40B4-BE49-F238E27FC236}">
                <a16:creationId xmlns:a16="http://schemas.microsoft.com/office/drawing/2014/main" id="{A9D8AF37-A918-027A-45BC-DF6269CC213B}"/>
              </a:ext>
            </a:extLst>
          </p:cNvPr>
          <p:cNvSpPr txBox="1"/>
          <p:nvPr/>
        </p:nvSpPr>
        <p:spPr>
          <a:xfrm>
            <a:off x="879410" y="943944"/>
            <a:ext cx="10433179" cy="923330"/>
          </a:xfrm>
          <a:prstGeom prst="rect">
            <a:avLst/>
          </a:prstGeom>
          <a:noFill/>
        </p:spPr>
        <p:txBody>
          <a:bodyPr wrap="square" rtlCol="1">
            <a:spAutoFit/>
          </a:bodyPr>
          <a:lstStyle/>
          <a:p>
            <a:r>
              <a:rPr lang="iw-IL" sz="1800" dirty="0">
                <a:solidFill>
                  <a:srgbClr val="000000"/>
                </a:solidFill>
                <a:latin typeface="Arial"/>
                <a:ea typeface="Arial"/>
                <a:cs typeface="Arial"/>
                <a:sym typeface="Arial"/>
              </a:rPr>
              <a:t>במהלך הפיתוח פיתחתי באזורים שונים בכל רחבי האפליקציה, בשל כך הטכנולוגיות והביצועים שאפרט להלן הינן מגוונות הן מבחינת סוגיהן והן מבחינת רמתן:</a:t>
            </a:r>
            <a:endParaRPr lang="he-IL" sz="1800" dirty="0">
              <a:solidFill>
                <a:srgbClr val="000000"/>
              </a:solidFill>
              <a:latin typeface="Arial"/>
              <a:ea typeface="Arial"/>
              <a:cs typeface="Arial"/>
              <a:sym typeface="Arial"/>
            </a:endParaRPr>
          </a:p>
          <a:p>
            <a:endParaRPr lang="he-IL" dirty="0"/>
          </a:p>
        </p:txBody>
      </p:sp>
    </p:spTree>
    <p:extLst>
      <p:ext uri="{BB962C8B-B14F-4D97-AF65-F5344CB8AC3E}">
        <p14:creationId xmlns:p14="http://schemas.microsoft.com/office/powerpoint/2010/main" val="4118627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3">
            <a:extLst>
              <a:ext uri="{FF2B5EF4-FFF2-40B4-BE49-F238E27FC236}">
                <a16:creationId xmlns:a16="http://schemas.microsoft.com/office/drawing/2014/main" id="{CFD28063-B8DA-9696-2165-8ECF8E06C944}"/>
              </a:ext>
            </a:extLst>
          </p:cNvPr>
          <p:cNvGraphicFramePr>
            <a:graphicFrameLocks noGrp="1"/>
          </p:cNvGraphicFramePr>
          <p:nvPr>
            <p:ph idx="1"/>
            <p:extLst>
              <p:ext uri="{D42A27DB-BD31-4B8C-83A1-F6EECF244321}">
                <p14:modId xmlns:p14="http://schemas.microsoft.com/office/powerpoint/2010/main" val="4135536580"/>
              </p:ext>
            </p:extLst>
          </p:nvPr>
        </p:nvGraphicFramePr>
        <p:xfrm>
          <a:off x="541547" y="1529790"/>
          <a:ext cx="11278418" cy="504865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782071">
                  <a:extLst>
                    <a:ext uri="{9D8B030D-6E8A-4147-A177-3AD203B41FA5}">
                      <a16:colId xmlns:a16="http://schemas.microsoft.com/office/drawing/2014/main" val="2293940662"/>
                    </a:ext>
                  </a:extLst>
                </a:gridCol>
                <a:gridCol w="1457820">
                  <a:extLst>
                    <a:ext uri="{9D8B030D-6E8A-4147-A177-3AD203B41FA5}">
                      <a16:colId xmlns:a16="http://schemas.microsoft.com/office/drawing/2014/main" val="4252471547"/>
                    </a:ext>
                  </a:extLst>
                </a:gridCol>
                <a:gridCol w="942129">
                  <a:extLst>
                    <a:ext uri="{9D8B030D-6E8A-4147-A177-3AD203B41FA5}">
                      <a16:colId xmlns:a16="http://schemas.microsoft.com/office/drawing/2014/main" val="571557810"/>
                    </a:ext>
                  </a:extLst>
                </a:gridCol>
                <a:gridCol w="4702381">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1</a:t>
                      </a:r>
                    </a:p>
                  </a:txBody>
                  <a:tcPr marT="50292" marB="50292"/>
                </a:tc>
                <a:tc>
                  <a:txBody>
                    <a:bodyPr/>
                    <a:lstStyle/>
                    <a:p>
                      <a:pPr rtl="1"/>
                      <a:r>
                        <a:rPr lang="he-IL" sz="1600" b="1" dirty="0"/>
                        <a:t>: החלק המעבד את נתוני המסך של פרטי התלמיד, בצד הסרבר </a:t>
                      </a:r>
                      <a:endParaRPr lang="he-IL" sz="1600" dirty="0"/>
                    </a:p>
                  </a:txBody>
                  <a:tcPr marT="50292" marB="50292"/>
                </a:tc>
                <a:tc>
                  <a:txBody>
                    <a:bodyPr/>
                    <a:lstStyle/>
                    <a:p>
                      <a:pPr rtl="1"/>
                      <a:endParaRPr lang="he-IL" sz="2000" dirty="0"/>
                    </a:p>
                  </a:txBody>
                  <a:tcPr marT="50292" marB="50292"/>
                </a:tc>
                <a:tc>
                  <a:txBody>
                    <a:bodyPr/>
                    <a:lstStyle/>
                    <a:p>
                      <a:pPr rtl="1"/>
                      <a:r>
                        <a:rPr lang="en-US" sz="2000" dirty="0"/>
                        <a:t>--</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  עדיין לא עשיתי</a:t>
                      </a:r>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spTree>
    <p:extLst>
      <p:ext uri="{BB962C8B-B14F-4D97-AF65-F5344CB8AC3E}">
        <p14:creationId xmlns:p14="http://schemas.microsoft.com/office/powerpoint/2010/main" val="310924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A960CD6-F367-A33F-99F7-DEC2A43D7CB5}"/>
              </a:ext>
            </a:extLst>
          </p:cNvPr>
          <p:cNvSpPr>
            <a:spLocks noGrp="1"/>
          </p:cNvSpPr>
          <p:nvPr>
            <p:ph idx="1"/>
          </p:nvPr>
        </p:nvSpPr>
        <p:spPr/>
        <p:txBody>
          <a:bodyPr/>
          <a:lstStyle/>
          <a:p>
            <a:endParaRPr lang="he-IL" dirty="0"/>
          </a:p>
        </p:txBody>
      </p:sp>
      <p:graphicFrame>
        <p:nvGraphicFramePr>
          <p:cNvPr id="4" name="מציין מיקום תוכן 3">
            <a:extLst>
              <a:ext uri="{FF2B5EF4-FFF2-40B4-BE49-F238E27FC236}">
                <a16:creationId xmlns:a16="http://schemas.microsoft.com/office/drawing/2014/main" id="{57D0F377-D94D-AD32-EFCF-B52DC447A822}"/>
              </a:ext>
            </a:extLst>
          </p:cNvPr>
          <p:cNvGraphicFramePr>
            <a:graphicFrameLocks/>
          </p:cNvGraphicFramePr>
          <p:nvPr>
            <p:extLst>
              <p:ext uri="{D42A27DB-BD31-4B8C-83A1-F6EECF244321}">
                <p14:modId xmlns:p14="http://schemas.microsoft.com/office/powerpoint/2010/main" val="4102779152"/>
              </p:ext>
            </p:extLst>
          </p:nvPr>
        </p:nvGraphicFramePr>
        <p:xfrm>
          <a:off x="541547" y="1529790"/>
          <a:ext cx="11278418" cy="517855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782071">
                  <a:extLst>
                    <a:ext uri="{9D8B030D-6E8A-4147-A177-3AD203B41FA5}">
                      <a16:colId xmlns:a16="http://schemas.microsoft.com/office/drawing/2014/main" val="2293940662"/>
                    </a:ext>
                  </a:extLst>
                </a:gridCol>
                <a:gridCol w="1457820">
                  <a:extLst>
                    <a:ext uri="{9D8B030D-6E8A-4147-A177-3AD203B41FA5}">
                      <a16:colId xmlns:a16="http://schemas.microsoft.com/office/drawing/2014/main" val="4252471547"/>
                    </a:ext>
                  </a:extLst>
                </a:gridCol>
                <a:gridCol w="942129">
                  <a:extLst>
                    <a:ext uri="{9D8B030D-6E8A-4147-A177-3AD203B41FA5}">
                      <a16:colId xmlns:a16="http://schemas.microsoft.com/office/drawing/2014/main" val="571557810"/>
                    </a:ext>
                  </a:extLst>
                </a:gridCol>
                <a:gridCol w="4702381">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1</a:t>
                      </a:r>
                    </a:p>
                  </a:txBody>
                  <a:tcPr marT="50292" marB="50292"/>
                </a:tc>
                <a:tc>
                  <a:txBody>
                    <a:bodyPr/>
                    <a:lstStyle/>
                    <a:p>
                      <a:pPr rtl="1"/>
                      <a:r>
                        <a:rPr lang="he-IL" sz="1600" dirty="0"/>
                        <a:t>מוצר פעיל בענן </a:t>
                      </a:r>
                      <a:r>
                        <a:rPr lang="en-US" sz="1600" dirty="0"/>
                        <a:t>render</a:t>
                      </a:r>
                      <a:r>
                        <a:rPr lang="he-IL" sz="1600" dirty="0"/>
                        <a:t> - ייסדתי תשתית פריסה בענן לזמן הפיתוח.</a:t>
                      </a:r>
                    </a:p>
                  </a:txBody>
                  <a:tcPr marT="50292" marB="50292"/>
                </a:tc>
                <a:tc>
                  <a:txBody>
                    <a:bodyPr/>
                    <a:lstStyle/>
                    <a:p>
                      <a:pPr rtl="1"/>
                      <a:r>
                        <a:rPr lang="en-US" sz="2000" dirty="0"/>
                        <a:t>Docker </a:t>
                      </a:r>
                    </a:p>
                    <a:p>
                      <a:pPr rtl="1"/>
                      <a:r>
                        <a:rPr lang="en-US" sz="2000" dirty="0"/>
                        <a:t>render</a:t>
                      </a:r>
                      <a:endParaRPr lang="he-IL" sz="2000" dirty="0"/>
                    </a:p>
                  </a:txBody>
                  <a:tcPr marT="50292" marB="50292"/>
                </a:tc>
                <a:tc>
                  <a:txBody>
                    <a:bodyPr/>
                    <a:lstStyle/>
                    <a:p>
                      <a:pPr rtl="1"/>
                      <a:r>
                        <a:rPr lang="en-US" sz="2000" dirty="0"/>
                        <a:t>--</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1. ביצעתי מחקר מקדים במסגרת תכנון הפריסה. המטרה הייתה למצוא תשתית מרכזית שנוכל </a:t>
                      </a:r>
                      <a:r>
                        <a:rPr lang="he-IL" sz="2000" dirty="0" err="1"/>
                        <a:t>להסתנכרן</a:t>
                      </a:r>
                      <a:r>
                        <a:rPr lang="he-IL" sz="2000" dirty="0"/>
                        <a:t> בה במשך העבודה. בדקתי </a:t>
                      </a:r>
                      <a:r>
                        <a:rPr lang="he-IL" sz="2000" b="0" i="0" dirty="0">
                          <a:solidFill>
                            <a:srgbClr val="222222"/>
                          </a:solidFill>
                          <a:effectLst/>
                          <a:latin typeface="Gisha" panose="020B0502040204020203" pitchFamily="34" charset="-79"/>
                          <a:cs typeface="Gisha" panose="020B0502040204020203" pitchFamily="34" charset="-79"/>
                        </a:rPr>
                        <a:t>את כל האפשרויות בעננים של החברות הגדולות:</a:t>
                      </a:r>
                      <a:r>
                        <a:rPr lang="en-US" sz="2000" b="0" i="0" dirty="0">
                          <a:solidFill>
                            <a:srgbClr val="222222"/>
                          </a:solidFill>
                          <a:effectLst/>
                          <a:latin typeface="Century Gothic" panose="020B0502020202020204" pitchFamily="34" charset="0"/>
                        </a:rPr>
                        <a:t>Amazon -AWS Microsoft - Azure cloud ,Google -GCP cloud</a:t>
                      </a:r>
                      <a:r>
                        <a:rPr lang="he-IL" sz="2000" b="0" i="0" dirty="0">
                          <a:solidFill>
                            <a:srgbClr val="222222"/>
                          </a:solidFill>
                          <a:effectLst/>
                          <a:latin typeface="Century Gothic" panose="020B0502020202020204" pitchFamily="34" charset="0"/>
                        </a:rPr>
                        <a:t>, לבסוף בשל מגבלות פיננסיות החלטתי ללכת על פתרון של ענן זול יותר- </a:t>
                      </a:r>
                      <a:r>
                        <a:rPr lang="en-US" sz="2000" b="0" i="0" dirty="0">
                          <a:solidFill>
                            <a:srgbClr val="222222"/>
                          </a:solidFill>
                          <a:effectLst/>
                          <a:latin typeface="Century Gothic" panose="020B0502020202020204" pitchFamily="34" charset="0"/>
                        </a:rPr>
                        <a:t>render</a:t>
                      </a:r>
                      <a:endParaRPr lang="he-IL" sz="20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2.חקרתי את התהליכים הנדרשים לפריסה כמו יצירת </a:t>
                      </a:r>
                      <a:r>
                        <a:rPr lang="en-US" sz="2000" dirty="0" err="1"/>
                        <a:t>dockerfile</a:t>
                      </a:r>
                      <a:r>
                        <a:rPr lang="en-US" sz="2000" dirty="0"/>
                        <a:t> </a:t>
                      </a:r>
                      <a:r>
                        <a:rPr lang="he-IL" sz="2000" dirty="0"/>
                        <a:t>וכו' ,התהליכים מפורטים במסכים הבאים (המסכים הבאים הוצגו לצוות בשביל למידת הנושא ע"י מסירת </a:t>
                      </a:r>
                      <a:r>
                        <a:rPr lang="en-US" sz="2000" dirty="0"/>
                        <a:t>session</a:t>
                      </a:r>
                      <a:r>
                        <a:rPr lang="he-IL" sz="2000"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spTree>
    <p:extLst>
      <p:ext uri="{BB962C8B-B14F-4D97-AF65-F5344CB8AC3E}">
        <p14:creationId xmlns:p14="http://schemas.microsoft.com/office/powerpoint/2010/main" val="423401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3">
            <a:extLst>
              <a:ext uri="{FF2B5EF4-FFF2-40B4-BE49-F238E27FC236}">
                <a16:creationId xmlns:a16="http://schemas.microsoft.com/office/drawing/2014/main" id="{CFD28063-B8DA-9696-2165-8ECF8E06C944}"/>
              </a:ext>
            </a:extLst>
          </p:cNvPr>
          <p:cNvGraphicFramePr>
            <a:graphicFrameLocks noGrp="1"/>
          </p:cNvGraphicFramePr>
          <p:nvPr>
            <p:ph idx="1"/>
            <p:extLst>
              <p:ext uri="{D42A27DB-BD31-4B8C-83A1-F6EECF244321}">
                <p14:modId xmlns:p14="http://schemas.microsoft.com/office/powerpoint/2010/main" val="2994413737"/>
              </p:ext>
            </p:extLst>
          </p:nvPr>
        </p:nvGraphicFramePr>
        <p:xfrm>
          <a:off x="389147" y="203014"/>
          <a:ext cx="11278418" cy="667207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595713">
                  <a:extLst>
                    <a:ext uri="{9D8B030D-6E8A-4147-A177-3AD203B41FA5}">
                      <a16:colId xmlns:a16="http://schemas.microsoft.com/office/drawing/2014/main" val="2293940662"/>
                    </a:ext>
                  </a:extLst>
                </a:gridCol>
                <a:gridCol w="1918447">
                  <a:extLst>
                    <a:ext uri="{9D8B030D-6E8A-4147-A177-3AD203B41FA5}">
                      <a16:colId xmlns:a16="http://schemas.microsoft.com/office/drawing/2014/main" val="4252471547"/>
                    </a:ext>
                  </a:extLst>
                </a:gridCol>
                <a:gridCol w="1165412">
                  <a:extLst>
                    <a:ext uri="{9D8B030D-6E8A-4147-A177-3AD203B41FA5}">
                      <a16:colId xmlns:a16="http://schemas.microsoft.com/office/drawing/2014/main" val="571557810"/>
                    </a:ext>
                  </a:extLst>
                </a:gridCol>
                <a:gridCol w="5204829">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1</a:t>
                      </a:r>
                    </a:p>
                  </a:txBody>
                  <a:tcPr marT="50292" marB="50292"/>
                </a:tc>
                <a:tc>
                  <a:txBody>
                    <a:bodyPr/>
                    <a:lstStyle/>
                    <a:p>
                      <a:pPr rtl="1"/>
                      <a:r>
                        <a:rPr lang="en-US" sz="1600" dirty="0" err="1"/>
                        <a:t>chatBot</a:t>
                      </a:r>
                      <a:endParaRPr lang="he-IL" sz="1600" dirty="0"/>
                    </a:p>
                  </a:txBody>
                  <a:tcPr marT="50292" marB="50292"/>
                </a:tc>
                <a:tc>
                  <a:txBody>
                    <a:bodyPr/>
                    <a:lstStyle/>
                    <a:p>
                      <a:pPr algn="l" rtl="0"/>
                      <a:r>
                        <a:rPr lang="en-US" sz="2000" dirty="0" err="1"/>
                        <a:t>HashiCorp</a:t>
                      </a:r>
                      <a:r>
                        <a:rPr lang="en-US" sz="2000" dirty="0"/>
                        <a:t> Vault,</a:t>
                      </a:r>
                    </a:p>
                    <a:p>
                      <a:pPr algn="l" rtl="0"/>
                      <a:r>
                        <a:rPr lang="en-US" sz="2000" dirty="0" err="1"/>
                        <a:t>OpenAI</a:t>
                      </a:r>
                      <a:r>
                        <a:rPr lang="en-US" sz="2000" dirty="0"/>
                        <a:t>-API,</a:t>
                      </a:r>
                    </a:p>
                    <a:p>
                      <a:pPr algn="l" rtl="0"/>
                      <a:r>
                        <a:rPr lang="en-US" sz="2000" dirty="0"/>
                        <a:t>Flask</a:t>
                      </a:r>
                    </a:p>
                    <a:p>
                      <a:pPr algn="l" rtl="0"/>
                      <a:r>
                        <a:rPr lang="en-US" sz="2000" dirty="0" err="1"/>
                        <a:t>SocketIO</a:t>
                      </a:r>
                      <a:r>
                        <a:rPr lang="en-US" sz="2000" dirty="0"/>
                        <a:t>,</a:t>
                      </a:r>
                    </a:p>
                    <a:p>
                      <a:pPr algn="l" rtl="0"/>
                      <a:r>
                        <a:rPr lang="en-US" sz="2000" dirty="0"/>
                        <a:t>Flask</a:t>
                      </a:r>
                      <a:endParaRPr lang="he-IL" sz="2000" dirty="0"/>
                    </a:p>
                  </a:txBody>
                  <a:tcPr marT="50292" marB="50292"/>
                </a:tc>
                <a:tc>
                  <a:txBody>
                    <a:bodyPr/>
                    <a:lstStyle/>
                    <a:p>
                      <a:pPr rtl="1"/>
                      <a:r>
                        <a:rPr lang="en-US" sz="2000" dirty="0"/>
                        <a:t>python</a:t>
                      </a:r>
                      <a:endParaRPr lang="he-IL" sz="2000" dirty="0"/>
                    </a:p>
                  </a:txBody>
                  <a:tcPr marT="50292" marB="50292"/>
                </a:tc>
                <a:tc>
                  <a:txBody>
                    <a:bodyPr/>
                    <a:lstStyle/>
                    <a:p>
                      <a:r>
                        <a:rPr lang="he-IL" sz="1800" b="1" dirty="0"/>
                        <a:t>התקנת הספריות הנדרשות</a:t>
                      </a:r>
                      <a:r>
                        <a:rPr lang="he-IL" sz="1800" dirty="0"/>
                        <a:t>:</a:t>
                      </a:r>
                    </a:p>
                    <a:p>
                      <a:pPr lvl="0" algn="r" rtl="1"/>
                      <a:r>
                        <a:rPr lang="he-IL" sz="1800" dirty="0"/>
                        <a:t> תחילה התקנתי את הספריות </a:t>
                      </a:r>
                      <a:r>
                        <a:rPr lang="en-US" sz="1800" dirty="0" err="1"/>
                        <a:t>hvac</a:t>
                      </a:r>
                      <a:r>
                        <a:rPr lang="he-IL" sz="1800" dirty="0"/>
                        <a:t> (לתקשורת עם </a:t>
                      </a:r>
                      <a:r>
                        <a:rPr lang="en-US" sz="1800" dirty="0" err="1"/>
                        <a:t>HashiCorp</a:t>
                      </a:r>
                      <a:r>
                        <a:rPr lang="en-US" sz="1800" dirty="0"/>
                        <a:t> Vault</a:t>
                      </a:r>
                      <a:r>
                        <a:rPr lang="he-IL" sz="1800" dirty="0"/>
                        <a:t> </a:t>
                      </a:r>
                      <a:r>
                        <a:rPr lang="en-US" sz="1800" dirty="0"/>
                        <a:t>) flask , (</a:t>
                      </a:r>
                      <a:r>
                        <a:rPr lang="he-IL" sz="1800" dirty="0"/>
                        <a:t>ליצירת השרת),</a:t>
                      </a:r>
                    </a:p>
                    <a:p>
                      <a:pPr lvl="0" algn="r" rtl="1"/>
                      <a:r>
                        <a:rPr lang="he-IL" sz="1800" dirty="0"/>
                        <a:t> </a:t>
                      </a:r>
                      <a:r>
                        <a:rPr lang="en-US" sz="1800" dirty="0"/>
                        <a:t>flask-</a:t>
                      </a:r>
                      <a:r>
                        <a:rPr lang="en-US" sz="1800" dirty="0" err="1"/>
                        <a:t>socketio</a:t>
                      </a:r>
                      <a:r>
                        <a:rPr lang="en-US" sz="1800" dirty="0"/>
                        <a:t> </a:t>
                      </a:r>
                      <a:r>
                        <a:rPr lang="he-IL" sz="1800" dirty="0"/>
                        <a:t> לתמיכה בתקשורת בזמן אמת עם הלקוח), ו-</a:t>
                      </a:r>
                      <a:r>
                        <a:rPr lang="en-US" sz="1800" dirty="0" err="1"/>
                        <a:t>openai</a:t>
                      </a:r>
                      <a:r>
                        <a:rPr lang="en-US" sz="1800" dirty="0"/>
                        <a:t> </a:t>
                      </a:r>
                      <a:r>
                        <a:rPr lang="he-IL" sz="1800" dirty="0"/>
                        <a:t> (לשימוש ב-</a:t>
                      </a:r>
                      <a:r>
                        <a:rPr lang="en-US" sz="1800" dirty="0"/>
                        <a:t> API </a:t>
                      </a:r>
                      <a:r>
                        <a:rPr lang="he-IL" sz="1800" dirty="0"/>
                        <a:t>של</a:t>
                      </a:r>
                      <a:r>
                        <a:rPr lang="en-US" sz="1800" dirty="0"/>
                        <a:t>.(</a:t>
                      </a:r>
                      <a:r>
                        <a:rPr lang="en-US" sz="1800" dirty="0" err="1"/>
                        <a:t>OpenAI</a:t>
                      </a:r>
                      <a:r>
                        <a:rPr lang="en-US" sz="1800" dirty="0"/>
                        <a:t> </a:t>
                      </a:r>
                    </a:p>
                    <a:p>
                      <a:r>
                        <a:rPr lang="he-IL" sz="1800" b="1" dirty="0"/>
                        <a:t>ייבוא הספריות</a:t>
                      </a:r>
                      <a:r>
                        <a:rPr lang="he-IL" sz="1800" dirty="0"/>
                        <a:t>: ייבאת את הספריות הנדרשות בקוד שלך, כולל ספריות נוספות כמו </a:t>
                      </a:r>
                      <a:r>
                        <a:rPr lang="en-US" sz="1800" dirty="0"/>
                        <a:t>logging </a:t>
                      </a:r>
                      <a:r>
                        <a:rPr lang="he-IL" sz="1800" dirty="0"/>
                        <a:t> לצורך ניהול והצגת לוגים, ו-</a:t>
                      </a:r>
                      <a:r>
                        <a:rPr lang="en-US" sz="1800" dirty="0"/>
                        <a:t> datetime </a:t>
                      </a:r>
                      <a:r>
                        <a:rPr lang="he-IL" sz="1800" dirty="0"/>
                        <a:t>לעבודה עם תאריכים ושעות.</a:t>
                      </a:r>
                    </a:p>
                    <a:p>
                      <a:r>
                        <a:rPr lang="he-IL" sz="1800" b="1" dirty="0"/>
                        <a:t>הגדרת אפליקציית </a:t>
                      </a:r>
                      <a:r>
                        <a:rPr lang="en-US" sz="1800" b="1" dirty="0"/>
                        <a:t>Flask</a:t>
                      </a:r>
                      <a:r>
                        <a:rPr lang="en-US" sz="1800" dirty="0"/>
                        <a:t>: </a:t>
                      </a:r>
                      <a:r>
                        <a:rPr lang="he-IL" sz="1800" dirty="0"/>
                        <a:t> יצרתי אובייקט</a:t>
                      </a:r>
                      <a:r>
                        <a:rPr lang="en-US" sz="1800" dirty="0"/>
                        <a:t>Flask </a:t>
                      </a:r>
                      <a:r>
                        <a:rPr lang="he-IL" sz="1800" dirty="0"/>
                        <a:t>, שהפך את הקוד שלי לשרת אינטרנטי שמאפשר לטפל בבקשות מהלקוח.</a:t>
                      </a:r>
                    </a:p>
                    <a:p>
                      <a:r>
                        <a:rPr lang="he-IL" sz="1800" b="1" dirty="0"/>
                        <a:t>הגדרת </a:t>
                      </a:r>
                      <a:r>
                        <a:rPr lang="en-US" sz="1800" b="1" dirty="0"/>
                        <a:t> </a:t>
                      </a:r>
                      <a:r>
                        <a:rPr lang="en-US" sz="1800" b="1" dirty="0" err="1"/>
                        <a:t>SocketIO</a:t>
                      </a:r>
                      <a:r>
                        <a:rPr lang="he-IL" sz="1800" b="1" dirty="0"/>
                        <a:t>: </a:t>
                      </a:r>
                      <a:r>
                        <a:rPr lang="he-IL" sz="1800" dirty="0"/>
                        <a:t>השתמשתי ב-</a:t>
                      </a:r>
                      <a:r>
                        <a:rPr lang="en-US" sz="1800" dirty="0"/>
                        <a:t>Flask-</a:t>
                      </a:r>
                      <a:r>
                        <a:rPr lang="en-US" sz="1800" dirty="0" err="1"/>
                        <a:t>SocketIO</a:t>
                      </a:r>
                      <a:r>
                        <a:rPr lang="en-US" sz="1800" dirty="0"/>
                        <a:t> </a:t>
                      </a:r>
                      <a:r>
                        <a:rPr lang="he-IL" sz="1800" dirty="0"/>
                        <a:t>כדי להוסיף תמיכה בתקשורת בזמן אמת בין הלקוח לשרת, מה שמאפשר לך לטפל בהודעות נכנסות ולהגיב אליהן בזמן אמת.</a:t>
                      </a:r>
                    </a:p>
                    <a:p>
                      <a:r>
                        <a:rPr lang="he-IL" sz="1800" b="1" dirty="0"/>
                        <a:t>הגדרת לוגים</a:t>
                      </a:r>
                      <a:r>
                        <a:rPr lang="he-IL" sz="1800" dirty="0"/>
                        <a:t>: קבעת את רמת הלוגים של השרת כדי להקל על מעקב אחרי פעולות והודעות שגיאה.</a:t>
                      </a:r>
                      <a:endParaRPr lang="en-US" sz="18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1" dirty="0"/>
                        <a:t>שליפת מפתח ה-</a:t>
                      </a:r>
                      <a:r>
                        <a:rPr lang="en-US" sz="1800" b="1" dirty="0"/>
                        <a:t>API</a:t>
                      </a:r>
                      <a:r>
                        <a:rPr lang="en-US" sz="1800" dirty="0"/>
                        <a:t> </a:t>
                      </a:r>
                      <a:r>
                        <a:rPr lang="he-IL" sz="1800" dirty="0"/>
                        <a:t> </a:t>
                      </a:r>
                      <a:r>
                        <a:rPr lang="en-US" sz="1800" dirty="0"/>
                        <a:t>:</a:t>
                      </a:r>
                      <a:r>
                        <a:rPr lang="he-IL" sz="1800" dirty="0"/>
                        <a:t>הגדרת פונקציה שמשתמשת ב-</a:t>
                      </a:r>
                      <a:r>
                        <a:rPr lang="en-US" sz="1800" dirty="0"/>
                        <a:t>HVAC </a:t>
                      </a:r>
                      <a:r>
                        <a:rPr lang="he-IL" sz="1800" dirty="0"/>
                        <a:t> (הלקוח של </a:t>
                      </a:r>
                      <a:r>
                        <a:rPr lang="en-US" sz="1800" dirty="0" err="1"/>
                        <a:t>HashiCorp</a:t>
                      </a:r>
                      <a:r>
                        <a:rPr lang="en-US" sz="1800" dirty="0"/>
                        <a:t> ( Vault </a:t>
                      </a:r>
                      <a:r>
                        <a:rPr lang="he-IL" sz="1800" dirty="0"/>
                        <a:t> לשלוף את מפתח ה-</a:t>
                      </a:r>
                      <a:r>
                        <a:rPr lang="en-US" sz="1800" dirty="0"/>
                        <a:t>API </a:t>
                      </a:r>
                      <a:r>
                        <a:rPr lang="he-IL" sz="1800" dirty="0"/>
                        <a:t> של </a:t>
                      </a:r>
                      <a:r>
                        <a:rPr lang="en-US" sz="1800" dirty="0" err="1"/>
                        <a:t>OpenAI</a:t>
                      </a:r>
                      <a:r>
                        <a:rPr lang="en-US" sz="1800" dirty="0"/>
                        <a:t> </a:t>
                      </a:r>
                      <a:r>
                        <a:rPr lang="he-IL" sz="1800" dirty="0"/>
                        <a:t>מאחסון הסודות של</a:t>
                      </a:r>
                      <a:r>
                        <a:rPr lang="en-US" sz="1800" dirty="0"/>
                        <a:t>. Vault </a:t>
                      </a:r>
                      <a:r>
                        <a:rPr lang="he-IL" sz="1800" dirty="0"/>
                        <a:t>זה מאפשר לך להבטיח שהמפתח נשמר בצורה בטוחה ומאובטחת.</a:t>
                      </a:r>
                      <a:endParaRPr lang="en-US" sz="1800" b="1" dirty="0"/>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3" name="תמונה 2">
            <a:extLst>
              <a:ext uri="{FF2B5EF4-FFF2-40B4-BE49-F238E27FC236}">
                <a16:creationId xmlns:a16="http://schemas.microsoft.com/office/drawing/2014/main" id="{36E3316A-6D1B-A11F-1075-A5936B339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568" y="1479177"/>
            <a:ext cx="3575629" cy="4876519"/>
          </a:xfrm>
          <a:prstGeom prst="rect">
            <a:avLst/>
          </a:prstGeom>
        </p:spPr>
      </p:pic>
    </p:spTree>
    <p:extLst>
      <p:ext uri="{BB962C8B-B14F-4D97-AF65-F5344CB8AC3E}">
        <p14:creationId xmlns:p14="http://schemas.microsoft.com/office/powerpoint/2010/main" val="414368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3">
            <a:extLst>
              <a:ext uri="{FF2B5EF4-FFF2-40B4-BE49-F238E27FC236}">
                <a16:creationId xmlns:a16="http://schemas.microsoft.com/office/drawing/2014/main" id="{CFD28063-B8DA-9696-2165-8ECF8E06C944}"/>
              </a:ext>
            </a:extLst>
          </p:cNvPr>
          <p:cNvGraphicFramePr>
            <a:graphicFrameLocks noGrp="1"/>
          </p:cNvGraphicFramePr>
          <p:nvPr>
            <p:ph idx="1"/>
            <p:extLst>
              <p:ext uri="{D42A27DB-BD31-4B8C-83A1-F6EECF244321}">
                <p14:modId xmlns:p14="http://schemas.microsoft.com/office/powerpoint/2010/main" val="3987212153"/>
              </p:ext>
            </p:extLst>
          </p:nvPr>
        </p:nvGraphicFramePr>
        <p:xfrm>
          <a:off x="389147" y="203014"/>
          <a:ext cx="11278418" cy="667207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595713">
                  <a:extLst>
                    <a:ext uri="{9D8B030D-6E8A-4147-A177-3AD203B41FA5}">
                      <a16:colId xmlns:a16="http://schemas.microsoft.com/office/drawing/2014/main" val="2293940662"/>
                    </a:ext>
                  </a:extLst>
                </a:gridCol>
                <a:gridCol w="1918447">
                  <a:extLst>
                    <a:ext uri="{9D8B030D-6E8A-4147-A177-3AD203B41FA5}">
                      <a16:colId xmlns:a16="http://schemas.microsoft.com/office/drawing/2014/main" val="4252471547"/>
                    </a:ext>
                  </a:extLst>
                </a:gridCol>
                <a:gridCol w="1165412">
                  <a:extLst>
                    <a:ext uri="{9D8B030D-6E8A-4147-A177-3AD203B41FA5}">
                      <a16:colId xmlns:a16="http://schemas.microsoft.com/office/drawing/2014/main" val="571557810"/>
                    </a:ext>
                  </a:extLst>
                </a:gridCol>
                <a:gridCol w="5204829">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1</a:t>
                      </a:r>
                    </a:p>
                  </a:txBody>
                  <a:tcPr marT="50292" marB="50292"/>
                </a:tc>
                <a:tc>
                  <a:txBody>
                    <a:bodyPr/>
                    <a:lstStyle/>
                    <a:p>
                      <a:pPr rtl="1"/>
                      <a:r>
                        <a:rPr lang="en-US" sz="1600" dirty="0" err="1"/>
                        <a:t>chatBot</a:t>
                      </a:r>
                      <a:endParaRPr lang="he-IL" sz="1600" dirty="0"/>
                    </a:p>
                  </a:txBody>
                  <a:tcPr marT="50292" marB="50292"/>
                </a:tc>
                <a:tc>
                  <a:txBody>
                    <a:bodyPr/>
                    <a:lstStyle/>
                    <a:p>
                      <a:pPr algn="l" rtl="0"/>
                      <a:r>
                        <a:rPr lang="en-US" sz="2000" dirty="0" err="1"/>
                        <a:t>HashiCorp</a:t>
                      </a:r>
                      <a:r>
                        <a:rPr lang="en-US" sz="2000" dirty="0"/>
                        <a:t> Vault,</a:t>
                      </a:r>
                    </a:p>
                    <a:p>
                      <a:pPr algn="l" rtl="0"/>
                      <a:r>
                        <a:rPr lang="en-US" sz="2000" dirty="0" err="1"/>
                        <a:t>OpenAI</a:t>
                      </a:r>
                      <a:r>
                        <a:rPr lang="en-US" sz="2000" dirty="0"/>
                        <a:t>-API,</a:t>
                      </a:r>
                    </a:p>
                    <a:p>
                      <a:pPr algn="l" rtl="0"/>
                      <a:r>
                        <a:rPr lang="en-US" sz="2000" dirty="0"/>
                        <a:t>Flask</a:t>
                      </a:r>
                    </a:p>
                    <a:p>
                      <a:pPr algn="l" rtl="0"/>
                      <a:r>
                        <a:rPr lang="en-US" sz="2000" dirty="0" err="1"/>
                        <a:t>SocketIO</a:t>
                      </a:r>
                      <a:r>
                        <a:rPr lang="en-US" sz="2000" dirty="0"/>
                        <a:t>,</a:t>
                      </a:r>
                    </a:p>
                    <a:p>
                      <a:pPr algn="l" rtl="0"/>
                      <a:r>
                        <a:rPr lang="en-US" sz="2000" dirty="0"/>
                        <a:t>Flask</a:t>
                      </a:r>
                      <a:endParaRPr lang="he-IL" sz="2000" dirty="0"/>
                    </a:p>
                  </a:txBody>
                  <a:tcPr marT="50292" marB="50292"/>
                </a:tc>
                <a:tc>
                  <a:txBody>
                    <a:bodyPr/>
                    <a:lstStyle/>
                    <a:p>
                      <a:pPr rtl="1"/>
                      <a:r>
                        <a:rPr lang="en-US" sz="2000" dirty="0"/>
                        <a:t>python</a:t>
                      </a:r>
                      <a:endParaRPr lang="he-IL" sz="2000" dirty="0"/>
                    </a:p>
                  </a:txBody>
                  <a:tcPr marT="50292" marB="50292"/>
                </a:tc>
                <a:tc>
                  <a:txBody>
                    <a:bodyPr/>
                    <a:lstStyle/>
                    <a:p>
                      <a:r>
                        <a:rPr lang="he-IL" sz="1800" b="1" dirty="0"/>
                        <a:t>המרת שאילתות</a:t>
                      </a:r>
                      <a:r>
                        <a:rPr lang="he-IL" sz="1800" dirty="0"/>
                        <a:t>: פיתחת פונקציה הממירה שאילתות בשפה טבעית לשאילתות </a:t>
                      </a:r>
                      <a:r>
                        <a:rPr lang="en-US" sz="1800" dirty="0"/>
                        <a:t>SQL </a:t>
                      </a:r>
                      <a:r>
                        <a:rPr lang="he-IL" sz="1800" dirty="0"/>
                        <a:t>באמצעות המודל של</a:t>
                      </a:r>
                      <a:r>
                        <a:rPr lang="en-US" sz="1800" dirty="0"/>
                        <a:t> . </a:t>
                      </a:r>
                      <a:r>
                        <a:rPr lang="en-US" sz="1800" dirty="0" err="1"/>
                        <a:t>OpenAI</a:t>
                      </a:r>
                      <a:r>
                        <a:rPr lang="en-US" sz="1800" dirty="0"/>
                        <a:t> </a:t>
                      </a:r>
                      <a:r>
                        <a:rPr lang="he-IL" sz="1800" dirty="0"/>
                        <a:t>הפונקציה שולחת את השאילתה ל-</a:t>
                      </a:r>
                      <a:r>
                        <a:rPr lang="en-US" sz="1800" dirty="0"/>
                        <a:t> API </a:t>
                      </a:r>
                      <a:r>
                        <a:rPr lang="he-IL" sz="1800" dirty="0"/>
                        <a:t>של </a:t>
                      </a:r>
                      <a:r>
                        <a:rPr lang="en-US" sz="1800" dirty="0"/>
                        <a:t> </a:t>
                      </a:r>
                      <a:r>
                        <a:rPr lang="en-US" sz="1800" dirty="0" err="1"/>
                        <a:t>OpenAI</a:t>
                      </a:r>
                      <a:r>
                        <a:rPr lang="en-US" sz="1800" dirty="0"/>
                        <a:t> </a:t>
                      </a:r>
                      <a:r>
                        <a:rPr lang="he-IL" sz="1800" dirty="0"/>
                        <a:t>עם </a:t>
                      </a:r>
                      <a:r>
                        <a:rPr lang="he-IL" sz="1800" dirty="0" err="1"/>
                        <a:t>פרומפט</a:t>
                      </a:r>
                      <a:r>
                        <a:rPr lang="he-IL" sz="1800" dirty="0"/>
                        <a:t> שמתאר את הפעולה הנדרשת.</a:t>
                      </a:r>
                    </a:p>
                    <a:p>
                      <a:r>
                        <a:rPr lang="he-IL" sz="1800" b="1" dirty="0"/>
                        <a:t>ניהול שגיאות</a:t>
                      </a:r>
                      <a:r>
                        <a:rPr lang="he-IL" sz="1800" dirty="0"/>
                        <a:t>: הוספת טיפול בשגיאות במקרה של חריגה מהמכסה שנקבעה על ידי </a:t>
                      </a:r>
                      <a:r>
                        <a:rPr lang="en-US" sz="1800" dirty="0" err="1"/>
                        <a:t>OpenAI</a:t>
                      </a:r>
                      <a:r>
                        <a:rPr lang="en-US" sz="1800" dirty="0"/>
                        <a:t> </a:t>
                      </a:r>
                      <a:r>
                        <a:rPr lang="he-IL" sz="1800" dirty="0"/>
                        <a:t>,והצגת הודעה מתאימה במקרה כזה.</a:t>
                      </a:r>
                    </a:p>
                    <a:p>
                      <a:r>
                        <a:rPr lang="he-IL" sz="1800" b="1" dirty="0"/>
                        <a:t>ביצוע שאילתות</a:t>
                      </a:r>
                      <a:r>
                        <a:rPr lang="he-IL" sz="1800" dirty="0"/>
                        <a:t>: פיתחת פונקציה המבצעת את השאילתות שנוצרות ומחזירה תוצאות מדוגמות (למשל, רשימת קורסים) לצורך דוגמה. בשלב זה, הפונקציה מתמקדת בנתונים בדוגמה, אך ניתן לשדרג אותה להתחברות לבסיס נתונים אמיתי.</a:t>
                      </a:r>
                    </a:p>
                    <a:p>
                      <a:r>
                        <a:rPr lang="he-IL" sz="1800" b="1" dirty="0"/>
                        <a:t>קבלת תגובות מ-</a:t>
                      </a:r>
                      <a:r>
                        <a:rPr lang="en-US" sz="1800" b="1" dirty="0" err="1"/>
                        <a:t>ChatGPT</a:t>
                      </a:r>
                      <a:r>
                        <a:rPr lang="en-US" sz="1800" b="1" dirty="0"/>
                        <a:t> </a:t>
                      </a:r>
                      <a:r>
                        <a:rPr lang="he-IL" sz="1800" b="1" dirty="0"/>
                        <a:t> : </a:t>
                      </a:r>
                      <a:r>
                        <a:rPr lang="he-IL" sz="1800" dirty="0"/>
                        <a:t>יצרתי פונקציה המתקבלת מהמודל של </a:t>
                      </a:r>
                      <a:r>
                        <a:rPr lang="en-US" sz="1800" dirty="0"/>
                        <a:t> </a:t>
                      </a:r>
                      <a:r>
                        <a:rPr lang="en-US" sz="1800" dirty="0" err="1"/>
                        <a:t>OpenAI</a:t>
                      </a:r>
                      <a:r>
                        <a:rPr lang="en-US" sz="1800" dirty="0"/>
                        <a:t> </a:t>
                      </a:r>
                      <a:r>
                        <a:rPr lang="he-IL" sz="1800" dirty="0"/>
                        <a:t>תגובה מותאמת אישית המבוססת על המידע שהתקבל מהשאילתות.</a:t>
                      </a:r>
                    </a:p>
                    <a:p>
                      <a:r>
                        <a:rPr lang="he-IL" sz="1800" b="1" dirty="0"/>
                        <a:t>הגדרת טיפול בהודעות</a:t>
                      </a:r>
                      <a:r>
                        <a:rPr lang="he-IL" sz="1800" dirty="0"/>
                        <a:t>: כתבת פונקציה המאזינה להודעות מהלקוח ומביאה את התשובה המתאימה על פי השאילתה שהתקבלה. הפונקציה משדרת את התגובה ללקוח דרך </a:t>
                      </a:r>
                      <a:r>
                        <a:rPr lang="en-US" sz="1800" dirty="0"/>
                        <a:t>.</a:t>
                      </a:r>
                      <a:r>
                        <a:rPr lang="en-US" sz="1800" dirty="0" err="1"/>
                        <a:t>SocketIO</a:t>
                      </a:r>
                      <a:endParaRPr lang="en-US" sz="1800" dirty="0"/>
                    </a:p>
                    <a:p>
                      <a:r>
                        <a:rPr lang="he-IL" sz="1800" b="1" dirty="0"/>
                        <a:t>הפעלה של השרת</a:t>
                      </a:r>
                      <a:r>
                        <a:rPr lang="he-IL" sz="1800" dirty="0"/>
                        <a:t>: הפעלת את השרת כדי שהאפליקציה תהיה זמינה ותגיב לבקשות בזמן אמת.</a:t>
                      </a:r>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spTree>
    <p:extLst>
      <p:ext uri="{BB962C8B-B14F-4D97-AF65-F5344CB8AC3E}">
        <p14:creationId xmlns:p14="http://schemas.microsoft.com/office/powerpoint/2010/main" val="3549360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7" name="תמונה 6">
            <a:extLst>
              <a:ext uri="{FF2B5EF4-FFF2-40B4-BE49-F238E27FC236}">
                <a16:creationId xmlns:a16="http://schemas.microsoft.com/office/drawing/2014/main" id="{DBD0CD5B-7213-DB0F-4D0D-1443EAB5C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28" y="680496"/>
            <a:ext cx="10318376" cy="4085011"/>
          </a:xfrm>
          <a:prstGeom prst="rect">
            <a:avLst/>
          </a:prstGeom>
          <a:ln w="12700">
            <a:solidFill>
              <a:schemeClr val="accent1">
                <a:lumMod val="40000"/>
                <a:lumOff val="60000"/>
              </a:schemeClr>
            </a:solidFill>
          </a:ln>
        </p:spPr>
      </p:pic>
      <p:pic>
        <p:nvPicPr>
          <p:cNvPr id="29" name="תמונה 28">
            <a:extLst>
              <a:ext uri="{FF2B5EF4-FFF2-40B4-BE49-F238E27FC236}">
                <a16:creationId xmlns:a16="http://schemas.microsoft.com/office/drawing/2014/main" id="{35E9FECD-4D45-E05E-30B7-42862FF56CA5}"/>
              </a:ext>
            </a:extLst>
          </p:cNvPr>
          <p:cNvPicPr>
            <a:picLocks noChangeAspect="1"/>
          </p:cNvPicPr>
          <p:nvPr/>
        </p:nvPicPr>
        <p:blipFill>
          <a:blip r:embed="rId4"/>
          <a:stretch>
            <a:fillRect/>
          </a:stretch>
        </p:blipFill>
        <p:spPr>
          <a:xfrm>
            <a:off x="1235929" y="5177996"/>
            <a:ext cx="7603272" cy="1073079"/>
          </a:xfrm>
          <a:prstGeom prst="rect">
            <a:avLst/>
          </a:prstGeom>
          <a:ln w="12700">
            <a:solidFill>
              <a:schemeClr val="accent1">
                <a:lumMod val="40000"/>
                <a:lumOff val="60000"/>
              </a:schemeClr>
            </a:solidFill>
          </a:ln>
        </p:spPr>
      </p:pic>
    </p:spTree>
    <p:extLst>
      <p:ext uri="{BB962C8B-B14F-4D97-AF65-F5344CB8AC3E}">
        <p14:creationId xmlns:p14="http://schemas.microsoft.com/office/powerpoint/2010/main" val="3612464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17" name="תמונה 16">
            <a:extLst>
              <a:ext uri="{FF2B5EF4-FFF2-40B4-BE49-F238E27FC236}">
                <a16:creationId xmlns:a16="http://schemas.microsoft.com/office/drawing/2014/main" id="{7A557E44-B1C4-31BA-2792-B41BE22A4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431" y="3069098"/>
            <a:ext cx="4474075" cy="1844415"/>
          </a:xfrm>
          <a:prstGeom prst="rect">
            <a:avLst/>
          </a:prstGeom>
          <a:ln w="12700">
            <a:solidFill>
              <a:schemeClr val="accent1">
                <a:lumMod val="40000"/>
                <a:lumOff val="60000"/>
              </a:schemeClr>
            </a:solidFill>
          </a:ln>
        </p:spPr>
      </p:pic>
      <p:pic>
        <p:nvPicPr>
          <p:cNvPr id="23" name="תמונה 22">
            <a:extLst>
              <a:ext uri="{FF2B5EF4-FFF2-40B4-BE49-F238E27FC236}">
                <a16:creationId xmlns:a16="http://schemas.microsoft.com/office/drawing/2014/main" id="{F3D4039C-D9ED-EEDA-2766-A5DF4A0AEDEA}"/>
              </a:ext>
            </a:extLst>
          </p:cNvPr>
          <p:cNvPicPr>
            <a:picLocks noChangeAspect="1"/>
          </p:cNvPicPr>
          <p:nvPr/>
        </p:nvPicPr>
        <p:blipFill>
          <a:blip r:embed="rId4"/>
          <a:stretch>
            <a:fillRect/>
          </a:stretch>
        </p:blipFill>
        <p:spPr>
          <a:xfrm>
            <a:off x="136460" y="3975386"/>
            <a:ext cx="6764304" cy="2556177"/>
          </a:xfrm>
          <a:prstGeom prst="rect">
            <a:avLst/>
          </a:prstGeom>
          <a:ln>
            <a:solidFill>
              <a:schemeClr val="accent1">
                <a:lumMod val="40000"/>
                <a:lumOff val="60000"/>
              </a:schemeClr>
            </a:solidFill>
          </a:ln>
        </p:spPr>
      </p:pic>
      <p:pic>
        <p:nvPicPr>
          <p:cNvPr id="31" name="תמונה 30">
            <a:extLst>
              <a:ext uri="{FF2B5EF4-FFF2-40B4-BE49-F238E27FC236}">
                <a16:creationId xmlns:a16="http://schemas.microsoft.com/office/drawing/2014/main" id="{3395B3D8-3325-C4C4-E4CC-DF7EAC7FB1FA}"/>
              </a:ext>
            </a:extLst>
          </p:cNvPr>
          <p:cNvPicPr>
            <a:picLocks noChangeAspect="1"/>
          </p:cNvPicPr>
          <p:nvPr/>
        </p:nvPicPr>
        <p:blipFill>
          <a:blip r:embed="rId5"/>
          <a:stretch>
            <a:fillRect/>
          </a:stretch>
        </p:blipFill>
        <p:spPr>
          <a:xfrm>
            <a:off x="105624" y="923590"/>
            <a:ext cx="10141035" cy="2073566"/>
          </a:xfrm>
          <a:prstGeom prst="rect">
            <a:avLst/>
          </a:prstGeom>
          <a:ln w="12700">
            <a:solidFill>
              <a:schemeClr val="accent1">
                <a:lumMod val="40000"/>
                <a:lumOff val="60000"/>
              </a:schemeClr>
            </a:solidFill>
          </a:ln>
        </p:spPr>
      </p:pic>
    </p:spTree>
    <p:extLst>
      <p:ext uri="{BB962C8B-B14F-4D97-AF65-F5344CB8AC3E}">
        <p14:creationId xmlns:p14="http://schemas.microsoft.com/office/powerpoint/2010/main" val="422955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1D24E-AAD3-9588-86EE-AE0795E11E5F}"/>
              </a:ext>
            </a:extLst>
          </p:cNvPr>
          <p:cNvSpPr>
            <a:spLocks noGrp="1"/>
          </p:cNvSpPr>
          <p:nvPr>
            <p:ph type="title"/>
          </p:nvPr>
        </p:nvSpPr>
        <p:spPr/>
        <p:txBody>
          <a:bodyPr/>
          <a:lstStyle/>
          <a:p>
            <a:pPr algn="ctr"/>
            <a:r>
              <a:rPr lang="he-IL" dirty="0">
                <a:solidFill>
                  <a:schemeClr val="tx2">
                    <a:lumMod val="60000"/>
                    <a:lumOff val="40000"/>
                  </a:schemeClr>
                </a:solidFill>
                <a:cs typeface="+mn-cs"/>
              </a:rPr>
              <a:t>הסמינר הישן</a:t>
            </a:r>
          </a:p>
        </p:txBody>
      </p:sp>
      <p:sp>
        <p:nvSpPr>
          <p:cNvPr id="3" name="מציין מיקום תוכן 2">
            <a:extLst>
              <a:ext uri="{FF2B5EF4-FFF2-40B4-BE49-F238E27FC236}">
                <a16:creationId xmlns:a16="http://schemas.microsoft.com/office/drawing/2014/main" id="{BAD6C555-3907-D957-1935-9834CC03C744}"/>
              </a:ext>
            </a:extLst>
          </p:cNvPr>
          <p:cNvSpPr>
            <a:spLocks noGrp="1"/>
          </p:cNvSpPr>
          <p:nvPr>
            <p:ph idx="1"/>
          </p:nvPr>
        </p:nvSpPr>
        <p:spPr/>
        <p:txBody>
          <a:bodyPr>
            <a:normAutofit/>
          </a:bodyPr>
          <a:lstStyle/>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המוסד החינוכי:</a:t>
            </a:r>
            <a:r>
              <a:rPr lang="he-IL" sz="2400" b="1" dirty="0">
                <a:latin typeface="Arial"/>
                <a:ea typeface="Arial"/>
                <a:cs typeface="Arial"/>
                <a:sym typeface="Arial"/>
              </a:rPr>
              <a:t> </a:t>
            </a:r>
            <a:r>
              <a:rPr lang="he-IL" sz="2400" dirty="0">
                <a:latin typeface="Arial"/>
                <a:ea typeface="Arial"/>
                <a:cs typeface="Arial"/>
                <a:sym typeface="Arial"/>
              </a:rPr>
              <a:t>מכון בית יעקב למורות- סמינר הישן</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הסטודנט</a:t>
            </a:r>
            <a:r>
              <a:rPr lang="iw-IL" sz="2400" b="1" dirty="0">
                <a:latin typeface="Arial"/>
                <a:ea typeface="Arial"/>
                <a:cs typeface="Arial"/>
                <a:sym typeface="Arial"/>
              </a:rPr>
              <a:t>: </a:t>
            </a:r>
            <a:r>
              <a:rPr lang="he-IL" sz="2400" dirty="0">
                <a:latin typeface="Arial"/>
                <a:ea typeface="Arial"/>
                <a:cs typeface="Arial"/>
                <a:sym typeface="Arial"/>
              </a:rPr>
              <a:t>אורה </a:t>
            </a:r>
            <a:r>
              <a:rPr lang="he-IL" sz="2400" dirty="0" err="1">
                <a:latin typeface="Arial"/>
                <a:ea typeface="Arial"/>
                <a:cs typeface="Arial"/>
                <a:sym typeface="Arial"/>
              </a:rPr>
              <a:t>טולדנו</a:t>
            </a:r>
            <a:endParaRPr lang="he-IL" sz="2400"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החברה המארחת:</a:t>
            </a:r>
            <a:r>
              <a:rPr lang="iw-IL" sz="2400" b="0" i="0" u="none" strike="noStrike" cap="none" dirty="0">
                <a:latin typeface="Arial"/>
                <a:ea typeface="Arial"/>
                <a:cs typeface="Arial"/>
                <a:sym typeface="Arial"/>
              </a:rPr>
              <a:t> </a:t>
            </a:r>
            <a:r>
              <a:rPr lang="en-US" sz="2400" dirty="0" err="1">
                <a:latin typeface="Arial"/>
                <a:ea typeface="Arial"/>
                <a:cs typeface="Arial"/>
                <a:sym typeface="Arial"/>
              </a:rPr>
              <a:t>diversitech</a:t>
            </a:r>
            <a:r>
              <a:rPr lang="en-US" sz="2400" dirty="0">
                <a:latin typeface="Arial"/>
                <a:ea typeface="Arial"/>
                <a:cs typeface="Arial"/>
                <a:sym typeface="Arial"/>
              </a:rPr>
              <a:t> </a:t>
            </a:r>
            <a:r>
              <a:rPr lang="iw-IL" sz="2400" dirty="0">
                <a:latin typeface="Arial"/>
                <a:ea typeface="Arial"/>
                <a:cs typeface="Arial"/>
                <a:sym typeface="Arial"/>
              </a:rPr>
              <a:t>טכנולוגיה</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הלקוח הסופי: </a:t>
            </a:r>
            <a:r>
              <a:rPr lang="iw-IL" sz="2400" dirty="0">
                <a:latin typeface="Arial"/>
                <a:ea typeface="Arial"/>
                <a:cs typeface="Arial"/>
                <a:sym typeface="Arial"/>
              </a:rPr>
              <a:t>הסמינר הישן</a:t>
            </a:r>
          </a:p>
          <a:p>
            <a:pPr marL="0" marR="0" lvl="0" indent="0" algn="r" rtl="1">
              <a:lnSpc>
                <a:spcPct val="120000"/>
              </a:lnSpc>
              <a:spcBef>
                <a:spcPts val="0"/>
              </a:spcBef>
              <a:spcAft>
                <a:spcPts val="0"/>
              </a:spcAft>
              <a:buClr>
                <a:srgbClr val="FFFFFF"/>
              </a:buClr>
              <a:buSzPts val="1600"/>
              <a:buNone/>
            </a:pPr>
            <a:r>
              <a:rPr lang="iw-IL" sz="2400" b="1" dirty="0">
                <a:latin typeface="Arial"/>
                <a:ea typeface="Arial"/>
                <a:cs typeface="Arial"/>
                <a:sym typeface="Arial"/>
              </a:rPr>
              <a:t>שם הפרויקט: </a:t>
            </a:r>
            <a:r>
              <a:rPr lang="iw-IL" sz="2400" dirty="0">
                <a:latin typeface="Arial"/>
                <a:ea typeface="Arial"/>
                <a:cs typeface="Arial"/>
                <a:sym typeface="Arial"/>
              </a:rPr>
              <a:t>הסמינר הישן</a:t>
            </a:r>
            <a:br>
              <a:rPr lang="iw-IL" sz="3200" dirty="0"/>
            </a:br>
            <a:r>
              <a:rPr lang="iw-IL" sz="2400" b="1" dirty="0">
                <a:latin typeface="Arial"/>
                <a:ea typeface="Arial"/>
                <a:cs typeface="Arial"/>
                <a:sym typeface="Arial"/>
              </a:rPr>
              <a:t>תיאור</a:t>
            </a:r>
            <a:r>
              <a:rPr lang="iw-IL" sz="2400" b="1" i="0" u="none" strike="noStrike" cap="none" dirty="0">
                <a:latin typeface="Arial"/>
                <a:ea typeface="Arial"/>
                <a:cs typeface="Arial"/>
                <a:sym typeface="Arial"/>
              </a:rPr>
              <a:t> הפרויקט:</a:t>
            </a:r>
            <a:r>
              <a:rPr lang="iw-IL" sz="2400" b="0" i="0" u="none" strike="noStrike" cap="none" dirty="0">
                <a:latin typeface="Arial"/>
                <a:ea typeface="Arial"/>
                <a:cs typeface="Arial"/>
                <a:sym typeface="Arial"/>
              </a:rPr>
              <a:t> </a:t>
            </a:r>
            <a:r>
              <a:rPr lang="iw-IL" sz="2400" dirty="0">
                <a:latin typeface="Arial"/>
                <a:ea typeface="Arial"/>
                <a:cs typeface="Arial"/>
                <a:sym typeface="Arial"/>
              </a:rPr>
              <a:t>אתר לניהול האגף האדמיניסטרטיבי של המכון</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האישי:</a:t>
            </a:r>
            <a:r>
              <a:rPr lang="iw-IL" sz="2400" b="0" i="0" u="none" strike="noStrike" cap="none" dirty="0">
                <a:latin typeface="Arial"/>
                <a:ea typeface="Arial"/>
                <a:cs typeface="Arial"/>
                <a:sym typeface="Arial"/>
              </a:rPr>
              <a:t> תהילה אשלג</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האקדמי: </a:t>
            </a:r>
            <a:r>
              <a:rPr lang="iw-IL" sz="2400" i="0" u="none" strike="noStrike" cap="none" dirty="0">
                <a:latin typeface="Arial"/>
                <a:ea typeface="Arial"/>
                <a:cs typeface="Arial"/>
                <a:sym typeface="Arial"/>
              </a:rPr>
              <a:t>תהילה אשלג</a:t>
            </a:r>
            <a:br>
              <a:rPr lang="iw-IL" sz="3200" dirty="0"/>
            </a:br>
            <a:r>
              <a:rPr lang="iw-IL" sz="2400" b="1" i="0" u="none" strike="noStrike" cap="none" dirty="0">
                <a:latin typeface="Arial"/>
                <a:ea typeface="Arial"/>
                <a:cs typeface="Arial"/>
                <a:sym typeface="Arial"/>
              </a:rPr>
              <a:t>תאריך הגשה:</a:t>
            </a:r>
            <a:r>
              <a:rPr lang="iw-IL" sz="2400" b="0" i="0" u="none" strike="noStrike" cap="none" dirty="0">
                <a:latin typeface="Arial"/>
                <a:ea typeface="Arial"/>
                <a:cs typeface="Arial"/>
                <a:sym typeface="Arial"/>
              </a:rPr>
              <a:t> </a:t>
            </a:r>
            <a:endParaRPr lang="iw-IL" sz="3200" dirty="0"/>
          </a:p>
          <a:p>
            <a:endParaRPr lang="he-IL" sz="2400" dirty="0"/>
          </a:p>
        </p:txBody>
      </p:sp>
    </p:spTree>
    <p:extLst>
      <p:ext uri="{BB962C8B-B14F-4D97-AF65-F5344CB8AC3E}">
        <p14:creationId xmlns:p14="http://schemas.microsoft.com/office/powerpoint/2010/main" val="106615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57D0F377-D94D-AD32-EFCF-B52DC447A822}"/>
              </a:ext>
            </a:extLst>
          </p:cNvPr>
          <p:cNvGraphicFramePr>
            <a:graphicFrameLocks/>
          </p:cNvGraphicFramePr>
          <p:nvPr>
            <p:extLst>
              <p:ext uri="{D42A27DB-BD31-4B8C-83A1-F6EECF244321}">
                <p14:modId xmlns:p14="http://schemas.microsoft.com/office/powerpoint/2010/main" val="1646623456"/>
              </p:ext>
            </p:extLst>
          </p:nvPr>
        </p:nvGraphicFramePr>
        <p:xfrm>
          <a:off x="456791" y="768753"/>
          <a:ext cx="11278418" cy="514807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782071">
                  <a:extLst>
                    <a:ext uri="{9D8B030D-6E8A-4147-A177-3AD203B41FA5}">
                      <a16:colId xmlns:a16="http://schemas.microsoft.com/office/drawing/2014/main" val="2293940662"/>
                    </a:ext>
                  </a:extLst>
                </a:gridCol>
                <a:gridCol w="1457820">
                  <a:extLst>
                    <a:ext uri="{9D8B030D-6E8A-4147-A177-3AD203B41FA5}">
                      <a16:colId xmlns:a16="http://schemas.microsoft.com/office/drawing/2014/main" val="4252471547"/>
                    </a:ext>
                  </a:extLst>
                </a:gridCol>
                <a:gridCol w="942129">
                  <a:extLst>
                    <a:ext uri="{9D8B030D-6E8A-4147-A177-3AD203B41FA5}">
                      <a16:colId xmlns:a16="http://schemas.microsoft.com/office/drawing/2014/main" val="571557810"/>
                    </a:ext>
                  </a:extLst>
                </a:gridCol>
                <a:gridCol w="4702381">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3</a:t>
                      </a:r>
                    </a:p>
                  </a:txBody>
                  <a:tcPr marT="50292" marB="50292"/>
                </a:tc>
                <a:tc>
                  <a:txBody>
                    <a:bodyPr/>
                    <a:lstStyle/>
                    <a:p>
                      <a:pPr rtl="1"/>
                      <a:r>
                        <a:rPr lang="he-IL" sz="1600" dirty="0"/>
                        <a:t>מקום אחסון נתונים רגישים בענן </a:t>
                      </a:r>
                      <a:r>
                        <a:rPr lang="en-US" sz="1600" dirty="0"/>
                        <a:t>render </a:t>
                      </a:r>
                      <a:r>
                        <a:rPr lang="he-IL" sz="1600" dirty="0"/>
                        <a:t> .</a:t>
                      </a:r>
                    </a:p>
                  </a:txBody>
                  <a:tcPr marT="50292" marB="50292"/>
                </a:tc>
                <a:tc>
                  <a:txBody>
                    <a:bodyPr/>
                    <a:lstStyle/>
                    <a:p>
                      <a:pPr algn="l" rtl="0"/>
                      <a:r>
                        <a:rPr lang="en-US" sz="2000" dirty="0"/>
                        <a:t>render</a:t>
                      </a:r>
                      <a:r>
                        <a:rPr lang="he-IL" sz="2000" dirty="0"/>
                        <a:t>,</a:t>
                      </a:r>
                    </a:p>
                    <a:p>
                      <a:pPr algn="l" rtl="0"/>
                      <a:r>
                        <a:rPr lang="en-US" sz="2000" dirty="0" err="1"/>
                        <a:t>HashiCorp</a:t>
                      </a:r>
                      <a:r>
                        <a:rPr lang="en-US" sz="2000" dirty="0"/>
                        <a:t> Vault</a:t>
                      </a:r>
                    </a:p>
                    <a:p>
                      <a:pPr rtl="1"/>
                      <a:endParaRPr lang="he-IL" sz="2000" dirty="0"/>
                    </a:p>
                  </a:txBody>
                  <a:tcPr marT="50292" marB="50292"/>
                </a:tc>
                <a:tc>
                  <a:txBody>
                    <a:bodyPr/>
                    <a:lstStyle/>
                    <a:p>
                      <a:pPr rtl="1"/>
                      <a:r>
                        <a:rPr lang="en-US" sz="2000" dirty="0"/>
                        <a:t>--</a:t>
                      </a:r>
                      <a:endParaRPr lang="he-IL" sz="2000" dirty="0"/>
                    </a:p>
                  </a:txBody>
                  <a:tcPr marT="50292" marB="50292"/>
                </a:tc>
                <a:tc>
                  <a:txBody>
                    <a:bodyPr/>
                    <a:lstStyle/>
                    <a:p>
                      <a:r>
                        <a:rPr lang="he-IL" sz="1600" b="0" dirty="0"/>
                        <a:t>1</a:t>
                      </a:r>
                      <a:r>
                        <a:rPr lang="he-IL" sz="1800" b="0" dirty="0"/>
                        <a:t>. </a:t>
                      </a:r>
                      <a:r>
                        <a:rPr lang="he-IL" sz="1600" b="0" dirty="0"/>
                        <a:t>התקנת </a:t>
                      </a:r>
                      <a:r>
                        <a:rPr lang="en-US" sz="1600" b="0" dirty="0"/>
                        <a:t>:   </a:t>
                      </a:r>
                      <a:r>
                        <a:rPr lang="en-US" sz="1600" b="0" dirty="0" err="1"/>
                        <a:t>HashiCorp</a:t>
                      </a:r>
                      <a:r>
                        <a:rPr lang="en-US" sz="1600" b="0" dirty="0"/>
                        <a:t> Vault </a:t>
                      </a:r>
                    </a:p>
                    <a:p>
                      <a:r>
                        <a:rPr lang="he-IL" sz="1600" b="0" dirty="0"/>
                        <a:t>שימוש ב-</a:t>
                      </a:r>
                      <a:r>
                        <a:rPr lang="en-US" sz="1600" b="0" dirty="0"/>
                        <a:t> </a:t>
                      </a:r>
                      <a:r>
                        <a:rPr lang="en-US" sz="1600" b="0" dirty="0" err="1"/>
                        <a:t>Dockerfile</a:t>
                      </a:r>
                      <a:r>
                        <a:rPr lang="en-US" sz="1600" b="0" dirty="0"/>
                        <a:t> </a:t>
                      </a:r>
                      <a:r>
                        <a:rPr lang="he-IL" sz="1600" b="0" dirty="0"/>
                        <a:t>להתקנת </a:t>
                      </a:r>
                      <a:r>
                        <a:rPr lang="en-US" sz="1600" b="0" dirty="0"/>
                        <a:t> Vault </a:t>
                      </a:r>
                      <a:r>
                        <a:rPr lang="he-IL" sz="1600" b="0" dirty="0"/>
                        <a:t>בענן </a:t>
                      </a:r>
                      <a:r>
                        <a:rPr lang="en-US" sz="1600" b="0" dirty="0"/>
                        <a:t>render</a:t>
                      </a:r>
                      <a:r>
                        <a:rPr lang="he-IL" sz="1600" b="0" dirty="0"/>
                        <a:t>.</a:t>
                      </a:r>
                    </a:p>
                    <a:p>
                      <a:r>
                        <a:rPr lang="he-IL" sz="1600" b="0" dirty="0"/>
                        <a:t>קביעת תצורת ה-</a:t>
                      </a:r>
                      <a:r>
                        <a:rPr lang="en-US" sz="1600" b="0" dirty="0" err="1"/>
                        <a:t>Dockerfile</a:t>
                      </a:r>
                      <a:r>
                        <a:rPr lang="en-US" sz="1600" b="0" dirty="0"/>
                        <a:t> </a:t>
                      </a:r>
                      <a:r>
                        <a:rPr lang="he-IL" sz="1600" b="0" dirty="0"/>
                        <a:t> כך שיתאים לצרכים של הפרויקט.</a:t>
                      </a:r>
                    </a:p>
                    <a:p>
                      <a:endParaRPr lang="he-IL" sz="1600" b="0" dirty="0"/>
                    </a:p>
                    <a:p>
                      <a:r>
                        <a:rPr lang="he-IL" sz="1600" b="0" dirty="0"/>
                        <a:t>2. הגדרת תצורת </a:t>
                      </a:r>
                      <a:r>
                        <a:rPr lang="en-US" sz="1600" b="0" dirty="0"/>
                        <a:t>:Vault</a:t>
                      </a:r>
                    </a:p>
                    <a:p>
                      <a:r>
                        <a:rPr lang="he-IL" sz="1600" b="0" dirty="0"/>
                        <a:t>יצירת קובץ תצורה עבור </a:t>
                      </a:r>
                      <a:r>
                        <a:rPr lang="en-US" sz="1600" b="0" dirty="0"/>
                        <a:t>Vault </a:t>
                      </a:r>
                      <a:r>
                        <a:rPr lang="he-IL" sz="1600" b="0" dirty="0"/>
                        <a:t>עם הפרטים הנדרשים.</a:t>
                      </a:r>
                    </a:p>
                    <a:p>
                      <a:r>
                        <a:rPr lang="he-IL" sz="1600" b="0" dirty="0"/>
                        <a:t>שימוש בפקודת </a:t>
                      </a:r>
                      <a:r>
                        <a:rPr lang="en-US" sz="1600" b="0" dirty="0"/>
                        <a:t>vault server -config=&lt;config-file&gt; </a:t>
                      </a:r>
                      <a:r>
                        <a:rPr lang="he-IL" sz="1600" b="0" dirty="0"/>
                        <a:t>להרצת השרת.</a:t>
                      </a:r>
                    </a:p>
                    <a:p>
                      <a:endParaRPr lang="he-IL" sz="1600" b="0" dirty="0"/>
                    </a:p>
                    <a:p>
                      <a:r>
                        <a:rPr lang="he-IL" sz="1600" b="0" dirty="0"/>
                        <a:t>3.</a:t>
                      </a:r>
                      <a:r>
                        <a:rPr lang="he-IL" sz="1600" b="1" dirty="0"/>
                        <a:t> </a:t>
                      </a:r>
                      <a:r>
                        <a:rPr lang="he-IL" sz="1600" b="0" dirty="0"/>
                        <a:t>שמירת מפתחות </a:t>
                      </a:r>
                      <a:r>
                        <a:rPr lang="en-US" sz="1600" b="0" dirty="0" err="1"/>
                        <a:t>OpenAI</a:t>
                      </a:r>
                      <a:r>
                        <a:rPr lang="en-US" sz="1600" b="0" dirty="0"/>
                        <a:t> </a:t>
                      </a:r>
                      <a:r>
                        <a:rPr lang="he-IL" sz="1600" b="0" dirty="0"/>
                        <a:t> בקוד </a:t>
                      </a:r>
                      <a:r>
                        <a:rPr lang="en-US" sz="1600" b="0" dirty="0"/>
                        <a:t>Python</a:t>
                      </a:r>
                    </a:p>
                    <a:p>
                      <a:r>
                        <a:rPr lang="he-IL" sz="1600" b="0" dirty="0"/>
                        <a:t>שימוש ב-</a:t>
                      </a:r>
                      <a:r>
                        <a:rPr lang="en-US" sz="1600" b="0" dirty="0"/>
                        <a:t> </a:t>
                      </a:r>
                      <a:r>
                        <a:rPr lang="en-US" sz="1600" b="0" dirty="0" err="1"/>
                        <a:t>hvac</a:t>
                      </a:r>
                      <a:r>
                        <a:rPr lang="en-US" sz="1600" b="0" dirty="0"/>
                        <a:t> </a:t>
                      </a:r>
                      <a:r>
                        <a:rPr lang="he-IL" sz="1600" b="0" dirty="0"/>
                        <a:t>להתחברות ל-</a:t>
                      </a:r>
                      <a:r>
                        <a:rPr lang="en-US" sz="1600" b="0" dirty="0"/>
                        <a:t>Vault</a:t>
                      </a:r>
                      <a:endParaRPr lang="he-IL" sz="1600" b="0" dirty="0"/>
                    </a:p>
                    <a:p>
                      <a:endParaRPr lang="he-IL" sz="1600" b="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1600" b="0" dirty="0"/>
                        <a:t>4.</a:t>
                      </a:r>
                      <a:r>
                        <a:rPr lang="he-IL" sz="1600" dirty="0"/>
                        <a:t> יצירת קוד </a:t>
                      </a:r>
                      <a:r>
                        <a:rPr lang="en-US" sz="1600" dirty="0"/>
                        <a:t>Python </a:t>
                      </a:r>
                      <a:r>
                        <a:rPr lang="he-IL" sz="1600" dirty="0"/>
                        <a:t> שמתחבר ל-</a:t>
                      </a:r>
                      <a:r>
                        <a:rPr lang="en-US" sz="1600" dirty="0"/>
                        <a:t>Vault </a:t>
                      </a:r>
                      <a:r>
                        <a:rPr lang="he-IL" sz="1600" dirty="0"/>
                        <a:t> ומשיג את מפתחות ה </a:t>
                      </a:r>
                      <a:r>
                        <a:rPr lang="en-US" sz="1600" dirty="0" err="1"/>
                        <a:t>openAi</a:t>
                      </a:r>
                      <a:r>
                        <a:rPr lang="en-US" sz="1600" dirty="0"/>
                        <a:t> – </a:t>
                      </a:r>
                      <a:r>
                        <a:rPr lang="en-US" sz="1600" dirty="0" err="1"/>
                        <a:t>api</a:t>
                      </a:r>
                      <a:r>
                        <a:rPr lang="en-US" sz="1600" dirty="0"/>
                        <a:t> </a:t>
                      </a:r>
                      <a:r>
                        <a:rPr lang="he-IL" sz="1600" dirty="0"/>
                        <a:t>.</a:t>
                      </a:r>
                      <a:endParaRPr lang="he-IL" b="0" dirty="0"/>
                    </a:p>
                    <a:p>
                      <a:endParaRPr lang="he-IL" b="0" dirty="0"/>
                    </a:p>
                    <a:p>
                      <a:endParaRPr lang="he-IL" dirty="0"/>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spTree>
    <p:extLst>
      <p:ext uri="{BB962C8B-B14F-4D97-AF65-F5344CB8AC3E}">
        <p14:creationId xmlns:p14="http://schemas.microsoft.com/office/powerpoint/2010/main" val="83813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4" name="תמונה 3">
            <a:extLst>
              <a:ext uri="{FF2B5EF4-FFF2-40B4-BE49-F238E27FC236}">
                <a16:creationId xmlns:a16="http://schemas.microsoft.com/office/drawing/2014/main" id="{1F2B4B11-213D-E39E-B481-00AFA32017AF}"/>
              </a:ext>
            </a:extLst>
          </p:cNvPr>
          <p:cNvPicPr>
            <a:picLocks noChangeAspect="1"/>
          </p:cNvPicPr>
          <p:nvPr/>
        </p:nvPicPr>
        <p:blipFill rotWithShape="1">
          <a:blip r:embed="rId3"/>
          <a:srcRect b="28287"/>
          <a:stretch/>
        </p:blipFill>
        <p:spPr>
          <a:xfrm>
            <a:off x="1560033" y="766940"/>
            <a:ext cx="9874623" cy="2393020"/>
          </a:xfrm>
          <a:prstGeom prst="rect">
            <a:avLst/>
          </a:prstGeom>
          <a:ln w="12700">
            <a:solidFill>
              <a:schemeClr val="accent1">
                <a:lumMod val="60000"/>
                <a:lumOff val="40000"/>
              </a:schemeClr>
            </a:solidFill>
          </a:ln>
        </p:spPr>
      </p:pic>
      <p:pic>
        <p:nvPicPr>
          <p:cNvPr id="10" name="תמונה 9">
            <a:extLst>
              <a:ext uri="{FF2B5EF4-FFF2-40B4-BE49-F238E27FC236}">
                <a16:creationId xmlns:a16="http://schemas.microsoft.com/office/drawing/2014/main" id="{A74F3325-9F79-CD96-BB38-493C79A21209}"/>
              </a:ext>
            </a:extLst>
          </p:cNvPr>
          <p:cNvPicPr>
            <a:picLocks noChangeAspect="1"/>
          </p:cNvPicPr>
          <p:nvPr/>
        </p:nvPicPr>
        <p:blipFill>
          <a:blip r:embed="rId4"/>
          <a:stretch>
            <a:fillRect/>
          </a:stretch>
        </p:blipFill>
        <p:spPr>
          <a:xfrm>
            <a:off x="136460" y="2944893"/>
            <a:ext cx="6197027" cy="3662095"/>
          </a:xfrm>
          <a:prstGeom prst="rect">
            <a:avLst/>
          </a:prstGeom>
          <a:ln w="12700">
            <a:solidFill>
              <a:schemeClr val="accent1">
                <a:lumMod val="60000"/>
                <a:lumOff val="40000"/>
              </a:schemeClr>
            </a:solidFill>
          </a:ln>
        </p:spPr>
      </p:pic>
      <p:pic>
        <p:nvPicPr>
          <p:cNvPr id="12" name="תמונה 11">
            <a:extLst>
              <a:ext uri="{FF2B5EF4-FFF2-40B4-BE49-F238E27FC236}">
                <a16:creationId xmlns:a16="http://schemas.microsoft.com/office/drawing/2014/main" id="{B626F3A7-4DAC-414F-18BD-E01333087A1E}"/>
              </a:ext>
            </a:extLst>
          </p:cNvPr>
          <p:cNvPicPr>
            <a:picLocks noChangeAspect="1"/>
          </p:cNvPicPr>
          <p:nvPr/>
        </p:nvPicPr>
        <p:blipFill>
          <a:blip r:embed="rId5"/>
          <a:stretch>
            <a:fillRect/>
          </a:stretch>
        </p:blipFill>
        <p:spPr>
          <a:xfrm>
            <a:off x="4764824" y="3780642"/>
            <a:ext cx="6839905" cy="533474"/>
          </a:xfrm>
          <a:prstGeom prst="rect">
            <a:avLst/>
          </a:prstGeom>
          <a:ln w="12700">
            <a:solidFill>
              <a:schemeClr val="accent1">
                <a:lumMod val="60000"/>
                <a:lumOff val="40000"/>
              </a:schemeClr>
            </a:solidFill>
          </a:ln>
        </p:spPr>
      </p:pic>
    </p:spTree>
    <p:extLst>
      <p:ext uri="{BB962C8B-B14F-4D97-AF65-F5344CB8AC3E}">
        <p14:creationId xmlns:p14="http://schemas.microsoft.com/office/powerpoint/2010/main" val="1028473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spTree>
    <p:extLst>
      <p:ext uri="{BB962C8B-B14F-4D97-AF65-F5344CB8AC3E}">
        <p14:creationId xmlns:p14="http://schemas.microsoft.com/office/powerpoint/2010/main" val="4072983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F7E17-264C-4261-EEB5-15D3C47C031E}"/>
              </a:ext>
            </a:extLst>
          </p:cNvPr>
          <p:cNvSpPr>
            <a:spLocks noGrp="1"/>
          </p:cNvSpPr>
          <p:nvPr>
            <p:ph type="title"/>
          </p:nvPr>
        </p:nvSpPr>
        <p:spPr/>
        <p:txBody>
          <a:bodyPr/>
          <a:lstStyle/>
          <a:p>
            <a:pPr algn="ctr"/>
            <a:r>
              <a:rPr lang="he-IL" dirty="0">
                <a:solidFill>
                  <a:schemeClr val="tx2">
                    <a:lumMod val="60000"/>
                    <a:lumOff val="40000"/>
                  </a:schemeClr>
                </a:solidFill>
                <a:cs typeface="+mn-cs"/>
              </a:rPr>
              <a:t>שלב 5 : בדיקות אבטחה ואיכות</a:t>
            </a:r>
            <a:endParaRPr lang="he-IL" dirty="0"/>
          </a:p>
        </p:txBody>
      </p:sp>
      <p:sp>
        <p:nvSpPr>
          <p:cNvPr id="3" name="מציין מיקום תוכן 2">
            <a:extLst>
              <a:ext uri="{FF2B5EF4-FFF2-40B4-BE49-F238E27FC236}">
                <a16:creationId xmlns:a16="http://schemas.microsoft.com/office/drawing/2014/main" id="{7F0067E9-0060-E6A0-F3FA-65B4A8095665}"/>
              </a:ext>
            </a:extLst>
          </p:cNvPr>
          <p:cNvSpPr>
            <a:spLocks noGrp="1"/>
          </p:cNvSpPr>
          <p:nvPr>
            <p:ph idx="1"/>
          </p:nvPr>
        </p:nvSpPr>
        <p:spPr/>
        <p:txBody>
          <a:bodyPr/>
          <a:lstStyle/>
          <a:p>
            <a:pPr marL="0" indent="0">
              <a:buNone/>
            </a:pPr>
            <a:r>
              <a:rPr lang="he-IL" dirty="0"/>
              <a:t>כאשר סיימתי לפתח, הרצתי את האתר בסביבות שונות: </a:t>
            </a:r>
          </a:p>
          <a:p>
            <a:pPr marL="514350" indent="-514350">
              <a:buAutoNum type="arabicPeriod"/>
            </a:pPr>
            <a:r>
              <a:rPr lang="he-IL" dirty="0"/>
              <a:t>לוקאלית</a:t>
            </a:r>
          </a:p>
          <a:p>
            <a:pPr marL="514350" indent="-514350">
              <a:buAutoNum type="arabicPeriod"/>
            </a:pPr>
            <a:r>
              <a:rPr lang="he-IL" dirty="0"/>
              <a:t>על הענן </a:t>
            </a:r>
            <a:r>
              <a:rPr lang="en-US" dirty="0"/>
              <a:t>render</a:t>
            </a:r>
          </a:p>
          <a:p>
            <a:pPr marL="514350" indent="-514350">
              <a:buAutoNum type="arabicPeriod"/>
            </a:pPr>
            <a:endParaRPr lang="en-US" dirty="0"/>
          </a:p>
          <a:p>
            <a:pPr marL="0" indent="0">
              <a:buNone/>
            </a:pPr>
            <a:r>
              <a:rPr lang="he-IL" dirty="0"/>
              <a:t>בדקתי שהמסכים עובדים כראוי, במידה והמשימה הייתה על צד קליינט, ובמידה והמשימה הייתה על צד סרבר, בדקתי שה </a:t>
            </a:r>
            <a:r>
              <a:rPr lang="en-US" dirty="0" err="1"/>
              <a:t>apis</a:t>
            </a:r>
            <a:r>
              <a:rPr lang="he-IL" dirty="0"/>
              <a:t> מגיבים כראוי באמצעות </a:t>
            </a:r>
            <a:r>
              <a:rPr lang="en-US" dirty="0"/>
              <a:t>postman</a:t>
            </a:r>
            <a:r>
              <a:rPr lang="he-IL" dirty="0"/>
              <a:t>.</a:t>
            </a:r>
          </a:p>
        </p:txBody>
      </p:sp>
    </p:spTree>
    <p:extLst>
      <p:ext uri="{BB962C8B-B14F-4D97-AF65-F5344CB8AC3E}">
        <p14:creationId xmlns:p14="http://schemas.microsoft.com/office/powerpoint/2010/main" val="3953025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B29C97-537B-BAA7-E8D3-1724B3A95593}"/>
              </a:ext>
            </a:extLst>
          </p:cNvPr>
          <p:cNvSpPr>
            <a:spLocks noGrp="1"/>
          </p:cNvSpPr>
          <p:nvPr>
            <p:ph type="title"/>
          </p:nvPr>
        </p:nvSpPr>
        <p:spPr/>
        <p:txBody>
          <a:bodyPr/>
          <a:lstStyle/>
          <a:p>
            <a:r>
              <a:rPr lang="he-IL" dirty="0">
                <a:solidFill>
                  <a:schemeClr val="tx2">
                    <a:lumMod val="60000"/>
                    <a:lumOff val="40000"/>
                  </a:schemeClr>
                </a:solidFill>
                <a:cs typeface="+mn-cs"/>
              </a:rPr>
              <a:t>שלב 6 : הטמעה ותמיכה</a:t>
            </a:r>
            <a:endParaRPr lang="he-IL" dirty="0"/>
          </a:p>
        </p:txBody>
      </p:sp>
      <p:sp>
        <p:nvSpPr>
          <p:cNvPr id="3" name="מציין מיקום תוכן 2">
            <a:extLst>
              <a:ext uri="{FF2B5EF4-FFF2-40B4-BE49-F238E27FC236}">
                <a16:creationId xmlns:a16="http://schemas.microsoft.com/office/drawing/2014/main" id="{0AD31759-6B4E-995B-DF18-43BF74A7B826}"/>
              </a:ext>
            </a:extLst>
          </p:cNvPr>
          <p:cNvSpPr>
            <a:spLocks noGrp="1"/>
          </p:cNvSpPr>
          <p:nvPr>
            <p:ph idx="1"/>
          </p:nvPr>
        </p:nvSpPr>
        <p:spPr/>
        <p:txBody>
          <a:bodyPr/>
          <a:lstStyle/>
          <a:p>
            <a:pPr marL="0" indent="0">
              <a:buNone/>
            </a:pPr>
            <a:r>
              <a:rPr lang="he-IL" dirty="0"/>
              <a:t>בסיום כל ספרינט נערך דמו ללקוח, בסביבת ענן.</a:t>
            </a:r>
          </a:p>
          <a:p>
            <a:pPr marL="0" indent="0">
              <a:buNone/>
            </a:pPr>
            <a:r>
              <a:rPr lang="he-IL" dirty="0"/>
              <a:t>אנשי הקשר של הלקוח קבלו את הלינק לאתר להכרות עם המערכת ונתינת פידבק לשינויים נדרשים בספרינטים הבאים.</a:t>
            </a:r>
          </a:p>
          <a:p>
            <a:pPr marL="0" indent="0">
              <a:buNone/>
            </a:pPr>
            <a:r>
              <a:rPr lang="he-IL" dirty="0"/>
              <a:t>בעתיד הצוותות הבאים יפעילו את המערכת בענן חזק יותר ויטמיעו את המערכת באגף לשימוש יומיומי.</a:t>
            </a:r>
          </a:p>
        </p:txBody>
      </p:sp>
    </p:spTree>
    <p:extLst>
      <p:ext uri="{BB962C8B-B14F-4D97-AF65-F5344CB8AC3E}">
        <p14:creationId xmlns:p14="http://schemas.microsoft.com/office/powerpoint/2010/main" val="1792001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680B0A-1BF5-AA8E-B468-401E39D76500}"/>
              </a:ext>
            </a:extLst>
          </p:cNvPr>
          <p:cNvSpPr>
            <a:spLocks noGrp="1"/>
          </p:cNvSpPr>
          <p:nvPr>
            <p:ph type="title"/>
          </p:nvPr>
        </p:nvSpPr>
        <p:spPr/>
        <p:txBody>
          <a:bodyPr/>
          <a:lstStyle/>
          <a:p>
            <a:pPr algn="ctr"/>
            <a:r>
              <a:rPr lang="iw-IL" dirty="0">
                <a:solidFill>
                  <a:schemeClr val="tx2">
                    <a:lumMod val="60000"/>
                    <a:lumOff val="40000"/>
                  </a:schemeClr>
                </a:solidFill>
                <a:cs typeface="+mn-cs"/>
              </a:rPr>
              <a:t>סיכום ומסקנות</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DE67A3D4-AD46-7FE3-BE3C-4C194407B77E}"/>
              </a:ext>
            </a:extLst>
          </p:cNvPr>
          <p:cNvSpPr>
            <a:spLocks noGrp="1"/>
          </p:cNvSpPr>
          <p:nvPr>
            <p:ph idx="1"/>
          </p:nvPr>
        </p:nvSpPr>
        <p:spPr/>
        <p:txBody>
          <a:bodyPr>
            <a:normAutofit fontScale="85000" lnSpcReduction="20000"/>
          </a:bodyPr>
          <a:lstStyle/>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סיכום כללי</a:t>
            </a:r>
            <a:r>
              <a:rPr lang="he-IL"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iw-IL" sz="2800" dirty="0">
                <a:latin typeface="Arial"/>
                <a:ea typeface="Arial"/>
                <a:cs typeface="Arial"/>
                <a:sym typeface="Arial"/>
              </a:rPr>
              <a:t>הפרויקט נחל הצלחה בזכות עבודה משותפת של הצוות, שימוש בטכנולוגיות מתקדמות וארכיטקטורת מיקרו-סרוויסים מבוזרת. המערכת מאפשרת ניהול קורסים, שיעורים ומסמכים בצורה יעילה ונוחה, תוך שמירה על חוויית משתמש גבוהה. הפרויקט הושק בהצלחה לענן וממשיך להיות מתוחזק ומשודרג באופן שוטף.</a:t>
            </a:r>
            <a:endParaRPr lang="he-IL" sz="2800"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endParaRPr lang="iw-IL" dirty="0"/>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מסקנות אישיות</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כמפורט בפרק שמונה- צברתי ידע רב וחדש בטכנולוגיות חדשניות וחכמות, למדתי נהלי עבודה </a:t>
            </a:r>
            <a:r>
              <a:rPr lang="he-IL" dirty="0"/>
              <a:t>במתודולוגיית </a:t>
            </a:r>
            <a:r>
              <a:rPr lang="he-IL" dirty="0" err="1"/>
              <a:t>אדג'ייל</a:t>
            </a:r>
            <a:r>
              <a:rPr lang="en-US" dirty="0"/>
              <a:t>(Agile)</a:t>
            </a:r>
            <a:r>
              <a:rPr lang="he-IL" dirty="0"/>
              <a:t>,</a:t>
            </a:r>
            <a:r>
              <a:rPr lang="en-US" dirty="0"/>
              <a:t> </a:t>
            </a:r>
            <a:r>
              <a:rPr lang="he-IL" sz="2800" i="0" u="none" strike="noStrike" cap="none" dirty="0">
                <a:latin typeface="Arial"/>
                <a:ea typeface="Arial"/>
                <a:cs typeface="Arial"/>
                <a:sym typeface="Arial"/>
              </a:rPr>
              <a:t>התמודדתי עם אתגרים בפיתוח ו</a:t>
            </a:r>
            <a:r>
              <a:rPr lang="he-IL" sz="2800" b="0" i="0" u="none" strike="noStrike" cap="none" dirty="0">
                <a:latin typeface="Arial"/>
                <a:ea typeface="Arial"/>
                <a:cs typeface="Arial"/>
                <a:sym typeface="Arial"/>
              </a:rPr>
              <a:t>פתרתי באגים שונים במהלך הפיתוח.</a:t>
            </a:r>
          </a:p>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תרומה לפרויקט ולחברה:</a:t>
            </a:r>
            <a:endParaRPr lang="he-IL" sz="2800" b="1"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מעבר למשימות שלי החשובות בפיתוח , הכוונתי את הצוות לנראות נכונה של האתר, בדגש להנפיק מערכת עם </a:t>
            </a:r>
            <a:r>
              <a:rPr lang="he-IL" sz="2800" i="0" u="none" strike="noStrike" cap="none" dirty="0" err="1">
                <a:latin typeface="Arial"/>
                <a:ea typeface="Arial"/>
                <a:cs typeface="Arial"/>
                <a:sym typeface="Arial"/>
              </a:rPr>
              <a:t>חוית</a:t>
            </a:r>
            <a:r>
              <a:rPr lang="he-IL" sz="2800" i="0" u="none" strike="noStrike" cap="none" dirty="0">
                <a:latin typeface="Arial"/>
                <a:ea typeface="Arial"/>
                <a:cs typeface="Arial"/>
                <a:sym typeface="Arial"/>
              </a:rPr>
              <a:t> משתמש גבוהה וידידותית יותר</a:t>
            </a:r>
            <a:endParaRPr lang="iw-IL" dirty="0"/>
          </a:p>
        </p:txBody>
      </p:sp>
    </p:spTree>
    <p:extLst>
      <p:ext uri="{BB962C8B-B14F-4D97-AF65-F5344CB8AC3E}">
        <p14:creationId xmlns:p14="http://schemas.microsoft.com/office/powerpoint/2010/main" val="2151092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1B7BD4-CE19-12EA-8EED-12B635472866}"/>
              </a:ext>
            </a:extLst>
          </p:cNvPr>
          <p:cNvSpPr>
            <a:spLocks noGrp="1"/>
          </p:cNvSpPr>
          <p:nvPr>
            <p:ph type="title"/>
          </p:nvPr>
        </p:nvSpPr>
        <p:spPr/>
        <p:txBody>
          <a:bodyPr/>
          <a:lstStyle/>
          <a:p>
            <a:pPr algn="ctr"/>
            <a:r>
              <a:rPr lang="he-IL" dirty="0">
                <a:solidFill>
                  <a:schemeClr val="tx2">
                    <a:lumMod val="60000"/>
                    <a:lumOff val="40000"/>
                  </a:schemeClr>
                </a:solidFill>
                <a:cs typeface="+mn-cs"/>
              </a:rPr>
              <a:t>נספחים:</a:t>
            </a:r>
          </a:p>
        </p:txBody>
      </p:sp>
      <p:grpSp>
        <p:nvGrpSpPr>
          <p:cNvPr id="8" name="קבוצה 7">
            <a:extLst>
              <a:ext uri="{FF2B5EF4-FFF2-40B4-BE49-F238E27FC236}">
                <a16:creationId xmlns:a16="http://schemas.microsoft.com/office/drawing/2014/main" id="{FB6A8020-409B-083A-B2DD-F072F2FB0E61}"/>
              </a:ext>
            </a:extLst>
          </p:cNvPr>
          <p:cNvGrpSpPr/>
          <p:nvPr/>
        </p:nvGrpSpPr>
        <p:grpSpPr>
          <a:xfrm>
            <a:off x="104775" y="276225"/>
            <a:ext cx="4914899" cy="6503837"/>
            <a:chOff x="4899360" y="1032326"/>
            <a:chExt cx="6919560" cy="8130891"/>
          </a:xfrm>
        </p:grpSpPr>
        <p:pic>
          <p:nvPicPr>
            <p:cNvPr id="5" name="תמונה 4">
              <a:extLst>
                <a:ext uri="{FF2B5EF4-FFF2-40B4-BE49-F238E27FC236}">
                  <a16:creationId xmlns:a16="http://schemas.microsoft.com/office/drawing/2014/main" id="{EB5985BA-6CFF-CF5C-3204-49D728BBCA16}"/>
                </a:ext>
              </a:extLst>
            </p:cNvPr>
            <p:cNvPicPr>
              <a:picLocks noChangeAspect="1"/>
            </p:cNvPicPr>
            <p:nvPr/>
          </p:nvPicPr>
          <p:blipFill>
            <a:blip r:embed="rId2"/>
            <a:stretch>
              <a:fillRect/>
            </a:stretch>
          </p:blipFill>
          <p:spPr>
            <a:xfrm>
              <a:off x="4899360" y="1032326"/>
              <a:ext cx="6919560" cy="4244708"/>
            </a:xfrm>
            <a:prstGeom prst="rect">
              <a:avLst/>
            </a:prstGeom>
          </p:spPr>
        </p:pic>
        <p:pic>
          <p:nvPicPr>
            <p:cNvPr id="7" name="תמונה 6">
              <a:extLst>
                <a:ext uri="{FF2B5EF4-FFF2-40B4-BE49-F238E27FC236}">
                  <a16:creationId xmlns:a16="http://schemas.microsoft.com/office/drawing/2014/main" id="{CFCC5F1D-B2F7-B035-507C-B0944F672819}"/>
                </a:ext>
              </a:extLst>
            </p:cNvPr>
            <p:cNvPicPr>
              <a:picLocks noChangeAspect="1"/>
            </p:cNvPicPr>
            <p:nvPr/>
          </p:nvPicPr>
          <p:blipFill>
            <a:blip r:embed="rId3"/>
            <a:stretch>
              <a:fillRect/>
            </a:stretch>
          </p:blipFill>
          <p:spPr>
            <a:xfrm>
              <a:off x="5116540" y="5299542"/>
              <a:ext cx="6683319" cy="3863675"/>
            </a:xfrm>
            <a:prstGeom prst="rect">
              <a:avLst/>
            </a:prstGeom>
          </p:spPr>
        </p:pic>
      </p:grpSp>
      <p:sp>
        <p:nvSpPr>
          <p:cNvPr id="9" name="כותרת 1">
            <a:extLst>
              <a:ext uri="{FF2B5EF4-FFF2-40B4-BE49-F238E27FC236}">
                <a16:creationId xmlns:a16="http://schemas.microsoft.com/office/drawing/2014/main" id="{976AAB22-B7AB-181E-5795-4E40541B5547}"/>
              </a:ext>
            </a:extLst>
          </p:cNvPr>
          <p:cNvSpPr txBox="1">
            <a:spLocks/>
          </p:cNvSpPr>
          <p:nvPr/>
        </p:nvSpPr>
        <p:spPr>
          <a:xfrm>
            <a:off x="4914900" y="1171576"/>
            <a:ext cx="7172324" cy="723900"/>
          </a:xfrm>
          <a:prstGeom prst="rect">
            <a:avLst/>
          </a:prstGeom>
        </p:spPr>
        <p:txBody>
          <a:bodyPr vert="horz" lIns="91440" tIns="45720" rIns="91440" bIns="45720" rtlCol="1" anchor="ctr">
            <a:normAutofit fontScale="85000"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3200" dirty="0">
                <a:solidFill>
                  <a:schemeClr val="tx2">
                    <a:lumMod val="60000"/>
                    <a:lumOff val="40000"/>
                  </a:schemeClr>
                </a:solidFill>
                <a:cs typeface="+mn-cs"/>
              </a:rPr>
              <a:t>הסבר מעמיק על הפונקציה </a:t>
            </a:r>
            <a:r>
              <a:rPr lang="en-US" sz="3200" dirty="0" err="1">
                <a:solidFill>
                  <a:schemeClr val="tx2">
                    <a:lumMod val="60000"/>
                    <a:lumOff val="40000"/>
                  </a:schemeClr>
                </a:solidFill>
                <a:cs typeface="+mn-cs"/>
              </a:rPr>
              <a:t>getUrlValueFromConfig</a:t>
            </a:r>
            <a:r>
              <a:rPr lang="he-IL" sz="3200" dirty="0">
                <a:solidFill>
                  <a:schemeClr val="tx2">
                    <a:lumMod val="60000"/>
                    <a:lumOff val="40000"/>
                  </a:schemeClr>
                </a:solidFill>
                <a:cs typeface="+mn-cs"/>
              </a:rPr>
              <a:t> :</a:t>
            </a:r>
          </a:p>
        </p:txBody>
      </p:sp>
      <p:pic>
        <p:nvPicPr>
          <p:cNvPr id="3" name="תמונה 2">
            <a:extLst>
              <a:ext uri="{FF2B5EF4-FFF2-40B4-BE49-F238E27FC236}">
                <a16:creationId xmlns:a16="http://schemas.microsoft.com/office/drawing/2014/main" id="{1B695124-7F13-05CD-EA7E-12B2A3BD2013}"/>
              </a:ext>
            </a:extLst>
          </p:cNvPr>
          <p:cNvPicPr>
            <a:picLocks noChangeAspect="1"/>
          </p:cNvPicPr>
          <p:nvPr/>
        </p:nvPicPr>
        <p:blipFill>
          <a:blip r:embed="rId4"/>
          <a:stretch>
            <a:fillRect/>
          </a:stretch>
        </p:blipFill>
        <p:spPr>
          <a:xfrm>
            <a:off x="5129347" y="2093912"/>
            <a:ext cx="6743429" cy="4244247"/>
          </a:xfrm>
          <a:prstGeom prst="rect">
            <a:avLst/>
          </a:prstGeom>
        </p:spPr>
      </p:pic>
    </p:spTree>
    <p:extLst>
      <p:ext uri="{BB962C8B-B14F-4D97-AF65-F5344CB8AC3E}">
        <p14:creationId xmlns:p14="http://schemas.microsoft.com/office/powerpoint/2010/main" val="165581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2E61D-1C8A-46DF-AAB4-6B061F2CD69F}"/>
              </a:ext>
            </a:extLst>
          </p:cNvPr>
          <p:cNvSpPr>
            <a:spLocks noGrp="1"/>
          </p:cNvSpPr>
          <p:nvPr>
            <p:ph type="title"/>
          </p:nvPr>
        </p:nvSpPr>
        <p:spPr/>
        <p:txBody>
          <a:bodyPr/>
          <a:lstStyle/>
          <a:p>
            <a:r>
              <a:rPr lang="he-IL" dirty="0">
                <a:solidFill>
                  <a:schemeClr val="tx2">
                    <a:lumMod val="60000"/>
                    <a:lumOff val="40000"/>
                  </a:schemeClr>
                </a:solidFill>
                <a:cs typeface="+mn-cs"/>
              </a:rPr>
              <a:t>תוכן העניינים:</a:t>
            </a:r>
          </a:p>
        </p:txBody>
      </p:sp>
      <p:sp>
        <p:nvSpPr>
          <p:cNvPr id="3" name="מציין מיקום תוכן 2">
            <a:extLst>
              <a:ext uri="{FF2B5EF4-FFF2-40B4-BE49-F238E27FC236}">
                <a16:creationId xmlns:a16="http://schemas.microsoft.com/office/drawing/2014/main" id="{B5785FC3-ABD8-2A3C-4E64-46554AEF0FAE}"/>
              </a:ext>
            </a:extLst>
          </p:cNvPr>
          <p:cNvSpPr>
            <a:spLocks noGrp="1"/>
          </p:cNvSpPr>
          <p:nvPr>
            <p:ph idx="1"/>
          </p:nvPr>
        </p:nvSpPr>
        <p:spPr/>
        <p:txBody>
          <a:bodyPr>
            <a:normAutofit fontScale="92500" lnSpcReduction="20000"/>
          </a:bodyPr>
          <a:lstStyle/>
          <a:p>
            <a:pPr marL="228600" lvl="0" indent="-273050" algn="r" rtl="1">
              <a:lnSpc>
                <a:spcPct val="90000"/>
              </a:lnSpc>
              <a:spcBef>
                <a:spcPts val="0"/>
              </a:spcBef>
              <a:spcAft>
                <a:spcPts val="0"/>
              </a:spcAft>
              <a:buSzPts val="1800"/>
              <a:buFont typeface="Gill Sans"/>
              <a:buAutoNum type="arabicPeriod"/>
            </a:pPr>
            <a:r>
              <a:rPr lang="iw-IL" sz="1600" dirty="0"/>
              <a:t>מבוא</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חברת </a:t>
            </a:r>
            <a:r>
              <a:rPr lang="en-US" sz="1600" dirty="0" err="1"/>
              <a:t>Diversitek</a:t>
            </a:r>
            <a:endParaRPr lang="en-US" sz="1600" dirty="0"/>
          </a:p>
          <a:p>
            <a:pPr marL="228600" lvl="0" indent="-273050" algn="r" rtl="1">
              <a:lnSpc>
                <a:spcPct val="90000"/>
              </a:lnSpc>
              <a:spcBef>
                <a:spcPts val="1000"/>
              </a:spcBef>
              <a:spcAft>
                <a:spcPts val="0"/>
              </a:spcAft>
              <a:buSzPts val="1800"/>
              <a:buFont typeface="Gill Sans"/>
              <a:buAutoNum type="arabicPeriod"/>
            </a:pPr>
            <a:r>
              <a:rPr lang="iw-IL" sz="1600" dirty="0"/>
              <a:t>תיאור הלקוח הסופי</a:t>
            </a:r>
            <a:r>
              <a:rPr lang="he-IL" sz="1600" dirty="0"/>
              <a:t> – הסמינר הישן</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מטרות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תהליך העבודה</a:t>
            </a:r>
            <a:r>
              <a:rPr lang="he-IL" sz="1600" dirty="0"/>
              <a:t>:</a:t>
            </a:r>
          </a:p>
          <a:p>
            <a:pPr lvl="1" indent="-273050">
              <a:spcBef>
                <a:spcPts val="1000"/>
              </a:spcBef>
              <a:buSzPts val="1800"/>
              <a:buFont typeface="Gill Sans"/>
              <a:buAutoNum type="arabicPeriod"/>
            </a:pPr>
            <a:r>
              <a:rPr lang="he-IL" sz="1800" dirty="0"/>
              <a:t>שלב א: הכרת החברה והפרויקט.</a:t>
            </a:r>
          </a:p>
          <a:p>
            <a:pPr lvl="1" indent="-273050">
              <a:spcBef>
                <a:spcPts val="1000"/>
              </a:spcBef>
              <a:buSzPts val="1800"/>
              <a:buFont typeface="Gill Sans"/>
              <a:buAutoNum type="arabicPeriod"/>
            </a:pPr>
            <a:r>
              <a:rPr lang="he-IL" sz="1800" dirty="0"/>
              <a:t> שלב ב: אפיון ודרישות.</a:t>
            </a:r>
          </a:p>
          <a:p>
            <a:pPr lvl="1" indent="-273050">
              <a:spcBef>
                <a:spcPts val="1000"/>
              </a:spcBef>
              <a:buSzPts val="1800"/>
              <a:buFont typeface="Gill Sans"/>
              <a:buAutoNum type="arabicPeriod"/>
            </a:pPr>
            <a:r>
              <a:rPr lang="he-IL" sz="1800" dirty="0"/>
              <a:t> שלב ג: תכנון.</a:t>
            </a:r>
          </a:p>
          <a:p>
            <a:pPr lvl="1" indent="-273050">
              <a:spcBef>
                <a:spcPts val="1000"/>
              </a:spcBef>
              <a:buSzPts val="1800"/>
              <a:buFont typeface="Gill Sans"/>
              <a:buAutoNum type="arabicPeriod"/>
            </a:pPr>
            <a:r>
              <a:rPr lang="he-IL" sz="1800" dirty="0"/>
              <a:t> שלב ד: ביצוע ופיתוח.</a:t>
            </a:r>
          </a:p>
          <a:p>
            <a:pPr lvl="1" indent="-273050">
              <a:spcBef>
                <a:spcPts val="1000"/>
              </a:spcBef>
              <a:buSzPts val="1800"/>
              <a:buFont typeface="Gill Sans"/>
              <a:buAutoNum type="arabicPeriod"/>
            </a:pPr>
            <a:r>
              <a:rPr lang="he-IL" sz="1800" dirty="0"/>
              <a:t> שלב ה: בדיקות ואבטחת איכות.</a:t>
            </a:r>
          </a:p>
          <a:p>
            <a:pPr lvl="1" indent="-273050">
              <a:spcBef>
                <a:spcPts val="1000"/>
              </a:spcBef>
              <a:buSzPts val="1800"/>
              <a:buFont typeface="Gill Sans"/>
              <a:buAutoNum type="arabicPeriod"/>
            </a:pPr>
            <a:r>
              <a:rPr lang="he-IL" sz="1800" dirty="0"/>
              <a:t> שלב ו: הטמעה ותמיכה.</a:t>
            </a:r>
          </a:p>
          <a:p>
            <a:pPr indent="-273050">
              <a:buSzPts val="1800"/>
              <a:buFont typeface="Gill Sans"/>
              <a:buAutoNum type="arabicPeriod"/>
            </a:pPr>
            <a:r>
              <a:rPr lang="he-IL" sz="2200" dirty="0"/>
              <a:t>סיכום ומסקנות.</a:t>
            </a:r>
          </a:p>
          <a:p>
            <a:pPr indent="-273050">
              <a:buSzPts val="1800"/>
              <a:buFont typeface="Gill Sans"/>
              <a:buAutoNum type="arabicPeriod"/>
            </a:pPr>
            <a:r>
              <a:rPr lang="he-IL" sz="2200" dirty="0"/>
              <a:t>נספחים.</a:t>
            </a:r>
            <a:endParaRPr lang="iw-IL" sz="2200" dirty="0"/>
          </a:p>
          <a:p>
            <a:endParaRPr lang="he-IL" sz="1600" dirty="0"/>
          </a:p>
        </p:txBody>
      </p:sp>
    </p:spTree>
    <p:extLst>
      <p:ext uri="{BB962C8B-B14F-4D97-AF65-F5344CB8AC3E}">
        <p14:creationId xmlns:p14="http://schemas.microsoft.com/office/powerpoint/2010/main" val="250111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5B3143-EDDE-83FF-646B-035DE397FAC9}"/>
              </a:ext>
            </a:extLst>
          </p:cNvPr>
          <p:cNvSpPr>
            <a:spLocks noGrp="1"/>
          </p:cNvSpPr>
          <p:nvPr>
            <p:ph type="title"/>
          </p:nvPr>
        </p:nvSpPr>
        <p:spPr/>
        <p:txBody>
          <a:bodyPr/>
          <a:lstStyle/>
          <a:p>
            <a:r>
              <a:rPr lang="he-IL" dirty="0">
                <a:solidFill>
                  <a:schemeClr val="tx2">
                    <a:lumMod val="60000"/>
                    <a:lumOff val="40000"/>
                  </a:schemeClr>
                </a:solidFill>
                <a:cs typeface="+mn-cs"/>
              </a:rPr>
              <a:t>מבוא:</a:t>
            </a:r>
          </a:p>
        </p:txBody>
      </p:sp>
      <p:sp>
        <p:nvSpPr>
          <p:cNvPr id="3" name="מציין מיקום תוכן 2">
            <a:extLst>
              <a:ext uri="{FF2B5EF4-FFF2-40B4-BE49-F238E27FC236}">
                <a16:creationId xmlns:a16="http://schemas.microsoft.com/office/drawing/2014/main" id="{219B273A-FFB2-FE05-5E6E-F288AC18DDDC}"/>
              </a:ext>
            </a:extLst>
          </p:cNvPr>
          <p:cNvSpPr>
            <a:spLocks noGrp="1"/>
          </p:cNvSpPr>
          <p:nvPr>
            <p:ph idx="1"/>
          </p:nvPr>
        </p:nvSpPr>
        <p:spPr>
          <a:xfrm>
            <a:off x="940836" y="1340433"/>
            <a:ext cx="10515600" cy="4351338"/>
          </a:xfrm>
        </p:spPr>
        <p:txBody>
          <a:bodyPr>
            <a:noAutofit/>
          </a:bodyPr>
          <a:lstStyle/>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תי</a:t>
            </a:r>
            <a:r>
              <a:rPr lang="iw-IL" sz="2200" b="1" i="0" u="none" strike="noStrike" cap="none" dirty="0">
                <a:latin typeface="Arial"/>
                <a:ea typeface="Arial"/>
                <a:cs typeface="Arial"/>
                <a:sym typeface="Arial"/>
              </a:rPr>
              <a:t>אור כללי של הפרויקט:  </a:t>
            </a:r>
            <a:r>
              <a:rPr lang="iw-IL" sz="2200" dirty="0">
                <a:latin typeface="Arial"/>
                <a:ea typeface="Arial"/>
                <a:cs typeface="Arial"/>
                <a:sym typeface="Arial"/>
              </a:rPr>
              <a:t>אתר לניהול האגף האדמיניסטרטיבי של המכון</a:t>
            </a:r>
            <a:r>
              <a:rPr lang="iw-IL" sz="2200" b="0" i="0" u="none" strike="noStrike" cap="none" dirty="0">
                <a:latin typeface="Arial"/>
                <a:ea typeface="Arial"/>
                <a:cs typeface="Arial"/>
                <a:sym typeface="Arial"/>
              </a:rPr>
              <a:t>.</a:t>
            </a:r>
          </a:p>
          <a:p>
            <a:pPr marL="0" marR="0" lvl="0" indent="0" rtl="1">
              <a:lnSpc>
                <a:spcPct val="100000"/>
              </a:lnSpc>
              <a:spcBef>
                <a:spcPts val="0"/>
              </a:spcBef>
              <a:spcAft>
                <a:spcPts val="0"/>
              </a:spcAft>
              <a:buClr>
                <a:schemeClr val="lt1"/>
              </a:buClr>
              <a:buSzPts val="1100"/>
              <a:buNone/>
            </a:pPr>
            <a:endParaRPr lang="he-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dirty="0">
                <a:latin typeface="Arial"/>
                <a:ea typeface="Arial"/>
                <a:cs typeface="Arial"/>
                <a:sym typeface="Arial"/>
              </a:rPr>
              <a:t>כיום בית העסק מתנהל באמצעות קבצי .</a:t>
            </a:r>
            <a:r>
              <a:rPr lang="en-US" sz="2200" dirty="0">
                <a:latin typeface="Arial"/>
                <a:ea typeface="Arial"/>
                <a:cs typeface="Arial"/>
                <a:sym typeface="Arial"/>
              </a:rPr>
              <a:t>excel </a:t>
            </a:r>
            <a:r>
              <a:rPr lang="iw-IL" sz="2200" dirty="0">
                <a:latin typeface="Arial"/>
                <a:ea typeface="Arial"/>
                <a:cs typeface="Arial"/>
                <a:sym typeface="Arial"/>
              </a:rPr>
              <a:t>לניהול האדמיניסטטיבי של המכון. בפרויקט זה מתוכנן לבצע המרה של צורת העבודה לדיגיטלית. הפרויקט נוגע בחלקים מסוימים של שירותי המשרד והם: קורסים,תלמידים ודווח נוכחות. </a:t>
            </a:r>
          </a:p>
          <a:p>
            <a:pPr marL="0" marR="0" lvl="0" indent="0" rtl="1">
              <a:lnSpc>
                <a:spcPct val="100000"/>
              </a:lnSpc>
              <a:spcBef>
                <a:spcPts val="0"/>
              </a:spcBef>
              <a:spcAft>
                <a:spcPts val="0"/>
              </a:spcAft>
              <a:buClr>
                <a:schemeClr val="lt1"/>
              </a:buClr>
              <a:buSzPts val="1100"/>
              <a:buNone/>
            </a:pPr>
            <a:endParaRPr lang="iw-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מטרות המערכת</a:t>
            </a:r>
            <a:r>
              <a:rPr lang="iw-IL" sz="2200" dirty="0">
                <a:latin typeface="Arial"/>
                <a:ea typeface="Arial"/>
                <a:cs typeface="Arial"/>
                <a:sym typeface="Arial"/>
              </a:rPr>
              <a:t>:</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1. </a:t>
            </a:r>
            <a:r>
              <a:rPr lang="iw-IL" sz="2200" dirty="0">
                <a:latin typeface="Arial"/>
                <a:ea typeface="Arial"/>
                <a:cs typeface="Arial"/>
                <a:sym typeface="Arial"/>
              </a:rPr>
              <a:t>תכלול תשתית אימות והרשאות לזיהוי המשתמש וסמכויותיו המערכת מאפשרת למזכירות </a:t>
            </a:r>
            <a:r>
              <a:rPr lang="he-IL" sz="2200" dirty="0">
                <a:latin typeface="Arial"/>
                <a:ea typeface="Arial"/>
                <a:cs typeface="Arial"/>
                <a:sym typeface="Arial"/>
              </a:rPr>
              <a:t> </a:t>
            </a:r>
            <a:r>
              <a:rPr lang="iw-IL" sz="2200" dirty="0">
                <a:latin typeface="Arial"/>
                <a:ea typeface="Arial"/>
                <a:cs typeface="Arial"/>
                <a:sym typeface="Arial"/>
              </a:rPr>
              <a:t>לגשת למידע ופעולות באתר לפי הרשאות שקיבלו ממנהל האתר.</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2. </a:t>
            </a:r>
            <a:r>
              <a:rPr lang="iw-IL" sz="2200" dirty="0">
                <a:latin typeface="Arial"/>
                <a:ea typeface="Arial"/>
                <a:cs typeface="Arial"/>
                <a:sym typeface="Arial"/>
              </a:rPr>
              <a:t>תכלול תשתית </a:t>
            </a:r>
            <a:r>
              <a:rPr lang="en-US" sz="2200" dirty="0">
                <a:latin typeface="Arial"/>
                <a:ea typeface="Arial"/>
                <a:cs typeface="Arial"/>
                <a:sym typeface="Arial"/>
              </a:rPr>
              <a:t>DB (Postgres SQL DB) </a:t>
            </a:r>
            <a:r>
              <a:rPr lang="he-IL" sz="2200" dirty="0">
                <a:latin typeface="Arial"/>
                <a:ea typeface="Arial"/>
                <a:cs typeface="Arial"/>
                <a:sym typeface="Arial"/>
              </a:rPr>
              <a:t> -</a:t>
            </a:r>
            <a:r>
              <a:rPr lang="en-US" sz="2200" dirty="0">
                <a:latin typeface="Arial"/>
                <a:ea typeface="Arial"/>
                <a:cs typeface="Arial"/>
                <a:sym typeface="Arial"/>
              </a:rPr>
              <a:t> </a:t>
            </a:r>
            <a:r>
              <a:rPr lang="iw-IL" sz="2200" dirty="0">
                <a:latin typeface="Arial"/>
                <a:ea typeface="Arial"/>
                <a:cs typeface="Arial"/>
                <a:sym typeface="Arial"/>
              </a:rPr>
              <a:t>לשמירת המידע במרוכז.</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3. </a:t>
            </a:r>
            <a:r>
              <a:rPr lang="iw-IL" sz="2200" dirty="0">
                <a:latin typeface="Arial"/>
                <a:ea typeface="Arial"/>
                <a:cs typeface="Arial"/>
                <a:sym typeface="Arial"/>
              </a:rPr>
              <a:t>תכלול תשתית ענן - המערכת מתוכננת להיות פרוסה בענן.</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4. </a:t>
            </a:r>
            <a:r>
              <a:rPr lang="iw-IL" sz="2200" dirty="0">
                <a:latin typeface="Arial"/>
                <a:ea typeface="Arial"/>
                <a:cs typeface="Arial"/>
                <a:sym typeface="Arial"/>
              </a:rPr>
              <a:t>תהיה  ידידותית למשתמש, אינפורמטיבית ואינטראקטיבית למכללה</a:t>
            </a:r>
          </a:p>
          <a:p>
            <a:pPr marL="127000" indent="0">
              <a:lnSpc>
                <a:spcPct val="100000"/>
              </a:lnSpc>
              <a:spcBef>
                <a:spcPts val="0"/>
              </a:spcBef>
              <a:buClr>
                <a:schemeClr val="lt1"/>
              </a:buClr>
              <a:buSzPts val="1600"/>
              <a:buNone/>
            </a:pPr>
            <a:r>
              <a:rPr lang="he-IL" sz="2200" dirty="0">
                <a:latin typeface="Arial"/>
                <a:ea typeface="Arial"/>
                <a:cs typeface="Arial"/>
                <a:sym typeface="Arial"/>
              </a:rPr>
              <a:t>5. </a:t>
            </a:r>
            <a:r>
              <a:rPr lang="iw-IL" sz="2200" dirty="0">
                <a:latin typeface="Arial"/>
                <a:ea typeface="Arial"/>
                <a:cs typeface="Arial"/>
                <a:sym typeface="Arial"/>
              </a:rPr>
              <a:t>תהיה חכמה מהירה וחדשנית - תפותח בארכיטקטורת </a:t>
            </a:r>
            <a:r>
              <a:rPr lang="en-US" sz="2200" dirty="0">
                <a:latin typeface="Arial"/>
                <a:ea typeface="Arial"/>
                <a:cs typeface="Arial"/>
                <a:sym typeface="Arial"/>
              </a:rPr>
              <a:t>, MS </a:t>
            </a:r>
            <a:r>
              <a:rPr lang="he-IL" sz="2200" dirty="0">
                <a:latin typeface="Arial"/>
                <a:ea typeface="Arial"/>
                <a:cs typeface="Arial"/>
                <a:sym typeface="Arial"/>
              </a:rPr>
              <a:t> </a:t>
            </a:r>
            <a:r>
              <a:rPr lang="iw-IL" sz="2200" dirty="0">
                <a:latin typeface="Arial"/>
                <a:ea typeface="Arial"/>
                <a:cs typeface="Arial"/>
                <a:sym typeface="Arial"/>
              </a:rPr>
              <a:t>בשפות</a:t>
            </a:r>
            <a:r>
              <a:rPr lang="he-IL" sz="2200" dirty="0">
                <a:latin typeface="Arial"/>
                <a:ea typeface="Arial"/>
                <a:cs typeface="Arial"/>
                <a:sym typeface="Arial"/>
              </a:rPr>
              <a:t>:</a:t>
            </a:r>
            <a:r>
              <a:rPr lang="en-US" sz="2200" dirty="0">
                <a:latin typeface="Arial"/>
                <a:ea typeface="Arial"/>
                <a:cs typeface="Arial"/>
                <a:sym typeface="Arial"/>
              </a:rPr>
              <a:t>TS , Java </a:t>
            </a:r>
            <a:br>
              <a:rPr lang="en-US" sz="2200" dirty="0">
                <a:latin typeface="Arial"/>
                <a:ea typeface="Arial"/>
                <a:cs typeface="Arial"/>
                <a:sym typeface="Arial"/>
              </a:rPr>
            </a:br>
            <a:r>
              <a:rPr lang="en-US" sz="2200" dirty="0">
                <a:latin typeface="Arial"/>
                <a:ea typeface="Arial"/>
                <a:cs typeface="Arial"/>
                <a:sym typeface="Arial"/>
              </a:rPr>
              <a:t>    </a:t>
            </a:r>
            <a:r>
              <a:rPr lang="iw-IL" sz="2200" dirty="0">
                <a:latin typeface="Arial"/>
                <a:ea typeface="Arial"/>
                <a:cs typeface="Arial"/>
                <a:sym typeface="Arial"/>
              </a:rPr>
              <a:t>ובטכנולוגיות</a:t>
            </a:r>
            <a:r>
              <a:rPr lang="he-IL" sz="2200" dirty="0">
                <a:latin typeface="Arial"/>
                <a:ea typeface="Arial"/>
                <a:cs typeface="Arial"/>
                <a:sym typeface="Arial"/>
              </a:rPr>
              <a:t>: </a:t>
            </a:r>
            <a:r>
              <a:rPr lang="iw-IL" sz="2200" dirty="0">
                <a:latin typeface="Arial"/>
                <a:ea typeface="Arial"/>
                <a:cs typeface="Arial"/>
                <a:sym typeface="Arial"/>
              </a:rPr>
              <a:t> </a:t>
            </a:r>
            <a:r>
              <a:rPr lang="en-US" sz="2200" dirty="0">
                <a:latin typeface="Arial"/>
                <a:ea typeface="Arial"/>
                <a:cs typeface="Arial"/>
                <a:sym typeface="Arial"/>
              </a:rPr>
              <a:t>Angular , Java spring boot</a:t>
            </a:r>
          </a:p>
          <a:p>
            <a:endParaRPr lang="he-IL" sz="2200" dirty="0"/>
          </a:p>
        </p:txBody>
      </p:sp>
    </p:spTree>
    <p:extLst>
      <p:ext uri="{BB962C8B-B14F-4D97-AF65-F5344CB8AC3E}">
        <p14:creationId xmlns:p14="http://schemas.microsoft.com/office/powerpoint/2010/main" val="235452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71063-A152-E966-A0EC-E34959606910}"/>
              </a:ext>
            </a:extLst>
          </p:cNvPr>
          <p:cNvSpPr>
            <a:spLocks noGrp="1"/>
          </p:cNvSpPr>
          <p:nvPr>
            <p:ph type="title"/>
          </p:nvPr>
        </p:nvSpPr>
        <p:spPr/>
        <p:txBody>
          <a:bodyPr/>
          <a:lstStyle/>
          <a:p>
            <a:pPr algn="ctr"/>
            <a:r>
              <a:rPr lang="iw-IL" sz="4400" b="0" i="0" u="none" strike="noStrike" cap="none" dirty="0">
                <a:solidFill>
                  <a:schemeClr val="tx2">
                    <a:lumMod val="60000"/>
                    <a:lumOff val="40000"/>
                  </a:schemeClr>
                </a:solidFill>
                <a:latin typeface="Arial"/>
                <a:ea typeface="Arial"/>
                <a:cs typeface="Arial"/>
                <a:sym typeface="Arial"/>
              </a:rPr>
              <a:t>חברת Diversitek</a:t>
            </a:r>
            <a:endParaRPr lang="he-IL" dirty="0">
              <a:solidFill>
                <a:schemeClr val="tx2">
                  <a:lumMod val="60000"/>
                  <a:lumOff val="40000"/>
                </a:schemeClr>
              </a:solidFill>
            </a:endParaRPr>
          </a:p>
        </p:txBody>
      </p:sp>
      <p:sp>
        <p:nvSpPr>
          <p:cNvPr id="3" name="מציין מיקום תוכן 2">
            <a:extLst>
              <a:ext uri="{FF2B5EF4-FFF2-40B4-BE49-F238E27FC236}">
                <a16:creationId xmlns:a16="http://schemas.microsoft.com/office/drawing/2014/main" id="{A5D41447-FF47-6259-8C54-DE4F45230E0E}"/>
              </a:ext>
            </a:extLst>
          </p:cNvPr>
          <p:cNvSpPr>
            <a:spLocks noGrp="1"/>
          </p:cNvSpPr>
          <p:nvPr>
            <p:ph idx="1"/>
          </p:nvPr>
        </p:nvSpPr>
        <p:spPr>
          <a:xfrm>
            <a:off x="838200" y="1276350"/>
            <a:ext cx="10668000" cy="5333999"/>
          </a:xfrm>
        </p:spPr>
        <p:txBody>
          <a:bodyPr>
            <a:normAutofit/>
          </a:bodyPr>
          <a:lstStyle/>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שם החברה</a:t>
            </a:r>
            <a:r>
              <a:rPr lang="he-IL" sz="1400" b="1" u="sng"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 דייברסיטק טכנולוגיה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תחום עיסוק:</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דייברסיטק טכנולוגיה הינו בית תוכנה המספק פתרונות טכנולוגיים מגוונים ללקוחות קצה, ביניהם עסקים קטנים ובינוניים.</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מוצרים ושירותים:</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פיתוח תוכנות לניהול לידים ולקוחות,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בניית אתרי תדמית משוכללים,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פתרונות מותאמים אישית לפי דרישות הלקוח,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שירותי תמיכה טכנית והטמעה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לקוחות החברה: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עסקים קטנים ובינוניים ממגוון תחומים, חברות טכנולוגיה, מוסדות חינוך</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מבנה ארגוני:</a:t>
            </a:r>
            <a:br>
              <a:rPr lang="en-US"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מנכ"ל</a:t>
            </a:r>
            <a:r>
              <a:rPr lang="en-US" sz="1400"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אביגיל מיכלסון</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CTO</a:t>
            </a:r>
            <a:r>
              <a:rPr lang="he-IL" sz="1400" dirty="0">
                <a:solidFill>
                  <a:srgbClr val="000000"/>
                </a:solidFill>
                <a:latin typeface="Arial"/>
                <a:ea typeface="Arial"/>
                <a:cs typeface="Arial"/>
                <a:sym typeface="Arial"/>
              </a:rPr>
              <a:t>: שוקי גור</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PMO</a:t>
            </a:r>
            <a:r>
              <a:rPr lang="he-IL" sz="1400" dirty="0">
                <a:solidFill>
                  <a:srgbClr val="000000"/>
                </a:solidFill>
                <a:latin typeface="Arial"/>
                <a:ea typeface="Arial"/>
                <a:cs typeface="Arial"/>
                <a:sym typeface="Arial"/>
              </a:rPr>
              <a:t>: חנה ברגמן</a:t>
            </a:r>
            <a:br>
              <a:rPr lang="iw-IL"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צוותי פיתוח ותמיכה</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 </a:t>
            </a:r>
            <a:r>
              <a:rPr lang="iw-IL" sz="1400" b="1" u="sng" dirty="0">
                <a:solidFill>
                  <a:srgbClr val="000000"/>
                </a:solidFill>
                <a:latin typeface="Arial"/>
                <a:ea typeface="Arial"/>
                <a:cs typeface="Arial"/>
                <a:sym typeface="Arial"/>
              </a:rPr>
              <a:t>תיאור תפקיד הסטודנטית בחברה: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a:p>
            <a:pPr marL="0" marR="0" lvl="0" indent="0" algn="r" rtl="1">
              <a:lnSpc>
                <a:spcPct val="100000"/>
              </a:lnSpc>
              <a:spcBef>
                <a:spcPts val="1200"/>
              </a:spcBef>
              <a:spcAft>
                <a:spcPts val="0"/>
              </a:spcAft>
              <a:buClr>
                <a:schemeClr val="lt1"/>
              </a:buClr>
              <a:buSzPts val="1100"/>
              <a:buNone/>
            </a:pPr>
            <a:endParaRPr lang="iw-IL" sz="1200" dirty="0">
              <a:solidFill>
                <a:schemeClr val="lt1"/>
              </a:solidFill>
              <a:latin typeface="Arial"/>
              <a:ea typeface="Arial"/>
              <a:cs typeface="Arial"/>
              <a:sym typeface="Arial"/>
            </a:endParaRPr>
          </a:p>
          <a:p>
            <a:endParaRPr lang="he-IL" sz="1400" dirty="0"/>
          </a:p>
        </p:txBody>
      </p:sp>
    </p:spTree>
    <p:extLst>
      <p:ext uri="{BB962C8B-B14F-4D97-AF65-F5344CB8AC3E}">
        <p14:creationId xmlns:p14="http://schemas.microsoft.com/office/powerpoint/2010/main" val="10890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EC6D7-B0DF-53B0-1116-2448D53D81E7}"/>
              </a:ext>
            </a:extLst>
          </p:cNvPr>
          <p:cNvSpPr>
            <a:spLocks noGrp="1"/>
          </p:cNvSpPr>
          <p:nvPr>
            <p:ph type="title"/>
          </p:nvPr>
        </p:nvSpPr>
        <p:spPr/>
        <p:txBody>
          <a:bodyPr/>
          <a:lstStyle/>
          <a:p>
            <a:pPr algn="ctr"/>
            <a:r>
              <a:rPr lang="he-IL" dirty="0">
                <a:solidFill>
                  <a:schemeClr val="tx2">
                    <a:lumMod val="60000"/>
                    <a:lumOff val="40000"/>
                  </a:schemeClr>
                </a:solidFill>
                <a:cs typeface="+mn-cs"/>
              </a:rPr>
              <a:t>תיאור לקוח הקצה - הסמינר הישן ירושלים</a:t>
            </a:r>
          </a:p>
        </p:txBody>
      </p:sp>
      <p:sp>
        <p:nvSpPr>
          <p:cNvPr id="3" name="מציין מיקום תוכן 2">
            <a:extLst>
              <a:ext uri="{FF2B5EF4-FFF2-40B4-BE49-F238E27FC236}">
                <a16:creationId xmlns:a16="http://schemas.microsoft.com/office/drawing/2014/main" id="{2EC7520D-E009-B07C-44A2-C005E2774D16}"/>
              </a:ext>
            </a:extLst>
          </p:cNvPr>
          <p:cNvSpPr>
            <a:spLocks noGrp="1"/>
          </p:cNvSpPr>
          <p:nvPr>
            <p:ph idx="1"/>
          </p:nvPr>
        </p:nvSpPr>
        <p:spPr>
          <a:xfrm>
            <a:off x="838200" y="1480392"/>
            <a:ext cx="10515600" cy="4351338"/>
          </a:xfrm>
        </p:spPr>
        <p:txBody>
          <a:bodyPr>
            <a:normAutofit fontScale="55000" lnSpcReduction="20000"/>
          </a:bodyPr>
          <a:lstStyle/>
          <a:p>
            <a:pPr marL="0" indent="0">
              <a:buNone/>
            </a:pP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1" dirty="0">
                <a:solidFill>
                  <a:srgbClr val="202122"/>
                </a:solidFill>
                <a:highlight>
                  <a:srgbClr val="FFFFFF"/>
                </a:highlight>
                <a:latin typeface="Arial" panose="020B0604020202020204" pitchFamily="34" charset="0"/>
              </a:rPr>
              <a:t>תיאור המכון באופן כללי:</a:t>
            </a:r>
          </a:p>
          <a:p>
            <a:pPr marL="0" indent="0">
              <a:buNone/>
            </a:pPr>
            <a:r>
              <a:rPr lang="he-IL" sz="2600" b="0" i="0" dirty="0">
                <a:solidFill>
                  <a:srgbClr val="202122"/>
                </a:solidFill>
                <a:effectLst/>
                <a:highlight>
                  <a:srgbClr val="FFFFFF"/>
                </a:highlight>
                <a:latin typeface="Arial" panose="020B0604020202020204" pitchFamily="34" charset="0"/>
              </a:rPr>
              <a:t>מכון ההכשרה והשתלמויות של סמינר הישן בירושלים מציע לבוגרות הסמינר לימודי המשך, הכוללים קורסים פרונטליים ומקוונים</a:t>
            </a:r>
          </a:p>
          <a:p>
            <a:pPr marL="0" indent="0">
              <a:buNone/>
            </a:pPr>
            <a:r>
              <a:rPr lang="he-IL" sz="2600" b="0" i="0" dirty="0">
                <a:solidFill>
                  <a:srgbClr val="202122"/>
                </a:solidFill>
                <a:effectLst/>
                <a:highlight>
                  <a:srgbClr val="FFFFFF"/>
                </a:highlight>
                <a:latin typeface="Arial" panose="020B0604020202020204" pitchFamily="34" charset="0"/>
              </a:rPr>
              <a:t>להרחבת אופקים, וכן השתלמויות המוכרות לגמולים, ל"אופק חדש" </a:t>
            </a:r>
            <a:r>
              <a:rPr lang="he-IL" sz="2600" b="0" i="0" dirty="0" err="1">
                <a:solidFill>
                  <a:srgbClr val="202122"/>
                </a:solidFill>
                <a:effectLst/>
                <a:highlight>
                  <a:srgbClr val="FFFFFF"/>
                </a:highlight>
                <a:latin typeface="Arial" panose="020B0604020202020204" pitchFamily="34" charset="0"/>
              </a:rPr>
              <a:t>ול"עוז</a:t>
            </a:r>
            <a:r>
              <a:rPr lang="he-IL" sz="2600" b="0" i="0" dirty="0">
                <a:solidFill>
                  <a:srgbClr val="202122"/>
                </a:solidFill>
                <a:effectLst/>
                <a:highlight>
                  <a:srgbClr val="FFFFFF"/>
                </a:highlight>
                <a:latin typeface="Arial" panose="020B0604020202020204" pitchFamily="34" charset="0"/>
              </a:rPr>
              <a:t> לתמורה".</a:t>
            </a:r>
            <a:r>
              <a:rPr lang="he-IL" sz="2600" b="0" i="0" u="none" strike="noStrike" baseline="30000" dirty="0">
                <a:solidFill>
                  <a:srgbClr val="0645AD"/>
                </a:solidFill>
                <a:effectLst/>
                <a:highlight>
                  <a:srgbClr val="FFFFFF"/>
                </a:highlight>
                <a:latin typeface="Arial" panose="020B0604020202020204" pitchFamily="34" charset="0"/>
                <a:hlinkClick r:id="rId2"/>
              </a:rPr>
              <a:t>[26]</a:t>
            </a:r>
            <a:r>
              <a:rPr lang="he-IL" sz="2600" b="0" i="0" dirty="0">
                <a:solidFill>
                  <a:srgbClr val="202122"/>
                </a:solidFill>
                <a:effectLst/>
                <a:highlight>
                  <a:srgbClr val="FFFFFF"/>
                </a:highlight>
                <a:latin typeface="Arial" panose="020B0604020202020204" pitchFamily="34" charset="0"/>
              </a:rPr>
              <a:t> במסגרת המכון ניתן ללמוד לקראת </a:t>
            </a:r>
            <a:r>
              <a:rPr lang="he-IL" sz="2600" b="0" i="0" u="none" strike="noStrike" dirty="0">
                <a:solidFill>
                  <a:srgbClr val="0645AD"/>
                </a:solidFill>
                <a:effectLst/>
                <a:highlight>
                  <a:srgbClr val="FFFFFF"/>
                </a:highlight>
                <a:latin typeface="Arial" panose="020B0604020202020204" pitchFamily="34" charset="0"/>
                <a:hlinkClick r:id="rId3" tooltip="תואר שווה ערך"/>
              </a:rPr>
              <a:t>תואר שווה ערך</a:t>
            </a:r>
            <a:r>
              <a:rPr lang="he-IL" sz="2600" b="0" i="0" dirty="0">
                <a:solidFill>
                  <a:srgbClr val="202122"/>
                </a:solidFill>
                <a:effectLst/>
                <a:highlight>
                  <a:srgbClr val="FFFFFF"/>
                </a:highlight>
                <a:latin typeface="Arial" panose="020B0604020202020204" pitchFamily="34" charset="0"/>
              </a:rPr>
              <a:t>: "אקוויוולנט</a:t>
            </a:r>
          </a:p>
          <a:p>
            <a:pPr marL="0" indent="0">
              <a:buNone/>
            </a:pPr>
            <a:r>
              <a:rPr lang="he-IL" sz="2600" b="0" i="0" dirty="0">
                <a:solidFill>
                  <a:srgbClr val="202122"/>
                </a:solidFill>
                <a:effectLst/>
                <a:highlight>
                  <a:srgbClr val="FFFFFF"/>
                </a:highlight>
                <a:latin typeface="Arial" panose="020B0604020202020204" pitchFamily="34" charset="0"/>
              </a:rPr>
              <a:t> לתואר בוגר" ("דרגה מס' 1") ו"אקוויוולנט לתואר מוסמך" ("דרגה מס' 2").</a:t>
            </a:r>
            <a:r>
              <a:rPr lang="he-IL" sz="2600" b="0" i="0" u="none" strike="noStrike" baseline="30000" dirty="0">
                <a:solidFill>
                  <a:srgbClr val="0645AD"/>
                </a:solidFill>
                <a:effectLst/>
                <a:highlight>
                  <a:srgbClr val="FFFFFF"/>
                </a:highlight>
                <a:latin typeface="Arial" panose="020B0604020202020204" pitchFamily="34" charset="0"/>
                <a:hlinkClick r:id="rId4"/>
              </a:rPr>
              <a:t>[27]</a:t>
            </a:r>
            <a:endParaRPr lang="he-IL" sz="2600" b="0" i="0" dirty="0">
              <a:solidFill>
                <a:srgbClr val="202122"/>
              </a:solidFill>
              <a:effectLst/>
              <a:highlight>
                <a:srgbClr val="FFFFFF"/>
              </a:highlight>
              <a:latin typeface="Arial" panose="020B0604020202020204" pitchFamily="34" charset="0"/>
            </a:endParaRPr>
          </a:p>
          <a:p>
            <a:pPr marL="0" indent="0">
              <a:buNone/>
            </a:pPr>
            <a:r>
              <a:rPr lang="he-IL" sz="2600" b="0" i="0" dirty="0">
                <a:solidFill>
                  <a:srgbClr val="202122"/>
                </a:solidFill>
                <a:effectLst/>
                <a:highlight>
                  <a:srgbClr val="FFFFFF"/>
                </a:highlight>
                <a:latin typeface="Arial" panose="020B0604020202020204" pitchFamily="34" charset="0"/>
              </a:rPr>
              <a:t>בנוסף, מתקיימות במכון תוכניות לנשות חינוך ותיקות וגמלאיות.</a:t>
            </a:r>
            <a:r>
              <a:rPr lang="he-IL" sz="2600" b="0" i="0" u="none" strike="noStrike" baseline="30000" dirty="0">
                <a:solidFill>
                  <a:srgbClr val="0645AD"/>
                </a:solidFill>
                <a:effectLst/>
                <a:highlight>
                  <a:srgbClr val="FFFFFF"/>
                </a:highlight>
                <a:latin typeface="Arial" panose="020B0604020202020204" pitchFamily="34" charset="0"/>
                <a:hlinkClick r:id="rId2"/>
              </a:rPr>
              <a:t>[26]</a:t>
            </a:r>
            <a:r>
              <a:rPr lang="he-IL" sz="2600" b="0" i="0" u="none" strike="noStrike" baseline="30000" dirty="0">
                <a:solidFill>
                  <a:srgbClr val="0645AD"/>
                </a:solidFill>
                <a:effectLst/>
                <a:highlight>
                  <a:srgbClr val="FFFFFF"/>
                </a:highlight>
                <a:latin typeface="Arial" panose="020B0604020202020204" pitchFamily="34" charset="0"/>
              </a:rPr>
              <a:t>  (מתוך ויקיפדיה )</a:t>
            </a:r>
          </a:p>
          <a:p>
            <a:pPr marL="0" indent="0">
              <a:buNone/>
            </a:pPr>
            <a:endParaRPr lang="he-IL" sz="2600" b="0" i="0" u="none" strike="noStrike" baseline="30000" dirty="0">
              <a:solidFill>
                <a:srgbClr val="0645AD"/>
              </a:solidFill>
              <a:effectLst/>
              <a:highlight>
                <a:srgbClr val="FFFFFF"/>
              </a:highlight>
              <a:latin typeface="Arial" panose="020B0604020202020204" pitchFamily="34" charset="0"/>
            </a:endParaRPr>
          </a:p>
          <a:p>
            <a:pPr marL="0" indent="0">
              <a:buNone/>
            </a:pPr>
            <a:r>
              <a:rPr lang="he-IL" sz="3800" baseline="30000" dirty="0">
                <a:highlight>
                  <a:srgbClr val="FFFFFF"/>
                </a:highlight>
                <a:latin typeface="Arial" panose="020B0604020202020204" pitchFamily="34" charset="0"/>
              </a:rPr>
              <a:t>לפרטים נוספים על המכון: </a:t>
            </a:r>
            <a:r>
              <a:rPr lang="he-IL" sz="3800" baseline="30000" dirty="0">
                <a:solidFill>
                  <a:schemeClr val="accent1"/>
                </a:solidFill>
                <a:highlight>
                  <a:srgbClr val="FFFFFF"/>
                </a:highlight>
                <a:latin typeface="Arial" panose="020B0604020202020204" pitchFamily="34" charset="0"/>
                <a:hlinkClick r:id="rId5">
                  <a:extLst>
                    <a:ext uri="{A12FA001-AC4F-418D-AE19-62706E023703}">
                      <ahyp:hlinkClr xmlns:ahyp="http://schemas.microsoft.com/office/drawing/2018/hyperlinkcolor" val="tx"/>
                    </a:ext>
                  </a:extLst>
                </a:hlinkClick>
              </a:rPr>
              <a:t>תיאור סמינר הישן - ויקיפדיה חרדית</a:t>
            </a:r>
            <a:endParaRPr lang="he-IL" sz="38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r>
              <a:rPr lang="he-IL" sz="2300" b="1" i="0" u="none" strike="noStrike" dirty="0">
                <a:effectLst/>
                <a:latin typeface="Arial" panose="020B0604020202020204" pitchFamily="34" charset="0"/>
              </a:rPr>
              <a:t>האגף העיקרי שמולו הפרויקט מתנהל הוא: </a:t>
            </a:r>
          </a:p>
          <a:p>
            <a:pPr marL="0" indent="0">
              <a:buNone/>
            </a:pPr>
            <a:r>
              <a:rPr lang="he-IL" sz="2300" b="0" i="0" u="none" strike="noStrike" dirty="0">
                <a:effectLst/>
                <a:latin typeface="Arial" panose="020B0604020202020204" pitchFamily="34" charset="0"/>
              </a:rPr>
              <a:t>האגף האדמיניסטרטיבי של המכון.</a:t>
            </a:r>
          </a:p>
          <a:p>
            <a:pPr marL="0" indent="0">
              <a:buNone/>
            </a:pPr>
            <a:endParaRPr lang="he-IL" sz="2300" b="0" i="0" u="none" strike="noStrike" dirty="0">
              <a:effectLst/>
              <a:latin typeface="Arial" panose="020B0604020202020204" pitchFamily="34" charset="0"/>
            </a:endParaRPr>
          </a:p>
          <a:p>
            <a:pPr marL="0" indent="0">
              <a:buNone/>
            </a:pPr>
            <a:r>
              <a:rPr lang="he-IL" sz="2300" b="1" dirty="0">
                <a:latin typeface="Arial" panose="020B0604020202020204" pitchFamily="34" charset="0"/>
              </a:rPr>
              <a:t>אנשי קשר:</a:t>
            </a:r>
          </a:p>
          <a:p>
            <a:pPr marL="0" indent="0">
              <a:buNone/>
            </a:pPr>
            <a:r>
              <a:rPr lang="he-IL" sz="2300" dirty="0">
                <a:latin typeface="Arial" panose="020B0604020202020204" pitchFamily="34" charset="0"/>
              </a:rPr>
              <a:t>חני לוין </a:t>
            </a:r>
            <a:r>
              <a:rPr lang="en-US" sz="2300" dirty="0">
                <a:latin typeface="Arial" panose="020B0604020202020204" pitchFamily="34" charset="0"/>
              </a:rPr>
              <a:t>chlevin@mbj.org.il</a:t>
            </a:r>
            <a:endParaRPr lang="he-IL" sz="2300" dirty="0">
              <a:latin typeface="Arial" panose="020B0604020202020204" pitchFamily="34" charset="0"/>
            </a:endParaRPr>
          </a:p>
          <a:p>
            <a:pPr marL="0" indent="0">
              <a:buNone/>
            </a:pPr>
            <a:r>
              <a:rPr lang="he-IL" sz="2300" dirty="0">
                <a:latin typeface="Arial" panose="020B0604020202020204" pitchFamily="34" charset="0"/>
              </a:rPr>
              <a:t>חני </a:t>
            </a:r>
            <a:r>
              <a:rPr lang="he-IL" sz="2300" dirty="0" err="1">
                <a:latin typeface="Arial" panose="020B0604020202020204" pitchFamily="34" charset="0"/>
              </a:rPr>
              <a:t>פוליקמן</a:t>
            </a:r>
            <a:r>
              <a:rPr lang="he-IL" sz="2300" dirty="0">
                <a:latin typeface="Arial" panose="020B0604020202020204" pitchFamily="34" charset="0"/>
              </a:rPr>
              <a:t> </a:t>
            </a:r>
            <a:r>
              <a:rPr lang="en-US" sz="2300" dirty="0">
                <a:latin typeface="Arial" panose="020B0604020202020204" pitchFamily="34" charset="0"/>
              </a:rPr>
              <a:t>ch-f@mbj.org.il</a:t>
            </a:r>
            <a:endParaRPr lang="he-IL" sz="2300" dirty="0">
              <a:latin typeface="Arial" panose="020B0604020202020204" pitchFamily="34" charset="0"/>
            </a:endParaRPr>
          </a:p>
          <a:p>
            <a:pPr marL="0" indent="0">
              <a:buNone/>
            </a:pPr>
            <a:r>
              <a:rPr lang="he-IL" sz="2300" dirty="0">
                <a:latin typeface="Arial" panose="020B0604020202020204" pitchFamily="34" charset="0"/>
              </a:rPr>
              <a:t>שולמית ברלין </a:t>
            </a:r>
            <a:r>
              <a:rPr lang="en-US" sz="2300" dirty="0">
                <a:latin typeface="Arial" panose="020B0604020202020204" pitchFamily="34" charset="0"/>
              </a:rPr>
              <a:t>shulamitberlin@gmail.com</a:t>
            </a:r>
            <a:endParaRPr lang="he-IL" sz="2300" dirty="0"/>
          </a:p>
        </p:txBody>
      </p:sp>
    </p:spTree>
    <p:extLst>
      <p:ext uri="{BB962C8B-B14F-4D97-AF65-F5344CB8AC3E}">
        <p14:creationId xmlns:p14="http://schemas.microsoft.com/office/powerpoint/2010/main" val="1793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A8573-16D0-121D-5B71-E3E0B0ADC4AC}"/>
              </a:ext>
            </a:extLst>
          </p:cNvPr>
          <p:cNvSpPr>
            <a:spLocks noGrp="1"/>
          </p:cNvSpPr>
          <p:nvPr>
            <p:ph type="title"/>
          </p:nvPr>
        </p:nvSpPr>
        <p:spPr/>
        <p:txBody>
          <a:bodyPr/>
          <a:lstStyle/>
          <a:p>
            <a:pPr algn="ctr"/>
            <a:r>
              <a:rPr lang="iw-IL" dirty="0">
                <a:solidFill>
                  <a:schemeClr val="tx2">
                    <a:lumMod val="60000"/>
                    <a:lumOff val="40000"/>
                  </a:schemeClr>
                </a:solidFill>
                <a:cs typeface="+mn-cs"/>
              </a:rPr>
              <a:t>תיאור הפרויקט</a:t>
            </a:r>
            <a:endParaRPr lang="he-IL" dirty="0">
              <a:solidFill>
                <a:schemeClr val="tx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714B55BF-6EE1-F8A6-2189-F6F8250A3C1D}"/>
              </a:ext>
            </a:extLst>
          </p:cNvPr>
          <p:cNvSpPr>
            <a:spLocks noGrp="1"/>
          </p:cNvSpPr>
          <p:nvPr>
            <p:ph idx="1"/>
          </p:nvPr>
        </p:nvSpPr>
        <p:spPr>
          <a:xfrm>
            <a:off x="838200" y="1466850"/>
            <a:ext cx="10763250" cy="4710113"/>
          </a:xfrm>
        </p:spPr>
        <p:txBody>
          <a:bodyPr>
            <a:normAutofit fontScale="77500" lnSpcReduction="20000"/>
          </a:bodyPr>
          <a:lstStyle/>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תיאור כללי: </a:t>
            </a:r>
            <a:r>
              <a:rPr lang="he-IL" sz="2400" i="0" u="none" strike="noStrike" cap="none" dirty="0">
                <a:latin typeface="Arial"/>
                <a:ea typeface="Arial"/>
                <a:cs typeface="Arial"/>
                <a:sym typeface="Arial"/>
              </a:rPr>
              <a:t>הקמת מערכת</a:t>
            </a:r>
            <a:r>
              <a:rPr lang="en-US" sz="2400" i="0" u="none" strike="noStrike" cap="none" dirty="0">
                <a:latin typeface="Arial"/>
                <a:ea typeface="Arial"/>
                <a:cs typeface="Arial"/>
                <a:sym typeface="Arial"/>
              </a:rPr>
              <a:t>full-stack </a:t>
            </a:r>
            <a:r>
              <a:rPr lang="he-IL" sz="2400" i="0" u="none" strike="noStrike" cap="none" dirty="0">
                <a:latin typeface="Arial"/>
                <a:ea typeface="Arial"/>
                <a:cs typeface="Arial"/>
                <a:sym typeface="Arial"/>
              </a:rPr>
              <a:t> כמפורט בשקופית מספר 4.</a:t>
            </a:r>
          </a:p>
          <a:p>
            <a:pPr marL="0" marR="0" lvl="0" indent="0" algn="r" rtl="1">
              <a:lnSpc>
                <a:spcPct val="100000"/>
              </a:lnSpc>
              <a:spcBef>
                <a:spcPts val="0"/>
              </a:spcBef>
              <a:spcAft>
                <a:spcPts val="0"/>
              </a:spcAft>
              <a:buClr>
                <a:schemeClr val="lt1"/>
              </a:buClr>
              <a:buSzPts val="1800"/>
              <a:buNone/>
            </a:pPr>
            <a:endParaRPr lang="he-IL" sz="2400" b="1"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400" b="1" i="0" u="none" strike="noStrike" cap="none" dirty="0">
                <a:latin typeface="Arial"/>
                <a:ea typeface="Arial"/>
                <a:cs typeface="Arial"/>
                <a:sym typeface="Arial"/>
              </a:rPr>
              <a:t>תפקיד הסטודנט:</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מפתחת תשתיות </a:t>
            </a:r>
            <a:r>
              <a:rPr lang="en-US" sz="2400" b="0" i="0" u="none" strike="noStrike" cap="none" dirty="0">
                <a:latin typeface="Arial"/>
                <a:ea typeface="Arial"/>
                <a:cs typeface="Arial"/>
                <a:sym typeface="Arial"/>
              </a:rPr>
              <a:t>full-stack</a:t>
            </a:r>
          </a:p>
          <a:p>
            <a:pPr marL="0" marR="0" lvl="0" indent="0" algn="r" rtl="1">
              <a:lnSpc>
                <a:spcPct val="100000"/>
              </a:lnSpc>
              <a:spcBef>
                <a:spcPts val="0"/>
              </a:spcBef>
              <a:spcAft>
                <a:spcPts val="0"/>
              </a:spcAft>
              <a:buClr>
                <a:schemeClr val="lt1"/>
              </a:buClr>
              <a:buSzPts val="1800"/>
              <a:buNone/>
            </a:pPr>
            <a:endParaRPr lang="en-US"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מטרות ויעדים</a:t>
            </a:r>
            <a:r>
              <a:rPr lang="he-IL" sz="2400" b="0" i="0" u="none" strike="noStrike" cap="none" dirty="0">
                <a:latin typeface="Arial"/>
                <a:ea typeface="Arial"/>
                <a:cs typeface="Arial"/>
                <a:sym typeface="Arial"/>
              </a:rPr>
              <a:t>: לספק פלטפורמה נגישה לתפעול האגף באופן דיגיטלי.</a:t>
            </a:r>
          </a:p>
          <a:p>
            <a:pPr marL="0" marR="0" lvl="0" indent="0" algn="r" rtl="1">
              <a:lnSpc>
                <a:spcPct val="100000"/>
              </a:lnSpc>
              <a:spcBef>
                <a:spcPts val="0"/>
              </a:spcBef>
              <a:spcAft>
                <a:spcPts val="0"/>
              </a:spcAft>
              <a:buClr>
                <a:schemeClr val="lt1"/>
              </a:buClr>
              <a:buSzPts val="1800"/>
              <a:buNone/>
            </a:pPr>
            <a:endParaRPr lang="he-IL" sz="2400" dirty="0"/>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מוצרים צפויים</a:t>
            </a:r>
            <a:r>
              <a:rPr lang="he-IL" sz="2400" b="0" i="0" u="none" strike="noStrike" cap="none" dirty="0">
                <a:latin typeface="Arial"/>
                <a:ea typeface="Arial"/>
                <a:cs typeface="Arial"/>
                <a:sym typeface="Arial"/>
              </a:rPr>
              <a:t>: </a:t>
            </a:r>
          </a:p>
          <a:p>
            <a:pPr marL="0" marR="0" lvl="0" indent="0" algn="r" rtl="1">
              <a:lnSpc>
                <a:spcPct val="100000"/>
              </a:lnSpc>
              <a:spcBef>
                <a:spcPts val="0"/>
              </a:spcBef>
              <a:spcAft>
                <a:spcPts val="0"/>
              </a:spcAft>
              <a:buClr>
                <a:schemeClr val="lt1"/>
              </a:buClr>
              <a:buSzPts val="1800"/>
              <a:buNone/>
            </a:pPr>
            <a:endParaRPr lang="he-IL" sz="2400" b="0" i="0" u="none" strike="noStrike" cap="none" dirty="0">
              <a:latin typeface="Arial"/>
              <a:ea typeface="Arial"/>
              <a:cs typeface="Arial"/>
              <a:sym typeface="Arial"/>
            </a:endParaRP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1. </a:t>
            </a:r>
            <a:r>
              <a:rPr lang="en-US" sz="2400" b="0" i="0" u="none" strike="noStrike" cap="none" dirty="0">
                <a:latin typeface="Arial"/>
                <a:ea typeface="Arial"/>
                <a:cs typeface="Arial"/>
                <a:sym typeface="Arial"/>
              </a:rPr>
              <a:t>DB</a:t>
            </a:r>
            <a:r>
              <a:rPr lang="he-IL" sz="2400" b="0" i="0" u="none" strike="noStrike" cap="none" dirty="0">
                <a:latin typeface="Arial"/>
                <a:ea typeface="Arial"/>
                <a:cs typeface="Arial"/>
                <a:sym typeface="Arial"/>
              </a:rPr>
              <a:t> מרכזי לשמירת כל נתוני התלמידים והקורסים.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2. מסכים ליצירה, עדכון ומחיקה של תלמידים וקורסים.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2.1 מסך לצפיית מערכת שעות של קורס בתצוגת לוח שנה + אפשרות להוסיף שיעור למערכת השעות הקיימת. וכן אופציות עריכת פרטי שיעור קיימים.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2.2 מסך לצפייה בהיסטוריית נוכחות של תלמיד בתצוגת לוח שנה.</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2.3 מסך לצפייה בפרטי סטודנטים.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3. מסך לעדכון ודווח נוכחות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4. רכיב זיהוי פנים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5. </a:t>
            </a:r>
            <a:r>
              <a:rPr lang="he-IL" sz="2400" dirty="0">
                <a:latin typeface="Arial"/>
                <a:ea typeface="Arial"/>
                <a:cs typeface="Arial"/>
                <a:sym typeface="Arial"/>
              </a:rPr>
              <a:t>מנגנון הפעלת פעולות אוטומטיות במערכת לפי הגדרת זמנים ותדירות של הצוות.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6. מסך הגדרת הגדרות מערכת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7. מסך הגדרת הרשאות</a:t>
            </a:r>
            <a:endParaRPr lang="he-IL"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0" i="0" u="none" strike="noStrike" cap="none" dirty="0">
                <a:latin typeface="Arial"/>
                <a:ea typeface="Arial"/>
                <a:cs typeface="Arial"/>
                <a:sym typeface="Arial"/>
              </a:rPr>
              <a:t> </a:t>
            </a:r>
            <a:endParaRPr lang="he-IL" sz="2400" dirty="0"/>
          </a:p>
          <a:p>
            <a:pPr marL="0" indent="0">
              <a:buNone/>
            </a:pPr>
            <a:endParaRPr lang="he-IL" sz="2400" dirty="0"/>
          </a:p>
        </p:txBody>
      </p:sp>
    </p:spTree>
    <p:extLst>
      <p:ext uri="{BB962C8B-B14F-4D97-AF65-F5344CB8AC3E}">
        <p14:creationId xmlns:p14="http://schemas.microsoft.com/office/powerpoint/2010/main" val="40592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08357-5E83-EBC1-91BE-BAEDCB2D6A48}"/>
              </a:ext>
            </a:extLst>
          </p:cNvPr>
          <p:cNvSpPr>
            <a:spLocks noGrp="1"/>
          </p:cNvSpPr>
          <p:nvPr>
            <p:ph type="title"/>
          </p:nvPr>
        </p:nvSpPr>
        <p:spPr/>
        <p:txBody>
          <a:bodyPr/>
          <a:lstStyle/>
          <a:p>
            <a:pPr algn="ctr"/>
            <a:r>
              <a:rPr lang="he-IL" dirty="0">
                <a:solidFill>
                  <a:schemeClr val="tx2">
                    <a:lumMod val="60000"/>
                    <a:lumOff val="40000"/>
                  </a:schemeClr>
                </a:solidFill>
                <a:cs typeface="+mn-cs"/>
              </a:rPr>
              <a:t> מטרות הפרויקט:</a:t>
            </a:r>
          </a:p>
        </p:txBody>
      </p:sp>
      <p:sp>
        <p:nvSpPr>
          <p:cNvPr id="3" name="מציין מיקום תוכן 2">
            <a:extLst>
              <a:ext uri="{FF2B5EF4-FFF2-40B4-BE49-F238E27FC236}">
                <a16:creationId xmlns:a16="http://schemas.microsoft.com/office/drawing/2014/main" id="{CFCA45A9-B645-6901-A9A0-159EDC2981FA}"/>
              </a:ext>
            </a:extLst>
          </p:cNvPr>
          <p:cNvSpPr>
            <a:spLocks noGrp="1"/>
          </p:cNvSpPr>
          <p:nvPr>
            <p:ph idx="1"/>
          </p:nvPr>
        </p:nvSpPr>
        <p:spPr/>
        <p:txBody>
          <a:bodyPr>
            <a:normAutofit fontScale="92500" lnSpcReduction="10000"/>
          </a:bodyPr>
          <a:lstStyle/>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מטרות עיקריות: </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שיפור נגישות המידע, הגברת מעורבות המשתמשים וייעול המשימות הניהוליות.</a:t>
            </a:r>
          </a:p>
          <a:p>
            <a:pPr marL="0" marR="0" lvl="0" indent="0" algn="r" rtl="1">
              <a:lnSpc>
                <a:spcPct val="100000"/>
              </a:lnSpc>
              <a:spcBef>
                <a:spcPts val="0"/>
              </a:spcBef>
              <a:spcAft>
                <a:spcPts val="0"/>
              </a:spcAft>
              <a:buClr>
                <a:schemeClr val="lt1"/>
              </a:buClr>
              <a:buSzPts val="1800"/>
              <a:buNone/>
            </a:pPr>
            <a:endParaRPr lang="he-IL" dirty="0"/>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תרומה לחברת </a:t>
            </a:r>
            <a:r>
              <a:rPr lang="en-US" b="1" dirty="0" err="1">
                <a:latin typeface="Arial"/>
                <a:ea typeface="Arial"/>
                <a:cs typeface="Arial"/>
                <a:sym typeface="Arial"/>
              </a:rPr>
              <a:t>Diversitech</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לספק פרויקט מוצלח ורווחי, להציג את יכולת החברה בפיתוח אתרים ולשפר את תיק העבודות של החברה. </a:t>
            </a:r>
          </a:p>
          <a:p>
            <a:pPr marL="0" marR="0" lvl="0" indent="0" algn="r" rtl="1">
              <a:lnSpc>
                <a:spcPct val="100000"/>
              </a:lnSpc>
              <a:spcBef>
                <a:spcPts val="0"/>
              </a:spcBef>
              <a:spcAft>
                <a:spcPts val="0"/>
              </a:spcAft>
              <a:buClr>
                <a:schemeClr val="lt1"/>
              </a:buClr>
              <a:buSzPts val="1800"/>
              <a:buNone/>
            </a:pPr>
            <a:endParaRPr lang="he-IL" dirty="0"/>
          </a:p>
          <a:p>
            <a:pPr marL="0" indent="0">
              <a:buNone/>
            </a:pPr>
            <a:r>
              <a:rPr lang="he-IL" b="1" dirty="0"/>
              <a:t>תרומה לסמינר הישן:</a:t>
            </a:r>
          </a:p>
          <a:p>
            <a:pPr marL="0" indent="0">
              <a:buNone/>
            </a:pPr>
            <a:r>
              <a:rPr lang="he-IL" dirty="0"/>
              <a:t>מעבר מניהול ידני </a:t>
            </a:r>
            <a:r>
              <a:rPr lang="he-IL" dirty="0" err="1"/>
              <a:t>לדיגטלי</a:t>
            </a:r>
            <a:r>
              <a:rPr lang="he-IL" dirty="0"/>
              <a:t> של כל נושאי התלמידות והקורסים. חיסכון באנשי צוות לניהול האגף. הרחבת פעולות המכון באמצעות המערכת שתמהר ותקצר תהליכים.</a:t>
            </a:r>
          </a:p>
        </p:txBody>
      </p:sp>
    </p:spTree>
    <p:extLst>
      <p:ext uri="{BB962C8B-B14F-4D97-AF65-F5344CB8AC3E}">
        <p14:creationId xmlns:p14="http://schemas.microsoft.com/office/powerpoint/2010/main" val="37894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0A725D-DDE8-C33C-5989-EA4EBB696E20}"/>
              </a:ext>
            </a:extLst>
          </p:cNvPr>
          <p:cNvSpPr>
            <a:spLocks noGrp="1"/>
          </p:cNvSpPr>
          <p:nvPr>
            <p:ph type="title"/>
          </p:nvPr>
        </p:nvSpPr>
        <p:spPr/>
        <p:txBody>
          <a:bodyPr>
            <a:normAutofit/>
          </a:bodyPr>
          <a:lstStyle/>
          <a:p>
            <a:pPr algn="ctr"/>
            <a:r>
              <a:rPr lang="he-IL" sz="5400" dirty="0">
                <a:solidFill>
                  <a:schemeClr val="tx2">
                    <a:lumMod val="60000"/>
                    <a:lumOff val="40000"/>
                  </a:schemeClr>
                </a:solidFill>
                <a:cs typeface="+mn-cs"/>
              </a:rPr>
              <a:t>תוכן עניינים - תהליך העבודה:</a:t>
            </a:r>
          </a:p>
        </p:txBody>
      </p:sp>
      <p:sp>
        <p:nvSpPr>
          <p:cNvPr id="3" name="מציין מיקום תוכן 2">
            <a:extLst>
              <a:ext uri="{FF2B5EF4-FFF2-40B4-BE49-F238E27FC236}">
                <a16:creationId xmlns:a16="http://schemas.microsoft.com/office/drawing/2014/main" id="{929A7B95-34AC-06DA-9071-BAB61AC79BC5}"/>
              </a:ext>
            </a:extLst>
          </p:cNvPr>
          <p:cNvSpPr>
            <a:spLocks noGrp="1"/>
          </p:cNvSpPr>
          <p:nvPr>
            <p:ph idx="1"/>
          </p:nvPr>
        </p:nvSpPr>
        <p:spPr>
          <a:xfrm>
            <a:off x="838200" y="1250302"/>
            <a:ext cx="10515600" cy="4588523"/>
          </a:xfrm>
        </p:spPr>
        <p:txBody>
          <a:bodyPr>
            <a:normAutofit lnSpcReduction="10000"/>
          </a:bodyPr>
          <a:lstStyle/>
          <a:p>
            <a:pPr marL="0" lvl="0" indent="0" algn="r" rtl="1">
              <a:lnSpc>
                <a:spcPct val="120000"/>
              </a:lnSpc>
              <a:spcBef>
                <a:spcPts val="0"/>
              </a:spcBef>
              <a:spcAft>
                <a:spcPts val="0"/>
              </a:spcAft>
              <a:buSzPts val="1200"/>
              <a:buNone/>
            </a:pPr>
            <a:endParaRPr lang="he-IL" sz="3200" b="1" dirty="0"/>
          </a:p>
          <a:p>
            <a:pPr marL="0" lvl="0" indent="0" algn="r" rtl="1">
              <a:lnSpc>
                <a:spcPct val="120000"/>
              </a:lnSpc>
              <a:spcBef>
                <a:spcPts val="0"/>
              </a:spcBef>
              <a:spcAft>
                <a:spcPts val="0"/>
              </a:spcAft>
              <a:buSzPts val="1200"/>
              <a:buNone/>
            </a:pPr>
            <a:r>
              <a:rPr lang="iw-IL" sz="3200" b="1" dirty="0"/>
              <a:t>שלב</a:t>
            </a:r>
            <a:r>
              <a:rPr lang="he-IL" sz="3200" b="1" dirty="0"/>
              <a:t> 1:</a:t>
            </a:r>
            <a:r>
              <a:rPr lang="iw-IL" sz="3200" b="1" dirty="0"/>
              <a:t> היכרות עם החברה והפרויקט</a:t>
            </a:r>
            <a:endParaRPr lang="iw-IL" sz="3200" dirty="0"/>
          </a:p>
          <a:p>
            <a:pPr marL="0" lvl="0" indent="0" algn="r" rtl="1">
              <a:lnSpc>
                <a:spcPct val="120000"/>
              </a:lnSpc>
              <a:spcBef>
                <a:spcPts val="1000"/>
              </a:spcBef>
              <a:spcAft>
                <a:spcPts val="0"/>
              </a:spcAft>
              <a:buSzPts val="1200"/>
              <a:buNone/>
            </a:pPr>
            <a:r>
              <a:rPr lang="iw-IL" sz="3200" b="1" dirty="0"/>
              <a:t>שלב</a:t>
            </a:r>
            <a:r>
              <a:rPr lang="he-IL" sz="3200" b="1" dirty="0"/>
              <a:t> 2: </a:t>
            </a:r>
            <a:r>
              <a:rPr lang="iw-IL" sz="3200" b="1" dirty="0"/>
              <a:t>אפיון ודרישות</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3: </a:t>
            </a:r>
            <a:r>
              <a:rPr lang="iw-IL" sz="3200" b="1" dirty="0"/>
              <a:t>תכנון</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4: </a:t>
            </a:r>
            <a:r>
              <a:rPr lang="iw-IL" sz="3200" b="1" dirty="0"/>
              <a:t>ביצוע ופיתוח</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5: </a:t>
            </a:r>
            <a:r>
              <a:rPr lang="iw-IL" sz="3200" b="1" dirty="0"/>
              <a:t>בדיקות ואבטחת איכות</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6:</a:t>
            </a:r>
            <a:r>
              <a:rPr lang="iw-IL" sz="3200" b="1" dirty="0"/>
              <a:t> הטמעה ותמיכה</a:t>
            </a:r>
            <a:endParaRPr lang="iw-IL" sz="3200" dirty="0"/>
          </a:p>
          <a:p>
            <a:endParaRPr lang="he-IL" sz="800" dirty="0"/>
          </a:p>
        </p:txBody>
      </p:sp>
    </p:spTree>
    <p:extLst>
      <p:ext uri="{BB962C8B-B14F-4D97-AF65-F5344CB8AC3E}">
        <p14:creationId xmlns:p14="http://schemas.microsoft.com/office/powerpoint/2010/main" val="372802524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6389</TotalTime>
  <Words>1818</Words>
  <Application>Microsoft Office PowerPoint</Application>
  <PresentationFormat>מסך רחב</PresentationFormat>
  <Paragraphs>246</Paragraphs>
  <Slides>26</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26</vt:i4>
      </vt:variant>
    </vt:vector>
  </HeadingPairs>
  <TitlesOfParts>
    <vt:vector size="33" baseType="lpstr">
      <vt:lpstr>Arial</vt:lpstr>
      <vt:lpstr>Calibri</vt:lpstr>
      <vt:lpstr>Calibri Light</vt:lpstr>
      <vt:lpstr>Century Gothic</vt:lpstr>
      <vt:lpstr>Gill Sans</vt:lpstr>
      <vt:lpstr>Gisha</vt:lpstr>
      <vt:lpstr>ערכת נושא Office</vt:lpstr>
      <vt:lpstr>פרויקט סמינר הישן</vt:lpstr>
      <vt:lpstr>הסמינר הישן</vt:lpstr>
      <vt:lpstr>תוכן העניינים:</vt:lpstr>
      <vt:lpstr>מבוא:</vt:lpstr>
      <vt:lpstr>חברת Diversitek</vt:lpstr>
      <vt:lpstr>תיאור לקוח הקצה - הסמינר הישן ירושלים</vt:lpstr>
      <vt:lpstr>תיאור הפרויקט</vt:lpstr>
      <vt:lpstr> מטרות הפרויקט:</vt:lpstr>
      <vt:lpstr>תוכן עניינים - תהליך העבודה:</vt:lpstr>
      <vt:lpstr>שלב 1 : הכרת החברה והפרויקט</vt:lpstr>
      <vt:lpstr>שלב 2 : אפיון ודרישות</vt:lpstr>
      <vt:lpstr>שלב 3 : תכנון</vt:lpstr>
      <vt:lpstr>שלב ד': ביצוע ופיתוח</vt:lpstr>
      <vt:lpstr>מצגת של PowerPoint‏</vt:lpstr>
      <vt:lpstr>מצגת של PowerPoint‏</vt:lpstr>
      <vt:lpstr>מצגת של PowerPoint‏</vt:lpstr>
      <vt:lpstr>מצגת של PowerPoint‏</vt:lpstr>
      <vt:lpstr>צילומי מסך של המשימה</vt:lpstr>
      <vt:lpstr>צילומי מסך של המשימה</vt:lpstr>
      <vt:lpstr>מצגת של PowerPoint‏</vt:lpstr>
      <vt:lpstr>צילומי מסך של המשימה</vt:lpstr>
      <vt:lpstr>צילומי מסך של המשימה</vt:lpstr>
      <vt:lpstr>שלב 5 : בדיקות אבטחה ואיכות</vt:lpstr>
      <vt:lpstr>שלב 6 : הטמעה ותמיכה</vt:lpstr>
      <vt:lpstr>סיכום ומסקנות:</vt:lpstr>
      <vt:lpstr>נספחים: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סמינר הישן</dc:title>
  <dc:creator>שרי סגל</dc:creator>
  <cp:lastModifiedBy>Ora Toledano</cp:lastModifiedBy>
  <cp:revision>64</cp:revision>
  <dcterms:created xsi:type="dcterms:W3CDTF">2024-07-21T07:54:55Z</dcterms:created>
  <dcterms:modified xsi:type="dcterms:W3CDTF">2024-08-06T08:02:57Z</dcterms:modified>
</cp:coreProperties>
</file>