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sldIdLst>
    <p:sldId id="274" r:id="rId2"/>
    <p:sldId id="275" r:id="rId3"/>
    <p:sldId id="276" r:id="rId4"/>
    <p:sldId id="277" r:id="rId5"/>
    <p:sldId id="278" r:id="rId6"/>
    <p:sldId id="279" r:id="rId7"/>
    <p:sldId id="280" r:id="rId8"/>
    <p:sldId id="281" r:id="rId9"/>
    <p:sldId id="282" r:id="rId10"/>
    <p:sldId id="267" r:id="rId11"/>
    <p:sldId id="283" r:id="rId12"/>
    <p:sldId id="308" r:id="rId13"/>
    <p:sldId id="302" r:id="rId14"/>
    <p:sldId id="268" r:id="rId15"/>
    <p:sldId id="271" r:id="rId16"/>
    <p:sldId id="273" r:id="rId17"/>
    <p:sldId id="299" r:id="rId18"/>
    <p:sldId id="301" r:id="rId19"/>
    <p:sldId id="300" r:id="rId20"/>
    <p:sldId id="309" r:id="rId21"/>
    <p:sldId id="310" r:id="rId22"/>
    <p:sldId id="311" r:id="rId23"/>
    <p:sldId id="298" r:id="rId24"/>
    <p:sldId id="306" r:id="rId25"/>
    <p:sldId id="307" r:id="rId26"/>
    <p:sldId id="304" r:id="rId27"/>
    <p:sldId id="303" r:id="rId28"/>
    <p:sldId id="270" r:id="rId29"/>
    <p:sldId id="269" r:id="rId30"/>
    <p:sldId id="272"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5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94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7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3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8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7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66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24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90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69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66711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1502;&#1510;&#1490;&#1514;%20&#1500;&#1492;&#1506;&#1500;&#1488;&#1514;%20&#1488;&#1508;&#1500;&#1511;&#1510;&#1497;&#1497;&#1514;%20ANGULAR%20&#1500;&#1506;&#1504;&#1503;%20RENDER.pptx" TargetMode="Externa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531521" y="3791338"/>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70000" lnSpcReduction="20000"/>
          </a:bodyPr>
          <a:lstStyle/>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endParaRPr lang="he-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שיחות ודיונים עם קולגות לגבי תכנון נכונות הפיתוחים הנוכחיים, תוך כדי דיון על פיתוחים קודמים ומקבילים גם כן.</a:t>
            </a:r>
            <a:endParaRPr lang="iw-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לפני כל משימה - </a:t>
            </a:r>
            <a:r>
              <a:rPr lang="iw-IL" sz="2400" dirty="0">
                <a:solidFill>
                  <a:srgbClr val="000000"/>
                </a:solidFill>
                <a:latin typeface="Arial"/>
                <a:ea typeface="Arial"/>
                <a:cs typeface="Arial"/>
                <a:sym typeface="Arial"/>
              </a:rPr>
              <a:t>חלוקת מסכי האפליקציה</a:t>
            </a:r>
            <a:r>
              <a:rPr lang="he-IL" sz="2400" dirty="0">
                <a:solidFill>
                  <a:srgbClr val="000000"/>
                </a:solidFill>
                <a:latin typeface="Arial"/>
                <a:ea typeface="Arial"/>
                <a:cs typeface="Arial"/>
                <a:sym typeface="Arial"/>
              </a:rPr>
              <a:t> הנדרשים למשימותיי</a:t>
            </a:r>
            <a:r>
              <a:rPr lang="iw-IL" sz="2400" dirty="0">
                <a:solidFill>
                  <a:srgbClr val="000000"/>
                </a:solidFill>
                <a:latin typeface="Arial"/>
                <a:ea typeface="Arial"/>
                <a:cs typeface="Arial"/>
                <a:sym typeface="Arial"/>
              </a:rPr>
              <a:t> למודולים וקומפוננטות</a:t>
            </a:r>
            <a:br>
              <a:rPr lang="en-US" sz="2400" dirty="0">
                <a:solidFill>
                  <a:srgbClr val="000000"/>
                </a:solidFill>
                <a:latin typeface="Arial"/>
                <a:ea typeface="Arial"/>
                <a:cs typeface="Arial"/>
                <a:sym typeface="Arial"/>
              </a:rPr>
            </a:b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6" name="תמונה 5">
            <a:extLst>
              <a:ext uri="{FF2B5EF4-FFF2-40B4-BE49-F238E27FC236}">
                <a16:creationId xmlns:a16="http://schemas.microsoft.com/office/drawing/2014/main" id="{B38993DA-3621-9410-673A-1607843F0D29}"/>
              </a:ext>
            </a:extLst>
          </p:cNvPr>
          <p:cNvPicPr>
            <a:picLocks noChangeAspect="1"/>
          </p:cNvPicPr>
          <p:nvPr/>
        </p:nvPicPr>
        <p:blipFill>
          <a:blip r:embed="rId2"/>
          <a:stretch>
            <a:fillRect/>
          </a:stretch>
        </p:blipFill>
        <p:spPr>
          <a:xfrm>
            <a:off x="9049739" y="3429000"/>
            <a:ext cx="1760373" cy="1143099"/>
          </a:xfrm>
          <a:prstGeom prst="rect">
            <a:avLst/>
          </a:prstGeom>
        </p:spPr>
      </p:pic>
      <p:pic>
        <p:nvPicPr>
          <p:cNvPr id="10" name="תמונה 9">
            <a:extLst>
              <a:ext uri="{FF2B5EF4-FFF2-40B4-BE49-F238E27FC236}">
                <a16:creationId xmlns:a16="http://schemas.microsoft.com/office/drawing/2014/main" id="{9B0DA26D-DC9D-5833-ADDA-06726FDAD92D}"/>
              </a:ext>
            </a:extLst>
          </p:cNvPr>
          <p:cNvPicPr>
            <a:picLocks noChangeAspect="1"/>
          </p:cNvPicPr>
          <p:nvPr/>
        </p:nvPicPr>
        <p:blipFill>
          <a:blip r:embed="rId3"/>
          <a:stretch>
            <a:fillRect/>
          </a:stretch>
        </p:blipFill>
        <p:spPr>
          <a:xfrm>
            <a:off x="3735856" y="3418417"/>
            <a:ext cx="2556357" cy="2145367"/>
          </a:xfrm>
          <a:prstGeom prst="rect">
            <a:avLst/>
          </a:prstGeom>
        </p:spPr>
      </p:pic>
      <p:pic>
        <p:nvPicPr>
          <p:cNvPr id="12" name="תמונה 11">
            <a:extLst>
              <a:ext uri="{FF2B5EF4-FFF2-40B4-BE49-F238E27FC236}">
                <a16:creationId xmlns:a16="http://schemas.microsoft.com/office/drawing/2014/main" id="{2DA2A677-9E39-338A-5864-F0A7A7906D47}"/>
              </a:ext>
            </a:extLst>
          </p:cNvPr>
          <p:cNvPicPr>
            <a:picLocks noChangeAspect="1"/>
          </p:cNvPicPr>
          <p:nvPr/>
        </p:nvPicPr>
        <p:blipFill>
          <a:blip r:embed="rId4"/>
          <a:stretch>
            <a:fillRect/>
          </a:stretch>
        </p:blipFill>
        <p:spPr>
          <a:xfrm>
            <a:off x="6408787" y="3429000"/>
            <a:ext cx="2407804" cy="1143099"/>
          </a:xfrm>
          <a:prstGeom prst="rect">
            <a:avLst/>
          </a:prstGeom>
        </p:spPr>
      </p:pic>
      <p:pic>
        <p:nvPicPr>
          <p:cNvPr id="16" name="תמונה 15">
            <a:extLst>
              <a:ext uri="{FF2B5EF4-FFF2-40B4-BE49-F238E27FC236}">
                <a16:creationId xmlns:a16="http://schemas.microsoft.com/office/drawing/2014/main" id="{619A48E6-07CE-D0E8-4CB4-411858330F23}"/>
              </a:ext>
            </a:extLst>
          </p:cNvPr>
          <p:cNvPicPr>
            <a:picLocks noChangeAspect="1"/>
          </p:cNvPicPr>
          <p:nvPr/>
        </p:nvPicPr>
        <p:blipFill>
          <a:blip r:embed="rId5"/>
          <a:stretch>
            <a:fillRect/>
          </a:stretch>
        </p:blipFill>
        <p:spPr>
          <a:xfrm>
            <a:off x="1372294" y="3032428"/>
            <a:ext cx="2187130" cy="3825572"/>
          </a:xfrm>
          <a:prstGeom prst="rect">
            <a:avLst/>
          </a:prstGeom>
        </p:spPr>
      </p:pic>
    </p:spTree>
    <p:extLst>
      <p:ext uri="{BB962C8B-B14F-4D97-AF65-F5344CB8AC3E}">
        <p14:creationId xmlns:p14="http://schemas.microsoft.com/office/powerpoint/2010/main" val="172233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graphicFrame>
        <p:nvGraphicFramePr>
          <p:cNvPr id="8" name="מציין מיקום תוכן 3">
            <a:extLst>
              <a:ext uri="{FF2B5EF4-FFF2-40B4-BE49-F238E27FC236}">
                <a16:creationId xmlns:a16="http://schemas.microsoft.com/office/drawing/2014/main" id="{E74D64EE-0350-B8AE-78C5-F996DB3C03B1}"/>
              </a:ext>
            </a:extLst>
          </p:cNvPr>
          <p:cNvGraphicFramePr>
            <a:graphicFrameLocks noGrp="1"/>
          </p:cNvGraphicFramePr>
          <p:nvPr>
            <p:ph idx="1"/>
            <p:extLst>
              <p:ext uri="{D42A27DB-BD31-4B8C-83A1-F6EECF244321}">
                <p14:modId xmlns:p14="http://schemas.microsoft.com/office/powerpoint/2010/main" val="278622176"/>
              </p:ext>
            </p:extLst>
          </p:nvPr>
        </p:nvGraphicFramePr>
        <p:xfrm>
          <a:off x="485774" y="1421364"/>
          <a:ext cx="11394824" cy="4346448"/>
        </p:xfrm>
        <a:graphic>
          <a:graphicData uri="http://schemas.openxmlformats.org/drawingml/2006/table">
            <a:tbl>
              <a:tblPr rtl="1" firstRow="1" bandRow="1">
                <a:tableStyleId>{1FECB4D8-DB02-4DC6-A0A2-4F2EBAE1DC90}</a:tableStyleId>
              </a:tblPr>
              <a:tblGrid>
                <a:gridCol w="42187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3</a:t>
                      </a:r>
                    </a:p>
                  </a:txBody>
                  <a:tcPr marT="50292" marB="50292"/>
                </a:tc>
                <a:tc>
                  <a:txBody>
                    <a:bodyPr/>
                    <a:lstStyle/>
                    <a:p>
                      <a:pPr rtl="1"/>
                      <a:r>
                        <a:rPr lang="he-IL" sz="1600" dirty="0"/>
                        <a:t>יצירת צ'אט </a:t>
                      </a:r>
                      <a:r>
                        <a:rPr lang="he-IL" sz="1600" dirty="0" err="1"/>
                        <a:t>בוט</a:t>
                      </a:r>
                      <a:r>
                        <a:rPr lang="he-IL" sz="1600" dirty="0"/>
                        <a:t> מתקשר עם המשתמש בצורת שפה אנושית דרך </a:t>
                      </a:r>
                      <a:r>
                        <a:rPr lang="en-US" sz="1600" dirty="0"/>
                        <a:t>API</a:t>
                      </a:r>
                      <a:r>
                        <a:rPr lang="he-IL" sz="1600" dirty="0"/>
                        <a:t> של </a:t>
                      </a:r>
                      <a:r>
                        <a:rPr lang="en-US" sz="1600" dirty="0" err="1"/>
                        <a:t>openAI</a:t>
                      </a:r>
                      <a:r>
                        <a:rPr lang="en-US" sz="1600" dirty="0"/>
                        <a:t> (GPT)</a:t>
                      </a:r>
                      <a:endParaRPr lang="he-IL" sz="1600" dirty="0"/>
                    </a:p>
                  </a:txBody>
                  <a:tcPr marT="50292" marB="50292"/>
                </a:tc>
                <a:tc>
                  <a:txBody>
                    <a:bodyPr/>
                    <a:lstStyle/>
                    <a:p>
                      <a:pPr rtl="1"/>
                      <a:r>
                        <a:rPr lang="en-US" sz="2000" dirty="0"/>
                        <a:t>GPT-3</a:t>
                      </a:r>
                      <a:endParaRPr lang="he-IL" sz="2000" dirty="0"/>
                    </a:p>
                  </a:txBody>
                  <a:tcPr marT="50292" marB="50292"/>
                </a:tc>
                <a:tc>
                  <a:txBody>
                    <a:bodyPr/>
                    <a:lstStyle/>
                    <a:p>
                      <a:pPr rtl="1"/>
                      <a:r>
                        <a:rPr lang="en-US" sz="2000" dirty="0"/>
                        <a:t>Python </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 הרמתי </a:t>
                      </a:r>
                      <a:r>
                        <a:rPr lang="he-IL" sz="1800" b="0" u="none" dirty="0" err="1">
                          <a:latin typeface="Arial"/>
                          <a:ea typeface="Arial"/>
                          <a:cs typeface="Arial"/>
                          <a:sym typeface="Arial"/>
                        </a:rPr>
                        <a:t>גירסה</a:t>
                      </a:r>
                      <a:r>
                        <a:rPr lang="he-IL" sz="1800" b="0" u="none" dirty="0">
                          <a:latin typeface="Arial"/>
                          <a:ea typeface="Arial"/>
                          <a:cs typeface="Arial"/>
                          <a:sym typeface="Arial"/>
                        </a:rPr>
                        <a:t> סופית ב </a:t>
                      </a:r>
                      <a:r>
                        <a:rPr lang="en-US" sz="1800" b="0" u="none" dirty="0">
                          <a:latin typeface="Arial"/>
                          <a:ea typeface="Arial"/>
                          <a:cs typeface="Arial"/>
                          <a:sym typeface="Arial"/>
                        </a:rPr>
                        <a:t>Python</a:t>
                      </a:r>
                      <a:r>
                        <a:rPr lang="he-IL" sz="1800" b="0" u="none" dirty="0">
                          <a:latin typeface="Arial"/>
                          <a:ea typeface="Arial"/>
                          <a:cs typeface="Arial"/>
                          <a:sym typeface="Arial"/>
                        </a:rPr>
                        <a:t> של </a:t>
                      </a:r>
                      <a:r>
                        <a:rPr lang="he-IL" sz="1800" b="0" u="none" dirty="0" err="1">
                          <a:latin typeface="Arial"/>
                          <a:ea typeface="Arial"/>
                          <a:cs typeface="Arial"/>
                          <a:sym typeface="Arial"/>
                        </a:rPr>
                        <a:t>סרויס</a:t>
                      </a:r>
                      <a:r>
                        <a:rPr lang="he-IL" sz="1800" b="0" u="none" dirty="0">
                          <a:latin typeface="Arial"/>
                          <a:ea typeface="Arial"/>
                          <a:cs typeface="Arial"/>
                          <a:sym typeface="Arial"/>
                        </a:rPr>
                        <a:t> שמתקשר עם </a:t>
                      </a:r>
                      <a:r>
                        <a:rPr lang="en-US" sz="1800" b="0" u="none" dirty="0" err="1">
                          <a:latin typeface="Arial"/>
                          <a:ea typeface="Arial"/>
                          <a:cs typeface="Arial"/>
                          <a:sym typeface="Arial"/>
                        </a:rPr>
                        <a:t>openAI</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2.1 יצרתי </a:t>
                      </a:r>
                      <a:r>
                        <a:rPr lang="en-US" sz="1800" b="0" u="none" dirty="0">
                          <a:latin typeface="Arial"/>
                          <a:ea typeface="Arial"/>
                          <a:cs typeface="Arial"/>
                          <a:sym typeface="Arial"/>
                        </a:rPr>
                        <a:t>API</a:t>
                      </a:r>
                      <a:r>
                        <a:rPr lang="he-IL" sz="1800" b="0" u="none" dirty="0">
                          <a:latin typeface="Arial"/>
                          <a:ea typeface="Arial"/>
                          <a:cs typeface="Arial"/>
                          <a:sym typeface="Arial"/>
                        </a:rPr>
                        <a:t> </a:t>
                      </a:r>
                      <a:r>
                        <a:rPr lang="en-US" sz="1800" b="0" u="none" dirty="0">
                          <a:latin typeface="Arial"/>
                          <a:ea typeface="Arial"/>
                          <a:cs typeface="Arial"/>
                          <a:sym typeface="Arial"/>
                        </a:rPr>
                        <a:t>key</a:t>
                      </a:r>
                      <a:r>
                        <a:rPr lang="he-IL" sz="1800" b="0" u="none" dirty="0">
                          <a:latin typeface="Arial"/>
                          <a:ea typeface="Arial"/>
                          <a:cs typeface="Arial"/>
                          <a:sym typeface="Arial"/>
                        </a:rPr>
                        <a:t> בחברת </a:t>
                      </a:r>
                      <a:r>
                        <a:rPr lang="en-US" sz="1800" b="0" u="none" dirty="0" err="1">
                          <a:latin typeface="Arial"/>
                          <a:ea typeface="Arial"/>
                          <a:cs typeface="Arial"/>
                          <a:sym typeface="Arial"/>
                        </a:rPr>
                        <a:t>openAI</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u="none" dirty="0">
                          <a:latin typeface="Arial"/>
                          <a:ea typeface="Arial"/>
                          <a:cs typeface="Arial"/>
                          <a:sym typeface="Arial"/>
                        </a:rPr>
                        <a:t>2.2</a:t>
                      </a:r>
                      <a:r>
                        <a:rPr lang="he-IL" sz="1800" b="0" u="none" dirty="0">
                          <a:latin typeface="Arial"/>
                          <a:ea typeface="Arial"/>
                          <a:cs typeface="Arial"/>
                          <a:sym typeface="Arial"/>
                        </a:rPr>
                        <a:t> שתלתי בקוד של </a:t>
                      </a:r>
                      <a:r>
                        <a:rPr lang="he-IL" sz="1800" b="0" u="none" dirty="0" err="1">
                          <a:latin typeface="Arial"/>
                          <a:ea typeface="Arial"/>
                          <a:cs typeface="Arial"/>
                          <a:sym typeface="Arial"/>
                        </a:rPr>
                        <a:t>הסרויס</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2.3 קראתי ל</a:t>
                      </a:r>
                      <a:r>
                        <a:rPr lang="en-US" sz="1800" b="0" u="none" dirty="0">
                          <a:latin typeface="Arial"/>
                          <a:ea typeface="Arial"/>
                          <a:cs typeface="Arial"/>
                          <a:sym typeface="Arial"/>
                        </a:rPr>
                        <a:t>API</a:t>
                      </a:r>
                      <a:r>
                        <a:rPr lang="he-IL" sz="1800" b="0" u="none" dirty="0">
                          <a:latin typeface="Arial"/>
                          <a:ea typeface="Arial"/>
                          <a:cs typeface="Arial"/>
                          <a:sym typeface="Arial"/>
                        </a:rPr>
                        <a:t> של </a:t>
                      </a:r>
                      <a:r>
                        <a:rPr lang="en-US" sz="1800" b="0" u="none" dirty="0" err="1">
                          <a:latin typeface="Arial"/>
                          <a:ea typeface="Arial"/>
                          <a:cs typeface="Arial"/>
                          <a:sym typeface="Arial"/>
                        </a:rPr>
                        <a:t>OpenAI</a:t>
                      </a:r>
                      <a:r>
                        <a:rPr lang="he-IL" sz="1800" b="0" u="none" dirty="0">
                          <a:latin typeface="Arial"/>
                          <a:ea typeface="Arial"/>
                          <a:cs typeface="Arial"/>
                          <a:sym typeface="Arial"/>
                        </a:rPr>
                        <a:t> עם בקשה לשימוש במודל </a:t>
                      </a:r>
                      <a:r>
                        <a:rPr lang="he-IL" sz="1800" b="0" u="none" dirty="0" err="1">
                          <a:latin typeface="Arial"/>
                          <a:ea typeface="Arial"/>
                          <a:cs typeface="Arial"/>
                          <a:sym typeface="Arial"/>
                        </a:rPr>
                        <a:t>ספיציפי</a:t>
                      </a:r>
                      <a:r>
                        <a:rPr lang="he-IL" sz="1800" b="0" u="none" dirty="0">
                          <a:latin typeface="Arial"/>
                          <a:ea typeface="Arial"/>
                          <a:cs typeface="Arial"/>
                          <a:sym typeface="Arial"/>
                        </a:rPr>
                        <a:t> על הטקסט שהגיע מהמשתמש ועל טבלת נתונים של המערכת.</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2.4 הצלחנו להתחבר ל</a:t>
                      </a:r>
                      <a:r>
                        <a:rPr lang="en-US" sz="1800" b="0" u="none" dirty="0">
                          <a:latin typeface="Arial"/>
                          <a:ea typeface="Arial"/>
                          <a:cs typeface="Arial"/>
                          <a:sym typeface="Arial"/>
                        </a:rPr>
                        <a:t>API</a:t>
                      </a:r>
                      <a:r>
                        <a:rPr lang="he-IL" sz="1800" b="0" u="none" dirty="0">
                          <a:latin typeface="Arial"/>
                          <a:ea typeface="Arial"/>
                          <a:cs typeface="Arial"/>
                          <a:sym typeface="Arial"/>
                        </a:rPr>
                        <a:t> זה </a:t>
                      </a:r>
                      <a:r>
                        <a:rPr lang="he-IL" sz="1800" b="0" u="none" dirty="0" err="1">
                          <a:latin typeface="Arial"/>
                          <a:ea typeface="Arial"/>
                          <a:cs typeface="Arial"/>
                          <a:sym typeface="Arial"/>
                        </a:rPr>
                        <a:t>וללקבל</a:t>
                      </a:r>
                      <a:r>
                        <a:rPr lang="he-IL" sz="1800" b="0" u="none" dirty="0">
                          <a:latin typeface="Arial"/>
                          <a:ea typeface="Arial"/>
                          <a:cs typeface="Arial"/>
                          <a:sym typeface="Arial"/>
                        </a:rPr>
                        <a:t> </a:t>
                      </a:r>
                      <a:r>
                        <a:rPr lang="en-US" sz="1800" b="0" u="none" dirty="0">
                          <a:latin typeface="Arial"/>
                          <a:ea typeface="Arial"/>
                          <a:cs typeface="Arial"/>
                          <a:sym typeface="Arial"/>
                        </a:rPr>
                        <a:t>  response  </a:t>
                      </a:r>
                      <a:r>
                        <a:rPr lang="he-IL" sz="1800" b="0" u="none" dirty="0">
                          <a:latin typeface="Arial"/>
                          <a:ea typeface="Arial"/>
                          <a:cs typeface="Arial"/>
                          <a:sym typeface="Arial"/>
                        </a:rPr>
                        <a:t> אך הוא מכיל אזהרה שמביעה שהשימוש ב</a:t>
                      </a:r>
                      <a:r>
                        <a:rPr lang="en-US" sz="1800" b="0" u="none" dirty="0" err="1">
                          <a:latin typeface="Arial"/>
                          <a:ea typeface="Arial"/>
                          <a:cs typeface="Arial"/>
                          <a:sym typeface="Arial"/>
                        </a:rPr>
                        <a:t>api</a:t>
                      </a:r>
                      <a:r>
                        <a:rPr lang="en-US" sz="1800" b="0" u="none" dirty="0">
                          <a:latin typeface="Arial"/>
                          <a:ea typeface="Arial"/>
                          <a:cs typeface="Arial"/>
                          <a:sym typeface="Arial"/>
                        </a:rPr>
                        <a:t>  </a:t>
                      </a:r>
                      <a:r>
                        <a:rPr lang="he-IL" sz="1800" b="0" u="none" dirty="0">
                          <a:latin typeface="Arial"/>
                          <a:ea typeface="Arial"/>
                          <a:cs typeface="Arial"/>
                          <a:sym typeface="Arial"/>
                        </a:rPr>
                        <a:t> זה כרוך בתשלום. עקב מגבלה תקציבית של חברה הוחלט לא להפעיל רכיב זה עד לקבלת תקציב ראוי מהלקוח ולכן כרגע בעת קבלת </a:t>
                      </a:r>
                      <a:r>
                        <a:rPr lang="en-US" sz="1800" b="0" u="none" dirty="0">
                          <a:latin typeface="Arial"/>
                          <a:ea typeface="Arial"/>
                          <a:cs typeface="Arial"/>
                          <a:sym typeface="Arial"/>
                        </a:rPr>
                        <a:t>response </a:t>
                      </a:r>
                      <a:r>
                        <a:rPr lang="he-IL" sz="1800" b="0" u="none" dirty="0">
                          <a:latin typeface="Arial"/>
                          <a:ea typeface="Arial"/>
                          <a:cs typeface="Arial"/>
                          <a:sym typeface="Arial"/>
                        </a:rPr>
                        <a:t> מה</a:t>
                      </a:r>
                      <a:r>
                        <a:rPr lang="en-US" sz="1800" b="0" u="none" dirty="0">
                          <a:latin typeface="Arial"/>
                          <a:ea typeface="Arial"/>
                          <a:cs typeface="Arial"/>
                          <a:sym typeface="Arial"/>
                        </a:rPr>
                        <a:t>API</a:t>
                      </a:r>
                      <a:r>
                        <a:rPr lang="he-IL" sz="1800" b="0" u="none" dirty="0">
                          <a:latin typeface="Arial"/>
                          <a:ea typeface="Arial"/>
                          <a:cs typeface="Arial"/>
                          <a:sym typeface="Arial"/>
                        </a:rPr>
                        <a:t> החזרנו תשובה "להפעלה נא פנו למנהלי החברה..."</a:t>
                      </a:r>
                      <a:r>
                        <a:rPr lang="en-US" sz="1800" b="0" u="none" dirty="0">
                          <a:latin typeface="Arial"/>
                          <a:ea typeface="Arial"/>
                          <a:cs typeface="Arial"/>
                          <a:sym typeface="Arial"/>
                        </a:rPr>
                        <a:t>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6110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466792" y="1123097"/>
            <a:ext cx="11535506" cy="573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sz="2400" b="1" dirty="0" err="1">
                <a:solidFill>
                  <a:schemeClr val="bg1"/>
                </a:solidFill>
              </a:rPr>
              <a:t>צאט</a:t>
            </a:r>
            <a:r>
              <a:rPr lang="en-US" sz="2400" b="1" dirty="0">
                <a:solidFill>
                  <a:schemeClr val="bg1"/>
                </a:solidFill>
              </a:rPr>
              <a:t>GPT  </a:t>
            </a:r>
            <a:r>
              <a:rPr lang="he-IL" sz="2400" b="1" dirty="0">
                <a:solidFill>
                  <a:schemeClr val="bg1"/>
                </a:solidFill>
              </a:rPr>
              <a:t> </a:t>
            </a:r>
          </a:p>
          <a:p>
            <a:r>
              <a:rPr lang="he-IL" dirty="0">
                <a:solidFill>
                  <a:schemeClr val="bg1"/>
                </a:solidFill>
              </a:rPr>
              <a:t>המטרה הייתה לבנות צ'אט המבוסס על מסד הנתונים של הסמינר, בו משתמשים יכולים לשאול שאלות ולקבל תשובות בנוגע לפרטים על תלמידים, מורים ושיעורים.</a:t>
            </a:r>
          </a:p>
          <a:p>
            <a:pPr>
              <a:buFont typeface="+mj-lt"/>
              <a:buAutoNum type="arabicPeriod"/>
            </a:pPr>
            <a:r>
              <a:rPr lang="he-IL" b="1" dirty="0">
                <a:solidFill>
                  <a:schemeClr val="bg1"/>
                </a:solidFill>
              </a:rPr>
              <a:t>התחברות ל-</a:t>
            </a:r>
            <a:r>
              <a:rPr lang="en-US" b="1" dirty="0">
                <a:solidFill>
                  <a:schemeClr val="bg1"/>
                </a:solidFill>
              </a:rPr>
              <a:t>OpenAI</a:t>
            </a:r>
            <a:r>
              <a:rPr lang="en-US" dirty="0">
                <a:solidFill>
                  <a:schemeClr val="bg1"/>
                </a:solidFill>
              </a:rPr>
              <a:t>:</a:t>
            </a:r>
          </a:p>
          <a:p>
            <a:pPr marL="742950" lvl="1" indent="-285750">
              <a:buFont typeface="+mj-lt"/>
              <a:buAutoNum type="arabicPeriod"/>
            </a:pPr>
            <a:r>
              <a:rPr lang="he-IL" dirty="0">
                <a:solidFill>
                  <a:schemeClr val="bg1"/>
                </a:solidFill>
              </a:rPr>
              <a:t>חיפשנו פתרון מתקדם שמאפשר שימוש בטכנולוגיית הבינה המלאכותית. לאחר מחקר ובדיקת אפשרויות, החלטנו להתחבר לשירותי </a:t>
            </a:r>
            <a:r>
              <a:rPr lang="en-US" dirty="0">
                <a:solidFill>
                  <a:schemeClr val="bg1"/>
                </a:solidFill>
              </a:rPr>
              <a:t>OpenAI </a:t>
            </a:r>
            <a:r>
              <a:rPr lang="he-IL" dirty="0">
                <a:solidFill>
                  <a:schemeClr val="bg1"/>
                </a:solidFill>
              </a:rPr>
              <a:t>ולקבל מפתח </a:t>
            </a:r>
            <a:r>
              <a:rPr lang="en-US" dirty="0">
                <a:solidFill>
                  <a:schemeClr val="bg1"/>
                </a:solidFill>
              </a:rPr>
              <a:t>API </a:t>
            </a:r>
            <a:r>
              <a:rPr lang="he-IL" dirty="0">
                <a:solidFill>
                  <a:schemeClr val="bg1"/>
                </a:solidFill>
              </a:rPr>
              <a:t>המאפשר שימוש ב-</a:t>
            </a:r>
            <a:r>
              <a:rPr lang="en-US" dirty="0">
                <a:solidFill>
                  <a:schemeClr val="bg1"/>
                </a:solidFill>
              </a:rPr>
              <a:t>GPT.</a:t>
            </a:r>
          </a:p>
          <a:p>
            <a:pPr>
              <a:buFont typeface="+mj-lt"/>
              <a:buAutoNum type="arabicPeriod"/>
            </a:pPr>
            <a:r>
              <a:rPr lang="he-IL" b="1" dirty="0">
                <a:solidFill>
                  <a:schemeClr val="bg1"/>
                </a:solidFill>
              </a:rPr>
              <a:t>מימוש הפיצ'ר ב-</a:t>
            </a:r>
            <a:r>
              <a:rPr lang="en-US" b="1" dirty="0">
                <a:solidFill>
                  <a:schemeClr val="bg1"/>
                </a:solidFill>
              </a:rPr>
              <a:t>Python</a:t>
            </a:r>
            <a:r>
              <a:rPr lang="en-US" dirty="0">
                <a:solidFill>
                  <a:schemeClr val="bg1"/>
                </a:solidFill>
              </a:rPr>
              <a:t>:</a:t>
            </a:r>
          </a:p>
          <a:p>
            <a:pPr marL="742950" lvl="1" indent="-285750">
              <a:buFont typeface="+mj-lt"/>
              <a:buAutoNum type="arabicPeriod"/>
            </a:pPr>
            <a:r>
              <a:rPr lang="he-IL" dirty="0">
                <a:solidFill>
                  <a:schemeClr val="bg1"/>
                </a:solidFill>
              </a:rPr>
              <a:t>כתבנו רכיב ב-</a:t>
            </a:r>
            <a:r>
              <a:rPr lang="en-US" dirty="0">
                <a:solidFill>
                  <a:schemeClr val="bg1"/>
                </a:solidFill>
              </a:rPr>
              <a:t>Python </a:t>
            </a:r>
            <a:r>
              <a:rPr lang="he-IL" dirty="0">
                <a:solidFill>
                  <a:schemeClr val="bg1"/>
                </a:solidFill>
              </a:rPr>
              <a:t> </a:t>
            </a:r>
            <a:r>
              <a:rPr lang="en-US" dirty="0">
                <a:solidFill>
                  <a:schemeClr val="bg1"/>
                </a:solidFill>
              </a:rPr>
              <a:t>(</a:t>
            </a:r>
            <a:r>
              <a:rPr lang="en-US" dirty="0" err="1">
                <a:solidFill>
                  <a:schemeClr val="bg1"/>
                </a:solidFill>
              </a:rPr>
              <a:t>ms</a:t>
            </a:r>
            <a:r>
              <a:rPr lang="en-US" dirty="0">
                <a:solidFill>
                  <a:schemeClr val="bg1"/>
                </a:solidFill>
              </a:rPr>
              <a:t>)</a:t>
            </a:r>
            <a:r>
              <a:rPr lang="he-IL" dirty="0">
                <a:solidFill>
                  <a:schemeClr val="bg1"/>
                </a:solidFill>
              </a:rPr>
              <a:t> שמתחבר לשירותי</a:t>
            </a:r>
            <a:r>
              <a:rPr lang="en-US" dirty="0">
                <a:solidFill>
                  <a:schemeClr val="bg1"/>
                </a:solidFill>
              </a:rPr>
              <a:t>  OpenAI. </a:t>
            </a:r>
            <a:r>
              <a:rPr lang="he-IL" dirty="0">
                <a:solidFill>
                  <a:schemeClr val="bg1"/>
                </a:solidFill>
              </a:rPr>
              <a:t>הרכיב הזה שולח את השאלה שהמשתמש מזין לצ'אט ומקבל את התשובה מ-</a:t>
            </a:r>
            <a:r>
              <a:rPr lang="en-US" dirty="0">
                <a:solidFill>
                  <a:schemeClr val="bg1"/>
                </a:solidFill>
              </a:rPr>
              <a:t>GPT.</a:t>
            </a:r>
          </a:p>
          <a:p>
            <a:pPr>
              <a:buFont typeface="+mj-lt"/>
              <a:buAutoNum type="arabicPeriod"/>
            </a:pPr>
            <a:r>
              <a:rPr lang="he-IL" b="1" dirty="0">
                <a:solidFill>
                  <a:schemeClr val="bg1"/>
                </a:solidFill>
              </a:rPr>
              <a:t>אינטגרציה עם אפליקציית </a:t>
            </a:r>
            <a:r>
              <a:rPr lang="en-US" b="1" dirty="0">
                <a:solidFill>
                  <a:schemeClr val="bg1"/>
                </a:solidFill>
              </a:rPr>
              <a:t>Angular</a:t>
            </a:r>
            <a:r>
              <a:rPr lang="en-US" dirty="0">
                <a:solidFill>
                  <a:schemeClr val="bg1"/>
                </a:solidFill>
              </a:rPr>
              <a:t>:</a:t>
            </a:r>
          </a:p>
          <a:p>
            <a:pPr marL="742950" lvl="1" indent="-285750">
              <a:buFont typeface="+mj-lt"/>
              <a:buAutoNum type="arabicPeriod"/>
            </a:pPr>
            <a:r>
              <a:rPr lang="he-IL" dirty="0">
                <a:solidFill>
                  <a:schemeClr val="bg1"/>
                </a:solidFill>
              </a:rPr>
              <a:t>הפיתוח בוצע כך שהתשובות מ-</a:t>
            </a:r>
            <a:r>
              <a:rPr lang="en-US" dirty="0">
                <a:solidFill>
                  <a:schemeClr val="bg1"/>
                </a:solidFill>
              </a:rPr>
              <a:t>GPT </a:t>
            </a:r>
            <a:r>
              <a:rPr lang="he-IL" dirty="0">
                <a:solidFill>
                  <a:schemeClr val="bg1"/>
                </a:solidFill>
              </a:rPr>
              <a:t>מוחזרות ומשולבות בצורה חלקה באפליקציית </a:t>
            </a:r>
            <a:r>
              <a:rPr lang="en-US" dirty="0">
                <a:solidFill>
                  <a:schemeClr val="bg1"/>
                </a:solidFill>
              </a:rPr>
              <a:t>Angular </a:t>
            </a:r>
            <a:r>
              <a:rPr lang="he-IL" dirty="0">
                <a:solidFill>
                  <a:schemeClr val="bg1"/>
                </a:solidFill>
              </a:rPr>
              <a:t>שלנו. בצורה זו, המשתמשים יכולים ליהנות מחוויית צ'אט אינטואיטיבית ונוחה לשימוש.</a:t>
            </a:r>
          </a:p>
          <a:p>
            <a:r>
              <a:rPr lang="he-IL" dirty="0">
                <a:solidFill>
                  <a:schemeClr val="bg1"/>
                </a:solidFill>
              </a:rPr>
              <a:t>הפרויקט שלנו מציג יכולת חדשנית לשילוב טכנולוגיות מתקדמות במערכות קיימות ומאפשר למשתמשים לקבל תשובות מהירות ומדויקות ממסד הנתונים של הסמינר בצורה אוטומטית וחכמה.</a:t>
            </a:r>
          </a:p>
          <a:p>
            <a:endParaRPr lang="he-IL" dirty="0">
              <a:solidFill>
                <a:schemeClr val="bg1"/>
              </a:solidFill>
            </a:endParaRPr>
          </a:p>
          <a:p>
            <a:pPr marL="0" indent="0">
              <a:buNone/>
            </a:pPr>
            <a:endParaRPr lang="he-IL" sz="1200" dirty="0">
              <a:solidFill>
                <a:schemeClr val="bg1"/>
              </a:solidFill>
            </a:endParaRPr>
          </a:p>
        </p:txBody>
      </p:sp>
      <p:sp>
        <p:nvSpPr>
          <p:cNvPr id="2" name="תיבת טקסט 1">
            <a:extLst>
              <a:ext uri="{FF2B5EF4-FFF2-40B4-BE49-F238E27FC236}">
                <a16:creationId xmlns:a16="http://schemas.microsoft.com/office/drawing/2014/main" id="{CCEDE93E-2C16-D07C-E935-764585B0E7FD}"/>
              </a:ext>
            </a:extLst>
          </p:cNvPr>
          <p:cNvSpPr txBox="1"/>
          <p:nvPr/>
        </p:nvSpPr>
        <p:spPr>
          <a:xfrm>
            <a:off x="1569119" y="309233"/>
            <a:ext cx="10433179" cy="923330"/>
          </a:xfrm>
          <a:prstGeom prst="rect">
            <a:avLst/>
          </a:prstGeom>
          <a:noFill/>
        </p:spPr>
        <p:txBody>
          <a:bodyPr wrap="square" rtlCol="1">
            <a:spAutoFit/>
          </a:bodyPr>
          <a:lstStyle/>
          <a:p>
            <a:pPr algn="r"/>
            <a:r>
              <a:rPr lang="iw-IL" sz="1800" b="1" dirty="0">
                <a:solidFill>
                  <a:srgbClr val="000000"/>
                </a:solidFill>
                <a:latin typeface="Arial"/>
                <a:ea typeface="Arial"/>
                <a:cs typeface="Arial"/>
                <a:sym typeface="Arial"/>
              </a:rPr>
              <a:t>במהלך הפיתוח פיתחתי באזורים שונים בכל רחבי האפליקציה</a:t>
            </a:r>
            <a:endParaRPr lang="he-IL" sz="1800" b="1" dirty="0">
              <a:solidFill>
                <a:srgbClr val="000000"/>
              </a:solidFill>
              <a:latin typeface="Arial"/>
              <a:ea typeface="Arial"/>
              <a:cs typeface="Arial"/>
              <a:sym typeface="Arial"/>
            </a:endParaRPr>
          </a:p>
          <a:p>
            <a:pPr algn="r"/>
            <a:r>
              <a:rPr lang="iw-IL" sz="1800" b="1" dirty="0">
                <a:solidFill>
                  <a:srgbClr val="000000"/>
                </a:solidFill>
                <a:latin typeface="Arial"/>
                <a:ea typeface="Arial"/>
                <a:cs typeface="Arial"/>
                <a:sym typeface="Arial"/>
              </a:rPr>
              <a:t>בשל כך הטכנולוגיות והביצועים שאפרט להלן הינן מגוונות הן מבחינת סוגיהן והן מבחינת רמתן</a:t>
            </a:r>
            <a:r>
              <a:rPr lang="he-IL" sz="1800" b="1" dirty="0">
                <a:solidFill>
                  <a:srgbClr val="000000"/>
                </a:solidFill>
                <a:latin typeface="Arial"/>
                <a:ea typeface="Arial"/>
                <a:cs typeface="Arial"/>
                <a:sym typeface="Arial"/>
              </a:rPr>
              <a:t>:</a:t>
            </a:r>
          </a:p>
          <a:p>
            <a:pPr algn="r"/>
            <a:endParaRPr lang="he-IL" b="1" dirty="0"/>
          </a:p>
        </p:txBody>
      </p:sp>
    </p:spTree>
    <p:extLst>
      <p:ext uri="{BB962C8B-B14F-4D97-AF65-F5344CB8AC3E}">
        <p14:creationId xmlns:p14="http://schemas.microsoft.com/office/powerpoint/2010/main" val="90360213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75577" y="557738"/>
            <a:ext cx="5604876" cy="111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sz="1600" dirty="0">
                <a:solidFill>
                  <a:schemeClr val="bg1"/>
                </a:solidFill>
              </a:rPr>
              <a:t>בתור התחלה הפעלתי קריאה ל</a:t>
            </a:r>
            <a:r>
              <a:rPr lang="en-US" sz="1600" dirty="0">
                <a:solidFill>
                  <a:schemeClr val="bg1"/>
                </a:solidFill>
              </a:rPr>
              <a:t>API</a:t>
            </a:r>
            <a:r>
              <a:rPr lang="he-IL" sz="1600" dirty="0">
                <a:solidFill>
                  <a:schemeClr val="bg1"/>
                </a:solidFill>
              </a:rPr>
              <a:t> של </a:t>
            </a:r>
            <a:r>
              <a:rPr lang="en-US" sz="1600" dirty="0">
                <a:solidFill>
                  <a:schemeClr val="bg1"/>
                </a:solidFill>
              </a:rPr>
              <a:t>OPENAI</a:t>
            </a:r>
            <a:r>
              <a:rPr lang="he-IL" sz="1600" dirty="0">
                <a:solidFill>
                  <a:schemeClr val="bg1"/>
                </a:solidFill>
              </a:rPr>
              <a:t> עם שאלה "קשיחה".</a:t>
            </a:r>
          </a:p>
          <a:p>
            <a:endParaRPr lang="he-IL" sz="1600" dirty="0">
              <a:solidFill>
                <a:schemeClr val="bg1"/>
              </a:solidFill>
            </a:endParaRPr>
          </a:p>
          <a:p>
            <a:pPr marL="0" indent="0">
              <a:buNone/>
            </a:pPr>
            <a:endParaRPr lang="he-IL" sz="1600" dirty="0">
              <a:solidFill>
                <a:schemeClr val="bg1"/>
              </a:solidFill>
            </a:endParaRPr>
          </a:p>
        </p:txBody>
      </p:sp>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122" y="5430823"/>
            <a:ext cx="2957878" cy="1427177"/>
          </a:xfrm>
          <a:prstGeom prst="rect">
            <a:avLst/>
          </a:prstGeom>
        </p:spPr>
      </p:pic>
      <p:pic>
        <p:nvPicPr>
          <p:cNvPr id="4" name="תמונה 3">
            <a:extLst>
              <a:ext uri="{FF2B5EF4-FFF2-40B4-BE49-F238E27FC236}">
                <a16:creationId xmlns:a16="http://schemas.microsoft.com/office/drawing/2014/main" id="{68D04903-2CFF-0766-F465-1CF38B24D9D3}"/>
              </a:ext>
            </a:extLst>
          </p:cNvPr>
          <p:cNvPicPr>
            <a:picLocks noChangeAspect="1"/>
          </p:cNvPicPr>
          <p:nvPr/>
        </p:nvPicPr>
        <p:blipFill>
          <a:blip r:embed="rId3"/>
          <a:stretch>
            <a:fillRect/>
          </a:stretch>
        </p:blipFill>
        <p:spPr>
          <a:xfrm>
            <a:off x="572881" y="3676898"/>
            <a:ext cx="5387023" cy="2290190"/>
          </a:xfrm>
          <a:prstGeom prst="rect">
            <a:avLst/>
          </a:prstGeom>
        </p:spPr>
      </p:pic>
      <p:pic>
        <p:nvPicPr>
          <p:cNvPr id="7" name="תמונה 6">
            <a:extLst>
              <a:ext uri="{FF2B5EF4-FFF2-40B4-BE49-F238E27FC236}">
                <a16:creationId xmlns:a16="http://schemas.microsoft.com/office/drawing/2014/main" id="{950B2B2A-55F9-643B-63E0-73A7947D8EC1}"/>
              </a:ext>
            </a:extLst>
          </p:cNvPr>
          <p:cNvPicPr>
            <a:picLocks noChangeAspect="1"/>
          </p:cNvPicPr>
          <p:nvPr/>
        </p:nvPicPr>
        <p:blipFill>
          <a:blip r:embed="rId4"/>
          <a:stretch>
            <a:fillRect/>
          </a:stretch>
        </p:blipFill>
        <p:spPr>
          <a:xfrm>
            <a:off x="0" y="1137137"/>
            <a:ext cx="7067733" cy="2184572"/>
          </a:xfrm>
          <a:prstGeom prst="rect">
            <a:avLst/>
          </a:prstGeom>
        </p:spPr>
      </p:pic>
      <p:sp>
        <p:nvSpPr>
          <p:cNvPr id="8" name="Rectangle 2">
            <a:extLst>
              <a:ext uri="{FF2B5EF4-FFF2-40B4-BE49-F238E27FC236}">
                <a16:creationId xmlns:a16="http://schemas.microsoft.com/office/drawing/2014/main" id="{32E1B0B2-7441-65D1-4AD1-594EFD9C89CF}"/>
              </a:ext>
            </a:extLst>
          </p:cNvPr>
          <p:cNvSpPr txBox="1">
            <a:spLocks noChangeArrowheads="1"/>
          </p:cNvSpPr>
          <p:nvPr/>
        </p:nvSpPr>
        <p:spPr bwMode="auto">
          <a:xfrm>
            <a:off x="7412183" y="1154820"/>
            <a:ext cx="4146770" cy="122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2400" b="1">
                <a:solidFill>
                  <a:schemeClr val="bg1"/>
                </a:solidFill>
              </a:rPr>
              <a:t>צילום מסך של הצאט בפעולה: </a:t>
            </a:r>
          </a:p>
          <a:p>
            <a:endParaRPr lang="he-IL">
              <a:solidFill>
                <a:schemeClr val="bg1"/>
              </a:solidFill>
            </a:endParaRPr>
          </a:p>
          <a:p>
            <a:pPr marL="0" indent="0">
              <a:buFont typeface="Calibri" panose="020F0502020204030204" pitchFamily="34" charset="0"/>
              <a:buNone/>
            </a:pPr>
            <a:endParaRPr lang="he-IL" sz="1200" dirty="0">
              <a:solidFill>
                <a:schemeClr val="bg1"/>
              </a:solidFill>
            </a:endParaRPr>
          </a:p>
        </p:txBody>
      </p:sp>
      <p:sp>
        <p:nvSpPr>
          <p:cNvPr id="9" name="Rectangle 2">
            <a:extLst>
              <a:ext uri="{FF2B5EF4-FFF2-40B4-BE49-F238E27FC236}">
                <a16:creationId xmlns:a16="http://schemas.microsoft.com/office/drawing/2014/main" id="{985FC74C-E6A0-8572-69E0-1EECF47B675B}"/>
              </a:ext>
            </a:extLst>
          </p:cNvPr>
          <p:cNvSpPr txBox="1">
            <a:spLocks noChangeArrowheads="1"/>
          </p:cNvSpPr>
          <p:nvPr/>
        </p:nvSpPr>
        <p:spPr bwMode="auto">
          <a:xfrm>
            <a:off x="572881" y="3321709"/>
            <a:ext cx="560487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1600" dirty="0">
                <a:solidFill>
                  <a:schemeClr val="bg1"/>
                </a:solidFill>
                <a:latin typeface="Arial"/>
                <a:ea typeface="Arial"/>
                <a:cs typeface="Arial"/>
                <a:sym typeface="Arial"/>
              </a:rPr>
              <a:t>בעת קבלת </a:t>
            </a:r>
            <a:r>
              <a:rPr lang="en-US" sz="1600" dirty="0">
                <a:solidFill>
                  <a:schemeClr val="bg1"/>
                </a:solidFill>
                <a:latin typeface="Arial"/>
                <a:ea typeface="Arial"/>
                <a:cs typeface="Arial"/>
                <a:sym typeface="Arial"/>
              </a:rPr>
              <a:t>response </a:t>
            </a:r>
            <a:r>
              <a:rPr lang="he-IL" sz="1600" dirty="0">
                <a:solidFill>
                  <a:schemeClr val="bg1"/>
                </a:solidFill>
                <a:latin typeface="Arial"/>
                <a:ea typeface="Arial"/>
                <a:cs typeface="Arial"/>
                <a:sym typeface="Arial"/>
              </a:rPr>
              <a:t> מה</a:t>
            </a:r>
            <a:r>
              <a:rPr lang="en-US" sz="1600" dirty="0">
                <a:solidFill>
                  <a:schemeClr val="bg1"/>
                </a:solidFill>
                <a:latin typeface="Arial"/>
                <a:ea typeface="Arial"/>
                <a:cs typeface="Arial"/>
                <a:sym typeface="Arial"/>
              </a:rPr>
              <a:t>API</a:t>
            </a:r>
            <a:r>
              <a:rPr lang="he-IL" sz="1600" dirty="0">
                <a:solidFill>
                  <a:schemeClr val="bg1"/>
                </a:solidFill>
                <a:latin typeface="Arial"/>
                <a:ea typeface="Arial"/>
                <a:cs typeface="Arial"/>
                <a:sym typeface="Arial"/>
              </a:rPr>
              <a:t> החזרנו תשובה "להפעלה נא פנו למנהלי החברה..."</a:t>
            </a:r>
            <a:r>
              <a:rPr lang="en-US" sz="1600" dirty="0">
                <a:solidFill>
                  <a:schemeClr val="bg1"/>
                </a:solidFill>
                <a:latin typeface="Arial"/>
                <a:ea typeface="Arial"/>
                <a:cs typeface="Arial"/>
                <a:sym typeface="Arial"/>
              </a:rPr>
              <a:t> </a:t>
            </a:r>
            <a:endParaRPr lang="he-IL" sz="1600" dirty="0">
              <a:solidFill>
                <a:schemeClr val="bg1"/>
              </a:solidFill>
            </a:endParaRPr>
          </a:p>
        </p:txBody>
      </p:sp>
      <p:pic>
        <p:nvPicPr>
          <p:cNvPr id="12" name="תמונה 11" descr="תמונה שמכילה טקסט, צילום מסך, גופן, מערכת הפעלה&#10;&#10;התיאור נוצר באופן אוטומטי">
            <a:extLst>
              <a:ext uri="{FF2B5EF4-FFF2-40B4-BE49-F238E27FC236}">
                <a16:creationId xmlns:a16="http://schemas.microsoft.com/office/drawing/2014/main" id="{F8AD0151-796C-85F0-8CD8-6977BC921E30}"/>
              </a:ext>
            </a:extLst>
          </p:cNvPr>
          <p:cNvPicPr>
            <a:picLocks noChangeAspect="1"/>
          </p:cNvPicPr>
          <p:nvPr/>
        </p:nvPicPr>
        <p:blipFill>
          <a:blip r:embed="rId5"/>
          <a:stretch>
            <a:fillRect/>
          </a:stretch>
        </p:blipFill>
        <p:spPr>
          <a:xfrm>
            <a:off x="7996924" y="1541462"/>
            <a:ext cx="2964763" cy="4161718"/>
          </a:xfrm>
          <a:prstGeom prst="rect">
            <a:avLst/>
          </a:prstGeom>
        </p:spPr>
      </p:pic>
    </p:spTree>
    <p:extLst>
      <p:ext uri="{BB962C8B-B14F-4D97-AF65-F5344CB8AC3E}">
        <p14:creationId xmlns:p14="http://schemas.microsoft.com/office/powerpoint/2010/main" val="136287480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1510203875"/>
              </p:ext>
            </p:extLst>
          </p:nvPr>
        </p:nvGraphicFramePr>
        <p:xfrm>
          <a:off x="328248" y="1016159"/>
          <a:ext cx="11085090" cy="5169398"/>
        </p:xfrm>
        <a:graphic>
          <a:graphicData uri="http://schemas.openxmlformats.org/drawingml/2006/table">
            <a:tbl>
              <a:tblPr rtl="1" firstRow="1" bandRow="1">
                <a:tableStyleId>{1FECB4D8-DB02-4DC6-A0A2-4F2EBAE1DC90}</a:tableStyleId>
              </a:tblPr>
              <a:tblGrid>
                <a:gridCol w="410705">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6</a:t>
                      </a:r>
                    </a:p>
                  </a:txBody>
                  <a:tcPr marT="50292" marB="50292"/>
                </a:tc>
                <a:tc>
                  <a:txBody>
                    <a:bodyPr/>
                    <a:lstStyle/>
                    <a:p>
                      <a:pPr rtl="1"/>
                      <a:r>
                        <a:rPr lang="he-IL" sz="1600" dirty="0"/>
                        <a:t>מסך לניהול נוכחות התלמידים בשיעור. המסך מציג רשימת תלמידים המשויכת לשיעור </a:t>
                      </a:r>
                      <a:r>
                        <a:rPr lang="he-IL" sz="1600" dirty="0" err="1"/>
                        <a:t>מסויים</a:t>
                      </a:r>
                      <a:endParaRPr lang="he-IL" sz="1600" dirty="0"/>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a:t>attendance </a:t>
                      </a: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שמקבלת רשימת תלמידים האמורים להיות נוכחות בשיעור זה ומציגה אותם.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ליד כל תלמיד מוצגת אפשרות סימון האם הוא נוכח\חסר\מאחר.</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בלחיצה על כפתור </a:t>
                      </a:r>
                      <a:r>
                        <a:rPr lang="he-IL" sz="2000" i="1" dirty="0"/>
                        <a:t>"עדכון נוכחות" </a:t>
                      </a:r>
                      <a:r>
                        <a:rPr lang="he-IL" sz="2000" dirty="0"/>
                        <a:t>נשלח מערך של הנוכחיות לשרת ושם מתעדכן מצב הנוכחות של כל 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אופציה לעדכן נוכחות ספציפית של תלמיד מסוים לאחר שכבר הנוכחות הכללית נשמרה.</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תיאור: יש ללחוץ על         ואז לעדכן את הנוכחות הרצויה. ולאחר מכן יש ללחוץ על "</a:t>
                      </a:r>
                      <a:r>
                        <a:rPr lang="he-IL" sz="2000" i="1" dirty="0"/>
                        <a:t>עדכון</a:t>
                      </a:r>
                      <a:r>
                        <a:rPr lang="he-IL" sz="2000" dirty="0"/>
                        <a:t>" ואז מופיע הודעה שהנוכחות של התלמיד התעדכנה. </a:t>
                      </a:r>
                      <a:endParaRPr lang="en-US" sz="2000" dirty="0"/>
                    </a:p>
                  </a:txBody>
                  <a:tcPr marT="50292" marB="50292"/>
                </a:tc>
                <a:extLst>
                  <a:ext uri="{0D108BD9-81ED-4DB2-BD59-A6C34878D82A}">
                    <a16:rowId xmlns:a16="http://schemas.microsoft.com/office/drawing/2014/main" val="3737988478"/>
                  </a:ext>
                </a:extLst>
              </a:tr>
            </a:tbl>
          </a:graphicData>
        </a:graphic>
      </p:graphicFrame>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spTree>
    <p:extLst>
      <p:ext uri="{BB962C8B-B14F-4D97-AF65-F5344CB8AC3E}">
        <p14:creationId xmlns:p14="http://schemas.microsoft.com/office/powerpoint/2010/main" val="21194884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B5D9190-5577-66FE-FBF5-D1171ABF90B7}"/>
              </a:ext>
            </a:extLst>
          </p:cNvPr>
          <p:cNvPicPr>
            <a:picLocks noChangeAspect="1"/>
          </p:cNvPicPr>
          <p:nvPr/>
        </p:nvPicPr>
        <p:blipFill>
          <a:blip r:embed="rId2"/>
          <a:stretch>
            <a:fillRect/>
          </a:stretch>
        </p:blipFill>
        <p:spPr>
          <a:xfrm>
            <a:off x="68539" y="3975488"/>
            <a:ext cx="4436469" cy="1968683"/>
          </a:xfrm>
          <a:prstGeom prst="rect">
            <a:avLst/>
          </a:prstGeom>
        </p:spPr>
      </p:pic>
      <p:pic>
        <p:nvPicPr>
          <p:cNvPr id="4" name="תמונה 3">
            <a:extLst>
              <a:ext uri="{FF2B5EF4-FFF2-40B4-BE49-F238E27FC236}">
                <a16:creationId xmlns:a16="http://schemas.microsoft.com/office/drawing/2014/main" id="{48727052-A245-99FE-4531-196A17D87F08}"/>
              </a:ext>
            </a:extLst>
          </p:cNvPr>
          <p:cNvPicPr>
            <a:picLocks noChangeAspect="1"/>
          </p:cNvPicPr>
          <p:nvPr/>
        </p:nvPicPr>
        <p:blipFill>
          <a:blip r:embed="rId3"/>
          <a:stretch>
            <a:fillRect/>
          </a:stretch>
        </p:blipFill>
        <p:spPr>
          <a:xfrm>
            <a:off x="102808" y="1344183"/>
            <a:ext cx="4367930" cy="2426628"/>
          </a:xfrm>
          <a:prstGeom prst="rect">
            <a:avLst/>
          </a:prstGeom>
        </p:spPr>
      </p:pic>
      <p:pic>
        <p:nvPicPr>
          <p:cNvPr id="9" name="תמונה 8">
            <a:extLst>
              <a:ext uri="{FF2B5EF4-FFF2-40B4-BE49-F238E27FC236}">
                <a16:creationId xmlns:a16="http://schemas.microsoft.com/office/drawing/2014/main" id="{1EC2FE82-168A-0ADC-54BE-57414051B8DA}"/>
              </a:ext>
            </a:extLst>
          </p:cNvPr>
          <p:cNvPicPr>
            <a:picLocks noChangeAspect="1"/>
          </p:cNvPicPr>
          <p:nvPr/>
        </p:nvPicPr>
        <p:blipFill>
          <a:blip r:embed="rId4"/>
          <a:stretch>
            <a:fillRect/>
          </a:stretch>
        </p:blipFill>
        <p:spPr>
          <a:xfrm>
            <a:off x="5596525" y="1344183"/>
            <a:ext cx="6381229" cy="2084817"/>
          </a:xfrm>
          <a:prstGeom prst="rect">
            <a:avLst/>
          </a:prstGeom>
        </p:spPr>
      </p:pic>
      <p:pic>
        <p:nvPicPr>
          <p:cNvPr id="12" name="תמונה 11">
            <a:extLst>
              <a:ext uri="{FF2B5EF4-FFF2-40B4-BE49-F238E27FC236}">
                <a16:creationId xmlns:a16="http://schemas.microsoft.com/office/drawing/2014/main" id="{CF42E4D8-4C33-E103-B151-9AF999FE94B2}"/>
              </a:ext>
            </a:extLst>
          </p:cNvPr>
          <p:cNvPicPr>
            <a:picLocks noChangeAspect="1"/>
          </p:cNvPicPr>
          <p:nvPr/>
        </p:nvPicPr>
        <p:blipFill>
          <a:blip r:embed="rId5"/>
          <a:stretch>
            <a:fillRect/>
          </a:stretch>
        </p:blipFill>
        <p:spPr>
          <a:xfrm>
            <a:off x="5705536" y="3574204"/>
            <a:ext cx="6272218" cy="2751953"/>
          </a:xfrm>
          <a:prstGeom prst="rect">
            <a:avLst/>
          </a:prstGeom>
        </p:spPr>
      </p:pic>
      <p:sp>
        <p:nvSpPr>
          <p:cNvPr id="15" name="Rectangle 2">
            <a:extLst>
              <a:ext uri="{FF2B5EF4-FFF2-40B4-BE49-F238E27FC236}">
                <a16:creationId xmlns:a16="http://schemas.microsoft.com/office/drawing/2014/main" id="{F69AC25D-7C80-E60A-B9C3-5D9A2A52EC68}"/>
              </a:ext>
            </a:extLst>
          </p:cNvPr>
          <p:cNvSpPr txBox="1">
            <a:spLocks noChangeArrowheads="1"/>
          </p:cNvSpPr>
          <p:nvPr/>
        </p:nvSpPr>
        <p:spPr bwMode="auto">
          <a:xfrm>
            <a:off x="6847310" y="967373"/>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a:solidFill>
                  <a:schemeClr val="bg1"/>
                </a:solidFill>
              </a:rPr>
              <a:t>בניית קומפוננטת סימון נוכחות של תלמידים:</a:t>
            </a:r>
            <a:endParaRPr lang="he-IL" dirty="0">
              <a:solidFill>
                <a:schemeClr val="bg1"/>
              </a:solidFill>
            </a:endParaRPr>
          </a:p>
        </p:txBody>
      </p:sp>
    </p:spTree>
    <p:extLst>
      <p:ext uri="{BB962C8B-B14F-4D97-AF65-F5344CB8AC3E}">
        <p14:creationId xmlns:p14="http://schemas.microsoft.com/office/powerpoint/2010/main" val="82812613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6637996" y="487938"/>
            <a:ext cx="5282844" cy="155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dirty="0">
                <a:solidFill>
                  <a:schemeClr val="bg1"/>
                </a:solidFill>
              </a:rPr>
              <a:t>פונקציית עדכון כללית. השומרת נוכחות לכל התלמידים בקריאת שרת אחת.</a:t>
            </a:r>
          </a:p>
          <a:p>
            <a:r>
              <a:rPr lang="he-IL" dirty="0">
                <a:solidFill>
                  <a:schemeClr val="bg1"/>
                </a:solidFill>
              </a:rPr>
              <a:t>מופעלת כאשר לוחצים על הכפתור "עדכן נוכחות"</a:t>
            </a:r>
          </a:p>
          <a:p>
            <a:r>
              <a:rPr lang="he-IL" dirty="0">
                <a:solidFill>
                  <a:schemeClr val="bg1"/>
                </a:solidFill>
              </a:rPr>
              <a:t>המופיע בתחתית המסך</a:t>
            </a:r>
          </a:p>
        </p:txBody>
      </p:sp>
      <p:pic>
        <p:nvPicPr>
          <p:cNvPr id="5" name="תמונה 4">
            <a:extLst>
              <a:ext uri="{FF2B5EF4-FFF2-40B4-BE49-F238E27FC236}">
                <a16:creationId xmlns:a16="http://schemas.microsoft.com/office/drawing/2014/main" id="{B7202DB6-8799-5540-E2AD-0C40A072E8E8}"/>
              </a:ext>
            </a:extLst>
          </p:cNvPr>
          <p:cNvPicPr>
            <a:picLocks noChangeAspect="1"/>
          </p:cNvPicPr>
          <p:nvPr/>
        </p:nvPicPr>
        <p:blipFill>
          <a:blip r:embed="rId2"/>
          <a:stretch>
            <a:fillRect/>
          </a:stretch>
        </p:blipFill>
        <p:spPr>
          <a:xfrm>
            <a:off x="6306418" y="2367406"/>
            <a:ext cx="5614422" cy="3518106"/>
          </a:xfrm>
          <a:prstGeom prst="rect">
            <a:avLst/>
          </a:prstGeom>
        </p:spPr>
      </p:pic>
      <p:pic>
        <p:nvPicPr>
          <p:cNvPr id="8" name="תמונה 7">
            <a:extLst>
              <a:ext uri="{FF2B5EF4-FFF2-40B4-BE49-F238E27FC236}">
                <a16:creationId xmlns:a16="http://schemas.microsoft.com/office/drawing/2014/main" id="{1D4E91E2-3D22-C507-F2FA-6F48A130047F}"/>
              </a:ext>
            </a:extLst>
          </p:cNvPr>
          <p:cNvPicPr>
            <a:picLocks noChangeAspect="1"/>
          </p:cNvPicPr>
          <p:nvPr/>
        </p:nvPicPr>
        <p:blipFill>
          <a:blip r:embed="rId3"/>
          <a:stretch>
            <a:fillRect/>
          </a:stretch>
        </p:blipFill>
        <p:spPr>
          <a:xfrm>
            <a:off x="271160" y="2409077"/>
            <a:ext cx="5832534" cy="3476435"/>
          </a:xfrm>
          <a:prstGeom prst="rect">
            <a:avLst/>
          </a:prstGeom>
        </p:spPr>
      </p:pic>
      <p:sp>
        <p:nvSpPr>
          <p:cNvPr id="9" name="Rectangle 2">
            <a:extLst>
              <a:ext uri="{FF2B5EF4-FFF2-40B4-BE49-F238E27FC236}">
                <a16:creationId xmlns:a16="http://schemas.microsoft.com/office/drawing/2014/main" id="{91252CEB-A015-EE40-9E9A-472055BCBFCE}"/>
              </a:ext>
            </a:extLst>
          </p:cNvPr>
          <p:cNvSpPr txBox="1">
            <a:spLocks noChangeArrowheads="1"/>
          </p:cNvSpPr>
          <p:nvPr/>
        </p:nvSpPr>
        <p:spPr bwMode="auto">
          <a:xfrm>
            <a:off x="1023574" y="577706"/>
            <a:ext cx="5282844" cy="137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פונקציית עדכון ספציפית. המעדכנת לתלמיד </a:t>
            </a:r>
            <a:r>
              <a:rPr lang="he-IL" dirty="0" err="1">
                <a:solidFill>
                  <a:schemeClr val="bg1"/>
                </a:solidFill>
              </a:rPr>
              <a:t>מסויים</a:t>
            </a:r>
            <a:r>
              <a:rPr lang="he-IL" dirty="0">
                <a:solidFill>
                  <a:schemeClr val="bg1"/>
                </a:solidFill>
              </a:rPr>
              <a:t> בקריאת שרת אחת.</a:t>
            </a:r>
          </a:p>
          <a:p>
            <a:r>
              <a:rPr lang="he-IL" dirty="0">
                <a:solidFill>
                  <a:schemeClr val="bg1"/>
                </a:solidFill>
              </a:rPr>
              <a:t>מופעלת כאשר לוחצים על הכפתור "עדכן" המופיע במקביל לשמו של התלמיד.</a:t>
            </a:r>
          </a:p>
        </p:txBody>
      </p:sp>
      <p:cxnSp>
        <p:nvCxnSpPr>
          <p:cNvPr id="11" name="מחבר חץ ישר 10">
            <a:extLst>
              <a:ext uri="{FF2B5EF4-FFF2-40B4-BE49-F238E27FC236}">
                <a16:creationId xmlns:a16="http://schemas.microsoft.com/office/drawing/2014/main" id="{3F166110-C448-962E-17CA-7350E15A9379}"/>
              </a:ext>
            </a:extLst>
          </p:cNvPr>
          <p:cNvCxnSpPr>
            <a:cxnSpLocks/>
          </p:cNvCxnSpPr>
          <p:nvPr/>
        </p:nvCxnSpPr>
        <p:spPr>
          <a:xfrm>
            <a:off x="7721600" y="3098800"/>
            <a:ext cx="2578100"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E8ED0AAC-F551-4095-AAC4-E527E2CB32D4}"/>
              </a:ext>
            </a:extLst>
          </p:cNvPr>
          <p:cNvSpPr txBox="1">
            <a:spLocks noChangeArrowheads="1"/>
          </p:cNvSpPr>
          <p:nvPr/>
        </p:nvSpPr>
        <p:spPr bwMode="auto">
          <a:xfrm>
            <a:off x="7188200" y="3098800"/>
            <a:ext cx="4732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קריאת שרת</a:t>
            </a:r>
          </a:p>
        </p:txBody>
      </p:sp>
    </p:spTree>
    <p:extLst>
      <p:ext uri="{BB962C8B-B14F-4D97-AF65-F5344CB8AC3E}">
        <p14:creationId xmlns:p14="http://schemas.microsoft.com/office/powerpoint/2010/main" val="195207204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AFC860B-A244-1542-C664-EE6B1DE1F72E}"/>
              </a:ext>
            </a:extLst>
          </p:cNvPr>
          <p:cNvPicPr>
            <a:picLocks noChangeAspect="1"/>
          </p:cNvPicPr>
          <p:nvPr/>
        </p:nvPicPr>
        <p:blipFill>
          <a:blip r:embed="rId2"/>
          <a:stretch>
            <a:fillRect/>
          </a:stretch>
        </p:blipFill>
        <p:spPr>
          <a:xfrm>
            <a:off x="6096000" y="2290619"/>
            <a:ext cx="5787313" cy="3443753"/>
          </a:xfrm>
          <a:prstGeom prst="rect">
            <a:avLst/>
          </a:prstGeom>
        </p:spPr>
      </p:pic>
      <p:sp>
        <p:nvSpPr>
          <p:cNvPr id="14" name="Rectangle 2">
            <a:extLst>
              <a:ext uri="{FF2B5EF4-FFF2-40B4-BE49-F238E27FC236}">
                <a16:creationId xmlns:a16="http://schemas.microsoft.com/office/drawing/2014/main" id="{923B18DE-B2C9-4E32-3CC2-F3288E15ED6E}"/>
              </a:ext>
            </a:extLst>
          </p:cNvPr>
          <p:cNvSpPr txBox="1">
            <a:spLocks noChangeArrowheads="1"/>
          </p:cNvSpPr>
          <p:nvPr/>
        </p:nvSpPr>
        <p:spPr bwMode="auto">
          <a:xfrm>
            <a:off x="6600469" y="1123628"/>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צילום מסך של הקוד </a:t>
            </a:r>
            <a:r>
              <a:rPr lang="en-US" dirty="0">
                <a:solidFill>
                  <a:schemeClr val="bg1"/>
                </a:solidFill>
              </a:rPr>
              <a:t>HTML  </a:t>
            </a:r>
            <a:r>
              <a:rPr lang="he-IL" dirty="0">
                <a:solidFill>
                  <a:schemeClr val="bg1"/>
                </a:solidFill>
              </a:rPr>
              <a:t> המציג שלוש אפשרויות בחירה. ניתן לראות שכאשר כבר סומן נוכחות לתלמיד האפשרות לשינוי הנוכחות בלתי מאופשרת.</a:t>
            </a:r>
          </a:p>
        </p:txBody>
      </p:sp>
      <p:sp>
        <p:nvSpPr>
          <p:cNvPr id="16" name="Rectangle 2">
            <a:extLst>
              <a:ext uri="{FF2B5EF4-FFF2-40B4-BE49-F238E27FC236}">
                <a16:creationId xmlns:a16="http://schemas.microsoft.com/office/drawing/2014/main" id="{DD8C7E33-AE77-C272-06C8-281E6598AE25}"/>
              </a:ext>
            </a:extLst>
          </p:cNvPr>
          <p:cNvSpPr txBox="1">
            <a:spLocks noChangeArrowheads="1"/>
          </p:cNvSpPr>
          <p:nvPr/>
        </p:nvSpPr>
        <p:spPr bwMode="auto">
          <a:xfrm>
            <a:off x="430040" y="1308295"/>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he-IL" dirty="0">
                <a:solidFill>
                  <a:schemeClr val="bg1"/>
                </a:solidFill>
              </a:rPr>
              <a:t>עדכון נוכחות של תלמיד ספציפי, צפה במסך רק לאחר שבוצעה שמירה כללית של דיווח נוכחות ראשונית לשיעור.</a:t>
            </a:r>
          </a:p>
        </p:txBody>
      </p:sp>
      <p:pic>
        <p:nvPicPr>
          <p:cNvPr id="18" name="תמונה 17">
            <a:extLst>
              <a:ext uri="{FF2B5EF4-FFF2-40B4-BE49-F238E27FC236}">
                <a16:creationId xmlns:a16="http://schemas.microsoft.com/office/drawing/2014/main" id="{E145A1D6-30CB-A1F3-6711-BC9889A7EB16}"/>
              </a:ext>
            </a:extLst>
          </p:cNvPr>
          <p:cNvPicPr>
            <a:picLocks noChangeAspect="1"/>
          </p:cNvPicPr>
          <p:nvPr/>
        </p:nvPicPr>
        <p:blipFill>
          <a:blip r:embed="rId3"/>
          <a:stretch>
            <a:fillRect/>
          </a:stretch>
        </p:blipFill>
        <p:spPr>
          <a:xfrm>
            <a:off x="95279" y="2207309"/>
            <a:ext cx="5763112" cy="2443381"/>
          </a:xfrm>
          <a:prstGeom prst="rect">
            <a:avLst/>
          </a:prstGeom>
        </p:spPr>
      </p:pic>
      <p:pic>
        <p:nvPicPr>
          <p:cNvPr id="20" name="תמונה 19">
            <a:extLst>
              <a:ext uri="{FF2B5EF4-FFF2-40B4-BE49-F238E27FC236}">
                <a16:creationId xmlns:a16="http://schemas.microsoft.com/office/drawing/2014/main" id="{34F19CEA-E509-1488-6C7E-D9E45CCF2683}"/>
              </a:ext>
            </a:extLst>
          </p:cNvPr>
          <p:cNvPicPr>
            <a:picLocks noChangeAspect="1"/>
          </p:cNvPicPr>
          <p:nvPr/>
        </p:nvPicPr>
        <p:blipFill>
          <a:blip r:embed="rId4"/>
          <a:stretch>
            <a:fillRect/>
          </a:stretch>
        </p:blipFill>
        <p:spPr>
          <a:xfrm>
            <a:off x="815204" y="4610426"/>
            <a:ext cx="4709295" cy="963594"/>
          </a:xfrm>
          <a:prstGeom prst="rect">
            <a:avLst/>
          </a:prstGeom>
        </p:spPr>
      </p:pic>
    </p:spTree>
    <p:extLst>
      <p:ext uri="{BB962C8B-B14F-4D97-AF65-F5344CB8AC3E}">
        <p14:creationId xmlns:p14="http://schemas.microsoft.com/office/powerpoint/2010/main" val="39470363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lnSpcReduction="10000"/>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a:t>
            </a:r>
            <a:r>
              <a:rPr lang="he-IL" sz="2400" dirty="0">
                <a:latin typeface="Arial"/>
                <a:ea typeface="Arial"/>
                <a:cs typeface="Arial"/>
                <a:sym typeface="Arial"/>
              </a:rPr>
              <a:t>לדעת חכמה</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נעמה גרשוני</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3470282591"/>
              </p:ext>
            </p:extLst>
          </p:nvPr>
        </p:nvGraphicFramePr>
        <p:xfrm>
          <a:off x="328248" y="1016159"/>
          <a:ext cx="11085090" cy="4702716"/>
        </p:xfrm>
        <a:graphic>
          <a:graphicData uri="http://schemas.openxmlformats.org/drawingml/2006/table">
            <a:tbl>
              <a:tblPr rtl="1" firstRow="1" bandRow="1">
                <a:tableStyleId>{1FECB4D8-DB02-4DC6-A0A2-4F2EBAE1DC90}</a:tableStyleId>
              </a:tblPr>
              <a:tblGrid>
                <a:gridCol w="410705">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6</a:t>
                      </a:r>
                    </a:p>
                  </a:txBody>
                  <a:tcPr marT="50292" marB="50292"/>
                </a:tc>
                <a:tc>
                  <a:txBody>
                    <a:bodyPr/>
                    <a:lstStyle/>
                    <a:p>
                      <a:pPr rtl="1"/>
                      <a:r>
                        <a:rPr lang="he-IL" sz="1600" dirty="0"/>
                        <a:t>מסך להצגת רשימת כל שיעורי הקורס, עם הגדרות נוספות לגבי הקורס.</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err="1"/>
                        <a:t>classList</a:t>
                      </a:r>
                      <a:r>
                        <a:rPr lang="he-IL" sz="2000" dirty="0"/>
                        <a:t> שמציגה עבור כל קורס רשימה של כל השיעורים העתידיים שלו.</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לכל שיעור יש אפשרות להוסיף תלמיד כ"שומע חופשי" השתמשתי ב</a:t>
                      </a:r>
                      <a:r>
                        <a:rPr lang="en-US" sz="2000" dirty="0"/>
                        <a:t>model</a:t>
                      </a:r>
                      <a:r>
                        <a:rPr lang="he-IL" sz="2000" dirty="0"/>
                        <a:t> של </a:t>
                      </a:r>
                      <a:r>
                        <a:rPr lang="en-US" sz="2000" dirty="0"/>
                        <a:t>bootstrap</a:t>
                      </a:r>
                      <a:r>
                        <a:rPr lang="he-IL" sz="2000" dirty="0"/>
                        <a:t> כדי להוסיף את פרטי התלמיד.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כמו כן ישנה אופציה לשייך קורס נוסף לאותו שיעור. בניתי כפתור שבלחיצה עליו מוצגים כל הקורסים וניתן לבחור קורס לשיוך.</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בנוסף קיימת אפשרות לעדכן נוכחות לשיעור שכבר היה, כלומר לאחר שהסתיים השיעור תוכל המזכירה או כל </a:t>
                      </a:r>
                      <a:r>
                        <a:rPr lang="he-IL" sz="2000" dirty="0" err="1"/>
                        <a:t>יישות</a:t>
                      </a:r>
                      <a:r>
                        <a:rPr lang="he-IL" sz="2000" dirty="0"/>
                        <a:t> אחרת עם סמכות לשינוי, לשנות ולעדכן </a:t>
                      </a:r>
                      <a:r>
                        <a:rPr lang="he-IL" sz="2000" dirty="0" err="1"/>
                        <a:t>נוכחויות</a:t>
                      </a:r>
                      <a:r>
                        <a:rPr lang="he-IL" sz="2000" dirty="0"/>
                        <a:t> של תלמידים שהשתתפו בשיעור</a:t>
                      </a:r>
                      <a:endParaRPr lang="en-US"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59715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1ABFED5A-4F53-8498-C92B-AF3FFF5D1B85}"/>
              </a:ext>
            </a:extLst>
          </p:cNvPr>
          <p:cNvPicPr>
            <a:picLocks noChangeAspect="1"/>
          </p:cNvPicPr>
          <p:nvPr/>
        </p:nvPicPr>
        <p:blipFill>
          <a:blip r:embed="rId2"/>
          <a:stretch>
            <a:fillRect/>
          </a:stretch>
        </p:blipFill>
        <p:spPr>
          <a:xfrm>
            <a:off x="5778500" y="1137474"/>
            <a:ext cx="6222999" cy="2137671"/>
          </a:xfrm>
          <a:prstGeom prst="rect">
            <a:avLst/>
          </a:prstGeom>
        </p:spPr>
      </p:pic>
      <p:sp>
        <p:nvSpPr>
          <p:cNvPr id="7" name="תיבת טקסט 6">
            <a:extLst>
              <a:ext uri="{FF2B5EF4-FFF2-40B4-BE49-F238E27FC236}">
                <a16:creationId xmlns:a16="http://schemas.microsoft.com/office/drawing/2014/main" id="{9D088FCF-B107-5B7E-3091-19AABBD06130}"/>
              </a:ext>
            </a:extLst>
          </p:cNvPr>
          <p:cNvSpPr txBox="1"/>
          <p:nvPr/>
        </p:nvSpPr>
        <p:spPr>
          <a:xfrm>
            <a:off x="6134099" y="599971"/>
            <a:ext cx="5511800" cy="369332"/>
          </a:xfrm>
          <a:prstGeom prst="rect">
            <a:avLst/>
          </a:prstGeom>
          <a:noFill/>
        </p:spPr>
        <p:txBody>
          <a:bodyPr wrap="square" rtlCol="1">
            <a:spAutoFit/>
          </a:bodyPr>
          <a:lstStyle/>
          <a:p>
            <a:pPr algn="r"/>
            <a:r>
              <a:rPr lang="he-IL" dirty="0"/>
              <a:t>כך נראה מסך זה:</a:t>
            </a:r>
          </a:p>
        </p:txBody>
      </p:sp>
      <p:pic>
        <p:nvPicPr>
          <p:cNvPr id="9" name="תמונה 8">
            <a:extLst>
              <a:ext uri="{FF2B5EF4-FFF2-40B4-BE49-F238E27FC236}">
                <a16:creationId xmlns:a16="http://schemas.microsoft.com/office/drawing/2014/main" id="{71700271-EBA4-57B0-7EEF-93C4B351F9BC}"/>
              </a:ext>
            </a:extLst>
          </p:cNvPr>
          <p:cNvPicPr>
            <a:picLocks noChangeAspect="1"/>
          </p:cNvPicPr>
          <p:nvPr/>
        </p:nvPicPr>
        <p:blipFill>
          <a:blip r:embed="rId3"/>
          <a:stretch>
            <a:fillRect/>
          </a:stretch>
        </p:blipFill>
        <p:spPr>
          <a:xfrm>
            <a:off x="7261102" y="3695699"/>
            <a:ext cx="4740397" cy="2407041"/>
          </a:xfrm>
          <a:prstGeom prst="rect">
            <a:avLst/>
          </a:prstGeom>
        </p:spPr>
      </p:pic>
      <p:cxnSp>
        <p:nvCxnSpPr>
          <p:cNvPr id="11" name="מחבר חץ ישר 10">
            <a:extLst>
              <a:ext uri="{FF2B5EF4-FFF2-40B4-BE49-F238E27FC236}">
                <a16:creationId xmlns:a16="http://schemas.microsoft.com/office/drawing/2014/main" id="{A723044D-3B10-F51B-65CF-83D00D26459D}"/>
              </a:ext>
            </a:extLst>
          </p:cNvPr>
          <p:cNvCxnSpPr>
            <a:cxnSpLocks/>
          </p:cNvCxnSpPr>
          <p:nvPr/>
        </p:nvCxnSpPr>
        <p:spPr>
          <a:xfrm flipH="1">
            <a:off x="7937500" y="2206309"/>
            <a:ext cx="190500" cy="137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A7C1B9FC-7DFB-711C-6E23-81F15D6B3A41}"/>
              </a:ext>
            </a:extLst>
          </p:cNvPr>
          <p:cNvSpPr txBox="1"/>
          <p:nvPr/>
        </p:nvSpPr>
        <p:spPr>
          <a:xfrm>
            <a:off x="6680200" y="3337823"/>
            <a:ext cx="5511800" cy="369332"/>
          </a:xfrm>
          <a:prstGeom prst="rect">
            <a:avLst/>
          </a:prstGeom>
          <a:noFill/>
        </p:spPr>
        <p:txBody>
          <a:bodyPr wrap="square" rtlCol="1">
            <a:spAutoFit/>
          </a:bodyPr>
          <a:lstStyle/>
          <a:p>
            <a:pPr algn="r"/>
            <a:r>
              <a:rPr lang="he-IL" dirty="0"/>
              <a:t>בלחיצה על "הוסף שומעת חופשית" נעבור לפה:</a:t>
            </a:r>
          </a:p>
        </p:txBody>
      </p:sp>
      <p:pic>
        <p:nvPicPr>
          <p:cNvPr id="15" name="תמונה 14">
            <a:extLst>
              <a:ext uri="{FF2B5EF4-FFF2-40B4-BE49-F238E27FC236}">
                <a16:creationId xmlns:a16="http://schemas.microsoft.com/office/drawing/2014/main" id="{DE780CB6-F46A-E6B1-42F2-4CC94283C4F9}"/>
              </a:ext>
            </a:extLst>
          </p:cNvPr>
          <p:cNvPicPr>
            <a:picLocks noChangeAspect="1"/>
          </p:cNvPicPr>
          <p:nvPr/>
        </p:nvPicPr>
        <p:blipFill>
          <a:blip r:embed="rId4"/>
          <a:stretch>
            <a:fillRect/>
          </a:stretch>
        </p:blipFill>
        <p:spPr>
          <a:xfrm>
            <a:off x="765299" y="3594838"/>
            <a:ext cx="3475236" cy="2507902"/>
          </a:xfrm>
          <a:prstGeom prst="rect">
            <a:avLst/>
          </a:prstGeom>
        </p:spPr>
      </p:pic>
      <p:cxnSp>
        <p:nvCxnSpPr>
          <p:cNvPr id="16" name="מחבר חץ ישר 15">
            <a:extLst>
              <a:ext uri="{FF2B5EF4-FFF2-40B4-BE49-F238E27FC236}">
                <a16:creationId xmlns:a16="http://schemas.microsoft.com/office/drawing/2014/main" id="{CAA0DC1D-A307-5F06-FB4D-115577DEBA92}"/>
              </a:ext>
            </a:extLst>
          </p:cNvPr>
          <p:cNvCxnSpPr>
            <a:cxnSpLocks/>
          </p:cNvCxnSpPr>
          <p:nvPr/>
        </p:nvCxnSpPr>
        <p:spPr>
          <a:xfrm flipH="1">
            <a:off x="4463418" y="2291597"/>
            <a:ext cx="2648582" cy="179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תמונה 18">
            <a:extLst>
              <a:ext uri="{FF2B5EF4-FFF2-40B4-BE49-F238E27FC236}">
                <a16:creationId xmlns:a16="http://schemas.microsoft.com/office/drawing/2014/main" id="{A2D7480F-0CF6-2251-DB83-92D67A91A083}"/>
              </a:ext>
            </a:extLst>
          </p:cNvPr>
          <p:cNvPicPr>
            <a:picLocks noChangeAspect="1"/>
          </p:cNvPicPr>
          <p:nvPr/>
        </p:nvPicPr>
        <p:blipFill>
          <a:blip r:embed="rId5"/>
          <a:stretch>
            <a:fillRect/>
          </a:stretch>
        </p:blipFill>
        <p:spPr>
          <a:xfrm>
            <a:off x="544047" y="628633"/>
            <a:ext cx="4440615" cy="2718399"/>
          </a:xfrm>
          <a:prstGeom prst="rect">
            <a:avLst/>
          </a:prstGeom>
        </p:spPr>
      </p:pic>
      <p:cxnSp>
        <p:nvCxnSpPr>
          <p:cNvPr id="22" name="מחבר חץ ישר 21">
            <a:extLst>
              <a:ext uri="{FF2B5EF4-FFF2-40B4-BE49-F238E27FC236}">
                <a16:creationId xmlns:a16="http://schemas.microsoft.com/office/drawing/2014/main" id="{DD1A1C74-8FDD-F3EF-B39C-42264C4BA48B}"/>
              </a:ext>
            </a:extLst>
          </p:cNvPr>
          <p:cNvCxnSpPr>
            <a:cxnSpLocks/>
          </p:cNvCxnSpPr>
          <p:nvPr/>
        </p:nvCxnSpPr>
        <p:spPr>
          <a:xfrm flipH="1">
            <a:off x="4984662" y="1673132"/>
            <a:ext cx="1324291" cy="19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1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DBA1F24-ABFA-275E-F16B-29D1F650E52A}"/>
              </a:ext>
            </a:extLst>
          </p:cNvPr>
          <p:cNvPicPr>
            <a:picLocks noChangeAspect="1"/>
          </p:cNvPicPr>
          <p:nvPr/>
        </p:nvPicPr>
        <p:blipFill>
          <a:blip r:embed="rId2"/>
          <a:stretch>
            <a:fillRect/>
          </a:stretch>
        </p:blipFill>
        <p:spPr>
          <a:xfrm>
            <a:off x="594832" y="4305300"/>
            <a:ext cx="4802553" cy="1481285"/>
          </a:xfrm>
          <a:prstGeom prst="rect">
            <a:avLst/>
          </a:prstGeom>
        </p:spPr>
      </p:pic>
      <p:pic>
        <p:nvPicPr>
          <p:cNvPr id="5" name="תמונה 4">
            <a:extLst>
              <a:ext uri="{FF2B5EF4-FFF2-40B4-BE49-F238E27FC236}">
                <a16:creationId xmlns:a16="http://schemas.microsoft.com/office/drawing/2014/main" id="{7ECCA19E-3B3D-47E6-D767-11CCC20B7B6E}"/>
              </a:ext>
            </a:extLst>
          </p:cNvPr>
          <p:cNvPicPr>
            <a:picLocks noChangeAspect="1"/>
          </p:cNvPicPr>
          <p:nvPr/>
        </p:nvPicPr>
        <p:blipFill>
          <a:blip r:embed="rId3"/>
          <a:stretch>
            <a:fillRect/>
          </a:stretch>
        </p:blipFill>
        <p:spPr>
          <a:xfrm>
            <a:off x="594832" y="1071415"/>
            <a:ext cx="4762442" cy="3084512"/>
          </a:xfrm>
          <a:prstGeom prst="rect">
            <a:avLst/>
          </a:prstGeom>
        </p:spPr>
      </p:pic>
      <p:sp>
        <p:nvSpPr>
          <p:cNvPr id="10" name="Rectangle 2">
            <a:extLst>
              <a:ext uri="{FF2B5EF4-FFF2-40B4-BE49-F238E27FC236}">
                <a16:creationId xmlns:a16="http://schemas.microsoft.com/office/drawing/2014/main" id="{FCCA9631-51F8-E16D-CD48-ECDFB668BFEC}"/>
              </a:ext>
            </a:extLst>
          </p:cNvPr>
          <p:cNvSpPr txBox="1">
            <a:spLocks noChangeArrowheads="1"/>
          </p:cNvSpPr>
          <p:nvPr/>
        </p:nvSpPr>
        <p:spPr bwMode="auto">
          <a:xfrm>
            <a:off x="237769" y="425084"/>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צילום מסך של הקוד </a:t>
            </a:r>
            <a:r>
              <a:rPr lang="en-US" dirty="0">
                <a:solidFill>
                  <a:schemeClr val="tx1"/>
                </a:solidFill>
              </a:rPr>
              <a:t>HTML</a:t>
            </a:r>
            <a:r>
              <a:rPr lang="he-IL" dirty="0">
                <a:solidFill>
                  <a:schemeClr val="tx1"/>
                </a:solidFill>
              </a:rPr>
              <a:t> המציג </a:t>
            </a:r>
            <a:r>
              <a:rPr lang="en-US" dirty="0">
                <a:solidFill>
                  <a:schemeClr val="tx1"/>
                </a:solidFill>
              </a:rPr>
              <a:t>model</a:t>
            </a:r>
            <a:endParaRPr lang="he-IL" dirty="0">
              <a:solidFill>
                <a:schemeClr val="tx1"/>
              </a:solidFill>
            </a:endParaRPr>
          </a:p>
        </p:txBody>
      </p:sp>
      <p:sp>
        <p:nvSpPr>
          <p:cNvPr id="13" name="Rectangle 2">
            <a:extLst>
              <a:ext uri="{FF2B5EF4-FFF2-40B4-BE49-F238E27FC236}">
                <a16:creationId xmlns:a16="http://schemas.microsoft.com/office/drawing/2014/main" id="{29882F02-FEC4-ABCE-3FE4-8D298912AB62}"/>
              </a:ext>
            </a:extLst>
          </p:cNvPr>
          <p:cNvSpPr txBox="1">
            <a:spLocks noChangeArrowheads="1"/>
          </p:cNvSpPr>
          <p:nvPr/>
        </p:nvSpPr>
        <p:spPr bwMode="auto">
          <a:xfrm>
            <a:off x="74430" y="5786585"/>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בדיקות תקינות של כל תיבות הטקסט שב</a:t>
            </a:r>
            <a:r>
              <a:rPr lang="en-US" dirty="0">
                <a:solidFill>
                  <a:schemeClr val="tx1"/>
                </a:solidFill>
              </a:rPr>
              <a:t>model</a:t>
            </a:r>
            <a:endParaRPr lang="he-IL" dirty="0">
              <a:solidFill>
                <a:schemeClr val="tx1"/>
              </a:solidFill>
            </a:endParaRPr>
          </a:p>
        </p:txBody>
      </p:sp>
      <p:pic>
        <p:nvPicPr>
          <p:cNvPr id="17" name="תמונה 16">
            <a:extLst>
              <a:ext uri="{FF2B5EF4-FFF2-40B4-BE49-F238E27FC236}">
                <a16:creationId xmlns:a16="http://schemas.microsoft.com/office/drawing/2014/main" id="{17827FB0-CB0B-A319-15A9-47F5E9D22451}"/>
              </a:ext>
            </a:extLst>
          </p:cNvPr>
          <p:cNvPicPr>
            <a:picLocks noChangeAspect="1"/>
          </p:cNvPicPr>
          <p:nvPr/>
        </p:nvPicPr>
        <p:blipFill>
          <a:blip r:embed="rId4"/>
          <a:stretch>
            <a:fillRect/>
          </a:stretch>
        </p:blipFill>
        <p:spPr>
          <a:xfrm>
            <a:off x="5917787" y="2482051"/>
            <a:ext cx="5473349" cy="3304534"/>
          </a:xfrm>
          <a:prstGeom prst="rect">
            <a:avLst/>
          </a:prstGeom>
        </p:spPr>
      </p:pic>
      <p:sp>
        <p:nvSpPr>
          <p:cNvPr id="20" name="Rectangle 2">
            <a:extLst>
              <a:ext uri="{FF2B5EF4-FFF2-40B4-BE49-F238E27FC236}">
                <a16:creationId xmlns:a16="http://schemas.microsoft.com/office/drawing/2014/main" id="{D0676D24-0648-E6F5-55F9-13B5657F5237}"/>
              </a:ext>
            </a:extLst>
          </p:cNvPr>
          <p:cNvSpPr txBox="1">
            <a:spLocks noChangeArrowheads="1"/>
          </p:cNvSpPr>
          <p:nvPr/>
        </p:nvSpPr>
        <p:spPr bwMode="auto">
          <a:xfrm>
            <a:off x="6096000" y="1835720"/>
            <a:ext cx="5282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קוד ה</a:t>
            </a:r>
            <a:r>
              <a:rPr lang="en-US" dirty="0">
                <a:solidFill>
                  <a:schemeClr val="tx1"/>
                </a:solidFill>
              </a:rPr>
              <a:t>TS</a:t>
            </a:r>
            <a:r>
              <a:rPr lang="he-IL" dirty="0">
                <a:solidFill>
                  <a:schemeClr val="tx1"/>
                </a:solidFill>
              </a:rPr>
              <a:t> שבונה שומעת חופשית לאחר מילוי כל הפרטים ב</a:t>
            </a:r>
            <a:r>
              <a:rPr lang="en-US" dirty="0">
                <a:solidFill>
                  <a:schemeClr val="tx1"/>
                </a:solidFill>
              </a:rPr>
              <a:t>MODEL</a:t>
            </a:r>
            <a:endParaRPr lang="he-IL" dirty="0">
              <a:solidFill>
                <a:schemeClr val="tx1"/>
              </a:solidFill>
            </a:endParaRPr>
          </a:p>
        </p:txBody>
      </p:sp>
    </p:spTree>
    <p:extLst>
      <p:ext uri="{BB962C8B-B14F-4D97-AF65-F5344CB8AC3E}">
        <p14:creationId xmlns:p14="http://schemas.microsoft.com/office/powerpoint/2010/main" val="278482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06795765"/>
              </p:ext>
            </p:extLst>
          </p:nvPr>
        </p:nvGraphicFramePr>
        <p:xfrm>
          <a:off x="719125" y="1041146"/>
          <a:ext cx="10634675" cy="4775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6</a:t>
                      </a:r>
                    </a:p>
                  </a:txBody>
                  <a:tcPr marT="50292" marB="50292"/>
                </a:tc>
                <a:tc>
                  <a:txBody>
                    <a:bodyPr/>
                    <a:lstStyle/>
                    <a:p>
                      <a:pPr rtl="1"/>
                      <a:r>
                        <a:rPr lang="en-US" sz="1600" dirty="0"/>
                        <a:t>API </a:t>
                      </a:r>
                      <a:r>
                        <a:rPr lang="he-IL" sz="1600" dirty="0"/>
                        <a:t> שמטפל בישות </a:t>
                      </a:r>
                      <a:r>
                        <a:rPr lang="en-US" sz="1600" dirty="0"/>
                        <a:t>Student</a:t>
                      </a:r>
                      <a:endParaRPr lang="he-IL" sz="1600" dirty="0"/>
                    </a:p>
                  </a:txBody>
                  <a:tcPr marT="50292" marB="50292"/>
                </a:tc>
                <a:tc>
                  <a:txBody>
                    <a:bodyPr/>
                    <a:lstStyle/>
                    <a:p>
                      <a:pPr rtl="1"/>
                      <a:r>
                        <a:rPr lang="en-US" sz="2000" dirty="0"/>
                        <a:t> Spring Boot MS</a:t>
                      </a:r>
                      <a:endParaRPr lang="he-IL" sz="2000" dirty="0"/>
                    </a:p>
                  </a:txBody>
                  <a:tcPr marT="50292" marB="50292"/>
                </a:tc>
                <a:tc>
                  <a:txBody>
                    <a:bodyPr/>
                    <a:lstStyle/>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micro – service</a:t>
                      </a:r>
                      <a:r>
                        <a:rPr lang="he-IL" sz="2000" dirty="0"/>
                        <a:t> שחושף </a:t>
                      </a:r>
                      <a:r>
                        <a:rPr lang="en-US" sz="2000" dirty="0"/>
                        <a:t>APIs</a:t>
                      </a:r>
                      <a:r>
                        <a:rPr lang="he-IL" sz="2000" dirty="0"/>
                        <a:t> שמטפלים בישות </a:t>
                      </a:r>
                      <a:r>
                        <a:rPr lang="en-US" sz="2000" dirty="0"/>
                        <a:t>Student</a:t>
                      </a:r>
                      <a:r>
                        <a:rPr lang="he-IL" sz="2000" dirty="0"/>
                        <a:t> :</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GET </a:t>
                      </a:r>
                      <a:r>
                        <a:rPr lang="en-US" sz="2000" dirty="0" err="1"/>
                        <a:t>api</a:t>
                      </a:r>
                      <a:r>
                        <a:rPr lang="en-US" sz="2000" dirty="0"/>
                        <a:t>/students/{</a:t>
                      </a:r>
                      <a:r>
                        <a:rPr lang="en-US" sz="2000" dirty="0" err="1"/>
                        <a:t>courseId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POST </a:t>
                      </a:r>
                      <a:r>
                        <a:rPr lang="en-US" sz="2000" dirty="0" err="1"/>
                        <a:t>api</a:t>
                      </a:r>
                      <a:r>
                        <a:rPr lang="en-US" sz="2000" dirty="0"/>
                        <a:t>/classes @RequestBody - Class Entity</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PUT </a:t>
                      </a:r>
                      <a:r>
                        <a:rPr lang="en-US" sz="2000" dirty="0" err="1"/>
                        <a:t>api</a:t>
                      </a:r>
                      <a:r>
                        <a:rPr lang="en-US" sz="2000" dirty="0"/>
                        <a:t>/classes/{</a:t>
                      </a:r>
                      <a:r>
                        <a:rPr lang="en-US" sz="2000" dirty="0" err="1"/>
                        <a:t>ClassId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DELETE </a:t>
                      </a:r>
                      <a:r>
                        <a:rPr lang="en-US" sz="2000" dirty="0" err="1"/>
                        <a:t>api</a:t>
                      </a:r>
                      <a:r>
                        <a:rPr lang="en-US" sz="2000" dirty="0"/>
                        <a:t>/classes/{</a:t>
                      </a:r>
                      <a:r>
                        <a:rPr lang="en-US" sz="2000" dirty="0" err="1"/>
                        <a:t>ClassId</a:t>
                      </a:r>
                      <a:r>
                        <a:rPr lang="en-US" sz="2000" dirty="0"/>
                        <a:t>}</a:t>
                      </a:r>
                      <a:br>
                        <a:rPr lang="en-US" sz="2000" dirty="0"/>
                      </a:br>
                      <a:r>
                        <a:rPr lang="he-IL" sz="2000" dirty="0"/>
                        <a:t>       </a:t>
                      </a:r>
                      <a:endParaRPr lang="en-US"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את ה </a:t>
                      </a:r>
                      <a:r>
                        <a:rPr lang="en-US" sz="2000" dirty="0"/>
                        <a:t>micro – service</a:t>
                      </a:r>
                      <a:r>
                        <a:rPr lang="he-IL" sz="2000" dirty="0"/>
                        <a:t> יצרתי ע"פ עקרונות טכנולוגיית </a:t>
                      </a:r>
                      <a:r>
                        <a:rPr lang="en-US" sz="2000" dirty="0"/>
                        <a:t>Spring Boot</a:t>
                      </a:r>
                      <a:r>
                        <a:rPr lang="he-IL" sz="2000" dirty="0"/>
                        <a:t>.</a:t>
                      </a:r>
                      <a:br>
                        <a:rPr lang="en-US" sz="2000" dirty="0"/>
                      </a:br>
                      <a:r>
                        <a:rPr lang="he-IL" sz="2000" dirty="0"/>
                        <a:t>כמו כן תחזקתי קובץ </a:t>
                      </a:r>
                      <a:r>
                        <a:rPr lang="en-US" sz="2000" dirty="0" err="1"/>
                        <a:t>yml</a:t>
                      </a:r>
                      <a:r>
                        <a:rPr lang="he-IL" sz="2000" dirty="0"/>
                        <a:t> בתוך הסרוויס שהכיל ערכי  קונפיגורציה שונים, כדי להקל על התחזוקה העתידית של המערכת בענן, </a:t>
                      </a:r>
                      <a:br>
                        <a:rPr lang="en-US" sz="2000" dirty="0"/>
                      </a:br>
                      <a:r>
                        <a:rPr lang="he-IL" sz="2000" dirty="0"/>
                        <a:t>לדוגמא: ערכי </a:t>
                      </a:r>
                      <a:r>
                        <a:rPr lang="en-US" sz="2000" dirty="0" err="1"/>
                        <a:t>url</a:t>
                      </a:r>
                      <a:r>
                        <a:rPr lang="he-IL" sz="2000" dirty="0"/>
                        <a:t> של </a:t>
                      </a:r>
                      <a:r>
                        <a:rPr lang="en-US" sz="2000" dirty="0" err="1"/>
                        <a:t>apis</a:t>
                      </a:r>
                      <a:r>
                        <a:rPr lang="he-IL" sz="2000" dirty="0"/>
                        <a:t> חיצוניים שונים.</a:t>
                      </a:r>
                    </a:p>
                  </a:txBody>
                  <a:tcPr marT="50292" marB="50292"/>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11565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2A3A4F5-272F-A645-E014-82C7A45F3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852" y="3404792"/>
            <a:ext cx="5010147" cy="2818207"/>
          </a:xfrm>
          <a:prstGeom prst="rect">
            <a:avLst/>
          </a:prstGeom>
        </p:spPr>
      </p:pic>
      <p:sp>
        <p:nvSpPr>
          <p:cNvPr id="6" name="תיבת טקסט 5">
            <a:extLst>
              <a:ext uri="{FF2B5EF4-FFF2-40B4-BE49-F238E27FC236}">
                <a16:creationId xmlns:a16="http://schemas.microsoft.com/office/drawing/2014/main" id="{2FA719B5-F819-6E91-87AE-7BDA577E39AD}"/>
              </a:ext>
            </a:extLst>
          </p:cNvPr>
          <p:cNvSpPr txBox="1"/>
          <p:nvPr/>
        </p:nvSpPr>
        <p:spPr>
          <a:xfrm>
            <a:off x="9086850" y="5386169"/>
            <a:ext cx="3105150" cy="646331"/>
          </a:xfrm>
          <a:prstGeom prst="rect">
            <a:avLst/>
          </a:prstGeom>
          <a:noFill/>
        </p:spPr>
        <p:txBody>
          <a:bodyPr wrap="square" rtlCol="1">
            <a:spAutoFit/>
          </a:bodyPr>
          <a:lstStyle/>
          <a:p>
            <a:pPr algn="r"/>
            <a:r>
              <a:rPr lang="he-IL" dirty="0"/>
              <a:t>כאן התבצעה שליפה של תלמיד אחד לפי </a:t>
            </a:r>
            <a:r>
              <a:rPr lang="en-US" dirty="0"/>
              <a:t>ID</a:t>
            </a:r>
            <a:r>
              <a:rPr lang="he-IL" dirty="0"/>
              <a:t> מסוים</a:t>
            </a:r>
          </a:p>
        </p:txBody>
      </p:sp>
      <p:pic>
        <p:nvPicPr>
          <p:cNvPr id="8" name="תמונה 7">
            <a:extLst>
              <a:ext uri="{FF2B5EF4-FFF2-40B4-BE49-F238E27FC236}">
                <a16:creationId xmlns:a16="http://schemas.microsoft.com/office/drawing/2014/main" id="{539C2E5F-49B5-4F94-5DE5-DCAE7E7F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11" y="1666020"/>
            <a:ext cx="5177368" cy="2912270"/>
          </a:xfrm>
          <a:prstGeom prst="rect">
            <a:avLst/>
          </a:prstGeom>
        </p:spPr>
      </p:pic>
      <p:sp>
        <p:nvSpPr>
          <p:cNvPr id="9" name="תיבת טקסט 8">
            <a:extLst>
              <a:ext uri="{FF2B5EF4-FFF2-40B4-BE49-F238E27FC236}">
                <a16:creationId xmlns:a16="http://schemas.microsoft.com/office/drawing/2014/main" id="{B2BB3494-06B9-02AB-06BE-C6F6604A8A14}"/>
              </a:ext>
            </a:extLst>
          </p:cNvPr>
          <p:cNvSpPr txBox="1"/>
          <p:nvPr/>
        </p:nvSpPr>
        <p:spPr>
          <a:xfrm>
            <a:off x="2114550" y="226536"/>
            <a:ext cx="4191000" cy="1477328"/>
          </a:xfrm>
          <a:prstGeom prst="rect">
            <a:avLst/>
          </a:prstGeom>
          <a:noFill/>
        </p:spPr>
        <p:txBody>
          <a:bodyPr wrap="square" rtlCol="1">
            <a:spAutoFit/>
          </a:bodyPr>
          <a:lstStyle/>
          <a:p>
            <a:pPr algn="r"/>
            <a:r>
              <a:rPr lang="he-IL" dirty="0"/>
              <a:t>אחרי שעשיתי חיבור </a:t>
            </a:r>
            <a:r>
              <a:rPr lang="he-IL" dirty="0" err="1"/>
              <a:t>מהאנגולר</a:t>
            </a:r>
            <a:r>
              <a:rPr lang="he-IL" dirty="0"/>
              <a:t> לסרוויס, מהסרוויס ניגש ל- </a:t>
            </a:r>
            <a:r>
              <a:rPr lang="en-US" dirty="0" err="1"/>
              <a:t>db</a:t>
            </a:r>
            <a:r>
              <a:rPr lang="en-US" dirty="0"/>
              <a:t>-connector</a:t>
            </a:r>
            <a:r>
              <a:rPr lang="he-IL" dirty="0"/>
              <a:t>, שהוא ניגש ל-</a:t>
            </a:r>
            <a:r>
              <a:rPr lang="en-US" dirty="0"/>
              <a:t>DB</a:t>
            </a:r>
            <a:r>
              <a:rPr lang="he-IL" dirty="0"/>
              <a:t>.</a:t>
            </a:r>
            <a:br>
              <a:rPr lang="en-US" dirty="0"/>
            </a:br>
            <a:r>
              <a:rPr lang="he-IL" dirty="0"/>
              <a:t>הוא שלף את התלמיד לפי </a:t>
            </a:r>
            <a:r>
              <a:rPr lang="en-US" dirty="0"/>
              <a:t>ID</a:t>
            </a:r>
            <a:r>
              <a:rPr lang="he-IL" dirty="0"/>
              <a:t> מסוים ומציג אותו על המסך.</a:t>
            </a:r>
          </a:p>
        </p:txBody>
      </p:sp>
      <p:pic>
        <p:nvPicPr>
          <p:cNvPr id="2" name="תמונה 1">
            <a:extLst>
              <a:ext uri="{FF2B5EF4-FFF2-40B4-BE49-F238E27FC236}">
                <a16:creationId xmlns:a16="http://schemas.microsoft.com/office/drawing/2014/main" id="{1E6C8E55-C639-596F-A1D6-C2ED3F1FB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099" y="345746"/>
            <a:ext cx="5041900" cy="2922123"/>
          </a:xfrm>
          <a:prstGeom prst="rect">
            <a:avLst/>
          </a:prstGeom>
        </p:spPr>
      </p:pic>
      <p:sp>
        <p:nvSpPr>
          <p:cNvPr id="3" name="תיבת טקסט 2">
            <a:extLst>
              <a:ext uri="{FF2B5EF4-FFF2-40B4-BE49-F238E27FC236}">
                <a16:creationId xmlns:a16="http://schemas.microsoft.com/office/drawing/2014/main" id="{20FBE10B-47A2-B520-BAF0-70FE9D333E16}"/>
              </a:ext>
            </a:extLst>
          </p:cNvPr>
          <p:cNvSpPr txBox="1"/>
          <p:nvPr/>
        </p:nvSpPr>
        <p:spPr>
          <a:xfrm>
            <a:off x="8292461" y="965200"/>
            <a:ext cx="3899538" cy="2031325"/>
          </a:xfrm>
          <a:prstGeom prst="rect">
            <a:avLst/>
          </a:prstGeom>
          <a:noFill/>
        </p:spPr>
        <p:txBody>
          <a:bodyPr wrap="square" rtlCol="1">
            <a:spAutoFit/>
          </a:bodyPr>
          <a:lstStyle/>
          <a:p>
            <a:pPr algn="r"/>
            <a:r>
              <a:rPr lang="he-IL" dirty="0"/>
              <a:t>אחרי שהרצתי את הסרוויס של התלמידים </a:t>
            </a:r>
            <a:br>
              <a:rPr lang="en-US" dirty="0"/>
            </a:br>
            <a:r>
              <a:rPr lang="en-US" dirty="0"/>
              <a:t>students -service</a:t>
            </a:r>
            <a:r>
              <a:rPr lang="he-IL" dirty="0"/>
              <a:t> </a:t>
            </a:r>
            <a:br>
              <a:rPr lang="en-US" dirty="0"/>
            </a:br>
            <a:r>
              <a:rPr lang="he-IL" dirty="0"/>
              <a:t>עשיתי בדיקה עם ה </a:t>
            </a:r>
            <a:r>
              <a:rPr lang="en-US" dirty="0"/>
              <a:t>postman</a:t>
            </a:r>
            <a:r>
              <a:rPr lang="he-IL" dirty="0"/>
              <a:t> וראיתי שנשלף לי נתונים ע"י חיבור ל- </a:t>
            </a:r>
            <a:r>
              <a:rPr lang="en-US" dirty="0" err="1"/>
              <a:t>db</a:t>
            </a:r>
            <a:r>
              <a:rPr lang="en-US" dirty="0"/>
              <a:t> connector</a:t>
            </a:r>
            <a:r>
              <a:rPr lang="he-IL" dirty="0"/>
              <a:t> שהוא ניגש ל – </a:t>
            </a:r>
            <a:r>
              <a:rPr lang="en-US" dirty="0"/>
              <a:t>DB</a:t>
            </a:r>
            <a:br>
              <a:rPr lang="en-US" dirty="0"/>
            </a:br>
            <a:r>
              <a:rPr lang="he-IL" dirty="0"/>
              <a:t>וכן בצילום מסך זאת שליפה של כל התלמידים לפי </a:t>
            </a:r>
            <a:r>
              <a:rPr lang="en-US" dirty="0"/>
              <a:t>paging</a:t>
            </a:r>
            <a:r>
              <a:rPr lang="he-IL" dirty="0"/>
              <a:t> מסוים</a:t>
            </a:r>
          </a:p>
        </p:txBody>
      </p:sp>
    </p:spTree>
    <p:extLst>
      <p:ext uri="{BB962C8B-B14F-4D97-AF65-F5344CB8AC3E}">
        <p14:creationId xmlns:p14="http://schemas.microsoft.com/office/powerpoint/2010/main" val="421515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0AF156F-3695-21E0-1DE0-854ECEC96E36}"/>
              </a:ext>
            </a:extLst>
          </p:cNvPr>
          <p:cNvPicPr>
            <a:picLocks noChangeAspect="1"/>
          </p:cNvPicPr>
          <p:nvPr/>
        </p:nvPicPr>
        <p:blipFill>
          <a:blip r:embed="rId2"/>
          <a:stretch>
            <a:fillRect/>
          </a:stretch>
        </p:blipFill>
        <p:spPr>
          <a:xfrm>
            <a:off x="7202606" y="1436321"/>
            <a:ext cx="4587638" cy="1127858"/>
          </a:xfrm>
          <a:prstGeom prst="rect">
            <a:avLst/>
          </a:prstGeom>
        </p:spPr>
      </p:pic>
      <p:pic>
        <p:nvPicPr>
          <p:cNvPr id="7" name="תמונה 6">
            <a:extLst>
              <a:ext uri="{FF2B5EF4-FFF2-40B4-BE49-F238E27FC236}">
                <a16:creationId xmlns:a16="http://schemas.microsoft.com/office/drawing/2014/main" id="{9F777ECB-F1E6-97A1-75EF-ADF84D6F6448}"/>
              </a:ext>
            </a:extLst>
          </p:cNvPr>
          <p:cNvPicPr>
            <a:picLocks noChangeAspect="1"/>
          </p:cNvPicPr>
          <p:nvPr/>
        </p:nvPicPr>
        <p:blipFill>
          <a:blip r:embed="rId3"/>
          <a:stretch>
            <a:fillRect/>
          </a:stretch>
        </p:blipFill>
        <p:spPr>
          <a:xfrm>
            <a:off x="512280" y="855263"/>
            <a:ext cx="3795089" cy="1889924"/>
          </a:xfrm>
          <a:prstGeom prst="rect">
            <a:avLst/>
          </a:prstGeom>
        </p:spPr>
      </p:pic>
      <p:pic>
        <p:nvPicPr>
          <p:cNvPr id="9" name="תמונה 8">
            <a:extLst>
              <a:ext uri="{FF2B5EF4-FFF2-40B4-BE49-F238E27FC236}">
                <a16:creationId xmlns:a16="http://schemas.microsoft.com/office/drawing/2014/main" id="{B4C9AD42-2E1B-A449-680C-9B0B87DC44FE}"/>
              </a:ext>
            </a:extLst>
          </p:cNvPr>
          <p:cNvPicPr>
            <a:picLocks noChangeAspect="1"/>
          </p:cNvPicPr>
          <p:nvPr/>
        </p:nvPicPr>
        <p:blipFill>
          <a:blip r:embed="rId4"/>
          <a:stretch>
            <a:fillRect/>
          </a:stretch>
        </p:blipFill>
        <p:spPr>
          <a:xfrm>
            <a:off x="144561" y="4185870"/>
            <a:ext cx="5044877" cy="2149026"/>
          </a:xfrm>
          <a:prstGeom prst="rect">
            <a:avLst/>
          </a:prstGeom>
        </p:spPr>
      </p:pic>
      <p:sp>
        <p:nvSpPr>
          <p:cNvPr id="10" name="תיבת טקסט 9">
            <a:extLst>
              <a:ext uri="{FF2B5EF4-FFF2-40B4-BE49-F238E27FC236}">
                <a16:creationId xmlns:a16="http://schemas.microsoft.com/office/drawing/2014/main" id="{ED715519-95EC-7FE2-FA39-6D6913196A80}"/>
              </a:ext>
            </a:extLst>
          </p:cNvPr>
          <p:cNvSpPr txBox="1"/>
          <p:nvPr/>
        </p:nvSpPr>
        <p:spPr>
          <a:xfrm>
            <a:off x="7202606" y="393598"/>
            <a:ext cx="4587638" cy="923330"/>
          </a:xfrm>
          <a:prstGeom prst="rect">
            <a:avLst/>
          </a:prstGeom>
          <a:noFill/>
        </p:spPr>
        <p:txBody>
          <a:bodyPr wrap="square" rtlCol="1">
            <a:spAutoFit/>
          </a:bodyPr>
          <a:lstStyle/>
          <a:p>
            <a:r>
              <a:rPr lang="he-IL" dirty="0"/>
              <a:t>בדף </a:t>
            </a:r>
            <a:r>
              <a:rPr lang="en-US" dirty="0"/>
              <a:t>student-</a:t>
            </a:r>
            <a:r>
              <a:rPr lang="en-US" dirty="0" err="1"/>
              <a:t>service.service.ts</a:t>
            </a:r>
            <a:r>
              <a:rPr lang="he-IL" dirty="0"/>
              <a:t> הוספתי את הפונקציה </a:t>
            </a:r>
            <a:r>
              <a:rPr lang="en-US" dirty="0" err="1"/>
              <a:t>getStudentByID</a:t>
            </a:r>
            <a:r>
              <a:rPr lang="he-IL" dirty="0"/>
              <a:t> שהיא תעשה את הקריאה ל</a:t>
            </a:r>
            <a:r>
              <a:rPr lang="en-US" dirty="0"/>
              <a:t> student-service</a:t>
            </a:r>
            <a:r>
              <a:rPr lang="he-IL" dirty="0"/>
              <a:t> ע"י הניתוב שנבנה פה.</a:t>
            </a:r>
          </a:p>
        </p:txBody>
      </p:sp>
      <p:sp>
        <p:nvSpPr>
          <p:cNvPr id="11" name="תיבת טקסט 10">
            <a:extLst>
              <a:ext uri="{FF2B5EF4-FFF2-40B4-BE49-F238E27FC236}">
                <a16:creationId xmlns:a16="http://schemas.microsoft.com/office/drawing/2014/main" id="{B7F2A007-924D-373E-BFF6-BF5C25081A14}"/>
              </a:ext>
            </a:extLst>
          </p:cNvPr>
          <p:cNvSpPr txBox="1"/>
          <p:nvPr/>
        </p:nvSpPr>
        <p:spPr>
          <a:xfrm>
            <a:off x="49694" y="153857"/>
            <a:ext cx="4257675" cy="646331"/>
          </a:xfrm>
          <a:prstGeom prst="rect">
            <a:avLst/>
          </a:prstGeom>
          <a:noFill/>
        </p:spPr>
        <p:txBody>
          <a:bodyPr wrap="square" rtlCol="1">
            <a:spAutoFit/>
          </a:bodyPr>
          <a:lstStyle/>
          <a:p>
            <a:r>
              <a:rPr lang="he-IL" dirty="0"/>
              <a:t>בדף </a:t>
            </a:r>
            <a:r>
              <a:rPr lang="en-US" dirty="0" err="1"/>
              <a:t>environment.ts</a:t>
            </a:r>
            <a:r>
              <a:rPr lang="he-IL" dirty="0"/>
              <a:t> כתבתי את הניתוב הבסיסי בשביל הקריאה לסרוויס</a:t>
            </a:r>
          </a:p>
        </p:txBody>
      </p:sp>
      <p:sp>
        <p:nvSpPr>
          <p:cNvPr id="12" name="תיבת טקסט 11">
            <a:extLst>
              <a:ext uri="{FF2B5EF4-FFF2-40B4-BE49-F238E27FC236}">
                <a16:creationId xmlns:a16="http://schemas.microsoft.com/office/drawing/2014/main" id="{05C65850-490A-D0B5-BCAB-F768AE368756}"/>
              </a:ext>
            </a:extLst>
          </p:cNvPr>
          <p:cNvSpPr txBox="1"/>
          <p:nvPr/>
        </p:nvSpPr>
        <p:spPr>
          <a:xfrm>
            <a:off x="600075" y="3315384"/>
            <a:ext cx="4133850" cy="646331"/>
          </a:xfrm>
          <a:prstGeom prst="rect">
            <a:avLst/>
          </a:prstGeom>
          <a:noFill/>
        </p:spPr>
        <p:txBody>
          <a:bodyPr wrap="square" rtlCol="1">
            <a:spAutoFit/>
          </a:bodyPr>
          <a:lstStyle/>
          <a:p>
            <a:r>
              <a:rPr lang="he-IL" dirty="0"/>
              <a:t>בדף </a:t>
            </a:r>
            <a:r>
              <a:rPr lang="en-US" dirty="0" err="1"/>
              <a:t>paths.config.ts</a:t>
            </a:r>
            <a:r>
              <a:rPr lang="he-IL" dirty="0"/>
              <a:t> כתבתי את המשך הניתוב של </a:t>
            </a:r>
            <a:r>
              <a:rPr lang="en-US" dirty="0"/>
              <a:t>URL</a:t>
            </a:r>
            <a:r>
              <a:rPr lang="he-IL" dirty="0"/>
              <a:t> כדי לבצע את הקריאה</a:t>
            </a:r>
          </a:p>
        </p:txBody>
      </p:sp>
      <p:cxnSp>
        <p:nvCxnSpPr>
          <p:cNvPr id="14" name="מחבר חץ ישר 13">
            <a:extLst>
              <a:ext uri="{FF2B5EF4-FFF2-40B4-BE49-F238E27FC236}">
                <a16:creationId xmlns:a16="http://schemas.microsoft.com/office/drawing/2014/main" id="{D015B6F2-5FD7-BB61-30FF-851100BAC3E7}"/>
              </a:ext>
            </a:extLst>
          </p:cNvPr>
          <p:cNvCxnSpPr/>
          <p:nvPr/>
        </p:nvCxnSpPr>
        <p:spPr>
          <a:xfrm>
            <a:off x="4448175" y="1933575"/>
            <a:ext cx="261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9076BC97-D12A-55E0-1C08-0D4346D4E2D6}"/>
              </a:ext>
            </a:extLst>
          </p:cNvPr>
          <p:cNvCxnSpPr/>
          <p:nvPr/>
        </p:nvCxnSpPr>
        <p:spPr>
          <a:xfrm flipV="1">
            <a:off x="5334000" y="2343150"/>
            <a:ext cx="1724025" cy="291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תמונה 1">
            <a:extLst>
              <a:ext uri="{FF2B5EF4-FFF2-40B4-BE49-F238E27FC236}">
                <a16:creationId xmlns:a16="http://schemas.microsoft.com/office/drawing/2014/main" id="{7D71AE45-5C18-E4A6-DD08-B8C069B6340C}"/>
              </a:ext>
            </a:extLst>
          </p:cNvPr>
          <p:cNvPicPr>
            <a:picLocks noChangeAspect="1"/>
          </p:cNvPicPr>
          <p:nvPr/>
        </p:nvPicPr>
        <p:blipFill>
          <a:blip r:embed="rId5"/>
          <a:stretch>
            <a:fillRect/>
          </a:stretch>
        </p:blipFill>
        <p:spPr>
          <a:xfrm>
            <a:off x="7454258" y="3174142"/>
            <a:ext cx="4593181" cy="3160754"/>
          </a:xfrm>
          <a:prstGeom prst="rect">
            <a:avLst/>
          </a:prstGeom>
        </p:spPr>
      </p:pic>
      <p:sp>
        <p:nvSpPr>
          <p:cNvPr id="3" name="תיבת טקסט 2">
            <a:extLst>
              <a:ext uri="{FF2B5EF4-FFF2-40B4-BE49-F238E27FC236}">
                <a16:creationId xmlns:a16="http://schemas.microsoft.com/office/drawing/2014/main" id="{081DF054-935E-48BD-40D4-513DEFB91A3A}"/>
              </a:ext>
            </a:extLst>
          </p:cNvPr>
          <p:cNvSpPr txBox="1"/>
          <p:nvPr/>
        </p:nvSpPr>
        <p:spPr>
          <a:xfrm>
            <a:off x="7266088" y="2804810"/>
            <a:ext cx="5013387" cy="369332"/>
          </a:xfrm>
          <a:prstGeom prst="rect">
            <a:avLst/>
          </a:prstGeom>
          <a:noFill/>
        </p:spPr>
        <p:txBody>
          <a:bodyPr wrap="square" rtlCol="1">
            <a:spAutoFit/>
          </a:bodyPr>
          <a:lstStyle/>
          <a:p>
            <a:pPr algn="r"/>
            <a:r>
              <a:rPr lang="he-IL" dirty="0"/>
              <a:t>של סרוויס התלמידים</a:t>
            </a:r>
            <a:r>
              <a:rPr lang="en-US" dirty="0"/>
              <a:t>     </a:t>
            </a:r>
            <a:r>
              <a:rPr lang="en-US" dirty="0" err="1"/>
              <a:t>application.yml</a:t>
            </a:r>
            <a:r>
              <a:rPr lang="he-IL" dirty="0"/>
              <a:t>  זה הקובץ </a:t>
            </a:r>
          </a:p>
        </p:txBody>
      </p:sp>
    </p:spTree>
    <p:extLst>
      <p:ext uri="{BB962C8B-B14F-4D97-AF65-F5344CB8AC3E}">
        <p14:creationId xmlns:p14="http://schemas.microsoft.com/office/powerpoint/2010/main" val="38319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מציין מיקום תוכן 3">
            <a:extLst>
              <a:ext uri="{FF2B5EF4-FFF2-40B4-BE49-F238E27FC236}">
                <a16:creationId xmlns:a16="http://schemas.microsoft.com/office/drawing/2014/main" id="{6A37A777-E27F-29D5-5A8F-EC8299060CAE}"/>
              </a:ext>
            </a:extLst>
          </p:cNvPr>
          <p:cNvGraphicFramePr>
            <a:graphicFrameLocks noGrp="1"/>
          </p:cNvGraphicFramePr>
          <p:nvPr>
            <p:ph idx="1"/>
            <p:extLst>
              <p:ext uri="{D42A27DB-BD31-4B8C-83A1-F6EECF244321}">
                <p14:modId xmlns:p14="http://schemas.microsoft.com/office/powerpoint/2010/main" val="2005667423"/>
              </p:ext>
            </p:extLst>
          </p:nvPr>
        </p:nvGraphicFramePr>
        <p:xfrm>
          <a:off x="1183433" y="1527603"/>
          <a:ext cx="10634675" cy="1727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6</a:t>
                      </a:r>
                    </a:p>
                  </a:txBody>
                  <a:tcPr marT="50292" marB="50292"/>
                </a:tc>
                <a:tc>
                  <a:txBody>
                    <a:bodyPr/>
                    <a:lstStyle/>
                    <a:p>
                      <a:pPr rtl="1"/>
                      <a:r>
                        <a:rPr lang="he-IL" sz="1600" dirty="0"/>
                        <a:t>חלקים שונים</a:t>
                      </a:r>
                    </a:p>
                  </a:txBody>
                  <a:tcPr marT="50292" marB="50292"/>
                </a:tc>
                <a:tc>
                  <a:txBody>
                    <a:bodyPr/>
                    <a:lstStyle/>
                    <a:p>
                      <a:pPr rtl="1"/>
                      <a:r>
                        <a:rPr lang="en-US" sz="2000" dirty="0"/>
                        <a:t>Angular</a:t>
                      </a:r>
                    </a:p>
                    <a:p>
                      <a:pPr rtl="1"/>
                      <a:r>
                        <a:rPr lang="en-US" sz="2000" dirty="0"/>
                        <a:t> Spring Boot MS</a:t>
                      </a:r>
                      <a:endParaRPr lang="he-IL" sz="2000" dirty="0"/>
                    </a:p>
                  </a:txBody>
                  <a:tcPr marT="50292" marB="50292"/>
                </a:tc>
                <a:tc>
                  <a:txBody>
                    <a:bodyPr/>
                    <a:lstStyle/>
                    <a:p>
                      <a:pPr rtl="1"/>
                      <a:r>
                        <a:rPr lang="en-US" sz="2000" dirty="0"/>
                        <a:t>TS</a:t>
                      </a:r>
                    </a:p>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פעמים רבות ליוויתי מפתחות אחרות מהצוות באתגרים ובאגים קשים שהן נתקלו בהם במהלך הפיתוח.</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והיוויתי מעין </a:t>
                      </a:r>
                      <a:r>
                        <a:rPr lang="en-US" sz="2000" dirty="0"/>
                        <a:t>mentor</a:t>
                      </a:r>
                      <a:r>
                        <a:rPr lang="he-IL" sz="2000" dirty="0"/>
                        <a:t>עבורן.</a:t>
                      </a:r>
                      <a:r>
                        <a:rPr lang="en-US" sz="2000" dirty="0"/>
                        <a:t>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86858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 ראו צילומי מסך בפרק ד</a:t>
            </a:r>
          </a:p>
        </p:txBody>
      </p:sp>
    </p:spTree>
    <p:extLst>
      <p:ext uri="{BB962C8B-B14F-4D97-AF65-F5344CB8AC3E}">
        <p14:creationId xmlns:p14="http://schemas.microsoft.com/office/powerpoint/2010/main" val="395302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101448" y="714124"/>
            <a:ext cx="10762305" cy="482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he-IL" b="1" dirty="0">
                <a:solidFill>
                  <a:schemeClr val="bg1"/>
                </a:solidFill>
              </a:rPr>
              <a:t>שלב 6: הטמעה ותמיכה</a:t>
            </a:r>
            <a:endParaRPr lang="he-IL" dirty="0">
              <a:solidFill>
                <a:schemeClr val="bg1"/>
              </a:solidFill>
            </a:endParaRPr>
          </a:p>
          <a:p>
            <a:r>
              <a:rPr lang="he-IL" dirty="0">
                <a:solidFill>
                  <a:schemeClr val="bg1"/>
                </a:solidFill>
              </a:rPr>
              <a:t>הצוות שלנו ייסד את תשתית הפריסה בענן. החלק שלי היה לפרוס את אפליקציית </a:t>
            </a:r>
            <a:r>
              <a:rPr lang="he-IL" dirty="0" err="1">
                <a:solidFill>
                  <a:schemeClr val="bg1"/>
                </a:solidFill>
              </a:rPr>
              <a:t>האנגולר</a:t>
            </a:r>
            <a:r>
              <a:rPr lang="he-IL" dirty="0">
                <a:solidFill>
                  <a:schemeClr val="bg1"/>
                </a:solidFill>
              </a:rPr>
              <a:t> בענן.</a:t>
            </a:r>
          </a:p>
          <a:p>
            <a:r>
              <a:rPr lang="he-IL" dirty="0">
                <a:solidFill>
                  <a:schemeClr val="bg1"/>
                </a:solidFill>
              </a:rPr>
              <a:t>תיאור המשימה:</a:t>
            </a:r>
          </a:p>
          <a:p>
            <a:r>
              <a:rPr lang="he-IL" dirty="0">
                <a:solidFill>
                  <a:schemeClr val="bg1"/>
                </a:solidFill>
              </a:rPr>
              <a:t>1. ביצוע מחקר מקדים:</a:t>
            </a:r>
          </a:p>
          <a:p>
            <a:r>
              <a:rPr lang="he-IL" dirty="0">
                <a:solidFill>
                  <a:schemeClr val="bg1"/>
                </a:solidFill>
              </a:rPr>
              <a:t>ראשית חקרנו את הנושא ואת אופציות הענן העומדות בפנינו , בדקנו את כל העננים של כל החברות הגדולות:</a:t>
            </a:r>
          </a:p>
          <a:p>
            <a:r>
              <a:rPr lang="en-US" dirty="0">
                <a:solidFill>
                  <a:schemeClr val="bg1"/>
                </a:solidFill>
              </a:rPr>
              <a:t>Amazon -AWS cloud, Microsoft - Azure cloud ,Google -GCP cloud</a:t>
            </a:r>
            <a:r>
              <a:rPr lang="he-IL" dirty="0">
                <a:solidFill>
                  <a:schemeClr val="bg1"/>
                </a:solidFill>
              </a:rPr>
              <a:t>ו</a:t>
            </a:r>
            <a:r>
              <a:rPr lang="en-US" dirty="0">
                <a:solidFill>
                  <a:schemeClr val="bg1"/>
                </a:solidFill>
              </a:rPr>
              <a:t>render cloud</a:t>
            </a:r>
          </a:p>
          <a:p>
            <a:r>
              <a:rPr lang="he-IL" dirty="0">
                <a:solidFill>
                  <a:schemeClr val="bg1"/>
                </a:solidFill>
              </a:rPr>
              <a:t>בשל המגבלות הפיננסיות של החברה  החלטנו להעלות לענן של </a:t>
            </a:r>
            <a:r>
              <a:rPr lang="en-US" dirty="0">
                <a:solidFill>
                  <a:schemeClr val="bg1"/>
                </a:solidFill>
              </a:rPr>
              <a:t>render  </a:t>
            </a:r>
            <a:r>
              <a:rPr lang="he-IL" dirty="0">
                <a:solidFill>
                  <a:schemeClr val="bg1"/>
                </a:solidFill>
              </a:rPr>
              <a:t>את האפליקציה.</a:t>
            </a:r>
          </a:p>
          <a:p>
            <a:r>
              <a:rPr lang="he-IL" dirty="0">
                <a:solidFill>
                  <a:schemeClr val="bg1"/>
                </a:solidFill>
              </a:rPr>
              <a:t>להלן הפעולות צעד אחר צעד שעשינו לשם כך:</a:t>
            </a:r>
          </a:p>
          <a:p>
            <a:r>
              <a:rPr lang="he-IL" dirty="0">
                <a:solidFill>
                  <a:schemeClr val="bg1"/>
                </a:solidFill>
                <a:hlinkClick r:id="rId2" action="ppaction://hlinkpres?slideindex=1&amp;slidetitle="/>
              </a:rPr>
              <a:t>מצגת להעלאת </a:t>
            </a:r>
            <a:r>
              <a:rPr lang="he-IL" dirty="0" err="1">
                <a:solidFill>
                  <a:schemeClr val="bg1"/>
                </a:solidFill>
                <a:hlinkClick r:id="rId2" action="ppaction://hlinkpres?slideindex=1&amp;slidetitle="/>
              </a:rPr>
              <a:t>אפלקציית</a:t>
            </a:r>
            <a:r>
              <a:rPr lang="he-IL" dirty="0">
                <a:solidFill>
                  <a:schemeClr val="bg1"/>
                </a:solidFill>
                <a:hlinkClick r:id="rId2" action="ppaction://hlinkpres?slideindex=1&amp;slidetitle="/>
              </a:rPr>
              <a:t> </a:t>
            </a:r>
            <a:r>
              <a:rPr lang="en-US" dirty="0">
                <a:solidFill>
                  <a:schemeClr val="bg1"/>
                </a:solidFill>
                <a:hlinkClick r:id="rId2" action="ppaction://hlinkpres?slideindex=1&amp;slidetitle="/>
              </a:rPr>
              <a:t>ANGULAR </a:t>
            </a:r>
            <a:r>
              <a:rPr lang="he-IL" dirty="0">
                <a:solidFill>
                  <a:schemeClr val="bg1"/>
                </a:solidFill>
                <a:hlinkClick r:id="rId2" action="ppaction://hlinkpres?slideindex=1&amp;slidetitle="/>
              </a:rPr>
              <a:t>לענן </a:t>
            </a:r>
            <a:r>
              <a:rPr lang="en-US" dirty="0">
                <a:solidFill>
                  <a:schemeClr val="bg1"/>
                </a:solidFill>
                <a:hlinkClick r:id="rId2" action="ppaction://hlinkpres?slideindex=1&amp;slidetitle="/>
              </a:rPr>
              <a:t>RENDER.pptx</a:t>
            </a:r>
            <a:endParaRPr lang="he-IL" dirty="0">
              <a:solidFill>
                <a:schemeClr val="bg1"/>
              </a:solidFill>
            </a:endParaRPr>
          </a:p>
          <a:p>
            <a:endParaRPr lang="he-IL" dirty="0">
              <a:solidFill>
                <a:schemeClr val="bg1"/>
              </a:solidFill>
            </a:endParaRPr>
          </a:p>
          <a:p>
            <a:pPr marL="0" indent="0">
              <a:buNone/>
            </a:pPr>
            <a:endParaRPr lang="he-IL" sz="1200" dirty="0">
              <a:solidFill>
                <a:schemeClr val="bg1"/>
              </a:solidFill>
            </a:endParaRP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32" y="2973650"/>
            <a:ext cx="4945656" cy="4945656"/>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spTree>
    <p:extLst>
      <p:ext uri="{BB962C8B-B14F-4D97-AF65-F5344CB8AC3E}">
        <p14:creationId xmlns:p14="http://schemas.microsoft.com/office/powerpoint/2010/main" val="166517860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127122" y="174215"/>
            <a:ext cx="4968489" cy="1013800"/>
          </a:xfrm>
        </p:spPr>
        <p:txBody>
          <a:bodyPr>
            <a:normAutofit/>
          </a:bodyPr>
          <a:lstStyle/>
          <a:p>
            <a:pPr algn="ctr"/>
            <a:r>
              <a:rPr lang="he-IL" dirty="0">
                <a:solidFill>
                  <a:schemeClr val="bg1"/>
                </a:solidFill>
                <a:cs typeface="+mn-cs"/>
              </a:rPr>
              <a:t>התוצאה:</a:t>
            </a: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17" y="4305782"/>
            <a:ext cx="2728080" cy="2879307"/>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pic>
        <p:nvPicPr>
          <p:cNvPr id="8" name="תמונה 7">
            <a:extLst>
              <a:ext uri="{FF2B5EF4-FFF2-40B4-BE49-F238E27FC236}">
                <a16:creationId xmlns:a16="http://schemas.microsoft.com/office/drawing/2014/main" id="{534A7BCF-0626-41A5-BE9D-87B599F4AC3A}"/>
              </a:ext>
            </a:extLst>
          </p:cNvPr>
          <p:cNvPicPr>
            <a:picLocks noChangeAspect="1"/>
          </p:cNvPicPr>
          <p:nvPr/>
        </p:nvPicPr>
        <p:blipFill>
          <a:blip r:embed="rId4"/>
          <a:stretch>
            <a:fillRect/>
          </a:stretch>
        </p:blipFill>
        <p:spPr>
          <a:xfrm>
            <a:off x="5720087" y="1160450"/>
            <a:ext cx="5907536" cy="3932261"/>
          </a:xfrm>
          <a:prstGeom prst="rect">
            <a:avLst/>
          </a:prstGeom>
        </p:spPr>
      </p:pic>
      <p:pic>
        <p:nvPicPr>
          <p:cNvPr id="11" name="תמונה 10">
            <a:extLst>
              <a:ext uri="{FF2B5EF4-FFF2-40B4-BE49-F238E27FC236}">
                <a16:creationId xmlns:a16="http://schemas.microsoft.com/office/drawing/2014/main" id="{FF8F0C8D-417B-4B9D-AC2C-926081102CE4}"/>
              </a:ext>
            </a:extLst>
          </p:cNvPr>
          <p:cNvPicPr>
            <a:picLocks noChangeAspect="1"/>
          </p:cNvPicPr>
          <p:nvPr/>
        </p:nvPicPr>
        <p:blipFill>
          <a:blip r:embed="rId5"/>
          <a:stretch>
            <a:fillRect/>
          </a:stretch>
        </p:blipFill>
        <p:spPr>
          <a:xfrm>
            <a:off x="737435" y="1160450"/>
            <a:ext cx="4378576" cy="3616721"/>
          </a:xfrm>
          <a:prstGeom prst="rect">
            <a:avLst/>
          </a:prstGeom>
        </p:spPr>
      </p:pic>
      <p:sp>
        <p:nvSpPr>
          <p:cNvPr id="12" name="מציין מיקום תוכן 11">
            <a:extLst>
              <a:ext uri="{FF2B5EF4-FFF2-40B4-BE49-F238E27FC236}">
                <a16:creationId xmlns:a16="http://schemas.microsoft.com/office/drawing/2014/main" id="{5B09E90A-DF10-478E-BD17-627B9A4BE51F}"/>
              </a:ext>
            </a:extLst>
          </p:cNvPr>
          <p:cNvSpPr>
            <a:spLocks noGrp="1"/>
          </p:cNvSpPr>
          <p:nvPr>
            <p:ph idx="1"/>
          </p:nvPr>
        </p:nvSpPr>
        <p:spPr>
          <a:xfrm>
            <a:off x="1097280" y="5697550"/>
            <a:ext cx="71763" cy="171544"/>
          </a:xfrm>
        </p:spPr>
        <p:txBody>
          <a:bodyPr>
            <a:normAutofit fontScale="32500" lnSpcReduction="20000"/>
          </a:bodyPr>
          <a:lstStyle/>
          <a:p>
            <a:endParaRPr lang="he-IL" dirty="0"/>
          </a:p>
        </p:txBody>
      </p:sp>
    </p:spTree>
    <p:extLst>
      <p:ext uri="{BB962C8B-B14F-4D97-AF65-F5344CB8AC3E}">
        <p14:creationId xmlns:p14="http://schemas.microsoft.com/office/powerpoint/2010/main" val="105283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700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431922" y="1518921"/>
            <a:ext cx="4968489" cy="1013800"/>
          </a:xfrm>
        </p:spPr>
        <p:txBody>
          <a:bodyPr>
            <a:normAutofit/>
          </a:bodyPr>
          <a:lstStyle/>
          <a:p>
            <a:pPr algn="ctr"/>
            <a:r>
              <a:rPr lang="he-IL" dirty="0">
                <a:solidFill>
                  <a:schemeClr val="bg1"/>
                </a:solidFill>
                <a:cs typeface="+mn-cs"/>
              </a:rPr>
              <a:t>סיכום ומסקנות</a:t>
            </a:r>
          </a:p>
        </p:txBody>
      </p:sp>
      <p:sp>
        <p:nvSpPr>
          <p:cNvPr id="4" name="Rectangle 2">
            <a:extLst>
              <a:ext uri="{FF2B5EF4-FFF2-40B4-BE49-F238E27FC236}">
                <a16:creationId xmlns:a16="http://schemas.microsoft.com/office/drawing/2014/main" id="{C72A8D1C-631A-4F87-A310-A2D87EFB5ED3}"/>
              </a:ext>
            </a:extLst>
          </p:cNvPr>
          <p:cNvSpPr>
            <a:spLocks noGrp="1" noChangeArrowheads="1"/>
          </p:cNvSpPr>
          <p:nvPr>
            <p:ph idx="1"/>
          </p:nvPr>
        </p:nvSpPr>
        <p:spPr bwMode="auto">
          <a:xfrm>
            <a:off x="2959564" y="2973650"/>
            <a:ext cx="62728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סיכום כללי: סיכום מסע הפרויקט והישגיו</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מסקנות אישיות: חוויות למידה, אתגרים שנתקלו בהם ואיך הם נפתרו</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תרומה לפרויקט ולחברה: תרומות ספציפיות של הסטודנט והשפעתן</a:t>
            </a:r>
            <a:r>
              <a:rPr kumimoji="0" lang="he-IL" altLang="he-IL" sz="1800" b="0" i="0" u="none" strike="noStrike" cap="none" normalizeH="0" baseline="0" dirty="0">
                <a:ln>
                  <a:noFill/>
                </a:ln>
                <a:solidFill>
                  <a:schemeClr val="bg1"/>
                </a:solidFill>
                <a:effectLst/>
                <a:latin typeface="Arial" panose="020B0604020202020204" pitchFamily="34" charset="0"/>
              </a:rPr>
              <a:t> </a:t>
            </a: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32" y="2973650"/>
            <a:ext cx="4945656" cy="4945656"/>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spTree>
    <p:extLst>
      <p:ext uri="{BB962C8B-B14F-4D97-AF65-F5344CB8AC3E}">
        <p14:creationId xmlns:p14="http://schemas.microsoft.com/office/powerpoint/2010/main" val="104073858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431922" y="1518921"/>
            <a:ext cx="4968489" cy="1013800"/>
          </a:xfrm>
        </p:spPr>
        <p:txBody>
          <a:bodyPr>
            <a:normAutofit/>
          </a:bodyPr>
          <a:lstStyle/>
          <a:p>
            <a:pPr algn="ctr"/>
            <a:r>
              <a:rPr lang="he-IL" dirty="0">
                <a:solidFill>
                  <a:schemeClr val="bg1"/>
                </a:solidFill>
                <a:cs typeface="+mn-cs"/>
              </a:rPr>
              <a:t>נספחים</a:t>
            </a:r>
          </a:p>
        </p:txBody>
      </p:sp>
      <p:sp>
        <p:nvSpPr>
          <p:cNvPr id="3" name="Rectangle 1">
            <a:extLst>
              <a:ext uri="{FF2B5EF4-FFF2-40B4-BE49-F238E27FC236}">
                <a16:creationId xmlns:a16="http://schemas.microsoft.com/office/drawing/2014/main" id="{23F33924-8BF6-4DD5-848F-B505AF2B8E94}"/>
              </a:ext>
            </a:extLst>
          </p:cNvPr>
          <p:cNvSpPr>
            <a:spLocks noGrp="1" noChangeArrowheads="1"/>
          </p:cNvSpPr>
          <p:nvPr>
            <p:ph idx="1"/>
          </p:nvPr>
        </p:nvSpPr>
        <p:spPr bwMode="auto">
          <a:xfrm>
            <a:off x="2842436" y="2671220"/>
            <a:ext cx="56284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דיאגרמות: ארכיטקטורת מערכת, דיאגרמות זרימת נתונים </a:t>
            </a:r>
            <a:r>
              <a:rPr kumimoji="0" lang="he-IL" altLang="he-IL" sz="18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וכו</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מסמכים טכניים: מפרטים טכניים מפורטים, קטעי קוד</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תכתובת עם הלקוח: מיילים, סיכומי פגישות ומשוב</a:t>
            </a:r>
            <a:r>
              <a:rPr kumimoji="0" lang="he-IL" altLang="he-IL" sz="1800" b="0" i="0" u="none" strike="noStrike" cap="none" normalizeH="0" baseline="0" dirty="0">
                <a:ln>
                  <a:noFill/>
                </a:ln>
                <a:solidFill>
                  <a:schemeClr val="bg1"/>
                </a:solidFill>
                <a:effectLst/>
                <a:latin typeface="Arial" panose="020B0604020202020204" pitchFamily="34" charset="0"/>
              </a:rPr>
              <a:t>. </a:t>
            </a: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32" y="2973650"/>
            <a:ext cx="4945656" cy="4945656"/>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spTree>
    <p:extLst>
      <p:ext uri="{BB962C8B-B14F-4D97-AF65-F5344CB8AC3E}">
        <p14:creationId xmlns:p14="http://schemas.microsoft.com/office/powerpoint/2010/main" val="9303841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362269"/>
            <a:ext cx="10515600" cy="4814694"/>
          </a:xfrm>
        </p:spPr>
        <p:txBody>
          <a:bodyPr>
            <a:normAutofit fontScale="92500" lnSpcReduction="10000"/>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 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מנכ"ל: 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 </a:t>
            </a:r>
            <a:r>
              <a:rPr lang="iw-IL" sz="1400" dirty="0">
                <a:solidFill>
                  <a:srgbClr val="000000"/>
                </a:solidFill>
                <a:latin typeface="Arial"/>
                <a:ea typeface="Arial"/>
                <a:cs typeface="Arial"/>
                <a:sym typeface="Arial"/>
              </a:rPr>
              <a:t>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 </a:t>
            </a:r>
            <a:r>
              <a:rPr lang="iw-IL" sz="1400" dirty="0">
                <a:solidFill>
                  <a:srgbClr val="000000"/>
                </a:solidFill>
                <a:latin typeface="Arial"/>
                <a:ea typeface="Arial"/>
                <a:cs typeface="Arial"/>
                <a:sym typeface="Arial"/>
              </a:rPr>
              <a:t>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70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4000" dirty="0">
                <a:solidFill>
                  <a:schemeClr val="tx2">
                    <a:lumMod val="60000"/>
                    <a:lumOff val="40000"/>
                  </a:schemeClr>
                </a:solidFill>
                <a:cs typeface="+mn-cs"/>
              </a:rPr>
              <a:t>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640080" y="2164702"/>
            <a:ext cx="10515600" cy="5374433"/>
          </a:xfrm>
        </p:spPr>
        <p:txBody>
          <a:bodyPr>
            <a:normAutofit/>
          </a:bodyPr>
          <a:lstStyle/>
          <a:p>
            <a:pPr marL="0" lvl="0" indent="0" algn="r" rtl="1">
              <a:lnSpc>
                <a:spcPct val="120000"/>
              </a:lnSpc>
              <a:spcBef>
                <a:spcPts val="0"/>
              </a:spcBef>
              <a:spcAft>
                <a:spcPts val="0"/>
              </a:spcAft>
              <a:buSzPts val="1200"/>
              <a:buNone/>
            </a:pPr>
            <a:r>
              <a:rPr lang="iw-IL" sz="1100" b="1" dirty="0"/>
              <a:t>שלב</a:t>
            </a:r>
            <a:r>
              <a:rPr lang="he-IL" sz="1100" b="1" dirty="0"/>
              <a:t> 1:</a:t>
            </a:r>
            <a:r>
              <a:rPr lang="iw-IL" sz="1100" b="1" dirty="0"/>
              <a:t> היכרות עם החברה והפרויקט</a:t>
            </a:r>
            <a:endParaRPr lang="iw-IL" sz="1100" dirty="0"/>
          </a:p>
          <a:p>
            <a:pPr marL="0" lvl="0" indent="0" algn="r" rtl="1">
              <a:lnSpc>
                <a:spcPct val="120000"/>
              </a:lnSpc>
              <a:spcBef>
                <a:spcPts val="1000"/>
              </a:spcBef>
              <a:spcAft>
                <a:spcPts val="0"/>
              </a:spcAft>
              <a:buSzPts val="1200"/>
              <a:buNone/>
            </a:pPr>
            <a:r>
              <a:rPr lang="iw-IL" sz="1100" b="1" dirty="0"/>
              <a:t>שלב</a:t>
            </a:r>
            <a:r>
              <a:rPr lang="he-IL" sz="1100" b="1" dirty="0"/>
              <a:t> 2: </a:t>
            </a:r>
            <a:r>
              <a:rPr lang="iw-IL" sz="1100" b="1" dirty="0"/>
              <a:t>אפיון ודרישות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3: </a:t>
            </a:r>
            <a:r>
              <a:rPr lang="iw-IL" sz="1100" b="1" dirty="0"/>
              <a:t>תכנון</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4: </a:t>
            </a:r>
            <a:r>
              <a:rPr lang="iw-IL" sz="1100" b="1" dirty="0"/>
              <a:t>ביצוע ופיתוח</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5: </a:t>
            </a:r>
            <a:r>
              <a:rPr lang="iw-IL" sz="1100" b="1" dirty="0"/>
              <a:t>בדיקות ואבטחת איכות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6:</a:t>
            </a:r>
            <a:r>
              <a:rPr lang="iw-IL" sz="1100" b="1" dirty="0"/>
              <a:t> הטמעה ותמיכה</a:t>
            </a:r>
            <a:endParaRPr lang="iw-IL" sz="11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3289</TotalTime>
  <Words>2114</Words>
  <Application>Microsoft Office PowerPoint</Application>
  <PresentationFormat>מסך רחב</PresentationFormat>
  <Paragraphs>248</Paragraphs>
  <Slides>31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31</vt:i4>
      </vt:variant>
    </vt:vector>
  </HeadingPairs>
  <TitlesOfParts>
    <vt:vector size="36" baseType="lpstr">
      <vt:lpstr>Arial</vt:lpstr>
      <vt:lpstr>Calibri</vt:lpstr>
      <vt:lpstr>Calibri Light</vt:lpstr>
      <vt:lpstr>Gill Sans</vt:lpstr>
      <vt:lpstr>מבט לאחור</vt:lpstr>
      <vt:lpstr>פרויקט סמינר הישן</vt:lpstr>
      <vt:lpstr>הסמינר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תהליך העבודה:</vt:lpstr>
      <vt:lpstr>שלב א': הכרת החברה והפרויקט</vt:lpstr>
      <vt:lpstr>שלב ב': איפיון ודרישות</vt:lpstr>
      <vt:lpstr>שלב ג': תכנון</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מצגת של PowerPoint‏</vt:lpstr>
      <vt:lpstr>התוצאה:</vt:lpstr>
      <vt:lpstr>סיכום ומסקנות</vt:lpstr>
      <vt:lpstr>נספחים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שלמה</dc:creator>
  <cp:lastModifiedBy>USER</cp:lastModifiedBy>
  <cp:revision>29</cp:revision>
  <dcterms:created xsi:type="dcterms:W3CDTF">2024-06-13T09:22:21Z</dcterms:created>
  <dcterms:modified xsi:type="dcterms:W3CDTF">2024-07-30T08:38:04Z</dcterms:modified>
</cp:coreProperties>
</file>