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309" r:id="rId14"/>
    <p:sldId id="298" r:id="rId15"/>
    <p:sldId id="314" r:id="rId16"/>
    <p:sldId id="273" r:id="rId17"/>
    <p:sldId id="304" r:id="rId18"/>
    <p:sldId id="312" r:id="rId19"/>
    <p:sldId id="292" r:id="rId20"/>
    <p:sldId id="291" r:id="rId21"/>
    <p:sldId id="293" r:id="rId22"/>
    <p:sldId id="294" r:id="rId23"/>
    <p:sldId id="295" r:id="rId24"/>
    <p:sldId id="297" r:id="rId25"/>
    <p:sldId id="316" r:id="rId26"/>
    <p:sldId id="318" r:id="rId27"/>
    <p:sldId id="319" r:id="rId28"/>
    <p:sldId id="317" r:id="rId29"/>
    <p:sldId id="320" r:id="rId30"/>
    <p:sldId id="301" r:id="rId31"/>
    <p:sldId id="305" r:id="rId32"/>
    <p:sldId id="315" r:id="rId33"/>
    <p:sldId id="302" r:id="rId34"/>
    <p:sldId id="306" r:id="rId35"/>
    <p:sldId id="308" r:id="rId36"/>
    <p:sldId id="303" r:id="rId37"/>
    <p:sldId id="321" r:id="rId38"/>
    <p:sldId id="313" r:id="rId39"/>
    <p:sldId id="322" r:id="rId40"/>
    <p:sldId id="271" r:id="rId41"/>
    <p:sldId id="272" r:id="rId42"/>
    <p:sldId id="265" r:id="rId43"/>
    <p:sldId id="266" r:id="rId44"/>
    <p:sldId id="323" r:id="rId45"/>
    <p:sldId id="324" r:id="rId46"/>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שרי סגל" initials="שס" lastIdx="1" clrIdx="0">
    <p:extLst>
      <p:ext uri="{19B8F6BF-5375-455C-9EA6-DF929625EA0E}">
        <p15:presenceInfo xmlns:p15="http://schemas.microsoft.com/office/powerpoint/2012/main" userId="4390e619bee04c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4828F"/>
    <a:srgbClr val="136C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סגנון ביניים 1 - הדגשה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1BE7C5A4-E9E3-4ED2-8835-6D1E28710864}" type="datetimeFigureOut">
              <a:rPr lang="he-IL" smtClean="0"/>
              <a:t>ד'/אב/תשפ"ד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708ED1E-756D-475F-A9C6-7D47C4BFC8DE}" type="slidenum">
              <a:rPr lang="he-IL" smtClean="0"/>
              <a:t>‹#›</a:t>
            </a:fld>
            <a:endParaRPr lang="he-IL"/>
          </a:p>
        </p:txBody>
      </p:sp>
    </p:spTree>
    <p:extLst>
      <p:ext uri="{BB962C8B-B14F-4D97-AF65-F5344CB8AC3E}">
        <p14:creationId xmlns:p14="http://schemas.microsoft.com/office/powerpoint/2010/main" val="140075017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7E42CD-854B-6D2D-0DAE-E3493FE3C9A2}"/>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DA1A127-835B-4D56-ADE2-6F8AC3D58C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4260CBFD-334D-2A7B-5700-2F9495F1F1CD}"/>
              </a:ext>
            </a:extLst>
          </p:cNvPr>
          <p:cNvSpPr>
            <a:spLocks noGrp="1"/>
          </p:cNvSpPr>
          <p:nvPr>
            <p:ph type="dt" sz="half" idx="10"/>
          </p:nvPr>
        </p:nvSpPr>
        <p:spPr/>
        <p:txBody>
          <a:bodyPr/>
          <a:lstStyle/>
          <a:p>
            <a:fld id="{7110408D-4D6A-4233-B901-A42DB29C59AC}" type="datetimeFigureOut">
              <a:rPr lang="he-IL" smtClean="0"/>
              <a:t>ד'/אב/תשפ"ד</a:t>
            </a:fld>
            <a:endParaRPr lang="he-IL"/>
          </a:p>
        </p:txBody>
      </p:sp>
      <p:sp>
        <p:nvSpPr>
          <p:cNvPr id="5" name="מציין מיקום של כותרת תחתונה 4">
            <a:extLst>
              <a:ext uri="{FF2B5EF4-FFF2-40B4-BE49-F238E27FC236}">
                <a16:creationId xmlns:a16="http://schemas.microsoft.com/office/drawing/2014/main" id="{EC72722C-142F-2179-757D-6BEB37682FF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FF5C28D-C650-3802-9856-06D84397722F}"/>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64827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B8C0D61-E19E-F455-2D88-E6331D08A9C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2D8D19B5-FC0B-019D-78BD-4561AFA09152}"/>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6DBEDB8-6ED6-3F66-3A09-3E75353E5972}"/>
              </a:ext>
            </a:extLst>
          </p:cNvPr>
          <p:cNvSpPr>
            <a:spLocks noGrp="1"/>
          </p:cNvSpPr>
          <p:nvPr>
            <p:ph type="dt" sz="half" idx="10"/>
          </p:nvPr>
        </p:nvSpPr>
        <p:spPr/>
        <p:txBody>
          <a:bodyPr/>
          <a:lstStyle/>
          <a:p>
            <a:fld id="{7110408D-4D6A-4233-B901-A42DB29C59AC}" type="datetimeFigureOut">
              <a:rPr lang="he-IL" smtClean="0"/>
              <a:t>ד'/אב/תשפ"ד</a:t>
            </a:fld>
            <a:endParaRPr lang="he-IL"/>
          </a:p>
        </p:txBody>
      </p:sp>
      <p:sp>
        <p:nvSpPr>
          <p:cNvPr id="5" name="מציין מיקום של כותרת תחתונה 4">
            <a:extLst>
              <a:ext uri="{FF2B5EF4-FFF2-40B4-BE49-F238E27FC236}">
                <a16:creationId xmlns:a16="http://schemas.microsoft.com/office/drawing/2014/main" id="{57EBE720-C60F-73A8-BBD6-182AE8F4D79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6C2761F-C533-6F33-A26D-42B7AC28614E}"/>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3990081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D9165CE9-C5A6-64BB-BC12-585875A10E35}"/>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C56496BF-44A1-CAC3-1071-0B889E073AD8}"/>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A010E38-F676-EA9E-D86A-E84573280BE1}"/>
              </a:ext>
            </a:extLst>
          </p:cNvPr>
          <p:cNvSpPr>
            <a:spLocks noGrp="1"/>
          </p:cNvSpPr>
          <p:nvPr>
            <p:ph type="dt" sz="half" idx="10"/>
          </p:nvPr>
        </p:nvSpPr>
        <p:spPr/>
        <p:txBody>
          <a:bodyPr/>
          <a:lstStyle/>
          <a:p>
            <a:fld id="{7110408D-4D6A-4233-B901-A42DB29C59AC}" type="datetimeFigureOut">
              <a:rPr lang="he-IL" smtClean="0"/>
              <a:t>ד'/אב/תשפ"ד</a:t>
            </a:fld>
            <a:endParaRPr lang="he-IL"/>
          </a:p>
        </p:txBody>
      </p:sp>
      <p:sp>
        <p:nvSpPr>
          <p:cNvPr id="5" name="מציין מיקום של כותרת תחתונה 4">
            <a:extLst>
              <a:ext uri="{FF2B5EF4-FFF2-40B4-BE49-F238E27FC236}">
                <a16:creationId xmlns:a16="http://schemas.microsoft.com/office/drawing/2014/main" id="{C2C6F053-6B9D-B2B1-6564-E2932021695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563B824-3A5A-3751-FB81-8D3B0AEE0685}"/>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117609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0904DD-0524-5F08-EF9C-DFEEED6A715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069CB53-D09A-3611-D5AC-6C87D2AD1E9A}"/>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15F7FE9-63C8-FA2C-B3EF-E36DBB627958}"/>
              </a:ext>
            </a:extLst>
          </p:cNvPr>
          <p:cNvSpPr>
            <a:spLocks noGrp="1"/>
          </p:cNvSpPr>
          <p:nvPr>
            <p:ph type="dt" sz="half" idx="10"/>
          </p:nvPr>
        </p:nvSpPr>
        <p:spPr/>
        <p:txBody>
          <a:bodyPr/>
          <a:lstStyle/>
          <a:p>
            <a:fld id="{7110408D-4D6A-4233-B901-A42DB29C59AC}" type="datetimeFigureOut">
              <a:rPr lang="he-IL" smtClean="0"/>
              <a:t>ד'/אב/תשפ"ד</a:t>
            </a:fld>
            <a:endParaRPr lang="he-IL"/>
          </a:p>
        </p:txBody>
      </p:sp>
      <p:sp>
        <p:nvSpPr>
          <p:cNvPr id="5" name="מציין מיקום של כותרת תחתונה 4">
            <a:extLst>
              <a:ext uri="{FF2B5EF4-FFF2-40B4-BE49-F238E27FC236}">
                <a16:creationId xmlns:a16="http://schemas.microsoft.com/office/drawing/2014/main" id="{93487228-2585-1CA3-22BD-2B7A641D93B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B46833B-C5C9-84B5-2EBA-740FF9AE4A04}"/>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411584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30C0A7E-D1D3-B6F5-88B4-338DE2906611}"/>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751BEC6-60DD-689A-4991-FAA9AA2E7A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51749785-5F9F-279D-06AD-B06A204A02CC}"/>
              </a:ext>
            </a:extLst>
          </p:cNvPr>
          <p:cNvSpPr>
            <a:spLocks noGrp="1"/>
          </p:cNvSpPr>
          <p:nvPr>
            <p:ph type="dt" sz="half" idx="10"/>
          </p:nvPr>
        </p:nvSpPr>
        <p:spPr/>
        <p:txBody>
          <a:bodyPr/>
          <a:lstStyle/>
          <a:p>
            <a:fld id="{7110408D-4D6A-4233-B901-A42DB29C59AC}" type="datetimeFigureOut">
              <a:rPr lang="he-IL" smtClean="0"/>
              <a:t>ד'/אב/תשפ"ד</a:t>
            </a:fld>
            <a:endParaRPr lang="he-IL"/>
          </a:p>
        </p:txBody>
      </p:sp>
      <p:sp>
        <p:nvSpPr>
          <p:cNvPr id="5" name="מציין מיקום של כותרת תחתונה 4">
            <a:extLst>
              <a:ext uri="{FF2B5EF4-FFF2-40B4-BE49-F238E27FC236}">
                <a16:creationId xmlns:a16="http://schemas.microsoft.com/office/drawing/2014/main" id="{6C2AB190-1FDC-FAB2-DB7E-7CF328259AC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5FDDF20-C665-B8DB-D64E-6FD6ED3F6229}"/>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408953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63C9A3-DF54-FE1C-6422-3BC8ED04818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F5713723-652D-0E1A-27D7-5FF0F2B82BD4}"/>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9DC6B0CD-254E-C606-4480-81D1B2DFAC4F}"/>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46AE3940-2B9E-18E6-7D38-1B767CB0C449}"/>
              </a:ext>
            </a:extLst>
          </p:cNvPr>
          <p:cNvSpPr>
            <a:spLocks noGrp="1"/>
          </p:cNvSpPr>
          <p:nvPr>
            <p:ph type="dt" sz="half" idx="10"/>
          </p:nvPr>
        </p:nvSpPr>
        <p:spPr/>
        <p:txBody>
          <a:bodyPr/>
          <a:lstStyle/>
          <a:p>
            <a:fld id="{7110408D-4D6A-4233-B901-A42DB29C59AC}" type="datetimeFigureOut">
              <a:rPr lang="he-IL" smtClean="0"/>
              <a:t>ד'/אב/תשפ"ד</a:t>
            </a:fld>
            <a:endParaRPr lang="he-IL"/>
          </a:p>
        </p:txBody>
      </p:sp>
      <p:sp>
        <p:nvSpPr>
          <p:cNvPr id="6" name="מציין מיקום של כותרת תחתונה 5">
            <a:extLst>
              <a:ext uri="{FF2B5EF4-FFF2-40B4-BE49-F238E27FC236}">
                <a16:creationId xmlns:a16="http://schemas.microsoft.com/office/drawing/2014/main" id="{3F4154A9-E830-895A-1265-54F08AEE864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D4E4DCA-A2CC-865C-6B72-0CA61D96201F}"/>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30479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2CBCF8C-7570-CE19-1B78-D31141DF9451}"/>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504F7F7-FB3B-C4E5-232C-7DC141194A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D1D2119F-F8F9-FB8F-FCEE-1A819118442C}"/>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D818EE1E-2A42-2DF9-4356-F1CB5CA35E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53F82B6E-817A-2802-F36D-AB96D7B73D76}"/>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0EB6EDA3-95CB-EC8C-59AF-2D256838C640}"/>
              </a:ext>
            </a:extLst>
          </p:cNvPr>
          <p:cNvSpPr>
            <a:spLocks noGrp="1"/>
          </p:cNvSpPr>
          <p:nvPr>
            <p:ph type="dt" sz="half" idx="10"/>
          </p:nvPr>
        </p:nvSpPr>
        <p:spPr/>
        <p:txBody>
          <a:bodyPr/>
          <a:lstStyle/>
          <a:p>
            <a:fld id="{7110408D-4D6A-4233-B901-A42DB29C59AC}" type="datetimeFigureOut">
              <a:rPr lang="he-IL" smtClean="0"/>
              <a:t>ד'/אב/תשפ"ד</a:t>
            </a:fld>
            <a:endParaRPr lang="he-IL"/>
          </a:p>
        </p:txBody>
      </p:sp>
      <p:sp>
        <p:nvSpPr>
          <p:cNvPr id="8" name="מציין מיקום של כותרת תחתונה 7">
            <a:extLst>
              <a:ext uri="{FF2B5EF4-FFF2-40B4-BE49-F238E27FC236}">
                <a16:creationId xmlns:a16="http://schemas.microsoft.com/office/drawing/2014/main" id="{575D0309-7CA6-5A0F-A4C5-3B2E67110232}"/>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A5CB08F8-509B-1114-A029-757EF642AB96}"/>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3964118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611127-B855-3122-A038-AFBC4D8ADBD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8F57343F-7237-F181-A165-28F63C6AA4B0}"/>
              </a:ext>
            </a:extLst>
          </p:cNvPr>
          <p:cNvSpPr>
            <a:spLocks noGrp="1"/>
          </p:cNvSpPr>
          <p:nvPr>
            <p:ph type="dt" sz="half" idx="10"/>
          </p:nvPr>
        </p:nvSpPr>
        <p:spPr/>
        <p:txBody>
          <a:bodyPr/>
          <a:lstStyle/>
          <a:p>
            <a:fld id="{7110408D-4D6A-4233-B901-A42DB29C59AC}" type="datetimeFigureOut">
              <a:rPr lang="he-IL" smtClean="0"/>
              <a:t>ד'/אב/תשפ"ד</a:t>
            </a:fld>
            <a:endParaRPr lang="he-IL"/>
          </a:p>
        </p:txBody>
      </p:sp>
      <p:sp>
        <p:nvSpPr>
          <p:cNvPr id="4" name="מציין מיקום של כותרת תחתונה 3">
            <a:extLst>
              <a:ext uri="{FF2B5EF4-FFF2-40B4-BE49-F238E27FC236}">
                <a16:creationId xmlns:a16="http://schemas.microsoft.com/office/drawing/2014/main" id="{FE9FFCC5-D969-B8B5-0DE9-A1AD4F5D04EA}"/>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5EF2AC9B-55CE-9BDE-9566-06631EDDED25}"/>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4246952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05FD75AC-D4A0-6D84-E39E-C749934A6560}"/>
              </a:ext>
            </a:extLst>
          </p:cNvPr>
          <p:cNvSpPr>
            <a:spLocks noGrp="1"/>
          </p:cNvSpPr>
          <p:nvPr>
            <p:ph type="dt" sz="half" idx="10"/>
          </p:nvPr>
        </p:nvSpPr>
        <p:spPr/>
        <p:txBody>
          <a:bodyPr/>
          <a:lstStyle/>
          <a:p>
            <a:fld id="{7110408D-4D6A-4233-B901-A42DB29C59AC}" type="datetimeFigureOut">
              <a:rPr lang="he-IL" smtClean="0"/>
              <a:t>ד'/אב/תשפ"ד</a:t>
            </a:fld>
            <a:endParaRPr lang="he-IL"/>
          </a:p>
        </p:txBody>
      </p:sp>
      <p:sp>
        <p:nvSpPr>
          <p:cNvPr id="3" name="מציין מיקום של כותרת תחתונה 2">
            <a:extLst>
              <a:ext uri="{FF2B5EF4-FFF2-40B4-BE49-F238E27FC236}">
                <a16:creationId xmlns:a16="http://schemas.microsoft.com/office/drawing/2014/main" id="{16D31A7D-6809-6F93-4DC4-F94EDE047C62}"/>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40C1A0E2-658C-2C66-B54D-E155BCA6B6A1}"/>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2419632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BE96316-F230-E64C-BAD2-50E056A22DA9}"/>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8051EA5-5C56-15A3-FE74-525D9CD04B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1DAC8584-FDBB-F024-9D55-3F7291F11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FE303B8-8060-FA8D-ED96-3E39BE50C090}"/>
              </a:ext>
            </a:extLst>
          </p:cNvPr>
          <p:cNvSpPr>
            <a:spLocks noGrp="1"/>
          </p:cNvSpPr>
          <p:nvPr>
            <p:ph type="dt" sz="half" idx="10"/>
          </p:nvPr>
        </p:nvSpPr>
        <p:spPr/>
        <p:txBody>
          <a:bodyPr/>
          <a:lstStyle/>
          <a:p>
            <a:fld id="{7110408D-4D6A-4233-B901-A42DB29C59AC}" type="datetimeFigureOut">
              <a:rPr lang="he-IL" smtClean="0"/>
              <a:t>ד'/אב/תשפ"ד</a:t>
            </a:fld>
            <a:endParaRPr lang="he-IL"/>
          </a:p>
        </p:txBody>
      </p:sp>
      <p:sp>
        <p:nvSpPr>
          <p:cNvPr id="6" name="מציין מיקום של כותרת תחתונה 5">
            <a:extLst>
              <a:ext uri="{FF2B5EF4-FFF2-40B4-BE49-F238E27FC236}">
                <a16:creationId xmlns:a16="http://schemas.microsoft.com/office/drawing/2014/main" id="{8044898F-0104-C113-34B7-EC9B107B9EC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9127449-566B-07D8-2839-6923D572F3A6}"/>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3401923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2649C6-5E25-D53A-35C6-87AEA520B2F4}"/>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782A122F-929A-01C7-F6C8-FA25B0A34A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586B1840-F187-4EBD-800C-BB88DC18CF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F41843C1-C914-C60E-E9FB-4D1D1A34A7D6}"/>
              </a:ext>
            </a:extLst>
          </p:cNvPr>
          <p:cNvSpPr>
            <a:spLocks noGrp="1"/>
          </p:cNvSpPr>
          <p:nvPr>
            <p:ph type="dt" sz="half" idx="10"/>
          </p:nvPr>
        </p:nvSpPr>
        <p:spPr/>
        <p:txBody>
          <a:bodyPr/>
          <a:lstStyle/>
          <a:p>
            <a:fld id="{7110408D-4D6A-4233-B901-A42DB29C59AC}" type="datetimeFigureOut">
              <a:rPr lang="he-IL" smtClean="0"/>
              <a:t>ד'/אב/תשפ"ד</a:t>
            </a:fld>
            <a:endParaRPr lang="he-IL"/>
          </a:p>
        </p:txBody>
      </p:sp>
      <p:sp>
        <p:nvSpPr>
          <p:cNvPr id="6" name="מציין מיקום של כותרת תחתונה 5">
            <a:extLst>
              <a:ext uri="{FF2B5EF4-FFF2-40B4-BE49-F238E27FC236}">
                <a16:creationId xmlns:a16="http://schemas.microsoft.com/office/drawing/2014/main" id="{7D1525E2-5329-4A67-5A3B-EE4911F7B6D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D1DA7D9-96BD-0510-F76E-4FD08002145D}"/>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560534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39001D01-E8C3-5230-15DA-5597A45671C5}"/>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E5D55A04-9857-2BE8-38A8-1BF940B92EFD}"/>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EB69D6A-46D7-D601-A15D-A87B7E5776E1}"/>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110408D-4D6A-4233-B901-A42DB29C59AC}" type="datetimeFigureOut">
              <a:rPr lang="he-IL" smtClean="0"/>
              <a:t>ד'/אב/תשפ"ד</a:t>
            </a:fld>
            <a:endParaRPr lang="he-IL"/>
          </a:p>
        </p:txBody>
      </p:sp>
      <p:sp>
        <p:nvSpPr>
          <p:cNvPr id="5" name="מציין מיקום של כותרת תחתונה 4">
            <a:extLst>
              <a:ext uri="{FF2B5EF4-FFF2-40B4-BE49-F238E27FC236}">
                <a16:creationId xmlns:a16="http://schemas.microsoft.com/office/drawing/2014/main" id="{227796CF-95EE-E326-CDB8-C093D41489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AB1B4E16-E6E0-8AE2-1165-71D957C2C74E}"/>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7D85AF8A-98B4-4740-B4A2-423206EB25BD}" type="slidenum">
              <a:rPr lang="he-IL" smtClean="0"/>
              <a:t>‹#›</a:t>
            </a:fld>
            <a:endParaRPr lang="he-IL"/>
          </a:p>
        </p:txBody>
      </p:sp>
    </p:spTree>
    <p:extLst>
      <p:ext uri="{BB962C8B-B14F-4D97-AF65-F5344CB8AC3E}">
        <p14:creationId xmlns:p14="http://schemas.microsoft.com/office/powerpoint/2010/main" val="1893668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hamichlol.org.il/%D7%9E%D7%9B%D7%95%D7%9F_%D7%91%D7%99%D7%AA_%D7%99%D7%A2%D7%A7%D7%91_%D7%9C%D7%9E%D7%95%D7%A8%D7%95%D7%AA" TargetMode="External"/><Relationship Id="rId2" Type="http://schemas.openxmlformats.org/officeDocument/2006/relationships/hyperlink" Target="https://www.hamichlol.org.il/%D7%AA%D7%95%D7%90%D7%A8_%D7%A9%D7%95%D7%95%D7%94_%D7%A2%D7%A8%D7%9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5EB7310-2587-2662-8D6C-ABF9470EEB1A}"/>
              </a:ext>
            </a:extLst>
          </p:cNvPr>
          <p:cNvSpPr>
            <a:spLocks noGrp="1"/>
          </p:cNvSpPr>
          <p:nvPr>
            <p:ph type="ctrTitle"/>
          </p:nvPr>
        </p:nvSpPr>
        <p:spPr>
          <a:xfrm>
            <a:off x="1227221" y="2133599"/>
            <a:ext cx="9737558" cy="1379620"/>
          </a:xfrm>
        </p:spPr>
        <p:txBody>
          <a:bodyPr/>
          <a:lstStyle/>
          <a:p>
            <a:pPr rtl="0"/>
            <a:r>
              <a:rPr lang="iw-IL" dirty="0">
                <a:cs typeface="+mn-cs"/>
              </a:rPr>
              <a:t>פרויקט </a:t>
            </a:r>
            <a:r>
              <a:rPr lang="he-IL" dirty="0">
                <a:cs typeface="+mn-cs"/>
              </a:rPr>
              <a:t>אתר המכללה</a:t>
            </a:r>
            <a:br>
              <a:rPr lang="he-IL" dirty="0">
                <a:cs typeface="+mn-cs"/>
              </a:rPr>
            </a:br>
            <a:r>
              <a:rPr lang="he-IL" sz="3000" dirty="0">
                <a:cs typeface="+mn-cs"/>
              </a:rPr>
              <a:t>עבור סמינר הישן ירושלים</a:t>
            </a:r>
          </a:p>
        </p:txBody>
      </p:sp>
      <p:pic>
        <p:nvPicPr>
          <p:cNvPr id="4" name="Google Shape;68;p1" descr="תמונה שמכילה גרפיקה, עיצוב גרפי, גופן, לוגו&#10;&#10;התיאור נוצר באופן אוטומטי">
            <a:extLst>
              <a:ext uri="{FF2B5EF4-FFF2-40B4-BE49-F238E27FC236}">
                <a16:creationId xmlns:a16="http://schemas.microsoft.com/office/drawing/2014/main" id="{5BA18E39-13C0-A5AD-BA6B-D29CC61AECA4}"/>
              </a:ext>
            </a:extLst>
          </p:cNvPr>
          <p:cNvPicPr preferRelativeResize="0"/>
          <p:nvPr/>
        </p:nvPicPr>
        <p:blipFill rotWithShape="1">
          <a:blip r:embed="rId2">
            <a:alphaModFix/>
          </a:blip>
          <a:srcRect/>
          <a:stretch/>
        </p:blipFill>
        <p:spPr>
          <a:xfrm>
            <a:off x="-93008" y="4137364"/>
            <a:ext cx="3162426" cy="3284398"/>
          </a:xfrm>
          <a:prstGeom prst="rect">
            <a:avLst/>
          </a:prstGeom>
          <a:noFill/>
          <a:ln>
            <a:noFill/>
          </a:ln>
        </p:spPr>
      </p:pic>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686D45E5-0609-97CC-BDE9-F15B7F89F6A0}"/>
              </a:ext>
            </a:extLst>
          </p:cNvPr>
          <p:cNvPicPr preferRelativeResize="0"/>
          <p:nvPr/>
        </p:nvPicPr>
        <p:blipFill rotWithShape="1">
          <a:blip r:embed="rId3">
            <a:alphaModFix/>
          </a:blip>
          <a:srcRect/>
          <a:stretch/>
        </p:blipFill>
        <p:spPr>
          <a:xfrm>
            <a:off x="8810421" y="4919747"/>
            <a:ext cx="3365537" cy="1938253"/>
          </a:xfrm>
          <a:prstGeom prst="rect">
            <a:avLst/>
          </a:prstGeom>
          <a:noFill/>
          <a:ln>
            <a:noFill/>
          </a:ln>
        </p:spPr>
      </p:pic>
      <p:pic>
        <p:nvPicPr>
          <p:cNvPr id="6" name="תמונה 5">
            <a:extLst>
              <a:ext uri="{FF2B5EF4-FFF2-40B4-BE49-F238E27FC236}">
                <a16:creationId xmlns:a16="http://schemas.microsoft.com/office/drawing/2014/main" id="{F7C57FCE-F0ED-5AAA-0AEE-0F444CCB56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0677" y="4929040"/>
            <a:ext cx="1930402" cy="1701047"/>
          </a:xfrm>
          <a:prstGeom prst="rect">
            <a:avLst/>
          </a:prstGeom>
        </p:spPr>
      </p:pic>
      <p:pic>
        <p:nvPicPr>
          <p:cNvPr id="8" name="תמונה 7">
            <a:extLst>
              <a:ext uri="{FF2B5EF4-FFF2-40B4-BE49-F238E27FC236}">
                <a16:creationId xmlns:a16="http://schemas.microsoft.com/office/drawing/2014/main" id="{78040594-9ECC-2C05-E693-93C9552EE1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8760" y="4929040"/>
            <a:ext cx="1848550" cy="1848550"/>
          </a:xfrm>
          <a:prstGeom prst="rect">
            <a:avLst/>
          </a:prstGeom>
        </p:spPr>
      </p:pic>
      <p:sp>
        <p:nvSpPr>
          <p:cNvPr id="3" name="כותרת 1">
            <a:extLst>
              <a:ext uri="{FF2B5EF4-FFF2-40B4-BE49-F238E27FC236}">
                <a16:creationId xmlns:a16="http://schemas.microsoft.com/office/drawing/2014/main" id="{6EA7BC90-7C8B-EF47-B392-966E242B7E84}"/>
              </a:ext>
            </a:extLst>
          </p:cNvPr>
          <p:cNvSpPr txBox="1">
            <a:spLocks/>
          </p:cNvSpPr>
          <p:nvPr/>
        </p:nvSpPr>
        <p:spPr>
          <a:xfrm>
            <a:off x="10170695" y="0"/>
            <a:ext cx="2021306" cy="78606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3000" dirty="0">
                <a:cs typeface="+mn-cs"/>
              </a:rPr>
              <a:t>בס"ד</a:t>
            </a:r>
          </a:p>
        </p:txBody>
      </p:sp>
    </p:spTree>
    <p:extLst>
      <p:ext uri="{BB962C8B-B14F-4D97-AF65-F5344CB8AC3E}">
        <p14:creationId xmlns:p14="http://schemas.microsoft.com/office/powerpoint/2010/main" val="2674266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38E94E-54A3-391E-AFE7-8457467F0503}"/>
              </a:ext>
            </a:extLst>
          </p:cNvPr>
          <p:cNvSpPr>
            <a:spLocks noGrp="1"/>
          </p:cNvSpPr>
          <p:nvPr>
            <p:ph type="title"/>
          </p:nvPr>
        </p:nvSpPr>
        <p:spPr>
          <a:xfrm>
            <a:off x="838200" y="0"/>
            <a:ext cx="10515600" cy="1325563"/>
          </a:xfrm>
        </p:spPr>
        <p:txBody>
          <a:bodyPr/>
          <a:lstStyle/>
          <a:p>
            <a:pPr algn="ctr"/>
            <a:r>
              <a:rPr lang="he-IL" dirty="0">
                <a:solidFill>
                  <a:schemeClr val="tx2">
                    <a:lumMod val="60000"/>
                    <a:lumOff val="40000"/>
                  </a:schemeClr>
                </a:solidFill>
                <a:cs typeface="+mn-cs"/>
              </a:rPr>
              <a:t>שלב 1: הכרת החברה והפרויקט</a:t>
            </a:r>
          </a:p>
        </p:txBody>
      </p:sp>
      <p:sp>
        <p:nvSpPr>
          <p:cNvPr id="3" name="מציין מיקום תוכן 2">
            <a:extLst>
              <a:ext uri="{FF2B5EF4-FFF2-40B4-BE49-F238E27FC236}">
                <a16:creationId xmlns:a16="http://schemas.microsoft.com/office/drawing/2014/main" id="{70B83FC5-809A-7F64-65A9-AB1B8DBDDC17}"/>
              </a:ext>
            </a:extLst>
          </p:cNvPr>
          <p:cNvSpPr>
            <a:spLocks noGrp="1"/>
          </p:cNvSpPr>
          <p:nvPr>
            <p:ph idx="1"/>
          </p:nvPr>
        </p:nvSpPr>
        <p:spPr>
          <a:xfrm>
            <a:off x="764432" y="1325563"/>
            <a:ext cx="10663136" cy="2250264"/>
          </a:xfrm>
        </p:spPr>
        <p:txBody>
          <a:bodyPr>
            <a:normAutofit/>
          </a:bodyPr>
          <a:lstStyle/>
          <a:p>
            <a:pPr marL="0" indent="0">
              <a:lnSpc>
                <a:spcPct val="150000"/>
              </a:lnSpc>
              <a:buNone/>
            </a:pPr>
            <a:r>
              <a:rPr lang="he-IL" sz="2500" dirty="0"/>
              <a:t>ראשית הגעתינו לחברה התקיים כנס הסברה להצגת הלקוחות והפרויקטים בחברה.</a:t>
            </a:r>
          </a:p>
          <a:p>
            <a:pPr marL="0" indent="0">
              <a:lnSpc>
                <a:spcPct val="150000"/>
              </a:lnSpc>
              <a:buNone/>
            </a:pPr>
            <a:r>
              <a:rPr lang="he-IL" sz="2500" dirty="0"/>
              <a:t>בכנס זה חולקנו לצוותות לפי פרויקטים ולאחר הכרות עם ראש הצוות התחילה העבודה במתודולוגיית </a:t>
            </a:r>
            <a:r>
              <a:rPr lang="he-IL" sz="2500" dirty="0" err="1"/>
              <a:t>אדג'ייל</a:t>
            </a:r>
            <a:r>
              <a:rPr lang="en-US" sz="2500" dirty="0"/>
              <a:t> </a:t>
            </a:r>
            <a:r>
              <a:rPr lang="en-US" sz="2500" dirty="0" err="1"/>
              <a:t>Adgile</a:t>
            </a:r>
            <a:r>
              <a:rPr lang="en-US" sz="2500" dirty="0"/>
              <a:t>) </a:t>
            </a:r>
            <a:r>
              <a:rPr lang="he-IL" sz="2500" dirty="0"/>
              <a:t>).</a:t>
            </a:r>
          </a:p>
        </p:txBody>
      </p:sp>
      <p:sp>
        <p:nvSpPr>
          <p:cNvPr id="4" name="כותרת 1">
            <a:extLst>
              <a:ext uri="{FF2B5EF4-FFF2-40B4-BE49-F238E27FC236}">
                <a16:creationId xmlns:a16="http://schemas.microsoft.com/office/drawing/2014/main" id="{67CC5BE9-77E8-8CB4-179E-4DB49D5E18EE}"/>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167784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7A1E11F-BC99-4007-5520-66C12C0061A1}"/>
              </a:ext>
            </a:extLst>
          </p:cNvPr>
          <p:cNvSpPr>
            <a:spLocks noGrp="1"/>
          </p:cNvSpPr>
          <p:nvPr>
            <p:ph type="title"/>
          </p:nvPr>
        </p:nvSpPr>
        <p:spPr>
          <a:xfrm>
            <a:off x="838200" y="0"/>
            <a:ext cx="10515600" cy="1340492"/>
          </a:xfrm>
        </p:spPr>
        <p:txBody>
          <a:bodyPr/>
          <a:lstStyle/>
          <a:p>
            <a:pPr algn="ctr"/>
            <a:r>
              <a:rPr lang="he-IL" dirty="0">
                <a:solidFill>
                  <a:schemeClr val="tx2">
                    <a:lumMod val="60000"/>
                    <a:lumOff val="40000"/>
                  </a:schemeClr>
                </a:solidFill>
                <a:cs typeface="+mn-cs"/>
              </a:rPr>
              <a:t>שלב 2: אפיון ודרישות</a:t>
            </a:r>
            <a:endParaRPr lang="he-IL" dirty="0"/>
          </a:p>
        </p:txBody>
      </p:sp>
      <p:sp>
        <p:nvSpPr>
          <p:cNvPr id="3" name="מציין מיקום תוכן 2">
            <a:extLst>
              <a:ext uri="{FF2B5EF4-FFF2-40B4-BE49-F238E27FC236}">
                <a16:creationId xmlns:a16="http://schemas.microsoft.com/office/drawing/2014/main" id="{60A6BE25-CBC4-34CD-B8E9-55EF7BB3268F}"/>
              </a:ext>
            </a:extLst>
          </p:cNvPr>
          <p:cNvSpPr>
            <a:spLocks noGrp="1"/>
          </p:cNvSpPr>
          <p:nvPr>
            <p:ph idx="1"/>
          </p:nvPr>
        </p:nvSpPr>
        <p:spPr>
          <a:xfrm>
            <a:off x="1104900" y="1340492"/>
            <a:ext cx="9982200" cy="1603375"/>
          </a:xfrm>
        </p:spPr>
        <p:txBody>
          <a:bodyPr>
            <a:normAutofit/>
          </a:bodyPr>
          <a:lstStyle/>
          <a:p>
            <a:pPr marL="0" indent="0">
              <a:lnSpc>
                <a:spcPct val="150000"/>
              </a:lnSpc>
              <a:buNone/>
            </a:pPr>
            <a:r>
              <a:rPr lang="he-IL" sz="2500" dirty="0"/>
              <a:t>לאחר שיחות מול הלקוח, הופק אפיון עבור הפרויקט ע"י ה-</a:t>
            </a:r>
            <a:r>
              <a:rPr lang="en-US" sz="2500" dirty="0"/>
              <a:t>CTO</a:t>
            </a:r>
            <a:r>
              <a:rPr lang="he-IL" sz="2500" dirty="0"/>
              <a:t> של </a:t>
            </a:r>
            <a:r>
              <a:rPr lang="en-US" sz="2500" dirty="0" err="1"/>
              <a:t>Diversitech</a:t>
            </a:r>
            <a:r>
              <a:rPr lang="he-IL" sz="2500" dirty="0"/>
              <a:t>.</a:t>
            </a:r>
            <a:br>
              <a:rPr lang="en-US" sz="2500" dirty="0"/>
            </a:br>
            <a:r>
              <a:rPr lang="he-IL" sz="2500" dirty="0"/>
              <a:t>אנו קיבלנו את האפיון במסמכי </a:t>
            </a:r>
            <a:r>
              <a:rPr lang="en-US" sz="2500" dirty="0"/>
              <a:t>word </a:t>
            </a:r>
            <a:r>
              <a:rPr lang="he-IL" sz="2500" dirty="0"/>
              <a:t> ב – </a:t>
            </a:r>
            <a:r>
              <a:rPr lang="en-US" sz="2500" dirty="0"/>
              <a:t>google drive</a:t>
            </a:r>
            <a:r>
              <a:rPr lang="he-IL" sz="2500" dirty="0"/>
              <a:t>.</a:t>
            </a:r>
          </a:p>
        </p:txBody>
      </p:sp>
      <p:sp>
        <p:nvSpPr>
          <p:cNvPr id="4" name="כותרת 1">
            <a:extLst>
              <a:ext uri="{FF2B5EF4-FFF2-40B4-BE49-F238E27FC236}">
                <a16:creationId xmlns:a16="http://schemas.microsoft.com/office/drawing/2014/main" id="{A6FC3D4A-B7FE-F316-E941-68977CCFE3AB}"/>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91583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3324C93-8DD7-12D6-C5AE-724C0B4D7201}"/>
              </a:ext>
            </a:extLst>
          </p:cNvPr>
          <p:cNvSpPr>
            <a:spLocks noGrp="1"/>
          </p:cNvSpPr>
          <p:nvPr>
            <p:ph type="title"/>
          </p:nvPr>
        </p:nvSpPr>
        <p:spPr>
          <a:xfrm>
            <a:off x="838200" y="0"/>
            <a:ext cx="10515600" cy="1325563"/>
          </a:xfrm>
        </p:spPr>
        <p:txBody>
          <a:bodyPr/>
          <a:lstStyle/>
          <a:p>
            <a:pPr algn="ctr"/>
            <a:r>
              <a:rPr lang="he-IL" dirty="0">
                <a:solidFill>
                  <a:schemeClr val="tx2">
                    <a:lumMod val="60000"/>
                    <a:lumOff val="40000"/>
                  </a:schemeClr>
                </a:solidFill>
                <a:cs typeface="+mn-cs"/>
              </a:rPr>
              <a:t>שלב 3: תכנון</a:t>
            </a:r>
            <a:endParaRPr lang="he-IL" dirty="0"/>
          </a:p>
        </p:txBody>
      </p:sp>
      <p:sp>
        <p:nvSpPr>
          <p:cNvPr id="3" name="מציין מיקום תוכן 2">
            <a:extLst>
              <a:ext uri="{FF2B5EF4-FFF2-40B4-BE49-F238E27FC236}">
                <a16:creationId xmlns:a16="http://schemas.microsoft.com/office/drawing/2014/main" id="{90D04750-ABB3-C07B-C2E9-6E9EE8C8AD00}"/>
              </a:ext>
            </a:extLst>
          </p:cNvPr>
          <p:cNvSpPr>
            <a:spLocks noGrp="1"/>
          </p:cNvSpPr>
          <p:nvPr>
            <p:ph idx="1"/>
          </p:nvPr>
        </p:nvSpPr>
        <p:spPr>
          <a:xfrm>
            <a:off x="838200" y="1325563"/>
            <a:ext cx="10515600" cy="4511033"/>
          </a:xfrm>
        </p:spPr>
        <p:txBody>
          <a:bodyPr>
            <a:normAutofit/>
          </a:bodyPr>
          <a:lstStyle/>
          <a:p>
            <a:pPr marL="0" lvl="0" indent="0" algn="r" rtl="1">
              <a:lnSpc>
                <a:spcPct val="150000"/>
              </a:lnSpc>
              <a:spcBef>
                <a:spcPts val="0"/>
              </a:spcBef>
              <a:spcAft>
                <a:spcPts val="0"/>
              </a:spcAft>
              <a:buNone/>
            </a:pPr>
            <a:r>
              <a:rPr lang="iw-IL" sz="2000" dirty="0">
                <a:solidFill>
                  <a:srgbClr val="000000"/>
                </a:solidFill>
                <a:latin typeface="Arial"/>
                <a:ea typeface="Arial"/>
                <a:cs typeface="Arial"/>
                <a:sym typeface="Arial"/>
              </a:rPr>
              <a:t>בתור התחלה ישבתי עם מפתחות נוספות לתכנן את המבנה הארכיטקטי של הפרויקט בצד </a:t>
            </a:r>
            <a:r>
              <a:rPr lang="he-IL" sz="2000" dirty="0">
                <a:solidFill>
                  <a:srgbClr val="000000"/>
                </a:solidFill>
                <a:latin typeface="Arial"/>
                <a:ea typeface="Arial"/>
                <a:cs typeface="Arial"/>
                <a:sym typeface="Arial"/>
              </a:rPr>
              <a:t>סרבר</a:t>
            </a:r>
            <a:r>
              <a:rPr lang="iw-IL" sz="2000" dirty="0">
                <a:solidFill>
                  <a:srgbClr val="000000"/>
                </a:solidFill>
                <a:latin typeface="Arial"/>
                <a:ea typeface="Arial"/>
                <a:cs typeface="Arial"/>
                <a:sym typeface="Arial"/>
              </a:rPr>
              <a:t>.</a:t>
            </a:r>
          </a:p>
          <a:p>
            <a:pPr marL="0" lvl="0" indent="0" algn="r" rtl="1">
              <a:lnSpc>
                <a:spcPct val="150000"/>
              </a:lnSpc>
              <a:spcBef>
                <a:spcPts val="0"/>
              </a:spcBef>
              <a:spcAft>
                <a:spcPts val="0"/>
              </a:spcAft>
              <a:buNone/>
            </a:pPr>
            <a:r>
              <a:rPr lang="iw-IL" sz="2000" dirty="0">
                <a:solidFill>
                  <a:srgbClr val="000000"/>
                </a:solidFill>
                <a:latin typeface="Arial"/>
                <a:ea typeface="Arial"/>
                <a:cs typeface="Arial"/>
                <a:sym typeface="Arial"/>
              </a:rPr>
              <a:t>אציין שהשתמשנו </a:t>
            </a:r>
            <a:r>
              <a:rPr lang="he-IL" sz="2000" dirty="0">
                <a:solidFill>
                  <a:srgbClr val="000000"/>
                </a:solidFill>
                <a:latin typeface="Arial"/>
                <a:ea typeface="Arial"/>
                <a:cs typeface="Arial"/>
                <a:sym typeface="Arial"/>
              </a:rPr>
              <a:t>בארכיטקטורת מיקרו-סרוויסים</a:t>
            </a:r>
            <a:r>
              <a:rPr lang="iw-IL" sz="2000" dirty="0">
                <a:solidFill>
                  <a:srgbClr val="000000"/>
                </a:solidFill>
                <a:latin typeface="Arial"/>
                <a:ea typeface="Arial"/>
                <a:cs typeface="Arial"/>
                <a:sym typeface="Arial"/>
              </a:rPr>
              <a:t>  לכתיבת צד </a:t>
            </a:r>
            <a:r>
              <a:rPr lang="he-IL" sz="2000" dirty="0">
                <a:solidFill>
                  <a:srgbClr val="000000"/>
                </a:solidFill>
                <a:latin typeface="Arial"/>
                <a:ea typeface="Arial"/>
                <a:cs typeface="Arial"/>
                <a:sym typeface="Arial"/>
              </a:rPr>
              <a:t>סרבר</a:t>
            </a:r>
            <a:r>
              <a:rPr lang="iw-IL" sz="2000" dirty="0">
                <a:solidFill>
                  <a:srgbClr val="000000"/>
                </a:solidFill>
                <a:latin typeface="Arial"/>
                <a:ea typeface="Arial"/>
                <a:cs typeface="Arial"/>
                <a:sym typeface="Arial"/>
              </a:rPr>
              <a:t> ועל כן התכנון כלל:</a:t>
            </a:r>
          </a:p>
          <a:p>
            <a:pPr marL="457200" lvl="0" indent="-327025" algn="r" rtl="1">
              <a:lnSpc>
                <a:spcPct val="150000"/>
              </a:lnSpc>
              <a:spcBef>
                <a:spcPts val="0"/>
              </a:spcBef>
              <a:spcAft>
                <a:spcPts val="0"/>
              </a:spcAft>
              <a:buClr>
                <a:srgbClr val="000000"/>
              </a:buClr>
              <a:buSzPts val="1550"/>
              <a:buFont typeface="Arial"/>
              <a:buChar char="●"/>
            </a:pPr>
            <a:r>
              <a:rPr lang="iw-IL" sz="2000" dirty="0">
                <a:solidFill>
                  <a:srgbClr val="000000"/>
                </a:solidFill>
                <a:latin typeface="Arial"/>
                <a:ea typeface="Arial"/>
                <a:cs typeface="Arial"/>
                <a:sym typeface="Arial"/>
              </a:rPr>
              <a:t>הבנת דרישות הלקוח מתוך מסמכי האיפיון.</a:t>
            </a:r>
          </a:p>
          <a:p>
            <a:pPr marL="457200" lvl="0" indent="-327025" algn="r" rtl="1">
              <a:lnSpc>
                <a:spcPct val="150000"/>
              </a:lnSpc>
              <a:spcBef>
                <a:spcPts val="0"/>
              </a:spcBef>
              <a:spcAft>
                <a:spcPts val="0"/>
              </a:spcAft>
              <a:buClr>
                <a:srgbClr val="000000"/>
              </a:buClr>
              <a:buSzPts val="1550"/>
              <a:buFont typeface="Arial"/>
              <a:buChar char="●"/>
            </a:pPr>
            <a:r>
              <a:rPr lang="iw-IL" sz="2000" dirty="0">
                <a:solidFill>
                  <a:srgbClr val="000000"/>
                </a:solidFill>
                <a:latin typeface="Arial"/>
                <a:ea typeface="Arial"/>
                <a:cs typeface="Arial"/>
                <a:sym typeface="Arial"/>
              </a:rPr>
              <a:t>חלוקת </a:t>
            </a:r>
            <a:r>
              <a:rPr lang="he-IL" sz="2000" dirty="0">
                <a:solidFill>
                  <a:srgbClr val="000000"/>
                </a:solidFill>
                <a:latin typeface="Arial"/>
                <a:ea typeface="Arial"/>
                <a:cs typeface="Arial"/>
                <a:sym typeface="Arial"/>
              </a:rPr>
              <a:t>אזורים ותחומי אחריות באפליקציה לסרוויסים שונים</a:t>
            </a:r>
            <a:r>
              <a:rPr lang="iw-IL" sz="2000" dirty="0">
                <a:solidFill>
                  <a:srgbClr val="000000"/>
                </a:solidFill>
                <a:latin typeface="Arial"/>
                <a:ea typeface="Arial"/>
                <a:cs typeface="Arial"/>
                <a:sym typeface="Arial"/>
              </a:rPr>
              <a:t>, כשהמטרה שכל </a:t>
            </a:r>
            <a:r>
              <a:rPr lang="he-IL" sz="2000" dirty="0">
                <a:solidFill>
                  <a:srgbClr val="000000"/>
                </a:solidFill>
                <a:latin typeface="Arial"/>
                <a:ea typeface="Arial"/>
                <a:cs typeface="Arial"/>
                <a:sym typeface="Arial"/>
              </a:rPr>
              <a:t>סרוויס</a:t>
            </a:r>
            <a:r>
              <a:rPr lang="iw-IL" sz="2000" dirty="0">
                <a:solidFill>
                  <a:srgbClr val="000000"/>
                </a:solidFill>
                <a:latin typeface="Arial"/>
                <a:ea typeface="Arial"/>
                <a:cs typeface="Arial"/>
                <a:sym typeface="Arial"/>
              </a:rPr>
              <a:t> </a:t>
            </a:r>
            <a:r>
              <a:rPr lang="he-IL" sz="2000" dirty="0">
                <a:solidFill>
                  <a:srgbClr val="000000"/>
                </a:solidFill>
                <a:latin typeface="Arial"/>
                <a:ea typeface="Arial"/>
                <a:cs typeface="Arial"/>
                <a:sym typeface="Arial"/>
              </a:rPr>
              <a:t>י</a:t>
            </a:r>
            <a:r>
              <a:rPr lang="iw-IL" sz="2000" dirty="0">
                <a:solidFill>
                  <a:srgbClr val="000000"/>
                </a:solidFill>
                <a:latin typeface="Arial"/>
                <a:ea typeface="Arial"/>
                <a:cs typeface="Arial"/>
                <a:sym typeface="Arial"/>
              </a:rPr>
              <a:t>היה אחראי על </a:t>
            </a:r>
            <a:r>
              <a:rPr lang="he-IL" sz="2000" dirty="0">
                <a:solidFill>
                  <a:srgbClr val="000000"/>
                </a:solidFill>
                <a:latin typeface="Arial"/>
                <a:ea typeface="Arial"/>
                <a:cs typeface="Arial"/>
                <a:sym typeface="Arial"/>
              </a:rPr>
              <a:t>אזור אחר באפליקציה.</a:t>
            </a:r>
          </a:p>
          <a:p>
            <a:pPr marL="130175" indent="0">
              <a:lnSpc>
                <a:spcPct val="150000"/>
              </a:lnSpc>
              <a:spcBef>
                <a:spcPts val="0"/>
              </a:spcBef>
              <a:buClr>
                <a:srgbClr val="000000"/>
              </a:buClr>
              <a:buSzPts val="1550"/>
              <a:buNone/>
            </a:pPr>
            <a:r>
              <a:rPr lang="he-IL" sz="2000" dirty="0">
                <a:latin typeface="Arimo"/>
                <a:ea typeface="Arimo"/>
                <a:cs typeface="Arimo"/>
                <a:sym typeface="Arimo"/>
                <a:rtl/>
              </a:rPr>
              <a:t>המערכת כוללת שלושה סרוויסים שונים מרכזיים המתפקדים באופן עצמאי ומתוקשרים ביניהם. בצד הקליינט, פיתחנו ממשק משתמש ידידותי להצגת, הוספה, עדכון ומחיקת קורסים ושיעורים. בנוסף, פיתחנו מערכת לניהול מסמכים עבור כל קורס למכון.</a:t>
            </a:r>
          </a:p>
          <a:p>
            <a:pPr marL="457200" lvl="0" indent="-327025" algn="r" rtl="1">
              <a:lnSpc>
                <a:spcPct val="100000"/>
              </a:lnSpc>
              <a:spcBef>
                <a:spcPts val="0"/>
              </a:spcBef>
              <a:spcAft>
                <a:spcPts val="0"/>
              </a:spcAft>
              <a:buClr>
                <a:srgbClr val="000000"/>
              </a:buClr>
              <a:buSzPts val="1550"/>
              <a:buFont typeface="Arial"/>
              <a:buChar char="●"/>
            </a:pPr>
            <a:endParaRPr lang="he-IL" sz="2000" dirty="0">
              <a:solidFill>
                <a:srgbClr val="000000"/>
              </a:solidFill>
              <a:latin typeface="Arial"/>
              <a:ea typeface="Arial"/>
              <a:cs typeface="Arial"/>
              <a:sym typeface="Arial"/>
            </a:endParaRPr>
          </a:p>
          <a:p>
            <a:pPr marL="130175" indent="0">
              <a:lnSpc>
                <a:spcPct val="100000"/>
              </a:lnSpc>
              <a:spcBef>
                <a:spcPts val="0"/>
              </a:spcBef>
              <a:buClr>
                <a:srgbClr val="000000"/>
              </a:buClr>
              <a:buSzPts val="1550"/>
              <a:buNone/>
            </a:pPr>
            <a:r>
              <a:rPr lang="he-IL" sz="2000" dirty="0">
                <a:latin typeface="Arimo"/>
                <a:ea typeface="Arimo"/>
                <a:cs typeface="Arimo"/>
                <a:sym typeface="Arimo"/>
                <a:rtl/>
              </a:rPr>
              <a:t>כחלק מפיתוח הסרוויסים המרכזיים אני הייתי אחראית לפיתוח סרוויס המטפל במסמכים</a:t>
            </a:r>
            <a:r>
              <a:rPr lang="en-US" sz="2000" dirty="0">
                <a:latin typeface="Arimo"/>
                <a:ea typeface="Arimo"/>
                <a:cs typeface="Arimo"/>
                <a:sym typeface="Arimo"/>
              </a:rPr>
              <a:t>documents-service </a:t>
            </a:r>
            <a:r>
              <a:rPr lang="he-IL" sz="2000" dirty="0">
                <a:latin typeface="Arimo"/>
                <a:ea typeface="Arimo"/>
                <a:cs typeface="Arimo"/>
                <a:sym typeface="Arimo"/>
              </a:rPr>
              <a:t>.</a:t>
            </a:r>
            <a:endParaRPr lang="he-IL" sz="2000" dirty="0">
              <a:solidFill>
                <a:srgbClr val="000000"/>
              </a:solidFill>
              <a:latin typeface="Arial"/>
              <a:ea typeface="Arial"/>
              <a:cs typeface="Arial"/>
              <a:sym typeface="Arial"/>
            </a:endParaRPr>
          </a:p>
          <a:p>
            <a:pPr marL="130175" lvl="0" indent="0" algn="r" rtl="1">
              <a:lnSpc>
                <a:spcPct val="100000"/>
              </a:lnSpc>
              <a:spcBef>
                <a:spcPts val="0"/>
              </a:spcBef>
              <a:spcAft>
                <a:spcPts val="0"/>
              </a:spcAft>
              <a:buClr>
                <a:srgbClr val="000000"/>
              </a:buClr>
              <a:buSzPts val="1550"/>
              <a:buNone/>
            </a:pPr>
            <a:endParaRPr lang="he-IL" sz="2000" dirty="0">
              <a:solidFill>
                <a:srgbClr val="000000"/>
              </a:solidFill>
              <a:latin typeface="Arial"/>
              <a:ea typeface="Arial"/>
              <a:cs typeface="Arial"/>
              <a:sym typeface="Arial"/>
            </a:endParaRPr>
          </a:p>
        </p:txBody>
      </p:sp>
      <p:sp>
        <p:nvSpPr>
          <p:cNvPr id="4" name="כותרת 1">
            <a:extLst>
              <a:ext uri="{FF2B5EF4-FFF2-40B4-BE49-F238E27FC236}">
                <a16:creationId xmlns:a16="http://schemas.microsoft.com/office/drawing/2014/main" id="{BA49A082-2ED7-B984-C6F5-A99CA0AFB9DB}"/>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644081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תמונה 11">
            <a:extLst>
              <a:ext uri="{FF2B5EF4-FFF2-40B4-BE49-F238E27FC236}">
                <a16:creationId xmlns:a16="http://schemas.microsoft.com/office/drawing/2014/main" id="{D91F68E9-D037-CC5B-2260-1F3068206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30" y="1325563"/>
            <a:ext cx="11287739" cy="5443266"/>
          </a:xfrm>
          <a:prstGeom prst="rect">
            <a:avLst/>
          </a:prstGeom>
        </p:spPr>
      </p:pic>
      <p:sp>
        <p:nvSpPr>
          <p:cNvPr id="4" name="כותרת 1">
            <a:extLst>
              <a:ext uri="{FF2B5EF4-FFF2-40B4-BE49-F238E27FC236}">
                <a16:creationId xmlns:a16="http://schemas.microsoft.com/office/drawing/2014/main" id="{7CDA91AC-BA14-B067-28E3-CFCCCA0D9D3C}"/>
              </a:ext>
            </a:extLst>
          </p:cNvPr>
          <p:cNvSpPr>
            <a:spLocks noGrp="1"/>
          </p:cNvSpPr>
          <p:nvPr>
            <p:ph type="title"/>
          </p:nvPr>
        </p:nvSpPr>
        <p:spPr>
          <a:xfrm>
            <a:off x="838200" y="0"/>
            <a:ext cx="10515600" cy="1325563"/>
          </a:xfrm>
        </p:spPr>
        <p:txBody>
          <a:bodyPr>
            <a:normAutofit/>
          </a:bodyPr>
          <a:lstStyle/>
          <a:p>
            <a:pPr algn="ctr"/>
            <a:r>
              <a:rPr lang="he-IL" sz="4000" dirty="0">
                <a:solidFill>
                  <a:schemeClr val="tx2">
                    <a:lumMod val="60000"/>
                    <a:lumOff val="40000"/>
                  </a:schemeClr>
                </a:solidFill>
                <a:cs typeface="+mn-cs"/>
              </a:rPr>
              <a:t>חלוקת הסרוויסים</a:t>
            </a:r>
            <a:endParaRPr lang="he-IL" sz="4000" dirty="0"/>
          </a:p>
        </p:txBody>
      </p:sp>
      <p:sp>
        <p:nvSpPr>
          <p:cNvPr id="5" name="כותרת 1">
            <a:extLst>
              <a:ext uri="{FF2B5EF4-FFF2-40B4-BE49-F238E27FC236}">
                <a16:creationId xmlns:a16="http://schemas.microsoft.com/office/drawing/2014/main" id="{7A83D0FE-27B1-A25A-CA31-FC5EDA3DB804}"/>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2268893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29FE1712-9E5A-E88F-5745-2A9B84D6F8F9}"/>
              </a:ext>
            </a:extLst>
          </p:cNvPr>
          <p:cNvGraphicFramePr>
            <a:graphicFrameLocks noGrp="1"/>
          </p:cNvGraphicFramePr>
          <p:nvPr>
            <p:ph idx="1"/>
            <p:extLst>
              <p:ext uri="{D42A27DB-BD31-4B8C-83A1-F6EECF244321}">
                <p14:modId xmlns:p14="http://schemas.microsoft.com/office/powerpoint/2010/main" val="1629266837"/>
              </p:ext>
            </p:extLst>
          </p:nvPr>
        </p:nvGraphicFramePr>
        <p:xfrm>
          <a:off x="1221865" y="1257258"/>
          <a:ext cx="9748267" cy="5788152"/>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2849258">
                  <a:extLst>
                    <a:ext uri="{9D8B030D-6E8A-4147-A177-3AD203B41FA5}">
                      <a16:colId xmlns:a16="http://schemas.microsoft.com/office/drawing/2014/main" val="2293940662"/>
                    </a:ext>
                  </a:extLst>
                </a:gridCol>
                <a:gridCol w="2080727">
                  <a:extLst>
                    <a:ext uri="{9D8B030D-6E8A-4147-A177-3AD203B41FA5}">
                      <a16:colId xmlns:a16="http://schemas.microsoft.com/office/drawing/2014/main" val="4252471547"/>
                    </a:ext>
                  </a:extLst>
                </a:gridCol>
                <a:gridCol w="4424265">
                  <a:extLst>
                    <a:ext uri="{9D8B030D-6E8A-4147-A177-3AD203B41FA5}">
                      <a16:colId xmlns:a16="http://schemas.microsoft.com/office/drawing/2014/main" val="2534055599"/>
                    </a:ext>
                  </a:extLst>
                </a:gridCol>
              </a:tblGrid>
              <a:tr h="372636">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כלים טכנולוגיים</a:t>
                      </a:r>
                    </a:p>
                  </a:txBody>
                  <a:tcPr marT="50292" marB="50292">
                    <a:solidFill>
                      <a:srgbClr val="14828F"/>
                    </a:solidFill>
                  </a:tcPr>
                </a:tc>
                <a:tc>
                  <a:txBody>
                    <a:bodyPr/>
                    <a:lstStyle/>
                    <a:p>
                      <a:pPr marL="457200" indent="-457200" rtl="1">
                        <a:buFont typeface="+mj-lt"/>
                        <a:buAutoNum type="arabicPeriod"/>
                      </a:pPr>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855471">
                <a:tc>
                  <a:txBody>
                    <a:bodyPr/>
                    <a:lstStyle/>
                    <a:p>
                      <a:pPr rtl="1"/>
                      <a:r>
                        <a:rPr lang="he-IL" dirty="0"/>
                        <a:t>1</a:t>
                      </a:r>
                    </a:p>
                  </a:txBody>
                  <a:tcPr marT="50292" marB="50292"/>
                </a:tc>
                <a:tc>
                  <a:txBody>
                    <a:bodyPr/>
                    <a:lstStyle/>
                    <a:p>
                      <a:pPr rtl="1"/>
                      <a:r>
                        <a:rPr lang="he-IL" sz="1600" dirty="0"/>
                        <a:t>הקמת סביבת עבודה לזמן פיתוח</a:t>
                      </a:r>
                      <a:endParaRPr lang="en-US" sz="1600" dirty="0"/>
                    </a:p>
                    <a:p>
                      <a:pPr rtl="1"/>
                      <a:r>
                        <a:rPr lang="he-IL" sz="1600" dirty="0"/>
                        <a:t>המוצר.</a:t>
                      </a:r>
                      <a:endParaRPr lang="en-US" sz="1600" dirty="0"/>
                    </a:p>
                    <a:p>
                      <a:pPr rtl="1"/>
                      <a:endParaRPr lang="en-US" sz="1600" dirty="0"/>
                    </a:p>
                    <a:p>
                      <a:pPr rtl="1"/>
                      <a:endParaRPr lang="en-US" sz="1600" dirty="0"/>
                    </a:p>
                    <a:p>
                      <a:pPr rtl="1"/>
                      <a:endParaRPr lang="en-US" sz="1600" dirty="0"/>
                    </a:p>
                    <a:p>
                      <a:pPr rtl="1"/>
                      <a:endParaRPr lang="en-US" sz="1600" dirty="0"/>
                    </a:p>
                    <a:p>
                      <a:pPr rtl="1"/>
                      <a:endParaRPr lang="en-US" sz="1600" dirty="0"/>
                    </a:p>
                    <a:p>
                      <a:pPr rtl="1"/>
                      <a:endParaRPr lang="en-US" sz="1600" dirty="0"/>
                    </a:p>
                    <a:p>
                      <a:pPr rtl="1"/>
                      <a:endParaRPr lang="en-US" sz="1600" dirty="0"/>
                    </a:p>
                    <a:p>
                      <a:pPr rtl="1"/>
                      <a:endParaRPr lang="en-US" sz="1600" dirty="0"/>
                    </a:p>
                    <a:p>
                      <a:pPr rtl="1"/>
                      <a:endParaRPr lang="en-US" sz="1600" dirty="0"/>
                    </a:p>
                    <a:p>
                      <a:pPr rtl="1"/>
                      <a:endParaRPr lang="en-US" sz="1600" dirty="0"/>
                    </a:p>
                    <a:p>
                      <a:pPr rtl="1"/>
                      <a:endParaRPr lang="en-US" sz="1600" dirty="0"/>
                    </a:p>
                    <a:p>
                      <a:pPr rtl="1"/>
                      <a:endParaRPr lang="he-IL" sz="1600" dirty="0"/>
                    </a:p>
                  </a:txBody>
                  <a:tcPr marT="50292" marB="50292"/>
                </a:tc>
                <a:tc>
                  <a:txBody>
                    <a:bodyPr/>
                    <a:lstStyle/>
                    <a:p>
                      <a:pPr rtl="1"/>
                      <a:r>
                        <a:rPr lang="en-US" sz="2000" dirty="0"/>
                        <a:t> Maven</a:t>
                      </a:r>
                      <a:endParaRPr lang="he-IL" sz="2000" dirty="0"/>
                    </a:p>
                    <a:p>
                      <a:pPr rtl="1"/>
                      <a:r>
                        <a:rPr lang="en-US" sz="2000" dirty="0"/>
                        <a:t>IntelliJ</a:t>
                      </a:r>
                    </a:p>
                    <a:p>
                      <a:pPr rtl="1"/>
                      <a:r>
                        <a:rPr lang="en-US" sz="2000" dirty="0"/>
                        <a:t>VS Code</a:t>
                      </a:r>
                    </a:p>
                    <a:p>
                      <a:pPr rtl="1"/>
                      <a:r>
                        <a:rPr lang="en-US" sz="2000" dirty="0"/>
                        <a:t>Git-Hub</a:t>
                      </a:r>
                    </a:p>
                    <a:p>
                      <a:pPr rtl="1"/>
                      <a:r>
                        <a:rPr lang="en-US" sz="2000" dirty="0"/>
                        <a:t>Render</a:t>
                      </a:r>
                      <a:endParaRPr lang="he-IL" sz="2000" dirty="0"/>
                    </a:p>
                  </a:txBody>
                  <a:tcPr marT="50292" marB="50292"/>
                </a:tc>
                <a:tc>
                  <a:txBody>
                    <a:bodyPr/>
                    <a:lstStyle/>
                    <a:p>
                      <a:pPr marL="457200" marR="0" lvl="0" indent="-457200" algn="r" defTabSz="914400" rtl="1" eaLnBrk="1" fontAlgn="auto" latinLnBrk="0" hangingPunct="1">
                        <a:lnSpc>
                          <a:spcPct val="100000"/>
                        </a:lnSpc>
                        <a:spcBef>
                          <a:spcPts val="0"/>
                        </a:spcBef>
                        <a:spcAft>
                          <a:spcPts val="0"/>
                        </a:spcAft>
                        <a:buClrTx/>
                        <a:buSzTx/>
                        <a:buFont typeface="+mj-lt"/>
                        <a:buAutoNum type="arabicPeriod"/>
                        <a:tabLst/>
                        <a:defRPr/>
                      </a:pPr>
                      <a:r>
                        <a:rPr lang="he-IL" sz="2000" dirty="0"/>
                        <a:t>בשבוע הראשון הקמנו סביבת עבודה לזמן הפיתוח, התקנו </a:t>
                      </a:r>
                      <a:r>
                        <a:rPr lang="en-US" sz="2000" dirty="0"/>
                        <a:t>IntelliJ</a:t>
                      </a:r>
                      <a:r>
                        <a:rPr lang="he-IL" sz="2000" dirty="0"/>
                        <a:t> ו-</a:t>
                      </a:r>
                      <a:r>
                        <a:rPr lang="en-US" sz="2000" dirty="0"/>
                        <a:t>VS Code</a:t>
                      </a:r>
                      <a:r>
                        <a:rPr lang="he-IL" sz="2000" dirty="0"/>
                        <a:t> שהם תוכנות קידוד.</a:t>
                      </a:r>
                    </a:p>
                    <a:p>
                      <a:pPr marL="457200" marR="0" lvl="0" indent="-457200" algn="r" defTabSz="914400" rtl="1" eaLnBrk="1" fontAlgn="auto" latinLnBrk="0" hangingPunct="1">
                        <a:lnSpc>
                          <a:spcPct val="100000"/>
                        </a:lnSpc>
                        <a:spcBef>
                          <a:spcPts val="0"/>
                        </a:spcBef>
                        <a:spcAft>
                          <a:spcPts val="0"/>
                        </a:spcAft>
                        <a:buClrTx/>
                        <a:buSzTx/>
                        <a:buFont typeface="+mj-lt"/>
                        <a:buAutoNum type="arabicPeriod"/>
                        <a:tabLst/>
                        <a:defRPr/>
                      </a:pPr>
                      <a:r>
                        <a:rPr lang="he-IL" sz="2000" dirty="0"/>
                        <a:t>התקנו </a:t>
                      </a:r>
                      <a:r>
                        <a:rPr lang="en-US" sz="2000" dirty="0"/>
                        <a:t>Maven</a:t>
                      </a:r>
                      <a:r>
                        <a:rPr lang="he-IL" sz="2000" dirty="0"/>
                        <a:t> שהוא כלי המסייע לשלב ה-</a:t>
                      </a:r>
                      <a:r>
                        <a:rPr lang="en-US" sz="2000" dirty="0"/>
                        <a:t>build</a:t>
                      </a:r>
                      <a:r>
                        <a:rPr lang="he-IL" sz="2000" dirty="0"/>
                        <a:t> והקומפילציה ע"י הורדת חבילות המכילות ספריות קוד פתוח לפרויקט.</a:t>
                      </a:r>
                    </a:p>
                    <a:p>
                      <a:pPr marL="457200" marR="0" lvl="0" indent="-457200" algn="r" defTabSz="914400" rtl="1" eaLnBrk="1" fontAlgn="auto" latinLnBrk="0" hangingPunct="1">
                        <a:lnSpc>
                          <a:spcPct val="100000"/>
                        </a:lnSpc>
                        <a:spcBef>
                          <a:spcPts val="0"/>
                        </a:spcBef>
                        <a:spcAft>
                          <a:spcPts val="0"/>
                        </a:spcAft>
                        <a:buClrTx/>
                        <a:buSzTx/>
                        <a:buFont typeface="+mj-lt"/>
                        <a:buAutoNum type="arabicPeriod"/>
                        <a:tabLst/>
                        <a:defRPr/>
                      </a:pPr>
                      <a:r>
                        <a:rPr lang="he-IL" sz="2000" dirty="0"/>
                        <a:t>הגדרנו משתני סביבה כמו:</a:t>
                      </a:r>
                      <a:r>
                        <a:rPr lang="en-US" sz="2000" dirty="0"/>
                        <a:t>JAVA-HOME </a:t>
                      </a:r>
                      <a:r>
                        <a:rPr lang="he-IL" sz="2000" dirty="0"/>
                        <a:t> ו-</a:t>
                      </a:r>
                      <a:r>
                        <a:rPr lang="en-US" sz="2000" dirty="0"/>
                        <a:t>MAVEN-HOME</a:t>
                      </a:r>
                      <a:r>
                        <a:rPr lang="he-IL" sz="2000" dirty="0"/>
                        <a:t> ועדכנו משתנה סביבה</a:t>
                      </a:r>
                      <a:r>
                        <a:rPr lang="en-US" sz="2000" dirty="0"/>
                        <a:t>path </a:t>
                      </a:r>
                      <a:r>
                        <a:rPr lang="he-IL" sz="2000" dirty="0"/>
                        <a:t> שיכיל את שניהם.</a:t>
                      </a:r>
                    </a:p>
                    <a:p>
                      <a:pPr marL="457200" marR="0" lvl="0" indent="-457200" algn="r" defTabSz="914400" rtl="1" eaLnBrk="1" fontAlgn="auto" latinLnBrk="0" hangingPunct="1">
                        <a:lnSpc>
                          <a:spcPct val="100000"/>
                        </a:lnSpc>
                        <a:spcBef>
                          <a:spcPts val="0"/>
                        </a:spcBef>
                        <a:spcAft>
                          <a:spcPts val="0"/>
                        </a:spcAft>
                        <a:buClrTx/>
                        <a:buSzTx/>
                        <a:buFont typeface="+mj-lt"/>
                        <a:buAutoNum type="arabicPeriod"/>
                        <a:tabLst/>
                        <a:defRPr/>
                      </a:pPr>
                      <a:r>
                        <a:rPr lang="he-IL" sz="2000" dirty="0"/>
                        <a:t>התקנו תוספי תוכנה שמסנכרנים את הקוד ל-</a:t>
                      </a:r>
                      <a:r>
                        <a:rPr lang="en-US" sz="2000" dirty="0"/>
                        <a:t>GIT </a:t>
                      </a:r>
                      <a:r>
                        <a:rPr lang="he-IL" sz="2000" dirty="0"/>
                        <a:t> ע"י פקודות </a:t>
                      </a:r>
                      <a:r>
                        <a:rPr lang="en-US" sz="2000" dirty="0"/>
                        <a:t>GIT</a:t>
                      </a:r>
                      <a:r>
                        <a:rPr lang="he-IL" sz="2000" dirty="0"/>
                        <a:t> .</a:t>
                      </a:r>
                    </a:p>
                    <a:p>
                      <a:pPr marL="457200" marR="0" lvl="0" indent="-457200" algn="r" defTabSz="914400" rtl="1" eaLnBrk="1" fontAlgn="auto" latinLnBrk="0" hangingPunct="1">
                        <a:lnSpc>
                          <a:spcPct val="100000"/>
                        </a:lnSpc>
                        <a:spcBef>
                          <a:spcPts val="0"/>
                        </a:spcBef>
                        <a:spcAft>
                          <a:spcPts val="0"/>
                        </a:spcAft>
                        <a:buClrTx/>
                        <a:buSzTx/>
                        <a:buFont typeface="+mj-lt"/>
                        <a:buAutoNum type="arabicPeriod"/>
                        <a:tabLst/>
                        <a:defRPr/>
                      </a:pPr>
                      <a:r>
                        <a:rPr lang="he-IL" sz="2000" dirty="0"/>
                        <a:t>יצרתי </a:t>
                      </a:r>
                      <a:r>
                        <a:rPr lang="en-US" sz="2000" dirty="0"/>
                        <a:t> Docker-Image </a:t>
                      </a:r>
                      <a:r>
                        <a:rPr lang="he-IL" sz="2000" dirty="0" err="1"/>
                        <a:t>והעלתי</a:t>
                      </a:r>
                      <a:r>
                        <a:rPr lang="he-IL" sz="2000" dirty="0"/>
                        <a:t> סרוויס לענן </a:t>
                      </a:r>
                      <a:r>
                        <a:rPr lang="en-US" sz="2000" dirty="0"/>
                        <a:t>render</a:t>
                      </a:r>
                      <a:r>
                        <a:rPr lang="he-IL" sz="2000" dirty="0"/>
                        <a:t>.</a:t>
                      </a:r>
                    </a:p>
                    <a:p>
                      <a:pPr marL="457200" marR="0" lvl="0" indent="-457200" algn="r" defTabSz="914400" rtl="1" eaLnBrk="1" fontAlgn="auto" latinLnBrk="0" hangingPunct="1">
                        <a:lnSpc>
                          <a:spcPct val="100000"/>
                        </a:lnSpc>
                        <a:spcBef>
                          <a:spcPts val="0"/>
                        </a:spcBef>
                        <a:spcAft>
                          <a:spcPts val="0"/>
                        </a:spcAft>
                        <a:buClrTx/>
                        <a:buSzTx/>
                        <a:buFont typeface="+mj-lt"/>
                        <a:buAutoNum type="arabicPeriod"/>
                        <a:tabLst/>
                        <a:defRPr/>
                      </a:pPr>
                      <a:endParaRPr lang="he-IL" sz="2000" dirty="0"/>
                    </a:p>
                    <a:p>
                      <a:pPr marL="457200" marR="0" lvl="0" indent="-457200" algn="r" defTabSz="914400" rtl="1" eaLnBrk="1" fontAlgn="auto" latinLnBrk="0" hangingPunct="1">
                        <a:lnSpc>
                          <a:spcPct val="100000"/>
                        </a:lnSpc>
                        <a:spcBef>
                          <a:spcPts val="0"/>
                        </a:spcBef>
                        <a:spcAft>
                          <a:spcPts val="0"/>
                        </a:spcAft>
                        <a:buClrTx/>
                        <a:buSzTx/>
                        <a:buFont typeface="+mj-lt"/>
                        <a:buAutoNum type="arabicPeriod"/>
                        <a:tabLst/>
                        <a:defRPr/>
                      </a:pPr>
                      <a:endParaRPr lang="he-IL" sz="2000" dirty="0"/>
                    </a:p>
                  </a:txBody>
                  <a:tcPr marT="50292" marB="50292"/>
                </a:tc>
                <a:extLst>
                  <a:ext uri="{0D108BD9-81ED-4DB2-BD59-A6C34878D82A}">
                    <a16:rowId xmlns:a16="http://schemas.microsoft.com/office/drawing/2014/main" val="3737988478"/>
                  </a:ext>
                </a:extLst>
              </a:tr>
              <a:tr h="372636">
                <a:tc>
                  <a:txBody>
                    <a:bodyPr/>
                    <a:lstStyle/>
                    <a:p>
                      <a:pPr rtl="1"/>
                      <a:endParaRPr lang="he-IL" sz="2000" dirty="0"/>
                    </a:p>
                  </a:txBody>
                  <a:tcPr marT="50292" marB="50292"/>
                </a:tc>
                <a:tc>
                  <a:txBody>
                    <a:bodyPr/>
                    <a:lstStyle/>
                    <a:p>
                      <a:pPr rtl="1"/>
                      <a:endParaRPr lang="he-IL" sz="1600" dirty="0"/>
                    </a:p>
                  </a:txBody>
                  <a:tcPr marT="50292" marB="50292"/>
                </a:tc>
                <a:tc>
                  <a:txBody>
                    <a:bodyPr/>
                    <a:lstStyle/>
                    <a:p>
                      <a:pPr rtl="1"/>
                      <a:endParaRPr lang="he-IL" sz="2000" dirty="0"/>
                    </a:p>
                  </a:txBody>
                  <a:tcPr marT="50292" marB="50292"/>
                </a:tc>
                <a:tc>
                  <a:txBody>
                    <a:bodyPr/>
                    <a:lstStyle/>
                    <a:p>
                      <a:pPr marL="457200" marR="0" lvl="0" indent="-457200" algn="r" defTabSz="914400" rtl="1" eaLnBrk="1" fontAlgn="auto" latinLnBrk="0" hangingPunct="1">
                        <a:lnSpc>
                          <a:spcPct val="100000"/>
                        </a:lnSpc>
                        <a:spcBef>
                          <a:spcPts val="0"/>
                        </a:spcBef>
                        <a:spcAft>
                          <a:spcPts val="0"/>
                        </a:spcAft>
                        <a:buClrTx/>
                        <a:buSzTx/>
                        <a:buFont typeface="+mj-lt"/>
                        <a:buAutoNum type="arabicPeriod"/>
                        <a:tabLst/>
                        <a:defRPr/>
                      </a:pPr>
                      <a:endParaRPr lang="he-IL" sz="2000" dirty="0"/>
                    </a:p>
                  </a:txBody>
                  <a:tcPr marT="50292" marB="50292"/>
                </a:tc>
                <a:extLst>
                  <a:ext uri="{0D108BD9-81ED-4DB2-BD59-A6C34878D82A}">
                    <a16:rowId xmlns:a16="http://schemas.microsoft.com/office/drawing/2014/main" val="616851175"/>
                  </a:ext>
                </a:extLst>
              </a:tr>
            </a:tbl>
          </a:graphicData>
        </a:graphic>
      </p:graphicFrame>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641489" y="5632337"/>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838198" y="0"/>
            <a:ext cx="10515600" cy="1325563"/>
          </a:xfrm>
        </p:spPr>
        <p:txBody>
          <a:bodyPr>
            <a:normAutofit/>
          </a:bodyPr>
          <a:lstStyle/>
          <a:p>
            <a:pPr algn="ctr"/>
            <a:r>
              <a:rPr lang="he-IL" dirty="0">
                <a:solidFill>
                  <a:schemeClr val="tx2">
                    <a:lumMod val="60000"/>
                    <a:lumOff val="40000"/>
                  </a:schemeClr>
                </a:solidFill>
                <a:cs typeface="+mn-cs"/>
              </a:rPr>
              <a:t>שלב 4: ביצוע ופיתוח</a:t>
            </a:r>
            <a:endParaRPr lang="he-IL" dirty="0"/>
          </a:p>
        </p:txBody>
      </p:sp>
      <p:sp>
        <p:nvSpPr>
          <p:cNvPr id="2" name="כותרת 1">
            <a:extLst>
              <a:ext uri="{FF2B5EF4-FFF2-40B4-BE49-F238E27FC236}">
                <a16:creationId xmlns:a16="http://schemas.microsoft.com/office/drawing/2014/main" id="{3275E220-9D2A-B920-866A-959195D32970}"/>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2115656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597F166B-EAE0-96F1-871E-7399EBFC6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888" y="1653871"/>
            <a:ext cx="4329356" cy="4131443"/>
          </a:xfrm>
          <a:prstGeom prst="rect">
            <a:avLst/>
          </a:prstGeom>
        </p:spPr>
      </p:pic>
      <p:pic>
        <p:nvPicPr>
          <p:cNvPr id="12" name="תמונה 11">
            <a:extLst>
              <a:ext uri="{FF2B5EF4-FFF2-40B4-BE49-F238E27FC236}">
                <a16:creationId xmlns:a16="http://schemas.microsoft.com/office/drawing/2014/main" id="{4311E9FC-D26F-EF39-9955-0990FA76F0CD}"/>
              </a:ext>
            </a:extLst>
          </p:cNvPr>
          <p:cNvPicPr>
            <a:picLocks noChangeAspect="1"/>
          </p:cNvPicPr>
          <p:nvPr/>
        </p:nvPicPr>
        <p:blipFill rotWithShape="1">
          <a:blip r:embed="rId3">
            <a:extLst>
              <a:ext uri="{28A0092B-C50C-407E-A947-70E740481C1C}">
                <a14:useLocalDpi xmlns:a14="http://schemas.microsoft.com/office/drawing/2010/main" val="0"/>
              </a:ext>
            </a:extLst>
          </a:blip>
          <a:srcRect l="305" t="3761" r="305"/>
          <a:stretch/>
        </p:blipFill>
        <p:spPr>
          <a:xfrm>
            <a:off x="5332309" y="3958492"/>
            <a:ext cx="6201641" cy="1512736"/>
          </a:xfrm>
          <a:prstGeom prst="rect">
            <a:avLst/>
          </a:prstGeom>
        </p:spPr>
      </p:pic>
      <p:pic>
        <p:nvPicPr>
          <p:cNvPr id="14" name="תמונה 13">
            <a:extLst>
              <a:ext uri="{FF2B5EF4-FFF2-40B4-BE49-F238E27FC236}">
                <a16:creationId xmlns:a16="http://schemas.microsoft.com/office/drawing/2014/main" id="{82B8BCFF-2EA9-2930-3363-01F5A0B94D42}"/>
              </a:ext>
            </a:extLst>
          </p:cNvPr>
          <p:cNvPicPr>
            <a:picLocks noChangeAspect="1"/>
          </p:cNvPicPr>
          <p:nvPr/>
        </p:nvPicPr>
        <p:blipFill rotWithShape="1">
          <a:blip r:embed="rId4">
            <a:extLst>
              <a:ext uri="{28A0092B-C50C-407E-A947-70E740481C1C}">
                <a14:useLocalDpi xmlns:a14="http://schemas.microsoft.com/office/drawing/2010/main" val="0"/>
              </a:ext>
            </a:extLst>
          </a:blip>
          <a:srcRect l="972" t="3761"/>
          <a:stretch/>
        </p:blipFill>
        <p:spPr>
          <a:xfrm>
            <a:off x="5362470" y="1916264"/>
            <a:ext cx="6141321" cy="1512736"/>
          </a:xfrm>
          <a:prstGeom prst="rect">
            <a:avLst/>
          </a:prstGeom>
        </p:spPr>
      </p:pic>
      <p:sp>
        <p:nvSpPr>
          <p:cNvPr id="15" name="כותרת 1">
            <a:extLst>
              <a:ext uri="{FF2B5EF4-FFF2-40B4-BE49-F238E27FC236}">
                <a16:creationId xmlns:a16="http://schemas.microsoft.com/office/drawing/2014/main" id="{F0FD0669-57AE-C633-8853-BD0C43CCC9FC}"/>
              </a:ext>
            </a:extLst>
          </p:cNvPr>
          <p:cNvSpPr>
            <a:spLocks noGrp="1"/>
          </p:cNvSpPr>
          <p:nvPr>
            <p:ph type="title"/>
          </p:nvPr>
        </p:nvSpPr>
        <p:spPr>
          <a:xfrm>
            <a:off x="838200" y="0"/>
            <a:ext cx="10515600" cy="1325563"/>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sp>
        <p:nvSpPr>
          <p:cNvPr id="16" name="כותרת 1">
            <a:extLst>
              <a:ext uri="{FF2B5EF4-FFF2-40B4-BE49-F238E27FC236}">
                <a16:creationId xmlns:a16="http://schemas.microsoft.com/office/drawing/2014/main" id="{59F7B242-0521-D0F0-9AC7-08B157CDC6C7}"/>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3140397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29FE1712-9E5A-E88F-5745-2A9B84D6F8F9}"/>
              </a:ext>
            </a:extLst>
          </p:cNvPr>
          <p:cNvGraphicFramePr>
            <a:graphicFrameLocks noGrp="1"/>
          </p:cNvGraphicFramePr>
          <p:nvPr>
            <p:ph idx="1"/>
            <p:extLst>
              <p:ext uri="{D42A27DB-BD31-4B8C-83A1-F6EECF244321}">
                <p14:modId xmlns:p14="http://schemas.microsoft.com/office/powerpoint/2010/main" val="4096387143"/>
              </p:ext>
            </p:extLst>
          </p:nvPr>
        </p:nvGraphicFramePr>
        <p:xfrm>
          <a:off x="719124" y="2059017"/>
          <a:ext cx="10634675" cy="4873752"/>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3558385">
                  <a:extLst>
                    <a:ext uri="{9D8B030D-6E8A-4147-A177-3AD203B41FA5}">
                      <a16:colId xmlns:a16="http://schemas.microsoft.com/office/drawing/2014/main" val="2293940662"/>
                    </a:ext>
                  </a:extLst>
                </a:gridCol>
                <a:gridCol w="1371600">
                  <a:extLst>
                    <a:ext uri="{9D8B030D-6E8A-4147-A177-3AD203B41FA5}">
                      <a16:colId xmlns:a16="http://schemas.microsoft.com/office/drawing/2014/main" val="4252471547"/>
                    </a:ext>
                  </a:extLst>
                </a:gridCol>
                <a:gridCol w="886408">
                  <a:extLst>
                    <a:ext uri="{9D8B030D-6E8A-4147-A177-3AD203B41FA5}">
                      <a16:colId xmlns:a16="http://schemas.microsoft.com/office/drawing/2014/main" val="571557810"/>
                    </a:ext>
                  </a:extLst>
                </a:gridCol>
                <a:gridCol w="4424265">
                  <a:extLst>
                    <a:ext uri="{9D8B030D-6E8A-4147-A177-3AD203B41FA5}">
                      <a16:colId xmlns:a16="http://schemas.microsoft.com/office/drawing/2014/main" val="2534055599"/>
                    </a:ext>
                  </a:extLst>
                </a:gridCol>
              </a:tblGrid>
              <a:tr h="256173">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3082384">
                <a:tc>
                  <a:txBody>
                    <a:bodyPr/>
                    <a:lstStyle/>
                    <a:p>
                      <a:pPr rtl="1"/>
                      <a:r>
                        <a:rPr lang="he-IL" sz="2000" dirty="0"/>
                        <a:t>2</a:t>
                      </a:r>
                    </a:p>
                  </a:txBody>
                  <a:tcPr marT="50292" marB="50292"/>
                </a:tc>
                <a:tc>
                  <a:txBody>
                    <a:bodyPr/>
                    <a:lstStyle/>
                    <a:p>
                      <a:pPr rtl="1"/>
                      <a:r>
                        <a:rPr lang="he-IL" sz="1600" dirty="0"/>
                        <a:t>כפתור לשמירת מסמך שהועלה עבור קורס </a:t>
                      </a:r>
                    </a:p>
                  </a:txBody>
                  <a:tcPr marT="50292" marB="50292"/>
                </a:tc>
                <a:tc>
                  <a:txBody>
                    <a:bodyPr/>
                    <a:lstStyle/>
                    <a:p>
                      <a:pPr rtl="1"/>
                      <a:r>
                        <a:rPr lang="en-US" sz="2000" dirty="0"/>
                        <a:t>Angular</a:t>
                      </a:r>
                      <a:endParaRPr lang="he-IL" sz="2000" dirty="0"/>
                    </a:p>
                  </a:txBody>
                  <a:tcPr marT="50292" marB="50292"/>
                </a:tc>
                <a:tc>
                  <a:txBody>
                    <a:bodyPr/>
                    <a:lstStyle/>
                    <a:p>
                      <a:pPr rtl="1"/>
                      <a:r>
                        <a:rPr lang="en-US" sz="2000" dirty="0"/>
                        <a:t>TS</a:t>
                      </a:r>
                      <a:endParaRPr lang="he-IL" sz="2000" dirty="0"/>
                    </a:p>
                  </a:txBody>
                  <a:tcPr marT="50292" marB="50292"/>
                </a:tc>
                <a:tc>
                  <a:txBody>
                    <a:bodyPr/>
                    <a:lstStyle/>
                    <a:p>
                      <a:pPr marL="457200" marR="0" lvl="0" indent="-457200" algn="r" defTabSz="914400" rtl="1" eaLnBrk="1" fontAlgn="auto" latinLnBrk="0" hangingPunct="1">
                        <a:lnSpc>
                          <a:spcPct val="100000"/>
                        </a:lnSpc>
                        <a:spcBef>
                          <a:spcPts val="0"/>
                        </a:spcBef>
                        <a:spcAft>
                          <a:spcPts val="0"/>
                        </a:spcAft>
                        <a:buClrTx/>
                        <a:buSzTx/>
                        <a:buFontTx/>
                        <a:buAutoNum type="arabicPeriod"/>
                        <a:tabLst/>
                        <a:defRPr/>
                      </a:pPr>
                      <a:r>
                        <a:rPr lang="he-IL" sz="2000" dirty="0"/>
                        <a:t>הוספתי כפתור לשמירת מסמך בתוך </a:t>
                      </a:r>
                      <a:r>
                        <a:rPr lang="he-IL" sz="2000" dirty="0" err="1"/>
                        <a:t>קומפוננטת</a:t>
                      </a:r>
                      <a:r>
                        <a:rPr lang="he-IL" sz="2000" dirty="0"/>
                        <a:t> העלאת מסמך.</a:t>
                      </a:r>
                    </a:p>
                    <a:p>
                      <a:pPr marL="457200" marR="0" lvl="0" indent="-457200" algn="r" defTabSz="914400" rtl="1" eaLnBrk="1" fontAlgn="auto" latinLnBrk="0" hangingPunct="1">
                        <a:lnSpc>
                          <a:spcPct val="100000"/>
                        </a:lnSpc>
                        <a:spcBef>
                          <a:spcPts val="0"/>
                        </a:spcBef>
                        <a:spcAft>
                          <a:spcPts val="0"/>
                        </a:spcAft>
                        <a:buClrTx/>
                        <a:buSzTx/>
                        <a:buFontTx/>
                        <a:buAutoNum type="arabicPeriod"/>
                        <a:tabLst/>
                        <a:defRPr/>
                      </a:pPr>
                      <a:r>
                        <a:rPr lang="he-IL" sz="2000" dirty="0"/>
                        <a:t>עיצוב הכפתור ע"י </a:t>
                      </a:r>
                      <a:r>
                        <a:rPr lang="en-US" sz="2000" dirty="0"/>
                        <a:t>bootstrap</a:t>
                      </a:r>
                      <a:r>
                        <a:rPr lang="he-IL" sz="2000" dirty="0"/>
                        <a:t>.</a:t>
                      </a:r>
                      <a:endParaRPr lang="en-US" sz="2000" dirty="0"/>
                    </a:p>
                    <a:p>
                      <a:pPr marL="457200" marR="0" lvl="0" indent="-457200" algn="r" defTabSz="914400" rtl="1" eaLnBrk="1" fontAlgn="auto" latinLnBrk="0" hangingPunct="1">
                        <a:lnSpc>
                          <a:spcPct val="100000"/>
                        </a:lnSpc>
                        <a:spcBef>
                          <a:spcPts val="0"/>
                        </a:spcBef>
                        <a:spcAft>
                          <a:spcPts val="0"/>
                        </a:spcAft>
                        <a:buClrTx/>
                        <a:buSzTx/>
                        <a:buFontTx/>
                        <a:buAutoNum type="arabicPeriod"/>
                        <a:tabLst/>
                        <a:defRPr/>
                      </a:pPr>
                      <a:r>
                        <a:rPr lang="he-IL" sz="2000" dirty="0"/>
                        <a:t>ביצעתי קריאת שרת ל</a:t>
                      </a:r>
                      <a:r>
                        <a:rPr lang="en-US" sz="2000" dirty="0"/>
                        <a:t>Document- </a:t>
                      </a:r>
                      <a:r>
                        <a:rPr lang="he-IL" sz="2000" dirty="0"/>
                        <a:t>  </a:t>
                      </a:r>
                      <a:r>
                        <a:rPr lang="en-US" sz="2000" dirty="0"/>
                        <a:t>Service </a:t>
                      </a:r>
                      <a:r>
                        <a:rPr lang="he-IL" sz="2000" dirty="0"/>
                        <a:t> לאחר לחיצה על הכפתור.</a:t>
                      </a:r>
                    </a:p>
                    <a:p>
                      <a:pPr marL="457200" marR="0" lvl="0" indent="-457200" algn="r" defTabSz="914400" rtl="1" eaLnBrk="1" fontAlgn="auto" latinLnBrk="0" hangingPunct="1">
                        <a:lnSpc>
                          <a:spcPct val="100000"/>
                        </a:lnSpc>
                        <a:spcBef>
                          <a:spcPts val="0"/>
                        </a:spcBef>
                        <a:spcAft>
                          <a:spcPts val="0"/>
                        </a:spcAft>
                        <a:buClrTx/>
                        <a:buSzTx/>
                        <a:buFontTx/>
                        <a:buAutoNum type="arabicPeriod"/>
                        <a:tabLst/>
                        <a:defRPr/>
                      </a:pPr>
                      <a:endParaRPr lang="he-IL" sz="2000" dirty="0"/>
                    </a:p>
                    <a:p>
                      <a:pPr marL="457200" marR="0" lvl="0" indent="-457200" algn="r" defTabSz="914400" rtl="1" eaLnBrk="1" fontAlgn="auto" latinLnBrk="0" hangingPunct="1">
                        <a:lnSpc>
                          <a:spcPct val="100000"/>
                        </a:lnSpc>
                        <a:spcBef>
                          <a:spcPts val="0"/>
                        </a:spcBef>
                        <a:spcAft>
                          <a:spcPts val="0"/>
                        </a:spcAft>
                        <a:buClrTx/>
                        <a:buSzTx/>
                        <a:buFontTx/>
                        <a:buAutoNum type="arabicPeriod"/>
                        <a:tabLst/>
                        <a:defRPr/>
                      </a:pPr>
                      <a:endParaRPr lang="he-IL" sz="2000" dirty="0"/>
                    </a:p>
                    <a:p>
                      <a:pPr marL="457200" marR="0" lvl="0" indent="-457200" algn="r" defTabSz="914400" rtl="1" eaLnBrk="1" fontAlgn="auto" latinLnBrk="0" hangingPunct="1">
                        <a:lnSpc>
                          <a:spcPct val="100000"/>
                        </a:lnSpc>
                        <a:spcBef>
                          <a:spcPts val="0"/>
                        </a:spcBef>
                        <a:spcAft>
                          <a:spcPts val="0"/>
                        </a:spcAft>
                        <a:buClrTx/>
                        <a:buSzTx/>
                        <a:buFontTx/>
                        <a:buAutoNum type="arabicPeriod"/>
                        <a:tabLst/>
                        <a:defRPr/>
                      </a:pPr>
                      <a:endParaRPr lang="he-IL" sz="2000" dirty="0"/>
                    </a:p>
                    <a:p>
                      <a:pPr marL="457200" marR="0" lvl="0" indent="-457200" algn="r" defTabSz="914400" rtl="1" eaLnBrk="1" fontAlgn="auto" latinLnBrk="0" hangingPunct="1">
                        <a:lnSpc>
                          <a:spcPct val="100000"/>
                        </a:lnSpc>
                        <a:spcBef>
                          <a:spcPts val="0"/>
                        </a:spcBef>
                        <a:spcAft>
                          <a:spcPts val="0"/>
                        </a:spcAft>
                        <a:buClrTx/>
                        <a:buSzTx/>
                        <a:buFontTx/>
                        <a:buAutoNum type="arabicPeriod"/>
                        <a:tabLst/>
                        <a:defRPr/>
                      </a:pPr>
                      <a:endParaRPr lang="he-IL" sz="2000" dirty="0"/>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p>
                      <a:pPr marL="457200" marR="0" lvl="0" indent="-457200" algn="r" defTabSz="914400" rtl="1" eaLnBrk="1" fontAlgn="auto" latinLnBrk="0" hangingPunct="1">
                        <a:lnSpc>
                          <a:spcPct val="100000"/>
                        </a:lnSpc>
                        <a:spcBef>
                          <a:spcPts val="0"/>
                        </a:spcBef>
                        <a:spcAft>
                          <a:spcPts val="0"/>
                        </a:spcAft>
                        <a:buClrTx/>
                        <a:buSzTx/>
                        <a:buFontTx/>
                        <a:buAutoNum type="arabicPeriod"/>
                        <a:tabLst/>
                        <a:defRPr/>
                      </a:pPr>
                      <a:endParaRPr lang="he-IL" sz="2000" dirty="0"/>
                    </a:p>
                    <a:p>
                      <a:pPr marL="457200" marR="0" lvl="0" indent="-457200" algn="r" defTabSz="914400" rtl="1" eaLnBrk="1" fontAlgn="auto" latinLnBrk="0" hangingPunct="1">
                        <a:lnSpc>
                          <a:spcPct val="100000"/>
                        </a:lnSpc>
                        <a:spcBef>
                          <a:spcPts val="0"/>
                        </a:spcBef>
                        <a:spcAft>
                          <a:spcPts val="0"/>
                        </a:spcAft>
                        <a:buClrTx/>
                        <a:buSzTx/>
                        <a:buFontTx/>
                        <a:buAutoNum type="arabicPeriod"/>
                        <a:tabLst/>
                        <a:defRPr/>
                      </a:pPr>
                      <a:endParaRPr lang="he-IL" sz="2000" dirty="0"/>
                    </a:p>
                    <a:p>
                      <a:pPr marL="457200" marR="0" lvl="0" indent="-457200" algn="r" defTabSz="914400" rtl="1" eaLnBrk="1" fontAlgn="auto" latinLnBrk="0" hangingPunct="1">
                        <a:lnSpc>
                          <a:spcPct val="100000"/>
                        </a:lnSpc>
                        <a:spcBef>
                          <a:spcPts val="0"/>
                        </a:spcBef>
                        <a:spcAft>
                          <a:spcPts val="0"/>
                        </a:spcAft>
                        <a:buClrTx/>
                        <a:buSzTx/>
                        <a:buFontTx/>
                        <a:buAutoNum type="arabicPeriod"/>
                        <a:tabLst/>
                        <a:defRPr/>
                      </a:pPr>
                      <a:endParaRPr lang="he-IL" sz="2000" dirty="0"/>
                    </a:p>
                  </a:txBody>
                  <a:tcPr marT="50292" marB="50292"/>
                </a:tc>
                <a:extLst>
                  <a:ext uri="{0D108BD9-81ED-4DB2-BD59-A6C34878D82A}">
                    <a16:rowId xmlns:a16="http://schemas.microsoft.com/office/drawing/2014/main" val="3737988478"/>
                  </a:ext>
                </a:extLst>
              </a:tr>
              <a:tr h="256173">
                <a:tc>
                  <a:txBody>
                    <a:bodyPr/>
                    <a:lstStyle/>
                    <a:p>
                      <a:pPr rtl="1"/>
                      <a:endParaRPr lang="he-IL" sz="2000" dirty="0"/>
                    </a:p>
                  </a:txBody>
                  <a:tcPr marT="50292" marB="50292"/>
                </a:tc>
                <a:tc>
                  <a:txBody>
                    <a:bodyPr/>
                    <a:lstStyle/>
                    <a:p>
                      <a:pPr rtl="1"/>
                      <a:endParaRPr lang="he-IL" sz="1600" dirty="0"/>
                    </a:p>
                  </a:txBody>
                  <a:tcPr marT="50292" marB="50292"/>
                </a:tc>
                <a:tc>
                  <a:txBody>
                    <a:bodyPr/>
                    <a:lstStyle/>
                    <a:p>
                      <a:pPr rtl="1"/>
                      <a:endParaRPr lang="he-IL" sz="2000" dirty="0"/>
                    </a:p>
                  </a:txBody>
                  <a:tcPr marT="50292" marB="50292"/>
                </a:tc>
                <a:tc>
                  <a:txBody>
                    <a:bodyPr/>
                    <a:lstStyle/>
                    <a:p>
                      <a:pPr rtl="1"/>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marT="50292" marB="50292"/>
                </a:tc>
                <a:extLst>
                  <a:ext uri="{0D108BD9-81ED-4DB2-BD59-A6C34878D82A}">
                    <a16:rowId xmlns:a16="http://schemas.microsoft.com/office/drawing/2014/main" val="616851175"/>
                  </a:ext>
                </a:extLst>
              </a:tr>
            </a:tbl>
          </a:graphicData>
        </a:graphic>
      </p:graphicFrame>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641489" y="5623431"/>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838200" y="8906"/>
            <a:ext cx="10515600" cy="1325563"/>
          </a:xfrm>
        </p:spPr>
        <p:txBody>
          <a:bodyPr>
            <a:normAutofit/>
          </a:bodyPr>
          <a:lstStyle/>
          <a:p>
            <a:pPr algn="ctr"/>
            <a:r>
              <a:rPr lang="he-IL" dirty="0">
                <a:solidFill>
                  <a:schemeClr val="tx2">
                    <a:lumMod val="60000"/>
                    <a:lumOff val="40000"/>
                  </a:schemeClr>
                </a:solidFill>
                <a:cs typeface="+mn-cs"/>
              </a:rPr>
              <a:t>שלב 4: ביצוע ופיתוח</a:t>
            </a:r>
            <a:endParaRPr lang="he-IL" dirty="0"/>
          </a:p>
        </p:txBody>
      </p:sp>
      <p:sp>
        <p:nvSpPr>
          <p:cNvPr id="7" name="תיבת טקסט 6">
            <a:extLst>
              <a:ext uri="{FF2B5EF4-FFF2-40B4-BE49-F238E27FC236}">
                <a16:creationId xmlns:a16="http://schemas.microsoft.com/office/drawing/2014/main" id="{A9D8AF37-A918-027A-45BC-DF6269CC213B}"/>
              </a:ext>
            </a:extLst>
          </p:cNvPr>
          <p:cNvSpPr txBox="1"/>
          <p:nvPr/>
        </p:nvSpPr>
        <p:spPr>
          <a:xfrm>
            <a:off x="920620" y="1329011"/>
            <a:ext cx="10433179" cy="646331"/>
          </a:xfrm>
          <a:prstGeom prst="rect">
            <a:avLst/>
          </a:prstGeom>
          <a:noFill/>
        </p:spPr>
        <p:txBody>
          <a:bodyPr wrap="square" rtlCol="1">
            <a:spAutoFit/>
          </a:bodyPr>
          <a:lstStyle/>
          <a:p>
            <a:r>
              <a:rPr lang="iw-IL" sz="1800" dirty="0">
                <a:solidFill>
                  <a:srgbClr val="000000"/>
                </a:solidFill>
                <a:latin typeface="Arial"/>
                <a:ea typeface="Arial"/>
                <a:cs typeface="Arial"/>
                <a:sym typeface="Arial"/>
              </a:rPr>
              <a:t>במהלך הפיתוח פיתחתי באזורים שונים בכל רחבי האפליקציה, בשל כך הטכנולוגיות והביצועים שאפרט להלן הינן מגוונות הן מבחינת סוגיהן והן מבחינת רמתן:</a:t>
            </a:r>
            <a:endParaRPr lang="he-IL" sz="1800" dirty="0">
              <a:solidFill>
                <a:srgbClr val="000000"/>
              </a:solidFill>
              <a:latin typeface="Arial"/>
              <a:ea typeface="Arial"/>
              <a:cs typeface="Arial"/>
              <a:sym typeface="Arial"/>
            </a:endParaRPr>
          </a:p>
        </p:txBody>
      </p:sp>
      <p:sp>
        <p:nvSpPr>
          <p:cNvPr id="3" name="כותרת 1">
            <a:extLst>
              <a:ext uri="{FF2B5EF4-FFF2-40B4-BE49-F238E27FC236}">
                <a16:creationId xmlns:a16="http://schemas.microsoft.com/office/drawing/2014/main" id="{2B25FD8C-7733-B486-A1AB-A77B4E25B280}"/>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4118627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מציין מיקום תוכן 4">
            <a:extLst>
              <a:ext uri="{FF2B5EF4-FFF2-40B4-BE49-F238E27FC236}">
                <a16:creationId xmlns:a16="http://schemas.microsoft.com/office/drawing/2014/main" id="{158FE82D-C377-2BC7-A89B-06EFD3450F0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291" t="8095" r="11647" b="17283"/>
          <a:stretch/>
        </p:blipFill>
        <p:spPr>
          <a:xfrm>
            <a:off x="2327431" y="1461750"/>
            <a:ext cx="7537131" cy="3371926"/>
          </a:xfrm>
        </p:spPr>
      </p:pic>
      <p:pic>
        <p:nvPicPr>
          <p:cNvPr id="4" name="תמונה 3">
            <a:extLst>
              <a:ext uri="{FF2B5EF4-FFF2-40B4-BE49-F238E27FC236}">
                <a16:creationId xmlns:a16="http://schemas.microsoft.com/office/drawing/2014/main" id="{40763C35-D71E-65F8-90BE-C994E0B933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3333" y="5110996"/>
            <a:ext cx="8145329" cy="1323975"/>
          </a:xfrm>
          <a:prstGeom prst="rect">
            <a:avLst/>
          </a:prstGeom>
        </p:spPr>
      </p:pic>
      <p:sp>
        <p:nvSpPr>
          <p:cNvPr id="2" name="כותרת 1">
            <a:extLst>
              <a:ext uri="{FF2B5EF4-FFF2-40B4-BE49-F238E27FC236}">
                <a16:creationId xmlns:a16="http://schemas.microsoft.com/office/drawing/2014/main" id="{4A6257D0-EE9E-4172-9C0D-D9B032102695}"/>
              </a:ext>
            </a:extLst>
          </p:cNvPr>
          <p:cNvSpPr>
            <a:spLocks noGrp="1"/>
          </p:cNvSpPr>
          <p:nvPr>
            <p:ph type="title"/>
          </p:nvPr>
        </p:nvSpPr>
        <p:spPr>
          <a:xfrm>
            <a:off x="838200" y="0"/>
            <a:ext cx="10515600" cy="1325563"/>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sp>
        <p:nvSpPr>
          <p:cNvPr id="3" name="כותרת 1">
            <a:extLst>
              <a:ext uri="{FF2B5EF4-FFF2-40B4-BE49-F238E27FC236}">
                <a16:creationId xmlns:a16="http://schemas.microsoft.com/office/drawing/2014/main" id="{89F40125-F0AE-2C9F-506B-64C17BE55C19}"/>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2766508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AE4C0BED-6C76-F8DC-1EA6-4B1EC4467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071" y="3543268"/>
            <a:ext cx="9897856" cy="3191320"/>
          </a:xfrm>
          <a:prstGeom prst="rect">
            <a:avLst/>
          </a:prstGeom>
        </p:spPr>
      </p:pic>
      <p:pic>
        <p:nvPicPr>
          <p:cNvPr id="10" name="תמונה 9">
            <a:extLst>
              <a:ext uri="{FF2B5EF4-FFF2-40B4-BE49-F238E27FC236}">
                <a16:creationId xmlns:a16="http://schemas.microsoft.com/office/drawing/2014/main" id="{A4316CC2-D848-C3B5-5D76-C3B3AE81F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0886" y="1438045"/>
            <a:ext cx="9850225" cy="1876687"/>
          </a:xfrm>
          <a:prstGeom prst="rect">
            <a:avLst/>
          </a:prstGeom>
        </p:spPr>
      </p:pic>
      <p:sp>
        <p:nvSpPr>
          <p:cNvPr id="11" name="כותרת 1">
            <a:extLst>
              <a:ext uri="{FF2B5EF4-FFF2-40B4-BE49-F238E27FC236}">
                <a16:creationId xmlns:a16="http://schemas.microsoft.com/office/drawing/2014/main" id="{A083A857-6B0C-1F1F-B575-AA2A2870852F}"/>
              </a:ext>
            </a:extLst>
          </p:cNvPr>
          <p:cNvSpPr>
            <a:spLocks noGrp="1"/>
          </p:cNvSpPr>
          <p:nvPr>
            <p:ph type="title"/>
          </p:nvPr>
        </p:nvSpPr>
        <p:spPr>
          <a:xfrm>
            <a:off x="838200" y="0"/>
            <a:ext cx="10515600" cy="1325563"/>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sp>
        <p:nvSpPr>
          <p:cNvPr id="12" name="כותרת 1">
            <a:extLst>
              <a:ext uri="{FF2B5EF4-FFF2-40B4-BE49-F238E27FC236}">
                <a16:creationId xmlns:a16="http://schemas.microsoft.com/office/drawing/2014/main" id="{DCE16EB0-5ADB-92EC-BCC2-4196A3600F78}"/>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2557583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29FE1712-9E5A-E88F-5745-2A9B84D6F8F9}"/>
              </a:ext>
            </a:extLst>
          </p:cNvPr>
          <p:cNvGraphicFramePr>
            <a:graphicFrameLocks noGrp="1"/>
          </p:cNvGraphicFramePr>
          <p:nvPr>
            <p:ph idx="1"/>
            <p:extLst>
              <p:ext uri="{D42A27DB-BD31-4B8C-83A1-F6EECF244321}">
                <p14:modId xmlns:p14="http://schemas.microsoft.com/office/powerpoint/2010/main" val="644884797"/>
              </p:ext>
            </p:extLst>
          </p:nvPr>
        </p:nvGraphicFramePr>
        <p:xfrm>
          <a:off x="401052" y="1169836"/>
          <a:ext cx="11389895" cy="6095492"/>
        </p:xfrm>
        <a:graphic>
          <a:graphicData uri="http://schemas.openxmlformats.org/drawingml/2006/table">
            <a:tbl>
              <a:tblPr rtl="1" firstRow="1" bandRow="1">
                <a:tableStyleId>{1FECB4D8-DB02-4DC6-A0A2-4F2EBAE1DC90}</a:tableStyleId>
              </a:tblPr>
              <a:tblGrid>
                <a:gridCol w="389531">
                  <a:extLst>
                    <a:ext uri="{9D8B030D-6E8A-4147-A177-3AD203B41FA5}">
                      <a16:colId xmlns:a16="http://schemas.microsoft.com/office/drawing/2014/main" val="2055060790"/>
                    </a:ext>
                  </a:extLst>
                </a:gridCol>
                <a:gridCol w="2816814">
                  <a:extLst>
                    <a:ext uri="{9D8B030D-6E8A-4147-A177-3AD203B41FA5}">
                      <a16:colId xmlns:a16="http://schemas.microsoft.com/office/drawing/2014/main" val="2293940662"/>
                    </a:ext>
                  </a:extLst>
                </a:gridCol>
                <a:gridCol w="1397738">
                  <a:extLst>
                    <a:ext uri="{9D8B030D-6E8A-4147-A177-3AD203B41FA5}">
                      <a16:colId xmlns:a16="http://schemas.microsoft.com/office/drawing/2014/main" val="4252471547"/>
                    </a:ext>
                  </a:extLst>
                </a:gridCol>
                <a:gridCol w="1395168">
                  <a:extLst>
                    <a:ext uri="{9D8B030D-6E8A-4147-A177-3AD203B41FA5}">
                      <a16:colId xmlns:a16="http://schemas.microsoft.com/office/drawing/2014/main" val="3332881565"/>
                    </a:ext>
                  </a:extLst>
                </a:gridCol>
                <a:gridCol w="1016757">
                  <a:extLst>
                    <a:ext uri="{9D8B030D-6E8A-4147-A177-3AD203B41FA5}">
                      <a16:colId xmlns:a16="http://schemas.microsoft.com/office/drawing/2014/main" val="571557810"/>
                    </a:ext>
                  </a:extLst>
                </a:gridCol>
                <a:gridCol w="4373887">
                  <a:extLst>
                    <a:ext uri="{9D8B030D-6E8A-4147-A177-3AD203B41FA5}">
                      <a16:colId xmlns:a16="http://schemas.microsoft.com/office/drawing/2014/main" val="2534055599"/>
                    </a:ext>
                  </a:extLst>
                </a:gridCol>
              </a:tblGrid>
              <a:tr h="407924">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כלי </a:t>
                      </a:r>
                      <a:r>
                        <a:rPr lang="en-US" sz="2000" dirty="0"/>
                        <a:t>build </a:t>
                      </a:r>
                      <a:r>
                        <a:rPr lang="he-IL" sz="2000" dirty="0"/>
                        <a:t>וקומפילציה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07924">
                <a:tc>
                  <a:txBody>
                    <a:bodyPr/>
                    <a:lstStyle/>
                    <a:p>
                      <a:pPr rtl="1"/>
                      <a:r>
                        <a:rPr lang="he-IL" sz="2000" dirty="0"/>
                        <a:t>3</a:t>
                      </a:r>
                    </a:p>
                  </a:txBody>
                  <a:tcPr marT="50292" marB="50292"/>
                </a:tc>
                <a:tc>
                  <a:txBody>
                    <a:bodyPr/>
                    <a:lstStyle/>
                    <a:p>
                      <a:pPr rtl="1"/>
                      <a:r>
                        <a:rPr lang="en-US" sz="1600" dirty="0"/>
                        <a:t>API </a:t>
                      </a:r>
                      <a:r>
                        <a:rPr lang="he-IL" sz="1600" dirty="0"/>
                        <a:t> שמטפל בכל הפעולות הקשורות לישות </a:t>
                      </a:r>
                      <a:r>
                        <a:rPr lang="en-US" sz="1600" dirty="0"/>
                        <a:t>Document</a:t>
                      </a:r>
                      <a:endParaRPr lang="he-IL" sz="1600" dirty="0"/>
                    </a:p>
                  </a:txBody>
                  <a:tcPr marT="50292" marB="50292"/>
                </a:tc>
                <a:tc>
                  <a:txBody>
                    <a:bodyPr/>
                    <a:lstStyle/>
                    <a:p>
                      <a:pPr rtl="1"/>
                      <a:r>
                        <a:rPr lang="en-US" sz="2000" dirty="0"/>
                        <a:t> Spring Boot MS</a:t>
                      </a:r>
                      <a:endParaRPr lang="he-IL" sz="2000" dirty="0"/>
                    </a:p>
                  </a:txBody>
                  <a:tcPr marT="50292" marB="50292"/>
                </a:tc>
                <a:tc>
                  <a:txBody>
                    <a:bodyPr/>
                    <a:lstStyle/>
                    <a:p>
                      <a:pPr rtl="1"/>
                      <a:r>
                        <a:rPr lang="en-US" sz="2000" dirty="0"/>
                        <a:t>Maven</a:t>
                      </a:r>
                      <a:endParaRPr lang="he-IL" sz="2000" dirty="0"/>
                    </a:p>
                  </a:txBody>
                  <a:tcPr marT="50292" marB="50292"/>
                </a:tc>
                <a:tc>
                  <a:txBody>
                    <a:bodyPr/>
                    <a:lstStyle/>
                    <a:p>
                      <a:pPr rtl="1"/>
                      <a:r>
                        <a:rPr lang="en-US" sz="2000" dirty="0"/>
                        <a:t>Java</a:t>
                      </a:r>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יצרתי </a:t>
                      </a:r>
                      <a:r>
                        <a:rPr lang="en-US" sz="2000" dirty="0"/>
                        <a:t>micro – service</a:t>
                      </a:r>
                      <a:r>
                        <a:rPr lang="he-IL" sz="2000" dirty="0"/>
                        <a:t> שחושף </a:t>
                      </a:r>
                      <a:r>
                        <a:rPr lang="en-US" sz="2000" dirty="0"/>
                        <a:t>APIs</a:t>
                      </a:r>
                      <a:r>
                        <a:rPr lang="he-IL" sz="2000" dirty="0"/>
                        <a:t> שמטפלים בישות </a:t>
                      </a:r>
                      <a:r>
                        <a:rPr lang="en-US" sz="2000" dirty="0"/>
                        <a:t>Document</a:t>
                      </a:r>
                      <a:r>
                        <a:rPr lang="he-IL" sz="2000" dirty="0"/>
                        <a:t> :</a:t>
                      </a:r>
                      <a:endParaRPr lang="en-US" sz="2000" dirty="0"/>
                    </a:p>
                    <a:p>
                      <a:pPr marL="0" marR="0" lvl="0" indent="0" algn="l"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dirty="0"/>
                        <a:t>GET </a:t>
                      </a:r>
                      <a:r>
                        <a:rPr lang="en-US" sz="2000" dirty="0" err="1"/>
                        <a:t>api</a:t>
                      </a:r>
                      <a:r>
                        <a:rPr lang="en-US" sz="2000" dirty="0"/>
                        <a:t>/documents/{</a:t>
                      </a:r>
                      <a:r>
                        <a:rPr lang="en-US" sz="2000" dirty="0" err="1"/>
                        <a:t>courseId</a:t>
                      </a:r>
                      <a:r>
                        <a:rPr lang="en-US" sz="2000" dirty="0"/>
                        <a:t>}</a:t>
                      </a:r>
                    </a:p>
                    <a:p>
                      <a:pPr marL="0" marR="0" lvl="0" indent="0" algn="l"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dirty="0"/>
                        <a:t>POST </a:t>
                      </a:r>
                      <a:r>
                        <a:rPr lang="en-US" sz="2000" dirty="0" err="1"/>
                        <a:t>api</a:t>
                      </a:r>
                      <a:r>
                        <a:rPr lang="en-US" sz="2000" dirty="0"/>
                        <a:t>/documents @RequestBody - Document Entity</a:t>
                      </a:r>
                    </a:p>
                    <a:p>
                      <a:pPr marL="0" marR="0" lvl="0" indent="0" algn="l"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dirty="0"/>
                        <a:t>PUT </a:t>
                      </a:r>
                      <a:r>
                        <a:rPr lang="en-US" sz="2000" dirty="0" err="1"/>
                        <a:t>api</a:t>
                      </a:r>
                      <a:r>
                        <a:rPr lang="en-US" sz="2000" dirty="0"/>
                        <a:t>/documents/{</a:t>
                      </a:r>
                      <a:r>
                        <a:rPr lang="en-US" sz="1800" kern="1200" dirty="0" err="1">
                          <a:solidFill>
                            <a:schemeClr val="dk1"/>
                          </a:solidFill>
                          <a:effectLst/>
                          <a:latin typeface="+mn-lt"/>
                          <a:ea typeface="+mn-ea"/>
                          <a:cs typeface="+mn-cs"/>
                        </a:rPr>
                        <a:t>documentId</a:t>
                      </a:r>
                      <a:r>
                        <a:rPr lang="en-US" sz="2000" dirty="0"/>
                        <a:t>}</a:t>
                      </a:r>
                    </a:p>
                    <a:p>
                      <a:pPr marL="0" marR="0" lvl="0" indent="0" algn="l"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dirty="0"/>
                        <a:t>DELETE </a:t>
                      </a:r>
                      <a:r>
                        <a:rPr lang="en-US" sz="2000" dirty="0" err="1"/>
                        <a:t>api</a:t>
                      </a:r>
                      <a:r>
                        <a:rPr lang="en-US" sz="2000" dirty="0"/>
                        <a:t>/documents/{</a:t>
                      </a:r>
                      <a:r>
                        <a:rPr lang="en-US" sz="1800" kern="1200" dirty="0" err="1">
                          <a:solidFill>
                            <a:schemeClr val="dk1"/>
                          </a:solidFill>
                          <a:effectLst/>
                          <a:latin typeface="+mn-lt"/>
                          <a:ea typeface="+mn-ea"/>
                          <a:cs typeface="+mn-cs"/>
                        </a:rPr>
                        <a:t>documentId</a:t>
                      </a:r>
                      <a:r>
                        <a:rPr lang="en-US" sz="2000" dirty="0"/>
                        <a:t>}</a:t>
                      </a:r>
                      <a:br>
                        <a:rPr lang="en-US" sz="2000" dirty="0"/>
                      </a:br>
                      <a:r>
                        <a:rPr lang="he-IL" sz="2000" dirty="0"/>
                        <a:t>       </a:t>
                      </a:r>
                      <a:endParaRPr lang="en-US" sz="2000"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sz="2000" dirty="0"/>
                        <a:t>את ה </a:t>
                      </a:r>
                      <a:r>
                        <a:rPr lang="en-US" sz="2000" dirty="0"/>
                        <a:t>micro – service</a:t>
                      </a:r>
                      <a:r>
                        <a:rPr lang="he-IL" sz="2000" dirty="0"/>
                        <a:t> יצרתי ע"פ עקרונות טכנולוגיית </a:t>
                      </a:r>
                      <a:r>
                        <a:rPr lang="en-US" sz="2000" dirty="0"/>
                        <a:t>Spring Boot</a:t>
                      </a:r>
                      <a:r>
                        <a:rPr lang="he-IL" sz="2000" dirty="0"/>
                        <a:t>.</a:t>
                      </a:r>
                      <a:br>
                        <a:rPr lang="en-US" sz="2000" dirty="0"/>
                      </a:br>
                      <a:r>
                        <a:rPr lang="he-IL" sz="2000" dirty="0"/>
                        <a:t>כמו כן תחזקתי קובץ </a:t>
                      </a:r>
                      <a:r>
                        <a:rPr lang="en-US" sz="2000" dirty="0" err="1"/>
                        <a:t>yml</a:t>
                      </a:r>
                      <a:r>
                        <a:rPr lang="he-IL" sz="2000" dirty="0"/>
                        <a:t> בתוך הסרוויס שהכיל ערכי  קונפיגורציה שונים, כדי להקל על התחזוקה העתידית של המערכת בענן, </a:t>
                      </a:r>
                      <a:br>
                        <a:rPr lang="en-US" sz="2000" dirty="0"/>
                      </a:br>
                      <a:r>
                        <a:rPr lang="he-IL" sz="2000" dirty="0"/>
                        <a:t>לדוגמא: ערכי </a:t>
                      </a:r>
                      <a:r>
                        <a:rPr lang="en-US" sz="2000" dirty="0" err="1"/>
                        <a:t>url</a:t>
                      </a:r>
                      <a:r>
                        <a:rPr lang="he-IL" sz="2000" dirty="0"/>
                        <a:t> של </a:t>
                      </a:r>
                      <a:r>
                        <a:rPr lang="en-US" sz="2000" dirty="0" err="1"/>
                        <a:t>apis</a:t>
                      </a:r>
                      <a:r>
                        <a:rPr lang="he-IL" sz="2000" dirty="0"/>
                        <a:t> חיצוניים שונים.</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marT="50292" marB="50292"/>
                </a:tc>
                <a:extLst>
                  <a:ext uri="{0D108BD9-81ED-4DB2-BD59-A6C34878D82A}">
                    <a16:rowId xmlns:a16="http://schemas.microsoft.com/office/drawing/2014/main" val="3737988478"/>
                  </a:ext>
                </a:extLst>
              </a:tr>
              <a:tr h="407924">
                <a:tc>
                  <a:txBody>
                    <a:bodyPr/>
                    <a:lstStyle/>
                    <a:p>
                      <a:pPr rtl="1"/>
                      <a:r>
                        <a:rPr lang="he-IL" sz="2000" dirty="0"/>
                        <a:t> </a:t>
                      </a:r>
                    </a:p>
                  </a:txBody>
                  <a:tcPr marT="50292" marB="50292"/>
                </a:tc>
                <a:tc>
                  <a:txBody>
                    <a:bodyPr/>
                    <a:lstStyle/>
                    <a:p>
                      <a:pPr rtl="1"/>
                      <a:endParaRPr lang="he-IL" sz="1600" dirty="0"/>
                    </a:p>
                  </a:txBody>
                  <a:tcPr marT="50292" marB="50292"/>
                </a:tc>
                <a:tc>
                  <a:txBody>
                    <a:bodyPr/>
                    <a:lstStyle/>
                    <a:p>
                      <a:pPr rtl="1"/>
                      <a:endParaRPr lang="he-IL" sz="2000" dirty="0"/>
                    </a:p>
                  </a:txBody>
                  <a:tcPr marT="50292" marB="50292"/>
                </a:tc>
                <a:tc>
                  <a:txBody>
                    <a:bodyPr/>
                    <a:lstStyle/>
                    <a:p>
                      <a:pPr rtl="1"/>
                      <a:endParaRPr lang="he-IL" sz="2000" dirty="0"/>
                    </a:p>
                  </a:txBody>
                  <a:tcPr marT="50292" marB="50292"/>
                </a:tc>
                <a:tc>
                  <a:txBody>
                    <a:bodyPr/>
                    <a:lstStyle/>
                    <a:p>
                      <a:pPr rtl="1"/>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marT="50292" marB="50292"/>
                </a:tc>
                <a:extLst>
                  <a:ext uri="{0D108BD9-81ED-4DB2-BD59-A6C34878D82A}">
                    <a16:rowId xmlns:a16="http://schemas.microsoft.com/office/drawing/2014/main" val="616851175"/>
                  </a:ext>
                </a:extLst>
              </a:tr>
            </a:tbl>
          </a:graphicData>
        </a:graphic>
      </p:graphicFrame>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641489" y="5632337"/>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838200" y="0"/>
            <a:ext cx="10515600" cy="1325563"/>
          </a:xfrm>
        </p:spPr>
        <p:txBody>
          <a:bodyPr>
            <a:normAutofit/>
          </a:bodyPr>
          <a:lstStyle/>
          <a:p>
            <a:pPr algn="ctr"/>
            <a:r>
              <a:rPr lang="he-IL" dirty="0">
                <a:solidFill>
                  <a:schemeClr val="tx2">
                    <a:lumMod val="60000"/>
                    <a:lumOff val="40000"/>
                  </a:schemeClr>
                </a:solidFill>
                <a:cs typeface="+mn-cs"/>
              </a:rPr>
              <a:t>שלב 4: ביצוע ופיתוח</a:t>
            </a:r>
            <a:endParaRPr lang="he-IL" dirty="0"/>
          </a:p>
        </p:txBody>
      </p:sp>
      <p:sp>
        <p:nvSpPr>
          <p:cNvPr id="2" name="כותרת 1">
            <a:extLst>
              <a:ext uri="{FF2B5EF4-FFF2-40B4-BE49-F238E27FC236}">
                <a16:creationId xmlns:a16="http://schemas.microsoft.com/office/drawing/2014/main" id="{765C3BC2-8986-AED9-1F13-DDBA381C351E}"/>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2761681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5E1D24E-AAD3-9588-86EE-AE0795E11E5F}"/>
              </a:ext>
            </a:extLst>
          </p:cNvPr>
          <p:cNvSpPr>
            <a:spLocks noGrp="1"/>
          </p:cNvSpPr>
          <p:nvPr>
            <p:ph type="title"/>
          </p:nvPr>
        </p:nvSpPr>
        <p:spPr>
          <a:xfrm>
            <a:off x="838200" y="18255"/>
            <a:ext cx="10515600" cy="1325563"/>
          </a:xfrm>
        </p:spPr>
        <p:txBody>
          <a:bodyPr/>
          <a:lstStyle/>
          <a:p>
            <a:pPr algn="ctr"/>
            <a:r>
              <a:rPr lang="he-IL" dirty="0">
                <a:solidFill>
                  <a:schemeClr val="tx2">
                    <a:lumMod val="60000"/>
                    <a:lumOff val="40000"/>
                  </a:schemeClr>
                </a:solidFill>
                <a:cs typeface="+mn-cs"/>
              </a:rPr>
              <a:t>הסמינר הישן</a:t>
            </a:r>
          </a:p>
        </p:txBody>
      </p:sp>
      <p:sp>
        <p:nvSpPr>
          <p:cNvPr id="3" name="מציין מיקום תוכן 2">
            <a:extLst>
              <a:ext uri="{FF2B5EF4-FFF2-40B4-BE49-F238E27FC236}">
                <a16:creationId xmlns:a16="http://schemas.microsoft.com/office/drawing/2014/main" id="{BAD6C555-3907-D957-1935-9834CC03C744}"/>
              </a:ext>
            </a:extLst>
          </p:cNvPr>
          <p:cNvSpPr>
            <a:spLocks noGrp="1"/>
          </p:cNvSpPr>
          <p:nvPr>
            <p:ph idx="1"/>
          </p:nvPr>
        </p:nvSpPr>
        <p:spPr>
          <a:xfrm>
            <a:off x="1722606" y="1524067"/>
            <a:ext cx="8746787" cy="4351338"/>
          </a:xfrm>
        </p:spPr>
        <p:txBody>
          <a:bodyPr>
            <a:normAutofit/>
          </a:bodyPr>
          <a:lstStyle/>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המוסד החינוכי:</a:t>
            </a:r>
            <a:r>
              <a:rPr lang="iw-IL" sz="2400" b="0" i="0" u="none" strike="noStrike" cap="none" dirty="0">
                <a:latin typeface="Arial"/>
                <a:ea typeface="Arial"/>
                <a:cs typeface="Arial"/>
                <a:sym typeface="Arial"/>
              </a:rPr>
              <a:t> </a:t>
            </a:r>
            <a:r>
              <a:rPr lang="he-IL" sz="2400" b="0" i="0" u="none" strike="noStrike" cap="none" dirty="0">
                <a:latin typeface="Arial"/>
                <a:ea typeface="Arial"/>
                <a:cs typeface="Arial"/>
                <a:sym typeface="Arial"/>
              </a:rPr>
              <a:t> מכון בית יעקב למורות - </a:t>
            </a:r>
            <a:r>
              <a:rPr lang="iw-IL" sz="2400" dirty="0">
                <a:latin typeface="Arial"/>
                <a:ea typeface="Arial"/>
                <a:cs typeface="Arial"/>
                <a:sym typeface="Arial"/>
              </a:rPr>
              <a:t>סמינר</a:t>
            </a:r>
            <a:r>
              <a:rPr lang="he-IL" sz="2400" dirty="0">
                <a:latin typeface="Arial"/>
                <a:ea typeface="Arial"/>
                <a:cs typeface="Arial"/>
                <a:sym typeface="Arial"/>
              </a:rPr>
              <a:t> הישן - מודיעין עילית</a:t>
            </a:r>
            <a:endParaRPr lang="iw-IL" sz="3200" dirty="0"/>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הסטודנט</a:t>
            </a:r>
            <a:r>
              <a:rPr lang="iw-IL" sz="2400" b="1" dirty="0">
                <a:latin typeface="Arial"/>
                <a:ea typeface="Arial"/>
                <a:cs typeface="Arial"/>
                <a:sym typeface="Arial"/>
              </a:rPr>
              <a:t>: </a:t>
            </a:r>
            <a:r>
              <a:rPr lang="he-IL" sz="2400" b="1" dirty="0">
                <a:latin typeface="Arial"/>
                <a:ea typeface="Arial"/>
                <a:cs typeface="Arial"/>
                <a:sym typeface="Arial"/>
              </a:rPr>
              <a:t> </a:t>
            </a:r>
            <a:r>
              <a:rPr lang="he-IL" sz="2400" dirty="0">
                <a:latin typeface="Arial"/>
                <a:ea typeface="Arial"/>
                <a:cs typeface="Arial"/>
                <a:sym typeface="Arial"/>
              </a:rPr>
              <a:t>שירה שלום</a:t>
            </a:r>
            <a:endParaRPr lang="iw-IL" sz="3200" dirty="0"/>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החברה המארחת</a:t>
            </a:r>
            <a:r>
              <a:rPr lang="en-US" sz="2400" b="1" dirty="0">
                <a:latin typeface="Arial"/>
                <a:ea typeface="Arial"/>
                <a:cs typeface="Arial"/>
                <a:sym typeface="Arial"/>
              </a:rPr>
              <a:t>: </a:t>
            </a:r>
            <a:r>
              <a:rPr lang="he-IL" sz="2400" dirty="0">
                <a:latin typeface="Arial"/>
                <a:ea typeface="Arial"/>
                <a:cs typeface="Arial"/>
                <a:sym typeface="Arial"/>
              </a:rPr>
              <a:t> טכנולוגיית </a:t>
            </a:r>
            <a:r>
              <a:rPr lang="en-US" sz="2400" dirty="0" err="1">
                <a:latin typeface="Arial"/>
                <a:ea typeface="Arial"/>
                <a:cs typeface="Arial"/>
                <a:sym typeface="Arial"/>
              </a:rPr>
              <a:t>DiversiTech</a:t>
            </a:r>
            <a:endParaRPr lang="iw-IL" sz="2400" b="0" i="0" u="none" strike="noStrike" cap="none" dirty="0">
              <a:latin typeface="Arial"/>
              <a:ea typeface="Arial"/>
              <a:cs typeface="Arial"/>
              <a:sym typeface="Arial"/>
            </a:endParaRPr>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הלקוח הסופי: </a:t>
            </a:r>
            <a:r>
              <a:rPr lang="he-IL" sz="2400" b="1" i="0" u="none" strike="noStrike" cap="none" dirty="0">
                <a:latin typeface="Arial"/>
                <a:ea typeface="Arial"/>
                <a:cs typeface="Arial"/>
                <a:sym typeface="Arial"/>
              </a:rPr>
              <a:t> </a:t>
            </a:r>
            <a:r>
              <a:rPr lang="iw-IL" sz="2400" dirty="0">
                <a:latin typeface="Arial"/>
                <a:ea typeface="Arial"/>
                <a:cs typeface="Arial"/>
                <a:sym typeface="Arial"/>
              </a:rPr>
              <a:t>הסמינר הישן</a:t>
            </a:r>
            <a:r>
              <a:rPr lang="he-IL" sz="2400" dirty="0">
                <a:latin typeface="Arial"/>
                <a:ea typeface="Arial"/>
                <a:cs typeface="Arial"/>
                <a:sym typeface="Arial"/>
              </a:rPr>
              <a:t> ירושלים</a:t>
            </a:r>
            <a:endParaRPr lang="iw-IL" sz="2400" dirty="0">
              <a:latin typeface="Arial"/>
              <a:ea typeface="Arial"/>
              <a:cs typeface="Arial"/>
              <a:sym typeface="Arial"/>
            </a:endParaRPr>
          </a:p>
          <a:p>
            <a:pPr marL="0" marR="0" lvl="0" indent="0" algn="r" rtl="1">
              <a:lnSpc>
                <a:spcPct val="120000"/>
              </a:lnSpc>
              <a:spcBef>
                <a:spcPts val="0"/>
              </a:spcBef>
              <a:spcAft>
                <a:spcPts val="0"/>
              </a:spcAft>
              <a:buClr>
                <a:srgbClr val="FFFFFF"/>
              </a:buClr>
              <a:buSzPts val="1600"/>
              <a:buNone/>
            </a:pPr>
            <a:r>
              <a:rPr lang="iw-IL" sz="2400" b="1" dirty="0">
                <a:latin typeface="Arial"/>
                <a:ea typeface="Arial"/>
                <a:cs typeface="Arial"/>
                <a:sym typeface="Arial"/>
              </a:rPr>
              <a:t>שם הפרויקט: </a:t>
            </a:r>
            <a:r>
              <a:rPr lang="he-IL" sz="2400" b="1" dirty="0">
                <a:latin typeface="Arial"/>
                <a:ea typeface="Arial"/>
                <a:cs typeface="Arial"/>
                <a:sym typeface="Arial"/>
              </a:rPr>
              <a:t> </a:t>
            </a:r>
            <a:r>
              <a:rPr lang="he-IL" sz="2400" dirty="0">
                <a:latin typeface="Arial"/>
                <a:ea typeface="Arial"/>
                <a:cs typeface="Arial"/>
                <a:sym typeface="Arial"/>
              </a:rPr>
              <a:t>פיתוח אתר המכללה</a:t>
            </a:r>
            <a:br>
              <a:rPr lang="iw-IL" sz="3200" dirty="0"/>
            </a:br>
            <a:r>
              <a:rPr lang="iw-IL" sz="2400" b="1" dirty="0">
                <a:latin typeface="Arial"/>
                <a:ea typeface="Arial"/>
                <a:cs typeface="Arial"/>
                <a:sym typeface="Arial"/>
              </a:rPr>
              <a:t>תיאור</a:t>
            </a:r>
            <a:r>
              <a:rPr lang="iw-IL" sz="2400" b="1" i="0" u="none" strike="noStrike" cap="none" dirty="0">
                <a:latin typeface="Arial"/>
                <a:ea typeface="Arial"/>
                <a:cs typeface="Arial"/>
                <a:sym typeface="Arial"/>
              </a:rPr>
              <a:t> הפרויקט:</a:t>
            </a:r>
            <a:r>
              <a:rPr lang="iw-IL" sz="2400" b="0" i="0" u="none" strike="noStrike" cap="none" dirty="0">
                <a:latin typeface="Arial"/>
                <a:ea typeface="Arial"/>
                <a:cs typeface="Arial"/>
                <a:sym typeface="Arial"/>
              </a:rPr>
              <a:t> </a:t>
            </a:r>
            <a:r>
              <a:rPr lang="he-IL" sz="2400" b="0" i="0" u="none" strike="noStrike" cap="none" dirty="0">
                <a:latin typeface="Arial"/>
                <a:ea typeface="Arial"/>
                <a:cs typeface="Arial"/>
                <a:sym typeface="Arial"/>
              </a:rPr>
              <a:t> </a:t>
            </a:r>
            <a:r>
              <a:rPr lang="iw-IL" sz="2400" dirty="0">
                <a:latin typeface="Arial"/>
                <a:ea typeface="Arial"/>
                <a:cs typeface="Arial"/>
                <a:sym typeface="Arial"/>
              </a:rPr>
              <a:t>אתר לניהול האגף האדמיניסטרטיבי של המכון</a:t>
            </a:r>
            <a:endParaRPr lang="iw-IL" sz="2400" b="0" i="0" u="none" strike="noStrike" cap="none" dirty="0">
              <a:latin typeface="Arial"/>
              <a:ea typeface="Arial"/>
              <a:cs typeface="Arial"/>
              <a:sym typeface="Arial"/>
            </a:endParaRPr>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המנחה האישי:</a:t>
            </a:r>
            <a:r>
              <a:rPr lang="iw-IL" sz="2400" b="0" i="0" u="none" strike="noStrike" cap="none" dirty="0">
                <a:latin typeface="Arial"/>
                <a:ea typeface="Arial"/>
                <a:cs typeface="Arial"/>
                <a:sym typeface="Arial"/>
              </a:rPr>
              <a:t> </a:t>
            </a:r>
            <a:r>
              <a:rPr lang="he-IL" sz="2400" b="0" i="0" u="none" strike="noStrike" cap="none" dirty="0">
                <a:latin typeface="Arial"/>
                <a:ea typeface="Arial"/>
                <a:cs typeface="Arial"/>
                <a:sym typeface="Arial"/>
              </a:rPr>
              <a:t> </a:t>
            </a:r>
            <a:r>
              <a:rPr lang="iw-IL" sz="2400" b="0" i="0" u="none" strike="noStrike" cap="none" dirty="0">
                <a:latin typeface="Arial"/>
                <a:ea typeface="Arial"/>
                <a:cs typeface="Arial"/>
                <a:sym typeface="Arial"/>
              </a:rPr>
              <a:t>תהילה אשלג</a:t>
            </a:r>
            <a:endParaRPr lang="iw-IL" sz="3200" dirty="0"/>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המנחה האקדמי: </a:t>
            </a:r>
            <a:r>
              <a:rPr lang="he-IL" sz="2400" b="1" i="0" u="none" strike="noStrike" cap="none" dirty="0">
                <a:latin typeface="Arial"/>
                <a:ea typeface="Arial"/>
                <a:cs typeface="Arial"/>
                <a:sym typeface="Arial"/>
              </a:rPr>
              <a:t> </a:t>
            </a:r>
            <a:r>
              <a:rPr lang="iw-IL" sz="2400" i="0" u="none" strike="noStrike" cap="none" dirty="0">
                <a:latin typeface="Arial"/>
                <a:ea typeface="Arial"/>
                <a:cs typeface="Arial"/>
                <a:sym typeface="Arial"/>
              </a:rPr>
              <a:t>תהילה אשלג</a:t>
            </a:r>
            <a:br>
              <a:rPr lang="iw-IL" sz="3200" dirty="0"/>
            </a:br>
            <a:r>
              <a:rPr lang="iw-IL" sz="2400" b="1" i="0" u="none" strike="noStrike" cap="none" dirty="0">
                <a:latin typeface="Arial"/>
                <a:ea typeface="Arial"/>
                <a:cs typeface="Arial"/>
                <a:sym typeface="Arial"/>
              </a:rPr>
              <a:t>תאריך הגשה:</a:t>
            </a:r>
            <a:r>
              <a:rPr lang="iw-IL" sz="2400" b="0" i="0" u="none" strike="noStrike" cap="none" dirty="0">
                <a:latin typeface="Arial"/>
                <a:ea typeface="Arial"/>
                <a:cs typeface="Arial"/>
                <a:sym typeface="Arial"/>
              </a:rPr>
              <a:t> </a:t>
            </a:r>
            <a:endParaRPr lang="iw-IL" sz="3200" dirty="0"/>
          </a:p>
          <a:p>
            <a:endParaRPr lang="he-IL" sz="2400" dirty="0"/>
          </a:p>
        </p:txBody>
      </p:sp>
      <p:sp>
        <p:nvSpPr>
          <p:cNvPr id="4" name="כותרת 1">
            <a:extLst>
              <a:ext uri="{FF2B5EF4-FFF2-40B4-BE49-F238E27FC236}">
                <a16:creationId xmlns:a16="http://schemas.microsoft.com/office/drawing/2014/main" id="{F1FF0130-016B-3643-69C3-617693BF99A1}"/>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1066157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תיבת טקסט 9">
            <a:extLst>
              <a:ext uri="{FF2B5EF4-FFF2-40B4-BE49-F238E27FC236}">
                <a16:creationId xmlns:a16="http://schemas.microsoft.com/office/drawing/2014/main" id="{9CF9280B-2069-7C89-AFBD-38FDAA2FA84E}"/>
              </a:ext>
            </a:extLst>
          </p:cNvPr>
          <p:cNvSpPr txBox="1"/>
          <p:nvPr/>
        </p:nvSpPr>
        <p:spPr>
          <a:xfrm>
            <a:off x="7409252" y="2133810"/>
            <a:ext cx="4160929" cy="646331"/>
          </a:xfrm>
          <a:prstGeom prst="rect">
            <a:avLst/>
          </a:prstGeom>
          <a:noFill/>
        </p:spPr>
        <p:txBody>
          <a:bodyPr wrap="square" rtlCol="1">
            <a:spAutoFit/>
          </a:bodyPr>
          <a:lstStyle/>
          <a:p>
            <a:r>
              <a:rPr lang="he-IL" dirty="0"/>
              <a:t>בקובץ זה אני חושפת את ה</a:t>
            </a:r>
            <a:r>
              <a:rPr lang="en-US" dirty="0"/>
              <a:t> service </a:t>
            </a:r>
            <a:r>
              <a:rPr lang="he-IL" dirty="0"/>
              <a:t>שלי ע"י </a:t>
            </a:r>
            <a:r>
              <a:rPr lang="en-US" dirty="0"/>
              <a:t>@RequestMapping, @GetMapping </a:t>
            </a:r>
            <a:r>
              <a:rPr lang="en-US" dirty="0" err="1"/>
              <a:t>etc</a:t>
            </a:r>
            <a:r>
              <a:rPr lang="he-IL" dirty="0"/>
              <a:t>.</a:t>
            </a:r>
          </a:p>
        </p:txBody>
      </p:sp>
      <p:pic>
        <p:nvPicPr>
          <p:cNvPr id="7" name="תמונה 6">
            <a:extLst>
              <a:ext uri="{FF2B5EF4-FFF2-40B4-BE49-F238E27FC236}">
                <a16:creationId xmlns:a16="http://schemas.microsoft.com/office/drawing/2014/main" id="{E59F4910-1D73-26DF-24E1-94027AE7420A}"/>
              </a:ext>
            </a:extLst>
          </p:cNvPr>
          <p:cNvPicPr>
            <a:picLocks noChangeAspect="1"/>
          </p:cNvPicPr>
          <p:nvPr/>
        </p:nvPicPr>
        <p:blipFill rotWithShape="1">
          <a:blip r:embed="rId2">
            <a:extLst>
              <a:ext uri="{28A0092B-C50C-407E-A947-70E740481C1C}">
                <a14:useLocalDpi xmlns:a14="http://schemas.microsoft.com/office/drawing/2010/main" val="0"/>
              </a:ext>
            </a:extLst>
          </a:blip>
          <a:srcRect l="1261"/>
          <a:stretch/>
        </p:blipFill>
        <p:spPr>
          <a:xfrm>
            <a:off x="390628" y="895507"/>
            <a:ext cx="7018624" cy="5962493"/>
          </a:xfrm>
          <a:prstGeom prst="rect">
            <a:avLst/>
          </a:prstGeom>
        </p:spPr>
      </p:pic>
      <p:sp>
        <p:nvSpPr>
          <p:cNvPr id="12" name="כותרת 1">
            <a:extLst>
              <a:ext uri="{FF2B5EF4-FFF2-40B4-BE49-F238E27FC236}">
                <a16:creationId xmlns:a16="http://schemas.microsoft.com/office/drawing/2014/main" id="{8432EE73-06BA-5F43-BF5C-3FD5708A4D0C}"/>
              </a:ext>
            </a:extLst>
          </p:cNvPr>
          <p:cNvSpPr>
            <a:spLocks noGrp="1"/>
          </p:cNvSpPr>
          <p:nvPr>
            <p:ph type="title"/>
          </p:nvPr>
        </p:nvSpPr>
        <p:spPr>
          <a:xfrm>
            <a:off x="838200" y="0"/>
            <a:ext cx="10515600" cy="895507"/>
          </a:xfrm>
        </p:spPr>
        <p:txBody>
          <a:bodyPr>
            <a:normAutofit/>
          </a:bodyPr>
          <a:lstStyle/>
          <a:p>
            <a:pPr algn="ctr">
              <a:lnSpc>
                <a:spcPct val="100000"/>
              </a:lnSpc>
            </a:pPr>
            <a:r>
              <a:rPr lang="he-IL" sz="4000" dirty="0">
                <a:solidFill>
                  <a:schemeClr val="tx2">
                    <a:lumMod val="60000"/>
                    <a:lumOff val="40000"/>
                  </a:schemeClr>
                </a:solidFill>
                <a:cs typeface="+mn-cs"/>
              </a:rPr>
              <a:t>צילומי מסך של המשימה</a:t>
            </a:r>
            <a:endParaRPr lang="he-IL" sz="4000" dirty="0"/>
          </a:p>
        </p:txBody>
      </p:sp>
      <p:sp>
        <p:nvSpPr>
          <p:cNvPr id="13" name="כותרת 1">
            <a:extLst>
              <a:ext uri="{FF2B5EF4-FFF2-40B4-BE49-F238E27FC236}">
                <a16:creationId xmlns:a16="http://schemas.microsoft.com/office/drawing/2014/main" id="{9E5F3098-25DF-C0ED-CE6B-C7F92366ED00}"/>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942258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תיבת טקסט 9">
            <a:extLst>
              <a:ext uri="{FF2B5EF4-FFF2-40B4-BE49-F238E27FC236}">
                <a16:creationId xmlns:a16="http://schemas.microsoft.com/office/drawing/2014/main" id="{09585E0B-8567-534E-589D-87D4C4B6627B}"/>
              </a:ext>
            </a:extLst>
          </p:cNvPr>
          <p:cNvSpPr txBox="1"/>
          <p:nvPr/>
        </p:nvSpPr>
        <p:spPr>
          <a:xfrm>
            <a:off x="7977232" y="2274838"/>
            <a:ext cx="3246120" cy="2308324"/>
          </a:xfrm>
          <a:prstGeom prst="rect">
            <a:avLst/>
          </a:prstGeom>
          <a:noFill/>
        </p:spPr>
        <p:txBody>
          <a:bodyPr wrap="square" rtlCol="1">
            <a:spAutoFit/>
          </a:bodyPr>
          <a:lstStyle/>
          <a:p>
            <a:r>
              <a:rPr lang="he-IL" dirty="0"/>
              <a:t>בקובץ זה הצהרתי על העצמים שברצוני ש</a:t>
            </a:r>
            <a:r>
              <a:rPr lang="en-US" dirty="0"/>
              <a:t>spring </a:t>
            </a:r>
            <a:r>
              <a:rPr lang="he-IL" dirty="0"/>
              <a:t> תנהל - תיצור אותם (כמו</a:t>
            </a:r>
            <a:r>
              <a:rPr lang="en-US" dirty="0"/>
              <a:t>new </a:t>
            </a:r>
            <a:r>
              <a:rPr lang="he-IL" dirty="0"/>
              <a:t>) בתבנית נכונה, כמו למשל-</a:t>
            </a:r>
            <a:r>
              <a:rPr lang="en-US" dirty="0"/>
              <a:t>singleton</a:t>
            </a:r>
            <a:r>
              <a:rPr lang="he-IL" dirty="0"/>
              <a:t>, שהיא תבנית עיצוב לבניית עצם פעם אחת לאורך כל חיי </a:t>
            </a:r>
            <a:r>
              <a:rPr lang="he-IL" dirty="0" err="1"/>
              <a:t>התכנית</a:t>
            </a:r>
            <a:r>
              <a:rPr lang="he-IL" dirty="0"/>
              <a:t>, או בכלל לא- בהתאם לדרישה שעלתה מתוך הקוד.</a:t>
            </a:r>
          </a:p>
        </p:txBody>
      </p:sp>
      <p:pic>
        <p:nvPicPr>
          <p:cNvPr id="5" name="תמונה 4">
            <a:extLst>
              <a:ext uri="{FF2B5EF4-FFF2-40B4-BE49-F238E27FC236}">
                <a16:creationId xmlns:a16="http://schemas.microsoft.com/office/drawing/2014/main" id="{98D47897-38EA-CBA7-B49A-AF93395FC567}"/>
              </a:ext>
            </a:extLst>
          </p:cNvPr>
          <p:cNvPicPr>
            <a:picLocks noChangeAspect="1"/>
          </p:cNvPicPr>
          <p:nvPr/>
        </p:nvPicPr>
        <p:blipFill>
          <a:blip r:embed="rId2"/>
          <a:stretch>
            <a:fillRect/>
          </a:stretch>
        </p:blipFill>
        <p:spPr>
          <a:xfrm>
            <a:off x="446444" y="1605065"/>
            <a:ext cx="6992735" cy="4438311"/>
          </a:xfrm>
          <a:prstGeom prst="rect">
            <a:avLst/>
          </a:prstGeom>
        </p:spPr>
      </p:pic>
      <p:sp>
        <p:nvSpPr>
          <p:cNvPr id="6" name="כותרת 1">
            <a:extLst>
              <a:ext uri="{FF2B5EF4-FFF2-40B4-BE49-F238E27FC236}">
                <a16:creationId xmlns:a16="http://schemas.microsoft.com/office/drawing/2014/main" id="{CDBC30ED-2433-27D4-F9AF-9F7EADA1BCAB}"/>
              </a:ext>
            </a:extLst>
          </p:cNvPr>
          <p:cNvSpPr txBox="1">
            <a:spLocks/>
          </p:cNvSpPr>
          <p:nvPr/>
        </p:nvSpPr>
        <p:spPr>
          <a:xfrm>
            <a:off x="838200" y="0"/>
            <a:ext cx="10515600" cy="1325563"/>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dirty="0">
                <a:solidFill>
                  <a:schemeClr val="tx2">
                    <a:lumMod val="60000"/>
                    <a:lumOff val="40000"/>
                  </a:schemeClr>
                </a:solidFill>
                <a:cs typeface="+mn-cs"/>
              </a:rPr>
              <a:t>צילומי מסך של המשימה</a:t>
            </a:r>
            <a:endParaRPr lang="he-IL" dirty="0"/>
          </a:p>
        </p:txBody>
      </p:sp>
      <p:sp>
        <p:nvSpPr>
          <p:cNvPr id="7" name="כותרת 1">
            <a:extLst>
              <a:ext uri="{FF2B5EF4-FFF2-40B4-BE49-F238E27FC236}">
                <a16:creationId xmlns:a16="http://schemas.microsoft.com/office/drawing/2014/main" id="{B474D74F-0773-265E-1CDD-599AE4AD8644}"/>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3183402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תיבת טקסט 7">
            <a:extLst>
              <a:ext uri="{FF2B5EF4-FFF2-40B4-BE49-F238E27FC236}">
                <a16:creationId xmlns:a16="http://schemas.microsoft.com/office/drawing/2014/main" id="{7C24EF36-26A3-2F46-ED91-FB3FA633DFAA}"/>
              </a:ext>
            </a:extLst>
          </p:cNvPr>
          <p:cNvSpPr txBox="1"/>
          <p:nvPr/>
        </p:nvSpPr>
        <p:spPr>
          <a:xfrm>
            <a:off x="9067800" y="2443820"/>
            <a:ext cx="2286000" cy="1631216"/>
          </a:xfrm>
          <a:prstGeom prst="rect">
            <a:avLst/>
          </a:prstGeom>
          <a:noFill/>
        </p:spPr>
        <p:txBody>
          <a:bodyPr wrap="square" rtlCol="1">
            <a:spAutoFit/>
          </a:bodyPr>
          <a:lstStyle/>
          <a:p>
            <a:r>
              <a:rPr lang="he-IL" sz="2000" dirty="0"/>
              <a:t>בקוד הנ"ל שאבתי את ערכי הניתובים של ה</a:t>
            </a:r>
            <a:r>
              <a:rPr lang="en-US" sz="2000" dirty="0"/>
              <a:t>APIs-</a:t>
            </a:r>
            <a:r>
              <a:rPr lang="he-IL" sz="2000" dirty="0"/>
              <a:t> החיצוניים מתוך הקובץ: </a:t>
            </a:r>
            <a:r>
              <a:rPr lang="en-US" sz="2000" dirty="0" err="1"/>
              <a:t>application.yml</a:t>
            </a:r>
            <a:endParaRPr lang="he-IL" sz="2000" dirty="0"/>
          </a:p>
        </p:txBody>
      </p:sp>
      <p:pic>
        <p:nvPicPr>
          <p:cNvPr id="10" name="תמונה 9">
            <a:extLst>
              <a:ext uri="{FF2B5EF4-FFF2-40B4-BE49-F238E27FC236}">
                <a16:creationId xmlns:a16="http://schemas.microsoft.com/office/drawing/2014/main" id="{0AD77F3B-A72B-A3D0-70E4-149B23D749F7}"/>
              </a:ext>
            </a:extLst>
          </p:cNvPr>
          <p:cNvPicPr>
            <a:picLocks noChangeAspect="1"/>
          </p:cNvPicPr>
          <p:nvPr/>
        </p:nvPicPr>
        <p:blipFill>
          <a:blip r:embed="rId2"/>
          <a:stretch>
            <a:fillRect/>
          </a:stretch>
        </p:blipFill>
        <p:spPr>
          <a:xfrm>
            <a:off x="838200" y="1453446"/>
            <a:ext cx="7255213" cy="5243180"/>
          </a:xfrm>
          <a:prstGeom prst="rect">
            <a:avLst/>
          </a:prstGeom>
        </p:spPr>
      </p:pic>
      <p:sp>
        <p:nvSpPr>
          <p:cNvPr id="5" name="כותרת 1">
            <a:extLst>
              <a:ext uri="{FF2B5EF4-FFF2-40B4-BE49-F238E27FC236}">
                <a16:creationId xmlns:a16="http://schemas.microsoft.com/office/drawing/2014/main" id="{222F9E32-9AEC-272A-E0AE-B855938EA002}"/>
              </a:ext>
            </a:extLst>
          </p:cNvPr>
          <p:cNvSpPr>
            <a:spLocks noGrp="1"/>
          </p:cNvSpPr>
          <p:nvPr>
            <p:ph type="title"/>
          </p:nvPr>
        </p:nvSpPr>
        <p:spPr>
          <a:xfrm>
            <a:off x="838200" y="0"/>
            <a:ext cx="10515600" cy="1325563"/>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sp>
        <p:nvSpPr>
          <p:cNvPr id="6" name="כותרת 1">
            <a:extLst>
              <a:ext uri="{FF2B5EF4-FFF2-40B4-BE49-F238E27FC236}">
                <a16:creationId xmlns:a16="http://schemas.microsoft.com/office/drawing/2014/main" id="{B5FB1942-FB45-C63A-FE97-637FF06EAF32}"/>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2114933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תיבת טקסט 5">
            <a:extLst>
              <a:ext uri="{FF2B5EF4-FFF2-40B4-BE49-F238E27FC236}">
                <a16:creationId xmlns:a16="http://schemas.microsoft.com/office/drawing/2014/main" id="{AFEF1CAA-ACEA-23F3-757F-89F259FFD90E}"/>
              </a:ext>
            </a:extLst>
          </p:cNvPr>
          <p:cNvSpPr txBox="1"/>
          <p:nvPr/>
        </p:nvSpPr>
        <p:spPr>
          <a:xfrm>
            <a:off x="9603150" y="2690336"/>
            <a:ext cx="2042160" cy="1477328"/>
          </a:xfrm>
          <a:prstGeom prst="rect">
            <a:avLst/>
          </a:prstGeom>
          <a:noFill/>
        </p:spPr>
        <p:txBody>
          <a:bodyPr wrap="square" rtlCol="1">
            <a:spAutoFit/>
          </a:bodyPr>
          <a:lstStyle/>
          <a:p>
            <a:r>
              <a:rPr lang="he-IL" dirty="0"/>
              <a:t>בקובץ זה ביצעתי את </a:t>
            </a:r>
            <a:r>
              <a:rPr lang="he-IL" dirty="0" err="1"/>
              <a:t>הלוגיקות</a:t>
            </a:r>
            <a:r>
              <a:rPr lang="he-IL" dirty="0"/>
              <a:t> העיקריות של ה</a:t>
            </a:r>
            <a:r>
              <a:rPr lang="en-US" dirty="0"/>
              <a:t>API</a:t>
            </a:r>
            <a:r>
              <a:rPr lang="he-IL" dirty="0"/>
              <a:t> ופניתי לקבל מידע מה</a:t>
            </a:r>
            <a:r>
              <a:rPr lang="en-US" dirty="0"/>
              <a:t>DB-Connector</a:t>
            </a:r>
            <a:endParaRPr lang="he-IL" dirty="0"/>
          </a:p>
        </p:txBody>
      </p:sp>
      <p:pic>
        <p:nvPicPr>
          <p:cNvPr id="8" name="תמונה 7">
            <a:extLst>
              <a:ext uri="{FF2B5EF4-FFF2-40B4-BE49-F238E27FC236}">
                <a16:creationId xmlns:a16="http://schemas.microsoft.com/office/drawing/2014/main" id="{EA7B5951-A62F-E609-56BA-BF8913D14B17}"/>
              </a:ext>
            </a:extLst>
          </p:cNvPr>
          <p:cNvPicPr>
            <a:picLocks noChangeAspect="1"/>
          </p:cNvPicPr>
          <p:nvPr/>
        </p:nvPicPr>
        <p:blipFill>
          <a:blip r:embed="rId2"/>
          <a:stretch>
            <a:fillRect/>
          </a:stretch>
        </p:blipFill>
        <p:spPr>
          <a:xfrm>
            <a:off x="1" y="1080514"/>
            <a:ext cx="8952613" cy="5777486"/>
          </a:xfrm>
          <a:prstGeom prst="rect">
            <a:avLst/>
          </a:prstGeom>
        </p:spPr>
      </p:pic>
      <p:sp>
        <p:nvSpPr>
          <p:cNvPr id="4" name="כותרת 1">
            <a:extLst>
              <a:ext uri="{FF2B5EF4-FFF2-40B4-BE49-F238E27FC236}">
                <a16:creationId xmlns:a16="http://schemas.microsoft.com/office/drawing/2014/main" id="{EF743580-DBB9-C2D4-7331-58960C991CCB}"/>
              </a:ext>
            </a:extLst>
          </p:cNvPr>
          <p:cNvSpPr>
            <a:spLocks noGrp="1"/>
          </p:cNvSpPr>
          <p:nvPr>
            <p:ph type="title"/>
          </p:nvPr>
        </p:nvSpPr>
        <p:spPr>
          <a:xfrm>
            <a:off x="838200" y="0"/>
            <a:ext cx="10515600" cy="1325563"/>
          </a:xfrm>
        </p:spPr>
        <p:txBody>
          <a:bodyPr/>
          <a:lstStyle/>
          <a:p>
            <a:pPr algn="ctr"/>
            <a:r>
              <a:rPr lang="he-IL" dirty="0">
                <a:solidFill>
                  <a:schemeClr val="tx2">
                    <a:lumMod val="60000"/>
                    <a:lumOff val="40000"/>
                  </a:schemeClr>
                </a:solidFill>
                <a:cs typeface="+mn-cs"/>
              </a:rPr>
              <a:t>צילומי מסך של המשימה</a:t>
            </a:r>
            <a:endParaRPr lang="he-IL" dirty="0"/>
          </a:p>
        </p:txBody>
      </p:sp>
      <p:sp>
        <p:nvSpPr>
          <p:cNvPr id="5" name="כותרת 1">
            <a:extLst>
              <a:ext uri="{FF2B5EF4-FFF2-40B4-BE49-F238E27FC236}">
                <a16:creationId xmlns:a16="http://schemas.microsoft.com/office/drawing/2014/main" id="{1DD8271C-B3CB-5E13-7E35-0D8CD29CF362}"/>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3483806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תיבת טקסט 5">
            <a:extLst>
              <a:ext uri="{FF2B5EF4-FFF2-40B4-BE49-F238E27FC236}">
                <a16:creationId xmlns:a16="http://schemas.microsoft.com/office/drawing/2014/main" id="{25F3C721-4B71-AFE0-7ADC-03A4EAC016FB}"/>
              </a:ext>
            </a:extLst>
          </p:cNvPr>
          <p:cNvSpPr txBox="1"/>
          <p:nvPr/>
        </p:nvSpPr>
        <p:spPr>
          <a:xfrm>
            <a:off x="6771364" y="1528912"/>
            <a:ext cx="4122777" cy="923330"/>
          </a:xfrm>
          <a:prstGeom prst="rect">
            <a:avLst/>
          </a:prstGeom>
          <a:noFill/>
        </p:spPr>
        <p:txBody>
          <a:bodyPr wrap="square" rtlCol="1">
            <a:spAutoFit/>
          </a:bodyPr>
          <a:lstStyle/>
          <a:p>
            <a:r>
              <a:rPr lang="he-IL" dirty="0"/>
              <a:t>זה הקובץ </a:t>
            </a:r>
            <a:r>
              <a:rPr lang="en-US" dirty="0" err="1"/>
              <a:t>application.yml</a:t>
            </a:r>
            <a:r>
              <a:rPr lang="he-IL" dirty="0"/>
              <a:t> הוא קובץ תצורה ב-</a:t>
            </a:r>
            <a:r>
              <a:rPr lang="en-US" dirty="0"/>
              <a:t>YAML </a:t>
            </a:r>
            <a:r>
              <a:rPr lang="he-IL" dirty="0"/>
              <a:t> שמשמש לקביעת הגדרות שונות עבור השרת שלך.</a:t>
            </a:r>
          </a:p>
        </p:txBody>
      </p:sp>
      <p:sp>
        <p:nvSpPr>
          <p:cNvPr id="9" name="תיבת טקסט 8">
            <a:extLst>
              <a:ext uri="{FF2B5EF4-FFF2-40B4-BE49-F238E27FC236}">
                <a16:creationId xmlns:a16="http://schemas.microsoft.com/office/drawing/2014/main" id="{A154F088-D486-B975-A321-32D03ECF992A}"/>
              </a:ext>
            </a:extLst>
          </p:cNvPr>
          <p:cNvSpPr txBox="1"/>
          <p:nvPr/>
        </p:nvSpPr>
        <p:spPr>
          <a:xfrm>
            <a:off x="838200" y="1528912"/>
            <a:ext cx="2400300" cy="369332"/>
          </a:xfrm>
          <a:prstGeom prst="rect">
            <a:avLst/>
          </a:prstGeom>
          <a:noFill/>
        </p:spPr>
        <p:txBody>
          <a:bodyPr wrap="square" rtlCol="1">
            <a:spAutoFit/>
          </a:bodyPr>
          <a:lstStyle/>
          <a:p>
            <a:pPr algn="ctr"/>
            <a:r>
              <a:rPr lang="he-IL" dirty="0"/>
              <a:t>מבנה הסרוויס:</a:t>
            </a:r>
          </a:p>
        </p:txBody>
      </p:sp>
      <p:pic>
        <p:nvPicPr>
          <p:cNvPr id="5" name="תמונה 4">
            <a:extLst>
              <a:ext uri="{FF2B5EF4-FFF2-40B4-BE49-F238E27FC236}">
                <a16:creationId xmlns:a16="http://schemas.microsoft.com/office/drawing/2014/main" id="{C26030C2-5582-5A3E-AE59-D05D2C9A97BC}"/>
              </a:ext>
            </a:extLst>
          </p:cNvPr>
          <p:cNvPicPr>
            <a:picLocks noChangeAspect="1"/>
          </p:cNvPicPr>
          <p:nvPr/>
        </p:nvPicPr>
        <p:blipFill>
          <a:blip r:embed="rId2"/>
          <a:stretch>
            <a:fillRect/>
          </a:stretch>
        </p:blipFill>
        <p:spPr>
          <a:xfrm>
            <a:off x="4541046" y="2869660"/>
            <a:ext cx="7650954" cy="3205653"/>
          </a:xfrm>
          <a:prstGeom prst="rect">
            <a:avLst/>
          </a:prstGeom>
        </p:spPr>
      </p:pic>
      <p:pic>
        <p:nvPicPr>
          <p:cNvPr id="12" name="תמונה 11">
            <a:extLst>
              <a:ext uri="{FF2B5EF4-FFF2-40B4-BE49-F238E27FC236}">
                <a16:creationId xmlns:a16="http://schemas.microsoft.com/office/drawing/2014/main" id="{BB60A07C-B08A-09A2-9AE2-E95EEAC481B1}"/>
              </a:ext>
            </a:extLst>
          </p:cNvPr>
          <p:cNvPicPr>
            <a:picLocks noChangeAspect="1"/>
          </p:cNvPicPr>
          <p:nvPr/>
        </p:nvPicPr>
        <p:blipFill rotWithShape="1">
          <a:blip r:embed="rId3"/>
          <a:srcRect b="26174"/>
          <a:stretch/>
        </p:blipFill>
        <p:spPr>
          <a:xfrm>
            <a:off x="208019" y="2101593"/>
            <a:ext cx="4002260" cy="4335996"/>
          </a:xfrm>
          <a:prstGeom prst="rect">
            <a:avLst/>
          </a:prstGeom>
        </p:spPr>
      </p:pic>
      <p:sp>
        <p:nvSpPr>
          <p:cNvPr id="7" name="כותרת 1">
            <a:extLst>
              <a:ext uri="{FF2B5EF4-FFF2-40B4-BE49-F238E27FC236}">
                <a16:creationId xmlns:a16="http://schemas.microsoft.com/office/drawing/2014/main" id="{23D56EFD-73C6-C6CC-B5B4-EAB58A34C2CC}"/>
              </a:ext>
            </a:extLst>
          </p:cNvPr>
          <p:cNvSpPr txBox="1">
            <a:spLocks/>
          </p:cNvSpPr>
          <p:nvPr/>
        </p:nvSpPr>
        <p:spPr>
          <a:xfrm>
            <a:off x="838200" y="0"/>
            <a:ext cx="10515600" cy="1325563"/>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dirty="0">
                <a:solidFill>
                  <a:schemeClr val="tx2">
                    <a:lumMod val="60000"/>
                    <a:lumOff val="40000"/>
                  </a:schemeClr>
                </a:solidFill>
                <a:cs typeface="+mn-cs"/>
              </a:rPr>
              <a:t>צילומי מסך של המשימה</a:t>
            </a:r>
            <a:endParaRPr lang="he-IL" dirty="0"/>
          </a:p>
        </p:txBody>
      </p:sp>
      <p:sp>
        <p:nvSpPr>
          <p:cNvPr id="8" name="כותרת 1">
            <a:extLst>
              <a:ext uri="{FF2B5EF4-FFF2-40B4-BE49-F238E27FC236}">
                <a16:creationId xmlns:a16="http://schemas.microsoft.com/office/drawing/2014/main" id="{5CD7E308-1D2C-F825-ECE8-94063F96A1D0}"/>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1574463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29FE1712-9E5A-E88F-5745-2A9B84D6F8F9}"/>
              </a:ext>
            </a:extLst>
          </p:cNvPr>
          <p:cNvGraphicFramePr>
            <a:graphicFrameLocks noGrp="1"/>
          </p:cNvGraphicFramePr>
          <p:nvPr>
            <p:ph idx="1"/>
            <p:extLst>
              <p:ext uri="{D42A27DB-BD31-4B8C-83A1-F6EECF244321}">
                <p14:modId xmlns:p14="http://schemas.microsoft.com/office/powerpoint/2010/main" val="1611824509"/>
              </p:ext>
            </p:extLst>
          </p:nvPr>
        </p:nvGraphicFramePr>
        <p:xfrm>
          <a:off x="641744" y="1211263"/>
          <a:ext cx="10908509" cy="6356803"/>
        </p:xfrm>
        <a:graphic>
          <a:graphicData uri="http://schemas.openxmlformats.org/drawingml/2006/table">
            <a:tbl>
              <a:tblPr rtl="1" firstRow="1" bandRow="1">
                <a:tableStyleId>{1FECB4D8-DB02-4DC6-A0A2-4F2EBAE1DC90}</a:tableStyleId>
              </a:tblPr>
              <a:tblGrid>
                <a:gridCol w="404162">
                  <a:extLst>
                    <a:ext uri="{9D8B030D-6E8A-4147-A177-3AD203B41FA5}">
                      <a16:colId xmlns:a16="http://schemas.microsoft.com/office/drawing/2014/main" val="2055060790"/>
                    </a:ext>
                  </a:extLst>
                </a:gridCol>
                <a:gridCol w="2720734">
                  <a:extLst>
                    <a:ext uri="{9D8B030D-6E8A-4147-A177-3AD203B41FA5}">
                      <a16:colId xmlns:a16="http://schemas.microsoft.com/office/drawing/2014/main" val="2293940662"/>
                    </a:ext>
                  </a:extLst>
                </a:gridCol>
                <a:gridCol w="1923010">
                  <a:extLst>
                    <a:ext uri="{9D8B030D-6E8A-4147-A177-3AD203B41FA5}">
                      <a16:colId xmlns:a16="http://schemas.microsoft.com/office/drawing/2014/main" val="4252471547"/>
                    </a:ext>
                  </a:extLst>
                </a:gridCol>
                <a:gridCol w="979820">
                  <a:extLst>
                    <a:ext uri="{9D8B030D-6E8A-4147-A177-3AD203B41FA5}">
                      <a16:colId xmlns:a16="http://schemas.microsoft.com/office/drawing/2014/main" val="571557810"/>
                    </a:ext>
                  </a:extLst>
                </a:gridCol>
                <a:gridCol w="4880783">
                  <a:extLst>
                    <a:ext uri="{9D8B030D-6E8A-4147-A177-3AD203B41FA5}">
                      <a16:colId xmlns:a16="http://schemas.microsoft.com/office/drawing/2014/main" val="2534055599"/>
                    </a:ext>
                  </a:extLst>
                </a:gridCol>
              </a:tblGrid>
              <a:tr h="490537">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308683">
                <a:tc>
                  <a:txBody>
                    <a:bodyPr/>
                    <a:lstStyle/>
                    <a:p>
                      <a:pPr rtl="1"/>
                      <a:r>
                        <a:rPr lang="he-IL" sz="2000" dirty="0"/>
                        <a:t>3</a:t>
                      </a:r>
                    </a:p>
                  </a:txBody>
                  <a:tcPr marT="50292" marB="50292"/>
                </a:tc>
                <a:tc>
                  <a:txBody>
                    <a:bodyPr/>
                    <a:lstStyle/>
                    <a:p>
                      <a:pPr rtl="1"/>
                      <a:r>
                        <a:rPr lang="he-IL" sz="1600" dirty="0"/>
                        <a:t>הצגת מסמכים עבור כל קורס </a:t>
                      </a:r>
                    </a:p>
                    <a:p>
                      <a:pPr rtl="1"/>
                      <a:r>
                        <a:rPr lang="he-IL" sz="1600" dirty="0"/>
                        <a:t>מה-</a:t>
                      </a:r>
                      <a:r>
                        <a:rPr lang="en-US" sz="1600" dirty="0"/>
                        <a:t>DB-Connector</a:t>
                      </a:r>
                      <a:endParaRPr lang="he-IL" sz="1600" dirty="0"/>
                    </a:p>
                  </a:txBody>
                  <a:tcPr marT="50292" marB="50292"/>
                </a:tc>
                <a:tc>
                  <a:txBody>
                    <a:bodyPr/>
                    <a:lstStyle/>
                    <a:p>
                      <a:pPr rtl="1"/>
                      <a:r>
                        <a:rPr lang="en-US" sz="2000" dirty="0">
                          <a:solidFill>
                            <a:srgbClr val="000000"/>
                          </a:solidFill>
                          <a:latin typeface="Canva Sans"/>
                          <a:ea typeface="Canva Sans"/>
                          <a:cs typeface="Canva Sans"/>
                          <a:sym typeface="Canva Sans"/>
                        </a:rPr>
                        <a:t>Spring Boot MS angular</a:t>
                      </a:r>
                      <a:endParaRPr lang="en-US" sz="2000" dirty="0"/>
                    </a:p>
                    <a:p>
                      <a:pPr rtl="1"/>
                      <a:endParaRPr lang="en-US" sz="2000" dirty="0"/>
                    </a:p>
                  </a:txBody>
                  <a:tcPr marT="50292" marB="50292"/>
                </a:tc>
                <a:tc>
                  <a:txBody>
                    <a:bodyPr/>
                    <a:lstStyle/>
                    <a:p>
                      <a:pPr rtl="1"/>
                      <a:r>
                        <a:rPr lang="en-US" sz="2000" dirty="0"/>
                        <a:t>Java</a:t>
                      </a:r>
                    </a:p>
                    <a:p>
                      <a:pPr rtl="1"/>
                      <a:r>
                        <a:rPr lang="en-US" sz="2000" dirty="0" err="1"/>
                        <a:t>ts</a:t>
                      </a:r>
                      <a:endParaRPr lang="he-IL" sz="2000" dirty="0"/>
                    </a:p>
                  </a:txBody>
                  <a:tcPr marT="50292" marB="50292"/>
                </a:tc>
                <a:tc>
                  <a:txBody>
                    <a:bodyPr/>
                    <a:lstStyle/>
                    <a:p>
                      <a:pPr algn="r" rtl="1">
                        <a:lnSpc>
                          <a:spcPts val="2789"/>
                        </a:lnSpc>
                      </a:pPr>
                      <a:r>
                        <a:rPr lang="en-US" sz="2000" dirty="0">
                          <a:solidFill>
                            <a:srgbClr val="000000"/>
                          </a:solidFill>
                          <a:latin typeface="Canva Sans Bold"/>
                          <a:ea typeface="Canva Sans Bold"/>
                          <a:cs typeface="Canva Sans Bold"/>
                          <a:sym typeface="Canva Sans Bold"/>
                        </a:rPr>
                        <a:t>1</a:t>
                      </a:r>
                      <a:r>
                        <a:rPr lang="ar-EG" sz="2000" dirty="0">
                          <a:solidFill>
                            <a:srgbClr val="000000"/>
                          </a:solidFill>
                          <a:latin typeface="Canva Sans Bold"/>
                          <a:ea typeface="Canva Sans Bold"/>
                          <a:cs typeface="Canva Sans Bold"/>
                          <a:sym typeface="Canva Sans Bold"/>
                          <a:rtl/>
                        </a:rPr>
                        <a:t>.</a:t>
                      </a:r>
                      <a:r>
                        <a:rPr lang="he-IL" sz="2000" dirty="0">
                          <a:solidFill>
                            <a:srgbClr val="000000"/>
                          </a:solidFill>
                          <a:latin typeface="Canva Sans"/>
                          <a:ea typeface="Canva Sans"/>
                          <a:cs typeface="Canva Sans"/>
                          <a:sym typeface="Canva Sans"/>
                          <a:rtl/>
                        </a:rPr>
                        <a:t> בתוך </a:t>
                      </a:r>
                      <a:r>
                        <a:rPr lang="he-IL" sz="2000" dirty="0" err="1">
                          <a:solidFill>
                            <a:srgbClr val="000000"/>
                          </a:solidFill>
                          <a:latin typeface="Canva Sans"/>
                          <a:ea typeface="Canva Sans"/>
                          <a:cs typeface="Canva Sans"/>
                          <a:sym typeface="Canva Sans"/>
                          <a:rtl/>
                        </a:rPr>
                        <a:t>קומפוננטת</a:t>
                      </a:r>
                      <a:r>
                        <a:rPr lang="he-IL" sz="2000" dirty="0">
                          <a:solidFill>
                            <a:srgbClr val="000000"/>
                          </a:solidFill>
                          <a:latin typeface="Canva Sans"/>
                          <a:ea typeface="Canva Sans"/>
                          <a:cs typeface="Canva Sans"/>
                          <a:sym typeface="Canva Sans"/>
                          <a:rtl/>
                        </a:rPr>
                        <a:t> </a:t>
                      </a:r>
                      <a:r>
                        <a:rPr lang="en-US" sz="2000" dirty="0">
                          <a:solidFill>
                            <a:srgbClr val="000000"/>
                          </a:solidFill>
                          <a:latin typeface="Canva Sans"/>
                          <a:ea typeface="Canva Sans"/>
                          <a:cs typeface="Canva Sans"/>
                          <a:sym typeface="Canva Sans"/>
                          <a:rtl/>
                        </a:rPr>
                        <a:t>course-document</a:t>
                      </a:r>
                      <a:r>
                        <a:rPr lang="he-IL" sz="2000" dirty="0">
                          <a:solidFill>
                            <a:srgbClr val="000000"/>
                          </a:solidFill>
                          <a:latin typeface="Canva Sans"/>
                          <a:ea typeface="Canva Sans"/>
                          <a:cs typeface="Canva Sans"/>
                          <a:sym typeface="Canva Sans"/>
                          <a:rtl/>
                        </a:rPr>
                        <a:t> </a:t>
                      </a:r>
                      <a:r>
                        <a:rPr lang="he-IL" sz="2000" dirty="0" err="1">
                          <a:solidFill>
                            <a:srgbClr val="000000"/>
                          </a:solidFill>
                          <a:latin typeface="Canva Sans"/>
                          <a:ea typeface="Canva Sans"/>
                          <a:cs typeface="Canva Sans"/>
                          <a:sym typeface="Canva Sans"/>
                          <a:rtl/>
                        </a:rPr>
                        <a:t>באנגולר</a:t>
                      </a:r>
                      <a:r>
                        <a:rPr lang="he-IL" sz="2000" dirty="0">
                          <a:solidFill>
                            <a:srgbClr val="000000"/>
                          </a:solidFill>
                          <a:latin typeface="Canva Sans"/>
                          <a:ea typeface="Canva Sans"/>
                          <a:cs typeface="Canva Sans"/>
                          <a:sym typeface="Canva Sans"/>
                          <a:rtl/>
                        </a:rPr>
                        <a:t> (</a:t>
                      </a:r>
                      <a:r>
                        <a:rPr lang="he-IL" sz="2000" dirty="0" err="1">
                          <a:solidFill>
                            <a:srgbClr val="000000"/>
                          </a:solidFill>
                          <a:latin typeface="Canva Sans"/>
                          <a:ea typeface="Canva Sans"/>
                          <a:cs typeface="Canva Sans"/>
                          <a:sym typeface="Canva Sans"/>
                          <a:rtl/>
                        </a:rPr>
                        <a:t>קומפוננטה</a:t>
                      </a:r>
                      <a:r>
                        <a:rPr lang="he-IL" sz="2000" dirty="0">
                          <a:solidFill>
                            <a:srgbClr val="000000"/>
                          </a:solidFill>
                          <a:latin typeface="Canva Sans"/>
                          <a:ea typeface="Canva Sans"/>
                          <a:cs typeface="Canva Sans"/>
                          <a:sym typeface="Canva Sans"/>
                          <a:rtl/>
                        </a:rPr>
                        <a:t> שמכילה מסמכים).</a:t>
                      </a:r>
                    </a:p>
                    <a:p>
                      <a:pPr algn="r" rtl="1">
                        <a:lnSpc>
                          <a:spcPts val="2789"/>
                        </a:lnSpc>
                      </a:pPr>
                      <a:r>
                        <a:rPr lang="he-IL" sz="2000" dirty="0">
                          <a:solidFill>
                            <a:srgbClr val="000000"/>
                          </a:solidFill>
                          <a:latin typeface="Canva Sans"/>
                          <a:ea typeface="Canva Sans"/>
                          <a:cs typeface="Canva Sans"/>
                          <a:sym typeface="Canva Sans"/>
                          <a:rtl/>
                        </a:rPr>
                        <a:t>ביצעתי קריאת שרת לקבל את נתוני מסמכים עבור קורס ספציפי:</a:t>
                      </a:r>
                    </a:p>
                    <a:p>
                      <a:pPr algn="l">
                        <a:lnSpc>
                          <a:spcPts val="2789"/>
                        </a:lnSpc>
                      </a:pPr>
                      <a:r>
                        <a:rPr lang="en-US" sz="2000" dirty="0">
                          <a:solidFill>
                            <a:srgbClr val="000000"/>
                          </a:solidFill>
                          <a:latin typeface="Canva Sans"/>
                          <a:ea typeface="Canva Sans"/>
                          <a:cs typeface="Canva Sans"/>
                          <a:sym typeface="Canva Sans"/>
                        </a:rPr>
                        <a:t>GET/</a:t>
                      </a:r>
                      <a:r>
                        <a:rPr lang="en-US" sz="2000" dirty="0" err="1">
                          <a:solidFill>
                            <a:srgbClr val="000000"/>
                          </a:solidFill>
                          <a:latin typeface="Canva Sans"/>
                          <a:ea typeface="Canva Sans"/>
                          <a:cs typeface="Canva Sans"/>
                          <a:sym typeface="Canva Sans"/>
                        </a:rPr>
                        <a:t>api</a:t>
                      </a:r>
                      <a:r>
                        <a:rPr lang="en-US" sz="2000" dirty="0">
                          <a:solidFill>
                            <a:srgbClr val="000000"/>
                          </a:solidFill>
                          <a:latin typeface="Canva Sans"/>
                          <a:ea typeface="Canva Sans"/>
                          <a:cs typeface="Canva Sans"/>
                          <a:sym typeface="Canva Sans"/>
                        </a:rPr>
                        <a:t>/courses/{</a:t>
                      </a:r>
                      <a:r>
                        <a:rPr lang="en-US" sz="2000" dirty="0" err="1">
                          <a:solidFill>
                            <a:srgbClr val="000000"/>
                          </a:solidFill>
                          <a:latin typeface="Canva Sans"/>
                          <a:ea typeface="Canva Sans"/>
                          <a:cs typeface="Canva Sans"/>
                          <a:sym typeface="Canva Sans"/>
                        </a:rPr>
                        <a:t>courseId</a:t>
                      </a:r>
                      <a:r>
                        <a:rPr lang="en-US" sz="2000" dirty="0">
                          <a:solidFill>
                            <a:srgbClr val="000000"/>
                          </a:solidFill>
                          <a:latin typeface="Canva Sans"/>
                          <a:ea typeface="Canva Sans"/>
                          <a:cs typeface="Canva Sans"/>
                          <a:sym typeface="Canva Sans"/>
                        </a:rPr>
                        <a:t>}/</a:t>
                      </a:r>
                      <a:r>
                        <a:rPr lang="en-US" sz="2000" dirty="0" err="1">
                          <a:solidFill>
                            <a:srgbClr val="000000"/>
                          </a:solidFill>
                          <a:latin typeface="Canva Sans"/>
                          <a:ea typeface="Canva Sans"/>
                          <a:cs typeface="Canva Sans"/>
                          <a:sym typeface="Canva Sans"/>
                        </a:rPr>
                        <a:t>courseDocument</a:t>
                      </a:r>
                      <a:endParaRPr lang="en-US" sz="2000" dirty="0">
                        <a:solidFill>
                          <a:srgbClr val="000000"/>
                        </a:solidFill>
                        <a:latin typeface="Canva Sans"/>
                        <a:ea typeface="Canva Sans"/>
                        <a:cs typeface="Canva Sans"/>
                        <a:sym typeface="Canva Sans"/>
                      </a:endParaRPr>
                    </a:p>
                    <a:p>
                      <a:pPr algn="r" rtl="1">
                        <a:lnSpc>
                          <a:spcPts val="2789"/>
                        </a:lnSpc>
                      </a:pPr>
                      <a:r>
                        <a:rPr lang="he-IL" sz="2000" dirty="0">
                          <a:solidFill>
                            <a:srgbClr val="000000"/>
                          </a:solidFill>
                          <a:latin typeface="Canva Sans"/>
                          <a:ea typeface="Canva Sans"/>
                          <a:cs typeface="Canva Sans"/>
                          <a:sym typeface="Canva Sans"/>
                          <a:rtl/>
                        </a:rPr>
                        <a:t>הקריאה פנתה ל</a:t>
                      </a:r>
                      <a:r>
                        <a:rPr lang="en-US" sz="2000" dirty="0">
                          <a:solidFill>
                            <a:srgbClr val="000000"/>
                          </a:solidFill>
                          <a:latin typeface="Canva Sans"/>
                          <a:ea typeface="Canva Sans"/>
                          <a:cs typeface="Canva Sans"/>
                          <a:sym typeface="Canva Sans"/>
                        </a:rPr>
                        <a:t>courses-service</a:t>
                      </a:r>
                      <a:r>
                        <a:rPr lang="ar-EG" sz="2000" dirty="0">
                          <a:solidFill>
                            <a:srgbClr val="000000"/>
                          </a:solidFill>
                          <a:latin typeface="Canva Sans"/>
                          <a:ea typeface="Canva Sans"/>
                          <a:cs typeface="Canva Sans"/>
                          <a:sym typeface="Canva Sans"/>
                          <a:rtl/>
                        </a:rPr>
                        <a:t>.</a:t>
                      </a:r>
                      <a:endParaRPr lang="en-US" sz="2000" dirty="0">
                        <a:solidFill>
                          <a:srgbClr val="000000"/>
                        </a:solidFill>
                        <a:latin typeface="Canva Sans"/>
                        <a:ea typeface="Canva Sans"/>
                        <a:cs typeface="Canva Sans"/>
                        <a:sym typeface="Canva Sans"/>
                        <a:rtl/>
                      </a:endParaRPr>
                    </a:p>
                    <a:p>
                      <a:pPr algn="r" rtl="1">
                        <a:lnSpc>
                          <a:spcPts val="2789"/>
                        </a:lnSpc>
                      </a:pPr>
                      <a:endParaRPr lang="ar-EG" sz="2000" dirty="0">
                        <a:solidFill>
                          <a:srgbClr val="000000"/>
                        </a:solidFill>
                        <a:latin typeface="Canva Sans"/>
                        <a:ea typeface="Canva Sans"/>
                        <a:cs typeface="Canva Sans"/>
                        <a:sym typeface="Canva Sans"/>
                        <a:rtl/>
                      </a:endParaRPr>
                    </a:p>
                    <a:p>
                      <a:pPr algn="r" rtl="1">
                        <a:lnSpc>
                          <a:spcPts val="2789"/>
                        </a:lnSpc>
                      </a:pPr>
                      <a:r>
                        <a:rPr lang="en-US" sz="2000" dirty="0">
                          <a:solidFill>
                            <a:srgbClr val="000000"/>
                          </a:solidFill>
                          <a:latin typeface="Canva Sans Bold"/>
                          <a:ea typeface="Canva Sans Bold"/>
                          <a:cs typeface="Canva Sans Bold"/>
                          <a:sym typeface="Canva Sans Bold"/>
                        </a:rPr>
                        <a:t>2</a:t>
                      </a:r>
                      <a:r>
                        <a:rPr lang="ar-EG" sz="2000" dirty="0">
                          <a:solidFill>
                            <a:srgbClr val="000000"/>
                          </a:solidFill>
                          <a:latin typeface="Canva Sans Bold"/>
                          <a:ea typeface="Canva Sans Bold"/>
                          <a:cs typeface="Canva Sans Bold"/>
                          <a:sym typeface="Canva Sans Bold"/>
                          <a:rtl/>
                        </a:rPr>
                        <a:t>.</a:t>
                      </a:r>
                      <a:r>
                        <a:rPr lang="he-IL" sz="2000" dirty="0">
                          <a:solidFill>
                            <a:srgbClr val="000000"/>
                          </a:solidFill>
                          <a:latin typeface="Canva Sans"/>
                          <a:ea typeface="Canva Sans"/>
                          <a:cs typeface="Canva Sans"/>
                          <a:sym typeface="Canva Sans"/>
                          <a:rtl/>
                        </a:rPr>
                        <a:t> בתוך </a:t>
                      </a:r>
                      <a:r>
                        <a:rPr lang="en-US" sz="2000" dirty="0">
                          <a:solidFill>
                            <a:srgbClr val="000000"/>
                          </a:solidFill>
                          <a:latin typeface="Canva Sans"/>
                          <a:ea typeface="Canva Sans"/>
                          <a:cs typeface="Canva Sans"/>
                          <a:sym typeface="Canva Sans"/>
                        </a:rPr>
                        <a:t>courses-service</a:t>
                      </a:r>
                      <a:r>
                        <a:rPr lang="he-IL" sz="2000" dirty="0">
                          <a:solidFill>
                            <a:srgbClr val="000000"/>
                          </a:solidFill>
                          <a:latin typeface="Canva Sans"/>
                          <a:ea typeface="Canva Sans"/>
                          <a:cs typeface="Canva Sans"/>
                          <a:sym typeface="Canva Sans"/>
                          <a:rtl/>
                        </a:rPr>
                        <a:t> הוספתי קריאה ל </a:t>
                      </a:r>
                      <a:r>
                        <a:rPr lang="en-US" sz="2000" dirty="0">
                          <a:solidFill>
                            <a:srgbClr val="000000"/>
                          </a:solidFill>
                          <a:latin typeface="Canva Sans"/>
                          <a:ea typeface="Canva Sans"/>
                          <a:cs typeface="Canva Sans"/>
                          <a:sym typeface="Canva Sans"/>
                          <a:rtl/>
                        </a:rPr>
                        <a:t>document</a:t>
                      </a:r>
                      <a:r>
                        <a:rPr lang="en-US" sz="2000" dirty="0">
                          <a:solidFill>
                            <a:srgbClr val="000000"/>
                          </a:solidFill>
                          <a:latin typeface="Canva Sans"/>
                          <a:ea typeface="Canva Sans"/>
                          <a:cs typeface="Canva Sans"/>
                          <a:sym typeface="Canva Sans"/>
                        </a:rPr>
                        <a:t>-service</a:t>
                      </a:r>
                      <a:r>
                        <a:rPr lang="he-IL" sz="2000" dirty="0">
                          <a:solidFill>
                            <a:srgbClr val="000000"/>
                          </a:solidFill>
                          <a:latin typeface="Canva Sans"/>
                          <a:ea typeface="Canva Sans"/>
                          <a:cs typeface="Canva Sans"/>
                          <a:sym typeface="Canva Sans"/>
                          <a:rtl/>
                        </a:rPr>
                        <a:t> לקבל את נתוני המסמכים.</a:t>
                      </a:r>
                    </a:p>
                    <a:p>
                      <a:pPr algn="r" rtl="1">
                        <a:lnSpc>
                          <a:spcPts val="2789"/>
                        </a:lnSpc>
                      </a:pPr>
                      <a:endParaRPr lang="he-IL" sz="2000" dirty="0">
                        <a:solidFill>
                          <a:srgbClr val="000000"/>
                        </a:solidFill>
                        <a:latin typeface="Canva Sans"/>
                        <a:ea typeface="Canva Sans"/>
                        <a:cs typeface="Canva Sans"/>
                        <a:sym typeface="Canva Sans"/>
                        <a:rtl/>
                      </a:endParaRPr>
                    </a:p>
                    <a:p>
                      <a:pPr algn="r" rtl="1">
                        <a:lnSpc>
                          <a:spcPts val="2789"/>
                        </a:lnSpc>
                      </a:pPr>
                      <a:r>
                        <a:rPr lang="en-US" sz="2000" dirty="0">
                          <a:solidFill>
                            <a:srgbClr val="000000"/>
                          </a:solidFill>
                          <a:latin typeface="Canva Sans Bold"/>
                          <a:ea typeface="Canva Sans Bold"/>
                          <a:cs typeface="Canva Sans Bold"/>
                          <a:sym typeface="Canva Sans Bold"/>
                        </a:rPr>
                        <a:t>3</a:t>
                      </a:r>
                      <a:r>
                        <a:rPr lang="ar-EG" sz="2000" dirty="0">
                          <a:solidFill>
                            <a:srgbClr val="000000"/>
                          </a:solidFill>
                          <a:latin typeface="Canva Sans Bold"/>
                          <a:ea typeface="Canva Sans Bold"/>
                          <a:cs typeface="Canva Sans Bold"/>
                          <a:sym typeface="Canva Sans Bold"/>
                          <a:rtl/>
                        </a:rPr>
                        <a:t>.</a:t>
                      </a:r>
                      <a:r>
                        <a:rPr lang="he-IL" sz="2000" dirty="0">
                          <a:solidFill>
                            <a:srgbClr val="000000"/>
                          </a:solidFill>
                          <a:latin typeface="Canva Sans"/>
                          <a:ea typeface="Canva Sans"/>
                          <a:cs typeface="Canva Sans"/>
                          <a:sym typeface="Canva Sans"/>
                          <a:rtl/>
                        </a:rPr>
                        <a:t> בתוך </a:t>
                      </a:r>
                      <a:r>
                        <a:rPr lang="en-US" sz="2000" dirty="0">
                          <a:solidFill>
                            <a:srgbClr val="000000"/>
                          </a:solidFill>
                          <a:latin typeface="Canva Sans"/>
                          <a:ea typeface="Canva Sans"/>
                          <a:cs typeface="Canva Sans"/>
                          <a:sym typeface="Canva Sans"/>
                          <a:rtl/>
                        </a:rPr>
                        <a:t>document</a:t>
                      </a:r>
                      <a:r>
                        <a:rPr lang="en-US" sz="2000" dirty="0">
                          <a:solidFill>
                            <a:srgbClr val="000000"/>
                          </a:solidFill>
                          <a:latin typeface="Canva Sans"/>
                          <a:ea typeface="Canva Sans"/>
                          <a:cs typeface="Canva Sans"/>
                          <a:sym typeface="Canva Sans"/>
                        </a:rPr>
                        <a:t>-service</a:t>
                      </a:r>
                      <a:r>
                        <a:rPr lang="he-IL" sz="2000" dirty="0">
                          <a:solidFill>
                            <a:srgbClr val="000000"/>
                          </a:solidFill>
                          <a:latin typeface="Canva Sans"/>
                          <a:ea typeface="Canva Sans"/>
                          <a:cs typeface="Canva Sans"/>
                          <a:sym typeface="Canva Sans"/>
                          <a:rtl/>
                        </a:rPr>
                        <a:t> הוספתי קריאה ל</a:t>
                      </a:r>
                      <a:r>
                        <a:rPr lang="en-US" sz="2000" dirty="0" err="1">
                          <a:solidFill>
                            <a:srgbClr val="000000"/>
                          </a:solidFill>
                          <a:latin typeface="Canva Sans"/>
                          <a:ea typeface="Canva Sans"/>
                          <a:cs typeface="Canva Sans"/>
                          <a:sym typeface="Canva Sans"/>
                        </a:rPr>
                        <a:t>db</a:t>
                      </a:r>
                      <a:r>
                        <a:rPr lang="en-US" sz="2000" dirty="0">
                          <a:solidFill>
                            <a:srgbClr val="000000"/>
                          </a:solidFill>
                          <a:latin typeface="Canva Sans"/>
                          <a:ea typeface="Canva Sans"/>
                          <a:cs typeface="Canva Sans"/>
                          <a:sym typeface="Canva Sans"/>
                        </a:rPr>
                        <a:t>-connector</a:t>
                      </a:r>
                      <a:r>
                        <a:rPr lang="he-IL" sz="2000" dirty="0">
                          <a:solidFill>
                            <a:srgbClr val="000000"/>
                          </a:solidFill>
                          <a:latin typeface="Canva Sans"/>
                          <a:ea typeface="Canva Sans"/>
                          <a:cs typeface="Canva Sans"/>
                          <a:sym typeface="Canva Sans"/>
                          <a:rtl/>
                        </a:rPr>
                        <a:t> שהוא</a:t>
                      </a:r>
                    </a:p>
                    <a:p>
                      <a:pPr algn="r" rtl="1">
                        <a:lnSpc>
                          <a:spcPts val="2789"/>
                        </a:lnSpc>
                      </a:pPr>
                      <a:r>
                        <a:rPr lang="ar-EG" sz="2000" dirty="0">
                          <a:solidFill>
                            <a:srgbClr val="000000"/>
                          </a:solidFill>
                          <a:latin typeface="Canva Sans"/>
                          <a:ea typeface="Canva Sans"/>
                          <a:cs typeface="Canva Sans"/>
                          <a:sym typeface="Canva Sans"/>
                          <a:rtl/>
                        </a:rPr>
                        <a:t> </a:t>
                      </a:r>
                      <a:r>
                        <a:rPr lang="en-US" sz="2000" dirty="0">
                          <a:solidFill>
                            <a:srgbClr val="000000"/>
                          </a:solidFill>
                          <a:latin typeface="Canva Sans"/>
                          <a:ea typeface="Canva Sans"/>
                          <a:cs typeface="Canva Sans"/>
                          <a:sym typeface="Canva Sans"/>
                        </a:rPr>
                        <a:t>micro-service</a:t>
                      </a:r>
                      <a:r>
                        <a:rPr lang="he-IL" sz="2000" dirty="0">
                          <a:solidFill>
                            <a:srgbClr val="000000"/>
                          </a:solidFill>
                          <a:latin typeface="Canva Sans"/>
                          <a:ea typeface="Canva Sans"/>
                          <a:cs typeface="Canva Sans"/>
                          <a:sym typeface="Canva Sans"/>
                          <a:rtl/>
                        </a:rPr>
                        <a:t> שמטפל בכל פעולות ה</a:t>
                      </a:r>
                      <a:r>
                        <a:rPr lang="en-US" sz="2000" dirty="0" err="1">
                          <a:solidFill>
                            <a:srgbClr val="000000"/>
                          </a:solidFill>
                          <a:latin typeface="Canva Sans"/>
                          <a:ea typeface="Canva Sans"/>
                          <a:cs typeface="Canva Sans"/>
                          <a:sym typeface="Canva Sans"/>
                        </a:rPr>
                        <a:t>db</a:t>
                      </a:r>
                      <a:r>
                        <a:rPr lang="he-IL" sz="2000" dirty="0">
                          <a:solidFill>
                            <a:srgbClr val="000000"/>
                          </a:solidFill>
                          <a:latin typeface="Canva Sans"/>
                          <a:ea typeface="Canva Sans"/>
                          <a:cs typeface="Canva Sans"/>
                          <a:sym typeface="Canva Sans"/>
                          <a:rtl/>
                        </a:rPr>
                        <a:t> ובמקרה זה שלף את נתוני המסמכים מתוך ה-</a:t>
                      </a:r>
                      <a:r>
                        <a:rPr lang="en-US" sz="2000" dirty="0" err="1">
                          <a:solidFill>
                            <a:srgbClr val="000000"/>
                          </a:solidFill>
                          <a:latin typeface="Canva Sans"/>
                          <a:ea typeface="Canva Sans"/>
                          <a:cs typeface="Canva Sans"/>
                          <a:sym typeface="Canva Sans"/>
                        </a:rPr>
                        <a:t>db</a:t>
                      </a:r>
                      <a:r>
                        <a:rPr lang="ar-EG" sz="2000" dirty="0">
                          <a:solidFill>
                            <a:srgbClr val="000000"/>
                          </a:solidFill>
                          <a:latin typeface="Canva Sans"/>
                          <a:ea typeface="Canva Sans"/>
                          <a:cs typeface="Canva Sans"/>
                          <a:sym typeface="Canva Sans"/>
                          <a:rtl/>
                        </a:rPr>
                        <a:t>.</a:t>
                      </a:r>
                      <a:endParaRPr lang="he-IL" sz="2000" dirty="0"/>
                    </a:p>
                  </a:txBody>
                  <a:tcPr marT="50292" marB="50292"/>
                </a:tc>
                <a:extLst>
                  <a:ext uri="{0D108BD9-81ED-4DB2-BD59-A6C34878D82A}">
                    <a16:rowId xmlns:a16="http://schemas.microsoft.com/office/drawing/2014/main" val="3737988478"/>
                  </a:ext>
                </a:extLst>
              </a:tr>
              <a:tr h="811094">
                <a:tc>
                  <a:txBody>
                    <a:bodyPr/>
                    <a:lstStyle/>
                    <a:p>
                      <a:pPr rtl="1"/>
                      <a:r>
                        <a:rPr lang="he-IL" sz="2000" dirty="0"/>
                        <a:t> </a:t>
                      </a:r>
                    </a:p>
                  </a:txBody>
                  <a:tcPr marT="50292" marB="50292"/>
                </a:tc>
                <a:tc>
                  <a:txBody>
                    <a:bodyPr/>
                    <a:lstStyle/>
                    <a:p>
                      <a:pPr rtl="1"/>
                      <a:endParaRPr lang="he-IL" sz="1600" dirty="0"/>
                    </a:p>
                  </a:txBody>
                  <a:tcPr marT="50292" marB="50292"/>
                </a:tc>
                <a:tc>
                  <a:txBody>
                    <a:bodyPr/>
                    <a:lstStyle/>
                    <a:p>
                      <a:pPr rtl="1"/>
                      <a:endParaRPr lang="he-IL" sz="2000" dirty="0"/>
                    </a:p>
                  </a:txBody>
                  <a:tcPr marT="50292" marB="50292"/>
                </a:tc>
                <a:tc>
                  <a:txBody>
                    <a:bodyPr/>
                    <a:lstStyle/>
                    <a:p>
                      <a:pPr rtl="1"/>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marT="50292" marB="50292"/>
                </a:tc>
                <a:extLst>
                  <a:ext uri="{0D108BD9-81ED-4DB2-BD59-A6C34878D82A}">
                    <a16:rowId xmlns:a16="http://schemas.microsoft.com/office/drawing/2014/main" val="616851175"/>
                  </a:ext>
                </a:extLst>
              </a:tr>
            </a:tbl>
          </a:graphicData>
        </a:graphic>
      </p:graphicFrame>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838199" y="0"/>
            <a:ext cx="10515600" cy="1325563"/>
          </a:xfrm>
        </p:spPr>
        <p:txBody>
          <a:bodyPr>
            <a:normAutofit/>
          </a:bodyPr>
          <a:lstStyle/>
          <a:p>
            <a:pPr algn="ctr"/>
            <a:r>
              <a:rPr lang="he-IL" dirty="0">
                <a:solidFill>
                  <a:schemeClr val="tx2">
                    <a:lumMod val="60000"/>
                    <a:lumOff val="40000"/>
                  </a:schemeClr>
                </a:solidFill>
                <a:cs typeface="+mn-cs"/>
              </a:rPr>
              <a:t>שלב 4: ביצוע ופיתוח</a:t>
            </a:r>
            <a:endParaRPr lang="he-IL" dirty="0"/>
          </a:p>
        </p:txBody>
      </p:sp>
      <p:sp>
        <p:nvSpPr>
          <p:cNvPr id="2" name="כותרת 1">
            <a:extLst>
              <a:ext uri="{FF2B5EF4-FFF2-40B4-BE49-F238E27FC236}">
                <a16:creationId xmlns:a16="http://schemas.microsoft.com/office/drawing/2014/main" id="{429FEE1A-1555-C2A9-55B3-98A35FE10A77}"/>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3048772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C2481ACA-604D-5892-02EA-6DE634A43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096" y="5339989"/>
            <a:ext cx="7163800" cy="819264"/>
          </a:xfrm>
          <a:prstGeom prst="rect">
            <a:avLst/>
          </a:prstGeom>
        </p:spPr>
      </p:pic>
      <p:pic>
        <p:nvPicPr>
          <p:cNvPr id="7" name="תמונה 6">
            <a:extLst>
              <a:ext uri="{FF2B5EF4-FFF2-40B4-BE49-F238E27FC236}">
                <a16:creationId xmlns:a16="http://schemas.microsoft.com/office/drawing/2014/main" id="{31E6E011-AB27-FC1C-B779-9652731A35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225" y="2654131"/>
            <a:ext cx="10145541" cy="2143424"/>
          </a:xfrm>
          <a:prstGeom prst="rect">
            <a:avLst/>
          </a:prstGeom>
        </p:spPr>
      </p:pic>
      <p:sp>
        <p:nvSpPr>
          <p:cNvPr id="10" name="TextBox 8">
            <a:extLst>
              <a:ext uri="{FF2B5EF4-FFF2-40B4-BE49-F238E27FC236}">
                <a16:creationId xmlns:a16="http://schemas.microsoft.com/office/drawing/2014/main" id="{66A60441-33FC-1299-6C0F-FB20663D4F8A}"/>
              </a:ext>
            </a:extLst>
          </p:cNvPr>
          <p:cNvSpPr txBox="1"/>
          <p:nvPr/>
        </p:nvSpPr>
        <p:spPr>
          <a:xfrm>
            <a:off x="708307" y="1707079"/>
            <a:ext cx="10775378" cy="404618"/>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1">
              <a:lnSpc>
                <a:spcPts val="3189"/>
              </a:lnSpc>
              <a:spcBef>
                <a:spcPct val="0"/>
              </a:spcBef>
            </a:pPr>
            <a:r>
              <a:rPr lang="he-IL" sz="2472" dirty="0">
                <a:latin typeface="Arimo Bold"/>
                <a:ea typeface="Arimo Bold"/>
                <a:cs typeface="Arimo Bold"/>
                <a:sym typeface="Arimo Bold"/>
                <a:rtl/>
              </a:rPr>
              <a:t>הקוד </a:t>
            </a:r>
            <a:r>
              <a:rPr lang="he-IL" sz="2472" dirty="0" err="1">
                <a:latin typeface="Arimo Bold"/>
                <a:ea typeface="Arimo Bold"/>
                <a:cs typeface="Arimo Bold"/>
                <a:sym typeface="Arimo Bold"/>
                <a:rtl/>
              </a:rPr>
              <a:t>באנגולר</a:t>
            </a:r>
            <a:r>
              <a:rPr lang="he-IL" sz="2472" dirty="0">
                <a:latin typeface="Arimo Bold"/>
                <a:ea typeface="Arimo Bold"/>
                <a:cs typeface="Arimo Bold"/>
                <a:sym typeface="Arimo Bold"/>
                <a:rtl/>
              </a:rPr>
              <a:t> שמתאר את הקריאה לסרוויס</a:t>
            </a:r>
          </a:p>
        </p:txBody>
      </p:sp>
      <p:sp>
        <p:nvSpPr>
          <p:cNvPr id="11" name="כותרת 1">
            <a:extLst>
              <a:ext uri="{FF2B5EF4-FFF2-40B4-BE49-F238E27FC236}">
                <a16:creationId xmlns:a16="http://schemas.microsoft.com/office/drawing/2014/main" id="{748A0B48-D1D0-6ADA-B2EB-C3E253F06633}"/>
              </a:ext>
            </a:extLst>
          </p:cNvPr>
          <p:cNvSpPr>
            <a:spLocks noGrp="1"/>
          </p:cNvSpPr>
          <p:nvPr>
            <p:ph type="title"/>
          </p:nvPr>
        </p:nvSpPr>
        <p:spPr>
          <a:xfrm>
            <a:off x="838200" y="0"/>
            <a:ext cx="10515600" cy="1325563"/>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sp>
        <p:nvSpPr>
          <p:cNvPr id="12" name="כותרת 1">
            <a:extLst>
              <a:ext uri="{FF2B5EF4-FFF2-40B4-BE49-F238E27FC236}">
                <a16:creationId xmlns:a16="http://schemas.microsoft.com/office/drawing/2014/main" id="{0B566CEC-6B4E-717A-38F0-A5D00445529F}"/>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4291895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ACD0918B-A32D-CB40-FAFA-A187C3954633}"/>
              </a:ext>
            </a:extLst>
          </p:cNvPr>
          <p:cNvPicPr>
            <a:picLocks noChangeAspect="1"/>
          </p:cNvPicPr>
          <p:nvPr/>
        </p:nvPicPr>
        <p:blipFill>
          <a:blip r:embed="rId2"/>
          <a:stretch>
            <a:fillRect/>
          </a:stretch>
        </p:blipFill>
        <p:spPr>
          <a:xfrm>
            <a:off x="2566495" y="2746373"/>
            <a:ext cx="7059010" cy="914528"/>
          </a:xfrm>
          <a:prstGeom prst="rect">
            <a:avLst/>
          </a:prstGeom>
        </p:spPr>
      </p:pic>
      <p:pic>
        <p:nvPicPr>
          <p:cNvPr id="9" name="תמונה 8">
            <a:extLst>
              <a:ext uri="{FF2B5EF4-FFF2-40B4-BE49-F238E27FC236}">
                <a16:creationId xmlns:a16="http://schemas.microsoft.com/office/drawing/2014/main" id="{7F03DEA7-77E1-7839-358A-51511FE19C80}"/>
              </a:ext>
            </a:extLst>
          </p:cNvPr>
          <p:cNvPicPr>
            <a:picLocks noChangeAspect="1"/>
          </p:cNvPicPr>
          <p:nvPr/>
        </p:nvPicPr>
        <p:blipFill>
          <a:blip r:embed="rId3"/>
          <a:stretch>
            <a:fillRect/>
          </a:stretch>
        </p:blipFill>
        <p:spPr>
          <a:xfrm>
            <a:off x="1032756" y="4258625"/>
            <a:ext cx="10126488" cy="1286054"/>
          </a:xfrm>
          <a:prstGeom prst="rect">
            <a:avLst/>
          </a:prstGeom>
        </p:spPr>
      </p:pic>
      <p:sp>
        <p:nvSpPr>
          <p:cNvPr id="10" name="TextBox 7">
            <a:extLst>
              <a:ext uri="{FF2B5EF4-FFF2-40B4-BE49-F238E27FC236}">
                <a16:creationId xmlns:a16="http://schemas.microsoft.com/office/drawing/2014/main" id="{DB531755-DE6B-CCBD-63CF-66E4F9A2F29F}"/>
              </a:ext>
            </a:extLst>
          </p:cNvPr>
          <p:cNvSpPr txBox="1"/>
          <p:nvPr/>
        </p:nvSpPr>
        <p:spPr>
          <a:xfrm>
            <a:off x="708311" y="1748282"/>
            <a:ext cx="10775378" cy="400367"/>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1">
              <a:lnSpc>
                <a:spcPts val="3189"/>
              </a:lnSpc>
              <a:spcBef>
                <a:spcPct val="0"/>
              </a:spcBef>
            </a:pPr>
            <a:r>
              <a:rPr lang="he-IL" sz="2472" dirty="0">
                <a:latin typeface="Arimo"/>
                <a:ea typeface="Arimo"/>
                <a:cs typeface="Arimo"/>
                <a:sym typeface="Arimo"/>
                <a:rtl/>
              </a:rPr>
              <a:t>להלן הקוד מתוך ה</a:t>
            </a:r>
            <a:r>
              <a:rPr lang="en-US" sz="2472" dirty="0">
                <a:latin typeface="Arimo"/>
                <a:ea typeface="Arimo"/>
                <a:cs typeface="Arimo"/>
                <a:sym typeface="Arimo"/>
              </a:rPr>
              <a:t>courses-service</a:t>
            </a:r>
            <a:r>
              <a:rPr lang="he-IL" sz="2472" dirty="0">
                <a:latin typeface="Arimo"/>
                <a:ea typeface="Arimo"/>
                <a:cs typeface="Arimo"/>
                <a:sym typeface="Arimo"/>
                <a:rtl/>
              </a:rPr>
              <a:t> שקורא ל</a:t>
            </a:r>
            <a:r>
              <a:rPr lang="en-US" sz="2472" dirty="0">
                <a:latin typeface="Arimo"/>
                <a:ea typeface="Arimo"/>
                <a:cs typeface="Arimo"/>
                <a:sym typeface="Arimo"/>
                <a:rtl/>
              </a:rPr>
              <a:t>document</a:t>
            </a:r>
            <a:r>
              <a:rPr lang="en-US" sz="2472" dirty="0">
                <a:latin typeface="Arimo"/>
                <a:ea typeface="Arimo"/>
                <a:cs typeface="Arimo"/>
                <a:sym typeface="Arimo"/>
              </a:rPr>
              <a:t>-service</a:t>
            </a:r>
          </a:p>
        </p:txBody>
      </p:sp>
      <p:sp>
        <p:nvSpPr>
          <p:cNvPr id="11" name="כותרת 1">
            <a:extLst>
              <a:ext uri="{FF2B5EF4-FFF2-40B4-BE49-F238E27FC236}">
                <a16:creationId xmlns:a16="http://schemas.microsoft.com/office/drawing/2014/main" id="{6A8FD105-C36F-619C-9CC7-DD8CCEFA3C60}"/>
              </a:ext>
            </a:extLst>
          </p:cNvPr>
          <p:cNvSpPr>
            <a:spLocks noGrp="1"/>
          </p:cNvSpPr>
          <p:nvPr>
            <p:ph type="title"/>
          </p:nvPr>
        </p:nvSpPr>
        <p:spPr>
          <a:xfrm>
            <a:off x="838200" y="0"/>
            <a:ext cx="10515600" cy="1325563"/>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sp>
        <p:nvSpPr>
          <p:cNvPr id="12" name="כותרת 1">
            <a:extLst>
              <a:ext uri="{FF2B5EF4-FFF2-40B4-BE49-F238E27FC236}">
                <a16:creationId xmlns:a16="http://schemas.microsoft.com/office/drawing/2014/main" id="{8E8C7AE7-11A5-533B-2C5F-C2E58EC0067B}"/>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1746276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D3556029-F849-3A8D-2A15-7EF33B1637D8}"/>
              </a:ext>
            </a:extLst>
          </p:cNvPr>
          <p:cNvPicPr>
            <a:picLocks noChangeAspect="1"/>
          </p:cNvPicPr>
          <p:nvPr/>
        </p:nvPicPr>
        <p:blipFill>
          <a:blip r:embed="rId2"/>
          <a:stretch>
            <a:fillRect/>
          </a:stretch>
        </p:blipFill>
        <p:spPr>
          <a:xfrm>
            <a:off x="1418770" y="1219199"/>
            <a:ext cx="9354459" cy="5638801"/>
          </a:xfrm>
          <a:prstGeom prst="rect">
            <a:avLst/>
          </a:prstGeom>
        </p:spPr>
      </p:pic>
      <p:sp>
        <p:nvSpPr>
          <p:cNvPr id="13" name="כותרת 1">
            <a:extLst>
              <a:ext uri="{FF2B5EF4-FFF2-40B4-BE49-F238E27FC236}">
                <a16:creationId xmlns:a16="http://schemas.microsoft.com/office/drawing/2014/main" id="{B44C4451-304D-C1BC-7C6F-043285BF34CD}"/>
              </a:ext>
            </a:extLst>
          </p:cNvPr>
          <p:cNvSpPr>
            <a:spLocks noGrp="1"/>
          </p:cNvSpPr>
          <p:nvPr>
            <p:ph type="title"/>
          </p:nvPr>
        </p:nvSpPr>
        <p:spPr>
          <a:xfrm>
            <a:off x="838200" y="0"/>
            <a:ext cx="10515600" cy="1325563"/>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sp>
        <p:nvSpPr>
          <p:cNvPr id="14" name="כותרת 1">
            <a:extLst>
              <a:ext uri="{FF2B5EF4-FFF2-40B4-BE49-F238E27FC236}">
                <a16:creationId xmlns:a16="http://schemas.microsoft.com/office/drawing/2014/main" id="{E446C670-2DD3-387F-29A5-F34B68A46AF2}"/>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3991482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E17C0325-A460-FE6A-D4DD-BC973BEBC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725" y="2574627"/>
            <a:ext cx="9054550" cy="1139477"/>
          </a:xfrm>
          <a:prstGeom prst="rect">
            <a:avLst/>
          </a:prstGeom>
        </p:spPr>
      </p:pic>
      <p:pic>
        <p:nvPicPr>
          <p:cNvPr id="9" name="תמונה 8">
            <a:extLst>
              <a:ext uri="{FF2B5EF4-FFF2-40B4-BE49-F238E27FC236}">
                <a16:creationId xmlns:a16="http://schemas.microsoft.com/office/drawing/2014/main" id="{08735353-8A69-4CF6-7503-F3A30D9BF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334" y="4321506"/>
            <a:ext cx="11517332" cy="1495634"/>
          </a:xfrm>
          <a:prstGeom prst="rect">
            <a:avLst/>
          </a:prstGeom>
        </p:spPr>
      </p:pic>
      <p:sp>
        <p:nvSpPr>
          <p:cNvPr id="11" name="תיבת טקסט 10">
            <a:extLst>
              <a:ext uri="{FF2B5EF4-FFF2-40B4-BE49-F238E27FC236}">
                <a16:creationId xmlns:a16="http://schemas.microsoft.com/office/drawing/2014/main" id="{500CF29E-2A1F-75DA-ACCC-14000D0918CF}"/>
              </a:ext>
            </a:extLst>
          </p:cNvPr>
          <p:cNvSpPr txBox="1"/>
          <p:nvPr/>
        </p:nvSpPr>
        <p:spPr>
          <a:xfrm>
            <a:off x="2256816" y="1687983"/>
            <a:ext cx="7839729" cy="432170"/>
          </a:xfrm>
          <a:prstGeom prst="rect">
            <a:avLst/>
          </a:prstGeom>
          <a:noFill/>
        </p:spPr>
        <p:txBody>
          <a:bodyPr wrap="square">
            <a:spAutoFit/>
          </a:bodyPr>
          <a:lstStyle/>
          <a:p>
            <a:pPr algn="ctr" rtl="1">
              <a:lnSpc>
                <a:spcPts val="2876"/>
              </a:lnSpc>
              <a:spcBef>
                <a:spcPct val="0"/>
              </a:spcBef>
            </a:pPr>
            <a:r>
              <a:rPr lang="he-IL" sz="1800" dirty="0">
                <a:latin typeface="Arimo"/>
                <a:ea typeface="Arimo"/>
                <a:cs typeface="Arimo"/>
                <a:sym typeface="Arimo"/>
                <a:rtl/>
              </a:rPr>
              <a:t>להלן הקוד מתוך </a:t>
            </a:r>
            <a:r>
              <a:rPr lang="en-US" dirty="0">
                <a:latin typeface="Arimo"/>
                <a:ea typeface="Arimo"/>
                <a:cs typeface="Arimo"/>
                <a:sym typeface="Arimo"/>
                <a:rtl/>
              </a:rPr>
              <a:t>document</a:t>
            </a:r>
            <a:r>
              <a:rPr lang="en-US" sz="1800" dirty="0">
                <a:latin typeface="Arimo"/>
                <a:ea typeface="Arimo"/>
                <a:cs typeface="Arimo"/>
                <a:sym typeface="Arimo"/>
              </a:rPr>
              <a:t>-service</a:t>
            </a:r>
            <a:r>
              <a:rPr lang="he-IL" sz="1800" dirty="0">
                <a:latin typeface="Arimo"/>
                <a:ea typeface="Arimo"/>
                <a:cs typeface="Arimo"/>
                <a:sym typeface="Arimo"/>
                <a:rtl/>
              </a:rPr>
              <a:t> שפונה ל </a:t>
            </a:r>
            <a:r>
              <a:rPr lang="en-US" sz="1800" dirty="0" err="1">
                <a:latin typeface="Arimo"/>
                <a:ea typeface="Arimo"/>
                <a:cs typeface="Arimo"/>
                <a:sym typeface="Arimo"/>
              </a:rPr>
              <a:t>db</a:t>
            </a:r>
            <a:r>
              <a:rPr lang="en-US" sz="1800" dirty="0">
                <a:latin typeface="Arimo"/>
                <a:ea typeface="Arimo"/>
                <a:cs typeface="Arimo"/>
                <a:sym typeface="Arimo"/>
              </a:rPr>
              <a:t>-connector</a:t>
            </a:r>
            <a:r>
              <a:rPr lang="he-IL" sz="1800" dirty="0">
                <a:latin typeface="Arimo"/>
                <a:ea typeface="Arimo"/>
                <a:cs typeface="Arimo"/>
                <a:sym typeface="Arimo"/>
                <a:rtl/>
              </a:rPr>
              <a:t> לקבל את נתוני המסמכים.</a:t>
            </a:r>
          </a:p>
        </p:txBody>
      </p:sp>
      <p:sp>
        <p:nvSpPr>
          <p:cNvPr id="12" name="כותרת 1">
            <a:extLst>
              <a:ext uri="{FF2B5EF4-FFF2-40B4-BE49-F238E27FC236}">
                <a16:creationId xmlns:a16="http://schemas.microsoft.com/office/drawing/2014/main" id="{418D3C5C-CB42-2713-FE38-F2B595BB18DF}"/>
              </a:ext>
            </a:extLst>
          </p:cNvPr>
          <p:cNvSpPr txBox="1">
            <a:spLocks/>
          </p:cNvSpPr>
          <p:nvPr/>
        </p:nvSpPr>
        <p:spPr>
          <a:xfrm>
            <a:off x="838200" y="0"/>
            <a:ext cx="10515600" cy="1325563"/>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dirty="0">
                <a:solidFill>
                  <a:schemeClr val="tx2">
                    <a:lumMod val="60000"/>
                    <a:lumOff val="40000"/>
                  </a:schemeClr>
                </a:solidFill>
                <a:cs typeface="+mn-cs"/>
              </a:rPr>
              <a:t>צילומי מסך של המשימה</a:t>
            </a:r>
            <a:endParaRPr lang="he-IL" dirty="0"/>
          </a:p>
        </p:txBody>
      </p:sp>
      <p:sp>
        <p:nvSpPr>
          <p:cNvPr id="13" name="כותרת 1">
            <a:extLst>
              <a:ext uri="{FF2B5EF4-FFF2-40B4-BE49-F238E27FC236}">
                <a16:creationId xmlns:a16="http://schemas.microsoft.com/office/drawing/2014/main" id="{C4C96E97-15E8-9D49-04E7-2758655A9227}"/>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4257323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32E61D-1C8A-46DF-AAB4-6B061F2CD69F}"/>
              </a:ext>
            </a:extLst>
          </p:cNvPr>
          <p:cNvSpPr>
            <a:spLocks noGrp="1"/>
          </p:cNvSpPr>
          <p:nvPr>
            <p:ph type="title"/>
          </p:nvPr>
        </p:nvSpPr>
        <p:spPr>
          <a:xfrm>
            <a:off x="4331368" y="0"/>
            <a:ext cx="3529263" cy="1325563"/>
          </a:xfrm>
        </p:spPr>
        <p:txBody>
          <a:bodyPr/>
          <a:lstStyle/>
          <a:p>
            <a:pPr algn="ctr"/>
            <a:r>
              <a:rPr lang="he-IL" dirty="0">
                <a:solidFill>
                  <a:schemeClr val="tx2">
                    <a:lumMod val="60000"/>
                    <a:lumOff val="40000"/>
                  </a:schemeClr>
                </a:solidFill>
                <a:cs typeface="+mn-cs"/>
              </a:rPr>
              <a:t>תוכן העניינים:</a:t>
            </a:r>
          </a:p>
        </p:txBody>
      </p:sp>
      <p:sp>
        <p:nvSpPr>
          <p:cNvPr id="3" name="מציין מיקום תוכן 2">
            <a:extLst>
              <a:ext uri="{FF2B5EF4-FFF2-40B4-BE49-F238E27FC236}">
                <a16:creationId xmlns:a16="http://schemas.microsoft.com/office/drawing/2014/main" id="{B5785FC3-ABD8-2A3C-4E64-46554AEF0FAE}"/>
              </a:ext>
            </a:extLst>
          </p:cNvPr>
          <p:cNvSpPr>
            <a:spLocks noGrp="1"/>
          </p:cNvSpPr>
          <p:nvPr>
            <p:ph idx="1"/>
          </p:nvPr>
        </p:nvSpPr>
        <p:spPr>
          <a:xfrm>
            <a:off x="4094746" y="1399842"/>
            <a:ext cx="4002507" cy="5091279"/>
          </a:xfrm>
        </p:spPr>
        <p:txBody>
          <a:bodyPr>
            <a:normAutofit fontScale="92500" lnSpcReduction="10000"/>
          </a:bodyPr>
          <a:lstStyle/>
          <a:p>
            <a:pPr marL="228600" lvl="0" indent="-273050" algn="r" rtl="1">
              <a:lnSpc>
                <a:spcPct val="90000"/>
              </a:lnSpc>
              <a:spcBef>
                <a:spcPts val="0"/>
              </a:spcBef>
              <a:spcAft>
                <a:spcPts val="0"/>
              </a:spcAft>
              <a:buSzPts val="1800"/>
              <a:buFont typeface="Gill Sans"/>
              <a:buAutoNum type="arabicPeriod"/>
            </a:pPr>
            <a:r>
              <a:rPr lang="iw-IL" sz="1900" dirty="0"/>
              <a:t>מבוא</a:t>
            </a:r>
          </a:p>
          <a:p>
            <a:pPr marL="228600" lvl="0" indent="-273050" algn="r" rtl="1">
              <a:lnSpc>
                <a:spcPct val="90000"/>
              </a:lnSpc>
              <a:spcBef>
                <a:spcPts val="1000"/>
              </a:spcBef>
              <a:spcAft>
                <a:spcPts val="0"/>
              </a:spcAft>
              <a:buSzPts val="1800"/>
              <a:buFont typeface="Gill Sans"/>
              <a:buAutoNum type="arabicPeriod"/>
            </a:pPr>
            <a:r>
              <a:rPr lang="iw-IL" sz="1900" dirty="0"/>
              <a:t>תיאור חברת </a:t>
            </a:r>
            <a:r>
              <a:rPr lang="en-US" sz="1900" dirty="0" err="1"/>
              <a:t>Diversitek</a:t>
            </a:r>
            <a:endParaRPr lang="en-US" sz="1900" dirty="0"/>
          </a:p>
          <a:p>
            <a:pPr marL="228600" lvl="0" indent="-273050" algn="r" rtl="1">
              <a:lnSpc>
                <a:spcPct val="90000"/>
              </a:lnSpc>
              <a:spcBef>
                <a:spcPts val="1000"/>
              </a:spcBef>
              <a:spcAft>
                <a:spcPts val="0"/>
              </a:spcAft>
              <a:buSzPts val="1800"/>
              <a:buFont typeface="Gill Sans"/>
              <a:buAutoNum type="arabicPeriod"/>
            </a:pPr>
            <a:r>
              <a:rPr lang="iw-IL" sz="1900" dirty="0"/>
              <a:t>תיאור הלקוח הסופי</a:t>
            </a:r>
            <a:r>
              <a:rPr lang="he-IL" sz="1900" dirty="0"/>
              <a:t> – הסמינר הישן</a:t>
            </a:r>
            <a:endParaRPr lang="iw-IL" sz="1900" dirty="0"/>
          </a:p>
          <a:p>
            <a:pPr marL="228600" lvl="0" indent="-273050" algn="r" rtl="1">
              <a:lnSpc>
                <a:spcPct val="90000"/>
              </a:lnSpc>
              <a:spcBef>
                <a:spcPts val="1000"/>
              </a:spcBef>
              <a:spcAft>
                <a:spcPts val="0"/>
              </a:spcAft>
              <a:buSzPts val="1800"/>
              <a:buFont typeface="Gill Sans"/>
              <a:buAutoNum type="arabicPeriod"/>
            </a:pPr>
            <a:r>
              <a:rPr lang="iw-IL" sz="1900" dirty="0"/>
              <a:t>תיאור הפרויקט</a:t>
            </a:r>
          </a:p>
          <a:p>
            <a:pPr marL="228600" lvl="0" indent="-273050" algn="r" rtl="1">
              <a:lnSpc>
                <a:spcPct val="90000"/>
              </a:lnSpc>
              <a:spcBef>
                <a:spcPts val="1000"/>
              </a:spcBef>
              <a:spcAft>
                <a:spcPts val="0"/>
              </a:spcAft>
              <a:buSzPts val="1800"/>
              <a:buFont typeface="Gill Sans"/>
              <a:buAutoNum type="arabicPeriod"/>
            </a:pPr>
            <a:r>
              <a:rPr lang="iw-IL" sz="1900" dirty="0"/>
              <a:t>מטרות הפרויקט</a:t>
            </a:r>
          </a:p>
          <a:p>
            <a:pPr marL="228600" lvl="0" indent="-273050" algn="r" rtl="1">
              <a:lnSpc>
                <a:spcPct val="90000"/>
              </a:lnSpc>
              <a:spcBef>
                <a:spcPts val="1000"/>
              </a:spcBef>
              <a:spcAft>
                <a:spcPts val="0"/>
              </a:spcAft>
              <a:buSzPts val="1800"/>
              <a:buFont typeface="Gill Sans"/>
              <a:buAutoNum type="arabicPeriod"/>
            </a:pPr>
            <a:r>
              <a:rPr lang="iw-IL" sz="1900" dirty="0"/>
              <a:t>תהליך העבודה</a:t>
            </a:r>
            <a:r>
              <a:rPr lang="he-IL" sz="1900" dirty="0"/>
              <a:t>:</a:t>
            </a:r>
          </a:p>
          <a:p>
            <a:pPr lvl="1" indent="-273050">
              <a:spcBef>
                <a:spcPts val="1000"/>
              </a:spcBef>
              <a:buSzPts val="1800"/>
              <a:buFont typeface="Gill Sans"/>
              <a:buAutoNum type="arabicPeriod"/>
            </a:pPr>
            <a:r>
              <a:rPr lang="he-IL" sz="1900" dirty="0"/>
              <a:t>שלב א: הכרת החברה והפרויקט.</a:t>
            </a:r>
          </a:p>
          <a:p>
            <a:pPr lvl="1" indent="-273050">
              <a:spcBef>
                <a:spcPts val="1000"/>
              </a:spcBef>
              <a:buSzPts val="1800"/>
              <a:buFont typeface="Gill Sans"/>
              <a:buAutoNum type="arabicPeriod"/>
            </a:pPr>
            <a:r>
              <a:rPr lang="he-IL" sz="1900" dirty="0"/>
              <a:t> שלב ב: </a:t>
            </a:r>
            <a:r>
              <a:rPr lang="he-IL" sz="1900" dirty="0" err="1"/>
              <a:t>איפיון</a:t>
            </a:r>
            <a:r>
              <a:rPr lang="he-IL" sz="1900" dirty="0"/>
              <a:t> ודרישות.</a:t>
            </a:r>
          </a:p>
          <a:p>
            <a:pPr lvl="1" indent="-273050">
              <a:spcBef>
                <a:spcPts val="1000"/>
              </a:spcBef>
              <a:buSzPts val="1800"/>
              <a:buFont typeface="Gill Sans"/>
              <a:buAutoNum type="arabicPeriod"/>
            </a:pPr>
            <a:r>
              <a:rPr lang="he-IL" sz="1900" dirty="0"/>
              <a:t> שלב ג: תכנון.</a:t>
            </a:r>
          </a:p>
          <a:p>
            <a:pPr lvl="1" indent="-273050">
              <a:spcBef>
                <a:spcPts val="1000"/>
              </a:spcBef>
              <a:buSzPts val="1800"/>
              <a:buFont typeface="Gill Sans"/>
              <a:buAutoNum type="arabicPeriod"/>
            </a:pPr>
            <a:r>
              <a:rPr lang="he-IL" sz="1900" dirty="0"/>
              <a:t> שלב ד: ביצוע ופיתוח.</a:t>
            </a:r>
          </a:p>
          <a:p>
            <a:pPr lvl="1" indent="-273050">
              <a:spcBef>
                <a:spcPts val="1000"/>
              </a:spcBef>
              <a:buSzPts val="1800"/>
              <a:buFont typeface="Gill Sans"/>
              <a:buAutoNum type="arabicPeriod"/>
            </a:pPr>
            <a:r>
              <a:rPr lang="he-IL" sz="1900" dirty="0"/>
              <a:t> שלב ה: בדיקות ואבטחת איכות.</a:t>
            </a:r>
          </a:p>
          <a:p>
            <a:pPr lvl="1" indent="-273050">
              <a:spcBef>
                <a:spcPts val="1000"/>
              </a:spcBef>
              <a:buSzPts val="1800"/>
              <a:buFont typeface="Gill Sans"/>
              <a:buAutoNum type="arabicPeriod"/>
            </a:pPr>
            <a:r>
              <a:rPr lang="he-IL" sz="1900" dirty="0"/>
              <a:t> שלב ו: הטמעה ותמיכה.</a:t>
            </a:r>
          </a:p>
          <a:p>
            <a:pPr indent="-273050">
              <a:buSzPts val="1800"/>
              <a:buFont typeface="Gill Sans"/>
              <a:buAutoNum type="arabicPeriod"/>
            </a:pPr>
            <a:r>
              <a:rPr lang="he-IL" sz="1900" dirty="0"/>
              <a:t>סיכום ומסקנות.</a:t>
            </a:r>
          </a:p>
          <a:p>
            <a:pPr indent="-273050">
              <a:buSzPts val="1800"/>
              <a:buFont typeface="Gill Sans"/>
              <a:buAutoNum type="arabicPeriod"/>
            </a:pPr>
            <a:r>
              <a:rPr lang="he-IL" sz="1900" dirty="0"/>
              <a:t>נספחים.</a:t>
            </a:r>
            <a:endParaRPr lang="iw-IL" sz="1900" dirty="0"/>
          </a:p>
          <a:p>
            <a:endParaRPr lang="he-IL" sz="1600" dirty="0"/>
          </a:p>
        </p:txBody>
      </p:sp>
      <p:sp>
        <p:nvSpPr>
          <p:cNvPr id="4" name="כותרת 1">
            <a:extLst>
              <a:ext uri="{FF2B5EF4-FFF2-40B4-BE49-F238E27FC236}">
                <a16:creationId xmlns:a16="http://schemas.microsoft.com/office/drawing/2014/main" id="{480C0F11-DF6B-DDCC-E351-2B7802BB9732}"/>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2501110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תיבת טקסט 7">
            <a:extLst>
              <a:ext uri="{FF2B5EF4-FFF2-40B4-BE49-F238E27FC236}">
                <a16:creationId xmlns:a16="http://schemas.microsoft.com/office/drawing/2014/main" id="{ADB94771-3068-62FF-DBBC-D90116F803D2}"/>
              </a:ext>
            </a:extLst>
          </p:cNvPr>
          <p:cNvSpPr txBox="1"/>
          <p:nvPr/>
        </p:nvSpPr>
        <p:spPr>
          <a:xfrm>
            <a:off x="9012123" y="1497662"/>
            <a:ext cx="3179878" cy="2554545"/>
          </a:xfrm>
          <a:prstGeom prst="rect">
            <a:avLst/>
          </a:prstGeom>
          <a:noFill/>
        </p:spPr>
        <p:txBody>
          <a:bodyPr wrap="square" rtlCol="1">
            <a:spAutoFit/>
          </a:bodyPr>
          <a:lstStyle/>
          <a:p>
            <a:r>
              <a:rPr lang="he-IL" sz="2000" dirty="0"/>
              <a:t>אחרי שהרצתי את הסרוויס של המסמכים </a:t>
            </a:r>
            <a:r>
              <a:rPr lang="en-US" sz="2000" dirty="0"/>
              <a:t>document-service</a:t>
            </a:r>
            <a:r>
              <a:rPr lang="he-IL" sz="2000" dirty="0"/>
              <a:t>, </a:t>
            </a:r>
            <a:br>
              <a:rPr lang="en-US" sz="2000" dirty="0"/>
            </a:br>
            <a:r>
              <a:rPr lang="he-IL" sz="2000" dirty="0"/>
              <a:t>עשיתי בדיקה ב-</a:t>
            </a:r>
            <a:r>
              <a:rPr lang="en-US" sz="2000" dirty="0"/>
              <a:t>postman</a:t>
            </a:r>
            <a:r>
              <a:rPr lang="he-IL" sz="2000" dirty="0"/>
              <a:t> וראיתי שנשלף לי נתונים ע"י חיבור ל- </a:t>
            </a:r>
            <a:r>
              <a:rPr lang="en-US" sz="2000" dirty="0"/>
              <a:t>   </a:t>
            </a:r>
            <a:r>
              <a:rPr lang="en-US" sz="2000" dirty="0" err="1"/>
              <a:t>db</a:t>
            </a:r>
            <a:r>
              <a:rPr lang="en-US" sz="2000" dirty="0"/>
              <a:t> connector</a:t>
            </a:r>
            <a:r>
              <a:rPr lang="he-IL" sz="2000" dirty="0"/>
              <a:t> שהוא ניגש ל- </a:t>
            </a:r>
            <a:r>
              <a:rPr lang="en-US" sz="2000" dirty="0"/>
              <a:t>DB</a:t>
            </a:r>
            <a:r>
              <a:rPr lang="he-IL" sz="2000" dirty="0"/>
              <a:t>.</a:t>
            </a:r>
            <a:br>
              <a:rPr lang="en-US" sz="2000" dirty="0"/>
            </a:br>
            <a:r>
              <a:rPr lang="he-IL" sz="2000" dirty="0"/>
              <a:t>וכן בצילום מסך חזר לי מסמך מסוים לפי קורס מסוים.</a:t>
            </a:r>
          </a:p>
        </p:txBody>
      </p:sp>
      <p:pic>
        <p:nvPicPr>
          <p:cNvPr id="3" name="תמונה 2">
            <a:extLst>
              <a:ext uri="{FF2B5EF4-FFF2-40B4-BE49-F238E27FC236}">
                <a16:creationId xmlns:a16="http://schemas.microsoft.com/office/drawing/2014/main" id="{8EF60FC3-33BA-7F33-FA6A-D9A128DC952C}"/>
              </a:ext>
            </a:extLst>
          </p:cNvPr>
          <p:cNvPicPr>
            <a:picLocks noChangeAspect="1"/>
          </p:cNvPicPr>
          <p:nvPr/>
        </p:nvPicPr>
        <p:blipFill>
          <a:blip r:embed="rId2"/>
          <a:stretch>
            <a:fillRect/>
          </a:stretch>
        </p:blipFill>
        <p:spPr>
          <a:xfrm>
            <a:off x="0" y="1246414"/>
            <a:ext cx="9012123" cy="5611586"/>
          </a:xfrm>
          <a:prstGeom prst="rect">
            <a:avLst/>
          </a:prstGeom>
        </p:spPr>
      </p:pic>
      <p:sp>
        <p:nvSpPr>
          <p:cNvPr id="2" name="כותרת 1">
            <a:extLst>
              <a:ext uri="{FF2B5EF4-FFF2-40B4-BE49-F238E27FC236}">
                <a16:creationId xmlns:a16="http://schemas.microsoft.com/office/drawing/2014/main" id="{19719039-F775-7205-6BFC-A005BD501D5F}"/>
              </a:ext>
            </a:extLst>
          </p:cNvPr>
          <p:cNvSpPr>
            <a:spLocks noGrp="1"/>
          </p:cNvSpPr>
          <p:nvPr>
            <p:ph type="title"/>
          </p:nvPr>
        </p:nvSpPr>
        <p:spPr>
          <a:xfrm>
            <a:off x="838200" y="0"/>
            <a:ext cx="10515600" cy="1325563"/>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sp>
        <p:nvSpPr>
          <p:cNvPr id="4" name="כותרת 1">
            <a:extLst>
              <a:ext uri="{FF2B5EF4-FFF2-40B4-BE49-F238E27FC236}">
                <a16:creationId xmlns:a16="http://schemas.microsoft.com/office/drawing/2014/main" id="{0FF2C87A-4B51-7784-4FCD-6C1A9685E135}"/>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1108611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29FE1712-9E5A-E88F-5745-2A9B84D6F8F9}"/>
              </a:ext>
            </a:extLst>
          </p:cNvPr>
          <p:cNvGraphicFramePr>
            <a:graphicFrameLocks noGrp="1"/>
          </p:cNvGraphicFramePr>
          <p:nvPr>
            <p:ph idx="1"/>
            <p:extLst>
              <p:ext uri="{D42A27DB-BD31-4B8C-83A1-F6EECF244321}">
                <p14:modId xmlns:p14="http://schemas.microsoft.com/office/powerpoint/2010/main" val="2049655367"/>
              </p:ext>
            </p:extLst>
          </p:nvPr>
        </p:nvGraphicFramePr>
        <p:xfrm>
          <a:off x="778661" y="1505863"/>
          <a:ext cx="10634675" cy="5965570"/>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2849258">
                  <a:extLst>
                    <a:ext uri="{9D8B030D-6E8A-4147-A177-3AD203B41FA5}">
                      <a16:colId xmlns:a16="http://schemas.microsoft.com/office/drawing/2014/main" val="2293940662"/>
                    </a:ext>
                  </a:extLst>
                </a:gridCol>
                <a:gridCol w="1798445">
                  <a:extLst>
                    <a:ext uri="{9D8B030D-6E8A-4147-A177-3AD203B41FA5}">
                      <a16:colId xmlns:a16="http://schemas.microsoft.com/office/drawing/2014/main" val="4252471547"/>
                    </a:ext>
                  </a:extLst>
                </a:gridCol>
                <a:gridCol w="1168690">
                  <a:extLst>
                    <a:ext uri="{9D8B030D-6E8A-4147-A177-3AD203B41FA5}">
                      <a16:colId xmlns:a16="http://schemas.microsoft.com/office/drawing/2014/main" val="571557810"/>
                    </a:ext>
                  </a:extLst>
                </a:gridCol>
                <a:gridCol w="4424265">
                  <a:extLst>
                    <a:ext uri="{9D8B030D-6E8A-4147-A177-3AD203B41FA5}">
                      <a16:colId xmlns:a16="http://schemas.microsoft.com/office/drawing/2014/main" val="2534055599"/>
                    </a:ext>
                  </a:extLst>
                </a:gridCol>
              </a:tblGrid>
              <a:tr h="786692">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308683">
                <a:tc>
                  <a:txBody>
                    <a:bodyPr/>
                    <a:lstStyle/>
                    <a:p>
                      <a:pPr rtl="1"/>
                      <a:r>
                        <a:rPr lang="he-IL" sz="2000" dirty="0"/>
                        <a:t>3</a:t>
                      </a:r>
                    </a:p>
                  </a:txBody>
                  <a:tcPr marT="50292" marB="50292"/>
                </a:tc>
                <a:tc>
                  <a:txBody>
                    <a:bodyPr/>
                    <a:lstStyle/>
                    <a:p>
                      <a:pPr rtl="1"/>
                      <a:r>
                        <a:rPr lang="he-IL" sz="1600" dirty="0"/>
                        <a:t>העלאת </a:t>
                      </a:r>
                      <a:r>
                        <a:rPr lang="en-US" sz="1600" dirty="0"/>
                        <a:t>Document-Service </a:t>
                      </a:r>
                      <a:r>
                        <a:rPr lang="he-IL" sz="1600" dirty="0"/>
                        <a:t> לענן </a:t>
                      </a:r>
                      <a:r>
                        <a:rPr lang="en-US" sz="1600" dirty="0"/>
                        <a:t>render </a:t>
                      </a:r>
                      <a:r>
                        <a:rPr lang="he-IL" sz="1600" dirty="0"/>
                        <a:t> ע"י </a:t>
                      </a:r>
                      <a:r>
                        <a:rPr lang="en-US" sz="1600" dirty="0" err="1"/>
                        <a:t>dockerfile</a:t>
                      </a:r>
                      <a:r>
                        <a:rPr lang="he-IL" sz="1600" dirty="0"/>
                        <a:t>.</a:t>
                      </a:r>
                    </a:p>
                  </a:txBody>
                  <a:tcPr marT="50292" marB="50292"/>
                </a:tc>
                <a:tc>
                  <a:txBody>
                    <a:bodyPr/>
                    <a:lstStyle/>
                    <a:p>
                      <a:pPr rtl="1"/>
                      <a:r>
                        <a:rPr lang="en-US" sz="2000" dirty="0"/>
                        <a:t>Docker</a:t>
                      </a:r>
                    </a:p>
                    <a:p>
                      <a:pPr rtl="1"/>
                      <a:r>
                        <a:rPr lang="en-US" sz="2000" dirty="0"/>
                        <a:t>Render</a:t>
                      </a:r>
                    </a:p>
                  </a:txBody>
                  <a:tcPr marT="50292" marB="50292"/>
                </a:tc>
                <a:tc>
                  <a:txBody>
                    <a:bodyPr/>
                    <a:lstStyle/>
                    <a:p>
                      <a:pPr rtl="1"/>
                      <a:r>
                        <a:rPr lang="en-US" sz="2000" dirty="0"/>
                        <a:t>docker</a:t>
                      </a:r>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יצרתי </a:t>
                      </a:r>
                      <a:r>
                        <a:rPr lang="en-US" sz="2000" dirty="0"/>
                        <a:t> </a:t>
                      </a:r>
                      <a:r>
                        <a:rPr lang="en-US" sz="2000" dirty="0" err="1"/>
                        <a:t>dockerfile</a:t>
                      </a:r>
                      <a:r>
                        <a:rPr lang="en-US" sz="2000" dirty="0"/>
                        <a:t> </a:t>
                      </a:r>
                      <a:r>
                        <a:rPr lang="he-IL" sz="2000" dirty="0"/>
                        <a:t>בתוך הסרוויס, שמיועד ליצור תמונה</a:t>
                      </a:r>
                      <a:r>
                        <a:rPr lang="en-US" sz="2000" dirty="0"/>
                        <a:t>image) </a:t>
                      </a:r>
                      <a:r>
                        <a:rPr lang="he-IL" sz="2000" dirty="0"/>
                        <a:t>) של</a:t>
                      </a:r>
                      <a:r>
                        <a:rPr lang="en-US" sz="2000" dirty="0"/>
                        <a:t> Docker </a:t>
                      </a:r>
                      <a:r>
                        <a:rPr lang="he-IL" sz="2000" dirty="0"/>
                        <a:t>שמכילה יישום </a:t>
                      </a:r>
                      <a:r>
                        <a:rPr lang="en-US" sz="2000" dirty="0"/>
                        <a:t>Java </a:t>
                      </a:r>
                      <a:r>
                        <a:rPr lang="he-IL" sz="2000" dirty="0"/>
                        <a:t> שבנוי באמצעות </a:t>
                      </a:r>
                      <a:r>
                        <a:rPr lang="en-US" sz="2000" dirty="0"/>
                        <a:t>Maven.</a:t>
                      </a:r>
                      <a:endParaRPr lang="he-IL" sz="2000" dirty="0"/>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2000" dirty="0"/>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פרסתי את ה-</a:t>
                      </a:r>
                      <a:r>
                        <a:rPr lang="en-US" sz="2000" dirty="0"/>
                        <a:t>Docker image </a:t>
                      </a:r>
                      <a:r>
                        <a:rPr lang="he-IL" sz="2000" dirty="0"/>
                        <a:t> שיצרתי על</a:t>
                      </a:r>
                      <a:endParaRPr lang="en-US" sz="2000" dirty="0"/>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dirty="0"/>
                        <a:t> ,Render </a:t>
                      </a:r>
                      <a:r>
                        <a:rPr lang="he-IL" sz="2000" dirty="0"/>
                        <a:t>והוא החזיר לי </a:t>
                      </a:r>
                      <a:r>
                        <a:rPr lang="en-US" sz="2000" dirty="0"/>
                        <a:t> URL </a:t>
                      </a:r>
                      <a:r>
                        <a:rPr lang="he-IL" sz="2000" dirty="0"/>
                        <a:t>של הסרוויס בענן.</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endParaRPr lang="he-IL" sz="2000" dirty="0"/>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ענן  </a:t>
                      </a:r>
                      <a:r>
                        <a:rPr lang="en-US" sz="2000" dirty="0"/>
                        <a:t>render </a:t>
                      </a:r>
                      <a:r>
                        <a:rPr lang="he-IL" sz="2000" dirty="0"/>
                        <a:t> שימש כסביבת עבודה בזמן הפיתוח, בשלב הייצור האפליקציה תורם ל-</a:t>
                      </a:r>
                      <a:r>
                        <a:rPr lang="en-US" sz="2000" dirty="0"/>
                        <a:t>google cloud</a:t>
                      </a:r>
                      <a:r>
                        <a:rPr lang="he-IL" sz="2000" dirty="0"/>
                        <a:t>.</a:t>
                      </a:r>
                      <a:endParaRPr lang="en-US" sz="2000" dirty="0"/>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2000" dirty="0"/>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2000" dirty="0"/>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2000" dirty="0"/>
                    </a:p>
                  </a:txBody>
                  <a:tcPr marT="50292" marB="50292"/>
                </a:tc>
                <a:extLst>
                  <a:ext uri="{0D108BD9-81ED-4DB2-BD59-A6C34878D82A}">
                    <a16:rowId xmlns:a16="http://schemas.microsoft.com/office/drawing/2014/main" val="3737988478"/>
                  </a:ext>
                </a:extLst>
              </a:tr>
              <a:tr h="811094">
                <a:tc>
                  <a:txBody>
                    <a:bodyPr/>
                    <a:lstStyle/>
                    <a:p>
                      <a:pPr rtl="1"/>
                      <a:r>
                        <a:rPr lang="he-IL" sz="2000" dirty="0"/>
                        <a:t> </a:t>
                      </a:r>
                    </a:p>
                  </a:txBody>
                  <a:tcPr marT="50292" marB="50292"/>
                </a:tc>
                <a:tc>
                  <a:txBody>
                    <a:bodyPr/>
                    <a:lstStyle/>
                    <a:p>
                      <a:pPr rtl="1"/>
                      <a:endParaRPr lang="he-IL" sz="1600" dirty="0"/>
                    </a:p>
                  </a:txBody>
                  <a:tcPr marT="50292" marB="50292"/>
                </a:tc>
                <a:tc>
                  <a:txBody>
                    <a:bodyPr/>
                    <a:lstStyle/>
                    <a:p>
                      <a:pPr rtl="1"/>
                      <a:endParaRPr lang="he-IL" sz="2000" dirty="0"/>
                    </a:p>
                  </a:txBody>
                  <a:tcPr marT="50292" marB="50292"/>
                </a:tc>
                <a:tc>
                  <a:txBody>
                    <a:bodyPr/>
                    <a:lstStyle/>
                    <a:p>
                      <a:pPr rtl="1"/>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marT="50292" marB="50292"/>
                </a:tc>
                <a:extLst>
                  <a:ext uri="{0D108BD9-81ED-4DB2-BD59-A6C34878D82A}">
                    <a16:rowId xmlns:a16="http://schemas.microsoft.com/office/drawing/2014/main" val="616851175"/>
                  </a:ext>
                </a:extLst>
              </a:tr>
            </a:tbl>
          </a:graphicData>
        </a:graphic>
      </p:graphicFrame>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641489" y="5632337"/>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838199" y="0"/>
            <a:ext cx="10515600" cy="1325563"/>
          </a:xfrm>
        </p:spPr>
        <p:txBody>
          <a:bodyPr>
            <a:normAutofit/>
          </a:bodyPr>
          <a:lstStyle/>
          <a:p>
            <a:pPr algn="ctr"/>
            <a:r>
              <a:rPr lang="he-IL" dirty="0">
                <a:solidFill>
                  <a:schemeClr val="tx2">
                    <a:lumMod val="60000"/>
                    <a:lumOff val="40000"/>
                  </a:schemeClr>
                </a:solidFill>
                <a:cs typeface="+mn-cs"/>
              </a:rPr>
              <a:t>שלב 4: ביצוע ופיתוח</a:t>
            </a:r>
            <a:endParaRPr lang="he-IL" dirty="0"/>
          </a:p>
        </p:txBody>
      </p:sp>
      <p:sp>
        <p:nvSpPr>
          <p:cNvPr id="2" name="כותרת 1">
            <a:extLst>
              <a:ext uri="{FF2B5EF4-FFF2-40B4-BE49-F238E27FC236}">
                <a16:creationId xmlns:a16="http://schemas.microsoft.com/office/drawing/2014/main" id="{A6FCEA00-DAD7-BEE2-EA6B-5A337226A166}"/>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21183735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BF7929B1-388B-3624-1DA0-AEE908548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1650" y="1149927"/>
            <a:ext cx="4648700" cy="3112876"/>
          </a:xfrm>
          <a:prstGeom prst="rect">
            <a:avLst/>
          </a:prstGeom>
        </p:spPr>
      </p:pic>
      <p:sp>
        <p:nvSpPr>
          <p:cNvPr id="5" name="כותרת 1">
            <a:extLst>
              <a:ext uri="{FF2B5EF4-FFF2-40B4-BE49-F238E27FC236}">
                <a16:creationId xmlns:a16="http://schemas.microsoft.com/office/drawing/2014/main" id="{6438C5A3-B0F5-DA2F-5060-1071C3716E66}"/>
              </a:ext>
            </a:extLst>
          </p:cNvPr>
          <p:cNvSpPr>
            <a:spLocks noGrp="1"/>
          </p:cNvSpPr>
          <p:nvPr>
            <p:ph type="title"/>
          </p:nvPr>
        </p:nvSpPr>
        <p:spPr>
          <a:xfrm>
            <a:off x="838200" y="0"/>
            <a:ext cx="10515600" cy="1325563"/>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8" name="תמונה 7">
            <a:extLst>
              <a:ext uri="{FF2B5EF4-FFF2-40B4-BE49-F238E27FC236}">
                <a16:creationId xmlns:a16="http://schemas.microsoft.com/office/drawing/2014/main" id="{7582718F-E6D0-9F92-173F-D7C0078970B5}"/>
              </a:ext>
            </a:extLst>
          </p:cNvPr>
          <p:cNvPicPr>
            <a:picLocks noChangeAspect="1"/>
          </p:cNvPicPr>
          <p:nvPr/>
        </p:nvPicPr>
        <p:blipFill rotWithShape="1">
          <a:blip r:embed="rId3">
            <a:extLst>
              <a:ext uri="{28A0092B-C50C-407E-A947-70E740481C1C}">
                <a14:useLocalDpi xmlns:a14="http://schemas.microsoft.com/office/drawing/2010/main" val="0"/>
              </a:ext>
            </a:extLst>
          </a:blip>
          <a:srcRect b="24253"/>
          <a:stretch/>
        </p:blipFill>
        <p:spPr>
          <a:xfrm>
            <a:off x="2183847" y="4390124"/>
            <a:ext cx="7824305" cy="2467876"/>
          </a:xfrm>
          <a:prstGeom prst="rect">
            <a:avLst/>
          </a:prstGeom>
        </p:spPr>
      </p:pic>
      <p:sp>
        <p:nvSpPr>
          <p:cNvPr id="9" name="כותרת 1">
            <a:extLst>
              <a:ext uri="{FF2B5EF4-FFF2-40B4-BE49-F238E27FC236}">
                <a16:creationId xmlns:a16="http://schemas.microsoft.com/office/drawing/2014/main" id="{27A7ABA6-7749-08B2-0B1D-B49AA3FF359F}"/>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29856837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E9C6156C-A215-1769-70D3-1C2FAAE1AE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564" y="1448972"/>
            <a:ext cx="10578870" cy="5137799"/>
          </a:xfrm>
          <a:prstGeom prst="rect">
            <a:avLst/>
          </a:prstGeom>
        </p:spPr>
      </p:pic>
      <p:sp>
        <p:nvSpPr>
          <p:cNvPr id="2" name="כותרת 1">
            <a:extLst>
              <a:ext uri="{FF2B5EF4-FFF2-40B4-BE49-F238E27FC236}">
                <a16:creationId xmlns:a16="http://schemas.microsoft.com/office/drawing/2014/main" id="{D14BC556-3C42-18F8-F990-0A42054F4535}"/>
              </a:ext>
            </a:extLst>
          </p:cNvPr>
          <p:cNvSpPr txBox="1">
            <a:spLocks/>
          </p:cNvSpPr>
          <p:nvPr/>
        </p:nvSpPr>
        <p:spPr>
          <a:xfrm>
            <a:off x="838200" y="0"/>
            <a:ext cx="10515600" cy="1325563"/>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dirty="0">
                <a:solidFill>
                  <a:schemeClr val="tx2">
                    <a:lumMod val="60000"/>
                    <a:lumOff val="40000"/>
                  </a:schemeClr>
                </a:solidFill>
                <a:cs typeface="+mn-cs"/>
              </a:rPr>
              <a:t>צילומי מסך של המשימה</a:t>
            </a:r>
            <a:endParaRPr lang="he-IL" dirty="0"/>
          </a:p>
        </p:txBody>
      </p:sp>
      <p:sp>
        <p:nvSpPr>
          <p:cNvPr id="3" name="כותרת 1">
            <a:extLst>
              <a:ext uri="{FF2B5EF4-FFF2-40B4-BE49-F238E27FC236}">
                <a16:creationId xmlns:a16="http://schemas.microsoft.com/office/drawing/2014/main" id="{742FED85-AFCE-0B51-E8EA-FE3418EC1850}"/>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4215150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EF5C2DC1-0A1C-B8AD-FF33-294CC4997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68" y="2064849"/>
            <a:ext cx="11713464" cy="3824313"/>
          </a:xfrm>
          <a:prstGeom prst="rect">
            <a:avLst/>
          </a:prstGeom>
        </p:spPr>
      </p:pic>
      <p:sp>
        <p:nvSpPr>
          <p:cNvPr id="8" name="כותרת 1">
            <a:extLst>
              <a:ext uri="{FF2B5EF4-FFF2-40B4-BE49-F238E27FC236}">
                <a16:creationId xmlns:a16="http://schemas.microsoft.com/office/drawing/2014/main" id="{7AE89E40-BA5A-93B7-C52F-E5ECA46644BC}"/>
              </a:ext>
            </a:extLst>
          </p:cNvPr>
          <p:cNvSpPr txBox="1">
            <a:spLocks/>
          </p:cNvSpPr>
          <p:nvPr/>
        </p:nvSpPr>
        <p:spPr>
          <a:xfrm>
            <a:off x="838200" y="0"/>
            <a:ext cx="10515600" cy="1325563"/>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dirty="0">
                <a:solidFill>
                  <a:schemeClr val="tx2">
                    <a:lumMod val="60000"/>
                    <a:lumOff val="40000"/>
                  </a:schemeClr>
                </a:solidFill>
                <a:cs typeface="+mn-cs"/>
              </a:rPr>
              <a:t>צילומי מסך של המשימה</a:t>
            </a:r>
            <a:endParaRPr lang="he-IL" dirty="0"/>
          </a:p>
        </p:txBody>
      </p:sp>
      <p:sp>
        <p:nvSpPr>
          <p:cNvPr id="9" name="כותרת 1">
            <a:extLst>
              <a:ext uri="{FF2B5EF4-FFF2-40B4-BE49-F238E27FC236}">
                <a16:creationId xmlns:a16="http://schemas.microsoft.com/office/drawing/2014/main" id="{D87FA307-3537-BE35-6369-32CF1878956F}"/>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562720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29FE1712-9E5A-E88F-5745-2A9B84D6F8F9}"/>
              </a:ext>
            </a:extLst>
          </p:cNvPr>
          <p:cNvGraphicFramePr>
            <a:graphicFrameLocks noGrp="1"/>
          </p:cNvGraphicFramePr>
          <p:nvPr>
            <p:ph idx="1"/>
            <p:extLst>
              <p:ext uri="{D42A27DB-BD31-4B8C-83A1-F6EECF244321}">
                <p14:modId xmlns:p14="http://schemas.microsoft.com/office/powerpoint/2010/main" val="3964719967"/>
              </p:ext>
            </p:extLst>
          </p:nvPr>
        </p:nvGraphicFramePr>
        <p:xfrm>
          <a:off x="494106" y="1213278"/>
          <a:ext cx="11203787" cy="6394856"/>
        </p:xfrm>
        <a:graphic>
          <a:graphicData uri="http://schemas.openxmlformats.org/drawingml/2006/table">
            <a:tbl>
              <a:tblPr rtl="1" firstRow="1" bandRow="1">
                <a:tableStyleId>{1FECB4D8-DB02-4DC6-A0A2-4F2EBAE1DC90}</a:tableStyleId>
              </a:tblPr>
              <a:tblGrid>
                <a:gridCol w="415103">
                  <a:extLst>
                    <a:ext uri="{9D8B030D-6E8A-4147-A177-3AD203B41FA5}">
                      <a16:colId xmlns:a16="http://schemas.microsoft.com/office/drawing/2014/main" val="2055060790"/>
                    </a:ext>
                  </a:extLst>
                </a:gridCol>
                <a:gridCol w="3001735">
                  <a:extLst>
                    <a:ext uri="{9D8B030D-6E8A-4147-A177-3AD203B41FA5}">
                      <a16:colId xmlns:a16="http://schemas.microsoft.com/office/drawing/2014/main" val="2293940662"/>
                    </a:ext>
                  </a:extLst>
                </a:gridCol>
                <a:gridCol w="1633799">
                  <a:extLst>
                    <a:ext uri="{9D8B030D-6E8A-4147-A177-3AD203B41FA5}">
                      <a16:colId xmlns:a16="http://schemas.microsoft.com/office/drawing/2014/main" val="4252471547"/>
                    </a:ext>
                  </a:extLst>
                </a:gridCol>
                <a:gridCol w="1028700">
                  <a:extLst>
                    <a:ext uri="{9D8B030D-6E8A-4147-A177-3AD203B41FA5}">
                      <a16:colId xmlns:a16="http://schemas.microsoft.com/office/drawing/2014/main" val="571557810"/>
                    </a:ext>
                  </a:extLst>
                </a:gridCol>
                <a:gridCol w="5124450">
                  <a:extLst>
                    <a:ext uri="{9D8B030D-6E8A-4147-A177-3AD203B41FA5}">
                      <a16:colId xmlns:a16="http://schemas.microsoft.com/office/drawing/2014/main" val="2534055599"/>
                    </a:ext>
                  </a:extLst>
                </a:gridCol>
              </a:tblGrid>
              <a:tr h="558372">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308683">
                <a:tc>
                  <a:txBody>
                    <a:bodyPr/>
                    <a:lstStyle/>
                    <a:p>
                      <a:pPr rtl="1"/>
                      <a:r>
                        <a:rPr lang="he-IL" sz="2000" dirty="0"/>
                        <a:t>4</a:t>
                      </a:r>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600" dirty="0">
                          <a:solidFill>
                            <a:srgbClr val="000000"/>
                          </a:solidFill>
                          <a:latin typeface="Canva Sans"/>
                          <a:ea typeface="Canva Sans"/>
                          <a:cs typeface="Canva Sans"/>
                          <a:sym typeface="Canva Sans"/>
                          <a:rtl/>
                        </a:rPr>
                        <a:t>מנגנון בניית </a:t>
                      </a:r>
                      <a:r>
                        <a:rPr lang="en-US" sz="1600" dirty="0" err="1">
                          <a:solidFill>
                            <a:srgbClr val="000000"/>
                          </a:solidFill>
                          <a:latin typeface="Canva Sans"/>
                          <a:ea typeface="Canva Sans"/>
                          <a:cs typeface="Canva Sans"/>
                          <a:sym typeface="Canva Sans"/>
                        </a:rPr>
                        <a:t>urls</a:t>
                      </a:r>
                      <a:r>
                        <a:rPr lang="he-IL" sz="1600" dirty="0">
                          <a:solidFill>
                            <a:srgbClr val="000000"/>
                          </a:solidFill>
                          <a:latin typeface="Canva Sans"/>
                          <a:ea typeface="Canva Sans"/>
                          <a:cs typeface="Canva Sans"/>
                          <a:sym typeface="Canva Sans"/>
                          <a:rtl/>
                        </a:rPr>
                        <a:t> מתוך ערכי קונפיגורציה תבניתיים</a:t>
                      </a:r>
                    </a:p>
                    <a:p>
                      <a:pPr rtl="1"/>
                      <a:endParaRPr lang="he-IL" sz="1600" dirty="0"/>
                    </a:p>
                  </a:txBody>
                  <a:tcPr marT="50292" marB="50292"/>
                </a:tc>
                <a:tc>
                  <a:txBody>
                    <a:bodyPr/>
                    <a:lstStyle/>
                    <a:p>
                      <a:pPr rtl="1"/>
                      <a:r>
                        <a:rPr lang="en-US" sz="2000" dirty="0"/>
                        <a:t>Angular</a:t>
                      </a:r>
                    </a:p>
                  </a:txBody>
                  <a:tcPr marT="50292" marB="50292"/>
                </a:tc>
                <a:tc>
                  <a:txBody>
                    <a:bodyPr/>
                    <a:lstStyle/>
                    <a:p>
                      <a:pPr rtl="1"/>
                      <a:r>
                        <a:rPr lang="en-US" sz="2000" dirty="0" err="1"/>
                        <a:t>ts</a:t>
                      </a:r>
                      <a:endParaRPr lang="he-IL" sz="2000" dirty="0"/>
                    </a:p>
                  </a:txBody>
                  <a:tcPr marT="50292" marB="50292"/>
                </a:tc>
                <a:tc>
                  <a:txBody>
                    <a:bodyPr/>
                    <a:lstStyle/>
                    <a:p>
                      <a:pPr algn="r" rtl="1">
                        <a:lnSpc>
                          <a:spcPts val="3044"/>
                        </a:lnSpc>
                      </a:pPr>
                      <a:r>
                        <a:rPr lang="en-US" sz="2000" dirty="0">
                          <a:solidFill>
                            <a:srgbClr val="000000"/>
                          </a:solidFill>
                          <a:latin typeface="Canva Sans Bold"/>
                          <a:ea typeface="Canva Sans Bold"/>
                          <a:cs typeface="Canva Sans Bold"/>
                          <a:sym typeface="Canva Sans Bold"/>
                        </a:rPr>
                        <a:t>1</a:t>
                      </a:r>
                      <a:r>
                        <a:rPr lang="ar-EG" sz="2000" dirty="0">
                          <a:solidFill>
                            <a:srgbClr val="000000"/>
                          </a:solidFill>
                          <a:latin typeface="Canva Sans Bold"/>
                          <a:ea typeface="Canva Sans Bold"/>
                          <a:cs typeface="Canva Sans Bold"/>
                          <a:sym typeface="Canva Sans Bold"/>
                          <a:rtl/>
                        </a:rPr>
                        <a:t>. </a:t>
                      </a:r>
                      <a:r>
                        <a:rPr lang="he-IL" sz="2000" dirty="0">
                          <a:solidFill>
                            <a:srgbClr val="000000"/>
                          </a:solidFill>
                          <a:latin typeface="Canva Sans"/>
                          <a:ea typeface="Canva Sans"/>
                          <a:cs typeface="Canva Sans"/>
                          <a:sym typeface="Canva Sans"/>
                          <a:rtl/>
                        </a:rPr>
                        <a:t>הוספתי בתוך דפי קונפיגורציה (</a:t>
                      </a:r>
                      <a:r>
                        <a:rPr lang="en-US" sz="2000" dirty="0" err="1">
                          <a:solidFill>
                            <a:srgbClr val="000000"/>
                          </a:solidFill>
                          <a:latin typeface="Canva Sans"/>
                          <a:ea typeface="Canva Sans"/>
                          <a:cs typeface="Canva Sans"/>
                          <a:sym typeface="Canva Sans"/>
                          <a:rtl/>
                        </a:rPr>
                        <a:t>environment.ts</a:t>
                      </a:r>
                      <a:r>
                        <a:rPr lang="en-US" sz="2000" dirty="0">
                          <a:solidFill>
                            <a:srgbClr val="000000"/>
                          </a:solidFill>
                          <a:latin typeface="Canva Sans"/>
                          <a:ea typeface="Canva Sans"/>
                          <a:cs typeface="Canva Sans"/>
                          <a:sym typeface="Canva Sans"/>
                          <a:rtl/>
                        </a:rPr>
                        <a:t>, </a:t>
                      </a:r>
                      <a:r>
                        <a:rPr lang="en-US" sz="2000" dirty="0" err="1">
                          <a:solidFill>
                            <a:srgbClr val="000000"/>
                          </a:solidFill>
                          <a:latin typeface="Canva Sans"/>
                          <a:ea typeface="Canva Sans"/>
                          <a:cs typeface="Canva Sans"/>
                          <a:sym typeface="Canva Sans"/>
                          <a:rtl/>
                        </a:rPr>
                        <a:t>paths.ts</a:t>
                      </a:r>
                      <a:r>
                        <a:rPr lang="ar-EG" sz="2000" dirty="0">
                          <a:solidFill>
                            <a:srgbClr val="000000"/>
                          </a:solidFill>
                          <a:latin typeface="Canva Sans"/>
                          <a:ea typeface="Canva Sans"/>
                          <a:cs typeface="Canva Sans"/>
                          <a:sym typeface="Canva Sans"/>
                          <a:rtl/>
                        </a:rPr>
                        <a:t>)</a:t>
                      </a:r>
                    </a:p>
                    <a:p>
                      <a:pPr algn="r" rtl="1">
                        <a:lnSpc>
                          <a:spcPts val="3044"/>
                        </a:lnSpc>
                      </a:pPr>
                      <a:r>
                        <a:rPr lang="he-IL" sz="2000" dirty="0">
                          <a:solidFill>
                            <a:srgbClr val="000000"/>
                          </a:solidFill>
                          <a:latin typeface="Canva Sans"/>
                          <a:ea typeface="Canva Sans"/>
                          <a:cs typeface="Canva Sans"/>
                          <a:sym typeface="Canva Sans"/>
                          <a:rtl/>
                        </a:rPr>
                        <a:t>תבניות של </a:t>
                      </a:r>
                      <a:r>
                        <a:rPr lang="en-US" sz="2000" dirty="0" err="1">
                          <a:solidFill>
                            <a:srgbClr val="000000"/>
                          </a:solidFill>
                          <a:latin typeface="Canva Sans"/>
                          <a:ea typeface="Canva Sans"/>
                          <a:cs typeface="Canva Sans"/>
                          <a:sym typeface="Canva Sans"/>
                        </a:rPr>
                        <a:t>urls</a:t>
                      </a:r>
                      <a:r>
                        <a:rPr lang="he-IL" sz="2000" dirty="0">
                          <a:solidFill>
                            <a:srgbClr val="000000"/>
                          </a:solidFill>
                          <a:latin typeface="Canva Sans"/>
                          <a:ea typeface="Canva Sans"/>
                          <a:cs typeface="Canva Sans"/>
                          <a:sym typeface="Canva Sans"/>
                          <a:rtl/>
                        </a:rPr>
                        <a:t> שהם בעצם </a:t>
                      </a:r>
                      <a:r>
                        <a:rPr lang="en-US" sz="2000" dirty="0">
                          <a:solidFill>
                            <a:srgbClr val="000000"/>
                          </a:solidFill>
                          <a:latin typeface="Canva Sans"/>
                          <a:ea typeface="Canva Sans"/>
                          <a:cs typeface="Canva Sans"/>
                          <a:sym typeface="Canva Sans"/>
                        </a:rPr>
                        <a:t>strings</a:t>
                      </a:r>
                      <a:r>
                        <a:rPr lang="he-IL" sz="2000" dirty="0">
                          <a:solidFill>
                            <a:srgbClr val="000000"/>
                          </a:solidFill>
                          <a:latin typeface="Canva Sans"/>
                          <a:ea typeface="Canva Sans"/>
                          <a:cs typeface="Canva Sans"/>
                          <a:sym typeface="Canva Sans"/>
                          <a:rtl/>
                        </a:rPr>
                        <a:t> שמכילים ניתובים של </a:t>
                      </a:r>
                      <a:r>
                        <a:rPr lang="en-US" sz="2000" dirty="0">
                          <a:solidFill>
                            <a:srgbClr val="000000"/>
                          </a:solidFill>
                          <a:latin typeface="Canva Sans"/>
                          <a:ea typeface="Canva Sans"/>
                          <a:cs typeface="Canva Sans"/>
                          <a:sym typeface="Canva Sans"/>
                        </a:rPr>
                        <a:t>API</a:t>
                      </a:r>
                      <a:r>
                        <a:rPr lang="he-IL" sz="2000" dirty="0">
                          <a:solidFill>
                            <a:srgbClr val="000000"/>
                          </a:solidFill>
                          <a:latin typeface="Canva Sans"/>
                          <a:ea typeface="Canva Sans"/>
                          <a:cs typeface="Canva Sans"/>
                          <a:sym typeface="Canva Sans"/>
                          <a:rtl/>
                        </a:rPr>
                        <a:t> שונים, בתוך </a:t>
                      </a:r>
                      <a:r>
                        <a:rPr lang="en-US" sz="2000" dirty="0">
                          <a:solidFill>
                            <a:srgbClr val="000000"/>
                          </a:solidFill>
                          <a:latin typeface="Canva Sans"/>
                          <a:ea typeface="Canva Sans"/>
                          <a:cs typeface="Canva Sans"/>
                          <a:sym typeface="Canva Sans"/>
                        </a:rPr>
                        <a:t>strings</a:t>
                      </a:r>
                      <a:r>
                        <a:rPr lang="he-IL" sz="2000" dirty="0">
                          <a:solidFill>
                            <a:srgbClr val="000000"/>
                          </a:solidFill>
                          <a:latin typeface="Canva Sans"/>
                          <a:ea typeface="Canva Sans"/>
                          <a:cs typeface="Canva Sans"/>
                          <a:sym typeface="Canva Sans"/>
                          <a:rtl/>
                        </a:rPr>
                        <a:t> אלו עבור כל מיקום בניתוב שהוא משתנה מקריאה לקריאה, מופיע צומדיים ושם משתנה בתוך הצומדיים. </a:t>
                      </a:r>
                    </a:p>
                    <a:p>
                      <a:pPr algn="r" rtl="1">
                        <a:lnSpc>
                          <a:spcPts val="3044"/>
                        </a:lnSpc>
                      </a:pPr>
                      <a:r>
                        <a:rPr lang="en-US" sz="2000" dirty="0">
                          <a:solidFill>
                            <a:srgbClr val="000000"/>
                          </a:solidFill>
                          <a:latin typeface="Canva Sans Bold"/>
                          <a:ea typeface="Canva Sans Bold"/>
                          <a:cs typeface="Canva Sans Bold"/>
                          <a:sym typeface="Canva Sans Bold"/>
                        </a:rPr>
                        <a:t>2</a:t>
                      </a:r>
                      <a:r>
                        <a:rPr lang="ar-EG" sz="2000" dirty="0">
                          <a:solidFill>
                            <a:srgbClr val="000000"/>
                          </a:solidFill>
                          <a:latin typeface="Canva Sans Bold"/>
                          <a:ea typeface="Canva Sans Bold"/>
                          <a:cs typeface="Canva Sans Bold"/>
                          <a:sym typeface="Canva Sans Bold"/>
                          <a:rtl/>
                        </a:rPr>
                        <a:t>.</a:t>
                      </a:r>
                      <a:r>
                        <a:rPr lang="he-IL" sz="2000" dirty="0">
                          <a:solidFill>
                            <a:srgbClr val="000000"/>
                          </a:solidFill>
                          <a:latin typeface="Canva Sans"/>
                          <a:ea typeface="Canva Sans"/>
                          <a:cs typeface="Canva Sans"/>
                          <a:sym typeface="Canva Sans"/>
                          <a:rtl/>
                        </a:rPr>
                        <a:t> הוספתי פונקציונליות שיודעת להחליף  כל מקום שמופיע בו צומדיים ושם משתנה בערך אמיתי. </a:t>
                      </a:r>
                    </a:p>
                    <a:p>
                      <a:pPr algn="r" rtl="1">
                        <a:lnSpc>
                          <a:spcPts val="3044"/>
                        </a:lnSpc>
                      </a:pPr>
                      <a:r>
                        <a:rPr lang="he-IL" sz="2000" dirty="0">
                          <a:solidFill>
                            <a:srgbClr val="000000"/>
                          </a:solidFill>
                          <a:latin typeface="Canva Sans"/>
                          <a:ea typeface="Canva Sans"/>
                          <a:cs typeface="Canva Sans"/>
                          <a:sym typeface="Canva Sans"/>
                          <a:rtl/>
                        </a:rPr>
                        <a:t>ע”י ספריית </a:t>
                      </a:r>
                      <a:r>
                        <a:rPr lang="en-US" sz="2000" dirty="0">
                          <a:solidFill>
                            <a:srgbClr val="000000"/>
                          </a:solidFill>
                          <a:latin typeface="Canva Sans"/>
                          <a:ea typeface="Canva Sans"/>
                          <a:cs typeface="Canva Sans"/>
                          <a:sym typeface="Canva Sans"/>
                        </a:rPr>
                        <a:t>regex</a:t>
                      </a:r>
                      <a:r>
                        <a:rPr lang="ar-EG" sz="2000" dirty="0">
                          <a:solidFill>
                            <a:srgbClr val="000000"/>
                          </a:solidFill>
                          <a:latin typeface="Canva Sans"/>
                          <a:ea typeface="Canva Sans"/>
                          <a:cs typeface="Canva Sans"/>
                          <a:sym typeface="Canva Sans"/>
                          <a:rtl/>
                        </a:rPr>
                        <a:t>.</a:t>
                      </a:r>
                    </a:p>
                    <a:p>
                      <a:pPr algn="r" rtl="1">
                        <a:lnSpc>
                          <a:spcPts val="3044"/>
                        </a:lnSpc>
                      </a:pPr>
                      <a:r>
                        <a:rPr lang="en-US" sz="2000" dirty="0">
                          <a:solidFill>
                            <a:srgbClr val="000000"/>
                          </a:solidFill>
                          <a:latin typeface="Canva Sans Bold"/>
                          <a:ea typeface="Canva Sans Bold"/>
                          <a:cs typeface="Canva Sans Bold"/>
                          <a:sym typeface="Canva Sans Bold"/>
                        </a:rPr>
                        <a:t>3</a:t>
                      </a:r>
                      <a:r>
                        <a:rPr lang="ar-EG" sz="2000" dirty="0">
                          <a:solidFill>
                            <a:srgbClr val="000000"/>
                          </a:solidFill>
                          <a:latin typeface="Canva Sans Bold"/>
                          <a:ea typeface="Canva Sans Bold"/>
                          <a:cs typeface="Canva Sans Bold"/>
                          <a:sym typeface="Canva Sans Bold"/>
                          <a:rtl/>
                        </a:rPr>
                        <a:t>.</a:t>
                      </a:r>
                      <a:r>
                        <a:rPr lang="he-IL" sz="2000" dirty="0">
                          <a:solidFill>
                            <a:srgbClr val="000000"/>
                          </a:solidFill>
                          <a:latin typeface="Canva Sans"/>
                          <a:ea typeface="Canva Sans"/>
                          <a:cs typeface="Canva Sans"/>
                          <a:sym typeface="Canva Sans"/>
                          <a:rtl/>
                        </a:rPr>
                        <a:t> השתמשתי בפונקציונליות תוך כדי קריאה לפונקציה המבצעת ושליחת פרמטרים מתאימים כגון:</a:t>
                      </a:r>
                    </a:p>
                    <a:p>
                      <a:pPr algn="r" rtl="1">
                        <a:lnSpc>
                          <a:spcPts val="3044"/>
                        </a:lnSpc>
                      </a:pPr>
                      <a:r>
                        <a:rPr lang="he-IL" sz="2000" dirty="0">
                          <a:solidFill>
                            <a:srgbClr val="000000"/>
                          </a:solidFill>
                          <a:latin typeface="Canva Sans"/>
                          <a:ea typeface="Canva Sans"/>
                          <a:cs typeface="Canva Sans"/>
                          <a:sym typeface="Canva Sans"/>
                          <a:rtl/>
                        </a:rPr>
                        <a:t>שם תבנית ה</a:t>
                      </a:r>
                      <a:r>
                        <a:rPr lang="en-US" sz="2000" dirty="0">
                          <a:solidFill>
                            <a:srgbClr val="000000"/>
                          </a:solidFill>
                          <a:latin typeface="Canva Sans"/>
                          <a:ea typeface="Canva Sans"/>
                          <a:cs typeface="Canva Sans"/>
                          <a:sym typeface="Canva Sans"/>
                        </a:rPr>
                        <a:t>URL</a:t>
                      </a:r>
                      <a:r>
                        <a:rPr lang="he-IL" sz="2000" dirty="0">
                          <a:solidFill>
                            <a:srgbClr val="000000"/>
                          </a:solidFill>
                          <a:latin typeface="Canva Sans"/>
                          <a:ea typeface="Canva Sans"/>
                          <a:cs typeface="Canva Sans"/>
                          <a:sym typeface="Canva Sans"/>
                          <a:rtl/>
                        </a:rPr>
                        <a:t> בקובץ הקונפיגורציה, ערכים ספציפיים שנדרשים לשימוש ספציפי הזה.</a:t>
                      </a:r>
                    </a:p>
                  </a:txBody>
                  <a:tcPr marT="50292" marB="50292"/>
                </a:tc>
                <a:extLst>
                  <a:ext uri="{0D108BD9-81ED-4DB2-BD59-A6C34878D82A}">
                    <a16:rowId xmlns:a16="http://schemas.microsoft.com/office/drawing/2014/main" val="3737988478"/>
                  </a:ext>
                </a:extLst>
              </a:tr>
              <a:tr h="811094">
                <a:tc>
                  <a:txBody>
                    <a:bodyPr/>
                    <a:lstStyle/>
                    <a:p>
                      <a:pPr rtl="1"/>
                      <a:r>
                        <a:rPr lang="he-IL" sz="2000" dirty="0"/>
                        <a:t> </a:t>
                      </a:r>
                    </a:p>
                  </a:txBody>
                  <a:tcPr marT="50292" marB="50292"/>
                </a:tc>
                <a:tc>
                  <a:txBody>
                    <a:bodyPr/>
                    <a:lstStyle/>
                    <a:p>
                      <a:pPr rtl="1"/>
                      <a:endParaRPr lang="he-IL" sz="1600" dirty="0"/>
                    </a:p>
                  </a:txBody>
                  <a:tcPr marT="50292" marB="50292"/>
                </a:tc>
                <a:tc>
                  <a:txBody>
                    <a:bodyPr/>
                    <a:lstStyle/>
                    <a:p>
                      <a:pPr rtl="1"/>
                      <a:endParaRPr lang="he-IL" sz="2000" dirty="0"/>
                    </a:p>
                  </a:txBody>
                  <a:tcPr marT="50292" marB="50292"/>
                </a:tc>
                <a:tc>
                  <a:txBody>
                    <a:bodyPr/>
                    <a:lstStyle/>
                    <a:p>
                      <a:pPr rtl="1"/>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marT="50292" marB="50292"/>
                </a:tc>
                <a:extLst>
                  <a:ext uri="{0D108BD9-81ED-4DB2-BD59-A6C34878D82A}">
                    <a16:rowId xmlns:a16="http://schemas.microsoft.com/office/drawing/2014/main" val="616851175"/>
                  </a:ext>
                </a:extLst>
              </a:tr>
            </a:tbl>
          </a:graphicData>
        </a:graphic>
      </p:graphicFrame>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641489" y="5632337"/>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838200" y="0"/>
            <a:ext cx="10515600" cy="1325563"/>
          </a:xfrm>
        </p:spPr>
        <p:txBody>
          <a:bodyPr>
            <a:normAutofit/>
          </a:bodyPr>
          <a:lstStyle/>
          <a:p>
            <a:pPr algn="ctr"/>
            <a:r>
              <a:rPr lang="he-IL" dirty="0">
                <a:solidFill>
                  <a:schemeClr val="tx2">
                    <a:lumMod val="60000"/>
                    <a:lumOff val="40000"/>
                  </a:schemeClr>
                </a:solidFill>
                <a:cs typeface="+mn-cs"/>
              </a:rPr>
              <a:t>שלב 4: ביצוע ופיתוח</a:t>
            </a:r>
            <a:endParaRPr lang="he-IL" dirty="0"/>
          </a:p>
        </p:txBody>
      </p:sp>
      <p:sp>
        <p:nvSpPr>
          <p:cNvPr id="3" name="כותרת 1">
            <a:extLst>
              <a:ext uri="{FF2B5EF4-FFF2-40B4-BE49-F238E27FC236}">
                <a16:creationId xmlns:a16="http://schemas.microsoft.com/office/drawing/2014/main" id="{1CDE762D-83B2-A43C-BC5F-D9C2A59A4242}"/>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4961221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9F777ECB-F1E6-97A1-75EF-ADF84D6F6448}"/>
              </a:ext>
            </a:extLst>
          </p:cNvPr>
          <p:cNvPicPr>
            <a:picLocks noChangeAspect="1"/>
          </p:cNvPicPr>
          <p:nvPr/>
        </p:nvPicPr>
        <p:blipFill>
          <a:blip r:embed="rId2"/>
          <a:stretch>
            <a:fillRect/>
          </a:stretch>
        </p:blipFill>
        <p:spPr>
          <a:xfrm>
            <a:off x="512280" y="855263"/>
            <a:ext cx="3795089" cy="1889924"/>
          </a:xfrm>
          <a:prstGeom prst="rect">
            <a:avLst/>
          </a:prstGeom>
        </p:spPr>
      </p:pic>
      <p:pic>
        <p:nvPicPr>
          <p:cNvPr id="9" name="תמונה 8">
            <a:extLst>
              <a:ext uri="{FF2B5EF4-FFF2-40B4-BE49-F238E27FC236}">
                <a16:creationId xmlns:a16="http://schemas.microsoft.com/office/drawing/2014/main" id="{B4C9AD42-2E1B-A449-680C-9B0B87DC44FE}"/>
              </a:ext>
            </a:extLst>
          </p:cNvPr>
          <p:cNvPicPr>
            <a:picLocks noChangeAspect="1"/>
          </p:cNvPicPr>
          <p:nvPr/>
        </p:nvPicPr>
        <p:blipFill>
          <a:blip r:embed="rId3"/>
          <a:stretch>
            <a:fillRect/>
          </a:stretch>
        </p:blipFill>
        <p:spPr>
          <a:xfrm>
            <a:off x="144561" y="4185870"/>
            <a:ext cx="5044877" cy="2149026"/>
          </a:xfrm>
          <a:prstGeom prst="rect">
            <a:avLst/>
          </a:prstGeom>
        </p:spPr>
      </p:pic>
      <p:sp>
        <p:nvSpPr>
          <p:cNvPr id="10" name="תיבת טקסט 9">
            <a:extLst>
              <a:ext uri="{FF2B5EF4-FFF2-40B4-BE49-F238E27FC236}">
                <a16:creationId xmlns:a16="http://schemas.microsoft.com/office/drawing/2014/main" id="{ED715519-95EC-7FE2-FA39-6D6913196A80}"/>
              </a:ext>
            </a:extLst>
          </p:cNvPr>
          <p:cNvSpPr txBox="1"/>
          <p:nvPr/>
        </p:nvSpPr>
        <p:spPr>
          <a:xfrm>
            <a:off x="6249852" y="533221"/>
            <a:ext cx="4877380" cy="1200329"/>
          </a:xfrm>
          <a:prstGeom prst="rect">
            <a:avLst/>
          </a:prstGeom>
          <a:noFill/>
        </p:spPr>
        <p:txBody>
          <a:bodyPr wrap="square" rtlCol="1">
            <a:spAutoFit/>
          </a:bodyPr>
          <a:lstStyle/>
          <a:p>
            <a:r>
              <a:rPr lang="he-IL" dirty="0"/>
              <a:t>בדף </a:t>
            </a:r>
            <a:r>
              <a:rPr lang="en-US" dirty="0"/>
              <a:t>doc-</a:t>
            </a:r>
            <a:r>
              <a:rPr lang="en-US" dirty="0" err="1"/>
              <a:t>service.service.ts</a:t>
            </a:r>
            <a:r>
              <a:rPr lang="he-IL" dirty="0"/>
              <a:t> הוספתי את הפונקציה </a:t>
            </a:r>
            <a:r>
              <a:rPr lang="en-US" dirty="0" err="1"/>
              <a:t>getDocumentByCourseID</a:t>
            </a:r>
            <a:r>
              <a:rPr lang="he-IL" dirty="0"/>
              <a:t> שהיא תעשה את הקריאה ל</a:t>
            </a:r>
            <a:r>
              <a:rPr lang="en-US" dirty="0"/>
              <a:t> document-service</a:t>
            </a:r>
            <a:r>
              <a:rPr lang="he-IL" dirty="0"/>
              <a:t> (שיפנה ל-</a:t>
            </a:r>
            <a:r>
              <a:rPr lang="en-US" dirty="0"/>
              <a:t>(course-service </a:t>
            </a:r>
            <a:r>
              <a:rPr lang="he-IL" dirty="0"/>
              <a:t> ע"י הניתוב שנבנה פה.</a:t>
            </a:r>
          </a:p>
        </p:txBody>
      </p:sp>
      <p:sp>
        <p:nvSpPr>
          <p:cNvPr id="11" name="תיבת טקסט 10">
            <a:extLst>
              <a:ext uri="{FF2B5EF4-FFF2-40B4-BE49-F238E27FC236}">
                <a16:creationId xmlns:a16="http://schemas.microsoft.com/office/drawing/2014/main" id="{B7F2A007-924D-373E-BFF6-BF5C25081A14}"/>
              </a:ext>
            </a:extLst>
          </p:cNvPr>
          <p:cNvSpPr txBox="1"/>
          <p:nvPr/>
        </p:nvSpPr>
        <p:spPr>
          <a:xfrm>
            <a:off x="49694" y="153857"/>
            <a:ext cx="4257675" cy="646331"/>
          </a:xfrm>
          <a:prstGeom prst="rect">
            <a:avLst/>
          </a:prstGeom>
          <a:noFill/>
        </p:spPr>
        <p:txBody>
          <a:bodyPr wrap="square" rtlCol="1">
            <a:spAutoFit/>
          </a:bodyPr>
          <a:lstStyle/>
          <a:p>
            <a:r>
              <a:rPr lang="he-IL" dirty="0"/>
              <a:t>בדף </a:t>
            </a:r>
            <a:r>
              <a:rPr lang="en-US" dirty="0" err="1"/>
              <a:t>environment.ts</a:t>
            </a:r>
            <a:r>
              <a:rPr lang="he-IL" dirty="0"/>
              <a:t> כתבתי את הניתוב הבסיסי בשביל הקריאה לסרוויס</a:t>
            </a:r>
          </a:p>
        </p:txBody>
      </p:sp>
      <p:sp>
        <p:nvSpPr>
          <p:cNvPr id="12" name="תיבת טקסט 11">
            <a:extLst>
              <a:ext uri="{FF2B5EF4-FFF2-40B4-BE49-F238E27FC236}">
                <a16:creationId xmlns:a16="http://schemas.microsoft.com/office/drawing/2014/main" id="{05C65850-490A-D0B5-BCAB-F768AE368756}"/>
              </a:ext>
            </a:extLst>
          </p:cNvPr>
          <p:cNvSpPr txBox="1"/>
          <p:nvPr/>
        </p:nvSpPr>
        <p:spPr>
          <a:xfrm>
            <a:off x="600075" y="3315384"/>
            <a:ext cx="4133850" cy="646331"/>
          </a:xfrm>
          <a:prstGeom prst="rect">
            <a:avLst/>
          </a:prstGeom>
          <a:noFill/>
        </p:spPr>
        <p:txBody>
          <a:bodyPr wrap="square" rtlCol="1">
            <a:spAutoFit/>
          </a:bodyPr>
          <a:lstStyle/>
          <a:p>
            <a:r>
              <a:rPr lang="he-IL" dirty="0"/>
              <a:t>בדף </a:t>
            </a:r>
            <a:r>
              <a:rPr lang="en-US" dirty="0" err="1"/>
              <a:t>paths.config.ts</a:t>
            </a:r>
            <a:r>
              <a:rPr lang="he-IL" dirty="0"/>
              <a:t> כתבתי את המשך הניתוב של </a:t>
            </a:r>
            <a:r>
              <a:rPr lang="en-US" dirty="0"/>
              <a:t>URL</a:t>
            </a:r>
            <a:r>
              <a:rPr lang="he-IL" dirty="0"/>
              <a:t> כדי לבצע את הקריאה</a:t>
            </a:r>
          </a:p>
        </p:txBody>
      </p:sp>
      <p:cxnSp>
        <p:nvCxnSpPr>
          <p:cNvPr id="14" name="מחבר חץ ישר 13">
            <a:extLst>
              <a:ext uri="{FF2B5EF4-FFF2-40B4-BE49-F238E27FC236}">
                <a16:creationId xmlns:a16="http://schemas.microsoft.com/office/drawing/2014/main" id="{D015B6F2-5FD7-BB61-30FF-851100BAC3E7}"/>
              </a:ext>
            </a:extLst>
          </p:cNvPr>
          <p:cNvCxnSpPr>
            <a:cxnSpLocks/>
          </p:cNvCxnSpPr>
          <p:nvPr/>
        </p:nvCxnSpPr>
        <p:spPr>
          <a:xfrm>
            <a:off x="4307369" y="2239180"/>
            <a:ext cx="741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מחבר חץ ישר 15">
            <a:extLst>
              <a:ext uri="{FF2B5EF4-FFF2-40B4-BE49-F238E27FC236}">
                <a16:creationId xmlns:a16="http://schemas.microsoft.com/office/drawing/2014/main" id="{9076BC97-D12A-55E0-1C08-0D4346D4E2D6}"/>
              </a:ext>
            </a:extLst>
          </p:cNvPr>
          <p:cNvCxnSpPr>
            <a:cxnSpLocks/>
          </p:cNvCxnSpPr>
          <p:nvPr/>
        </p:nvCxnSpPr>
        <p:spPr>
          <a:xfrm flipV="1">
            <a:off x="5189438" y="2839679"/>
            <a:ext cx="1878112" cy="2332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תמונה 2">
            <a:extLst>
              <a:ext uri="{FF2B5EF4-FFF2-40B4-BE49-F238E27FC236}">
                <a16:creationId xmlns:a16="http://schemas.microsoft.com/office/drawing/2014/main" id="{BE429C79-C42E-319E-2FB0-1947442728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9438" y="1800225"/>
            <a:ext cx="6998209" cy="906104"/>
          </a:xfrm>
          <a:prstGeom prst="rect">
            <a:avLst/>
          </a:prstGeom>
        </p:spPr>
      </p:pic>
      <p:sp>
        <p:nvSpPr>
          <p:cNvPr id="5" name="כותרת 1">
            <a:extLst>
              <a:ext uri="{FF2B5EF4-FFF2-40B4-BE49-F238E27FC236}">
                <a16:creationId xmlns:a16="http://schemas.microsoft.com/office/drawing/2014/main" id="{C2572CC1-7A62-235E-D645-6A286B2445EA}"/>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383193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3C9119C2-F316-E85E-C740-C817A420D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329" y="2145350"/>
            <a:ext cx="9845341" cy="4679313"/>
          </a:xfrm>
          <a:prstGeom prst="rect">
            <a:avLst/>
          </a:prstGeom>
        </p:spPr>
      </p:pic>
      <p:sp>
        <p:nvSpPr>
          <p:cNvPr id="8" name="מציין מיקום תוכן 2">
            <a:extLst>
              <a:ext uri="{FF2B5EF4-FFF2-40B4-BE49-F238E27FC236}">
                <a16:creationId xmlns:a16="http://schemas.microsoft.com/office/drawing/2014/main" id="{2AAC8ECA-69E1-8F24-3644-151367525A91}"/>
              </a:ext>
            </a:extLst>
          </p:cNvPr>
          <p:cNvSpPr>
            <a:spLocks noGrp="1"/>
          </p:cNvSpPr>
          <p:nvPr>
            <p:ph idx="1"/>
          </p:nvPr>
        </p:nvSpPr>
        <p:spPr>
          <a:xfrm>
            <a:off x="838199" y="1252381"/>
            <a:ext cx="10515600" cy="844231"/>
          </a:xfrm>
        </p:spPr>
        <p:txBody>
          <a:bodyPr>
            <a:normAutofit/>
          </a:bodyPr>
          <a:lstStyle/>
          <a:p>
            <a:pPr marL="0" indent="0">
              <a:buNone/>
            </a:pPr>
            <a:r>
              <a:rPr lang="he-IL" sz="1800" dirty="0"/>
              <a:t>הפונקציה הזאת תורמת ליעילות בתחזוקה, היות ושינויים בערכי ה-</a:t>
            </a:r>
            <a:r>
              <a:rPr lang="en-US" sz="1800" dirty="0"/>
              <a:t>URL</a:t>
            </a:r>
            <a:r>
              <a:rPr lang="he-IL" sz="1800" dirty="0"/>
              <a:t> לא ידרשו שינויים בקבצי הקוד, אלא רק בקבצי הקונפיגורציה. המשמעות היא שהאתר יוכל להמשיך להיות פעיל ללא צורך ל-</a:t>
            </a:r>
            <a:r>
              <a:rPr lang="en-US" sz="1800" dirty="0"/>
              <a:t> restart </a:t>
            </a:r>
            <a:r>
              <a:rPr lang="he-IL" sz="1800" dirty="0"/>
              <a:t>בעת שינוי בקבצי הקונפיגורציה.</a:t>
            </a:r>
          </a:p>
        </p:txBody>
      </p:sp>
      <p:sp>
        <p:nvSpPr>
          <p:cNvPr id="9" name="כותרת 1">
            <a:extLst>
              <a:ext uri="{FF2B5EF4-FFF2-40B4-BE49-F238E27FC236}">
                <a16:creationId xmlns:a16="http://schemas.microsoft.com/office/drawing/2014/main" id="{1EBB935F-F501-14CE-DD58-72D966DA278F}"/>
              </a:ext>
            </a:extLst>
          </p:cNvPr>
          <p:cNvSpPr txBox="1">
            <a:spLocks/>
          </p:cNvSpPr>
          <p:nvPr/>
        </p:nvSpPr>
        <p:spPr>
          <a:xfrm>
            <a:off x="838200" y="0"/>
            <a:ext cx="10515600" cy="1325563"/>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dirty="0">
                <a:solidFill>
                  <a:schemeClr val="tx2">
                    <a:lumMod val="60000"/>
                    <a:lumOff val="40000"/>
                  </a:schemeClr>
                </a:solidFill>
                <a:cs typeface="+mn-cs"/>
              </a:rPr>
              <a:t>צילומי מסך של המשימה</a:t>
            </a:r>
            <a:endParaRPr lang="he-IL" dirty="0"/>
          </a:p>
        </p:txBody>
      </p:sp>
      <p:sp>
        <p:nvSpPr>
          <p:cNvPr id="10" name="כותרת 1">
            <a:extLst>
              <a:ext uri="{FF2B5EF4-FFF2-40B4-BE49-F238E27FC236}">
                <a16:creationId xmlns:a16="http://schemas.microsoft.com/office/drawing/2014/main" id="{B6542D5B-0201-A018-98C1-8176B5893AA0}"/>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1441759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29FE1712-9E5A-E88F-5745-2A9B84D6F8F9}"/>
              </a:ext>
            </a:extLst>
          </p:cNvPr>
          <p:cNvGraphicFramePr>
            <a:graphicFrameLocks noGrp="1"/>
          </p:cNvGraphicFramePr>
          <p:nvPr>
            <p:ph idx="1"/>
            <p:extLst>
              <p:ext uri="{D42A27DB-BD31-4B8C-83A1-F6EECF244321}">
                <p14:modId xmlns:p14="http://schemas.microsoft.com/office/powerpoint/2010/main" val="4290027485"/>
              </p:ext>
            </p:extLst>
          </p:nvPr>
        </p:nvGraphicFramePr>
        <p:xfrm>
          <a:off x="838200" y="1510304"/>
          <a:ext cx="10634675" cy="5732272"/>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2849258">
                  <a:extLst>
                    <a:ext uri="{9D8B030D-6E8A-4147-A177-3AD203B41FA5}">
                      <a16:colId xmlns:a16="http://schemas.microsoft.com/office/drawing/2014/main" val="2293940662"/>
                    </a:ext>
                  </a:extLst>
                </a:gridCol>
                <a:gridCol w="2080727">
                  <a:extLst>
                    <a:ext uri="{9D8B030D-6E8A-4147-A177-3AD203B41FA5}">
                      <a16:colId xmlns:a16="http://schemas.microsoft.com/office/drawing/2014/main" val="4252471547"/>
                    </a:ext>
                  </a:extLst>
                </a:gridCol>
                <a:gridCol w="886408">
                  <a:extLst>
                    <a:ext uri="{9D8B030D-6E8A-4147-A177-3AD203B41FA5}">
                      <a16:colId xmlns:a16="http://schemas.microsoft.com/office/drawing/2014/main" val="571557810"/>
                    </a:ext>
                  </a:extLst>
                </a:gridCol>
                <a:gridCol w="4424265">
                  <a:extLst>
                    <a:ext uri="{9D8B030D-6E8A-4147-A177-3AD203B41FA5}">
                      <a16:colId xmlns:a16="http://schemas.microsoft.com/office/drawing/2014/main" val="2534055599"/>
                    </a:ext>
                  </a:extLst>
                </a:gridCol>
              </a:tblGrid>
              <a:tr h="407924">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07924">
                <a:tc>
                  <a:txBody>
                    <a:bodyPr/>
                    <a:lstStyle/>
                    <a:p>
                      <a:pPr rtl="1"/>
                      <a:r>
                        <a:rPr lang="he-IL" sz="2000" dirty="0"/>
                        <a:t>5</a:t>
                      </a:r>
                    </a:p>
                  </a:txBody>
                  <a:tcPr marT="50292" marB="50292"/>
                </a:tc>
                <a:tc>
                  <a:txBody>
                    <a:bodyPr/>
                    <a:lstStyle/>
                    <a:p>
                      <a:pPr rtl="1"/>
                      <a:r>
                        <a:rPr lang="he-IL" sz="1600" dirty="0"/>
                        <a:t>יצרתי סרוויס </a:t>
                      </a:r>
                      <a:r>
                        <a:rPr lang="he-IL" sz="1600" dirty="0" err="1"/>
                        <a:t>באנגולר</a:t>
                      </a:r>
                      <a:r>
                        <a:rPr lang="he-IL" sz="1600" dirty="0"/>
                        <a:t> שמבצע פונקציות לקריאה שרת</a:t>
                      </a:r>
                    </a:p>
                  </a:txBody>
                  <a:tcPr marT="50292" marB="50292"/>
                </a:tc>
                <a:tc>
                  <a:txBody>
                    <a:bodyPr/>
                    <a:lstStyle/>
                    <a:p>
                      <a:pPr rtl="1"/>
                      <a:r>
                        <a:rPr lang="en-US" sz="2000" dirty="0"/>
                        <a:t> Angular</a:t>
                      </a:r>
                      <a:endParaRPr lang="he-IL" sz="2000" dirty="0"/>
                    </a:p>
                  </a:txBody>
                  <a:tcPr marT="50292" marB="50292"/>
                </a:tc>
                <a:tc>
                  <a:txBody>
                    <a:bodyPr/>
                    <a:lstStyle/>
                    <a:p>
                      <a:pPr rtl="1"/>
                      <a:r>
                        <a:rPr lang="en-US" sz="2000" dirty="0" err="1"/>
                        <a:t>ts</a:t>
                      </a:r>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1. יצרתי </a:t>
                      </a:r>
                      <a:r>
                        <a:rPr lang="en-US" sz="2000" dirty="0"/>
                        <a:t>docs-service </a:t>
                      </a:r>
                      <a:r>
                        <a:rPr lang="he-IL" sz="2000" dirty="0"/>
                        <a:t> </a:t>
                      </a:r>
                      <a:r>
                        <a:rPr lang="he-IL" sz="2000" dirty="0" err="1"/>
                        <a:t>בקומפוננטה</a:t>
                      </a:r>
                      <a:r>
                        <a:rPr lang="he-IL" sz="2000" dirty="0"/>
                        <a:t> </a:t>
                      </a:r>
                      <a:r>
                        <a:rPr lang="en-US" sz="2000" dirty="0"/>
                        <a:t>course-documents </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2. כתבתי פונקציות שיבצעו קריאות לשרת באמצעות שליחה לכתובת ה-</a:t>
                      </a:r>
                      <a:r>
                        <a:rPr lang="en-US" sz="2000" dirty="0"/>
                        <a:t> </a:t>
                      </a:r>
                      <a:r>
                        <a:rPr lang="en-US" sz="2000" dirty="0" err="1"/>
                        <a:t>url</a:t>
                      </a:r>
                      <a:r>
                        <a:rPr lang="en-US" sz="2000" dirty="0"/>
                        <a:t> </a:t>
                      </a:r>
                      <a:r>
                        <a:rPr lang="he-IL" sz="2000" dirty="0"/>
                        <a:t>שבה ה-</a:t>
                      </a:r>
                      <a:r>
                        <a:rPr lang="en-US" sz="2000" dirty="0"/>
                        <a:t>service </a:t>
                      </a:r>
                      <a:r>
                        <a:rPr lang="he-IL" sz="2000" dirty="0"/>
                        <a:t> רץ ע"י פונקציית </a:t>
                      </a:r>
                      <a:r>
                        <a:rPr lang="en-US" sz="1800" b="0" kern="1200" dirty="0" err="1">
                          <a:solidFill>
                            <a:schemeClr val="dk1"/>
                          </a:solidFill>
                          <a:effectLst/>
                          <a:latin typeface="+mn-lt"/>
                          <a:ea typeface="+mn-ea"/>
                          <a:cs typeface="+mn-cs"/>
                        </a:rPr>
                        <a:t>getUrlValueFromConfig</a:t>
                      </a:r>
                      <a:r>
                        <a:rPr lang="en-US" sz="1800" b="0" kern="1200" dirty="0">
                          <a:solidFill>
                            <a:schemeClr val="dk1"/>
                          </a:solidFill>
                          <a:effectLst/>
                          <a:latin typeface="+mn-lt"/>
                          <a:ea typeface="+mn-ea"/>
                          <a:cs typeface="+mn-cs"/>
                        </a:rPr>
                        <a:t>()</a:t>
                      </a:r>
                      <a:r>
                        <a:rPr lang="he-IL" sz="1800" b="0" kern="1200" dirty="0">
                          <a:solidFill>
                            <a:schemeClr val="dk1"/>
                          </a:solidFill>
                          <a:effectLst/>
                          <a:latin typeface="+mn-lt"/>
                          <a:ea typeface="+mn-ea"/>
                          <a:cs typeface="+mn-cs"/>
                        </a:rPr>
                        <a:t> שבונה את ה-</a:t>
                      </a:r>
                      <a:r>
                        <a:rPr lang="en-US" sz="1800" b="0" kern="1200" dirty="0">
                          <a:solidFill>
                            <a:schemeClr val="dk1"/>
                          </a:solidFill>
                          <a:effectLst/>
                          <a:latin typeface="+mn-lt"/>
                          <a:ea typeface="+mn-ea"/>
                          <a:cs typeface="+mn-cs"/>
                        </a:rPr>
                        <a:t>URL</a:t>
                      </a:r>
                      <a:r>
                        <a:rPr lang="he-IL" sz="1800" b="0" kern="1200" dirty="0">
                          <a:solidFill>
                            <a:schemeClr val="dk1"/>
                          </a:solidFill>
                          <a:effectLst/>
                          <a:latin typeface="+mn-lt"/>
                          <a:ea typeface="+mn-ea"/>
                          <a:cs typeface="+mn-cs"/>
                        </a:rPr>
                        <a:t> מקובץ </a:t>
                      </a:r>
                      <a:r>
                        <a:rPr lang="en-US" sz="1800" b="0" kern="1200" dirty="0">
                          <a:solidFill>
                            <a:schemeClr val="dk1"/>
                          </a:solidFill>
                          <a:effectLst/>
                          <a:latin typeface="+mn-lt"/>
                          <a:ea typeface="+mn-ea"/>
                          <a:cs typeface="+mn-cs"/>
                        </a:rPr>
                        <a:t>environment </a:t>
                      </a:r>
                      <a:r>
                        <a:rPr lang="he-IL" sz="1800" b="0" kern="1200" dirty="0">
                          <a:solidFill>
                            <a:schemeClr val="dk1"/>
                          </a:solidFill>
                          <a:effectLst/>
                          <a:latin typeface="+mn-lt"/>
                          <a:ea typeface="+mn-ea"/>
                          <a:cs typeface="+mn-cs"/>
                        </a:rPr>
                        <a:t> ומקובץ </a:t>
                      </a:r>
                      <a:r>
                        <a:rPr lang="en-US" sz="1800" b="0" kern="1200" dirty="0">
                          <a:solidFill>
                            <a:schemeClr val="dk1"/>
                          </a:solidFill>
                          <a:effectLst/>
                          <a:latin typeface="+mn-lt"/>
                          <a:ea typeface="+mn-ea"/>
                          <a:cs typeface="+mn-cs"/>
                        </a:rPr>
                        <a:t>paths</a:t>
                      </a:r>
                      <a:r>
                        <a:rPr lang="he-IL" sz="1800" b="0" kern="1200" dirty="0">
                          <a:solidFill>
                            <a:schemeClr val="dk1"/>
                          </a:solidFill>
                          <a:effectLst/>
                          <a:latin typeface="+mn-lt"/>
                          <a:ea typeface="+mn-ea"/>
                          <a:cs typeface="+mn-cs"/>
                        </a:rPr>
                        <a:t>.</a:t>
                      </a:r>
                      <a:endParaRPr lang="he-IL" sz="2000" dirty="0"/>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endParaRPr lang="he-IL" sz="2000" dirty="0"/>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endParaRPr lang="he-IL" sz="2000" dirty="0"/>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endParaRPr lang="he-IL" sz="2000" dirty="0"/>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endParaRPr lang="he-IL" sz="2000" dirty="0"/>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endParaRPr lang="he-IL" sz="2000" dirty="0"/>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endParaRPr lang="he-IL" sz="2000" dirty="0"/>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endParaRPr lang="he-IL" sz="2000" dirty="0"/>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endParaRPr lang="he-IL" sz="2000" dirty="0"/>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endParaRPr lang="he-IL" sz="2000" dirty="0"/>
                    </a:p>
                  </a:txBody>
                  <a:tcPr marT="50292" marB="50292"/>
                </a:tc>
                <a:extLst>
                  <a:ext uri="{0D108BD9-81ED-4DB2-BD59-A6C34878D82A}">
                    <a16:rowId xmlns:a16="http://schemas.microsoft.com/office/drawing/2014/main" val="3737988478"/>
                  </a:ext>
                </a:extLst>
              </a:tr>
              <a:tr h="407924">
                <a:tc>
                  <a:txBody>
                    <a:bodyPr/>
                    <a:lstStyle/>
                    <a:p>
                      <a:pPr rtl="1"/>
                      <a:r>
                        <a:rPr lang="he-IL" sz="2000" dirty="0"/>
                        <a:t> </a:t>
                      </a:r>
                    </a:p>
                  </a:txBody>
                  <a:tcPr marT="50292" marB="50292"/>
                </a:tc>
                <a:tc>
                  <a:txBody>
                    <a:bodyPr/>
                    <a:lstStyle/>
                    <a:p>
                      <a:pPr rtl="1"/>
                      <a:endParaRPr lang="he-IL" sz="1600" dirty="0"/>
                    </a:p>
                  </a:txBody>
                  <a:tcPr marT="50292" marB="50292"/>
                </a:tc>
                <a:tc>
                  <a:txBody>
                    <a:bodyPr/>
                    <a:lstStyle/>
                    <a:p>
                      <a:pPr rtl="1"/>
                      <a:endParaRPr lang="he-IL" sz="2000" dirty="0"/>
                    </a:p>
                  </a:txBody>
                  <a:tcPr marT="50292" marB="50292"/>
                </a:tc>
                <a:tc>
                  <a:txBody>
                    <a:bodyPr/>
                    <a:lstStyle/>
                    <a:p>
                      <a:pPr rtl="1"/>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marT="50292" marB="50292"/>
                </a:tc>
                <a:extLst>
                  <a:ext uri="{0D108BD9-81ED-4DB2-BD59-A6C34878D82A}">
                    <a16:rowId xmlns:a16="http://schemas.microsoft.com/office/drawing/2014/main" val="616851175"/>
                  </a:ext>
                </a:extLst>
              </a:tr>
            </a:tbl>
          </a:graphicData>
        </a:graphic>
      </p:graphicFrame>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641489" y="5632337"/>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897737" y="0"/>
            <a:ext cx="10515600" cy="1325563"/>
          </a:xfrm>
        </p:spPr>
        <p:txBody>
          <a:bodyPr>
            <a:normAutofit/>
          </a:bodyPr>
          <a:lstStyle/>
          <a:p>
            <a:pPr algn="ctr"/>
            <a:r>
              <a:rPr lang="he-IL" dirty="0">
                <a:solidFill>
                  <a:schemeClr val="tx2">
                    <a:lumMod val="60000"/>
                    <a:lumOff val="40000"/>
                  </a:schemeClr>
                </a:solidFill>
                <a:cs typeface="+mn-cs"/>
              </a:rPr>
              <a:t>שלב 4: ביצוע ופיתוח</a:t>
            </a:r>
            <a:endParaRPr lang="he-IL" dirty="0"/>
          </a:p>
        </p:txBody>
      </p:sp>
      <p:sp>
        <p:nvSpPr>
          <p:cNvPr id="2" name="כותרת 1">
            <a:extLst>
              <a:ext uri="{FF2B5EF4-FFF2-40B4-BE49-F238E27FC236}">
                <a16:creationId xmlns:a16="http://schemas.microsoft.com/office/drawing/2014/main" id="{87BBB9F5-E2A7-07CB-185B-C3047BAB25F1}"/>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32429679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תמונה 8">
            <a:extLst>
              <a:ext uri="{FF2B5EF4-FFF2-40B4-BE49-F238E27FC236}">
                <a16:creationId xmlns:a16="http://schemas.microsoft.com/office/drawing/2014/main" id="{BC745547-0191-EC3C-B592-117CBA3154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607" y="1238059"/>
            <a:ext cx="9344786" cy="5619941"/>
          </a:xfrm>
          <a:prstGeom prst="rect">
            <a:avLst/>
          </a:prstGeom>
        </p:spPr>
      </p:pic>
      <p:sp>
        <p:nvSpPr>
          <p:cNvPr id="10" name="כותרת 1">
            <a:extLst>
              <a:ext uri="{FF2B5EF4-FFF2-40B4-BE49-F238E27FC236}">
                <a16:creationId xmlns:a16="http://schemas.microsoft.com/office/drawing/2014/main" id="{B7838679-7FFB-D651-FFA7-E8B531669765}"/>
              </a:ext>
            </a:extLst>
          </p:cNvPr>
          <p:cNvSpPr txBox="1">
            <a:spLocks/>
          </p:cNvSpPr>
          <p:nvPr/>
        </p:nvSpPr>
        <p:spPr>
          <a:xfrm>
            <a:off x="838200" y="0"/>
            <a:ext cx="10515600" cy="1325563"/>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dirty="0">
                <a:solidFill>
                  <a:schemeClr val="tx2">
                    <a:lumMod val="60000"/>
                    <a:lumOff val="40000"/>
                  </a:schemeClr>
                </a:solidFill>
                <a:cs typeface="+mn-cs"/>
              </a:rPr>
              <a:t>צילומי מסך של המשימה</a:t>
            </a:r>
            <a:endParaRPr lang="he-IL" dirty="0"/>
          </a:p>
        </p:txBody>
      </p:sp>
      <p:sp>
        <p:nvSpPr>
          <p:cNvPr id="11" name="כותרת 1">
            <a:extLst>
              <a:ext uri="{FF2B5EF4-FFF2-40B4-BE49-F238E27FC236}">
                <a16:creationId xmlns:a16="http://schemas.microsoft.com/office/drawing/2014/main" id="{E1A4CFD1-1F4A-CEBB-513C-02E671CFE2DE}"/>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3145166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85B3143-EDDE-83FF-646B-035DE397FAC9}"/>
              </a:ext>
            </a:extLst>
          </p:cNvPr>
          <p:cNvSpPr>
            <a:spLocks noGrp="1"/>
          </p:cNvSpPr>
          <p:nvPr>
            <p:ph type="title"/>
          </p:nvPr>
        </p:nvSpPr>
        <p:spPr>
          <a:xfrm>
            <a:off x="838200" y="14870"/>
            <a:ext cx="10515600" cy="1325563"/>
          </a:xfrm>
        </p:spPr>
        <p:txBody>
          <a:bodyPr/>
          <a:lstStyle/>
          <a:p>
            <a:pPr algn="ctr"/>
            <a:r>
              <a:rPr lang="he-IL" dirty="0">
                <a:solidFill>
                  <a:schemeClr val="tx2">
                    <a:lumMod val="60000"/>
                    <a:lumOff val="40000"/>
                  </a:schemeClr>
                </a:solidFill>
                <a:cs typeface="+mn-cs"/>
              </a:rPr>
              <a:t>מבוא</a:t>
            </a:r>
          </a:p>
        </p:txBody>
      </p:sp>
      <p:sp>
        <p:nvSpPr>
          <p:cNvPr id="3" name="מציין מיקום תוכן 2">
            <a:extLst>
              <a:ext uri="{FF2B5EF4-FFF2-40B4-BE49-F238E27FC236}">
                <a16:creationId xmlns:a16="http://schemas.microsoft.com/office/drawing/2014/main" id="{219B273A-FFB2-FE05-5E6E-F288AC18DDDC}"/>
              </a:ext>
            </a:extLst>
          </p:cNvPr>
          <p:cNvSpPr>
            <a:spLocks noGrp="1"/>
          </p:cNvSpPr>
          <p:nvPr>
            <p:ph idx="1"/>
          </p:nvPr>
        </p:nvSpPr>
        <p:spPr>
          <a:xfrm>
            <a:off x="940836" y="1340433"/>
            <a:ext cx="10515600" cy="4964114"/>
          </a:xfrm>
        </p:spPr>
        <p:txBody>
          <a:bodyPr>
            <a:noAutofit/>
          </a:bodyPr>
          <a:lstStyle/>
          <a:p>
            <a:pPr marL="0" marR="0" lvl="0" indent="0" rtl="1">
              <a:lnSpc>
                <a:spcPct val="100000"/>
              </a:lnSpc>
              <a:spcBef>
                <a:spcPts val="0"/>
              </a:spcBef>
              <a:spcAft>
                <a:spcPts val="0"/>
              </a:spcAft>
              <a:buClr>
                <a:schemeClr val="lt1"/>
              </a:buClr>
              <a:buSzPts val="1100"/>
              <a:buNone/>
            </a:pPr>
            <a:r>
              <a:rPr lang="iw-IL" sz="2200" b="1" dirty="0">
                <a:latin typeface="Arial"/>
                <a:ea typeface="Arial"/>
                <a:cs typeface="Arial"/>
                <a:sym typeface="Arial"/>
              </a:rPr>
              <a:t>תי</a:t>
            </a:r>
            <a:r>
              <a:rPr lang="iw-IL" sz="2200" b="1" i="0" u="none" strike="noStrike" cap="none" dirty="0">
                <a:latin typeface="Arial"/>
                <a:ea typeface="Arial"/>
                <a:cs typeface="Arial"/>
                <a:sym typeface="Arial"/>
              </a:rPr>
              <a:t>אור כללי של הפרויקט:  </a:t>
            </a:r>
            <a:r>
              <a:rPr lang="iw-IL" sz="2200" dirty="0">
                <a:latin typeface="Arial"/>
                <a:ea typeface="Arial"/>
                <a:cs typeface="Arial"/>
                <a:sym typeface="Arial"/>
              </a:rPr>
              <a:t>אתר לניהול האגף האדמיניסטרטיבי של המכון</a:t>
            </a:r>
            <a:r>
              <a:rPr lang="iw-IL" sz="2200" b="0" i="0" u="none" strike="noStrike" cap="none" dirty="0">
                <a:latin typeface="Arial"/>
                <a:ea typeface="Arial"/>
                <a:cs typeface="Arial"/>
                <a:sym typeface="Arial"/>
              </a:rPr>
              <a:t>.</a:t>
            </a:r>
          </a:p>
          <a:p>
            <a:pPr marL="0" marR="0" lvl="0" indent="0" rtl="1">
              <a:lnSpc>
                <a:spcPct val="100000"/>
              </a:lnSpc>
              <a:spcBef>
                <a:spcPts val="0"/>
              </a:spcBef>
              <a:spcAft>
                <a:spcPts val="0"/>
              </a:spcAft>
              <a:buClr>
                <a:schemeClr val="lt1"/>
              </a:buClr>
              <a:buSzPts val="1100"/>
              <a:buNone/>
            </a:pPr>
            <a:endParaRPr lang="he-IL" sz="2200" dirty="0">
              <a:latin typeface="Arial"/>
              <a:ea typeface="Arial"/>
              <a:cs typeface="Arial"/>
              <a:sym typeface="Arial"/>
            </a:endParaRPr>
          </a:p>
          <a:p>
            <a:pPr marL="0" marR="0" lvl="0" indent="0" rtl="1">
              <a:lnSpc>
                <a:spcPct val="100000"/>
              </a:lnSpc>
              <a:spcBef>
                <a:spcPts val="0"/>
              </a:spcBef>
              <a:spcAft>
                <a:spcPts val="0"/>
              </a:spcAft>
              <a:buClr>
                <a:schemeClr val="lt1"/>
              </a:buClr>
              <a:buSzPts val="1100"/>
              <a:buNone/>
            </a:pPr>
            <a:r>
              <a:rPr lang="iw-IL" sz="2200" dirty="0">
                <a:latin typeface="Arial"/>
                <a:ea typeface="Arial"/>
                <a:cs typeface="Arial"/>
                <a:sym typeface="Arial"/>
              </a:rPr>
              <a:t>כיום בית העסק מתנהל באמצעות קבצי .</a:t>
            </a:r>
            <a:r>
              <a:rPr lang="en-US" sz="2200" dirty="0">
                <a:latin typeface="Arial"/>
                <a:ea typeface="Arial"/>
                <a:cs typeface="Arial"/>
                <a:sym typeface="Arial"/>
              </a:rPr>
              <a:t>excel </a:t>
            </a:r>
            <a:r>
              <a:rPr lang="iw-IL" sz="2200" dirty="0">
                <a:latin typeface="Arial"/>
                <a:ea typeface="Arial"/>
                <a:cs typeface="Arial"/>
                <a:sym typeface="Arial"/>
              </a:rPr>
              <a:t>לניהול האדמיניסטטיבי של המכון. בפרויקט זה מתוכנן לבצע המרה של צורת העבודה לדיגיטלית. הפרויקט נוגע בחלקים מסוימים של שירותי המשרד והם: קורסים,תלמידים ודווח נוכחות. </a:t>
            </a:r>
          </a:p>
          <a:p>
            <a:pPr marL="0" marR="0" lvl="0" indent="0" rtl="1">
              <a:lnSpc>
                <a:spcPct val="100000"/>
              </a:lnSpc>
              <a:spcBef>
                <a:spcPts val="0"/>
              </a:spcBef>
              <a:spcAft>
                <a:spcPts val="0"/>
              </a:spcAft>
              <a:buClr>
                <a:schemeClr val="lt1"/>
              </a:buClr>
              <a:buSzPts val="1100"/>
              <a:buNone/>
            </a:pPr>
            <a:endParaRPr lang="iw-IL" sz="2200" dirty="0">
              <a:latin typeface="Arial"/>
              <a:ea typeface="Arial"/>
              <a:cs typeface="Arial"/>
              <a:sym typeface="Arial"/>
            </a:endParaRPr>
          </a:p>
          <a:p>
            <a:pPr marL="0" marR="0" lvl="0" indent="0" rtl="1">
              <a:lnSpc>
                <a:spcPct val="100000"/>
              </a:lnSpc>
              <a:spcBef>
                <a:spcPts val="0"/>
              </a:spcBef>
              <a:spcAft>
                <a:spcPts val="0"/>
              </a:spcAft>
              <a:buClr>
                <a:schemeClr val="lt1"/>
              </a:buClr>
              <a:buSzPts val="1100"/>
              <a:buNone/>
            </a:pPr>
            <a:r>
              <a:rPr lang="iw-IL" sz="2200" b="1" dirty="0">
                <a:latin typeface="Arial"/>
                <a:ea typeface="Arial"/>
                <a:cs typeface="Arial"/>
                <a:sym typeface="Arial"/>
              </a:rPr>
              <a:t>מטרות המערכת</a:t>
            </a:r>
            <a:r>
              <a:rPr lang="iw-IL" sz="2200" dirty="0">
                <a:latin typeface="Arial"/>
                <a:ea typeface="Arial"/>
                <a:cs typeface="Arial"/>
                <a:sym typeface="Arial"/>
              </a:rPr>
              <a:t>:</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1. </a:t>
            </a:r>
            <a:r>
              <a:rPr lang="iw-IL" sz="2200" dirty="0">
                <a:latin typeface="Arial"/>
                <a:ea typeface="Arial"/>
                <a:cs typeface="Arial"/>
                <a:sym typeface="Arial"/>
              </a:rPr>
              <a:t>תכלול תשתית אימות והרשאות לזיהוי המשתמש וסמכויותיו המערכת מאפשרת למזכירות </a:t>
            </a:r>
            <a:r>
              <a:rPr lang="he-IL" sz="2200" dirty="0">
                <a:latin typeface="Arial"/>
                <a:ea typeface="Arial"/>
                <a:cs typeface="Arial"/>
                <a:sym typeface="Arial"/>
              </a:rPr>
              <a:t>     </a:t>
            </a:r>
            <a:r>
              <a:rPr lang="iw-IL" sz="2200" dirty="0">
                <a:latin typeface="Arial"/>
                <a:ea typeface="Arial"/>
                <a:cs typeface="Arial"/>
                <a:sym typeface="Arial"/>
              </a:rPr>
              <a:t>לגשת למידע ופעולות באתר לפי הרשאות שקיבלו ממנהל האתר.</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2. </a:t>
            </a:r>
            <a:r>
              <a:rPr lang="iw-IL" sz="2200" dirty="0">
                <a:latin typeface="Arial"/>
                <a:ea typeface="Arial"/>
                <a:cs typeface="Arial"/>
                <a:sym typeface="Arial"/>
              </a:rPr>
              <a:t>תכלול תשתית </a:t>
            </a:r>
            <a:r>
              <a:rPr lang="en-US" sz="2200" dirty="0">
                <a:latin typeface="Arial"/>
                <a:ea typeface="Arial"/>
                <a:cs typeface="Arial"/>
                <a:sym typeface="Arial"/>
              </a:rPr>
              <a:t>DB (Postgres SQL DB) </a:t>
            </a:r>
            <a:r>
              <a:rPr lang="he-IL" sz="2200" dirty="0">
                <a:latin typeface="Arial"/>
                <a:ea typeface="Arial"/>
                <a:cs typeface="Arial"/>
                <a:sym typeface="Arial"/>
              </a:rPr>
              <a:t> -</a:t>
            </a:r>
            <a:r>
              <a:rPr lang="en-US" sz="2200" dirty="0">
                <a:latin typeface="Arial"/>
                <a:ea typeface="Arial"/>
                <a:cs typeface="Arial"/>
                <a:sym typeface="Arial"/>
              </a:rPr>
              <a:t> </a:t>
            </a:r>
            <a:r>
              <a:rPr lang="iw-IL" sz="2200" dirty="0">
                <a:latin typeface="Arial"/>
                <a:ea typeface="Arial"/>
                <a:cs typeface="Arial"/>
                <a:sym typeface="Arial"/>
              </a:rPr>
              <a:t>לשמירת המידע במרוכז.</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3. </a:t>
            </a:r>
            <a:r>
              <a:rPr lang="iw-IL" sz="2200" dirty="0">
                <a:latin typeface="Arial"/>
                <a:ea typeface="Arial"/>
                <a:cs typeface="Arial"/>
                <a:sym typeface="Arial"/>
              </a:rPr>
              <a:t>תכלול תשתית ענן - המערכת מתוכננת להיות פרוסה בענן.</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4. </a:t>
            </a:r>
            <a:r>
              <a:rPr lang="iw-IL" sz="2200" dirty="0">
                <a:latin typeface="Arial"/>
                <a:ea typeface="Arial"/>
                <a:cs typeface="Arial"/>
                <a:sym typeface="Arial"/>
              </a:rPr>
              <a:t>תהיה  ידידותית למשתמש, אינפורמטיבית ואינטראקטיבית למכללה</a:t>
            </a:r>
          </a:p>
          <a:p>
            <a:pPr marL="127000" indent="0">
              <a:lnSpc>
                <a:spcPct val="100000"/>
              </a:lnSpc>
              <a:spcBef>
                <a:spcPts val="0"/>
              </a:spcBef>
              <a:buClr>
                <a:schemeClr val="lt1"/>
              </a:buClr>
              <a:buSzPts val="1600"/>
              <a:buNone/>
            </a:pPr>
            <a:r>
              <a:rPr lang="he-IL" sz="2200" dirty="0">
                <a:latin typeface="Arial"/>
                <a:ea typeface="Arial"/>
                <a:cs typeface="Arial"/>
                <a:sym typeface="Arial"/>
              </a:rPr>
              <a:t>5. </a:t>
            </a:r>
            <a:r>
              <a:rPr lang="iw-IL" sz="2200" dirty="0">
                <a:latin typeface="Arial"/>
                <a:ea typeface="Arial"/>
                <a:cs typeface="Arial"/>
                <a:sym typeface="Arial"/>
              </a:rPr>
              <a:t>תהיה חכמה מהירה וחדשנית - תפותח בארכיטקטורת </a:t>
            </a:r>
            <a:r>
              <a:rPr lang="en-US" sz="2200" dirty="0">
                <a:latin typeface="Arial"/>
                <a:ea typeface="Arial"/>
                <a:cs typeface="Arial"/>
                <a:sym typeface="Arial"/>
              </a:rPr>
              <a:t>, MS </a:t>
            </a:r>
            <a:r>
              <a:rPr lang="he-IL" sz="2200" dirty="0">
                <a:latin typeface="Arial"/>
                <a:ea typeface="Arial"/>
                <a:cs typeface="Arial"/>
                <a:sym typeface="Arial"/>
              </a:rPr>
              <a:t> </a:t>
            </a:r>
            <a:r>
              <a:rPr lang="iw-IL" sz="2200" dirty="0">
                <a:latin typeface="Arial"/>
                <a:ea typeface="Arial"/>
                <a:cs typeface="Arial"/>
                <a:sym typeface="Arial"/>
              </a:rPr>
              <a:t>בשפות</a:t>
            </a:r>
            <a:r>
              <a:rPr lang="he-IL" sz="2200" dirty="0">
                <a:latin typeface="Arial"/>
                <a:ea typeface="Arial"/>
                <a:cs typeface="Arial"/>
                <a:sym typeface="Arial"/>
              </a:rPr>
              <a:t>:</a:t>
            </a:r>
            <a:r>
              <a:rPr lang="en-US" sz="2200" dirty="0">
                <a:latin typeface="Arial"/>
                <a:ea typeface="Arial"/>
                <a:cs typeface="Arial"/>
                <a:sym typeface="Arial"/>
              </a:rPr>
              <a:t>TS , Java </a:t>
            </a:r>
            <a:br>
              <a:rPr lang="en-US" sz="2200" dirty="0">
                <a:latin typeface="Arial"/>
                <a:ea typeface="Arial"/>
                <a:cs typeface="Arial"/>
                <a:sym typeface="Arial"/>
              </a:rPr>
            </a:br>
            <a:r>
              <a:rPr lang="en-US" sz="2200" dirty="0">
                <a:latin typeface="Arial"/>
                <a:ea typeface="Arial"/>
                <a:cs typeface="Arial"/>
                <a:sym typeface="Arial"/>
              </a:rPr>
              <a:t>    </a:t>
            </a:r>
            <a:r>
              <a:rPr lang="iw-IL" sz="2200" dirty="0">
                <a:latin typeface="Arial"/>
                <a:ea typeface="Arial"/>
                <a:cs typeface="Arial"/>
                <a:sym typeface="Arial"/>
              </a:rPr>
              <a:t>ובטכנולוגיות</a:t>
            </a:r>
            <a:r>
              <a:rPr lang="he-IL" sz="2200" dirty="0">
                <a:latin typeface="Arial"/>
                <a:ea typeface="Arial"/>
                <a:cs typeface="Arial"/>
                <a:sym typeface="Arial"/>
              </a:rPr>
              <a:t>: </a:t>
            </a:r>
            <a:r>
              <a:rPr lang="iw-IL" sz="2200" dirty="0">
                <a:latin typeface="Arial"/>
                <a:ea typeface="Arial"/>
                <a:cs typeface="Arial"/>
                <a:sym typeface="Arial"/>
              </a:rPr>
              <a:t> </a:t>
            </a:r>
            <a:r>
              <a:rPr lang="en-US" sz="2200" dirty="0">
                <a:latin typeface="Arial"/>
                <a:ea typeface="Arial"/>
                <a:cs typeface="Arial"/>
                <a:sym typeface="Arial"/>
              </a:rPr>
              <a:t>Angular , Java spring boot</a:t>
            </a:r>
          </a:p>
          <a:p>
            <a:endParaRPr lang="he-IL" sz="2200" dirty="0"/>
          </a:p>
        </p:txBody>
      </p:sp>
      <p:sp>
        <p:nvSpPr>
          <p:cNvPr id="6" name="כותרת 1">
            <a:extLst>
              <a:ext uri="{FF2B5EF4-FFF2-40B4-BE49-F238E27FC236}">
                <a16:creationId xmlns:a16="http://schemas.microsoft.com/office/drawing/2014/main" id="{95046E38-87BA-D43C-9594-C2799398944B}"/>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23545238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D5F7E17-264C-4261-EEB5-15D3C47C031E}"/>
              </a:ext>
            </a:extLst>
          </p:cNvPr>
          <p:cNvSpPr>
            <a:spLocks noGrp="1"/>
          </p:cNvSpPr>
          <p:nvPr>
            <p:ph type="title"/>
          </p:nvPr>
        </p:nvSpPr>
        <p:spPr>
          <a:xfrm>
            <a:off x="838200" y="18255"/>
            <a:ext cx="10515600" cy="1325563"/>
          </a:xfrm>
        </p:spPr>
        <p:txBody>
          <a:bodyPr/>
          <a:lstStyle/>
          <a:p>
            <a:pPr algn="ctr"/>
            <a:r>
              <a:rPr lang="he-IL" dirty="0">
                <a:solidFill>
                  <a:schemeClr val="tx2">
                    <a:lumMod val="60000"/>
                    <a:lumOff val="40000"/>
                  </a:schemeClr>
                </a:solidFill>
                <a:cs typeface="+mn-cs"/>
              </a:rPr>
              <a:t>שלב 5: בדיקות אבטחה ואיכות</a:t>
            </a:r>
            <a:endParaRPr lang="he-IL" dirty="0"/>
          </a:p>
        </p:txBody>
      </p:sp>
      <p:sp>
        <p:nvSpPr>
          <p:cNvPr id="3" name="מציין מיקום תוכן 2">
            <a:extLst>
              <a:ext uri="{FF2B5EF4-FFF2-40B4-BE49-F238E27FC236}">
                <a16:creationId xmlns:a16="http://schemas.microsoft.com/office/drawing/2014/main" id="{7F0067E9-0060-E6A0-F3FA-65B4A8095665}"/>
              </a:ext>
            </a:extLst>
          </p:cNvPr>
          <p:cNvSpPr>
            <a:spLocks noGrp="1"/>
          </p:cNvSpPr>
          <p:nvPr>
            <p:ph idx="1"/>
          </p:nvPr>
        </p:nvSpPr>
        <p:spPr>
          <a:xfrm>
            <a:off x="1041670" y="1343818"/>
            <a:ext cx="10108660" cy="3116026"/>
          </a:xfrm>
        </p:spPr>
        <p:txBody>
          <a:bodyPr>
            <a:normAutofit fontScale="92500" lnSpcReduction="10000"/>
          </a:bodyPr>
          <a:lstStyle/>
          <a:p>
            <a:pPr marL="0" indent="0">
              <a:lnSpc>
                <a:spcPct val="100000"/>
              </a:lnSpc>
              <a:buNone/>
            </a:pPr>
            <a:endParaRPr lang="he-IL" sz="2500" dirty="0"/>
          </a:p>
          <a:p>
            <a:pPr marL="0" indent="0">
              <a:lnSpc>
                <a:spcPct val="100000"/>
              </a:lnSpc>
              <a:buNone/>
            </a:pPr>
            <a:r>
              <a:rPr lang="he-IL" sz="2500" dirty="0"/>
              <a:t>כאשר סיימתי לפתח, הרצתי את האתר בסביבות שונות: </a:t>
            </a:r>
          </a:p>
          <a:p>
            <a:pPr marL="514350" indent="-514350">
              <a:lnSpc>
                <a:spcPct val="100000"/>
              </a:lnSpc>
              <a:buAutoNum type="arabicPeriod"/>
            </a:pPr>
            <a:r>
              <a:rPr lang="he-IL" sz="2500" dirty="0"/>
              <a:t>לוקאלית</a:t>
            </a:r>
          </a:p>
          <a:p>
            <a:pPr marL="514350" indent="-514350">
              <a:lnSpc>
                <a:spcPct val="100000"/>
              </a:lnSpc>
              <a:buAutoNum type="arabicPeriod"/>
            </a:pPr>
            <a:r>
              <a:rPr lang="he-IL" sz="2500" dirty="0"/>
              <a:t>על הענן </a:t>
            </a:r>
            <a:r>
              <a:rPr lang="en-US" sz="2500" dirty="0"/>
              <a:t>render</a:t>
            </a:r>
          </a:p>
          <a:p>
            <a:pPr marL="514350" indent="-514350">
              <a:lnSpc>
                <a:spcPct val="100000"/>
              </a:lnSpc>
              <a:buAutoNum type="arabicPeriod"/>
            </a:pPr>
            <a:endParaRPr lang="en-US" sz="2500" dirty="0"/>
          </a:p>
          <a:p>
            <a:pPr marL="0" indent="0">
              <a:lnSpc>
                <a:spcPct val="100000"/>
              </a:lnSpc>
              <a:buNone/>
            </a:pPr>
            <a:r>
              <a:rPr lang="he-IL" sz="2500" dirty="0"/>
              <a:t>בדקתי שהמסכים עובדים כראוי, במידה והמשימה הייתה על צד קליינט, ובמידה והמשימה הייתה על צד סרבר, בדקתי שה </a:t>
            </a:r>
            <a:r>
              <a:rPr lang="en-US" sz="2500" dirty="0" err="1"/>
              <a:t>apis</a:t>
            </a:r>
            <a:r>
              <a:rPr lang="he-IL" sz="2500" dirty="0"/>
              <a:t> מגיבים כראוי באמצעות </a:t>
            </a:r>
            <a:r>
              <a:rPr lang="en-US" sz="2500" dirty="0"/>
              <a:t>postman</a:t>
            </a:r>
            <a:r>
              <a:rPr lang="he-IL" sz="2500" dirty="0"/>
              <a:t>.</a:t>
            </a:r>
          </a:p>
        </p:txBody>
      </p:sp>
      <p:sp>
        <p:nvSpPr>
          <p:cNvPr id="4" name="כותרת 1">
            <a:extLst>
              <a:ext uri="{FF2B5EF4-FFF2-40B4-BE49-F238E27FC236}">
                <a16:creationId xmlns:a16="http://schemas.microsoft.com/office/drawing/2014/main" id="{05EEFA6E-184B-634B-60EF-263CFB54A797}"/>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39530256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CB29C97-537B-BAA7-E8D3-1724B3A95593}"/>
              </a:ext>
            </a:extLst>
          </p:cNvPr>
          <p:cNvSpPr>
            <a:spLocks noGrp="1"/>
          </p:cNvSpPr>
          <p:nvPr>
            <p:ph type="title"/>
          </p:nvPr>
        </p:nvSpPr>
        <p:spPr>
          <a:xfrm>
            <a:off x="838200" y="18255"/>
            <a:ext cx="10515600" cy="1325563"/>
          </a:xfrm>
        </p:spPr>
        <p:txBody>
          <a:bodyPr/>
          <a:lstStyle/>
          <a:p>
            <a:pPr algn="ctr"/>
            <a:r>
              <a:rPr lang="he-IL" dirty="0">
                <a:solidFill>
                  <a:schemeClr val="tx2">
                    <a:lumMod val="60000"/>
                    <a:lumOff val="40000"/>
                  </a:schemeClr>
                </a:solidFill>
                <a:cs typeface="+mn-cs"/>
              </a:rPr>
              <a:t>שלב 6: הטמעה ותמיכה</a:t>
            </a:r>
            <a:endParaRPr lang="he-IL" dirty="0"/>
          </a:p>
        </p:txBody>
      </p:sp>
      <p:sp>
        <p:nvSpPr>
          <p:cNvPr id="3" name="מציין מיקום תוכן 2">
            <a:extLst>
              <a:ext uri="{FF2B5EF4-FFF2-40B4-BE49-F238E27FC236}">
                <a16:creationId xmlns:a16="http://schemas.microsoft.com/office/drawing/2014/main" id="{0AD31759-6B4E-995B-DF18-43BF74A7B826}"/>
              </a:ext>
            </a:extLst>
          </p:cNvPr>
          <p:cNvSpPr>
            <a:spLocks noGrp="1"/>
          </p:cNvSpPr>
          <p:nvPr>
            <p:ph idx="1"/>
          </p:nvPr>
        </p:nvSpPr>
        <p:spPr>
          <a:xfrm>
            <a:off x="838200" y="1825625"/>
            <a:ext cx="10515600" cy="2435090"/>
          </a:xfrm>
        </p:spPr>
        <p:txBody>
          <a:bodyPr>
            <a:normAutofit/>
          </a:bodyPr>
          <a:lstStyle/>
          <a:p>
            <a:pPr marL="0" indent="0">
              <a:lnSpc>
                <a:spcPct val="100000"/>
              </a:lnSpc>
              <a:buNone/>
            </a:pPr>
            <a:r>
              <a:rPr lang="he-IL" sz="2500" dirty="0"/>
              <a:t>בסיום כל ספרינט נערך דמו ללקוח, בסביבת ענן.</a:t>
            </a:r>
          </a:p>
          <a:p>
            <a:pPr marL="0" indent="0">
              <a:lnSpc>
                <a:spcPct val="100000"/>
              </a:lnSpc>
              <a:buNone/>
            </a:pPr>
            <a:r>
              <a:rPr lang="he-IL" sz="2500" dirty="0"/>
              <a:t>אנשי הקשר של הלקוח קבלו את הלינק לאתר להכרות עם המערכת ונתינת פידבק לשינויים נדרשים בספרינטים הבאים.</a:t>
            </a:r>
          </a:p>
          <a:p>
            <a:pPr marL="0" indent="0">
              <a:lnSpc>
                <a:spcPct val="100000"/>
              </a:lnSpc>
              <a:buNone/>
            </a:pPr>
            <a:r>
              <a:rPr lang="he-IL" sz="2500" dirty="0"/>
              <a:t>בעתיד הצוותות הבאים יפעילו את המערכת בענן חזק יותר ויטמיעו את המערכת באגף לשימוש יומיומי.</a:t>
            </a:r>
          </a:p>
        </p:txBody>
      </p:sp>
      <p:sp>
        <p:nvSpPr>
          <p:cNvPr id="4" name="כותרת 1">
            <a:extLst>
              <a:ext uri="{FF2B5EF4-FFF2-40B4-BE49-F238E27FC236}">
                <a16:creationId xmlns:a16="http://schemas.microsoft.com/office/drawing/2014/main" id="{C023F7AE-A1AE-CEAF-2A94-63328C1334CB}"/>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1792001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6680B0A-1BF5-AA8E-B468-401E39D76500}"/>
              </a:ext>
            </a:extLst>
          </p:cNvPr>
          <p:cNvSpPr>
            <a:spLocks noGrp="1"/>
          </p:cNvSpPr>
          <p:nvPr>
            <p:ph type="title"/>
          </p:nvPr>
        </p:nvSpPr>
        <p:spPr>
          <a:xfrm>
            <a:off x="838200" y="18255"/>
            <a:ext cx="10515600" cy="1325563"/>
          </a:xfrm>
        </p:spPr>
        <p:txBody>
          <a:bodyPr/>
          <a:lstStyle/>
          <a:p>
            <a:pPr algn="ctr"/>
            <a:r>
              <a:rPr lang="iw-IL" dirty="0">
                <a:solidFill>
                  <a:schemeClr val="tx2">
                    <a:lumMod val="60000"/>
                    <a:lumOff val="40000"/>
                  </a:schemeClr>
                </a:solidFill>
                <a:cs typeface="+mn-cs"/>
              </a:rPr>
              <a:t>סיכום ומסקנות</a:t>
            </a:r>
            <a:r>
              <a:rPr lang="he-IL" dirty="0">
                <a:solidFill>
                  <a:schemeClr val="tx2">
                    <a:lumMod val="60000"/>
                    <a:lumOff val="40000"/>
                  </a:schemeClr>
                </a:solidFill>
                <a:cs typeface="+mn-cs"/>
              </a:rPr>
              <a:t>:</a:t>
            </a:r>
          </a:p>
        </p:txBody>
      </p:sp>
      <p:sp>
        <p:nvSpPr>
          <p:cNvPr id="3" name="מציין מיקום תוכן 2">
            <a:extLst>
              <a:ext uri="{FF2B5EF4-FFF2-40B4-BE49-F238E27FC236}">
                <a16:creationId xmlns:a16="http://schemas.microsoft.com/office/drawing/2014/main" id="{DE67A3D4-AD46-7FE3-BE3C-4C194407B77E}"/>
              </a:ext>
            </a:extLst>
          </p:cNvPr>
          <p:cNvSpPr>
            <a:spLocks noGrp="1"/>
          </p:cNvSpPr>
          <p:nvPr>
            <p:ph idx="1"/>
          </p:nvPr>
        </p:nvSpPr>
        <p:spPr>
          <a:xfrm>
            <a:off x="838200" y="1343818"/>
            <a:ext cx="10515600" cy="5134804"/>
          </a:xfrm>
        </p:spPr>
        <p:txBody>
          <a:bodyPr>
            <a:noAutofit/>
          </a:bodyPr>
          <a:lstStyle/>
          <a:p>
            <a:pPr marL="0" marR="0" lvl="0" indent="0" algn="r" rtl="1">
              <a:lnSpc>
                <a:spcPct val="100000"/>
              </a:lnSpc>
              <a:spcBef>
                <a:spcPts val="0"/>
              </a:spcBef>
              <a:spcAft>
                <a:spcPts val="0"/>
              </a:spcAft>
              <a:buClr>
                <a:schemeClr val="lt1"/>
              </a:buClr>
              <a:buSzPts val="1800"/>
              <a:buNone/>
            </a:pPr>
            <a:r>
              <a:rPr lang="iw-IL" sz="2500" b="1" i="0" u="none" strike="noStrike" cap="none" dirty="0">
                <a:latin typeface="Arial"/>
                <a:ea typeface="Arial"/>
                <a:cs typeface="Arial"/>
                <a:sym typeface="Arial"/>
              </a:rPr>
              <a:t>סיכום כללי</a:t>
            </a:r>
            <a:r>
              <a:rPr lang="he-IL" sz="2500" dirty="0">
                <a:latin typeface="Arial"/>
                <a:ea typeface="Arial"/>
                <a:cs typeface="Arial"/>
                <a:sym typeface="Arial"/>
              </a:rPr>
              <a:t>:</a:t>
            </a:r>
          </a:p>
          <a:p>
            <a:pPr marL="0" marR="0" lvl="0" indent="0" algn="r" rtl="1">
              <a:lnSpc>
                <a:spcPct val="100000"/>
              </a:lnSpc>
              <a:spcBef>
                <a:spcPts val="0"/>
              </a:spcBef>
              <a:spcAft>
                <a:spcPts val="0"/>
              </a:spcAft>
              <a:buClr>
                <a:schemeClr val="lt1"/>
              </a:buClr>
              <a:buSzPts val="1800"/>
              <a:buNone/>
            </a:pPr>
            <a:r>
              <a:rPr lang="iw-IL" sz="2500" dirty="0">
                <a:latin typeface="Arial"/>
                <a:ea typeface="Arial"/>
                <a:cs typeface="Arial"/>
                <a:sym typeface="Arial"/>
              </a:rPr>
              <a:t>הפרויקט נחל הצלחה בזכות עבודה משותפת של הצוות, שימוש בטכנולוגיות מתקדמות וארכיטקטורת מיקרו-סרוויסים מבוזרת. המערכת מאפשרת ניהול קורסים, שיעורים ומסמכים בצורה יעילה ונוחה, תוך שמירה על חוויית משתמש גבוהה. הפרויקט הושק בהצלחה לענן וממשיך להיות מתוחזק ומשודרג באופן שוטף.</a:t>
            </a:r>
            <a:endParaRPr lang="he-IL" sz="2500"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endParaRPr lang="iw-IL" sz="2500" dirty="0"/>
          </a:p>
          <a:p>
            <a:pPr marL="0" marR="0" lvl="0" indent="0" algn="r" rtl="1">
              <a:lnSpc>
                <a:spcPct val="100000"/>
              </a:lnSpc>
              <a:spcBef>
                <a:spcPts val="0"/>
              </a:spcBef>
              <a:spcAft>
                <a:spcPts val="0"/>
              </a:spcAft>
              <a:buClr>
                <a:schemeClr val="lt1"/>
              </a:buClr>
              <a:buSzPts val="1800"/>
              <a:buNone/>
            </a:pPr>
            <a:r>
              <a:rPr lang="iw-IL" sz="2500" b="1" i="0" u="none" strike="noStrike" cap="none" dirty="0">
                <a:latin typeface="Arial"/>
                <a:ea typeface="Arial"/>
                <a:cs typeface="Arial"/>
                <a:sym typeface="Arial"/>
              </a:rPr>
              <a:t>מסקנות אישיות</a:t>
            </a:r>
            <a:r>
              <a:rPr lang="he-IL" sz="2500" b="1" i="0" u="none" strike="noStrike" cap="none" dirty="0">
                <a:latin typeface="Arial"/>
                <a:ea typeface="Arial"/>
                <a:cs typeface="Arial"/>
                <a:sym typeface="Arial"/>
              </a:rPr>
              <a:t>:</a:t>
            </a:r>
          </a:p>
          <a:p>
            <a:pPr marL="0" marR="0" lvl="0" indent="0" algn="r" rtl="1">
              <a:lnSpc>
                <a:spcPct val="100000"/>
              </a:lnSpc>
              <a:spcBef>
                <a:spcPts val="0"/>
              </a:spcBef>
              <a:spcAft>
                <a:spcPts val="0"/>
              </a:spcAft>
              <a:buClr>
                <a:schemeClr val="lt1"/>
              </a:buClr>
              <a:buSzPts val="1800"/>
              <a:buNone/>
            </a:pPr>
            <a:r>
              <a:rPr lang="he-IL" sz="2500" i="0" u="none" strike="noStrike" cap="none" dirty="0">
                <a:latin typeface="Arial"/>
                <a:ea typeface="Arial"/>
                <a:cs typeface="Arial"/>
                <a:sym typeface="Arial"/>
              </a:rPr>
              <a:t>צברתי ידע רב וחדש בטכנולוגיות חדשניות וחכמות, למדתי נהלי עבודה </a:t>
            </a:r>
            <a:r>
              <a:rPr lang="he-IL" sz="2500" dirty="0"/>
              <a:t>במתודולוגיית </a:t>
            </a:r>
            <a:r>
              <a:rPr lang="he-IL" sz="2500" dirty="0" err="1"/>
              <a:t>אדג'ייל</a:t>
            </a:r>
            <a:r>
              <a:rPr lang="en-US" sz="2500" dirty="0"/>
              <a:t>(Agile)</a:t>
            </a:r>
            <a:r>
              <a:rPr lang="he-IL" sz="2500" dirty="0"/>
              <a:t>,</a:t>
            </a:r>
            <a:r>
              <a:rPr lang="en-US" sz="2500" dirty="0"/>
              <a:t> </a:t>
            </a:r>
            <a:r>
              <a:rPr lang="he-IL" sz="2500" i="0" u="none" strike="noStrike" cap="none" dirty="0">
                <a:latin typeface="Arial"/>
                <a:ea typeface="Arial"/>
                <a:cs typeface="Arial"/>
                <a:sym typeface="Arial"/>
              </a:rPr>
              <a:t>התמודדתי עם אתגרים בפיתוח ו</a:t>
            </a:r>
            <a:r>
              <a:rPr lang="he-IL" sz="2500" b="0" i="0" u="none" strike="noStrike" cap="none" dirty="0">
                <a:latin typeface="Arial"/>
                <a:ea typeface="Arial"/>
                <a:cs typeface="Arial"/>
                <a:sym typeface="Arial"/>
              </a:rPr>
              <a:t>פתרתי באגים שונים במהלך הפיתוח.</a:t>
            </a:r>
          </a:p>
          <a:p>
            <a:pPr marL="0" marR="0" lvl="0" indent="0" algn="r" rtl="1">
              <a:lnSpc>
                <a:spcPct val="100000"/>
              </a:lnSpc>
              <a:spcBef>
                <a:spcPts val="0"/>
              </a:spcBef>
              <a:spcAft>
                <a:spcPts val="0"/>
              </a:spcAft>
              <a:buClr>
                <a:schemeClr val="lt1"/>
              </a:buClr>
              <a:buSzPts val="1800"/>
              <a:buNone/>
            </a:pPr>
            <a:endParaRPr lang="he-IL" sz="25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iw-IL" sz="2500" b="1" i="0" u="none" strike="noStrike" cap="none" dirty="0">
                <a:latin typeface="Arial"/>
                <a:ea typeface="Arial"/>
                <a:cs typeface="Arial"/>
                <a:sym typeface="Arial"/>
              </a:rPr>
              <a:t>תרומה לפרויקט ולחברה:</a:t>
            </a:r>
            <a:endParaRPr lang="he-IL" sz="2500" b="1"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500" i="0" u="none" strike="noStrike" cap="none" dirty="0">
                <a:latin typeface="Arial"/>
                <a:ea typeface="Arial"/>
                <a:cs typeface="Arial"/>
                <a:sym typeface="Arial"/>
              </a:rPr>
              <a:t>מעבר למשימות שלי החשובות בפיתוח, הכוונתי את הצוות לסדר ואחידות בקונבנציות בכתיבת הסרוויסים, בדגש על הנפקת מערכת </a:t>
            </a:r>
            <a:r>
              <a:rPr lang="he-IL" sz="2500" dirty="0">
                <a:latin typeface="Arial"/>
                <a:ea typeface="Arial"/>
                <a:cs typeface="Arial"/>
                <a:sym typeface="Arial"/>
              </a:rPr>
              <a:t>בעלת </a:t>
            </a:r>
            <a:r>
              <a:rPr lang="he-IL" sz="2500" i="0" u="none" strike="noStrike" cap="none" dirty="0">
                <a:latin typeface="Arial"/>
                <a:ea typeface="Arial"/>
                <a:cs typeface="Arial"/>
                <a:sym typeface="Arial"/>
              </a:rPr>
              <a:t>תחזוקה קלה ונגישה.</a:t>
            </a:r>
            <a:endParaRPr lang="iw-IL" sz="2500" dirty="0"/>
          </a:p>
        </p:txBody>
      </p:sp>
      <p:sp>
        <p:nvSpPr>
          <p:cNvPr id="4" name="כותרת 1">
            <a:extLst>
              <a:ext uri="{FF2B5EF4-FFF2-40B4-BE49-F238E27FC236}">
                <a16:creationId xmlns:a16="http://schemas.microsoft.com/office/drawing/2014/main" id="{314ED463-2E40-4346-2D73-FA0B0A59FA96}"/>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21510923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A1B7BD4-CE19-12EA-8EED-12B635472866}"/>
              </a:ext>
            </a:extLst>
          </p:cNvPr>
          <p:cNvSpPr>
            <a:spLocks noGrp="1"/>
          </p:cNvSpPr>
          <p:nvPr>
            <p:ph type="title"/>
          </p:nvPr>
        </p:nvSpPr>
        <p:spPr>
          <a:xfrm>
            <a:off x="838200" y="0"/>
            <a:ext cx="10515600" cy="1325563"/>
          </a:xfrm>
        </p:spPr>
        <p:txBody>
          <a:bodyPr/>
          <a:lstStyle/>
          <a:p>
            <a:pPr algn="ctr"/>
            <a:r>
              <a:rPr lang="he-IL" dirty="0">
                <a:solidFill>
                  <a:schemeClr val="tx2">
                    <a:lumMod val="60000"/>
                    <a:lumOff val="40000"/>
                  </a:schemeClr>
                </a:solidFill>
                <a:cs typeface="+mn-cs"/>
              </a:rPr>
              <a:t>נספחים:</a:t>
            </a:r>
          </a:p>
        </p:txBody>
      </p:sp>
      <p:grpSp>
        <p:nvGrpSpPr>
          <p:cNvPr id="8" name="קבוצה 7">
            <a:extLst>
              <a:ext uri="{FF2B5EF4-FFF2-40B4-BE49-F238E27FC236}">
                <a16:creationId xmlns:a16="http://schemas.microsoft.com/office/drawing/2014/main" id="{FB6A8020-409B-083A-B2DD-F072F2FB0E61}"/>
              </a:ext>
            </a:extLst>
          </p:cNvPr>
          <p:cNvGrpSpPr/>
          <p:nvPr/>
        </p:nvGrpSpPr>
        <p:grpSpPr>
          <a:xfrm>
            <a:off x="104776" y="276225"/>
            <a:ext cx="4678980" cy="6503837"/>
            <a:chOff x="4899360" y="1032326"/>
            <a:chExt cx="6919560" cy="8130891"/>
          </a:xfrm>
        </p:grpSpPr>
        <p:pic>
          <p:nvPicPr>
            <p:cNvPr id="5" name="תמונה 4">
              <a:extLst>
                <a:ext uri="{FF2B5EF4-FFF2-40B4-BE49-F238E27FC236}">
                  <a16:creationId xmlns:a16="http://schemas.microsoft.com/office/drawing/2014/main" id="{EB5985BA-6CFF-CF5C-3204-49D728BBCA16}"/>
                </a:ext>
              </a:extLst>
            </p:cNvPr>
            <p:cNvPicPr>
              <a:picLocks noChangeAspect="1"/>
            </p:cNvPicPr>
            <p:nvPr/>
          </p:nvPicPr>
          <p:blipFill>
            <a:blip r:embed="rId2"/>
            <a:stretch>
              <a:fillRect/>
            </a:stretch>
          </p:blipFill>
          <p:spPr>
            <a:xfrm>
              <a:off x="4899360" y="1032326"/>
              <a:ext cx="6919560" cy="4244708"/>
            </a:xfrm>
            <a:prstGeom prst="rect">
              <a:avLst/>
            </a:prstGeom>
          </p:spPr>
        </p:pic>
        <p:pic>
          <p:nvPicPr>
            <p:cNvPr id="7" name="תמונה 6">
              <a:extLst>
                <a:ext uri="{FF2B5EF4-FFF2-40B4-BE49-F238E27FC236}">
                  <a16:creationId xmlns:a16="http://schemas.microsoft.com/office/drawing/2014/main" id="{CFCC5F1D-B2F7-B035-507C-B0944F672819}"/>
                </a:ext>
              </a:extLst>
            </p:cNvPr>
            <p:cNvPicPr>
              <a:picLocks noChangeAspect="1"/>
            </p:cNvPicPr>
            <p:nvPr/>
          </p:nvPicPr>
          <p:blipFill>
            <a:blip r:embed="rId3"/>
            <a:stretch>
              <a:fillRect/>
            </a:stretch>
          </p:blipFill>
          <p:spPr>
            <a:xfrm>
              <a:off x="5116540" y="5299542"/>
              <a:ext cx="6683319" cy="3863675"/>
            </a:xfrm>
            <a:prstGeom prst="rect">
              <a:avLst/>
            </a:prstGeom>
          </p:spPr>
        </p:pic>
      </p:grpSp>
      <p:sp>
        <p:nvSpPr>
          <p:cNvPr id="9" name="כותרת 1">
            <a:extLst>
              <a:ext uri="{FF2B5EF4-FFF2-40B4-BE49-F238E27FC236}">
                <a16:creationId xmlns:a16="http://schemas.microsoft.com/office/drawing/2014/main" id="{976AAB22-B7AB-181E-5795-4E40541B5547}"/>
              </a:ext>
            </a:extLst>
          </p:cNvPr>
          <p:cNvSpPr txBox="1">
            <a:spLocks/>
          </p:cNvSpPr>
          <p:nvPr/>
        </p:nvSpPr>
        <p:spPr>
          <a:xfrm>
            <a:off x="4914900" y="1171576"/>
            <a:ext cx="7172324" cy="723900"/>
          </a:xfrm>
          <a:prstGeom prst="rect">
            <a:avLst/>
          </a:prstGeom>
        </p:spPr>
        <p:txBody>
          <a:bodyPr vert="horz" lIns="91440" tIns="45720" rIns="91440" bIns="45720" rtlCol="1" anchor="ctr">
            <a:normAutofit fontScale="85000"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3200" dirty="0">
                <a:solidFill>
                  <a:schemeClr val="tx2">
                    <a:lumMod val="60000"/>
                    <a:lumOff val="40000"/>
                  </a:schemeClr>
                </a:solidFill>
                <a:cs typeface="+mn-cs"/>
              </a:rPr>
              <a:t>הסבר מעמיק על הפונקציה </a:t>
            </a:r>
            <a:r>
              <a:rPr lang="en-US" sz="3200" dirty="0" err="1">
                <a:solidFill>
                  <a:schemeClr val="tx2">
                    <a:lumMod val="60000"/>
                    <a:lumOff val="40000"/>
                  </a:schemeClr>
                </a:solidFill>
                <a:cs typeface="+mn-cs"/>
              </a:rPr>
              <a:t>getUrlValueFromConfig</a:t>
            </a:r>
            <a:r>
              <a:rPr lang="he-IL" sz="3200" dirty="0">
                <a:solidFill>
                  <a:schemeClr val="tx2">
                    <a:lumMod val="60000"/>
                    <a:lumOff val="40000"/>
                  </a:schemeClr>
                </a:solidFill>
                <a:cs typeface="+mn-cs"/>
              </a:rPr>
              <a:t> :</a:t>
            </a:r>
          </a:p>
        </p:txBody>
      </p:sp>
      <p:pic>
        <p:nvPicPr>
          <p:cNvPr id="3" name="תמונה 2">
            <a:extLst>
              <a:ext uri="{FF2B5EF4-FFF2-40B4-BE49-F238E27FC236}">
                <a16:creationId xmlns:a16="http://schemas.microsoft.com/office/drawing/2014/main" id="{1B695124-7F13-05CD-EA7E-12B2A3BD2013}"/>
              </a:ext>
            </a:extLst>
          </p:cNvPr>
          <p:cNvPicPr>
            <a:picLocks noChangeAspect="1"/>
          </p:cNvPicPr>
          <p:nvPr/>
        </p:nvPicPr>
        <p:blipFill>
          <a:blip r:embed="rId4"/>
          <a:stretch>
            <a:fillRect/>
          </a:stretch>
        </p:blipFill>
        <p:spPr>
          <a:xfrm>
            <a:off x="5129347" y="2093912"/>
            <a:ext cx="6743429" cy="4244247"/>
          </a:xfrm>
          <a:prstGeom prst="rect">
            <a:avLst/>
          </a:prstGeom>
        </p:spPr>
      </p:pic>
      <p:sp>
        <p:nvSpPr>
          <p:cNvPr id="4" name="כותרת 1">
            <a:extLst>
              <a:ext uri="{FF2B5EF4-FFF2-40B4-BE49-F238E27FC236}">
                <a16:creationId xmlns:a16="http://schemas.microsoft.com/office/drawing/2014/main" id="{1FE41263-70C0-6C7C-1360-245BC57297A4}"/>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16558165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C444168B-C262-63EE-B880-E56A44F00C41}"/>
              </a:ext>
            </a:extLst>
          </p:cNvPr>
          <p:cNvPicPr>
            <a:picLocks noChangeAspect="1"/>
          </p:cNvPicPr>
          <p:nvPr/>
        </p:nvPicPr>
        <p:blipFill rotWithShape="1">
          <a:blip r:embed="rId2">
            <a:extLst>
              <a:ext uri="{28A0092B-C50C-407E-A947-70E740481C1C}">
                <a14:useLocalDpi xmlns:a14="http://schemas.microsoft.com/office/drawing/2010/main" val="0"/>
              </a:ext>
            </a:extLst>
          </a:blip>
          <a:srcRect l="1454" r="-1"/>
          <a:stretch/>
        </p:blipFill>
        <p:spPr>
          <a:xfrm>
            <a:off x="923543" y="0"/>
            <a:ext cx="4787743" cy="6858000"/>
          </a:xfrm>
          <a:prstGeom prst="rect">
            <a:avLst/>
          </a:prstGeom>
        </p:spPr>
      </p:pic>
      <p:pic>
        <p:nvPicPr>
          <p:cNvPr id="7" name="תמונה 6">
            <a:extLst>
              <a:ext uri="{FF2B5EF4-FFF2-40B4-BE49-F238E27FC236}">
                <a16:creationId xmlns:a16="http://schemas.microsoft.com/office/drawing/2014/main" id="{33D4DAD2-023B-ED51-1C51-BBB393152FC3}"/>
              </a:ext>
            </a:extLst>
          </p:cNvPr>
          <p:cNvPicPr>
            <a:picLocks noChangeAspect="1"/>
          </p:cNvPicPr>
          <p:nvPr/>
        </p:nvPicPr>
        <p:blipFill rotWithShape="1">
          <a:blip r:embed="rId3">
            <a:extLst>
              <a:ext uri="{28A0092B-C50C-407E-A947-70E740481C1C}">
                <a14:useLocalDpi xmlns:a14="http://schemas.microsoft.com/office/drawing/2010/main" val="0"/>
              </a:ext>
            </a:extLst>
          </a:blip>
          <a:srcRect l="1652"/>
          <a:stretch/>
        </p:blipFill>
        <p:spPr>
          <a:xfrm>
            <a:off x="6551354" y="0"/>
            <a:ext cx="4787743" cy="6858000"/>
          </a:xfrm>
          <a:prstGeom prst="rect">
            <a:avLst/>
          </a:prstGeom>
        </p:spPr>
      </p:pic>
    </p:spTree>
    <p:extLst>
      <p:ext uri="{BB962C8B-B14F-4D97-AF65-F5344CB8AC3E}">
        <p14:creationId xmlns:p14="http://schemas.microsoft.com/office/powerpoint/2010/main" val="27412340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BFFC3C00-7696-2F25-774F-6A83D319C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207" y="0"/>
            <a:ext cx="5815585" cy="6858000"/>
          </a:xfrm>
          <a:prstGeom prst="rect">
            <a:avLst/>
          </a:prstGeom>
        </p:spPr>
      </p:pic>
    </p:spTree>
    <p:extLst>
      <p:ext uri="{BB962C8B-B14F-4D97-AF65-F5344CB8AC3E}">
        <p14:creationId xmlns:p14="http://schemas.microsoft.com/office/powerpoint/2010/main" val="2727283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9371063-A152-E966-A0EC-E34959606910}"/>
              </a:ext>
            </a:extLst>
          </p:cNvPr>
          <p:cNvSpPr>
            <a:spLocks noGrp="1"/>
          </p:cNvSpPr>
          <p:nvPr>
            <p:ph type="title"/>
          </p:nvPr>
        </p:nvSpPr>
        <p:spPr>
          <a:xfrm>
            <a:off x="838200" y="0"/>
            <a:ext cx="10515600" cy="1325563"/>
          </a:xfrm>
        </p:spPr>
        <p:txBody>
          <a:bodyPr/>
          <a:lstStyle/>
          <a:p>
            <a:pPr algn="ctr"/>
            <a:r>
              <a:rPr lang="iw-IL" sz="4400" b="0" i="0" u="none" strike="noStrike" cap="none" dirty="0">
                <a:solidFill>
                  <a:schemeClr val="tx2">
                    <a:lumMod val="60000"/>
                    <a:lumOff val="40000"/>
                  </a:schemeClr>
                </a:solidFill>
                <a:latin typeface="Arial"/>
                <a:ea typeface="Arial"/>
                <a:cs typeface="Arial"/>
                <a:sym typeface="Arial"/>
              </a:rPr>
              <a:t>חברת Diversitek</a:t>
            </a:r>
            <a:endParaRPr lang="he-IL" dirty="0">
              <a:solidFill>
                <a:schemeClr val="tx2">
                  <a:lumMod val="60000"/>
                  <a:lumOff val="40000"/>
                </a:schemeClr>
              </a:solidFill>
            </a:endParaRPr>
          </a:p>
        </p:txBody>
      </p:sp>
      <p:sp>
        <p:nvSpPr>
          <p:cNvPr id="3" name="מציין מיקום תוכן 2">
            <a:extLst>
              <a:ext uri="{FF2B5EF4-FFF2-40B4-BE49-F238E27FC236}">
                <a16:creationId xmlns:a16="http://schemas.microsoft.com/office/drawing/2014/main" id="{A5D41447-FF47-6259-8C54-DE4F45230E0E}"/>
              </a:ext>
            </a:extLst>
          </p:cNvPr>
          <p:cNvSpPr>
            <a:spLocks noGrp="1"/>
          </p:cNvSpPr>
          <p:nvPr>
            <p:ph idx="1"/>
          </p:nvPr>
        </p:nvSpPr>
        <p:spPr>
          <a:xfrm>
            <a:off x="838200" y="1276350"/>
            <a:ext cx="10668000" cy="5333999"/>
          </a:xfrm>
        </p:spPr>
        <p:txBody>
          <a:bodyPr>
            <a:normAutofit/>
          </a:bodyPr>
          <a:lstStyle/>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שם החברה</a:t>
            </a:r>
            <a:r>
              <a:rPr lang="he-IL" sz="1400" b="1" u="sng" dirty="0">
                <a:solidFill>
                  <a:srgbClr val="000000"/>
                </a:solidFill>
                <a:latin typeface="Arial"/>
                <a:ea typeface="Arial"/>
                <a:cs typeface="Arial"/>
                <a:sym typeface="Arial"/>
              </a:rPr>
              <a:t> :</a:t>
            </a:r>
            <a:r>
              <a:rPr lang="iw-IL" sz="1400" dirty="0">
                <a:solidFill>
                  <a:srgbClr val="000000"/>
                </a:solidFill>
                <a:latin typeface="Arial"/>
                <a:ea typeface="Arial"/>
                <a:cs typeface="Arial"/>
                <a:sym typeface="Arial"/>
              </a:rPr>
              <a:t> דייברסיטק טכנולוגיה</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תחום עיסוק:</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דייברסיטק טכנולוגיה הינו בית תוכנה המספק פתרונות טכנולוגיים מגוונים ללקוחות קצה, ביניהם עסקים קטנים ובינוניים.</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מוצרים ושירותים:</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פיתוח תוכנות לניהול לידים ולקוחות,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בניית אתרי תדמית משוכללים,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פתרונות מותאמים אישית לפי דרישות הלקוח,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שירותי תמיכה טכנית והטמעה</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לקוחות החברה:</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עסקים קטנים ובינוניים ממגוון תחומים, חברות טכנולוגיה, מוסדות חינוך</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מבנה ארגוני:</a:t>
            </a:r>
            <a:br>
              <a:rPr lang="en-US"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מנכ"ל</a:t>
            </a:r>
            <a:r>
              <a:rPr lang="en-US" sz="1400" dirty="0">
                <a:solidFill>
                  <a:srgbClr val="000000"/>
                </a:solidFill>
                <a:latin typeface="Arial"/>
                <a:ea typeface="Arial"/>
                <a:cs typeface="Arial"/>
                <a:sym typeface="Arial"/>
              </a:rPr>
              <a:t>: </a:t>
            </a:r>
            <a:r>
              <a:rPr lang="iw-IL" sz="1400" dirty="0">
                <a:solidFill>
                  <a:srgbClr val="000000"/>
                </a:solidFill>
                <a:latin typeface="Arial"/>
                <a:ea typeface="Arial"/>
                <a:cs typeface="Arial"/>
                <a:sym typeface="Arial"/>
              </a:rPr>
              <a:t>אביגיל מיכלסון</a:t>
            </a:r>
            <a:br>
              <a:rPr lang="iw-IL" sz="1400" dirty="0">
                <a:solidFill>
                  <a:srgbClr val="000000"/>
                </a:solidFill>
                <a:latin typeface="Arial"/>
                <a:ea typeface="Arial"/>
                <a:cs typeface="Arial"/>
                <a:sym typeface="Arial"/>
              </a:rPr>
            </a:br>
            <a:r>
              <a:rPr lang="en-US" sz="1400" dirty="0">
                <a:solidFill>
                  <a:srgbClr val="000000"/>
                </a:solidFill>
                <a:latin typeface="Arial"/>
                <a:ea typeface="Arial"/>
                <a:cs typeface="Arial"/>
                <a:sym typeface="Arial"/>
              </a:rPr>
              <a:t>CTO</a:t>
            </a:r>
            <a:r>
              <a:rPr lang="he-IL" sz="1400" dirty="0">
                <a:solidFill>
                  <a:srgbClr val="000000"/>
                </a:solidFill>
                <a:latin typeface="Arial"/>
                <a:ea typeface="Arial"/>
                <a:cs typeface="Arial"/>
                <a:sym typeface="Arial"/>
              </a:rPr>
              <a:t>: שוקי גור</a:t>
            </a:r>
            <a:br>
              <a:rPr lang="iw-IL" sz="1400" dirty="0">
                <a:solidFill>
                  <a:srgbClr val="000000"/>
                </a:solidFill>
                <a:latin typeface="Arial"/>
                <a:ea typeface="Arial"/>
                <a:cs typeface="Arial"/>
                <a:sym typeface="Arial"/>
              </a:rPr>
            </a:br>
            <a:r>
              <a:rPr lang="en-US" sz="1400" dirty="0">
                <a:solidFill>
                  <a:srgbClr val="000000"/>
                </a:solidFill>
                <a:latin typeface="Arial"/>
                <a:ea typeface="Arial"/>
                <a:cs typeface="Arial"/>
                <a:sym typeface="Arial"/>
              </a:rPr>
              <a:t>PMO</a:t>
            </a:r>
            <a:r>
              <a:rPr lang="he-IL" sz="1400" dirty="0">
                <a:solidFill>
                  <a:srgbClr val="000000"/>
                </a:solidFill>
                <a:latin typeface="Arial"/>
                <a:ea typeface="Arial"/>
                <a:cs typeface="Arial"/>
                <a:sym typeface="Arial"/>
              </a:rPr>
              <a:t>: חנה ברגמן</a:t>
            </a:r>
            <a:br>
              <a:rPr lang="iw-IL"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צוותי פיתוח ותמיכה</a:t>
            </a:r>
          </a:p>
          <a:p>
            <a:pPr marL="0" lvl="0" indent="0" algn="r" rtl="1">
              <a:lnSpc>
                <a:spcPct val="115000"/>
              </a:lnSpc>
              <a:spcBef>
                <a:spcPts val="1200"/>
              </a:spcBef>
              <a:spcAft>
                <a:spcPts val="0"/>
              </a:spcAft>
              <a:buNone/>
            </a:pPr>
            <a:r>
              <a:rPr lang="iw-IL" sz="1400" dirty="0">
                <a:solidFill>
                  <a:srgbClr val="000000"/>
                </a:solidFill>
                <a:latin typeface="Arial"/>
                <a:ea typeface="Arial"/>
                <a:cs typeface="Arial"/>
                <a:sym typeface="Arial"/>
              </a:rPr>
              <a:t> </a:t>
            </a:r>
            <a:r>
              <a:rPr lang="iw-IL" sz="1400" b="1" u="sng" dirty="0">
                <a:solidFill>
                  <a:srgbClr val="000000"/>
                </a:solidFill>
                <a:latin typeface="Arial"/>
                <a:ea typeface="Arial"/>
                <a:cs typeface="Arial"/>
                <a:sym typeface="Arial"/>
              </a:rPr>
              <a:t>תיאור תפקיד הסטודנטית בחברה:</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הסטודנטיות בפרקטיקום משתלבות בצוותי הפיתוח של דייברסיטק טכנולוגיה, ועובדות על פרויקטים טכנולוגיים אמיתיים עבור לקוחות החברה. במסגרת הפרקטיקום, הסטודנטיות לוקחות חלק בכל שלבי הפיתוח, החל מהאיפיון והתכנון, דרך הפיתוח והבדיקות, ועד להטמעה ותמיכה טכנית. </a:t>
            </a:r>
          </a:p>
          <a:p>
            <a:pPr marL="0" marR="0" lvl="0" indent="0" algn="r" rtl="1">
              <a:lnSpc>
                <a:spcPct val="100000"/>
              </a:lnSpc>
              <a:spcBef>
                <a:spcPts val="1200"/>
              </a:spcBef>
              <a:spcAft>
                <a:spcPts val="0"/>
              </a:spcAft>
              <a:buClr>
                <a:schemeClr val="lt1"/>
              </a:buClr>
              <a:buSzPts val="1100"/>
              <a:buNone/>
            </a:pPr>
            <a:endParaRPr lang="iw-IL" sz="1200" dirty="0">
              <a:solidFill>
                <a:schemeClr val="lt1"/>
              </a:solidFill>
              <a:latin typeface="Arial"/>
              <a:ea typeface="Arial"/>
              <a:cs typeface="Arial"/>
              <a:sym typeface="Arial"/>
            </a:endParaRPr>
          </a:p>
          <a:p>
            <a:endParaRPr lang="he-IL" sz="1400" dirty="0"/>
          </a:p>
        </p:txBody>
      </p:sp>
      <p:sp>
        <p:nvSpPr>
          <p:cNvPr id="4" name="כותרת 1">
            <a:extLst>
              <a:ext uri="{FF2B5EF4-FFF2-40B4-BE49-F238E27FC236}">
                <a16:creationId xmlns:a16="http://schemas.microsoft.com/office/drawing/2014/main" id="{35245E2E-FA96-59CD-ED33-A14267A65144}"/>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108908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FEC6D7-B0DF-53B0-1116-2448D53D81E7}"/>
              </a:ext>
            </a:extLst>
          </p:cNvPr>
          <p:cNvSpPr>
            <a:spLocks noGrp="1"/>
          </p:cNvSpPr>
          <p:nvPr>
            <p:ph type="title"/>
          </p:nvPr>
        </p:nvSpPr>
        <p:spPr>
          <a:xfrm>
            <a:off x="798478" y="0"/>
            <a:ext cx="10515600" cy="1325563"/>
          </a:xfrm>
        </p:spPr>
        <p:txBody>
          <a:bodyPr/>
          <a:lstStyle/>
          <a:p>
            <a:pPr algn="ctr"/>
            <a:r>
              <a:rPr lang="he-IL" dirty="0">
                <a:solidFill>
                  <a:schemeClr val="tx2">
                    <a:lumMod val="60000"/>
                    <a:lumOff val="40000"/>
                  </a:schemeClr>
                </a:solidFill>
                <a:cs typeface="+mn-cs"/>
              </a:rPr>
              <a:t>תיאור לקוח הקצה - הסמינר הישן ירושלים</a:t>
            </a:r>
          </a:p>
        </p:txBody>
      </p:sp>
      <p:sp>
        <p:nvSpPr>
          <p:cNvPr id="3" name="מציין מיקום תוכן 2">
            <a:extLst>
              <a:ext uri="{FF2B5EF4-FFF2-40B4-BE49-F238E27FC236}">
                <a16:creationId xmlns:a16="http://schemas.microsoft.com/office/drawing/2014/main" id="{2EC7520D-E009-B07C-44A2-C005E2774D16}"/>
              </a:ext>
            </a:extLst>
          </p:cNvPr>
          <p:cNvSpPr>
            <a:spLocks noGrp="1"/>
          </p:cNvSpPr>
          <p:nvPr>
            <p:ph idx="1"/>
          </p:nvPr>
        </p:nvSpPr>
        <p:spPr>
          <a:xfrm>
            <a:off x="1070853" y="1325563"/>
            <a:ext cx="10050294" cy="5377608"/>
          </a:xfrm>
        </p:spPr>
        <p:txBody>
          <a:bodyPr>
            <a:noAutofit/>
          </a:bodyPr>
          <a:lstStyle/>
          <a:p>
            <a:pPr marL="0" indent="0">
              <a:lnSpc>
                <a:spcPct val="100000"/>
              </a:lnSpc>
              <a:buNone/>
            </a:pPr>
            <a:endParaRPr lang="he-IL" sz="1500" b="0" i="0" dirty="0">
              <a:solidFill>
                <a:srgbClr val="202122"/>
              </a:solidFill>
              <a:effectLst/>
              <a:highlight>
                <a:srgbClr val="FFFFFF"/>
              </a:highlight>
              <a:latin typeface="Arial" panose="020B0604020202020204" pitchFamily="34" charset="0"/>
            </a:endParaRPr>
          </a:p>
          <a:p>
            <a:pPr marL="0" indent="0">
              <a:lnSpc>
                <a:spcPct val="100000"/>
              </a:lnSpc>
              <a:buNone/>
            </a:pPr>
            <a:r>
              <a:rPr lang="he-IL" sz="1500" b="1" dirty="0">
                <a:solidFill>
                  <a:srgbClr val="202122"/>
                </a:solidFill>
                <a:highlight>
                  <a:srgbClr val="FFFFFF"/>
                </a:highlight>
                <a:latin typeface="Arial" panose="020B0604020202020204" pitchFamily="34" charset="0"/>
              </a:rPr>
              <a:t>תיאור המכון באופן כללי:</a:t>
            </a:r>
          </a:p>
          <a:p>
            <a:pPr marL="0" indent="0">
              <a:lnSpc>
                <a:spcPct val="100000"/>
              </a:lnSpc>
              <a:buNone/>
            </a:pPr>
            <a:r>
              <a:rPr lang="he-IL" sz="1500" dirty="0">
                <a:latin typeface="Arial" panose="020B0604020202020204" pitchFamily="34" charset="0"/>
              </a:rPr>
              <a:t>מכון ההכשרה והשתלמויות מציע לבוגרות הסמינר לימודי המשך, הכוללים קורסים פרונטליים ומקוונים להרחבת אופקים, וכן השתלמויות המוכרות לגמולים, ל"אופק חדש" </a:t>
            </a:r>
            <a:r>
              <a:rPr lang="he-IL" sz="1500" dirty="0" err="1">
                <a:latin typeface="Arial" panose="020B0604020202020204" pitchFamily="34" charset="0"/>
              </a:rPr>
              <a:t>ול</a:t>
            </a:r>
            <a:r>
              <a:rPr lang="he-IL" sz="1500" dirty="0">
                <a:latin typeface="Arial" panose="020B0604020202020204" pitchFamily="34" charset="0"/>
              </a:rPr>
              <a:t>-"עוז לתמורה".</a:t>
            </a:r>
          </a:p>
          <a:p>
            <a:pPr marL="0" indent="0">
              <a:lnSpc>
                <a:spcPct val="100000"/>
              </a:lnSpc>
              <a:buNone/>
            </a:pPr>
            <a:r>
              <a:rPr lang="he-IL" sz="1500" dirty="0">
                <a:latin typeface="Arial" panose="020B0604020202020204" pitchFamily="34" charset="0"/>
              </a:rPr>
              <a:t> במסגרת המכון ניתן ללמוד לקראת </a:t>
            </a:r>
            <a:r>
              <a:rPr lang="he-IL" sz="1500" dirty="0">
                <a:latin typeface="Arial" panose="020B0604020202020204" pitchFamily="34" charset="0"/>
                <a:hlinkClick r:id="rId2" tooltip="תואר שווה ערך">
                  <a:extLst>
                    <a:ext uri="{A12FA001-AC4F-418D-AE19-62706E023703}">
                      <ahyp:hlinkClr xmlns:ahyp="http://schemas.microsoft.com/office/drawing/2018/hyperlinkcolor" val="tx"/>
                    </a:ext>
                  </a:extLst>
                </a:hlinkClick>
              </a:rPr>
              <a:t>תואר שווה ערך</a:t>
            </a:r>
            <a:r>
              <a:rPr lang="he-IL" sz="1500" dirty="0">
                <a:latin typeface="Arial" panose="020B0604020202020204" pitchFamily="34" charset="0"/>
              </a:rPr>
              <a:t>: "אקוויוולנט לתואר בוגר" (דרגה מס' 1) ו"אקוויוולנט לתואר מוסמך" (דרגה מס' 2).</a:t>
            </a:r>
          </a:p>
          <a:p>
            <a:pPr marL="0" indent="0">
              <a:buNone/>
            </a:pPr>
            <a:br>
              <a:rPr lang="he-IL" sz="1100" dirty="0"/>
            </a:br>
            <a:r>
              <a:rPr lang="he-IL" sz="1500" dirty="0">
                <a:latin typeface="Arial" panose="020B0604020202020204" pitchFamily="34" charset="0"/>
              </a:rPr>
              <a:t>בנוסף, מתקיימות במכון תוכניות לנשות חינוך ותיקות וגמלאיות. (מתוך ויקיפדיה )</a:t>
            </a:r>
          </a:p>
          <a:p>
            <a:pPr marL="0" indent="0">
              <a:lnSpc>
                <a:spcPct val="100000"/>
              </a:lnSpc>
              <a:buNone/>
            </a:pPr>
            <a:endParaRPr lang="he-IL" sz="1500" b="0" i="0" u="none" strike="noStrike" baseline="30000" dirty="0">
              <a:solidFill>
                <a:srgbClr val="0645AD"/>
              </a:solidFill>
              <a:effectLst/>
              <a:highlight>
                <a:srgbClr val="FFFFFF"/>
              </a:highlight>
              <a:latin typeface="Arial" panose="020B0604020202020204" pitchFamily="34" charset="0"/>
            </a:endParaRPr>
          </a:p>
          <a:p>
            <a:pPr marL="0" indent="0">
              <a:lnSpc>
                <a:spcPct val="100000"/>
              </a:lnSpc>
              <a:buNone/>
            </a:pPr>
            <a:r>
              <a:rPr lang="he-IL" sz="2400" baseline="30000" dirty="0">
                <a:highlight>
                  <a:srgbClr val="FFFFFF"/>
                </a:highlight>
                <a:latin typeface="Arial" panose="020B0604020202020204" pitchFamily="34" charset="0"/>
              </a:rPr>
              <a:t>לפרטים נוספים על המכון: </a:t>
            </a:r>
            <a:r>
              <a:rPr lang="he-IL" sz="2400" baseline="30000" dirty="0">
                <a:solidFill>
                  <a:schemeClr val="accent1"/>
                </a:solidFill>
                <a:highlight>
                  <a:srgbClr val="FFFFFF"/>
                </a:highlight>
                <a:latin typeface="Arial" panose="020B0604020202020204" pitchFamily="34" charset="0"/>
                <a:hlinkClick r:id="rId3">
                  <a:extLst>
                    <a:ext uri="{A12FA001-AC4F-418D-AE19-62706E023703}">
                      <ahyp:hlinkClr xmlns:ahyp="http://schemas.microsoft.com/office/drawing/2018/hyperlinkcolor" val="tx"/>
                    </a:ext>
                  </a:extLst>
                </a:hlinkClick>
              </a:rPr>
              <a:t>תיאור סמינר הישן - ויקיפדיה חרדית</a:t>
            </a:r>
            <a:endParaRPr lang="he-IL" sz="1500" baseline="30000" dirty="0">
              <a:solidFill>
                <a:schemeClr val="accent1"/>
              </a:solidFill>
              <a:highlight>
                <a:srgbClr val="FFFFFF"/>
              </a:highlight>
              <a:latin typeface="Arial" panose="020B0604020202020204" pitchFamily="34" charset="0"/>
            </a:endParaRPr>
          </a:p>
          <a:p>
            <a:pPr marL="0" indent="0">
              <a:lnSpc>
                <a:spcPct val="100000"/>
              </a:lnSpc>
              <a:buNone/>
            </a:pPr>
            <a:r>
              <a:rPr lang="he-IL" sz="1500" b="1" i="0" u="none" strike="noStrike" dirty="0">
                <a:effectLst/>
                <a:latin typeface="Arial" panose="020B0604020202020204" pitchFamily="34" charset="0"/>
              </a:rPr>
              <a:t>האגף העיקרי שמולו הפרויקט מתנהל הוא: </a:t>
            </a:r>
          </a:p>
          <a:p>
            <a:pPr marL="0" indent="0">
              <a:lnSpc>
                <a:spcPct val="100000"/>
              </a:lnSpc>
              <a:buNone/>
            </a:pPr>
            <a:r>
              <a:rPr lang="he-IL" sz="1500" b="0" i="0" u="none" strike="noStrike" dirty="0">
                <a:effectLst/>
                <a:latin typeface="Arial" panose="020B0604020202020204" pitchFamily="34" charset="0"/>
              </a:rPr>
              <a:t>האגף האדמיניסטרטיבי של המכון.</a:t>
            </a:r>
          </a:p>
          <a:p>
            <a:pPr marL="0" indent="0">
              <a:lnSpc>
                <a:spcPct val="100000"/>
              </a:lnSpc>
              <a:buNone/>
            </a:pPr>
            <a:endParaRPr lang="he-IL" sz="1500" b="0" i="0" u="none" strike="noStrike" dirty="0">
              <a:effectLst/>
              <a:latin typeface="Arial" panose="020B0604020202020204" pitchFamily="34" charset="0"/>
            </a:endParaRPr>
          </a:p>
          <a:p>
            <a:pPr marL="0" indent="0">
              <a:lnSpc>
                <a:spcPct val="100000"/>
              </a:lnSpc>
              <a:buNone/>
            </a:pPr>
            <a:r>
              <a:rPr lang="he-IL" sz="1500" b="1" dirty="0">
                <a:latin typeface="Arial" panose="020B0604020202020204" pitchFamily="34" charset="0"/>
              </a:rPr>
              <a:t>אנשי קשר:</a:t>
            </a:r>
          </a:p>
          <a:p>
            <a:pPr marL="0" indent="0">
              <a:lnSpc>
                <a:spcPct val="100000"/>
              </a:lnSpc>
              <a:buNone/>
            </a:pPr>
            <a:r>
              <a:rPr lang="he-IL" sz="1500" dirty="0">
                <a:latin typeface="Arial" panose="020B0604020202020204" pitchFamily="34" charset="0"/>
              </a:rPr>
              <a:t>חני לוין: </a:t>
            </a:r>
            <a:r>
              <a:rPr lang="en-US" sz="1500" dirty="0">
                <a:latin typeface="Arial" panose="020B0604020202020204" pitchFamily="34" charset="0"/>
              </a:rPr>
              <a:t>chlevin@mbj.org.il</a:t>
            </a:r>
            <a:endParaRPr lang="he-IL" sz="1500" dirty="0">
              <a:latin typeface="Arial" panose="020B0604020202020204" pitchFamily="34" charset="0"/>
            </a:endParaRPr>
          </a:p>
          <a:p>
            <a:pPr marL="0" indent="0">
              <a:lnSpc>
                <a:spcPct val="100000"/>
              </a:lnSpc>
              <a:buNone/>
            </a:pPr>
            <a:r>
              <a:rPr lang="he-IL" sz="1500" dirty="0">
                <a:latin typeface="Arial" panose="020B0604020202020204" pitchFamily="34" charset="0"/>
              </a:rPr>
              <a:t>חני </a:t>
            </a:r>
            <a:r>
              <a:rPr lang="he-IL" sz="1500" dirty="0" err="1">
                <a:latin typeface="Arial" panose="020B0604020202020204" pitchFamily="34" charset="0"/>
              </a:rPr>
              <a:t>פוליקמן</a:t>
            </a:r>
            <a:r>
              <a:rPr lang="he-IL" sz="1500" dirty="0">
                <a:latin typeface="Arial" panose="020B0604020202020204" pitchFamily="34" charset="0"/>
              </a:rPr>
              <a:t>: </a:t>
            </a:r>
            <a:r>
              <a:rPr lang="en-US" sz="1500" dirty="0">
                <a:latin typeface="Arial" panose="020B0604020202020204" pitchFamily="34" charset="0"/>
              </a:rPr>
              <a:t>ch-f@mbj.org.il</a:t>
            </a:r>
            <a:endParaRPr lang="he-IL" sz="1500" dirty="0">
              <a:latin typeface="Arial" panose="020B0604020202020204" pitchFamily="34" charset="0"/>
            </a:endParaRPr>
          </a:p>
          <a:p>
            <a:pPr marL="0" indent="0">
              <a:lnSpc>
                <a:spcPct val="100000"/>
              </a:lnSpc>
              <a:buNone/>
            </a:pPr>
            <a:r>
              <a:rPr lang="he-IL" sz="1500" dirty="0">
                <a:latin typeface="Arial" panose="020B0604020202020204" pitchFamily="34" charset="0"/>
              </a:rPr>
              <a:t>שולמית ברלין: </a:t>
            </a:r>
            <a:r>
              <a:rPr lang="en-US" sz="1500" dirty="0">
                <a:latin typeface="Arial" panose="020B0604020202020204" pitchFamily="34" charset="0"/>
              </a:rPr>
              <a:t>shulamitberlin@gmail.com</a:t>
            </a:r>
            <a:endParaRPr lang="he-IL" sz="1500" dirty="0"/>
          </a:p>
        </p:txBody>
      </p:sp>
      <p:sp>
        <p:nvSpPr>
          <p:cNvPr id="4" name="כותרת 1">
            <a:extLst>
              <a:ext uri="{FF2B5EF4-FFF2-40B4-BE49-F238E27FC236}">
                <a16:creationId xmlns:a16="http://schemas.microsoft.com/office/drawing/2014/main" id="{06A4FA9D-E53C-9347-1487-12A6906CCF6D}"/>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17932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FFA8573-16D0-121D-5B71-E3E0B0ADC4AC}"/>
              </a:ext>
            </a:extLst>
          </p:cNvPr>
          <p:cNvSpPr>
            <a:spLocks noGrp="1"/>
          </p:cNvSpPr>
          <p:nvPr>
            <p:ph type="title"/>
          </p:nvPr>
        </p:nvSpPr>
        <p:spPr>
          <a:xfrm>
            <a:off x="838200" y="0"/>
            <a:ext cx="10515600" cy="1325563"/>
          </a:xfrm>
        </p:spPr>
        <p:txBody>
          <a:bodyPr/>
          <a:lstStyle/>
          <a:p>
            <a:pPr algn="ctr"/>
            <a:r>
              <a:rPr lang="iw-IL" dirty="0">
                <a:solidFill>
                  <a:schemeClr val="tx2">
                    <a:lumMod val="60000"/>
                    <a:lumOff val="40000"/>
                  </a:schemeClr>
                </a:solidFill>
                <a:cs typeface="+mn-cs"/>
              </a:rPr>
              <a:t>תיאור הפרויקט</a:t>
            </a:r>
            <a:endParaRPr lang="he-IL" dirty="0">
              <a:solidFill>
                <a:schemeClr val="tx2">
                  <a:lumMod val="60000"/>
                  <a:lumOff val="40000"/>
                </a:schemeClr>
              </a:solidFill>
              <a:cs typeface="+mn-cs"/>
            </a:endParaRPr>
          </a:p>
        </p:txBody>
      </p:sp>
      <p:sp>
        <p:nvSpPr>
          <p:cNvPr id="3" name="מציין מיקום תוכן 2">
            <a:extLst>
              <a:ext uri="{FF2B5EF4-FFF2-40B4-BE49-F238E27FC236}">
                <a16:creationId xmlns:a16="http://schemas.microsoft.com/office/drawing/2014/main" id="{714B55BF-6EE1-F8A6-2189-F6F8250A3C1D}"/>
              </a:ext>
            </a:extLst>
          </p:cNvPr>
          <p:cNvSpPr>
            <a:spLocks noGrp="1"/>
          </p:cNvSpPr>
          <p:nvPr>
            <p:ph idx="1"/>
          </p:nvPr>
        </p:nvSpPr>
        <p:spPr>
          <a:xfrm>
            <a:off x="838200" y="1325563"/>
            <a:ext cx="10515600" cy="5437763"/>
          </a:xfrm>
        </p:spPr>
        <p:txBody>
          <a:bodyPr>
            <a:normAutofit/>
          </a:bodyPr>
          <a:lstStyle/>
          <a:p>
            <a:pPr marL="0" marR="0" lvl="0" indent="0" algn="r" rtl="1">
              <a:lnSpc>
                <a:spcPct val="150000"/>
              </a:lnSpc>
              <a:spcBef>
                <a:spcPts val="0"/>
              </a:spcBef>
              <a:spcAft>
                <a:spcPts val="0"/>
              </a:spcAft>
              <a:buClr>
                <a:schemeClr val="lt1"/>
              </a:buClr>
              <a:buSzPts val="1800"/>
              <a:buNone/>
            </a:pPr>
            <a:r>
              <a:rPr lang="he-IL" sz="1500" b="1" i="0" u="none" strike="noStrike" cap="none" dirty="0">
                <a:latin typeface="Arial"/>
                <a:ea typeface="Arial"/>
                <a:cs typeface="Arial"/>
                <a:sym typeface="Arial"/>
              </a:rPr>
              <a:t>תיאור כללי: </a:t>
            </a:r>
            <a:r>
              <a:rPr lang="he-IL" sz="1500" i="0" u="none" strike="noStrike" cap="none" dirty="0">
                <a:latin typeface="Arial"/>
                <a:ea typeface="Arial"/>
                <a:cs typeface="Arial"/>
                <a:sym typeface="Arial"/>
              </a:rPr>
              <a:t>הקמת מערכת</a:t>
            </a:r>
            <a:r>
              <a:rPr lang="en-US" sz="1500" i="0" u="none" strike="noStrike" cap="none" dirty="0">
                <a:latin typeface="Arial"/>
                <a:ea typeface="Arial"/>
                <a:cs typeface="Arial"/>
                <a:sym typeface="Arial"/>
              </a:rPr>
              <a:t>full-stack </a:t>
            </a:r>
            <a:r>
              <a:rPr lang="he-IL" sz="1500" i="0" u="none" strike="noStrike" cap="none" dirty="0">
                <a:latin typeface="Arial"/>
                <a:ea typeface="Arial"/>
                <a:cs typeface="Arial"/>
                <a:sym typeface="Arial"/>
              </a:rPr>
              <a:t> כמפורט בשקופית מספר 4.</a:t>
            </a:r>
            <a:endParaRPr lang="he-IL" sz="1500" b="1" dirty="0">
              <a:latin typeface="Arial"/>
              <a:ea typeface="Arial"/>
              <a:cs typeface="Arial"/>
              <a:sym typeface="Arial"/>
            </a:endParaRPr>
          </a:p>
          <a:p>
            <a:pPr marL="0" marR="0" lvl="0" indent="0" algn="r" rtl="1">
              <a:lnSpc>
                <a:spcPct val="150000"/>
              </a:lnSpc>
              <a:spcBef>
                <a:spcPts val="0"/>
              </a:spcBef>
              <a:spcAft>
                <a:spcPts val="0"/>
              </a:spcAft>
              <a:buClr>
                <a:schemeClr val="lt1"/>
              </a:buClr>
              <a:buSzPts val="1800"/>
              <a:buNone/>
            </a:pPr>
            <a:r>
              <a:rPr lang="iw-IL" sz="1500" b="1" i="0" u="none" strike="noStrike" cap="none" dirty="0">
                <a:latin typeface="Arial"/>
                <a:ea typeface="Arial"/>
                <a:cs typeface="Arial"/>
                <a:sym typeface="Arial"/>
              </a:rPr>
              <a:t>תפקיד הסטודנט:</a:t>
            </a:r>
            <a:r>
              <a:rPr lang="iw-IL" sz="1500" b="0" i="0" u="none" strike="noStrike" cap="none" dirty="0">
                <a:latin typeface="Arial"/>
                <a:ea typeface="Arial"/>
                <a:cs typeface="Arial"/>
                <a:sym typeface="Arial"/>
              </a:rPr>
              <a:t> </a:t>
            </a:r>
            <a:r>
              <a:rPr lang="he-IL" sz="1500" b="0" i="0" u="none" strike="noStrike" cap="none" dirty="0">
                <a:latin typeface="Arial"/>
                <a:ea typeface="Arial"/>
                <a:cs typeface="Arial"/>
                <a:sym typeface="Arial"/>
              </a:rPr>
              <a:t>מפתחת תשתיות </a:t>
            </a:r>
            <a:r>
              <a:rPr lang="en-US" sz="1500" b="0" i="0" u="none" strike="noStrike" cap="none" dirty="0">
                <a:latin typeface="Arial"/>
                <a:ea typeface="Arial"/>
                <a:cs typeface="Arial"/>
                <a:sym typeface="Arial"/>
              </a:rPr>
              <a:t>full-stack</a:t>
            </a:r>
          </a:p>
          <a:p>
            <a:pPr marL="0" marR="0" lvl="0" indent="0" algn="r" rtl="1">
              <a:lnSpc>
                <a:spcPct val="150000"/>
              </a:lnSpc>
              <a:spcBef>
                <a:spcPts val="0"/>
              </a:spcBef>
              <a:spcAft>
                <a:spcPts val="0"/>
              </a:spcAft>
              <a:buClr>
                <a:schemeClr val="lt1"/>
              </a:buClr>
              <a:buSzPts val="1800"/>
              <a:buNone/>
            </a:pPr>
            <a:r>
              <a:rPr lang="he-IL" sz="1500" b="1" i="0" u="none" strike="noStrike" cap="none" dirty="0">
                <a:latin typeface="Arial"/>
                <a:ea typeface="Arial"/>
                <a:cs typeface="Arial"/>
                <a:sym typeface="Arial"/>
              </a:rPr>
              <a:t>מטרות ויעדים</a:t>
            </a:r>
            <a:r>
              <a:rPr lang="he-IL" sz="1500" b="0" i="0" u="none" strike="noStrike" cap="none" dirty="0">
                <a:latin typeface="Arial"/>
                <a:ea typeface="Arial"/>
                <a:cs typeface="Arial"/>
                <a:sym typeface="Arial"/>
              </a:rPr>
              <a:t>: לספק פלטפורמה נגישה לתפעול האגף באופן דיגיטלי.</a:t>
            </a:r>
            <a:endParaRPr lang="he-IL" sz="1500" dirty="0"/>
          </a:p>
          <a:p>
            <a:pPr marL="0" marR="0" lvl="0" indent="0" algn="r" rtl="1">
              <a:lnSpc>
                <a:spcPct val="150000"/>
              </a:lnSpc>
              <a:spcBef>
                <a:spcPts val="0"/>
              </a:spcBef>
              <a:spcAft>
                <a:spcPts val="0"/>
              </a:spcAft>
              <a:buClr>
                <a:schemeClr val="lt1"/>
              </a:buClr>
              <a:buSzPts val="1800"/>
              <a:buNone/>
            </a:pPr>
            <a:r>
              <a:rPr lang="he-IL" sz="1500" b="1" i="0" u="none" strike="noStrike" cap="none" dirty="0">
                <a:latin typeface="Arial"/>
                <a:ea typeface="Arial"/>
                <a:cs typeface="Arial"/>
                <a:sym typeface="Arial"/>
              </a:rPr>
              <a:t>מוצרים צפויים</a:t>
            </a:r>
            <a:r>
              <a:rPr lang="he-IL" sz="1500" b="0" i="0" u="none" strike="noStrike" cap="none" dirty="0">
                <a:latin typeface="Arial"/>
                <a:ea typeface="Arial"/>
                <a:cs typeface="Arial"/>
                <a:sym typeface="Arial"/>
              </a:rPr>
              <a:t>: </a:t>
            </a:r>
          </a:p>
          <a:p>
            <a:pPr marL="457200" marR="0" lvl="0" indent="-457200" algn="r" rtl="1">
              <a:lnSpc>
                <a:spcPct val="150000"/>
              </a:lnSpc>
              <a:spcBef>
                <a:spcPts val="0"/>
              </a:spcBef>
              <a:spcAft>
                <a:spcPts val="0"/>
              </a:spcAft>
              <a:buClr>
                <a:schemeClr val="lt1"/>
              </a:buClr>
              <a:buSzPts val="1800"/>
              <a:buFont typeface="+mj-lt"/>
              <a:buAutoNum type="arabicPeriod"/>
            </a:pPr>
            <a:r>
              <a:rPr lang="he-IL" sz="1500" b="0" i="0" u="none" strike="noStrike" cap="none" dirty="0">
                <a:latin typeface="Arial"/>
                <a:ea typeface="Arial"/>
                <a:cs typeface="Arial"/>
                <a:sym typeface="Arial"/>
              </a:rPr>
              <a:t>1. </a:t>
            </a:r>
            <a:r>
              <a:rPr lang="en-US" sz="1500" b="0" i="0" u="none" strike="noStrike" cap="none" dirty="0">
                <a:latin typeface="Arial"/>
                <a:ea typeface="Arial"/>
                <a:cs typeface="Arial"/>
                <a:sym typeface="Arial"/>
              </a:rPr>
              <a:t>DB</a:t>
            </a:r>
            <a:r>
              <a:rPr lang="he-IL" sz="1500" b="0" i="0" u="none" strike="noStrike" cap="none" dirty="0">
                <a:latin typeface="Arial"/>
                <a:ea typeface="Arial"/>
                <a:cs typeface="Arial"/>
                <a:sym typeface="Arial"/>
              </a:rPr>
              <a:t> מרכזי לשמירת כל נתוני התלמידים והקורסים.</a:t>
            </a:r>
          </a:p>
          <a:p>
            <a:pPr marL="457200" marR="0" lvl="0" indent="-457200" algn="r" rtl="1">
              <a:lnSpc>
                <a:spcPct val="150000"/>
              </a:lnSpc>
              <a:spcBef>
                <a:spcPts val="0"/>
              </a:spcBef>
              <a:spcAft>
                <a:spcPts val="0"/>
              </a:spcAft>
              <a:buClr>
                <a:schemeClr val="lt1"/>
              </a:buClr>
              <a:buSzPts val="1800"/>
              <a:buFont typeface="+mj-lt"/>
              <a:buAutoNum type="arabicPeriod"/>
            </a:pPr>
            <a:r>
              <a:rPr lang="he-IL" sz="1500" dirty="0">
                <a:latin typeface="Arial"/>
                <a:ea typeface="Arial"/>
                <a:cs typeface="Arial"/>
                <a:sym typeface="Arial"/>
              </a:rPr>
              <a:t>2. מסכים ליצירה, עדכון ומחיקה של תלמידים וקורסים.</a:t>
            </a:r>
          </a:p>
          <a:p>
            <a:pPr marL="914400" lvl="1" indent="-457200">
              <a:lnSpc>
                <a:spcPct val="150000"/>
              </a:lnSpc>
              <a:spcBef>
                <a:spcPts val="0"/>
              </a:spcBef>
              <a:buClr>
                <a:schemeClr val="lt1"/>
              </a:buClr>
              <a:buSzPts val="1800"/>
              <a:buFont typeface="+mj-lt"/>
              <a:buAutoNum type="arabicPeriod"/>
            </a:pPr>
            <a:r>
              <a:rPr lang="he-IL" sz="1500" dirty="0">
                <a:latin typeface="Arial"/>
                <a:ea typeface="Arial"/>
                <a:cs typeface="Arial"/>
                <a:sym typeface="Arial"/>
              </a:rPr>
              <a:t>2.1 מסך לצפיית מערכת שעות של קורס בתצוגת לוח שנה + אפשרות להוסיף שיעור למערכת השעות הקיימת. וכן אופציות עריכת    פרטי שיעור קיימים.</a:t>
            </a:r>
          </a:p>
          <a:p>
            <a:pPr marL="914400" lvl="1" indent="-457200">
              <a:lnSpc>
                <a:spcPct val="150000"/>
              </a:lnSpc>
              <a:spcBef>
                <a:spcPts val="0"/>
              </a:spcBef>
              <a:buClr>
                <a:schemeClr val="lt1"/>
              </a:buClr>
              <a:buSzPts val="1800"/>
              <a:buFont typeface="+mj-lt"/>
              <a:buAutoNum type="arabicPeriod"/>
            </a:pPr>
            <a:r>
              <a:rPr lang="he-IL" sz="1500" dirty="0">
                <a:latin typeface="Arial"/>
                <a:ea typeface="Arial"/>
                <a:cs typeface="Arial"/>
                <a:sym typeface="Arial"/>
              </a:rPr>
              <a:t>2.2 מסך לצפייה בהיסטוריית נוכחות של תלמיד בתצוגת לוח שנה.</a:t>
            </a:r>
          </a:p>
          <a:p>
            <a:pPr marL="914400" lvl="1" indent="-457200">
              <a:lnSpc>
                <a:spcPct val="150000"/>
              </a:lnSpc>
              <a:spcBef>
                <a:spcPts val="0"/>
              </a:spcBef>
              <a:buClr>
                <a:schemeClr val="lt1"/>
              </a:buClr>
              <a:buSzPts val="1800"/>
              <a:buFont typeface="+mj-lt"/>
              <a:buAutoNum type="arabicPeriod"/>
            </a:pPr>
            <a:r>
              <a:rPr lang="he-IL" sz="1500" dirty="0">
                <a:latin typeface="Arial"/>
                <a:ea typeface="Arial"/>
                <a:cs typeface="Arial"/>
                <a:sym typeface="Arial"/>
              </a:rPr>
              <a:t>2.3 מסך לצפייה בפרטי סטודנטים.</a:t>
            </a:r>
          </a:p>
          <a:p>
            <a:pPr marL="457200" marR="0" lvl="0" indent="-457200" algn="r" rtl="1">
              <a:lnSpc>
                <a:spcPct val="150000"/>
              </a:lnSpc>
              <a:spcBef>
                <a:spcPts val="0"/>
              </a:spcBef>
              <a:spcAft>
                <a:spcPts val="0"/>
              </a:spcAft>
              <a:buClr>
                <a:schemeClr val="lt1"/>
              </a:buClr>
              <a:buSzPts val="1800"/>
              <a:buFont typeface="+mj-lt"/>
              <a:buAutoNum type="arabicPeriod"/>
            </a:pPr>
            <a:r>
              <a:rPr lang="he-IL" sz="1500" b="0" i="0" u="none" strike="noStrike" cap="none" dirty="0">
                <a:latin typeface="Arial"/>
                <a:ea typeface="Arial"/>
                <a:cs typeface="Arial"/>
                <a:sym typeface="Arial"/>
              </a:rPr>
              <a:t>3. מסך לעדכון ודווח נוכחות</a:t>
            </a:r>
          </a:p>
          <a:p>
            <a:pPr marL="457200" marR="0" lvl="0" indent="-457200" algn="r" rtl="1">
              <a:lnSpc>
                <a:spcPct val="150000"/>
              </a:lnSpc>
              <a:spcBef>
                <a:spcPts val="0"/>
              </a:spcBef>
              <a:spcAft>
                <a:spcPts val="0"/>
              </a:spcAft>
              <a:buClr>
                <a:schemeClr val="lt1"/>
              </a:buClr>
              <a:buSzPts val="1800"/>
              <a:buFont typeface="+mj-lt"/>
              <a:buAutoNum type="arabicPeriod"/>
            </a:pPr>
            <a:r>
              <a:rPr lang="he-IL" sz="1500" dirty="0">
                <a:latin typeface="Arial"/>
                <a:ea typeface="Arial"/>
                <a:cs typeface="Arial"/>
                <a:sym typeface="Arial"/>
              </a:rPr>
              <a:t>4. רכיב זיהוי פנים</a:t>
            </a:r>
          </a:p>
          <a:p>
            <a:pPr marL="457200" marR="0" lvl="0" indent="-457200" algn="r" rtl="1">
              <a:lnSpc>
                <a:spcPct val="150000"/>
              </a:lnSpc>
              <a:spcBef>
                <a:spcPts val="0"/>
              </a:spcBef>
              <a:spcAft>
                <a:spcPts val="0"/>
              </a:spcAft>
              <a:buClr>
                <a:schemeClr val="lt1"/>
              </a:buClr>
              <a:buSzPts val="1800"/>
              <a:buFont typeface="+mj-lt"/>
              <a:buAutoNum type="arabicPeriod"/>
            </a:pPr>
            <a:r>
              <a:rPr lang="he-IL" sz="1500" b="0" i="0" u="none" strike="noStrike" cap="none" dirty="0">
                <a:latin typeface="Arial"/>
                <a:ea typeface="Arial"/>
                <a:cs typeface="Arial"/>
                <a:sym typeface="Arial"/>
              </a:rPr>
              <a:t>5. </a:t>
            </a:r>
            <a:r>
              <a:rPr lang="he-IL" sz="1500" dirty="0">
                <a:latin typeface="Arial"/>
                <a:ea typeface="Arial"/>
                <a:cs typeface="Arial"/>
                <a:sym typeface="Arial"/>
              </a:rPr>
              <a:t>מנגנון הפעלת פעולות אוטומטיות במערכת לפי הגדרת זמנים ותדירות של הצוות.</a:t>
            </a:r>
          </a:p>
          <a:p>
            <a:pPr marL="457200" marR="0" lvl="0" indent="-457200" algn="r" rtl="1">
              <a:lnSpc>
                <a:spcPct val="150000"/>
              </a:lnSpc>
              <a:spcBef>
                <a:spcPts val="0"/>
              </a:spcBef>
              <a:spcAft>
                <a:spcPts val="0"/>
              </a:spcAft>
              <a:buClr>
                <a:schemeClr val="lt1"/>
              </a:buClr>
              <a:buSzPts val="1800"/>
              <a:buFont typeface="+mj-lt"/>
              <a:buAutoNum type="arabicPeriod"/>
            </a:pPr>
            <a:r>
              <a:rPr lang="he-IL" sz="1500" b="0" i="0" u="none" strike="noStrike" cap="none" dirty="0">
                <a:latin typeface="Arial"/>
                <a:ea typeface="Arial"/>
                <a:cs typeface="Arial"/>
                <a:sym typeface="Arial"/>
              </a:rPr>
              <a:t>6. מסך הגדרת הגדרות מערכת</a:t>
            </a:r>
          </a:p>
          <a:p>
            <a:pPr marL="457200" marR="0" lvl="0" indent="-457200" algn="r" rtl="1">
              <a:lnSpc>
                <a:spcPct val="150000"/>
              </a:lnSpc>
              <a:spcBef>
                <a:spcPts val="0"/>
              </a:spcBef>
              <a:spcAft>
                <a:spcPts val="0"/>
              </a:spcAft>
              <a:buClr>
                <a:schemeClr val="lt1"/>
              </a:buClr>
              <a:buSzPts val="1800"/>
              <a:buFont typeface="+mj-lt"/>
              <a:buAutoNum type="arabicPeriod"/>
            </a:pPr>
            <a:r>
              <a:rPr lang="he-IL" sz="1500" dirty="0">
                <a:latin typeface="Arial"/>
                <a:ea typeface="Arial"/>
                <a:cs typeface="Arial"/>
                <a:sym typeface="Arial"/>
              </a:rPr>
              <a:t>7. מסך הגדרת הרשאות</a:t>
            </a:r>
            <a:endParaRPr lang="he-IL" sz="1500" b="0" i="0" u="none" strike="noStrike" cap="none" dirty="0">
              <a:latin typeface="Arial"/>
              <a:ea typeface="Arial"/>
              <a:cs typeface="Arial"/>
              <a:sym typeface="Arial"/>
            </a:endParaRPr>
          </a:p>
        </p:txBody>
      </p:sp>
      <p:sp>
        <p:nvSpPr>
          <p:cNvPr id="4" name="כותרת 1">
            <a:extLst>
              <a:ext uri="{FF2B5EF4-FFF2-40B4-BE49-F238E27FC236}">
                <a16:creationId xmlns:a16="http://schemas.microsoft.com/office/drawing/2014/main" id="{DCC91294-0EC1-C970-EE66-9DB14A4F9A48}"/>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4059231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EF08357-5E83-EBC1-91BE-BAEDCB2D6A48}"/>
              </a:ext>
            </a:extLst>
          </p:cNvPr>
          <p:cNvSpPr>
            <a:spLocks noGrp="1"/>
          </p:cNvSpPr>
          <p:nvPr>
            <p:ph type="title"/>
          </p:nvPr>
        </p:nvSpPr>
        <p:spPr>
          <a:xfrm>
            <a:off x="838200" y="0"/>
            <a:ext cx="10515600" cy="1325563"/>
          </a:xfrm>
        </p:spPr>
        <p:txBody>
          <a:bodyPr/>
          <a:lstStyle/>
          <a:p>
            <a:pPr algn="ctr"/>
            <a:r>
              <a:rPr lang="he-IL" dirty="0">
                <a:solidFill>
                  <a:schemeClr val="tx2">
                    <a:lumMod val="60000"/>
                    <a:lumOff val="40000"/>
                  </a:schemeClr>
                </a:solidFill>
                <a:cs typeface="+mn-cs"/>
              </a:rPr>
              <a:t> מטרות הפרויקט:</a:t>
            </a:r>
          </a:p>
        </p:txBody>
      </p:sp>
      <p:sp>
        <p:nvSpPr>
          <p:cNvPr id="3" name="מציין מיקום תוכן 2">
            <a:extLst>
              <a:ext uri="{FF2B5EF4-FFF2-40B4-BE49-F238E27FC236}">
                <a16:creationId xmlns:a16="http://schemas.microsoft.com/office/drawing/2014/main" id="{CFCA45A9-B645-6901-A9A0-159EDC2981FA}"/>
              </a:ext>
            </a:extLst>
          </p:cNvPr>
          <p:cNvSpPr>
            <a:spLocks noGrp="1"/>
          </p:cNvSpPr>
          <p:nvPr>
            <p:ph idx="1"/>
          </p:nvPr>
        </p:nvSpPr>
        <p:spPr>
          <a:xfrm>
            <a:off x="838200" y="1325563"/>
            <a:ext cx="10515600" cy="4351338"/>
          </a:xfrm>
        </p:spPr>
        <p:txBody>
          <a:bodyPr>
            <a:normAutofit lnSpcReduction="10000"/>
          </a:bodyPr>
          <a:lstStyle/>
          <a:p>
            <a:pPr marL="0" marR="0" lvl="0" indent="0" algn="r" rtl="1">
              <a:lnSpc>
                <a:spcPct val="150000"/>
              </a:lnSpc>
              <a:spcBef>
                <a:spcPts val="0"/>
              </a:spcBef>
              <a:spcAft>
                <a:spcPts val="0"/>
              </a:spcAft>
              <a:buClr>
                <a:schemeClr val="lt1"/>
              </a:buClr>
              <a:buSzPts val="1800"/>
              <a:buNone/>
            </a:pPr>
            <a:r>
              <a:rPr lang="he-IL" sz="2000" b="1" i="0" u="none" strike="noStrike" cap="none" dirty="0">
                <a:latin typeface="Arial"/>
                <a:ea typeface="Arial"/>
                <a:cs typeface="Arial"/>
                <a:sym typeface="Arial"/>
              </a:rPr>
              <a:t>מטרות עיקריות: </a:t>
            </a:r>
          </a:p>
          <a:p>
            <a:pPr marL="0" marR="0" lvl="0" indent="0" algn="r" rtl="1">
              <a:lnSpc>
                <a:spcPct val="150000"/>
              </a:lnSpc>
              <a:spcBef>
                <a:spcPts val="0"/>
              </a:spcBef>
              <a:spcAft>
                <a:spcPts val="0"/>
              </a:spcAft>
              <a:buClr>
                <a:schemeClr val="lt1"/>
              </a:buClr>
              <a:buSzPts val="1800"/>
              <a:buNone/>
            </a:pPr>
            <a:r>
              <a:rPr lang="he-IL" sz="2000" b="0" i="0" u="none" strike="noStrike" cap="none" dirty="0">
                <a:latin typeface="Arial"/>
                <a:ea typeface="Arial"/>
                <a:cs typeface="Arial"/>
                <a:sym typeface="Arial"/>
              </a:rPr>
              <a:t>שיפור נגישות המידע, הגברת מעורבות המשתמשים וייעול המשימות הניהוליות.</a:t>
            </a:r>
          </a:p>
          <a:p>
            <a:pPr marL="0" marR="0" lvl="0" indent="0" algn="r" rtl="1">
              <a:lnSpc>
                <a:spcPct val="150000"/>
              </a:lnSpc>
              <a:spcBef>
                <a:spcPts val="0"/>
              </a:spcBef>
              <a:spcAft>
                <a:spcPts val="0"/>
              </a:spcAft>
              <a:buClr>
                <a:schemeClr val="lt1"/>
              </a:buClr>
              <a:buSzPts val="1800"/>
              <a:buNone/>
            </a:pPr>
            <a:endParaRPr lang="he-IL" sz="2000" dirty="0"/>
          </a:p>
          <a:p>
            <a:pPr marL="0" marR="0" lvl="0" indent="0" algn="r" rtl="1">
              <a:lnSpc>
                <a:spcPct val="150000"/>
              </a:lnSpc>
              <a:spcBef>
                <a:spcPts val="0"/>
              </a:spcBef>
              <a:spcAft>
                <a:spcPts val="0"/>
              </a:spcAft>
              <a:buClr>
                <a:schemeClr val="lt1"/>
              </a:buClr>
              <a:buSzPts val="1800"/>
              <a:buNone/>
            </a:pPr>
            <a:r>
              <a:rPr lang="he-IL" sz="2000" b="1" i="0" u="none" strike="noStrike" cap="none" dirty="0">
                <a:latin typeface="Arial"/>
                <a:ea typeface="Arial"/>
                <a:cs typeface="Arial"/>
                <a:sym typeface="Arial"/>
              </a:rPr>
              <a:t>תרומה לחברת </a:t>
            </a:r>
            <a:r>
              <a:rPr lang="en-US" sz="2000" b="1" dirty="0" err="1">
                <a:latin typeface="Arial"/>
                <a:ea typeface="Arial"/>
                <a:cs typeface="Arial"/>
                <a:sym typeface="Arial"/>
              </a:rPr>
              <a:t>Diversitech</a:t>
            </a:r>
            <a:r>
              <a:rPr lang="he-IL" sz="2000" b="1" i="0" u="none" strike="noStrike" cap="none" dirty="0">
                <a:latin typeface="Arial"/>
                <a:ea typeface="Arial"/>
                <a:cs typeface="Arial"/>
                <a:sym typeface="Arial"/>
              </a:rPr>
              <a:t>:</a:t>
            </a:r>
          </a:p>
          <a:p>
            <a:pPr marL="0" marR="0" lvl="0" indent="0" algn="r" rtl="1">
              <a:lnSpc>
                <a:spcPct val="150000"/>
              </a:lnSpc>
              <a:spcBef>
                <a:spcPts val="0"/>
              </a:spcBef>
              <a:spcAft>
                <a:spcPts val="0"/>
              </a:spcAft>
              <a:buClr>
                <a:schemeClr val="lt1"/>
              </a:buClr>
              <a:buSzPts val="1800"/>
              <a:buNone/>
            </a:pPr>
            <a:r>
              <a:rPr lang="he-IL" sz="2000" b="0" i="0" u="none" strike="noStrike" cap="none" dirty="0">
                <a:latin typeface="Arial"/>
                <a:ea typeface="Arial"/>
                <a:cs typeface="Arial"/>
                <a:sym typeface="Arial"/>
              </a:rPr>
              <a:t>לספק פרויקט מוצלח ורווחי, להציג את יכולת החברה בפיתוח אתרים ולשפר את תיק העבודות של החברה. </a:t>
            </a:r>
          </a:p>
          <a:p>
            <a:pPr marL="0" marR="0" lvl="0" indent="0" algn="r" rtl="1">
              <a:lnSpc>
                <a:spcPct val="150000"/>
              </a:lnSpc>
              <a:spcBef>
                <a:spcPts val="0"/>
              </a:spcBef>
              <a:spcAft>
                <a:spcPts val="0"/>
              </a:spcAft>
              <a:buClr>
                <a:schemeClr val="lt1"/>
              </a:buClr>
              <a:buSzPts val="1800"/>
              <a:buNone/>
            </a:pPr>
            <a:endParaRPr lang="he-IL" sz="2000" dirty="0"/>
          </a:p>
          <a:p>
            <a:pPr marL="0" indent="0">
              <a:lnSpc>
                <a:spcPct val="150000"/>
              </a:lnSpc>
              <a:buNone/>
            </a:pPr>
            <a:r>
              <a:rPr lang="he-IL" sz="2000" b="1" dirty="0"/>
              <a:t>תרומה לסמינר הישן:</a:t>
            </a:r>
          </a:p>
          <a:p>
            <a:pPr marL="0" indent="0">
              <a:lnSpc>
                <a:spcPct val="150000"/>
              </a:lnSpc>
              <a:buNone/>
            </a:pPr>
            <a:r>
              <a:rPr lang="he-IL" sz="2000" dirty="0"/>
              <a:t>מעבר מניהול ידני </a:t>
            </a:r>
            <a:r>
              <a:rPr lang="he-IL" sz="2000" dirty="0" err="1"/>
              <a:t>לדיגטלי</a:t>
            </a:r>
            <a:r>
              <a:rPr lang="he-IL" sz="2000" dirty="0"/>
              <a:t> של כל נושאי התלמידות והקורסים. חיסכון באנשי צוות לניהול האגף. הרחבת פעולות המכון באמצעות המערכת שתמהר ותקצר תהליכים.</a:t>
            </a:r>
          </a:p>
        </p:txBody>
      </p:sp>
      <p:sp>
        <p:nvSpPr>
          <p:cNvPr id="4" name="כותרת 1">
            <a:extLst>
              <a:ext uri="{FF2B5EF4-FFF2-40B4-BE49-F238E27FC236}">
                <a16:creationId xmlns:a16="http://schemas.microsoft.com/office/drawing/2014/main" id="{7383A4D6-9B11-A50E-EF68-4839392AF2B9}"/>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3789446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40A725D-DDE8-C33C-5989-EA4EBB696E20}"/>
              </a:ext>
            </a:extLst>
          </p:cNvPr>
          <p:cNvSpPr>
            <a:spLocks noGrp="1"/>
          </p:cNvSpPr>
          <p:nvPr>
            <p:ph type="title"/>
          </p:nvPr>
        </p:nvSpPr>
        <p:spPr>
          <a:xfrm>
            <a:off x="838199" y="0"/>
            <a:ext cx="10515600" cy="1325563"/>
          </a:xfrm>
        </p:spPr>
        <p:txBody>
          <a:bodyPr>
            <a:normAutofit/>
          </a:bodyPr>
          <a:lstStyle/>
          <a:p>
            <a:pPr algn="ctr"/>
            <a:r>
              <a:rPr lang="he-IL" dirty="0">
                <a:solidFill>
                  <a:schemeClr val="tx2">
                    <a:lumMod val="60000"/>
                    <a:lumOff val="40000"/>
                  </a:schemeClr>
                </a:solidFill>
                <a:cs typeface="+mn-cs"/>
              </a:rPr>
              <a:t>תוכן עניינים - תהליך העבודה:</a:t>
            </a:r>
          </a:p>
        </p:txBody>
      </p:sp>
      <p:sp>
        <p:nvSpPr>
          <p:cNvPr id="3" name="מציין מיקום תוכן 2">
            <a:extLst>
              <a:ext uri="{FF2B5EF4-FFF2-40B4-BE49-F238E27FC236}">
                <a16:creationId xmlns:a16="http://schemas.microsoft.com/office/drawing/2014/main" id="{929A7B95-34AC-06DA-9071-BAB61AC79BC5}"/>
              </a:ext>
            </a:extLst>
          </p:cNvPr>
          <p:cNvSpPr>
            <a:spLocks noGrp="1"/>
          </p:cNvSpPr>
          <p:nvPr>
            <p:ph idx="1"/>
          </p:nvPr>
        </p:nvSpPr>
        <p:spPr>
          <a:xfrm>
            <a:off x="3035434" y="1325563"/>
            <a:ext cx="6121129" cy="4588523"/>
          </a:xfrm>
        </p:spPr>
        <p:txBody>
          <a:bodyPr>
            <a:normAutofit/>
          </a:bodyPr>
          <a:lstStyle/>
          <a:p>
            <a:pPr marL="0" lvl="0" indent="0" algn="r" rtl="1">
              <a:lnSpc>
                <a:spcPct val="120000"/>
              </a:lnSpc>
              <a:spcBef>
                <a:spcPts val="0"/>
              </a:spcBef>
              <a:spcAft>
                <a:spcPts val="0"/>
              </a:spcAft>
              <a:buSzPts val="1200"/>
              <a:buNone/>
            </a:pPr>
            <a:r>
              <a:rPr lang="iw-IL" sz="3000" b="1" dirty="0"/>
              <a:t>שלב</a:t>
            </a:r>
            <a:r>
              <a:rPr lang="he-IL" sz="3000" b="1" dirty="0"/>
              <a:t> 1:</a:t>
            </a:r>
            <a:r>
              <a:rPr lang="iw-IL" sz="3000" b="1" dirty="0"/>
              <a:t> </a:t>
            </a:r>
            <a:r>
              <a:rPr lang="iw-IL" sz="3000" dirty="0"/>
              <a:t>היכרות עם החברה והפרויקט</a:t>
            </a:r>
          </a:p>
          <a:p>
            <a:pPr marL="0" lvl="0" indent="0" algn="r" rtl="1">
              <a:lnSpc>
                <a:spcPct val="120000"/>
              </a:lnSpc>
              <a:spcBef>
                <a:spcPts val="1000"/>
              </a:spcBef>
              <a:spcAft>
                <a:spcPts val="0"/>
              </a:spcAft>
              <a:buSzPts val="1200"/>
              <a:buNone/>
            </a:pPr>
            <a:r>
              <a:rPr lang="iw-IL" sz="3000" b="1" dirty="0"/>
              <a:t>שלב</a:t>
            </a:r>
            <a:r>
              <a:rPr lang="he-IL" sz="3000" b="1" dirty="0"/>
              <a:t> 2: </a:t>
            </a:r>
            <a:r>
              <a:rPr lang="iw-IL" sz="3000" dirty="0"/>
              <a:t>אפיון ודרישות</a:t>
            </a:r>
          </a:p>
          <a:p>
            <a:pPr marL="0" lvl="0" indent="0" algn="r" rtl="1">
              <a:lnSpc>
                <a:spcPct val="120000"/>
              </a:lnSpc>
              <a:spcBef>
                <a:spcPts val="1000"/>
              </a:spcBef>
              <a:spcAft>
                <a:spcPts val="0"/>
              </a:spcAft>
              <a:buSzPts val="1200"/>
              <a:buNone/>
            </a:pPr>
            <a:r>
              <a:rPr lang="iw-IL" sz="3000" b="1" dirty="0"/>
              <a:t>שלב </a:t>
            </a:r>
            <a:r>
              <a:rPr lang="he-IL" sz="3000" b="1" dirty="0"/>
              <a:t>3: </a:t>
            </a:r>
            <a:r>
              <a:rPr lang="iw-IL" sz="3000" dirty="0"/>
              <a:t>תכנון</a:t>
            </a:r>
          </a:p>
          <a:p>
            <a:pPr marL="0" lvl="0" indent="0" algn="r" rtl="1">
              <a:lnSpc>
                <a:spcPct val="120000"/>
              </a:lnSpc>
              <a:spcBef>
                <a:spcPts val="1000"/>
              </a:spcBef>
              <a:spcAft>
                <a:spcPts val="0"/>
              </a:spcAft>
              <a:buSzPts val="1200"/>
              <a:buNone/>
            </a:pPr>
            <a:r>
              <a:rPr lang="iw-IL" sz="3000" b="1" dirty="0"/>
              <a:t>שלב </a:t>
            </a:r>
            <a:r>
              <a:rPr lang="he-IL" sz="3000" b="1" dirty="0"/>
              <a:t>4: </a:t>
            </a:r>
            <a:r>
              <a:rPr lang="iw-IL" sz="3000" dirty="0"/>
              <a:t>ביצוע ופיתוח</a:t>
            </a:r>
          </a:p>
          <a:p>
            <a:pPr marL="0" lvl="0" indent="0" algn="r" rtl="1">
              <a:lnSpc>
                <a:spcPct val="120000"/>
              </a:lnSpc>
              <a:spcBef>
                <a:spcPts val="1000"/>
              </a:spcBef>
              <a:spcAft>
                <a:spcPts val="0"/>
              </a:spcAft>
              <a:buSzPts val="1200"/>
              <a:buNone/>
            </a:pPr>
            <a:r>
              <a:rPr lang="iw-IL" sz="3000" b="1" dirty="0"/>
              <a:t>שלב </a:t>
            </a:r>
            <a:r>
              <a:rPr lang="he-IL" sz="3000" b="1" dirty="0"/>
              <a:t>5: </a:t>
            </a:r>
            <a:r>
              <a:rPr lang="iw-IL" sz="3000" dirty="0"/>
              <a:t>בדיקות ואבטחת איכות</a:t>
            </a:r>
          </a:p>
          <a:p>
            <a:pPr marL="0" lvl="0" indent="0" algn="r" rtl="1">
              <a:lnSpc>
                <a:spcPct val="120000"/>
              </a:lnSpc>
              <a:spcBef>
                <a:spcPts val="1000"/>
              </a:spcBef>
              <a:spcAft>
                <a:spcPts val="0"/>
              </a:spcAft>
              <a:buSzPts val="1200"/>
              <a:buNone/>
            </a:pPr>
            <a:r>
              <a:rPr lang="iw-IL" sz="3000" b="1" dirty="0"/>
              <a:t>שלב </a:t>
            </a:r>
            <a:r>
              <a:rPr lang="he-IL" sz="3000" b="1" dirty="0"/>
              <a:t>6:</a:t>
            </a:r>
            <a:r>
              <a:rPr lang="iw-IL" sz="3000" b="1" dirty="0"/>
              <a:t> </a:t>
            </a:r>
            <a:r>
              <a:rPr lang="iw-IL" sz="3000" dirty="0"/>
              <a:t>הטמעה ותמיכה</a:t>
            </a:r>
            <a:endParaRPr lang="he-IL" sz="3000" dirty="0"/>
          </a:p>
        </p:txBody>
      </p:sp>
      <p:sp>
        <p:nvSpPr>
          <p:cNvPr id="4" name="כותרת 1">
            <a:extLst>
              <a:ext uri="{FF2B5EF4-FFF2-40B4-BE49-F238E27FC236}">
                <a16:creationId xmlns:a16="http://schemas.microsoft.com/office/drawing/2014/main" id="{5EEEE029-65D2-858C-CA83-77A0A8E28D2E}"/>
              </a:ext>
            </a:extLst>
          </p:cNvPr>
          <p:cNvSpPr txBox="1">
            <a:spLocks/>
          </p:cNvSpPr>
          <p:nvPr/>
        </p:nvSpPr>
        <p:spPr>
          <a:xfrm>
            <a:off x="11011711" y="0"/>
            <a:ext cx="1180290" cy="564204"/>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r>
              <a:rPr lang="he-IL" sz="2000" dirty="0">
                <a:cs typeface="+mn-cs"/>
              </a:rPr>
              <a:t>בס"ד</a:t>
            </a:r>
          </a:p>
        </p:txBody>
      </p:sp>
    </p:spTree>
    <p:extLst>
      <p:ext uri="{BB962C8B-B14F-4D97-AF65-F5344CB8AC3E}">
        <p14:creationId xmlns:p14="http://schemas.microsoft.com/office/powerpoint/2010/main" val="3728025248"/>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9642</TotalTime>
  <Words>2235</Words>
  <Application>Microsoft Office PowerPoint</Application>
  <PresentationFormat>מסך רחב</PresentationFormat>
  <Paragraphs>344</Paragraphs>
  <Slides>45</Slides>
  <Notes>0</Notes>
  <HiddenSlides>0</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45</vt:i4>
      </vt:variant>
    </vt:vector>
  </HeadingPairs>
  <TitlesOfParts>
    <vt:vector size="54" baseType="lpstr">
      <vt:lpstr>Arial</vt:lpstr>
      <vt:lpstr>Arimo</vt:lpstr>
      <vt:lpstr>Arimo Bold</vt:lpstr>
      <vt:lpstr>Calibri</vt:lpstr>
      <vt:lpstr>Calibri Light</vt:lpstr>
      <vt:lpstr>Canva Sans</vt:lpstr>
      <vt:lpstr>Canva Sans Bold</vt:lpstr>
      <vt:lpstr>Gill Sans</vt:lpstr>
      <vt:lpstr>ערכת נושא Office</vt:lpstr>
      <vt:lpstr>פרויקט אתר המכללה עבור סמינר הישן ירושלים</vt:lpstr>
      <vt:lpstr>הסמינר הישן</vt:lpstr>
      <vt:lpstr>תוכן העניינים:</vt:lpstr>
      <vt:lpstr>מבוא</vt:lpstr>
      <vt:lpstr>חברת Diversitek</vt:lpstr>
      <vt:lpstr>תיאור לקוח הקצה - הסמינר הישן ירושלים</vt:lpstr>
      <vt:lpstr>תיאור הפרויקט</vt:lpstr>
      <vt:lpstr> מטרות הפרויקט:</vt:lpstr>
      <vt:lpstr>תוכן עניינים - תהליך העבודה:</vt:lpstr>
      <vt:lpstr>שלב 1: הכרת החברה והפרויקט</vt:lpstr>
      <vt:lpstr>שלב 2: אפיון ודרישות</vt:lpstr>
      <vt:lpstr>שלב 3: תכנון</vt:lpstr>
      <vt:lpstr>חלוקת הסרוויסים</vt:lpstr>
      <vt:lpstr>שלב 4: ביצוע ופיתוח</vt:lpstr>
      <vt:lpstr>צילומי מסך של המשימה</vt:lpstr>
      <vt:lpstr>שלב 4: ביצוע ופיתוח</vt:lpstr>
      <vt:lpstr>צילומי מסך של המשימה</vt:lpstr>
      <vt:lpstr>צילומי מסך של המשימה</vt:lpstr>
      <vt:lpstr>שלב 4: ביצוע ופיתוח</vt:lpstr>
      <vt:lpstr>צילומי מסך של המשימה</vt:lpstr>
      <vt:lpstr>מצגת של PowerPoint‏</vt:lpstr>
      <vt:lpstr>צילומי מסך של המשימה</vt:lpstr>
      <vt:lpstr>צילומי מסך של המשימה</vt:lpstr>
      <vt:lpstr>מצגת של PowerPoint‏</vt:lpstr>
      <vt:lpstr>שלב 4: ביצוע ופיתוח</vt:lpstr>
      <vt:lpstr>צילומי מסך של המשימה</vt:lpstr>
      <vt:lpstr>צילומי מסך של המשימה</vt:lpstr>
      <vt:lpstr>צילומי מסך של המשימה</vt:lpstr>
      <vt:lpstr>מצגת של PowerPoint‏</vt:lpstr>
      <vt:lpstr>צילומי מסך של המשימה</vt:lpstr>
      <vt:lpstr>שלב 4: ביצוע ופיתוח</vt:lpstr>
      <vt:lpstr>צילומי מסך של המשימה</vt:lpstr>
      <vt:lpstr>מצגת של PowerPoint‏</vt:lpstr>
      <vt:lpstr>מצגת של PowerPoint‏</vt:lpstr>
      <vt:lpstr>שלב 4: ביצוע ופיתוח</vt:lpstr>
      <vt:lpstr>מצגת של PowerPoint‏</vt:lpstr>
      <vt:lpstr>מצגת של PowerPoint‏</vt:lpstr>
      <vt:lpstr>שלב 4: ביצוע ופיתוח</vt:lpstr>
      <vt:lpstr>מצגת של PowerPoint‏</vt:lpstr>
      <vt:lpstr>שלב 5: בדיקות אבטחה ואיכות</vt:lpstr>
      <vt:lpstr>שלב 6: הטמעה ותמיכה</vt:lpstr>
      <vt:lpstr>סיכום ומסקנות:</vt:lpstr>
      <vt:lpstr>נספחים:</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שרי סגל</dc:creator>
  <cp:lastModifiedBy>USER</cp:lastModifiedBy>
  <cp:revision>123</cp:revision>
  <dcterms:created xsi:type="dcterms:W3CDTF">2024-07-21T07:54:55Z</dcterms:created>
  <dcterms:modified xsi:type="dcterms:W3CDTF">2024-08-08T13:30:13Z</dcterms:modified>
</cp:coreProperties>
</file>