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3" r:id="rId14"/>
    <p:sldId id="297" r:id="rId15"/>
    <p:sldId id="296" r:id="rId16"/>
    <p:sldId id="286" r:id="rId17"/>
    <p:sldId id="294" r:id="rId18"/>
    <p:sldId id="295" r:id="rId19"/>
    <p:sldId id="302" r:id="rId20"/>
    <p:sldId id="280" r:id="rId21"/>
    <p:sldId id="293" r:id="rId22"/>
    <p:sldId id="301" r:id="rId23"/>
    <p:sldId id="300" r:id="rId24"/>
    <p:sldId id="298" r:id="rId25"/>
    <p:sldId id="299" r:id="rId26"/>
    <p:sldId id="291" r:id="rId27"/>
    <p:sldId id="279" r:id="rId28"/>
    <p:sldId id="277" r:id="rId29"/>
    <p:sldId id="288" r:id="rId30"/>
    <p:sldId id="282" r:id="rId31"/>
    <p:sldId id="289" r:id="rId32"/>
    <p:sldId id="271" r:id="rId33"/>
    <p:sldId id="272" r:id="rId34"/>
    <p:sldId id="265" r:id="rId35"/>
    <p:sldId id="266" r:id="rId36"/>
    <p:sldId id="303" r:id="rId3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שרי סגל" initials="שס" lastIdx="1" clrIdx="0">
    <p:extLst>
      <p:ext uri="{19B8F6BF-5375-455C-9EA6-DF929625EA0E}">
        <p15:presenceInfo xmlns:p15="http://schemas.microsoft.com/office/powerpoint/2012/main" userId="4390e619bee04c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4828F"/>
    <a:srgbClr val="136C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סגנון ביניים 1 - הדגשה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349" autoAdjust="0"/>
    <p:restoredTop sz="95165" autoAdjust="0"/>
  </p:normalViewPr>
  <p:slideViewPr>
    <p:cSldViewPr snapToGrid="0">
      <p:cViewPr varScale="1">
        <p:scale>
          <a:sx n="85" d="100"/>
          <a:sy n="85" d="100"/>
        </p:scale>
        <p:origin x="74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BE7C5A4-E9E3-4ED2-8835-6D1E28710864}" type="datetimeFigureOut">
              <a:rPr lang="he-IL" smtClean="0"/>
              <a:t>ד'/אב/תשפ"ד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708ED1E-756D-475F-A9C6-7D47C4BFC8DE}" type="slidenum">
              <a:rPr lang="he-IL" smtClean="0"/>
              <a:t>‹#›</a:t>
            </a:fld>
            <a:endParaRPr lang="he-IL"/>
          </a:p>
        </p:txBody>
      </p:sp>
    </p:spTree>
    <p:extLst>
      <p:ext uri="{BB962C8B-B14F-4D97-AF65-F5344CB8AC3E}">
        <p14:creationId xmlns:p14="http://schemas.microsoft.com/office/powerpoint/2010/main" val="140075017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7E42CD-854B-6D2D-0DAE-E3493FE3C9A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DA1A127-835B-4D56-ADE2-6F8AC3D58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260CBFD-334D-2A7B-5700-2F9495F1F1CD}"/>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5" name="מציין מיקום של כותרת תחתונה 4">
            <a:extLst>
              <a:ext uri="{FF2B5EF4-FFF2-40B4-BE49-F238E27FC236}">
                <a16:creationId xmlns:a16="http://schemas.microsoft.com/office/drawing/2014/main" id="{EC72722C-142F-2179-757D-6BEB37682FF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FF5C28D-C650-3802-9856-06D84397722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64827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8C0D61-E19E-F455-2D88-E6331D08A9C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8D19B5-FC0B-019D-78BD-4561AFA0915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6DBEDB8-6ED6-3F66-3A09-3E75353E5972}"/>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5" name="מציין מיקום של כותרת תחתונה 4">
            <a:extLst>
              <a:ext uri="{FF2B5EF4-FFF2-40B4-BE49-F238E27FC236}">
                <a16:creationId xmlns:a16="http://schemas.microsoft.com/office/drawing/2014/main" id="{57EBE720-C60F-73A8-BBD6-182AE8F4D79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6C2761F-C533-6F33-A26D-42B7AC28614E}"/>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9008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9165CE9-C5A6-64BB-BC12-585875A10E35}"/>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56496BF-44A1-CAC3-1071-0B889E073AD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A010E38-F676-EA9E-D86A-E84573280BE1}"/>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5" name="מציין מיקום של כותרת תחתונה 4">
            <a:extLst>
              <a:ext uri="{FF2B5EF4-FFF2-40B4-BE49-F238E27FC236}">
                <a16:creationId xmlns:a16="http://schemas.microsoft.com/office/drawing/2014/main" id="{C2C6F053-6B9D-B2B1-6564-E2932021695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563B824-3A5A-3751-FB81-8D3B0AEE068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11760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0904DD-0524-5F08-EF9C-DFEEED6A715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069CB53-D09A-3611-D5AC-6C87D2AD1E9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15F7FE9-63C8-FA2C-B3EF-E36DBB627958}"/>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5" name="מציין מיקום של כותרת תחתונה 4">
            <a:extLst>
              <a:ext uri="{FF2B5EF4-FFF2-40B4-BE49-F238E27FC236}">
                <a16:creationId xmlns:a16="http://schemas.microsoft.com/office/drawing/2014/main" id="{93487228-2585-1CA3-22BD-2B7A641D93B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B46833B-C5C9-84B5-2EBA-740FF9AE4A04}"/>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11584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0C0A7E-D1D3-B6F5-88B4-338DE2906611}"/>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751BEC6-60DD-689A-4991-FAA9AA2E7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51749785-5F9F-279D-06AD-B06A204A02CC}"/>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5" name="מציין מיקום של כותרת תחתונה 4">
            <a:extLst>
              <a:ext uri="{FF2B5EF4-FFF2-40B4-BE49-F238E27FC236}">
                <a16:creationId xmlns:a16="http://schemas.microsoft.com/office/drawing/2014/main" id="{6C2AB190-1FDC-FAB2-DB7E-7CF328259AC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5FDDF20-C665-B8DB-D64E-6FD6ED3F6229}"/>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08953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63C9A3-DF54-FE1C-6422-3BC8ED04818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5713723-652D-0E1A-27D7-5FF0F2B82BD4}"/>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9DC6B0CD-254E-C606-4480-81D1B2DFAC4F}"/>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6AE3940-2B9E-18E6-7D38-1B767CB0C449}"/>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6" name="מציין מיקום של כותרת תחתונה 5">
            <a:extLst>
              <a:ext uri="{FF2B5EF4-FFF2-40B4-BE49-F238E27FC236}">
                <a16:creationId xmlns:a16="http://schemas.microsoft.com/office/drawing/2014/main" id="{3F4154A9-E830-895A-1265-54F08AEE864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D4E4DCA-A2CC-865C-6B72-0CA61D96201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0479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CBCF8C-7570-CE19-1B78-D31141DF945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504F7F7-FB3B-C4E5-232C-7DC141194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D1D2119F-F8F9-FB8F-FCEE-1A819118442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818EE1E-2A42-2DF9-4356-F1CB5CA35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3F82B6E-817A-2802-F36D-AB96D7B73D7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0EB6EDA3-95CB-EC8C-59AF-2D256838C640}"/>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8" name="מציין מיקום של כותרת תחתונה 7">
            <a:extLst>
              <a:ext uri="{FF2B5EF4-FFF2-40B4-BE49-F238E27FC236}">
                <a16:creationId xmlns:a16="http://schemas.microsoft.com/office/drawing/2014/main" id="{575D0309-7CA6-5A0F-A4C5-3B2E6711023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A5CB08F8-509B-1114-A029-757EF642AB9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6411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611127-B855-3122-A038-AFBC4D8ADBD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8F57343F-7237-F181-A165-28F63C6AA4B0}"/>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4" name="מציין מיקום של כותרת תחתונה 3">
            <a:extLst>
              <a:ext uri="{FF2B5EF4-FFF2-40B4-BE49-F238E27FC236}">
                <a16:creationId xmlns:a16="http://schemas.microsoft.com/office/drawing/2014/main" id="{FE9FFCC5-D969-B8B5-0DE9-A1AD4F5D04E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5EF2AC9B-55CE-9BDE-9566-06631EDDED2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246952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5FD75AC-D4A0-6D84-E39E-C749934A6560}"/>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3" name="מציין מיקום של כותרת תחתונה 2">
            <a:extLst>
              <a:ext uri="{FF2B5EF4-FFF2-40B4-BE49-F238E27FC236}">
                <a16:creationId xmlns:a16="http://schemas.microsoft.com/office/drawing/2014/main" id="{16D31A7D-6809-6F93-4DC4-F94EDE047C62}"/>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0C1A0E2-658C-2C66-B54D-E155BCA6B6A1}"/>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241963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E96316-F230-E64C-BAD2-50E056A22DA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8051EA5-5C56-15A3-FE74-525D9CD04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DAC8584-FDBB-F024-9D55-3F7291F11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FE303B8-8060-FA8D-ED96-3E39BE50C090}"/>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6" name="מציין מיקום של כותרת תחתונה 5">
            <a:extLst>
              <a:ext uri="{FF2B5EF4-FFF2-40B4-BE49-F238E27FC236}">
                <a16:creationId xmlns:a16="http://schemas.microsoft.com/office/drawing/2014/main" id="{8044898F-0104-C113-34B7-EC9B107B9EC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9127449-566B-07D8-2839-6923D572F3A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40192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2649C6-5E25-D53A-35C6-87AEA520B2F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82A122F-929A-01C7-F6C8-FA25B0A34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586B1840-F187-4EBD-800C-BB88DC18C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41843C1-C914-C60E-E9FB-4D1D1A34A7D6}"/>
              </a:ext>
            </a:extLst>
          </p:cNvPr>
          <p:cNvSpPr>
            <a:spLocks noGrp="1"/>
          </p:cNvSpPr>
          <p:nvPr>
            <p:ph type="dt" sz="half" idx="10"/>
          </p:nvPr>
        </p:nvSpPr>
        <p:spPr/>
        <p:txBody>
          <a:bodyPr/>
          <a:lstStyle/>
          <a:p>
            <a:fld id="{7110408D-4D6A-4233-B901-A42DB29C59AC}" type="datetimeFigureOut">
              <a:rPr lang="he-IL" smtClean="0"/>
              <a:t>ד'/אב/תשפ"ד</a:t>
            </a:fld>
            <a:endParaRPr lang="he-IL"/>
          </a:p>
        </p:txBody>
      </p:sp>
      <p:sp>
        <p:nvSpPr>
          <p:cNvPr id="6" name="מציין מיקום של כותרת תחתונה 5">
            <a:extLst>
              <a:ext uri="{FF2B5EF4-FFF2-40B4-BE49-F238E27FC236}">
                <a16:creationId xmlns:a16="http://schemas.microsoft.com/office/drawing/2014/main" id="{7D1525E2-5329-4A67-5A3B-EE4911F7B6D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D1DA7D9-96BD-0510-F76E-4FD08002145D}"/>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56053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9001D01-E8C3-5230-15DA-5597A45671C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5D55A04-9857-2BE8-38A8-1BF940B92EF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EB69D6A-46D7-D601-A15D-A87B7E5776E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110408D-4D6A-4233-B901-A42DB29C59AC}" type="datetimeFigureOut">
              <a:rPr lang="he-IL" smtClean="0"/>
              <a:t>ד'/אב/תשפ"ד</a:t>
            </a:fld>
            <a:endParaRPr lang="he-IL"/>
          </a:p>
        </p:txBody>
      </p:sp>
      <p:sp>
        <p:nvSpPr>
          <p:cNvPr id="5" name="מציין מיקום של כותרת תחתונה 4">
            <a:extLst>
              <a:ext uri="{FF2B5EF4-FFF2-40B4-BE49-F238E27FC236}">
                <a16:creationId xmlns:a16="http://schemas.microsoft.com/office/drawing/2014/main" id="{227796CF-95EE-E326-CDB8-C093D4148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B1B4E16-E6E0-8AE2-1165-71D957C2C74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D85AF8A-98B4-4740-B4A2-423206EB25BD}" type="slidenum">
              <a:rPr lang="he-IL" smtClean="0"/>
              <a:t>‹#›</a:t>
            </a:fld>
            <a:endParaRPr lang="he-IL"/>
          </a:p>
        </p:txBody>
      </p:sp>
    </p:spTree>
    <p:extLst>
      <p:ext uri="{BB962C8B-B14F-4D97-AF65-F5344CB8AC3E}">
        <p14:creationId xmlns:p14="http://schemas.microsoft.com/office/powerpoint/2010/main" val="189366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amichlol.org.il/%D7%AA%D7%95%D7%90%D7%A8_%D7%A9%D7%95%D7%95%D7%94_%D7%A2%D7%A8%D7%9A" TargetMode="External"/><Relationship Id="rId2" Type="http://schemas.openxmlformats.org/officeDocument/2006/relationships/hyperlink" Target="https://www.hamichlol.org.il/%D7%9E%D7%9B%D7%95%D7%9F_%D7%91%D7%99%D7%AA_%D7%99%D7%A2%D7%A7%D7%91_%D7%9C%D7%9E%D7%95%D7%A8%D7%95%D7%AA#cite_note-:2-26" TargetMode="External"/><Relationship Id="rId1" Type="http://schemas.openxmlformats.org/officeDocument/2006/relationships/slideLayout" Target="../slideLayouts/slideLayout2.xml"/><Relationship Id="rId5" Type="http://schemas.openxmlformats.org/officeDocument/2006/relationships/hyperlink" Target="https://www.hamichlol.org.il/%D7%9E%D7%9B%D7%95%D7%9F_%D7%91%D7%99%D7%AA_%D7%99%D7%A2%D7%A7%D7%91_%D7%9C%D7%9E%D7%95%D7%A8%D7%95%D7%AA" TargetMode="External"/><Relationship Id="rId4" Type="http://schemas.openxmlformats.org/officeDocument/2006/relationships/hyperlink" Target="https://www.hamichlol.org.il/%D7%9E%D7%9B%D7%95%D7%9F_%D7%91%D7%99%D7%AA_%D7%99%D7%A2%D7%A7%D7%91_%D7%9C%D7%9E%D7%95%D7%A8%D7%95%D7%AA#cite_note-27"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EB7310-2587-2662-8D6C-ABF9470EEB1A}"/>
              </a:ext>
            </a:extLst>
          </p:cNvPr>
          <p:cNvSpPr>
            <a:spLocks noGrp="1"/>
          </p:cNvSpPr>
          <p:nvPr>
            <p:ph type="ctrTitle"/>
          </p:nvPr>
        </p:nvSpPr>
        <p:spPr/>
        <p:txBody>
          <a:bodyPr/>
          <a:lstStyle/>
          <a:p>
            <a:pPr rtl="0"/>
            <a:r>
              <a:rPr lang="iw-IL" dirty="0">
                <a:cs typeface="+mn-cs"/>
              </a:rPr>
              <a:t>פרויקט </a:t>
            </a:r>
            <a:r>
              <a:rPr lang="he-IL" dirty="0">
                <a:cs typeface="+mn-cs"/>
              </a:rPr>
              <a:t>סמינר הישן</a:t>
            </a:r>
          </a:p>
        </p:txBody>
      </p:sp>
      <p:pic>
        <p:nvPicPr>
          <p:cNvPr id="6" name="תמונה 5">
            <a:extLst>
              <a:ext uri="{FF2B5EF4-FFF2-40B4-BE49-F238E27FC236}">
                <a16:creationId xmlns:a16="http://schemas.microsoft.com/office/drawing/2014/main" id="{8E55C8FD-1A07-94A8-9FB2-EA2F78A3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455" y="4036478"/>
            <a:ext cx="9267545" cy="1905721"/>
          </a:xfrm>
          <a:prstGeom prst="rect">
            <a:avLst/>
          </a:prstGeom>
        </p:spPr>
      </p:pic>
    </p:spTree>
    <p:extLst>
      <p:ext uri="{BB962C8B-B14F-4D97-AF65-F5344CB8AC3E}">
        <p14:creationId xmlns:p14="http://schemas.microsoft.com/office/powerpoint/2010/main" val="267426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38E94E-54A3-391E-AFE7-8457467F0503}"/>
              </a:ext>
            </a:extLst>
          </p:cNvPr>
          <p:cNvSpPr>
            <a:spLocks noGrp="1"/>
          </p:cNvSpPr>
          <p:nvPr>
            <p:ph type="title"/>
          </p:nvPr>
        </p:nvSpPr>
        <p:spPr>
          <a:xfrm>
            <a:off x="838200" y="500062"/>
            <a:ext cx="10515600" cy="1325563"/>
          </a:xfrm>
        </p:spPr>
        <p:txBody>
          <a:bodyPr/>
          <a:lstStyle/>
          <a:p>
            <a:pPr algn="ctr"/>
            <a:r>
              <a:rPr lang="he-IL" dirty="0">
                <a:solidFill>
                  <a:schemeClr val="tx2">
                    <a:lumMod val="60000"/>
                    <a:lumOff val="40000"/>
                  </a:schemeClr>
                </a:solidFill>
                <a:cs typeface="+mn-cs"/>
              </a:rPr>
              <a:t>שלב 1 : הכרת החברה והפרויקט</a:t>
            </a:r>
          </a:p>
        </p:txBody>
      </p:sp>
      <p:sp>
        <p:nvSpPr>
          <p:cNvPr id="3" name="מציין מיקום תוכן 2">
            <a:extLst>
              <a:ext uri="{FF2B5EF4-FFF2-40B4-BE49-F238E27FC236}">
                <a16:creationId xmlns:a16="http://schemas.microsoft.com/office/drawing/2014/main" id="{70B83FC5-809A-7F64-65A9-AB1B8DBDDC17}"/>
              </a:ext>
            </a:extLst>
          </p:cNvPr>
          <p:cNvSpPr>
            <a:spLocks noGrp="1"/>
          </p:cNvSpPr>
          <p:nvPr>
            <p:ph idx="1"/>
          </p:nvPr>
        </p:nvSpPr>
        <p:spPr/>
        <p:txBody>
          <a:bodyPr/>
          <a:lstStyle/>
          <a:p>
            <a:pPr marL="0" indent="0">
              <a:buNone/>
            </a:pPr>
            <a:r>
              <a:rPr lang="he-IL" dirty="0"/>
              <a:t>ראשית הגעתינו לחברה התקיים כנס הסברה להצגת הלקוחות והפרויקטים בחברה.</a:t>
            </a:r>
          </a:p>
          <a:p>
            <a:pPr marL="0" indent="0">
              <a:buNone/>
            </a:pPr>
            <a:r>
              <a:rPr lang="he-IL" dirty="0"/>
              <a:t>בכנס זה חולקנו לצוותות לפי פרויקטים ולאחר הכרות עם ראש הצוות התחילה העבודה במתודולוגיית </a:t>
            </a:r>
            <a:r>
              <a:rPr lang="he-IL" dirty="0" err="1"/>
              <a:t>אדג'ייל</a:t>
            </a:r>
            <a:r>
              <a:rPr lang="en-US" dirty="0"/>
              <a:t> </a:t>
            </a:r>
            <a:r>
              <a:rPr lang="en-US" dirty="0" err="1"/>
              <a:t>Adgile</a:t>
            </a:r>
            <a:r>
              <a:rPr lang="en-US" dirty="0"/>
              <a:t>) </a:t>
            </a:r>
            <a:r>
              <a:rPr lang="he-IL" dirty="0"/>
              <a:t>).</a:t>
            </a:r>
          </a:p>
        </p:txBody>
      </p:sp>
      <p:pic>
        <p:nvPicPr>
          <p:cNvPr id="4" name="תמונה 3">
            <a:extLst>
              <a:ext uri="{FF2B5EF4-FFF2-40B4-BE49-F238E27FC236}">
                <a16:creationId xmlns:a16="http://schemas.microsoft.com/office/drawing/2014/main" id="{56EA5402-892E-481F-4721-E1E9773FBA4D}"/>
              </a:ext>
            </a:extLst>
          </p:cNvPr>
          <p:cNvPicPr>
            <a:picLocks noChangeAspect="1"/>
          </p:cNvPicPr>
          <p:nvPr/>
        </p:nvPicPr>
        <p:blipFill>
          <a:blip r:embed="rId2"/>
          <a:stretch>
            <a:fillRect/>
          </a:stretch>
        </p:blipFill>
        <p:spPr>
          <a:xfrm>
            <a:off x="9229087" y="165820"/>
            <a:ext cx="2962913" cy="609653"/>
          </a:xfrm>
          <a:prstGeom prst="rect">
            <a:avLst/>
          </a:prstGeom>
        </p:spPr>
      </p:pic>
    </p:spTree>
    <p:extLst>
      <p:ext uri="{BB962C8B-B14F-4D97-AF65-F5344CB8AC3E}">
        <p14:creationId xmlns:p14="http://schemas.microsoft.com/office/powerpoint/2010/main" val="16778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A1E11F-BC99-4007-5520-66C12C0061A1}"/>
              </a:ext>
            </a:extLst>
          </p:cNvPr>
          <p:cNvSpPr>
            <a:spLocks noGrp="1"/>
          </p:cNvSpPr>
          <p:nvPr>
            <p:ph type="title"/>
          </p:nvPr>
        </p:nvSpPr>
        <p:spPr/>
        <p:txBody>
          <a:bodyPr/>
          <a:lstStyle/>
          <a:p>
            <a:pPr algn="ctr"/>
            <a:r>
              <a:rPr lang="he-IL" dirty="0">
                <a:solidFill>
                  <a:schemeClr val="tx2">
                    <a:lumMod val="60000"/>
                    <a:lumOff val="40000"/>
                  </a:schemeClr>
                </a:solidFill>
                <a:cs typeface="+mn-cs"/>
              </a:rPr>
              <a:t>שלב 2 : אפיון ודרישות</a:t>
            </a:r>
            <a:endParaRPr lang="he-IL" dirty="0"/>
          </a:p>
        </p:txBody>
      </p:sp>
      <p:sp>
        <p:nvSpPr>
          <p:cNvPr id="3" name="מציין מיקום תוכן 2">
            <a:extLst>
              <a:ext uri="{FF2B5EF4-FFF2-40B4-BE49-F238E27FC236}">
                <a16:creationId xmlns:a16="http://schemas.microsoft.com/office/drawing/2014/main" id="{60A6BE25-CBC4-34CD-B8E9-55EF7BB3268F}"/>
              </a:ext>
            </a:extLst>
          </p:cNvPr>
          <p:cNvSpPr>
            <a:spLocks noGrp="1"/>
          </p:cNvSpPr>
          <p:nvPr>
            <p:ph idx="1"/>
          </p:nvPr>
        </p:nvSpPr>
        <p:spPr/>
        <p:txBody>
          <a:bodyPr/>
          <a:lstStyle/>
          <a:p>
            <a:pPr marL="0" indent="0">
              <a:buNone/>
            </a:pPr>
            <a:r>
              <a:rPr lang="he-IL" dirty="0"/>
              <a:t>לאחר שיחות מול הלקוח, הופק אפיון עבור הפרויקט ע"י ה-</a:t>
            </a:r>
            <a:r>
              <a:rPr lang="en-US" dirty="0"/>
              <a:t>CTO</a:t>
            </a:r>
            <a:r>
              <a:rPr lang="he-IL" dirty="0"/>
              <a:t> של </a:t>
            </a:r>
            <a:r>
              <a:rPr lang="en-US" dirty="0" err="1"/>
              <a:t>Diversitech</a:t>
            </a:r>
            <a:r>
              <a:rPr lang="he-IL" dirty="0"/>
              <a:t>.</a:t>
            </a:r>
            <a:br>
              <a:rPr lang="en-US" dirty="0"/>
            </a:br>
            <a:r>
              <a:rPr lang="he-IL" dirty="0"/>
              <a:t>אנו קיבלנו את האפיון במסמכי </a:t>
            </a:r>
            <a:r>
              <a:rPr lang="en-US" dirty="0"/>
              <a:t>word </a:t>
            </a:r>
            <a:r>
              <a:rPr lang="he-IL" dirty="0"/>
              <a:t> ב – </a:t>
            </a:r>
            <a:r>
              <a:rPr lang="en-US" dirty="0"/>
              <a:t>google drive</a:t>
            </a:r>
            <a:r>
              <a:rPr lang="he-IL" dirty="0"/>
              <a:t> </a:t>
            </a:r>
          </a:p>
        </p:txBody>
      </p:sp>
      <p:pic>
        <p:nvPicPr>
          <p:cNvPr id="4" name="תמונה 3">
            <a:extLst>
              <a:ext uri="{FF2B5EF4-FFF2-40B4-BE49-F238E27FC236}">
                <a16:creationId xmlns:a16="http://schemas.microsoft.com/office/drawing/2014/main" id="{DEC82854-8185-E085-6C2B-F7A61F9214F9}"/>
              </a:ext>
            </a:extLst>
          </p:cNvPr>
          <p:cNvPicPr>
            <a:picLocks noChangeAspect="1"/>
          </p:cNvPicPr>
          <p:nvPr/>
        </p:nvPicPr>
        <p:blipFill>
          <a:blip r:embed="rId2"/>
          <a:stretch>
            <a:fillRect/>
          </a:stretch>
        </p:blipFill>
        <p:spPr>
          <a:xfrm>
            <a:off x="9229087" y="131709"/>
            <a:ext cx="2962913" cy="609653"/>
          </a:xfrm>
          <a:prstGeom prst="rect">
            <a:avLst/>
          </a:prstGeom>
        </p:spPr>
      </p:pic>
    </p:spTree>
    <p:extLst>
      <p:ext uri="{BB962C8B-B14F-4D97-AF65-F5344CB8AC3E}">
        <p14:creationId xmlns:p14="http://schemas.microsoft.com/office/powerpoint/2010/main" val="91583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324C93-8DD7-12D6-C5AE-724C0B4D7201}"/>
              </a:ext>
            </a:extLst>
          </p:cNvPr>
          <p:cNvSpPr>
            <a:spLocks noGrp="1"/>
          </p:cNvSpPr>
          <p:nvPr>
            <p:ph type="title"/>
          </p:nvPr>
        </p:nvSpPr>
        <p:spPr/>
        <p:txBody>
          <a:bodyPr/>
          <a:lstStyle/>
          <a:p>
            <a:pPr algn="ctr"/>
            <a:r>
              <a:rPr lang="he-IL" dirty="0">
                <a:solidFill>
                  <a:schemeClr val="tx2">
                    <a:lumMod val="60000"/>
                    <a:lumOff val="40000"/>
                  </a:schemeClr>
                </a:solidFill>
                <a:cs typeface="+mn-cs"/>
              </a:rPr>
              <a:t>שלב 3 : תכנון</a:t>
            </a:r>
            <a:endParaRPr lang="he-IL" dirty="0"/>
          </a:p>
        </p:txBody>
      </p:sp>
      <p:sp>
        <p:nvSpPr>
          <p:cNvPr id="3" name="מציין מיקום תוכן 2">
            <a:extLst>
              <a:ext uri="{FF2B5EF4-FFF2-40B4-BE49-F238E27FC236}">
                <a16:creationId xmlns:a16="http://schemas.microsoft.com/office/drawing/2014/main" id="{90D04750-ABB3-C07B-C2E9-6E9EE8C8AD00}"/>
              </a:ext>
            </a:extLst>
          </p:cNvPr>
          <p:cNvSpPr>
            <a:spLocks noGrp="1"/>
          </p:cNvSpPr>
          <p:nvPr>
            <p:ph idx="1"/>
          </p:nvPr>
        </p:nvSpPr>
        <p:spPr>
          <a:xfrm>
            <a:off x="838200" y="1825624"/>
            <a:ext cx="10515600" cy="5330955"/>
          </a:xfrm>
        </p:spPr>
        <p:txBody>
          <a:bodyPr>
            <a:normAutofit fontScale="62500" lnSpcReduction="20000"/>
          </a:bodyPr>
          <a:lstStyle/>
          <a:p>
            <a:pPr marL="0" lvl="0" indent="0" algn="r" rtl="1">
              <a:lnSpc>
                <a:spcPct val="115000"/>
              </a:lnSpc>
              <a:spcBef>
                <a:spcPts val="0"/>
              </a:spcBef>
              <a:spcAft>
                <a:spcPts val="0"/>
              </a:spcAft>
              <a:buNone/>
            </a:pPr>
            <a:r>
              <a:rPr lang="he-IL" sz="2400" dirty="0">
                <a:solidFill>
                  <a:srgbClr val="000000"/>
                </a:solidFill>
                <a:latin typeface="Arial"/>
                <a:ea typeface="Arial"/>
                <a:cs typeface="Arial"/>
                <a:sym typeface="Arial"/>
              </a:rPr>
              <a:t>1. </a:t>
            </a:r>
            <a:r>
              <a:rPr lang="iw-IL" sz="2400" dirty="0">
                <a:solidFill>
                  <a:srgbClr val="000000"/>
                </a:solidFill>
                <a:latin typeface="Arial"/>
                <a:ea typeface="Arial"/>
                <a:cs typeface="Arial"/>
                <a:sym typeface="Arial"/>
              </a:rPr>
              <a:t>בתור התחלה ישבתי עם מפתחות נוספות לתכנן את המבנה הארכיטקטי של הפרויקט בצד קליינט.</a:t>
            </a:r>
          </a:p>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r>
              <a:rPr lang="iw-IL" sz="2400" dirty="0">
                <a:solidFill>
                  <a:srgbClr val="000000"/>
                </a:solidFill>
                <a:latin typeface="Arial"/>
                <a:ea typeface="Arial"/>
                <a:cs typeface="Arial"/>
                <a:sym typeface="Arial"/>
              </a:rPr>
              <a:t>אציין שהשתמשנו בטכנולוגיית אנגולר לכתיבת צד קליינט ועל כן התכנון כלל:</a:t>
            </a:r>
          </a:p>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iw-IL" sz="2400" dirty="0">
                <a:solidFill>
                  <a:srgbClr val="000000"/>
                </a:solidFill>
                <a:latin typeface="Arial"/>
                <a:ea typeface="Arial"/>
                <a:cs typeface="Arial"/>
                <a:sym typeface="Arial"/>
              </a:rPr>
              <a:t>הבנת דרישות הלקוח מתוך מסמכי האיפיון לעומק.</a:t>
            </a:r>
          </a:p>
          <a:p>
            <a:pPr marL="457200" lvl="0" indent="-327025" algn="r" rtl="1">
              <a:lnSpc>
                <a:spcPct val="115000"/>
              </a:lnSpc>
              <a:spcBef>
                <a:spcPts val="0"/>
              </a:spcBef>
              <a:spcAft>
                <a:spcPts val="0"/>
              </a:spcAft>
              <a:buClr>
                <a:srgbClr val="000000"/>
              </a:buClr>
              <a:buSzPts val="1550"/>
              <a:buFont typeface="Arial"/>
              <a:buChar char="●"/>
            </a:pPr>
            <a:r>
              <a:rPr lang="iw-IL" sz="2400" dirty="0">
                <a:solidFill>
                  <a:srgbClr val="000000"/>
                </a:solidFill>
                <a:latin typeface="Arial"/>
                <a:ea typeface="Arial"/>
                <a:cs typeface="Arial"/>
                <a:sym typeface="Arial"/>
              </a:rPr>
              <a:t>חלוקת מסכי האפליקציה למודולים וקומפוננטות, כשהמטרה שכל מפתחת תהיה אחראית על </a:t>
            </a:r>
            <a:r>
              <a:rPr lang="en-US" sz="2400" dirty="0">
                <a:solidFill>
                  <a:srgbClr val="000000"/>
                </a:solidFill>
                <a:latin typeface="Arial"/>
                <a:ea typeface="Arial"/>
                <a:cs typeface="Arial"/>
                <a:sym typeface="Arial"/>
              </a:rPr>
              <a:t>feature</a:t>
            </a:r>
            <a:r>
              <a:rPr lang="he-IL" sz="2400" dirty="0">
                <a:solidFill>
                  <a:srgbClr val="000000"/>
                </a:solidFill>
                <a:latin typeface="Arial"/>
                <a:ea typeface="Arial"/>
                <a:cs typeface="Arial"/>
                <a:sym typeface="Arial"/>
              </a:rPr>
              <a:t> אחד.</a:t>
            </a:r>
          </a:p>
          <a:p>
            <a:pPr marL="457200" lvl="0" indent="-327025" algn="r" rtl="1">
              <a:lnSpc>
                <a:spcPct val="115000"/>
              </a:lnSpc>
              <a:spcBef>
                <a:spcPts val="0"/>
              </a:spcBef>
              <a:spcAft>
                <a:spcPts val="0"/>
              </a:spcAft>
              <a:buClr>
                <a:srgbClr val="000000"/>
              </a:buClr>
              <a:buSzPts val="1550"/>
              <a:buFont typeface="Arial"/>
              <a:buChar char="●"/>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r>
              <a:rPr lang="he-IL" sz="2400" dirty="0">
                <a:solidFill>
                  <a:srgbClr val="000000"/>
                </a:solidFill>
                <a:latin typeface="Arial"/>
                <a:ea typeface="Arial"/>
                <a:cs typeface="Arial"/>
                <a:sym typeface="Arial"/>
              </a:rPr>
              <a:t>פירוט החלוקה שביצענו:</a:t>
            </a:r>
            <a:endParaRPr lang="he-IL" sz="2400" dirty="0">
              <a:solidFill>
                <a:srgbClr val="000000"/>
              </a:solidFill>
              <a:highlight>
                <a:srgbClr val="FFFF00"/>
              </a:highlight>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r>
              <a:rPr lang="he-IL" sz="2400" dirty="0">
                <a:solidFill>
                  <a:srgbClr val="000000"/>
                </a:solidFill>
                <a:latin typeface="Arial"/>
                <a:ea typeface="Arial"/>
                <a:cs typeface="Arial"/>
                <a:sym typeface="Arial"/>
              </a:rPr>
              <a:t>הראש צוות תכנן את ארכיטקטורת צד הסרבר באמצעות סרוויסים שונים.</a:t>
            </a:r>
            <a:endParaRPr lang="iw-IL" sz="2400" dirty="0">
              <a:solidFill>
                <a:srgbClr val="000000"/>
              </a:solidFill>
              <a:latin typeface="Arial"/>
              <a:ea typeface="Arial"/>
              <a:cs typeface="Arial"/>
              <a:sym typeface="Arial"/>
            </a:endParaRPr>
          </a:p>
          <a:p>
            <a:pPr marL="0" indent="0">
              <a:buNone/>
            </a:pPr>
            <a:endParaRPr lang="he-IL" sz="2400" dirty="0"/>
          </a:p>
        </p:txBody>
      </p:sp>
      <p:pic>
        <p:nvPicPr>
          <p:cNvPr id="5" name="תמונה 4">
            <a:extLst>
              <a:ext uri="{FF2B5EF4-FFF2-40B4-BE49-F238E27FC236}">
                <a16:creationId xmlns:a16="http://schemas.microsoft.com/office/drawing/2014/main" id="{9DCB0D8B-6CF6-DAB8-4EA7-1770A991D2C0}"/>
              </a:ext>
            </a:extLst>
          </p:cNvPr>
          <p:cNvPicPr>
            <a:picLocks noChangeAspect="1"/>
          </p:cNvPicPr>
          <p:nvPr/>
        </p:nvPicPr>
        <p:blipFill>
          <a:blip r:embed="rId2"/>
          <a:stretch>
            <a:fillRect/>
          </a:stretch>
        </p:blipFill>
        <p:spPr>
          <a:xfrm>
            <a:off x="9199742" y="3541755"/>
            <a:ext cx="1966130" cy="2629128"/>
          </a:xfrm>
          <a:prstGeom prst="rect">
            <a:avLst/>
          </a:prstGeom>
        </p:spPr>
      </p:pic>
      <p:pic>
        <p:nvPicPr>
          <p:cNvPr id="7" name="תמונה 6">
            <a:extLst>
              <a:ext uri="{FF2B5EF4-FFF2-40B4-BE49-F238E27FC236}">
                <a16:creationId xmlns:a16="http://schemas.microsoft.com/office/drawing/2014/main" id="{4CE052F5-B315-22E8-C73F-A47B2066FA74}"/>
              </a:ext>
            </a:extLst>
          </p:cNvPr>
          <p:cNvPicPr>
            <a:picLocks noChangeAspect="1"/>
          </p:cNvPicPr>
          <p:nvPr/>
        </p:nvPicPr>
        <p:blipFill>
          <a:blip r:embed="rId3"/>
          <a:stretch>
            <a:fillRect/>
          </a:stretch>
        </p:blipFill>
        <p:spPr>
          <a:xfrm>
            <a:off x="6824684" y="3541755"/>
            <a:ext cx="2187130" cy="1699407"/>
          </a:xfrm>
          <a:prstGeom prst="rect">
            <a:avLst/>
          </a:prstGeom>
        </p:spPr>
      </p:pic>
      <p:pic>
        <p:nvPicPr>
          <p:cNvPr id="9" name="תמונה 8">
            <a:extLst>
              <a:ext uri="{FF2B5EF4-FFF2-40B4-BE49-F238E27FC236}">
                <a16:creationId xmlns:a16="http://schemas.microsoft.com/office/drawing/2014/main" id="{A96B12F4-7A9F-C3EB-37B8-6102FBC7C88F}"/>
              </a:ext>
            </a:extLst>
          </p:cNvPr>
          <p:cNvPicPr>
            <a:picLocks noChangeAspect="1"/>
          </p:cNvPicPr>
          <p:nvPr/>
        </p:nvPicPr>
        <p:blipFill>
          <a:blip r:embed="rId4"/>
          <a:stretch>
            <a:fillRect/>
          </a:stretch>
        </p:blipFill>
        <p:spPr>
          <a:xfrm>
            <a:off x="4373420" y="3541755"/>
            <a:ext cx="2263336" cy="1950889"/>
          </a:xfrm>
          <a:prstGeom prst="rect">
            <a:avLst/>
          </a:prstGeom>
        </p:spPr>
      </p:pic>
      <p:pic>
        <p:nvPicPr>
          <p:cNvPr id="4" name="תמונה 3">
            <a:extLst>
              <a:ext uri="{FF2B5EF4-FFF2-40B4-BE49-F238E27FC236}">
                <a16:creationId xmlns:a16="http://schemas.microsoft.com/office/drawing/2014/main" id="{88F44BCD-0FB3-1085-39D4-647833CECE55}"/>
              </a:ext>
            </a:extLst>
          </p:cNvPr>
          <p:cNvPicPr>
            <a:picLocks noChangeAspect="1"/>
          </p:cNvPicPr>
          <p:nvPr/>
        </p:nvPicPr>
        <p:blipFill>
          <a:blip r:embed="rId5"/>
          <a:stretch>
            <a:fillRect/>
          </a:stretch>
        </p:blipFill>
        <p:spPr>
          <a:xfrm>
            <a:off x="9199742" y="165821"/>
            <a:ext cx="2962913" cy="609653"/>
          </a:xfrm>
          <a:prstGeom prst="rect">
            <a:avLst/>
          </a:prstGeom>
        </p:spPr>
      </p:pic>
    </p:spTree>
    <p:extLst>
      <p:ext uri="{BB962C8B-B14F-4D97-AF65-F5344CB8AC3E}">
        <p14:creationId xmlns:p14="http://schemas.microsoft.com/office/powerpoint/2010/main" val="64408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2278122728"/>
              </p:ext>
            </p:extLst>
          </p:nvPr>
        </p:nvGraphicFramePr>
        <p:xfrm>
          <a:off x="201296" y="1267380"/>
          <a:ext cx="11788588" cy="5739384"/>
        </p:xfrm>
        <a:graphic>
          <a:graphicData uri="http://schemas.openxmlformats.org/drawingml/2006/table">
            <a:tbl>
              <a:tblPr rtl="1" firstRow="1" bandRow="1">
                <a:tableStyleId>{1FECB4D8-DB02-4DC6-A0A2-4F2EBAE1DC90}</a:tableStyleId>
              </a:tblPr>
              <a:tblGrid>
                <a:gridCol w="322729">
                  <a:extLst>
                    <a:ext uri="{9D8B030D-6E8A-4147-A177-3AD203B41FA5}">
                      <a16:colId xmlns:a16="http://schemas.microsoft.com/office/drawing/2014/main" val="2055060790"/>
                    </a:ext>
                  </a:extLst>
                </a:gridCol>
                <a:gridCol w="2553928">
                  <a:extLst>
                    <a:ext uri="{9D8B030D-6E8A-4147-A177-3AD203B41FA5}">
                      <a16:colId xmlns:a16="http://schemas.microsoft.com/office/drawing/2014/main" val="2293940662"/>
                    </a:ext>
                  </a:extLst>
                </a:gridCol>
                <a:gridCol w="1714750">
                  <a:extLst>
                    <a:ext uri="{9D8B030D-6E8A-4147-A177-3AD203B41FA5}">
                      <a16:colId xmlns:a16="http://schemas.microsoft.com/office/drawing/2014/main" val="4252471547"/>
                    </a:ext>
                  </a:extLst>
                </a:gridCol>
                <a:gridCol w="1143166">
                  <a:extLst>
                    <a:ext uri="{9D8B030D-6E8A-4147-A177-3AD203B41FA5}">
                      <a16:colId xmlns:a16="http://schemas.microsoft.com/office/drawing/2014/main" val="571557810"/>
                    </a:ext>
                  </a:extLst>
                </a:gridCol>
                <a:gridCol w="6054015">
                  <a:extLst>
                    <a:ext uri="{9D8B030D-6E8A-4147-A177-3AD203B41FA5}">
                      <a16:colId xmlns:a16="http://schemas.microsoft.com/office/drawing/2014/main" val="2534055599"/>
                    </a:ext>
                  </a:extLst>
                </a:gridCol>
              </a:tblGrid>
              <a:tr h="380313">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5004118">
                <a:tc>
                  <a:txBody>
                    <a:bodyPr/>
                    <a:lstStyle/>
                    <a:p>
                      <a:pPr rtl="1"/>
                      <a:r>
                        <a:rPr lang="he-IL" sz="2000" dirty="0"/>
                        <a:t>1</a:t>
                      </a:r>
                    </a:p>
                  </a:txBody>
                  <a:tcPr marT="50292" marB="50292"/>
                </a:tc>
                <a:tc>
                  <a:txBody>
                    <a:bodyPr/>
                    <a:lstStyle/>
                    <a:p>
                      <a:pPr rtl="1"/>
                      <a:r>
                        <a:rPr lang="he-IL" sz="1600" dirty="0"/>
                        <a:t>מסך פרטי תלמיד</a:t>
                      </a:r>
                    </a:p>
                  </a:txBody>
                  <a:tcPr marT="50292" marB="50292"/>
                </a:tc>
                <a:tc>
                  <a:txBody>
                    <a:bodyPr/>
                    <a:lstStyle/>
                    <a:p>
                      <a:pPr rtl="1"/>
                      <a:r>
                        <a:rPr lang="en-US" sz="2000" dirty="0"/>
                        <a:t>Angular</a:t>
                      </a:r>
                      <a:endParaRPr lang="he-IL" sz="2000" dirty="0"/>
                    </a:p>
                  </a:txBody>
                  <a:tcPr marT="50292" marB="50292"/>
                </a:tc>
                <a:tc>
                  <a:txBody>
                    <a:bodyPr/>
                    <a:lstStyle/>
                    <a:p>
                      <a:pPr rtl="1"/>
                      <a:r>
                        <a:rPr lang="en-US" sz="2000" dirty="0"/>
                        <a:t>TS</a:t>
                      </a:r>
                      <a:endParaRPr lang="he-IL" sz="2000" dirty="0"/>
                    </a:p>
                  </a:txBody>
                  <a:tcPr marT="50292" marB="50292"/>
                </a:tc>
                <a:tc>
                  <a:txBody>
                    <a:bodyPr/>
                    <a:lstStyle/>
                    <a:p>
                      <a:r>
                        <a:rPr lang="he-IL" sz="1600" dirty="0"/>
                        <a:t>במשימה זו פיתחתי מודל ב-</a:t>
                      </a:r>
                      <a:r>
                        <a:rPr lang="en-US" sz="1600" dirty="0"/>
                        <a:t>Angular </a:t>
                      </a:r>
                      <a:r>
                        <a:rPr lang="he-IL" sz="1600" dirty="0"/>
                        <a:t> שמציג פרטי סטודנט בצורה מסודרת בחלון מודל. המודל כולל פרטים כגון שם, מייל, פלאפון, סטטוס ותעודת זהות של הסטודנט. כמו כן, ניתן לנווט להיסטוריית נוכחות של הסטודנט דרך קישור בתוך המודל.</a:t>
                      </a:r>
                    </a:p>
                    <a:p>
                      <a:r>
                        <a:rPr lang="he-IL" sz="1600" b="1" dirty="0"/>
                        <a:t>עיקרי המשימה:</a:t>
                      </a:r>
                      <a:endParaRPr lang="he-IL" sz="1600" dirty="0"/>
                    </a:p>
                    <a:p>
                      <a:r>
                        <a:rPr lang="he-IL" sz="1600" b="1" dirty="0"/>
                        <a:t>רכיב </a:t>
                      </a:r>
                      <a:r>
                        <a:rPr lang="en-US" sz="1600" b="1" dirty="0"/>
                        <a:t>:Angular</a:t>
                      </a:r>
                      <a:endParaRPr lang="en-US" sz="1600" dirty="0"/>
                    </a:p>
                    <a:p>
                      <a:pPr lvl="1"/>
                      <a:r>
                        <a:rPr lang="he-IL" sz="1600" dirty="0"/>
                        <a:t>רכיב </a:t>
                      </a:r>
                      <a:r>
                        <a:rPr lang="en-US" sz="1600" dirty="0" err="1"/>
                        <a:t>DetailsComponent</a:t>
                      </a:r>
                      <a:r>
                        <a:rPr lang="en-US" sz="1600" dirty="0"/>
                        <a:t> </a:t>
                      </a:r>
                      <a:r>
                        <a:rPr lang="he-IL" sz="1600" dirty="0"/>
                        <a:t> המציג את פרטי הסטודנט במודל.</a:t>
                      </a:r>
                    </a:p>
                    <a:p>
                      <a:pPr lvl="1"/>
                      <a:r>
                        <a:rPr lang="he-IL" sz="1600" dirty="0"/>
                        <a:t>קבלת פרטי הסטודנט מהשירות </a:t>
                      </a:r>
                      <a:r>
                        <a:rPr lang="en-US" sz="1600" dirty="0" err="1"/>
                        <a:t>StudentService</a:t>
                      </a:r>
                      <a:r>
                        <a:rPr lang="en-US" sz="1600" dirty="0"/>
                        <a:t> </a:t>
                      </a:r>
                      <a:r>
                        <a:rPr lang="he-IL" sz="1600" dirty="0"/>
                        <a:t> באמצעות המתודה </a:t>
                      </a:r>
                      <a:r>
                        <a:rPr lang="en-US" sz="1600" dirty="0"/>
                        <a:t>.</a:t>
                      </a:r>
                      <a:r>
                        <a:rPr lang="en-US" sz="1600" dirty="0" err="1"/>
                        <a:t>getStudentDetails</a:t>
                      </a:r>
                      <a:endParaRPr lang="en-US" sz="1600" dirty="0"/>
                    </a:p>
                    <a:p>
                      <a:r>
                        <a:rPr lang="en-US" sz="1600" b="1" dirty="0"/>
                        <a:t>HTML</a:t>
                      </a:r>
                      <a:r>
                        <a:rPr lang="he-IL" sz="1600" dirty="0"/>
                        <a:t>: </a:t>
                      </a:r>
                    </a:p>
                    <a:p>
                      <a:r>
                        <a:rPr lang="he-IL" sz="1600" dirty="0"/>
                        <a:t>שימוש ב-</a:t>
                      </a:r>
                      <a:r>
                        <a:rPr lang="en-US" sz="1600" dirty="0" err="1"/>
                        <a:t>ngIf</a:t>
                      </a:r>
                      <a:r>
                        <a:rPr lang="en-US" sz="1600" dirty="0"/>
                        <a:t> </a:t>
                      </a:r>
                      <a:r>
                        <a:rPr lang="he-IL" sz="1600" dirty="0"/>
                        <a:t>כדי לוודא שהפרטים יוצגו רק כאשר קיימים פרטי סטודנט.</a:t>
                      </a:r>
                    </a:p>
                    <a:p>
                      <a:pPr lvl="1"/>
                      <a:r>
                        <a:rPr lang="he-IL" sz="1600" dirty="0"/>
                        <a:t>הצגת פרטי הסטודנט בשדות הרלוונטיים, כולל קישורים למייל והיסטוריית נוכחות.</a:t>
                      </a:r>
                    </a:p>
                    <a:p>
                      <a:r>
                        <a:rPr lang="en-US" sz="1600" b="1" dirty="0"/>
                        <a:t>Bootstrap</a:t>
                      </a:r>
                      <a:r>
                        <a:rPr lang="he-IL" sz="1600" b="1" dirty="0"/>
                        <a:t>:</a:t>
                      </a:r>
                      <a:endParaRPr lang="en-US" sz="1600" dirty="0"/>
                    </a:p>
                    <a:p>
                      <a:pPr lvl="1"/>
                      <a:r>
                        <a:rPr lang="he-IL" sz="1600" dirty="0"/>
                        <a:t>שימוש ב-</a:t>
                      </a:r>
                      <a:r>
                        <a:rPr lang="en-US" sz="1600" dirty="0"/>
                        <a:t>Bootstrap </a:t>
                      </a:r>
                      <a:r>
                        <a:rPr lang="he-IL" sz="1600" dirty="0"/>
                        <a:t>להפקת חלון המודל ולעיצובו.</a:t>
                      </a:r>
                    </a:p>
                    <a:p>
                      <a:r>
                        <a:rPr lang="he-IL" sz="1600" b="1" dirty="0"/>
                        <a:t>תכנות</a:t>
                      </a:r>
                      <a:r>
                        <a:rPr lang="he-IL" sz="1600" dirty="0"/>
                        <a:t>:</a:t>
                      </a:r>
                    </a:p>
                    <a:p>
                      <a:pPr lvl="1"/>
                      <a:r>
                        <a:rPr lang="he-IL" sz="1600" dirty="0"/>
                        <a:t>הגדרת תלויות ורכיבים</a:t>
                      </a:r>
                      <a:r>
                        <a:rPr lang="en-US" sz="1600" dirty="0"/>
                        <a:t>Input, Output, </a:t>
                      </a:r>
                      <a:r>
                        <a:rPr lang="en-US" sz="1600" dirty="0" err="1"/>
                        <a:t>ViewChild</a:t>
                      </a:r>
                      <a:r>
                        <a:rPr lang="en-US" sz="1600" dirty="0"/>
                        <a:t> ) </a:t>
                      </a:r>
                      <a:r>
                        <a:rPr lang="he-IL" sz="1600" dirty="0"/>
                        <a:t> )לניהול התצוגה והאינטראקציה עם המודל.</a:t>
                      </a:r>
                    </a:p>
                    <a:p>
                      <a:pPr lvl="1"/>
                      <a:r>
                        <a:rPr lang="he-IL" sz="1600" dirty="0"/>
                        <a:t>ניהול הפתיחה והסגירה של המודל באמצעות </a:t>
                      </a:r>
                      <a:r>
                        <a:rPr lang="en-US" sz="1600" dirty="0"/>
                        <a:t>Bootstrap Modal.</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a:tc>
                <a:extLst>
                  <a:ext uri="{0D108BD9-81ED-4DB2-BD59-A6C34878D82A}">
                    <a16:rowId xmlns:a16="http://schemas.microsoft.com/office/drawing/2014/main" val="3737988478"/>
                  </a:ext>
                </a:extLst>
              </a:tr>
            </a:tbl>
          </a:graphicData>
        </a:graphic>
      </p:graphicFrame>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219200" y="-31317"/>
            <a:ext cx="10515600" cy="811248"/>
          </a:xfrm>
        </p:spPr>
        <p:txBody>
          <a:bodyPr>
            <a:normAutofit/>
          </a:bodyPr>
          <a:lstStyle/>
          <a:p>
            <a:pPr algn="ctr"/>
            <a:r>
              <a:rPr lang="he-IL" dirty="0">
                <a:solidFill>
                  <a:schemeClr val="tx2">
                    <a:lumMod val="60000"/>
                    <a:lumOff val="40000"/>
                  </a:schemeClr>
                </a:solidFill>
                <a:cs typeface="+mn-cs"/>
              </a:rPr>
              <a:t>שלב ד': ביצוע ופיתוח</a:t>
            </a:r>
            <a:endParaRPr lang="he-IL" dirty="0"/>
          </a:p>
        </p:txBody>
      </p:sp>
      <p:sp>
        <p:nvSpPr>
          <p:cNvPr id="7" name="תיבת טקסט 6">
            <a:extLst>
              <a:ext uri="{FF2B5EF4-FFF2-40B4-BE49-F238E27FC236}">
                <a16:creationId xmlns:a16="http://schemas.microsoft.com/office/drawing/2014/main" id="{A9D8AF37-A918-027A-45BC-DF6269CC213B}"/>
              </a:ext>
            </a:extLst>
          </p:cNvPr>
          <p:cNvSpPr txBox="1"/>
          <p:nvPr/>
        </p:nvSpPr>
        <p:spPr>
          <a:xfrm>
            <a:off x="879001" y="648850"/>
            <a:ext cx="10433179" cy="923330"/>
          </a:xfrm>
          <a:prstGeom prst="rect">
            <a:avLst/>
          </a:prstGeom>
          <a:noFill/>
        </p:spPr>
        <p:txBody>
          <a:bodyPr wrap="square" rtlCol="1">
            <a:spAutoFit/>
          </a:bodyPr>
          <a:lstStyle/>
          <a:p>
            <a:r>
              <a:rPr lang="iw-IL" sz="1800" dirty="0">
                <a:solidFill>
                  <a:srgbClr val="000000"/>
                </a:solidFill>
                <a:latin typeface="Arial"/>
                <a:ea typeface="Arial"/>
                <a:cs typeface="Arial"/>
                <a:sym typeface="Arial"/>
              </a:rPr>
              <a:t>במהלך הפיתוח פיתחתי באזורים שונים בכל רחבי האפליקציה, בשל כך הטכנולוגיות והביצועים שאפרט להלן הינן מגוונות הן מבחינת סוגיהן והן מבחינת רמתן:</a:t>
            </a:r>
            <a:endParaRPr lang="he-IL" sz="1800" dirty="0">
              <a:solidFill>
                <a:srgbClr val="000000"/>
              </a:solidFill>
              <a:latin typeface="Arial"/>
              <a:ea typeface="Arial"/>
              <a:cs typeface="Arial"/>
              <a:sym typeface="Arial"/>
            </a:endParaRPr>
          </a:p>
          <a:p>
            <a:endParaRPr lang="he-IL" dirty="0"/>
          </a:p>
        </p:txBody>
      </p:sp>
      <p:pic>
        <p:nvPicPr>
          <p:cNvPr id="2" name="תמונה 1">
            <a:extLst>
              <a:ext uri="{FF2B5EF4-FFF2-40B4-BE49-F238E27FC236}">
                <a16:creationId xmlns:a16="http://schemas.microsoft.com/office/drawing/2014/main" id="{3B827F4A-F45B-B1F1-3876-C1E693D3071F}"/>
              </a:ext>
            </a:extLst>
          </p:cNvPr>
          <p:cNvPicPr>
            <a:picLocks noChangeAspect="1"/>
          </p:cNvPicPr>
          <p:nvPr/>
        </p:nvPicPr>
        <p:blipFill>
          <a:blip r:embed="rId2"/>
          <a:stretch>
            <a:fillRect/>
          </a:stretch>
        </p:blipFill>
        <p:spPr>
          <a:xfrm>
            <a:off x="9229087" y="69480"/>
            <a:ext cx="2962913" cy="609653"/>
          </a:xfrm>
          <a:prstGeom prst="rect">
            <a:avLst/>
          </a:prstGeom>
        </p:spPr>
      </p:pic>
    </p:spTree>
    <p:extLst>
      <p:ext uri="{BB962C8B-B14F-4D97-AF65-F5344CB8AC3E}">
        <p14:creationId xmlns:p14="http://schemas.microsoft.com/office/powerpoint/2010/main" val="4118627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1D5C72B5-2022-AF16-212E-DD4C0E6969C7}"/>
              </a:ext>
            </a:extLst>
          </p:cNvPr>
          <p:cNvPicPr>
            <a:picLocks noChangeAspect="1"/>
          </p:cNvPicPr>
          <p:nvPr/>
        </p:nvPicPr>
        <p:blipFill>
          <a:blip r:embed="rId2"/>
          <a:stretch>
            <a:fillRect/>
          </a:stretch>
        </p:blipFill>
        <p:spPr>
          <a:xfrm>
            <a:off x="6227949" y="1032402"/>
            <a:ext cx="5605463" cy="4793194"/>
          </a:xfrm>
          <a:prstGeom prst="rect">
            <a:avLst/>
          </a:prstGeom>
        </p:spPr>
      </p:pic>
      <p:pic>
        <p:nvPicPr>
          <p:cNvPr id="9" name="תמונה 8">
            <a:extLst>
              <a:ext uri="{FF2B5EF4-FFF2-40B4-BE49-F238E27FC236}">
                <a16:creationId xmlns:a16="http://schemas.microsoft.com/office/drawing/2014/main" id="{95B59E7A-6F8C-0BCA-360D-283F588BAC51}"/>
              </a:ext>
            </a:extLst>
          </p:cNvPr>
          <p:cNvPicPr>
            <a:picLocks noChangeAspect="1"/>
          </p:cNvPicPr>
          <p:nvPr/>
        </p:nvPicPr>
        <p:blipFill>
          <a:blip r:embed="rId3"/>
          <a:stretch>
            <a:fillRect/>
          </a:stretch>
        </p:blipFill>
        <p:spPr>
          <a:xfrm>
            <a:off x="490537" y="999228"/>
            <a:ext cx="5605463" cy="5081876"/>
          </a:xfrm>
          <a:prstGeom prst="rect">
            <a:avLst/>
          </a:prstGeom>
        </p:spPr>
      </p:pic>
      <p:pic>
        <p:nvPicPr>
          <p:cNvPr id="2" name="תמונה 1">
            <a:extLst>
              <a:ext uri="{FF2B5EF4-FFF2-40B4-BE49-F238E27FC236}">
                <a16:creationId xmlns:a16="http://schemas.microsoft.com/office/drawing/2014/main" id="{54F95BCB-5251-6AE6-C17B-E2C36E21BF8E}"/>
              </a:ext>
            </a:extLst>
          </p:cNvPr>
          <p:cNvPicPr>
            <a:picLocks noChangeAspect="1"/>
          </p:cNvPicPr>
          <p:nvPr/>
        </p:nvPicPr>
        <p:blipFill>
          <a:blip r:embed="rId4"/>
          <a:stretch>
            <a:fillRect/>
          </a:stretch>
        </p:blipFill>
        <p:spPr>
          <a:xfrm>
            <a:off x="9229087" y="70477"/>
            <a:ext cx="2962913" cy="609653"/>
          </a:xfrm>
          <a:prstGeom prst="rect">
            <a:avLst/>
          </a:prstGeom>
        </p:spPr>
      </p:pic>
    </p:spTree>
    <p:extLst>
      <p:ext uri="{BB962C8B-B14F-4D97-AF65-F5344CB8AC3E}">
        <p14:creationId xmlns:p14="http://schemas.microsoft.com/office/powerpoint/2010/main" val="361216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11" name="תמונה 10">
            <a:extLst>
              <a:ext uri="{FF2B5EF4-FFF2-40B4-BE49-F238E27FC236}">
                <a16:creationId xmlns:a16="http://schemas.microsoft.com/office/drawing/2014/main" id="{275ED643-11FA-AA8F-7212-D60995EAAB40}"/>
              </a:ext>
            </a:extLst>
          </p:cNvPr>
          <p:cNvPicPr>
            <a:picLocks noChangeAspect="1"/>
          </p:cNvPicPr>
          <p:nvPr/>
        </p:nvPicPr>
        <p:blipFill>
          <a:blip r:embed="rId2"/>
          <a:stretch>
            <a:fillRect/>
          </a:stretch>
        </p:blipFill>
        <p:spPr>
          <a:xfrm>
            <a:off x="136460" y="2994828"/>
            <a:ext cx="7588903" cy="3852174"/>
          </a:xfrm>
          <a:prstGeom prst="rect">
            <a:avLst/>
          </a:prstGeom>
        </p:spPr>
      </p:pic>
      <p:pic>
        <p:nvPicPr>
          <p:cNvPr id="7" name="תמונה 6">
            <a:extLst>
              <a:ext uri="{FF2B5EF4-FFF2-40B4-BE49-F238E27FC236}">
                <a16:creationId xmlns:a16="http://schemas.microsoft.com/office/drawing/2014/main" id="{C37C5CED-32A1-3FDF-0582-C8A23D64E2A8}"/>
              </a:ext>
            </a:extLst>
          </p:cNvPr>
          <p:cNvPicPr>
            <a:picLocks noChangeAspect="1"/>
          </p:cNvPicPr>
          <p:nvPr/>
        </p:nvPicPr>
        <p:blipFill>
          <a:blip r:embed="rId3"/>
          <a:stretch>
            <a:fillRect/>
          </a:stretch>
        </p:blipFill>
        <p:spPr>
          <a:xfrm>
            <a:off x="5934607" y="720311"/>
            <a:ext cx="6257393" cy="3653246"/>
          </a:xfrm>
          <a:prstGeom prst="rect">
            <a:avLst/>
          </a:prstGeom>
        </p:spPr>
      </p:pic>
      <p:pic>
        <p:nvPicPr>
          <p:cNvPr id="2" name="תמונה 1">
            <a:extLst>
              <a:ext uri="{FF2B5EF4-FFF2-40B4-BE49-F238E27FC236}">
                <a16:creationId xmlns:a16="http://schemas.microsoft.com/office/drawing/2014/main" id="{882737EA-85E4-7EB7-7C6C-66FD260A7328}"/>
              </a:ext>
            </a:extLst>
          </p:cNvPr>
          <p:cNvPicPr>
            <a:picLocks noChangeAspect="1"/>
          </p:cNvPicPr>
          <p:nvPr/>
        </p:nvPicPr>
        <p:blipFill>
          <a:blip r:embed="rId4"/>
          <a:stretch>
            <a:fillRect/>
          </a:stretch>
        </p:blipFill>
        <p:spPr>
          <a:xfrm>
            <a:off x="9092627" y="70477"/>
            <a:ext cx="2962913" cy="609653"/>
          </a:xfrm>
          <a:prstGeom prst="rect">
            <a:avLst/>
          </a:prstGeom>
        </p:spPr>
      </p:pic>
    </p:spTree>
    <p:extLst>
      <p:ext uri="{BB962C8B-B14F-4D97-AF65-F5344CB8AC3E}">
        <p14:creationId xmlns:p14="http://schemas.microsoft.com/office/powerpoint/2010/main" val="3873409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מציין מיקום תוכן 3">
            <a:extLst>
              <a:ext uri="{FF2B5EF4-FFF2-40B4-BE49-F238E27FC236}">
                <a16:creationId xmlns:a16="http://schemas.microsoft.com/office/drawing/2014/main" id="{CFD28063-B8DA-9696-2165-8ECF8E06C944}"/>
              </a:ext>
            </a:extLst>
          </p:cNvPr>
          <p:cNvGraphicFramePr>
            <a:graphicFrameLocks noGrp="1"/>
          </p:cNvGraphicFramePr>
          <p:nvPr>
            <p:ph idx="1"/>
            <p:extLst>
              <p:ext uri="{D42A27DB-BD31-4B8C-83A1-F6EECF244321}">
                <p14:modId xmlns:p14="http://schemas.microsoft.com/office/powerpoint/2010/main" val="181757897"/>
              </p:ext>
            </p:extLst>
          </p:nvPr>
        </p:nvGraphicFramePr>
        <p:xfrm>
          <a:off x="456791" y="609653"/>
          <a:ext cx="11278418" cy="623620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133594">
                  <a:extLst>
                    <a:ext uri="{9D8B030D-6E8A-4147-A177-3AD203B41FA5}">
                      <a16:colId xmlns:a16="http://schemas.microsoft.com/office/drawing/2014/main" val="2293940662"/>
                    </a:ext>
                  </a:extLst>
                </a:gridCol>
                <a:gridCol w="1461247">
                  <a:extLst>
                    <a:ext uri="{9D8B030D-6E8A-4147-A177-3AD203B41FA5}">
                      <a16:colId xmlns:a16="http://schemas.microsoft.com/office/drawing/2014/main" val="4252471547"/>
                    </a:ext>
                  </a:extLst>
                </a:gridCol>
                <a:gridCol w="995083">
                  <a:extLst>
                    <a:ext uri="{9D8B030D-6E8A-4147-A177-3AD203B41FA5}">
                      <a16:colId xmlns:a16="http://schemas.microsoft.com/office/drawing/2014/main" val="571557810"/>
                    </a:ext>
                  </a:extLst>
                </a:gridCol>
                <a:gridCol w="5294477">
                  <a:extLst>
                    <a:ext uri="{9D8B030D-6E8A-4147-A177-3AD203B41FA5}">
                      <a16:colId xmlns:a16="http://schemas.microsoft.com/office/drawing/2014/main" val="2534055599"/>
                    </a:ext>
                  </a:extLst>
                </a:gridCol>
              </a:tblGrid>
              <a:tr h="0">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585172">
                <a:tc>
                  <a:txBody>
                    <a:bodyPr/>
                    <a:lstStyle/>
                    <a:p>
                      <a:pPr rtl="1"/>
                      <a:r>
                        <a:rPr lang="he-IL" sz="2000" dirty="0"/>
                        <a:t>1</a:t>
                      </a:r>
                    </a:p>
                  </a:txBody>
                  <a:tcPr marT="50292" marB="50292"/>
                </a:tc>
                <a:tc>
                  <a:txBody>
                    <a:bodyPr/>
                    <a:lstStyle/>
                    <a:p>
                      <a:pPr rtl="1"/>
                      <a:r>
                        <a:rPr lang="he-IL" sz="1600" b="1" dirty="0"/>
                        <a:t>: החלק המעבד את נתוני המסך של פרטי התלמיד, בצד הסרבר </a:t>
                      </a:r>
                      <a:endParaRPr lang="he-IL" sz="1600" dirty="0"/>
                    </a:p>
                  </a:txBody>
                  <a:tcPr marT="50292" marB="50292"/>
                </a:tc>
                <a:tc>
                  <a:txBody>
                    <a:bodyPr/>
                    <a:lstStyle/>
                    <a:p>
                      <a:pPr rtl="1"/>
                      <a:r>
                        <a:rPr lang="en-US" sz="2000" dirty="0"/>
                        <a:t>Java spring boot</a:t>
                      </a:r>
                      <a:endParaRPr lang="he-IL" sz="2000" dirty="0"/>
                    </a:p>
                  </a:txBody>
                  <a:tcPr marT="50292" marB="50292"/>
                </a:tc>
                <a:tc>
                  <a:txBody>
                    <a:bodyPr/>
                    <a:lstStyle/>
                    <a:p>
                      <a:pPr rtl="1"/>
                      <a:r>
                        <a:rPr lang="en-US" sz="2000" dirty="0"/>
                        <a:t>java</a:t>
                      </a:r>
                      <a:endParaRPr lang="he-IL" sz="2000" dirty="0"/>
                    </a:p>
                  </a:txBody>
                  <a:tcPr marT="50292" marB="50292"/>
                </a:tc>
                <a:tc>
                  <a:txBody>
                    <a:bodyPr/>
                    <a:lstStyle/>
                    <a:p>
                      <a:r>
                        <a:rPr lang="he-IL" sz="2000" dirty="0"/>
                        <a:t> </a:t>
                      </a:r>
                      <a:r>
                        <a:rPr lang="he-IL" sz="1800" dirty="0"/>
                        <a:t> </a:t>
                      </a:r>
                      <a:r>
                        <a:rPr lang="he-IL" sz="1600" dirty="0"/>
                        <a:t>במשימה זו פיתחתי שירות </a:t>
                      </a:r>
                      <a:r>
                        <a:rPr lang="en-US" sz="1600" dirty="0"/>
                        <a:t>REST</a:t>
                      </a:r>
                      <a:r>
                        <a:rPr lang="he-IL" sz="1600" dirty="0"/>
                        <a:t> באמצעות </a:t>
                      </a:r>
                      <a:r>
                        <a:rPr lang="en-US" sz="1600" dirty="0"/>
                        <a:t>Spring Boot </a:t>
                      </a:r>
                      <a:r>
                        <a:rPr lang="he-IL" sz="1600" dirty="0"/>
                        <a:t>לניהול מידע על סטודנטים. השירות כולל פעולות שליפה, הוספה, עדכון ומחיקה של פרטי סטודנט באמצעות </a:t>
                      </a:r>
                      <a:r>
                        <a:rPr lang="en-US" sz="1600" dirty="0"/>
                        <a:t> .</a:t>
                      </a:r>
                      <a:r>
                        <a:rPr lang="en-US" sz="1600" dirty="0" err="1"/>
                        <a:t>RestTemplate</a:t>
                      </a:r>
                      <a:r>
                        <a:rPr lang="en-US" sz="1600" dirty="0"/>
                        <a:t> </a:t>
                      </a:r>
                      <a:r>
                        <a:rPr lang="he-IL" sz="1600" dirty="0"/>
                        <a:t>השירות מאפשר עבודה מול בסיס נתונים חיצוני ומספק נקודות קצה לממשק לקוח.</a:t>
                      </a:r>
                    </a:p>
                    <a:p>
                      <a:r>
                        <a:rPr lang="he-IL" sz="1600" b="1" dirty="0"/>
                        <a:t>עיקרי המשימה:</a:t>
                      </a:r>
                      <a:endParaRPr lang="he-IL" sz="1600" dirty="0"/>
                    </a:p>
                    <a:p>
                      <a:r>
                        <a:rPr lang="he-IL" sz="1600" b="1" dirty="0"/>
                        <a:t>שירות סטודנטים</a:t>
                      </a:r>
                      <a:r>
                        <a:rPr lang="he-IL" sz="1600" dirty="0"/>
                        <a:t>:</a:t>
                      </a:r>
                    </a:p>
                    <a:p>
                      <a:pPr lvl="1"/>
                      <a:r>
                        <a:rPr lang="he-IL" sz="1600" dirty="0"/>
                        <a:t>פיתוח מחלקת </a:t>
                      </a:r>
                      <a:r>
                        <a:rPr lang="en-US" sz="1600" dirty="0"/>
                        <a:t>Service </a:t>
                      </a:r>
                      <a:r>
                        <a:rPr lang="he-IL" sz="1600" dirty="0"/>
                        <a:t> בשם </a:t>
                      </a:r>
                      <a:r>
                        <a:rPr lang="en-US" sz="1600" dirty="0"/>
                        <a:t> </a:t>
                      </a:r>
                      <a:r>
                        <a:rPr lang="en-US" sz="1600" dirty="0" err="1"/>
                        <a:t>StudentService</a:t>
                      </a:r>
                      <a:r>
                        <a:rPr lang="en-US" sz="1600" dirty="0"/>
                        <a:t> </a:t>
                      </a:r>
                      <a:r>
                        <a:rPr lang="he-IL" sz="1600" dirty="0"/>
                        <a:t>המתקשרת עם בסיס הנתונים החיצוני באמצעות </a:t>
                      </a:r>
                      <a:r>
                        <a:rPr lang="en-US" sz="1600" dirty="0" err="1"/>
                        <a:t>RestTemplate</a:t>
                      </a:r>
                      <a:r>
                        <a:rPr lang="he-IL" sz="1600" dirty="0"/>
                        <a:t>.</a:t>
                      </a:r>
                    </a:p>
                    <a:p>
                      <a:pPr lvl="1"/>
                      <a:r>
                        <a:rPr lang="he-IL" sz="1600" dirty="0"/>
                        <a:t>הגדרת נתיבי ה-</a:t>
                      </a:r>
                      <a:r>
                        <a:rPr lang="en-US" sz="1600" dirty="0"/>
                        <a:t> URL </a:t>
                      </a:r>
                      <a:r>
                        <a:rPr lang="he-IL" sz="1600" dirty="0"/>
                        <a:t>ומסלולי ה-</a:t>
                      </a:r>
                      <a:r>
                        <a:rPr lang="en-US" sz="1600" dirty="0"/>
                        <a:t> API </a:t>
                      </a:r>
                      <a:r>
                        <a:rPr lang="he-IL" sz="1600" dirty="0"/>
                        <a:t>בקובץ הקונפיגורציה.</a:t>
                      </a:r>
                    </a:p>
                    <a:p>
                      <a:r>
                        <a:rPr lang="he-IL" sz="1600" b="1" dirty="0" err="1"/>
                        <a:t>אנוטציות</a:t>
                      </a:r>
                      <a:r>
                        <a:rPr lang="he-IL" sz="1600" b="1" dirty="0"/>
                        <a:t> ו-</a:t>
                      </a:r>
                      <a:r>
                        <a:rPr lang="en-US" sz="1600" b="1" dirty="0"/>
                        <a:t>MVC</a:t>
                      </a:r>
                      <a:r>
                        <a:rPr lang="he-IL" sz="1600" b="1" dirty="0"/>
                        <a:t>:</a:t>
                      </a:r>
                    </a:p>
                    <a:p>
                      <a:r>
                        <a:rPr lang="he-IL" sz="1600" dirty="0"/>
                        <a:t>שימוש </a:t>
                      </a:r>
                      <a:r>
                        <a:rPr lang="he-IL" sz="1600" dirty="0" err="1"/>
                        <a:t>באנוטציות</a:t>
                      </a:r>
                      <a:r>
                        <a:rPr lang="he-IL" sz="1600" dirty="0"/>
                        <a:t> @</a:t>
                      </a:r>
                      <a:r>
                        <a:rPr lang="en-US" sz="1600" dirty="0"/>
                        <a:t>Service, @Autowired </a:t>
                      </a:r>
                      <a:r>
                        <a:rPr lang="he-IL" sz="1600" dirty="0"/>
                        <a:t> ו-@</a:t>
                      </a:r>
                      <a:r>
                        <a:rPr lang="en-US" sz="1600" dirty="0"/>
                        <a:t> Value </a:t>
                      </a:r>
                      <a:r>
                        <a:rPr lang="he-IL" sz="1600" dirty="0"/>
                        <a:t>כדי להגדיר שירותים ולהזריק תלויות.</a:t>
                      </a:r>
                    </a:p>
                    <a:p>
                      <a:pPr lvl="1"/>
                      <a:r>
                        <a:rPr lang="he-IL" sz="1600" dirty="0"/>
                        <a:t>שימוש ב-@</a:t>
                      </a:r>
                      <a:r>
                        <a:rPr lang="en-US" sz="1600" dirty="0"/>
                        <a:t> </a:t>
                      </a:r>
                      <a:r>
                        <a:rPr lang="en-US" sz="1600" dirty="0" err="1"/>
                        <a:t>RestController</a:t>
                      </a:r>
                      <a:r>
                        <a:rPr lang="en-US" sz="1600" dirty="0"/>
                        <a:t>, @RequestMapping </a:t>
                      </a:r>
                      <a:r>
                        <a:rPr lang="he-IL" sz="1600" dirty="0"/>
                        <a:t>ו-@</a:t>
                      </a:r>
                      <a:r>
                        <a:rPr lang="en-US" sz="1600" dirty="0" err="1"/>
                        <a:t>CrossOrigin</a:t>
                      </a:r>
                      <a:r>
                        <a:rPr lang="en-US" sz="1600" dirty="0"/>
                        <a:t> </a:t>
                      </a:r>
                      <a:r>
                        <a:rPr lang="he-IL" sz="1600" dirty="0"/>
                        <a:t> במחלקת </a:t>
                      </a:r>
                      <a:r>
                        <a:rPr lang="en-US" sz="1600" dirty="0"/>
                        <a:t> </a:t>
                      </a:r>
                      <a:r>
                        <a:rPr lang="en-US" sz="1600" dirty="0" err="1"/>
                        <a:t>StudentController</a:t>
                      </a:r>
                      <a:r>
                        <a:rPr lang="en-US" sz="1600" dirty="0"/>
                        <a:t> </a:t>
                      </a:r>
                      <a:r>
                        <a:rPr lang="he-IL" sz="1600" dirty="0"/>
                        <a:t>לניהול הבקשות ל-</a:t>
                      </a:r>
                      <a:r>
                        <a:rPr lang="en-US" sz="1600" dirty="0"/>
                        <a:t>API</a:t>
                      </a:r>
                      <a:r>
                        <a:rPr lang="he-IL" sz="1600" dirty="0"/>
                        <a:t>.</a:t>
                      </a:r>
                    </a:p>
                    <a:p>
                      <a:pPr lvl="1"/>
                      <a:r>
                        <a:rPr lang="he-IL" sz="1600" b="1" dirty="0"/>
                        <a:t>קונפיגורציה</a:t>
                      </a:r>
                      <a:r>
                        <a:rPr lang="he-IL" sz="1600" dirty="0"/>
                        <a:t>:</a:t>
                      </a:r>
                    </a:p>
                    <a:p>
                      <a:pPr lvl="1"/>
                      <a:r>
                        <a:rPr lang="he-IL" sz="1600" dirty="0"/>
                        <a:t>יצירת מחלקת קונפיגורציה </a:t>
                      </a:r>
                      <a:r>
                        <a:rPr lang="en-US" sz="1600" dirty="0"/>
                        <a:t> </a:t>
                      </a:r>
                      <a:r>
                        <a:rPr lang="en-US" sz="1600" dirty="0" err="1"/>
                        <a:t>AppConfig</a:t>
                      </a:r>
                      <a:r>
                        <a:rPr lang="en-US" sz="1600" dirty="0"/>
                        <a:t> </a:t>
                      </a:r>
                      <a:r>
                        <a:rPr lang="he-IL" sz="1600" dirty="0"/>
                        <a:t>להגדרת </a:t>
                      </a:r>
                      <a:r>
                        <a:rPr lang="en-US" sz="1600" dirty="0"/>
                        <a:t>  </a:t>
                      </a:r>
                      <a:r>
                        <a:rPr lang="en-US" sz="1600" dirty="0" err="1"/>
                        <a:t>RestTemplate</a:t>
                      </a:r>
                      <a:r>
                        <a:rPr lang="en-US" sz="1600" dirty="0"/>
                        <a:t> </a:t>
                      </a:r>
                      <a:r>
                        <a:rPr lang="he-IL" sz="1600" dirty="0"/>
                        <a:t> והגדרות </a:t>
                      </a:r>
                      <a:r>
                        <a:rPr lang="en-US" sz="1600" dirty="0"/>
                        <a:t>.</a:t>
                      </a:r>
                    </a:p>
                    <a:p>
                      <a:pPr lvl="1"/>
                      <a:r>
                        <a:rPr lang="en-US" sz="1600" dirty="0"/>
                        <a:t>CORS</a:t>
                      </a:r>
                      <a:r>
                        <a:rPr lang="he-IL" sz="1600" b="1" dirty="0"/>
                        <a:t>מחלקת ישות</a:t>
                      </a:r>
                      <a:r>
                        <a:rPr lang="he-IL" sz="1600" dirty="0"/>
                        <a:t>:</a:t>
                      </a:r>
                    </a:p>
                    <a:p>
                      <a:pPr lvl="1"/>
                      <a:r>
                        <a:rPr lang="he-IL" sz="1600" dirty="0"/>
                        <a:t>יצירת מחלקת </a:t>
                      </a:r>
                      <a:r>
                        <a:rPr lang="en-US" sz="1600" dirty="0"/>
                        <a:t>Entity </a:t>
                      </a:r>
                      <a:r>
                        <a:rPr lang="he-IL" sz="1600" dirty="0"/>
                        <a:t> בשם </a:t>
                      </a:r>
                      <a:r>
                        <a:rPr lang="en-US" sz="1600" dirty="0"/>
                        <a:t>Student </a:t>
                      </a:r>
                      <a:r>
                        <a:rPr lang="he-IL" sz="1600" dirty="0"/>
                        <a:t> הכוללת פרטים כמו מזהה, שם פרטי, שם משפחה, מייל, טלפונים, חוב וסטטוס.</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3737988478"/>
                  </a:ext>
                </a:extLst>
              </a:tr>
            </a:tbl>
          </a:graphicData>
        </a:graphic>
      </p:graphicFrame>
      <p:pic>
        <p:nvPicPr>
          <p:cNvPr id="2" name="תמונה 1">
            <a:extLst>
              <a:ext uri="{FF2B5EF4-FFF2-40B4-BE49-F238E27FC236}">
                <a16:creationId xmlns:a16="http://schemas.microsoft.com/office/drawing/2014/main" id="{8F132E78-BBEB-5ACB-E124-B796B87DE5C5}"/>
              </a:ext>
            </a:extLst>
          </p:cNvPr>
          <p:cNvPicPr>
            <a:picLocks noChangeAspect="1"/>
          </p:cNvPicPr>
          <p:nvPr/>
        </p:nvPicPr>
        <p:blipFill>
          <a:blip r:embed="rId2"/>
          <a:stretch>
            <a:fillRect/>
          </a:stretch>
        </p:blipFill>
        <p:spPr>
          <a:xfrm>
            <a:off x="9105861" y="0"/>
            <a:ext cx="2962913" cy="609653"/>
          </a:xfrm>
          <a:prstGeom prst="rect">
            <a:avLst/>
          </a:prstGeom>
        </p:spPr>
      </p:pic>
    </p:spTree>
    <p:extLst>
      <p:ext uri="{BB962C8B-B14F-4D97-AF65-F5344CB8AC3E}">
        <p14:creationId xmlns:p14="http://schemas.microsoft.com/office/powerpoint/2010/main" val="3109245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9" name="תמונה 8">
            <a:extLst>
              <a:ext uri="{FF2B5EF4-FFF2-40B4-BE49-F238E27FC236}">
                <a16:creationId xmlns:a16="http://schemas.microsoft.com/office/drawing/2014/main" id="{D377CDC3-DAA5-9AE9-C21D-A2FBCC384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60" y="2460299"/>
            <a:ext cx="7080358" cy="4105835"/>
          </a:xfrm>
          <a:prstGeom prst="rect">
            <a:avLst/>
          </a:prstGeom>
          <a:ln w="19050">
            <a:solidFill>
              <a:schemeClr val="accent1">
                <a:lumMod val="60000"/>
                <a:lumOff val="40000"/>
              </a:schemeClr>
            </a:solidFill>
          </a:ln>
        </p:spPr>
      </p:pic>
      <p:pic>
        <p:nvPicPr>
          <p:cNvPr id="7" name="תמונה 6">
            <a:extLst>
              <a:ext uri="{FF2B5EF4-FFF2-40B4-BE49-F238E27FC236}">
                <a16:creationId xmlns:a16="http://schemas.microsoft.com/office/drawing/2014/main" id="{91CA23F4-A14A-1F90-368E-EB076DE130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501" y="832938"/>
            <a:ext cx="6808529" cy="3831010"/>
          </a:xfrm>
          <a:prstGeom prst="rect">
            <a:avLst/>
          </a:prstGeom>
          <a:ln w="19050">
            <a:solidFill>
              <a:schemeClr val="accent1">
                <a:lumMod val="60000"/>
                <a:lumOff val="40000"/>
              </a:schemeClr>
            </a:solidFill>
          </a:ln>
        </p:spPr>
      </p:pic>
      <p:pic>
        <p:nvPicPr>
          <p:cNvPr id="2" name="תמונה 1">
            <a:extLst>
              <a:ext uri="{FF2B5EF4-FFF2-40B4-BE49-F238E27FC236}">
                <a16:creationId xmlns:a16="http://schemas.microsoft.com/office/drawing/2014/main" id="{EC8A5DF0-5D99-B4AC-CB42-49D82E9F88BD}"/>
              </a:ext>
            </a:extLst>
          </p:cNvPr>
          <p:cNvPicPr>
            <a:picLocks noChangeAspect="1"/>
          </p:cNvPicPr>
          <p:nvPr/>
        </p:nvPicPr>
        <p:blipFill>
          <a:blip r:embed="rId5"/>
          <a:stretch>
            <a:fillRect/>
          </a:stretch>
        </p:blipFill>
        <p:spPr>
          <a:xfrm>
            <a:off x="9229087" y="125949"/>
            <a:ext cx="2962913" cy="609653"/>
          </a:xfrm>
          <a:prstGeom prst="rect">
            <a:avLst/>
          </a:prstGeom>
        </p:spPr>
      </p:pic>
    </p:spTree>
    <p:extLst>
      <p:ext uri="{BB962C8B-B14F-4D97-AF65-F5344CB8AC3E}">
        <p14:creationId xmlns:p14="http://schemas.microsoft.com/office/powerpoint/2010/main" val="130647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8482A531-53F0-D8BC-244B-3C16E0D1E532}"/>
              </a:ext>
            </a:extLst>
          </p:cNvPr>
          <p:cNvPicPr>
            <a:picLocks noChangeAspect="1"/>
          </p:cNvPicPr>
          <p:nvPr/>
        </p:nvPicPr>
        <p:blipFill>
          <a:blip r:embed="rId2"/>
          <a:stretch>
            <a:fillRect/>
          </a:stretch>
        </p:blipFill>
        <p:spPr>
          <a:xfrm>
            <a:off x="0" y="741916"/>
            <a:ext cx="6413306" cy="5022757"/>
          </a:xfrm>
          <a:prstGeom prst="rect">
            <a:avLst/>
          </a:prstGeom>
        </p:spPr>
      </p:pic>
      <p:pic>
        <p:nvPicPr>
          <p:cNvPr id="9" name="תמונה 8">
            <a:extLst>
              <a:ext uri="{FF2B5EF4-FFF2-40B4-BE49-F238E27FC236}">
                <a16:creationId xmlns:a16="http://schemas.microsoft.com/office/drawing/2014/main" id="{CE051991-28F1-879F-B86D-0F74AC34391A}"/>
              </a:ext>
            </a:extLst>
          </p:cNvPr>
          <p:cNvPicPr>
            <a:picLocks noChangeAspect="1"/>
          </p:cNvPicPr>
          <p:nvPr/>
        </p:nvPicPr>
        <p:blipFill>
          <a:blip r:embed="rId3"/>
          <a:stretch>
            <a:fillRect/>
          </a:stretch>
        </p:blipFill>
        <p:spPr>
          <a:xfrm>
            <a:off x="4654923" y="1857849"/>
            <a:ext cx="7333076" cy="4836087"/>
          </a:xfrm>
          <a:prstGeom prst="rect">
            <a:avLst/>
          </a:prstGeom>
        </p:spPr>
      </p:pic>
      <p:pic>
        <p:nvPicPr>
          <p:cNvPr id="2" name="תמונה 1">
            <a:extLst>
              <a:ext uri="{FF2B5EF4-FFF2-40B4-BE49-F238E27FC236}">
                <a16:creationId xmlns:a16="http://schemas.microsoft.com/office/drawing/2014/main" id="{2F32FD56-73B5-33E2-A2E7-88E05D2AF523}"/>
              </a:ext>
            </a:extLst>
          </p:cNvPr>
          <p:cNvPicPr>
            <a:picLocks noChangeAspect="1"/>
          </p:cNvPicPr>
          <p:nvPr/>
        </p:nvPicPr>
        <p:blipFill>
          <a:blip r:embed="rId4"/>
          <a:stretch>
            <a:fillRect/>
          </a:stretch>
        </p:blipFill>
        <p:spPr>
          <a:xfrm>
            <a:off x="9229087" y="70477"/>
            <a:ext cx="2962913" cy="609653"/>
          </a:xfrm>
          <a:prstGeom prst="rect">
            <a:avLst/>
          </a:prstGeom>
        </p:spPr>
      </p:pic>
    </p:spTree>
    <p:extLst>
      <p:ext uri="{BB962C8B-B14F-4D97-AF65-F5344CB8AC3E}">
        <p14:creationId xmlns:p14="http://schemas.microsoft.com/office/powerpoint/2010/main" val="146446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7" name="תמונה 6">
            <a:extLst>
              <a:ext uri="{FF2B5EF4-FFF2-40B4-BE49-F238E27FC236}">
                <a16:creationId xmlns:a16="http://schemas.microsoft.com/office/drawing/2014/main" id="{D06BFCE4-88DD-F82E-5FA8-C279F6D073F7}"/>
              </a:ext>
            </a:extLst>
          </p:cNvPr>
          <p:cNvPicPr>
            <a:picLocks noChangeAspect="1"/>
          </p:cNvPicPr>
          <p:nvPr/>
        </p:nvPicPr>
        <p:blipFill>
          <a:blip r:embed="rId2"/>
          <a:stretch>
            <a:fillRect/>
          </a:stretch>
        </p:blipFill>
        <p:spPr>
          <a:xfrm>
            <a:off x="1762767" y="1073085"/>
            <a:ext cx="7910152" cy="3978639"/>
          </a:xfrm>
          <a:prstGeom prst="rect">
            <a:avLst/>
          </a:prstGeom>
        </p:spPr>
      </p:pic>
      <p:pic>
        <p:nvPicPr>
          <p:cNvPr id="2" name="תמונה 1">
            <a:extLst>
              <a:ext uri="{FF2B5EF4-FFF2-40B4-BE49-F238E27FC236}">
                <a16:creationId xmlns:a16="http://schemas.microsoft.com/office/drawing/2014/main" id="{1944663D-5124-7951-83B1-B47CF3963FB6}"/>
              </a:ext>
            </a:extLst>
          </p:cNvPr>
          <p:cNvPicPr>
            <a:picLocks noChangeAspect="1"/>
          </p:cNvPicPr>
          <p:nvPr/>
        </p:nvPicPr>
        <p:blipFill>
          <a:blip r:embed="rId3"/>
          <a:stretch>
            <a:fillRect/>
          </a:stretch>
        </p:blipFill>
        <p:spPr>
          <a:xfrm>
            <a:off x="9229087" y="70477"/>
            <a:ext cx="2962913" cy="609653"/>
          </a:xfrm>
          <a:prstGeom prst="rect">
            <a:avLst/>
          </a:prstGeom>
        </p:spPr>
      </p:pic>
    </p:spTree>
    <p:extLst>
      <p:ext uri="{BB962C8B-B14F-4D97-AF65-F5344CB8AC3E}">
        <p14:creationId xmlns:p14="http://schemas.microsoft.com/office/powerpoint/2010/main" val="71054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E1D24E-AAD3-9588-86EE-AE0795E11E5F}"/>
              </a:ext>
            </a:extLst>
          </p:cNvPr>
          <p:cNvSpPr>
            <a:spLocks noGrp="1"/>
          </p:cNvSpPr>
          <p:nvPr>
            <p:ph type="title"/>
          </p:nvPr>
        </p:nvSpPr>
        <p:spPr/>
        <p:txBody>
          <a:bodyPr/>
          <a:lstStyle/>
          <a:p>
            <a:pPr algn="ctr"/>
            <a:r>
              <a:rPr lang="he-IL" dirty="0">
                <a:solidFill>
                  <a:schemeClr val="tx2">
                    <a:lumMod val="60000"/>
                    <a:lumOff val="40000"/>
                  </a:schemeClr>
                </a:solidFill>
                <a:cs typeface="+mn-cs"/>
              </a:rPr>
              <a:t>הסמינר הישן</a:t>
            </a:r>
          </a:p>
        </p:txBody>
      </p:sp>
      <p:sp>
        <p:nvSpPr>
          <p:cNvPr id="3" name="מציין מיקום תוכן 2">
            <a:extLst>
              <a:ext uri="{FF2B5EF4-FFF2-40B4-BE49-F238E27FC236}">
                <a16:creationId xmlns:a16="http://schemas.microsoft.com/office/drawing/2014/main" id="{BAD6C555-3907-D957-1935-9834CC03C744}"/>
              </a:ext>
            </a:extLst>
          </p:cNvPr>
          <p:cNvSpPr>
            <a:spLocks noGrp="1"/>
          </p:cNvSpPr>
          <p:nvPr>
            <p:ph idx="1"/>
          </p:nvPr>
        </p:nvSpPr>
        <p:spPr/>
        <p:txBody>
          <a:bodyPr>
            <a:normAutofit/>
          </a:bodyPr>
          <a:lstStyle/>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המוסד החינוכי:</a:t>
            </a:r>
            <a:r>
              <a:rPr lang="he-IL" sz="2400" b="1" dirty="0">
                <a:latin typeface="Arial"/>
                <a:ea typeface="Arial"/>
                <a:cs typeface="Arial"/>
                <a:sym typeface="Arial"/>
              </a:rPr>
              <a:t> </a:t>
            </a:r>
            <a:r>
              <a:rPr lang="he-IL" sz="2400" dirty="0">
                <a:latin typeface="Arial"/>
                <a:ea typeface="Arial"/>
                <a:cs typeface="Arial"/>
                <a:sym typeface="Arial"/>
              </a:rPr>
              <a:t>מכון בית יעקב למורות- סמינר הישן</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הסטודנט</a:t>
            </a:r>
            <a:r>
              <a:rPr lang="iw-IL" sz="2400" b="1" dirty="0">
                <a:latin typeface="Arial"/>
                <a:ea typeface="Arial"/>
                <a:cs typeface="Arial"/>
                <a:sym typeface="Arial"/>
              </a:rPr>
              <a:t>: </a:t>
            </a:r>
            <a:r>
              <a:rPr lang="he-IL" sz="2400" dirty="0">
                <a:latin typeface="Arial"/>
                <a:ea typeface="Arial"/>
                <a:cs typeface="Arial"/>
                <a:sym typeface="Arial"/>
              </a:rPr>
              <a:t>אורה </a:t>
            </a:r>
            <a:r>
              <a:rPr lang="he-IL" sz="2400" dirty="0" err="1">
                <a:latin typeface="Arial"/>
                <a:ea typeface="Arial"/>
                <a:cs typeface="Arial"/>
                <a:sym typeface="Arial"/>
              </a:rPr>
              <a:t>טולדנו</a:t>
            </a:r>
            <a:endParaRPr lang="he-IL" sz="2400"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החברה המארחת:</a:t>
            </a:r>
            <a:r>
              <a:rPr lang="iw-IL" sz="2400" b="0" i="0" u="none" strike="noStrike" cap="none" dirty="0">
                <a:latin typeface="Arial"/>
                <a:ea typeface="Arial"/>
                <a:cs typeface="Arial"/>
                <a:sym typeface="Arial"/>
              </a:rPr>
              <a:t> </a:t>
            </a:r>
            <a:r>
              <a:rPr lang="en-US" sz="2400" dirty="0" err="1">
                <a:latin typeface="Arial"/>
                <a:ea typeface="Arial"/>
                <a:cs typeface="Arial"/>
                <a:sym typeface="Arial"/>
              </a:rPr>
              <a:t>diversitech</a:t>
            </a:r>
            <a:r>
              <a:rPr lang="en-US" sz="2400" dirty="0">
                <a:latin typeface="Arial"/>
                <a:ea typeface="Arial"/>
                <a:cs typeface="Arial"/>
                <a:sym typeface="Arial"/>
              </a:rPr>
              <a:t> </a:t>
            </a:r>
            <a:r>
              <a:rPr lang="iw-IL" sz="2400" dirty="0">
                <a:latin typeface="Arial"/>
                <a:ea typeface="Arial"/>
                <a:cs typeface="Arial"/>
                <a:sym typeface="Arial"/>
              </a:rPr>
              <a:t>טכנולוגיה</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הלקוח הסופי: </a:t>
            </a:r>
            <a:r>
              <a:rPr lang="iw-IL" sz="2400" dirty="0">
                <a:latin typeface="Arial"/>
                <a:ea typeface="Arial"/>
                <a:cs typeface="Arial"/>
                <a:sym typeface="Arial"/>
              </a:rPr>
              <a:t>הסמינר הישן</a:t>
            </a:r>
          </a:p>
          <a:p>
            <a:pPr marL="0" marR="0" lvl="0" indent="0" algn="r" rtl="1">
              <a:lnSpc>
                <a:spcPct val="120000"/>
              </a:lnSpc>
              <a:spcBef>
                <a:spcPts val="0"/>
              </a:spcBef>
              <a:spcAft>
                <a:spcPts val="0"/>
              </a:spcAft>
              <a:buClr>
                <a:srgbClr val="FFFFFF"/>
              </a:buClr>
              <a:buSzPts val="1600"/>
              <a:buNone/>
            </a:pPr>
            <a:r>
              <a:rPr lang="iw-IL" sz="2400" b="1" dirty="0">
                <a:latin typeface="Arial"/>
                <a:ea typeface="Arial"/>
                <a:cs typeface="Arial"/>
                <a:sym typeface="Arial"/>
              </a:rPr>
              <a:t>שם הפרויקט: </a:t>
            </a:r>
            <a:r>
              <a:rPr lang="iw-IL" sz="2400" dirty="0">
                <a:latin typeface="Arial"/>
                <a:ea typeface="Arial"/>
                <a:cs typeface="Arial"/>
                <a:sym typeface="Arial"/>
              </a:rPr>
              <a:t>הסמינר הישן</a:t>
            </a:r>
            <a:br>
              <a:rPr lang="iw-IL" sz="3200" dirty="0"/>
            </a:br>
            <a:r>
              <a:rPr lang="iw-IL" sz="2400" b="1" dirty="0">
                <a:latin typeface="Arial"/>
                <a:ea typeface="Arial"/>
                <a:cs typeface="Arial"/>
                <a:sym typeface="Arial"/>
              </a:rPr>
              <a:t>תיאור</a:t>
            </a:r>
            <a:r>
              <a:rPr lang="iw-IL" sz="2400" b="1" i="0" u="none" strike="noStrike" cap="none" dirty="0">
                <a:latin typeface="Arial"/>
                <a:ea typeface="Arial"/>
                <a:cs typeface="Arial"/>
                <a:sym typeface="Arial"/>
              </a:rPr>
              <a:t> הפרויקט:</a:t>
            </a:r>
            <a:r>
              <a:rPr lang="iw-IL" sz="2400" b="0" i="0" u="none" strike="noStrike" cap="none" dirty="0">
                <a:latin typeface="Arial"/>
                <a:ea typeface="Arial"/>
                <a:cs typeface="Arial"/>
                <a:sym typeface="Arial"/>
              </a:rPr>
              <a:t> </a:t>
            </a:r>
            <a:r>
              <a:rPr lang="iw-IL" sz="2400" dirty="0">
                <a:latin typeface="Arial"/>
                <a:ea typeface="Arial"/>
                <a:cs typeface="Arial"/>
                <a:sym typeface="Arial"/>
              </a:rPr>
              <a:t>אתר לניהול האגף האדמיניסטרטיבי של המכון</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האישי:</a:t>
            </a:r>
            <a:r>
              <a:rPr lang="iw-IL" sz="2400" b="0" i="0" u="none" strike="noStrike" cap="none" dirty="0">
                <a:latin typeface="Arial"/>
                <a:ea typeface="Arial"/>
                <a:cs typeface="Arial"/>
                <a:sym typeface="Arial"/>
              </a:rPr>
              <a:t> תהילה אשלג</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האקדמי: </a:t>
            </a:r>
            <a:r>
              <a:rPr lang="iw-IL" sz="2400" i="0" u="none" strike="noStrike" cap="none" dirty="0">
                <a:latin typeface="Arial"/>
                <a:ea typeface="Arial"/>
                <a:cs typeface="Arial"/>
                <a:sym typeface="Arial"/>
              </a:rPr>
              <a:t>תהילה אשלג</a:t>
            </a:r>
            <a:br>
              <a:rPr lang="iw-IL" sz="3200" dirty="0"/>
            </a:br>
            <a:r>
              <a:rPr lang="iw-IL" sz="2400" b="1" i="0" u="none" strike="noStrike" cap="none" dirty="0">
                <a:latin typeface="Arial"/>
                <a:ea typeface="Arial"/>
                <a:cs typeface="Arial"/>
                <a:sym typeface="Arial"/>
              </a:rPr>
              <a:t>תאריך הגשה:</a:t>
            </a:r>
            <a:r>
              <a:rPr lang="iw-IL" sz="2400" b="0" i="0" u="none" strike="noStrike" cap="none" dirty="0">
                <a:latin typeface="Arial"/>
                <a:ea typeface="Arial"/>
                <a:cs typeface="Arial"/>
                <a:sym typeface="Arial"/>
              </a:rPr>
              <a:t> </a:t>
            </a:r>
            <a:endParaRPr lang="iw-IL" sz="3200" dirty="0"/>
          </a:p>
          <a:p>
            <a:endParaRPr lang="he-IL" sz="2400" dirty="0"/>
          </a:p>
        </p:txBody>
      </p:sp>
      <p:pic>
        <p:nvPicPr>
          <p:cNvPr id="5" name="תמונה 4">
            <a:extLst>
              <a:ext uri="{FF2B5EF4-FFF2-40B4-BE49-F238E27FC236}">
                <a16:creationId xmlns:a16="http://schemas.microsoft.com/office/drawing/2014/main" id="{F6DD936D-7650-4FA8-B30D-7CE66B1D6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5961" y="159073"/>
            <a:ext cx="2960874" cy="608856"/>
          </a:xfrm>
          <a:prstGeom prst="rect">
            <a:avLst/>
          </a:prstGeom>
        </p:spPr>
      </p:pic>
    </p:spTree>
    <p:extLst>
      <p:ext uri="{BB962C8B-B14F-4D97-AF65-F5344CB8AC3E}">
        <p14:creationId xmlns:p14="http://schemas.microsoft.com/office/powerpoint/2010/main" val="106615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A960CD6-F367-A33F-99F7-DEC2A43D7CB5}"/>
              </a:ext>
            </a:extLst>
          </p:cNvPr>
          <p:cNvSpPr>
            <a:spLocks noGrp="1"/>
          </p:cNvSpPr>
          <p:nvPr>
            <p:ph idx="1"/>
          </p:nvPr>
        </p:nvSpPr>
        <p:spPr/>
        <p:txBody>
          <a:bodyPr/>
          <a:lstStyle/>
          <a:p>
            <a:endParaRPr lang="he-IL" dirty="0"/>
          </a:p>
        </p:txBody>
      </p:sp>
      <p:graphicFrame>
        <p:nvGraphicFramePr>
          <p:cNvPr id="4" name="מציין מיקום תוכן 3">
            <a:extLst>
              <a:ext uri="{FF2B5EF4-FFF2-40B4-BE49-F238E27FC236}">
                <a16:creationId xmlns:a16="http://schemas.microsoft.com/office/drawing/2014/main" id="{57D0F377-D94D-AD32-EFCF-B52DC447A822}"/>
              </a:ext>
            </a:extLst>
          </p:cNvPr>
          <p:cNvGraphicFramePr>
            <a:graphicFrameLocks/>
          </p:cNvGraphicFramePr>
          <p:nvPr>
            <p:extLst>
              <p:ext uri="{D42A27DB-BD31-4B8C-83A1-F6EECF244321}">
                <p14:modId xmlns:p14="http://schemas.microsoft.com/office/powerpoint/2010/main" val="1083790907"/>
              </p:ext>
            </p:extLst>
          </p:nvPr>
        </p:nvGraphicFramePr>
        <p:xfrm>
          <a:off x="541547" y="1529790"/>
          <a:ext cx="11278418" cy="517855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782071">
                  <a:extLst>
                    <a:ext uri="{9D8B030D-6E8A-4147-A177-3AD203B41FA5}">
                      <a16:colId xmlns:a16="http://schemas.microsoft.com/office/drawing/2014/main" val="2293940662"/>
                    </a:ext>
                  </a:extLst>
                </a:gridCol>
                <a:gridCol w="1457820">
                  <a:extLst>
                    <a:ext uri="{9D8B030D-6E8A-4147-A177-3AD203B41FA5}">
                      <a16:colId xmlns:a16="http://schemas.microsoft.com/office/drawing/2014/main" val="4252471547"/>
                    </a:ext>
                  </a:extLst>
                </a:gridCol>
                <a:gridCol w="942129">
                  <a:extLst>
                    <a:ext uri="{9D8B030D-6E8A-4147-A177-3AD203B41FA5}">
                      <a16:colId xmlns:a16="http://schemas.microsoft.com/office/drawing/2014/main" val="571557810"/>
                    </a:ext>
                  </a:extLst>
                </a:gridCol>
                <a:gridCol w="4702381">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37890">
                <a:tc>
                  <a:txBody>
                    <a:bodyPr/>
                    <a:lstStyle/>
                    <a:p>
                      <a:pPr rtl="1"/>
                      <a:r>
                        <a:rPr lang="he-IL" sz="2000" dirty="0"/>
                        <a:t>1</a:t>
                      </a:r>
                    </a:p>
                  </a:txBody>
                  <a:tcPr marT="50292" marB="50292"/>
                </a:tc>
                <a:tc>
                  <a:txBody>
                    <a:bodyPr/>
                    <a:lstStyle/>
                    <a:p>
                      <a:pPr rtl="1"/>
                      <a:r>
                        <a:rPr lang="he-IL" sz="1600" dirty="0"/>
                        <a:t>מוצר פעיל בענן </a:t>
                      </a:r>
                      <a:r>
                        <a:rPr lang="en-US" sz="1600" dirty="0"/>
                        <a:t>render</a:t>
                      </a:r>
                      <a:r>
                        <a:rPr lang="he-IL" sz="1600" dirty="0"/>
                        <a:t> - ייסדתי תשתית פריסה בענן לזמן הפיתוח.</a:t>
                      </a:r>
                    </a:p>
                  </a:txBody>
                  <a:tcPr marT="50292" marB="50292"/>
                </a:tc>
                <a:tc>
                  <a:txBody>
                    <a:bodyPr/>
                    <a:lstStyle/>
                    <a:p>
                      <a:pPr rtl="1"/>
                      <a:r>
                        <a:rPr lang="en-US" sz="2000" dirty="0"/>
                        <a:t>Docker </a:t>
                      </a:r>
                    </a:p>
                    <a:p>
                      <a:pPr rtl="1"/>
                      <a:r>
                        <a:rPr lang="en-US" sz="2000" dirty="0"/>
                        <a:t>render</a:t>
                      </a:r>
                      <a:endParaRPr lang="he-IL" sz="2000" dirty="0"/>
                    </a:p>
                  </a:txBody>
                  <a:tcPr marT="50292" marB="50292"/>
                </a:tc>
                <a:tc>
                  <a:txBody>
                    <a:bodyPr/>
                    <a:lstStyle/>
                    <a:p>
                      <a:pPr rtl="1"/>
                      <a:r>
                        <a:rPr lang="en-US" sz="2000" dirty="0"/>
                        <a:t>--</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1. ביצעתי מחקר מקדים במסגרת תכנון הפריסה. המטרה הייתה למצוא תשתית מרכזית שנוכל </a:t>
                      </a:r>
                      <a:r>
                        <a:rPr lang="he-IL" sz="2000" dirty="0" err="1"/>
                        <a:t>להסתנכרן</a:t>
                      </a:r>
                      <a:r>
                        <a:rPr lang="he-IL" sz="2000" dirty="0"/>
                        <a:t> בה במשך העבודה. בדקתי </a:t>
                      </a:r>
                      <a:r>
                        <a:rPr lang="he-IL" sz="2000" b="0" i="0" dirty="0">
                          <a:solidFill>
                            <a:srgbClr val="222222"/>
                          </a:solidFill>
                          <a:effectLst/>
                          <a:latin typeface="Gisha" panose="020B0502040204020203" pitchFamily="34" charset="-79"/>
                          <a:cs typeface="Gisha" panose="020B0502040204020203" pitchFamily="34" charset="-79"/>
                        </a:rPr>
                        <a:t>את כל האפשרויות בעננים של החברות הגדולות:</a:t>
                      </a:r>
                      <a:r>
                        <a:rPr lang="en-US" sz="2000" b="0" i="0" dirty="0">
                          <a:solidFill>
                            <a:srgbClr val="222222"/>
                          </a:solidFill>
                          <a:effectLst/>
                          <a:latin typeface="Century Gothic" panose="020B0502020202020204" pitchFamily="34" charset="0"/>
                        </a:rPr>
                        <a:t>Amazon -AWS Microsoft - Azure cloud ,Google -GCP cloud</a:t>
                      </a:r>
                      <a:r>
                        <a:rPr lang="he-IL" sz="2000" b="0" i="0" dirty="0">
                          <a:solidFill>
                            <a:srgbClr val="222222"/>
                          </a:solidFill>
                          <a:effectLst/>
                          <a:latin typeface="Century Gothic" panose="020B0502020202020204" pitchFamily="34" charset="0"/>
                        </a:rPr>
                        <a:t>, לבסוף בשל מגבלות פיננסיות החלטתי ללכת על פתרון של ענן זול יותר- </a:t>
                      </a:r>
                      <a:r>
                        <a:rPr lang="en-US" sz="2000" b="0" i="0" dirty="0">
                          <a:solidFill>
                            <a:srgbClr val="222222"/>
                          </a:solidFill>
                          <a:effectLst/>
                          <a:latin typeface="Century Gothic" panose="020B0502020202020204" pitchFamily="34" charset="0"/>
                        </a:rPr>
                        <a:t>render</a:t>
                      </a:r>
                      <a:endParaRPr lang="he-IL" sz="20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2.חקרתי את התהליכים הנדרשים לפריסה כמו יצירת </a:t>
                      </a:r>
                      <a:r>
                        <a:rPr lang="en-US" sz="2000" dirty="0" err="1"/>
                        <a:t>dockerfile</a:t>
                      </a:r>
                      <a:r>
                        <a:rPr lang="en-US" sz="2000" dirty="0"/>
                        <a:t> </a:t>
                      </a:r>
                      <a:r>
                        <a:rPr lang="he-IL" sz="2000" dirty="0"/>
                        <a:t> וכו' ,התהליכים מפורטים במסכים הבאים (המסכים הבאים הוצגו לצוות בשביל למידת הנושא ע"י מסירת </a:t>
                      </a:r>
                      <a:r>
                        <a:rPr lang="en-US" sz="2000" dirty="0"/>
                        <a:t>session</a:t>
                      </a:r>
                      <a:r>
                        <a:rPr lang="he-IL" sz="2000"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3737988478"/>
                  </a:ext>
                </a:extLst>
              </a:tr>
              <a:tr h="347282">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2" name="תמונה 1">
            <a:extLst>
              <a:ext uri="{FF2B5EF4-FFF2-40B4-BE49-F238E27FC236}">
                <a16:creationId xmlns:a16="http://schemas.microsoft.com/office/drawing/2014/main" id="{C58C3F3D-3CAB-2CA8-69E7-38191D041A95}"/>
              </a:ext>
            </a:extLst>
          </p:cNvPr>
          <p:cNvPicPr>
            <a:picLocks noChangeAspect="1"/>
          </p:cNvPicPr>
          <p:nvPr/>
        </p:nvPicPr>
        <p:blipFill>
          <a:blip r:embed="rId2"/>
          <a:stretch>
            <a:fillRect/>
          </a:stretch>
        </p:blipFill>
        <p:spPr>
          <a:xfrm>
            <a:off x="8980355" y="149658"/>
            <a:ext cx="2962913" cy="609653"/>
          </a:xfrm>
          <a:prstGeom prst="rect">
            <a:avLst/>
          </a:prstGeom>
        </p:spPr>
      </p:pic>
    </p:spTree>
    <p:extLst>
      <p:ext uri="{BB962C8B-B14F-4D97-AF65-F5344CB8AC3E}">
        <p14:creationId xmlns:p14="http://schemas.microsoft.com/office/powerpoint/2010/main" val="423401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7" name="תמונה 6">
            <a:extLst>
              <a:ext uri="{FF2B5EF4-FFF2-40B4-BE49-F238E27FC236}">
                <a16:creationId xmlns:a16="http://schemas.microsoft.com/office/drawing/2014/main" id="{6EC0D26B-4D41-FF83-39CE-56461410FBE9}"/>
              </a:ext>
            </a:extLst>
          </p:cNvPr>
          <p:cNvPicPr>
            <a:picLocks noChangeAspect="1"/>
          </p:cNvPicPr>
          <p:nvPr/>
        </p:nvPicPr>
        <p:blipFill>
          <a:blip r:embed="rId2"/>
          <a:stretch>
            <a:fillRect/>
          </a:stretch>
        </p:blipFill>
        <p:spPr>
          <a:xfrm>
            <a:off x="3238500" y="1819275"/>
            <a:ext cx="5715000" cy="3219450"/>
          </a:xfrm>
          <a:prstGeom prst="rect">
            <a:avLst/>
          </a:prstGeom>
        </p:spPr>
      </p:pic>
      <p:pic>
        <p:nvPicPr>
          <p:cNvPr id="9" name="תמונה 8">
            <a:extLst>
              <a:ext uri="{FF2B5EF4-FFF2-40B4-BE49-F238E27FC236}">
                <a16:creationId xmlns:a16="http://schemas.microsoft.com/office/drawing/2014/main" id="{F4128338-4EA3-FEBF-F6CD-0484E044739D}"/>
              </a:ext>
            </a:extLst>
          </p:cNvPr>
          <p:cNvPicPr>
            <a:picLocks noChangeAspect="1"/>
          </p:cNvPicPr>
          <p:nvPr/>
        </p:nvPicPr>
        <p:blipFill>
          <a:blip r:embed="rId2"/>
          <a:stretch>
            <a:fillRect/>
          </a:stretch>
        </p:blipFill>
        <p:spPr>
          <a:xfrm>
            <a:off x="3238500" y="1819275"/>
            <a:ext cx="5715000" cy="3219450"/>
          </a:xfrm>
          <a:prstGeom prst="rect">
            <a:avLst/>
          </a:prstGeom>
        </p:spPr>
      </p:pic>
      <p:pic>
        <p:nvPicPr>
          <p:cNvPr id="11" name="תמונה 10">
            <a:extLst>
              <a:ext uri="{FF2B5EF4-FFF2-40B4-BE49-F238E27FC236}">
                <a16:creationId xmlns:a16="http://schemas.microsoft.com/office/drawing/2014/main" id="{06FBE054-D90D-541B-20E1-CF17415F9122}"/>
              </a:ext>
            </a:extLst>
          </p:cNvPr>
          <p:cNvPicPr>
            <a:picLocks noChangeAspect="1"/>
          </p:cNvPicPr>
          <p:nvPr/>
        </p:nvPicPr>
        <p:blipFill>
          <a:blip r:embed="rId2"/>
          <a:stretch>
            <a:fillRect/>
          </a:stretch>
        </p:blipFill>
        <p:spPr>
          <a:xfrm>
            <a:off x="3238500" y="1819275"/>
            <a:ext cx="5715000" cy="3219450"/>
          </a:xfrm>
          <a:prstGeom prst="rect">
            <a:avLst/>
          </a:prstGeom>
        </p:spPr>
      </p:pic>
      <p:pic>
        <p:nvPicPr>
          <p:cNvPr id="13" name="תמונה 12">
            <a:extLst>
              <a:ext uri="{FF2B5EF4-FFF2-40B4-BE49-F238E27FC236}">
                <a16:creationId xmlns:a16="http://schemas.microsoft.com/office/drawing/2014/main" id="{7DC7A5FA-26CC-2119-38CF-C8637BB57670}"/>
              </a:ext>
            </a:extLst>
          </p:cNvPr>
          <p:cNvPicPr>
            <a:picLocks noChangeAspect="1"/>
          </p:cNvPicPr>
          <p:nvPr/>
        </p:nvPicPr>
        <p:blipFill>
          <a:blip r:embed="rId2"/>
          <a:stretch>
            <a:fillRect/>
          </a:stretch>
        </p:blipFill>
        <p:spPr>
          <a:xfrm>
            <a:off x="3238500" y="1819275"/>
            <a:ext cx="5715000" cy="3219450"/>
          </a:xfrm>
          <a:prstGeom prst="rect">
            <a:avLst/>
          </a:prstGeom>
        </p:spPr>
      </p:pic>
      <p:pic>
        <p:nvPicPr>
          <p:cNvPr id="15" name="תמונה 14">
            <a:extLst>
              <a:ext uri="{FF2B5EF4-FFF2-40B4-BE49-F238E27FC236}">
                <a16:creationId xmlns:a16="http://schemas.microsoft.com/office/drawing/2014/main" id="{5879E864-C316-9F0E-0D0C-1E41656C58A6}"/>
              </a:ext>
            </a:extLst>
          </p:cNvPr>
          <p:cNvPicPr>
            <a:picLocks noChangeAspect="1"/>
          </p:cNvPicPr>
          <p:nvPr/>
        </p:nvPicPr>
        <p:blipFill>
          <a:blip r:embed="rId2"/>
          <a:stretch>
            <a:fillRect/>
          </a:stretch>
        </p:blipFill>
        <p:spPr>
          <a:xfrm>
            <a:off x="3238500" y="1819275"/>
            <a:ext cx="5715000" cy="3219450"/>
          </a:xfrm>
          <a:prstGeom prst="rect">
            <a:avLst/>
          </a:prstGeom>
        </p:spPr>
      </p:pic>
      <p:pic>
        <p:nvPicPr>
          <p:cNvPr id="17" name="תמונה 16">
            <a:extLst>
              <a:ext uri="{FF2B5EF4-FFF2-40B4-BE49-F238E27FC236}">
                <a16:creationId xmlns:a16="http://schemas.microsoft.com/office/drawing/2014/main" id="{29C9894D-7C86-21E1-A348-D391A3462280}"/>
              </a:ext>
            </a:extLst>
          </p:cNvPr>
          <p:cNvPicPr>
            <a:picLocks noChangeAspect="1"/>
          </p:cNvPicPr>
          <p:nvPr/>
        </p:nvPicPr>
        <p:blipFill>
          <a:blip r:embed="rId2"/>
          <a:stretch>
            <a:fillRect/>
          </a:stretch>
        </p:blipFill>
        <p:spPr>
          <a:xfrm>
            <a:off x="1855694" y="735106"/>
            <a:ext cx="9022366" cy="5082600"/>
          </a:xfrm>
          <a:prstGeom prst="rect">
            <a:avLst/>
          </a:prstGeom>
        </p:spPr>
      </p:pic>
      <p:pic>
        <p:nvPicPr>
          <p:cNvPr id="2" name="תמונה 1">
            <a:extLst>
              <a:ext uri="{FF2B5EF4-FFF2-40B4-BE49-F238E27FC236}">
                <a16:creationId xmlns:a16="http://schemas.microsoft.com/office/drawing/2014/main" id="{0861217C-51A7-ABD0-E293-08CED95AD052}"/>
              </a:ext>
            </a:extLst>
          </p:cNvPr>
          <p:cNvPicPr>
            <a:picLocks noChangeAspect="1"/>
          </p:cNvPicPr>
          <p:nvPr/>
        </p:nvPicPr>
        <p:blipFill>
          <a:blip r:embed="rId3"/>
          <a:stretch>
            <a:fillRect/>
          </a:stretch>
        </p:blipFill>
        <p:spPr>
          <a:xfrm>
            <a:off x="9229087" y="125453"/>
            <a:ext cx="2962913" cy="609653"/>
          </a:xfrm>
          <a:prstGeom prst="rect">
            <a:avLst/>
          </a:prstGeom>
        </p:spPr>
      </p:pic>
    </p:spTree>
    <p:extLst>
      <p:ext uri="{BB962C8B-B14F-4D97-AF65-F5344CB8AC3E}">
        <p14:creationId xmlns:p14="http://schemas.microsoft.com/office/powerpoint/2010/main" val="4072983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A4C8507A-085B-11D9-872C-352238B084E4}"/>
              </a:ext>
            </a:extLst>
          </p:cNvPr>
          <p:cNvPicPr>
            <a:picLocks noChangeAspect="1"/>
          </p:cNvPicPr>
          <p:nvPr/>
        </p:nvPicPr>
        <p:blipFill>
          <a:blip r:embed="rId2"/>
          <a:stretch>
            <a:fillRect/>
          </a:stretch>
        </p:blipFill>
        <p:spPr>
          <a:xfrm>
            <a:off x="1552643" y="717176"/>
            <a:ext cx="9357245" cy="5271248"/>
          </a:xfrm>
          <a:prstGeom prst="rect">
            <a:avLst/>
          </a:prstGeom>
        </p:spPr>
      </p:pic>
      <p:pic>
        <p:nvPicPr>
          <p:cNvPr id="2" name="תמונה 1">
            <a:extLst>
              <a:ext uri="{FF2B5EF4-FFF2-40B4-BE49-F238E27FC236}">
                <a16:creationId xmlns:a16="http://schemas.microsoft.com/office/drawing/2014/main" id="{43732AFE-ABF8-1D8A-273F-D6127E59589C}"/>
              </a:ext>
            </a:extLst>
          </p:cNvPr>
          <p:cNvPicPr>
            <a:picLocks noChangeAspect="1"/>
          </p:cNvPicPr>
          <p:nvPr/>
        </p:nvPicPr>
        <p:blipFill>
          <a:blip r:embed="rId3"/>
          <a:stretch>
            <a:fillRect/>
          </a:stretch>
        </p:blipFill>
        <p:spPr>
          <a:xfrm>
            <a:off x="9229087" y="70477"/>
            <a:ext cx="2962913" cy="609653"/>
          </a:xfrm>
          <a:prstGeom prst="rect">
            <a:avLst/>
          </a:prstGeom>
        </p:spPr>
      </p:pic>
    </p:spTree>
    <p:extLst>
      <p:ext uri="{BB962C8B-B14F-4D97-AF65-F5344CB8AC3E}">
        <p14:creationId xmlns:p14="http://schemas.microsoft.com/office/powerpoint/2010/main" val="51368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DABF3509-D103-FC12-4788-041F83B8F33C}"/>
              </a:ext>
            </a:extLst>
          </p:cNvPr>
          <p:cNvPicPr>
            <a:picLocks noChangeAspect="1"/>
          </p:cNvPicPr>
          <p:nvPr/>
        </p:nvPicPr>
        <p:blipFill>
          <a:blip r:embed="rId2"/>
          <a:stretch>
            <a:fillRect/>
          </a:stretch>
        </p:blipFill>
        <p:spPr>
          <a:xfrm>
            <a:off x="1909482" y="950259"/>
            <a:ext cx="8586650" cy="4837146"/>
          </a:xfrm>
          <a:prstGeom prst="rect">
            <a:avLst/>
          </a:prstGeom>
        </p:spPr>
      </p:pic>
      <p:pic>
        <p:nvPicPr>
          <p:cNvPr id="2" name="תמונה 1">
            <a:extLst>
              <a:ext uri="{FF2B5EF4-FFF2-40B4-BE49-F238E27FC236}">
                <a16:creationId xmlns:a16="http://schemas.microsoft.com/office/drawing/2014/main" id="{3CE80949-215A-29A3-BE58-CD2E007B5765}"/>
              </a:ext>
            </a:extLst>
          </p:cNvPr>
          <p:cNvPicPr>
            <a:picLocks noChangeAspect="1"/>
          </p:cNvPicPr>
          <p:nvPr/>
        </p:nvPicPr>
        <p:blipFill>
          <a:blip r:embed="rId3"/>
          <a:stretch>
            <a:fillRect/>
          </a:stretch>
        </p:blipFill>
        <p:spPr>
          <a:xfrm>
            <a:off x="9229087" y="70477"/>
            <a:ext cx="2962913" cy="609653"/>
          </a:xfrm>
          <a:prstGeom prst="rect">
            <a:avLst/>
          </a:prstGeom>
        </p:spPr>
      </p:pic>
    </p:spTree>
    <p:extLst>
      <p:ext uri="{BB962C8B-B14F-4D97-AF65-F5344CB8AC3E}">
        <p14:creationId xmlns:p14="http://schemas.microsoft.com/office/powerpoint/2010/main" val="2978854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BF689BE5-1A62-BC16-18D1-0DFD7C2465BA}"/>
              </a:ext>
            </a:extLst>
          </p:cNvPr>
          <p:cNvPicPr>
            <a:picLocks noChangeAspect="1"/>
          </p:cNvPicPr>
          <p:nvPr/>
        </p:nvPicPr>
        <p:blipFill>
          <a:blip r:embed="rId2"/>
          <a:stretch>
            <a:fillRect/>
          </a:stretch>
        </p:blipFill>
        <p:spPr>
          <a:xfrm>
            <a:off x="1658471" y="851648"/>
            <a:ext cx="9012709" cy="5077159"/>
          </a:xfrm>
          <a:prstGeom prst="rect">
            <a:avLst/>
          </a:prstGeom>
        </p:spPr>
      </p:pic>
      <p:pic>
        <p:nvPicPr>
          <p:cNvPr id="2" name="תמונה 1">
            <a:extLst>
              <a:ext uri="{FF2B5EF4-FFF2-40B4-BE49-F238E27FC236}">
                <a16:creationId xmlns:a16="http://schemas.microsoft.com/office/drawing/2014/main" id="{B93019FF-A244-3975-0C4F-76B166BB776F}"/>
              </a:ext>
            </a:extLst>
          </p:cNvPr>
          <p:cNvPicPr>
            <a:picLocks noChangeAspect="1"/>
          </p:cNvPicPr>
          <p:nvPr/>
        </p:nvPicPr>
        <p:blipFill>
          <a:blip r:embed="rId3"/>
          <a:stretch>
            <a:fillRect/>
          </a:stretch>
        </p:blipFill>
        <p:spPr>
          <a:xfrm>
            <a:off x="9189723" y="70478"/>
            <a:ext cx="2962913" cy="609653"/>
          </a:xfrm>
          <a:prstGeom prst="rect">
            <a:avLst/>
          </a:prstGeom>
        </p:spPr>
      </p:pic>
    </p:spTree>
    <p:extLst>
      <p:ext uri="{BB962C8B-B14F-4D97-AF65-F5344CB8AC3E}">
        <p14:creationId xmlns:p14="http://schemas.microsoft.com/office/powerpoint/2010/main" val="3987632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D0AF6EA5-8E2E-BBD2-9DD7-B9D84DE92ADC}"/>
              </a:ext>
            </a:extLst>
          </p:cNvPr>
          <p:cNvPicPr>
            <a:picLocks noChangeAspect="1"/>
          </p:cNvPicPr>
          <p:nvPr/>
        </p:nvPicPr>
        <p:blipFill>
          <a:blip r:embed="rId2"/>
          <a:stretch>
            <a:fillRect/>
          </a:stretch>
        </p:blipFill>
        <p:spPr>
          <a:xfrm>
            <a:off x="1730189" y="708212"/>
            <a:ext cx="9195612" cy="5180195"/>
          </a:xfrm>
          <a:prstGeom prst="rect">
            <a:avLst/>
          </a:prstGeom>
        </p:spPr>
      </p:pic>
      <p:pic>
        <p:nvPicPr>
          <p:cNvPr id="2" name="תמונה 1">
            <a:extLst>
              <a:ext uri="{FF2B5EF4-FFF2-40B4-BE49-F238E27FC236}">
                <a16:creationId xmlns:a16="http://schemas.microsoft.com/office/drawing/2014/main" id="{19106537-E2D8-2903-07A5-EA190AD220C4}"/>
              </a:ext>
            </a:extLst>
          </p:cNvPr>
          <p:cNvPicPr>
            <a:picLocks noChangeAspect="1"/>
          </p:cNvPicPr>
          <p:nvPr/>
        </p:nvPicPr>
        <p:blipFill>
          <a:blip r:embed="rId3"/>
          <a:stretch>
            <a:fillRect/>
          </a:stretch>
        </p:blipFill>
        <p:spPr>
          <a:xfrm>
            <a:off x="9201106" y="70477"/>
            <a:ext cx="2962913" cy="609653"/>
          </a:xfrm>
          <a:prstGeom prst="rect">
            <a:avLst/>
          </a:prstGeom>
        </p:spPr>
      </p:pic>
    </p:spTree>
    <p:extLst>
      <p:ext uri="{BB962C8B-B14F-4D97-AF65-F5344CB8AC3E}">
        <p14:creationId xmlns:p14="http://schemas.microsoft.com/office/powerpoint/2010/main" val="1706456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מציין מיקום תוכן 3">
            <a:extLst>
              <a:ext uri="{FF2B5EF4-FFF2-40B4-BE49-F238E27FC236}">
                <a16:creationId xmlns:a16="http://schemas.microsoft.com/office/drawing/2014/main" id="{CFD28063-B8DA-9696-2165-8ECF8E06C944}"/>
              </a:ext>
            </a:extLst>
          </p:cNvPr>
          <p:cNvGraphicFramePr>
            <a:graphicFrameLocks noGrp="1"/>
          </p:cNvGraphicFramePr>
          <p:nvPr>
            <p:ph idx="1"/>
            <p:extLst>
              <p:ext uri="{D42A27DB-BD31-4B8C-83A1-F6EECF244321}">
                <p14:modId xmlns:p14="http://schemas.microsoft.com/office/powerpoint/2010/main" val="3432404080"/>
              </p:ext>
            </p:extLst>
          </p:nvPr>
        </p:nvGraphicFramePr>
        <p:xfrm>
          <a:off x="389147" y="591312"/>
          <a:ext cx="11278418" cy="626668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595713">
                  <a:extLst>
                    <a:ext uri="{9D8B030D-6E8A-4147-A177-3AD203B41FA5}">
                      <a16:colId xmlns:a16="http://schemas.microsoft.com/office/drawing/2014/main" val="2293940662"/>
                    </a:ext>
                  </a:extLst>
                </a:gridCol>
                <a:gridCol w="1918447">
                  <a:extLst>
                    <a:ext uri="{9D8B030D-6E8A-4147-A177-3AD203B41FA5}">
                      <a16:colId xmlns:a16="http://schemas.microsoft.com/office/drawing/2014/main" val="4252471547"/>
                    </a:ext>
                  </a:extLst>
                </a:gridCol>
                <a:gridCol w="1165412">
                  <a:extLst>
                    <a:ext uri="{9D8B030D-6E8A-4147-A177-3AD203B41FA5}">
                      <a16:colId xmlns:a16="http://schemas.microsoft.com/office/drawing/2014/main" val="571557810"/>
                    </a:ext>
                  </a:extLst>
                </a:gridCol>
                <a:gridCol w="5204829">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585172">
                <a:tc>
                  <a:txBody>
                    <a:bodyPr/>
                    <a:lstStyle/>
                    <a:p>
                      <a:pPr rtl="1"/>
                      <a:r>
                        <a:rPr lang="he-IL" sz="2000" dirty="0"/>
                        <a:t>1</a:t>
                      </a:r>
                    </a:p>
                  </a:txBody>
                  <a:tcPr marT="50292" marB="50292"/>
                </a:tc>
                <a:tc>
                  <a:txBody>
                    <a:bodyPr/>
                    <a:lstStyle/>
                    <a:p>
                      <a:pPr rtl="1"/>
                      <a:r>
                        <a:rPr lang="en-US" sz="1600" dirty="0" err="1"/>
                        <a:t>chatBot</a:t>
                      </a:r>
                      <a:endParaRPr lang="he-IL" sz="1600" dirty="0"/>
                    </a:p>
                  </a:txBody>
                  <a:tcPr marT="50292" marB="50292"/>
                </a:tc>
                <a:tc>
                  <a:txBody>
                    <a:bodyPr/>
                    <a:lstStyle/>
                    <a:p>
                      <a:pPr algn="l" rtl="0"/>
                      <a:r>
                        <a:rPr lang="en-US" sz="2000" dirty="0" err="1"/>
                        <a:t>HashiCorp</a:t>
                      </a:r>
                      <a:r>
                        <a:rPr lang="en-US" sz="2000" dirty="0"/>
                        <a:t> Vault,</a:t>
                      </a:r>
                    </a:p>
                    <a:p>
                      <a:pPr algn="l" rtl="0"/>
                      <a:r>
                        <a:rPr lang="en-US" sz="2000" dirty="0" err="1"/>
                        <a:t>OpenAI</a:t>
                      </a:r>
                      <a:r>
                        <a:rPr lang="en-US" sz="2000" dirty="0"/>
                        <a:t>-API,</a:t>
                      </a:r>
                    </a:p>
                    <a:p>
                      <a:pPr algn="l" rtl="0"/>
                      <a:r>
                        <a:rPr lang="en-US" sz="2000" dirty="0"/>
                        <a:t>Flask</a:t>
                      </a:r>
                    </a:p>
                    <a:p>
                      <a:pPr algn="l" rtl="0"/>
                      <a:r>
                        <a:rPr lang="en-US" sz="2000" dirty="0" err="1"/>
                        <a:t>SocketIO</a:t>
                      </a:r>
                      <a:r>
                        <a:rPr lang="en-US" sz="2000" dirty="0"/>
                        <a:t>,</a:t>
                      </a:r>
                    </a:p>
                    <a:p>
                      <a:pPr algn="l" rtl="0"/>
                      <a:r>
                        <a:rPr lang="en-US" sz="2000" dirty="0"/>
                        <a:t>Flask</a:t>
                      </a:r>
                      <a:endParaRPr lang="he-IL" sz="2000" dirty="0"/>
                    </a:p>
                  </a:txBody>
                  <a:tcPr marT="50292" marB="50292"/>
                </a:tc>
                <a:tc>
                  <a:txBody>
                    <a:bodyPr/>
                    <a:lstStyle/>
                    <a:p>
                      <a:pPr rtl="1"/>
                      <a:r>
                        <a:rPr lang="en-US" sz="2000" dirty="0"/>
                        <a:t>python</a:t>
                      </a:r>
                      <a:endParaRPr lang="he-IL" sz="2000" dirty="0"/>
                    </a:p>
                  </a:txBody>
                  <a:tcPr marT="50292" marB="50292"/>
                </a:tc>
                <a:tc>
                  <a:txBody>
                    <a:bodyPr/>
                    <a:lstStyle/>
                    <a:p>
                      <a:r>
                        <a:rPr lang="he-IL" sz="1800" b="1" dirty="0"/>
                        <a:t>התקנת הספריות הנדרשות</a:t>
                      </a:r>
                      <a:r>
                        <a:rPr lang="he-IL" sz="1800" dirty="0"/>
                        <a:t>:</a:t>
                      </a:r>
                    </a:p>
                    <a:p>
                      <a:pPr lvl="0" algn="r" rtl="1"/>
                      <a:r>
                        <a:rPr lang="he-IL" sz="1800" dirty="0"/>
                        <a:t> תחילה התקנתי את הספריות </a:t>
                      </a:r>
                      <a:r>
                        <a:rPr lang="en-US" sz="1800" dirty="0" err="1"/>
                        <a:t>hvac</a:t>
                      </a:r>
                      <a:r>
                        <a:rPr lang="he-IL" sz="1800" dirty="0"/>
                        <a:t> (לתקשורת עם </a:t>
                      </a:r>
                      <a:r>
                        <a:rPr lang="en-US" sz="1800" dirty="0" err="1"/>
                        <a:t>HashiCorp</a:t>
                      </a:r>
                      <a:r>
                        <a:rPr lang="en-US" sz="1800" dirty="0"/>
                        <a:t> Vault</a:t>
                      </a:r>
                      <a:r>
                        <a:rPr lang="he-IL" sz="1800" dirty="0"/>
                        <a:t> </a:t>
                      </a:r>
                      <a:r>
                        <a:rPr lang="en-US" sz="1800" dirty="0"/>
                        <a:t>) flask , (</a:t>
                      </a:r>
                      <a:r>
                        <a:rPr lang="he-IL" sz="1800" dirty="0"/>
                        <a:t>ליצירת השרת),</a:t>
                      </a:r>
                    </a:p>
                    <a:p>
                      <a:pPr lvl="0" algn="r" rtl="1"/>
                      <a:r>
                        <a:rPr lang="he-IL" sz="1800" dirty="0"/>
                        <a:t> </a:t>
                      </a:r>
                      <a:r>
                        <a:rPr lang="en-US" sz="1800" dirty="0"/>
                        <a:t>flask-</a:t>
                      </a:r>
                      <a:r>
                        <a:rPr lang="en-US" sz="1800" dirty="0" err="1"/>
                        <a:t>socketio</a:t>
                      </a:r>
                      <a:r>
                        <a:rPr lang="en-US" sz="1800" dirty="0"/>
                        <a:t> </a:t>
                      </a:r>
                      <a:r>
                        <a:rPr lang="he-IL" sz="1800" dirty="0"/>
                        <a:t> לתמיכה בתקשורת בזמן אמת עם הלקוח), ו-</a:t>
                      </a:r>
                      <a:r>
                        <a:rPr lang="en-US" sz="1800" dirty="0" err="1"/>
                        <a:t>openai</a:t>
                      </a:r>
                      <a:r>
                        <a:rPr lang="en-US" sz="1800" dirty="0"/>
                        <a:t> </a:t>
                      </a:r>
                      <a:r>
                        <a:rPr lang="he-IL" sz="1800" dirty="0"/>
                        <a:t> (לשימוש ב-</a:t>
                      </a:r>
                      <a:r>
                        <a:rPr lang="en-US" sz="1800" dirty="0"/>
                        <a:t> API </a:t>
                      </a:r>
                      <a:r>
                        <a:rPr lang="he-IL" sz="1800" dirty="0"/>
                        <a:t>של</a:t>
                      </a:r>
                      <a:r>
                        <a:rPr lang="en-US" sz="1800" dirty="0"/>
                        <a:t>.(</a:t>
                      </a:r>
                      <a:r>
                        <a:rPr lang="en-US" sz="1800" dirty="0" err="1"/>
                        <a:t>OpenAI</a:t>
                      </a:r>
                      <a:r>
                        <a:rPr lang="en-US" sz="1800" dirty="0"/>
                        <a:t> </a:t>
                      </a:r>
                    </a:p>
                    <a:p>
                      <a:r>
                        <a:rPr lang="he-IL" sz="1800" b="1" dirty="0"/>
                        <a:t>ייבוא הספריות</a:t>
                      </a:r>
                      <a:r>
                        <a:rPr lang="he-IL" sz="1800" dirty="0"/>
                        <a:t>: ייבאת את הספריות הנדרשות בקוד שלך, כולל ספריות נוספות כמו </a:t>
                      </a:r>
                      <a:r>
                        <a:rPr lang="en-US" sz="1800" dirty="0"/>
                        <a:t>logging </a:t>
                      </a:r>
                      <a:r>
                        <a:rPr lang="he-IL" sz="1800" dirty="0"/>
                        <a:t> לצורך ניהול והצגת לוגים, ו-</a:t>
                      </a:r>
                      <a:r>
                        <a:rPr lang="en-US" sz="1800" dirty="0"/>
                        <a:t> datetime </a:t>
                      </a:r>
                      <a:r>
                        <a:rPr lang="he-IL" sz="1800" dirty="0"/>
                        <a:t>לעבודה עם תאריכים ושעות.</a:t>
                      </a:r>
                    </a:p>
                    <a:p>
                      <a:r>
                        <a:rPr lang="he-IL" sz="1800" b="1" dirty="0"/>
                        <a:t>הגדרת אפליקציית </a:t>
                      </a:r>
                      <a:r>
                        <a:rPr lang="en-US" sz="1800" b="1" dirty="0"/>
                        <a:t>Flask</a:t>
                      </a:r>
                      <a:r>
                        <a:rPr lang="en-US" sz="1800" dirty="0"/>
                        <a:t>: </a:t>
                      </a:r>
                      <a:r>
                        <a:rPr lang="he-IL" sz="1800" dirty="0"/>
                        <a:t> יצרתי אובייקט</a:t>
                      </a:r>
                      <a:r>
                        <a:rPr lang="en-US" sz="1800" dirty="0"/>
                        <a:t>Flask </a:t>
                      </a:r>
                      <a:r>
                        <a:rPr lang="he-IL" sz="1800" dirty="0"/>
                        <a:t>, שהפך את הקוד שלי לשרת אינטרנטי שמאפשר לטפל בבקשות מהלקוח.</a:t>
                      </a:r>
                    </a:p>
                    <a:p>
                      <a:r>
                        <a:rPr lang="he-IL" sz="1800" b="1" dirty="0"/>
                        <a:t>הגדרת </a:t>
                      </a:r>
                      <a:r>
                        <a:rPr lang="en-US" sz="1800" b="1" dirty="0"/>
                        <a:t> </a:t>
                      </a:r>
                      <a:r>
                        <a:rPr lang="en-US" sz="1800" b="1" dirty="0" err="1"/>
                        <a:t>SocketIO</a:t>
                      </a:r>
                      <a:r>
                        <a:rPr lang="he-IL" sz="1800" b="1" dirty="0"/>
                        <a:t>: </a:t>
                      </a:r>
                      <a:r>
                        <a:rPr lang="he-IL" sz="1800" dirty="0"/>
                        <a:t>השתמשתי ב-</a:t>
                      </a:r>
                      <a:r>
                        <a:rPr lang="en-US" sz="1800" dirty="0"/>
                        <a:t>Flask-</a:t>
                      </a:r>
                      <a:r>
                        <a:rPr lang="en-US" sz="1800" dirty="0" err="1"/>
                        <a:t>SocketIO</a:t>
                      </a:r>
                      <a:r>
                        <a:rPr lang="en-US" sz="1800" dirty="0"/>
                        <a:t> </a:t>
                      </a:r>
                      <a:r>
                        <a:rPr lang="he-IL" sz="1800" dirty="0"/>
                        <a:t>כדי להוסיף תמיכה בתקשורת בזמן אמת בין הלקוח לשרת, מה שמאפשר לך לטפל בהודעות נכנסות ולהגיב אליהן בזמן אמת.</a:t>
                      </a:r>
                    </a:p>
                    <a:p>
                      <a:r>
                        <a:rPr lang="he-IL" sz="1800" b="1" dirty="0"/>
                        <a:t>הגדרת לוגים</a:t>
                      </a:r>
                      <a:r>
                        <a:rPr lang="he-IL" sz="1800" dirty="0"/>
                        <a:t>: קבעת את רמת הלוגים של השרת כדי להקל על מעקב אחרי פעולות והודעות שגיאה.</a:t>
                      </a:r>
                      <a:endParaRPr lang="en-US" sz="18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1" dirty="0"/>
                        <a:t>שליפת מפתח ה-</a:t>
                      </a:r>
                      <a:r>
                        <a:rPr lang="en-US" sz="1800" b="1" dirty="0"/>
                        <a:t>API</a:t>
                      </a:r>
                      <a:r>
                        <a:rPr lang="en-US" sz="1800" dirty="0"/>
                        <a:t> </a:t>
                      </a:r>
                      <a:r>
                        <a:rPr lang="he-IL" sz="1800" dirty="0"/>
                        <a:t> </a:t>
                      </a:r>
                      <a:r>
                        <a:rPr lang="en-US" sz="1800" dirty="0"/>
                        <a:t>:</a:t>
                      </a:r>
                      <a:r>
                        <a:rPr lang="he-IL" sz="1800" dirty="0"/>
                        <a:t>הגדרת פונקציה שמשתמשת ב-</a:t>
                      </a:r>
                      <a:r>
                        <a:rPr lang="en-US" sz="1800" dirty="0"/>
                        <a:t>HVAC </a:t>
                      </a:r>
                      <a:r>
                        <a:rPr lang="he-IL" sz="1800" dirty="0"/>
                        <a:t> (הלקוח של </a:t>
                      </a:r>
                      <a:r>
                        <a:rPr lang="en-US" sz="1800" dirty="0" err="1"/>
                        <a:t>HashiCorp</a:t>
                      </a:r>
                      <a:r>
                        <a:rPr lang="en-US" sz="1800" dirty="0"/>
                        <a:t> ( Vault </a:t>
                      </a:r>
                      <a:r>
                        <a:rPr lang="he-IL" sz="1800" dirty="0"/>
                        <a:t> לשלוף את מפתח ה-</a:t>
                      </a:r>
                      <a:r>
                        <a:rPr lang="en-US" sz="1800" dirty="0"/>
                        <a:t>API </a:t>
                      </a:r>
                      <a:r>
                        <a:rPr lang="he-IL" sz="1800" dirty="0"/>
                        <a:t> של </a:t>
                      </a:r>
                      <a:r>
                        <a:rPr lang="en-US" sz="1800" dirty="0" err="1"/>
                        <a:t>OpenAI</a:t>
                      </a:r>
                      <a:r>
                        <a:rPr lang="en-US" sz="1800" dirty="0"/>
                        <a:t> </a:t>
                      </a:r>
                      <a:r>
                        <a:rPr lang="he-IL" sz="1800" dirty="0"/>
                        <a:t>מאחסון הסודות של</a:t>
                      </a:r>
                      <a:r>
                        <a:rPr lang="en-US" sz="1800" dirty="0"/>
                        <a:t>. Vault </a:t>
                      </a:r>
                      <a:r>
                        <a:rPr lang="he-IL" sz="1800" dirty="0"/>
                        <a:t>זה מאפשר לך להבטיח שהמפתח נשמר בצורה בטוחה ומאובטחת.</a:t>
                      </a:r>
                      <a:endParaRPr lang="en-US" sz="1800" b="1" dirty="0"/>
                    </a:p>
                  </a:txBody>
                  <a:tcPr marT="50292" marB="50292"/>
                </a:tc>
                <a:extLst>
                  <a:ext uri="{0D108BD9-81ED-4DB2-BD59-A6C34878D82A}">
                    <a16:rowId xmlns:a16="http://schemas.microsoft.com/office/drawing/2014/main" val="3737988478"/>
                  </a:ext>
                </a:extLst>
              </a:tr>
            </a:tbl>
          </a:graphicData>
        </a:graphic>
      </p:graphicFrame>
      <p:pic>
        <p:nvPicPr>
          <p:cNvPr id="3" name="תמונה 2">
            <a:extLst>
              <a:ext uri="{FF2B5EF4-FFF2-40B4-BE49-F238E27FC236}">
                <a16:creationId xmlns:a16="http://schemas.microsoft.com/office/drawing/2014/main" id="{36E3316A-6D1B-A11F-1075-A5936B339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568" y="1479177"/>
            <a:ext cx="3575629" cy="4876519"/>
          </a:xfrm>
          <a:prstGeom prst="rect">
            <a:avLst/>
          </a:prstGeom>
        </p:spPr>
      </p:pic>
      <p:pic>
        <p:nvPicPr>
          <p:cNvPr id="2" name="תמונה 1">
            <a:extLst>
              <a:ext uri="{FF2B5EF4-FFF2-40B4-BE49-F238E27FC236}">
                <a16:creationId xmlns:a16="http://schemas.microsoft.com/office/drawing/2014/main" id="{9BACC44F-C338-5067-658A-1EF3F2A90551}"/>
              </a:ext>
            </a:extLst>
          </p:cNvPr>
          <p:cNvPicPr>
            <a:picLocks noChangeAspect="1"/>
          </p:cNvPicPr>
          <p:nvPr/>
        </p:nvPicPr>
        <p:blipFill>
          <a:blip r:embed="rId3"/>
          <a:stretch>
            <a:fillRect/>
          </a:stretch>
        </p:blipFill>
        <p:spPr>
          <a:xfrm>
            <a:off x="9229088" y="0"/>
            <a:ext cx="2846372" cy="585673"/>
          </a:xfrm>
          <a:prstGeom prst="rect">
            <a:avLst/>
          </a:prstGeom>
        </p:spPr>
      </p:pic>
    </p:spTree>
    <p:extLst>
      <p:ext uri="{BB962C8B-B14F-4D97-AF65-F5344CB8AC3E}">
        <p14:creationId xmlns:p14="http://schemas.microsoft.com/office/powerpoint/2010/main" val="4143688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מציין מיקום תוכן 3">
            <a:extLst>
              <a:ext uri="{FF2B5EF4-FFF2-40B4-BE49-F238E27FC236}">
                <a16:creationId xmlns:a16="http://schemas.microsoft.com/office/drawing/2014/main" id="{CFD28063-B8DA-9696-2165-8ECF8E06C944}"/>
              </a:ext>
            </a:extLst>
          </p:cNvPr>
          <p:cNvGraphicFramePr>
            <a:graphicFrameLocks noGrp="1"/>
          </p:cNvGraphicFramePr>
          <p:nvPr>
            <p:ph idx="1"/>
            <p:extLst>
              <p:ext uri="{D42A27DB-BD31-4B8C-83A1-F6EECF244321}">
                <p14:modId xmlns:p14="http://schemas.microsoft.com/office/powerpoint/2010/main" val="211243595"/>
              </p:ext>
            </p:extLst>
          </p:nvPr>
        </p:nvGraphicFramePr>
        <p:xfrm>
          <a:off x="456791" y="591312"/>
          <a:ext cx="11278418" cy="626668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595713">
                  <a:extLst>
                    <a:ext uri="{9D8B030D-6E8A-4147-A177-3AD203B41FA5}">
                      <a16:colId xmlns:a16="http://schemas.microsoft.com/office/drawing/2014/main" val="2293940662"/>
                    </a:ext>
                  </a:extLst>
                </a:gridCol>
                <a:gridCol w="1918447">
                  <a:extLst>
                    <a:ext uri="{9D8B030D-6E8A-4147-A177-3AD203B41FA5}">
                      <a16:colId xmlns:a16="http://schemas.microsoft.com/office/drawing/2014/main" val="4252471547"/>
                    </a:ext>
                  </a:extLst>
                </a:gridCol>
                <a:gridCol w="1165412">
                  <a:extLst>
                    <a:ext uri="{9D8B030D-6E8A-4147-A177-3AD203B41FA5}">
                      <a16:colId xmlns:a16="http://schemas.microsoft.com/office/drawing/2014/main" val="571557810"/>
                    </a:ext>
                  </a:extLst>
                </a:gridCol>
                <a:gridCol w="5204829">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585172">
                <a:tc>
                  <a:txBody>
                    <a:bodyPr/>
                    <a:lstStyle/>
                    <a:p>
                      <a:pPr rtl="1"/>
                      <a:r>
                        <a:rPr lang="he-IL" sz="2000" dirty="0"/>
                        <a:t>1</a:t>
                      </a:r>
                    </a:p>
                  </a:txBody>
                  <a:tcPr marT="50292" marB="50292"/>
                </a:tc>
                <a:tc>
                  <a:txBody>
                    <a:bodyPr/>
                    <a:lstStyle/>
                    <a:p>
                      <a:pPr rtl="1"/>
                      <a:r>
                        <a:rPr lang="en-US" sz="1600" dirty="0" err="1"/>
                        <a:t>chatBot</a:t>
                      </a:r>
                      <a:endParaRPr lang="he-IL" sz="1600" dirty="0"/>
                    </a:p>
                  </a:txBody>
                  <a:tcPr marT="50292" marB="50292"/>
                </a:tc>
                <a:tc>
                  <a:txBody>
                    <a:bodyPr/>
                    <a:lstStyle/>
                    <a:p>
                      <a:pPr algn="l" rtl="0"/>
                      <a:r>
                        <a:rPr lang="en-US" sz="2000" dirty="0" err="1"/>
                        <a:t>HashiCorp</a:t>
                      </a:r>
                      <a:r>
                        <a:rPr lang="en-US" sz="2000" dirty="0"/>
                        <a:t> Vault,</a:t>
                      </a:r>
                    </a:p>
                    <a:p>
                      <a:pPr algn="l" rtl="0"/>
                      <a:r>
                        <a:rPr lang="en-US" sz="2000" dirty="0" err="1"/>
                        <a:t>OpenAI</a:t>
                      </a:r>
                      <a:r>
                        <a:rPr lang="en-US" sz="2000" dirty="0"/>
                        <a:t>-API,</a:t>
                      </a:r>
                    </a:p>
                    <a:p>
                      <a:pPr algn="l" rtl="0"/>
                      <a:r>
                        <a:rPr lang="en-US" sz="2000" dirty="0"/>
                        <a:t>Flask</a:t>
                      </a:r>
                    </a:p>
                    <a:p>
                      <a:pPr algn="l" rtl="0"/>
                      <a:r>
                        <a:rPr lang="en-US" sz="2000" dirty="0" err="1"/>
                        <a:t>SocketIO</a:t>
                      </a:r>
                      <a:r>
                        <a:rPr lang="en-US" sz="2000" dirty="0"/>
                        <a:t>,</a:t>
                      </a:r>
                    </a:p>
                    <a:p>
                      <a:pPr algn="l" rtl="0"/>
                      <a:r>
                        <a:rPr lang="en-US" sz="2000" dirty="0"/>
                        <a:t>Flask</a:t>
                      </a:r>
                      <a:endParaRPr lang="he-IL" sz="2000" dirty="0"/>
                    </a:p>
                  </a:txBody>
                  <a:tcPr marT="50292" marB="50292"/>
                </a:tc>
                <a:tc>
                  <a:txBody>
                    <a:bodyPr/>
                    <a:lstStyle/>
                    <a:p>
                      <a:pPr rtl="1"/>
                      <a:r>
                        <a:rPr lang="en-US" sz="2000" dirty="0"/>
                        <a:t>python</a:t>
                      </a:r>
                      <a:endParaRPr lang="he-IL" sz="2000" dirty="0"/>
                    </a:p>
                  </a:txBody>
                  <a:tcPr marT="50292" marB="50292"/>
                </a:tc>
                <a:tc>
                  <a:txBody>
                    <a:bodyPr/>
                    <a:lstStyle/>
                    <a:p>
                      <a:r>
                        <a:rPr lang="he-IL" sz="1800" b="1" dirty="0"/>
                        <a:t>המרת שאילתות</a:t>
                      </a:r>
                      <a:r>
                        <a:rPr lang="he-IL" sz="1800" dirty="0"/>
                        <a:t>: פיתחת פונקציה הממירה שאילתות בשפה טבעית לשאילתות </a:t>
                      </a:r>
                      <a:r>
                        <a:rPr lang="en-US" sz="1800" dirty="0"/>
                        <a:t>SQL </a:t>
                      </a:r>
                      <a:r>
                        <a:rPr lang="he-IL" sz="1800" dirty="0"/>
                        <a:t>באמצעות המודל של</a:t>
                      </a:r>
                      <a:r>
                        <a:rPr lang="en-US" sz="1800" dirty="0"/>
                        <a:t>       .</a:t>
                      </a:r>
                      <a:r>
                        <a:rPr lang="en-US" sz="1800" dirty="0" err="1"/>
                        <a:t>OpenAI</a:t>
                      </a:r>
                      <a:r>
                        <a:rPr lang="en-US" sz="1800" dirty="0"/>
                        <a:t> </a:t>
                      </a:r>
                      <a:r>
                        <a:rPr lang="he-IL" sz="1800" dirty="0"/>
                        <a:t> הפונקציה שולחת את השאילתה ל-</a:t>
                      </a:r>
                      <a:r>
                        <a:rPr lang="en-US" sz="1800" dirty="0"/>
                        <a:t> API </a:t>
                      </a:r>
                      <a:r>
                        <a:rPr lang="he-IL" sz="1800" dirty="0"/>
                        <a:t>של </a:t>
                      </a:r>
                      <a:r>
                        <a:rPr lang="en-US" sz="1800" dirty="0"/>
                        <a:t> </a:t>
                      </a:r>
                      <a:r>
                        <a:rPr lang="en-US" sz="1800" dirty="0" err="1"/>
                        <a:t>OpenAI</a:t>
                      </a:r>
                      <a:r>
                        <a:rPr lang="en-US" sz="1800" dirty="0"/>
                        <a:t> </a:t>
                      </a:r>
                      <a:r>
                        <a:rPr lang="he-IL" sz="1800" dirty="0"/>
                        <a:t> עם </a:t>
                      </a:r>
                      <a:r>
                        <a:rPr lang="he-IL" sz="1800" dirty="0" err="1"/>
                        <a:t>פרומפט</a:t>
                      </a:r>
                      <a:r>
                        <a:rPr lang="he-IL" sz="1800" dirty="0"/>
                        <a:t> שמתאר את הפעולה הנדרשת.</a:t>
                      </a:r>
                    </a:p>
                    <a:p>
                      <a:r>
                        <a:rPr lang="he-IL" sz="1800" b="1" dirty="0"/>
                        <a:t>ניהול שגיאות</a:t>
                      </a:r>
                      <a:r>
                        <a:rPr lang="he-IL" sz="1800" dirty="0"/>
                        <a:t>: הוספת טיפול בשגיאות במקרה של חריגה מהמכסה שנקבעה על ידי </a:t>
                      </a:r>
                      <a:r>
                        <a:rPr lang="en-US" sz="1800" dirty="0" err="1"/>
                        <a:t>OpenAI</a:t>
                      </a:r>
                      <a:r>
                        <a:rPr lang="en-US" sz="1800" dirty="0"/>
                        <a:t> </a:t>
                      </a:r>
                      <a:r>
                        <a:rPr lang="he-IL" sz="1800" dirty="0"/>
                        <a:t> ,והצגת הודעה מתאימה במקרה כזה.</a:t>
                      </a:r>
                    </a:p>
                    <a:p>
                      <a:r>
                        <a:rPr lang="he-IL" sz="1800" b="1" dirty="0"/>
                        <a:t>ביצוע שאילתות</a:t>
                      </a:r>
                      <a:r>
                        <a:rPr lang="he-IL" sz="1800" dirty="0"/>
                        <a:t>: פיתחת פונקציה המבצעת את השאילתות שנוצרות ומחזירה תוצאות מדוגמות (למשל, רשימת קורסים) לצורך דוגמה. בשלב זה, הפונקציה מתמקדת בנתונים בדוגמה, אך ניתן לשדרג אותה להתחברות לבסיס נתונים אמיתי.</a:t>
                      </a:r>
                    </a:p>
                    <a:p>
                      <a:r>
                        <a:rPr lang="he-IL" sz="1800" b="1" dirty="0"/>
                        <a:t>קבלת תגובות מ-</a:t>
                      </a:r>
                      <a:r>
                        <a:rPr lang="en-US" sz="1800" b="1" dirty="0" err="1"/>
                        <a:t>ChatGPT</a:t>
                      </a:r>
                      <a:r>
                        <a:rPr lang="en-US" sz="1800" b="1" dirty="0"/>
                        <a:t> </a:t>
                      </a:r>
                      <a:r>
                        <a:rPr lang="he-IL" sz="1800" b="1" dirty="0"/>
                        <a:t> : </a:t>
                      </a:r>
                      <a:r>
                        <a:rPr lang="he-IL" sz="1800" dirty="0"/>
                        <a:t>יצרתי פונקציה המתקבלת מהמודל של </a:t>
                      </a:r>
                      <a:r>
                        <a:rPr lang="en-US" sz="1800" dirty="0"/>
                        <a:t> </a:t>
                      </a:r>
                      <a:r>
                        <a:rPr lang="en-US" sz="1800" dirty="0" err="1"/>
                        <a:t>OpenAI</a:t>
                      </a:r>
                      <a:r>
                        <a:rPr lang="en-US" sz="1800" dirty="0"/>
                        <a:t> </a:t>
                      </a:r>
                      <a:r>
                        <a:rPr lang="he-IL" sz="1800" dirty="0"/>
                        <a:t>תגובה מותאמת אישית המבוססת על המידע שהתקבל מהשאילתות.</a:t>
                      </a:r>
                    </a:p>
                    <a:p>
                      <a:r>
                        <a:rPr lang="he-IL" sz="1800" b="1" dirty="0"/>
                        <a:t>הגדרת טיפול בהודעות</a:t>
                      </a:r>
                      <a:r>
                        <a:rPr lang="he-IL" sz="1800" dirty="0"/>
                        <a:t>: כתבת פונקציה המאזינה להודעות מהלקוח ומביאה את התשובה המתאימה על פי השאילתה שהתקבלה. הפונקציה משדרת את התגובה ללקוח דרך </a:t>
                      </a:r>
                      <a:r>
                        <a:rPr lang="en-US" sz="1800" dirty="0"/>
                        <a:t>.</a:t>
                      </a:r>
                      <a:r>
                        <a:rPr lang="en-US" sz="1800" dirty="0" err="1"/>
                        <a:t>SocketIO</a:t>
                      </a:r>
                      <a:endParaRPr lang="en-US" sz="1800" dirty="0"/>
                    </a:p>
                    <a:p>
                      <a:r>
                        <a:rPr lang="he-IL" sz="1800" b="1" dirty="0"/>
                        <a:t>הפעלה של השרת</a:t>
                      </a:r>
                      <a:r>
                        <a:rPr lang="he-IL" sz="1800" dirty="0"/>
                        <a:t>: הפעלת את השרת כדי שהאפליקציה תהיה זמינה ותגיב לבקשות בזמן אמת.</a:t>
                      </a:r>
                    </a:p>
                  </a:txBody>
                  <a:tcPr marT="50292" marB="50292"/>
                </a:tc>
                <a:extLst>
                  <a:ext uri="{0D108BD9-81ED-4DB2-BD59-A6C34878D82A}">
                    <a16:rowId xmlns:a16="http://schemas.microsoft.com/office/drawing/2014/main" val="3737988478"/>
                  </a:ext>
                </a:extLst>
              </a:tr>
            </a:tbl>
          </a:graphicData>
        </a:graphic>
      </p:graphicFrame>
      <p:pic>
        <p:nvPicPr>
          <p:cNvPr id="2" name="תמונה 1">
            <a:extLst>
              <a:ext uri="{FF2B5EF4-FFF2-40B4-BE49-F238E27FC236}">
                <a16:creationId xmlns:a16="http://schemas.microsoft.com/office/drawing/2014/main" id="{3D6AE7CF-68D5-9F4C-B34C-59BDE30365CF}"/>
              </a:ext>
            </a:extLst>
          </p:cNvPr>
          <p:cNvPicPr>
            <a:picLocks noChangeAspect="1"/>
          </p:cNvPicPr>
          <p:nvPr/>
        </p:nvPicPr>
        <p:blipFill>
          <a:blip r:embed="rId2"/>
          <a:stretch>
            <a:fillRect/>
          </a:stretch>
        </p:blipFill>
        <p:spPr>
          <a:xfrm>
            <a:off x="9052072" y="-18341"/>
            <a:ext cx="2962913" cy="609653"/>
          </a:xfrm>
          <a:prstGeom prst="rect">
            <a:avLst/>
          </a:prstGeom>
        </p:spPr>
      </p:pic>
    </p:spTree>
    <p:extLst>
      <p:ext uri="{BB962C8B-B14F-4D97-AF65-F5344CB8AC3E}">
        <p14:creationId xmlns:p14="http://schemas.microsoft.com/office/powerpoint/2010/main" val="3549360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7" name="תמונה 6">
            <a:extLst>
              <a:ext uri="{FF2B5EF4-FFF2-40B4-BE49-F238E27FC236}">
                <a16:creationId xmlns:a16="http://schemas.microsoft.com/office/drawing/2014/main" id="{DBD0CD5B-7213-DB0F-4D0D-1443EAB5C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28" y="680496"/>
            <a:ext cx="10318376" cy="4085011"/>
          </a:xfrm>
          <a:prstGeom prst="rect">
            <a:avLst/>
          </a:prstGeom>
          <a:ln w="12700">
            <a:solidFill>
              <a:schemeClr val="accent1">
                <a:lumMod val="40000"/>
                <a:lumOff val="60000"/>
              </a:schemeClr>
            </a:solidFill>
          </a:ln>
        </p:spPr>
      </p:pic>
      <p:pic>
        <p:nvPicPr>
          <p:cNvPr id="29" name="תמונה 28">
            <a:extLst>
              <a:ext uri="{FF2B5EF4-FFF2-40B4-BE49-F238E27FC236}">
                <a16:creationId xmlns:a16="http://schemas.microsoft.com/office/drawing/2014/main" id="{35E9FECD-4D45-E05E-30B7-42862FF56CA5}"/>
              </a:ext>
            </a:extLst>
          </p:cNvPr>
          <p:cNvPicPr>
            <a:picLocks noChangeAspect="1"/>
          </p:cNvPicPr>
          <p:nvPr/>
        </p:nvPicPr>
        <p:blipFill>
          <a:blip r:embed="rId3"/>
          <a:stretch>
            <a:fillRect/>
          </a:stretch>
        </p:blipFill>
        <p:spPr>
          <a:xfrm>
            <a:off x="1235929" y="5177996"/>
            <a:ext cx="7603272" cy="1073079"/>
          </a:xfrm>
          <a:prstGeom prst="rect">
            <a:avLst/>
          </a:prstGeom>
          <a:ln w="12700">
            <a:solidFill>
              <a:schemeClr val="accent1">
                <a:lumMod val="40000"/>
                <a:lumOff val="60000"/>
              </a:schemeClr>
            </a:solidFill>
          </a:ln>
        </p:spPr>
      </p:pic>
      <p:pic>
        <p:nvPicPr>
          <p:cNvPr id="2" name="תמונה 1">
            <a:extLst>
              <a:ext uri="{FF2B5EF4-FFF2-40B4-BE49-F238E27FC236}">
                <a16:creationId xmlns:a16="http://schemas.microsoft.com/office/drawing/2014/main" id="{1125D39B-9431-A0C6-B134-BD40212D25E2}"/>
              </a:ext>
            </a:extLst>
          </p:cNvPr>
          <p:cNvPicPr>
            <a:picLocks noChangeAspect="1"/>
          </p:cNvPicPr>
          <p:nvPr/>
        </p:nvPicPr>
        <p:blipFill>
          <a:blip r:embed="rId4"/>
          <a:stretch>
            <a:fillRect/>
          </a:stretch>
        </p:blipFill>
        <p:spPr>
          <a:xfrm>
            <a:off x="9229087" y="70843"/>
            <a:ext cx="2962913" cy="609653"/>
          </a:xfrm>
          <a:prstGeom prst="rect">
            <a:avLst/>
          </a:prstGeom>
        </p:spPr>
      </p:pic>
    </p:spTree>
    <p:extLst>
      <p:ext uri="{BB962C8B-B14F-4D97-AF65-F5344CB8AC3E}">
        <p14:creationId xmlns:p14="http://schemas.microsoft.com/office/powerpoint/2010/main" val="3612464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17" name="תמונה 16">
            <a:extLst>
              <a:ext uri="{FF2B5EF4-FFF2-40B4-BE49-F238E27FC236}">
                <a16:creationId xmlns:a16="http://schemas.microsoft.com/office/drawing/2014/main" id="{7A557E44-B1C4-31BA-2792-B41BE22A4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431" y="3069098"/>
            <a:ext cx="4474075" cy="1844415"/>
          </a:xfrm>
          <a:prstGeom prst="rect">
            <a:avLst/>
          </a:prstGeom>
          <a:ln w="12700">
            <a:solidFill>
              <a:schemeClr val="accent1">
                <a:lumMod val="40000"/>
                <a:lumOff val="60000"/>
              </a:schemeClr>
            </a:solidFill>
          </a:ln>
        </p:spPr>
      </p:pic>
      <p:pic>
        <p:nvPicPr>
          <p:cNvPr id="23" name="תמונה 22">
            <a:extLst>
              <a:ext uri="{FF2B5EF4-FFF2-40B4-BE49-F238E27FC236}">
                <a16:creationId xmlns:a16="http://schemas.microsoft.com/office/drawing/2014/main" id="{F3D4039C-D9ED-EEDA-2766-A5DF4A0AEDEA}"/>
              </a:ext>
            </a:extLst>
          </p:cNvPr>
          <p:cNvPicPr>
            <a:picLocks noChangeAspect="1"/>
          </p:cNvPicPr>
          <p:nvPr/>
        </p:nvPicPr>
        <p:blipFill>
          <a:blip r:embed="rId3"/>
          <a:stretch>
            <a:fillRect/>
          </a:stretch>
        </p:blipFill>
        <p:spPr>
          <a:xfrm>
            <a:off x="136460" y="3975386"/>
            <a:ext cx="6764304" cy="2556177"/>
          </a:xfrm>
          <a:prstGeom prst="rect">
            <a:avLst/>
          </a:prstGeom>
          <a:ln>
            <a:solidFill>
              <a:schemeClr val="accent1">
                <a:lumMod val="40000"/>
                <a:lumOff val="60000"/>
              </a:schemeClr>
            </a:solidFill>
          </a:ln>
        </p:spPr>
      </p:pic>
      <p:pic>
        <p:nvPicPr>
          <p:cNvPr id="31" name="תמונה 30">
            <a:extLst>
              <a:ext uri="{FF2B5EF4-FFF2-40B4-BE49-F238E27FC236}">
                <a16:creationId xmlns:a16="http://schemas.microsoft.com/office/drawing/2014/main" id="{3395B3D8-3325-C4C4-E4CC-DF7EAC7FB1FA}"/>
              </a:ext>
            </a:extLst>
          </p:cNvPr>
          <p:cNvPicPr>
            <a:picLocks noChangeAspect="1"/>
          </p:cNvPicPr>
          <p:nvPr/>
        </p:nvPicPr>
        <p:blipFill>
          <a:blip r:embed="rId4"/>
          <a:stretch>
            <a:fillRect/>
          </a:stretch>
        </p:blipFill>
        <p:spPr>
          <a:xfrm>
            <a:off x="105624" y="923590"/>
            <a:ext cx="10141035" cy="2073566"/>
          </a:xfrm>
          <a:prstGeom prst="rect">
            <a:avLst/>
          </a:prstGeom>
          <a:ln w="12700">
            <a:solidFill>
              <a:schemeClr val="accent1">
                <a:lumMod val="40000"/>
                <a:lumOff val="60000"/>
              </a:schemeClr>
            </a:solidFill>
          </a:ln>
        </p:spPr>
      </p:pic>
      <p:pic>
        <p:nvPicPr>
          <p:cNvPr id="2" name="תמונה 1">
            <a:extLst>
              <a:ext uri="{FF2B5EF4-FFF2-40B4-BE49-F238E27FC236}">
                <a16:creationId xmlns:a16="http://schemas.microsoft.com/office/drawing/2014/main" id="{B5383772-F11C-78E7-EF78-C8F8514C698C}"/>
              </a:ext>
            </a:extLst>
          </p:cNvPr>
          <p:cNvPicPr>
            <a:picLocks noChangeAspect="1"/>
          </p:cNvPicPr>
          <p:nvPr/>
        </p:nvPicPr>
        <p:blipFill>
          <a:blip r:embed="rId5"/>
          <a:stretch>
            <a:fillRect/>
          </a:stretch>
        </p:blipFill>
        <p:spPr>
          <a:xfrm>
            <a:off x="9229087" y="64003"/>
            <a:ext cx="2962913" cy="609653"/>
          </a:xfrm>
          <a:prstGeom prst="rect">
            <a:avLst/>
          </a:prstGeom>
        </p:spPr>
      </p:pic>
    </p:spTree>
    <p:extLst>
      <p:ext uri="{BB962C8B-B14F-4D97-AF65-F5344CB8AC3E}">
        <p14:creationId xmlns:p14="http://schemas.microsoft.com/office/powerpoint/2010/main" val="422955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2E61D-1C8A-46DF-AAB4-6B061F2CD69F}"/>
              </a:ext>
            </a:extLst>
          </p:cNvPr>
          <p:cNvSpPr>
            <a:spLocks noGrp="1"/>
          </p:cNvSpPr>
          <p:nvPr>
            <p:ph type="title"/>
          </p:nvPr>
        </p:nvSpPr>
        <p:spPr>
          <a:xfrm>
            <a:off x="972671" y="839841"/>
            <a:ext cx="10515600" cy="1325563"/>
          </a:xfrm>
        </p:spPr>
        <p:txBody>
          <a:bodyPr/>
          <a:lstStyle/>
          <a:p>
            <a:r>
              <a:rPr lang="he-IL" dirty="0">
                <a:solidFill>
                  <a:schemeClr val="tx2">
                    <a:lumMod val="60000"/>
                    <a:lumOff val="40000"/>
                  </a:schemeClr>
                </a:solidFill>
                <a:cs typeface="+mn-cs"/>
              </a:rPr>
              <a:t>תוכן העניינים:</a:t>
            </a:r>
          </a:p>
        </p:txBody>
      </p:sp>
      <p:sp>
        <p:nvSpPr>
          <p:cNvPr id="3" name="מציין מיקום תוכן 2">
            <a:extLst>
              <a:ext uri="{FF2B5EF4-FFF2-40B4-BE49-F238E27FC236}">
                <a16:creationId xmlns:a16="http://schemas.microsoft.com/office/drawing/2014/main" id="{B5785FC3-ABD8-2A3C-4E64-46554AEF0FAE}"/>
              </a:ext>
            </a:extLst>
          </p:cNvPr>
          <p:cNvSpPr>
            <a:spLocks noGrp="1"/>
          </p:cNvSpPr>
          <p:nvPr>
            <p:ph idx="1"/>
          </p:nvPr>
        </p:nvSpPr>
        <p:spPr/>
        <p:txBody>
          <a:bodyPr>
            <a:normAutofit fontScale="92500" lnSpcReduction="20000"/>
          </a:bodyPr>
          <a:lstStyle/>
          <a:p>
            <a:pPr marL="228600" lvl="0" indent="-273050" algn="r" rtl="1">
              <a:lnSpc>
                <a:spcPct val="90000"/>
              </a:lnSpc>
              <a:spcBef>
                <a:spcPts val="0"/>
              </a:spcBef>
              <a:spcAft>
                <a:spcPts val="0"/>
              </a:spcAft>
              <a:buSzPts val="1800"/>
              <a:buFont typeface="Gill Sans"/>
              <a:buAutoNum type="arabicPeriod"/>
            </a:pPr>
            <a:r>
              <a:rPr lang="iw-IL" sz="1600" dirty="0"/>
              <a:t>מבוא</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חברת </a:t>
            </a:r>
            <a:r>
              <a:rPr lang="en-US" sz="1600" dirty="0" err="1"/>
              <a:t>Diversitek</a:t>
            </a:r>
            <a:endParaRPr lang="en-US" sz="1600" dirty="0"/>
          </a:p>
          <a:p>
            <a:pPr marL="228600" lvl="0" indent="-273050" algn="r" rtl="1">
              <a:lnSpc>
                <a:spcPct val="90000"/>
              </a:lnSpc>
              <a:spcBef>
                <a:spcPts val="1000"/>
              </a:spcBef>
              <a:spcAft>
                <a:spcPts val="0"/>
              </a:spcAft>
              <a:buSzPts val="1800"/>
              <a:buFont typeface="Gill Sans"/>
              <a:buAutoNum type="arabicPeriod"/>
            </a:pPr>
            <a:r>
              <a:rPr lang="iw-IL" sz="1600" dirty="0"/>
              <a:t>תיאור הלקוח הסופי</a:t>
            </a:r>
            <a:r>
              <a:rPr lang="he-IL" sz="1600" dirty="0"/>
              <a:t> – הסמינר הישן</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מטרות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תהליך העבודה</a:t>
            </a:r>
            <a:r>
              <a:rPr lang="he-IL" sz="1600" dirty="0"/>
              <a:t>:</a:t>
            </a:r>
          </a:p>
          <a:p>
            <a:pPr lvl="1" indent="-273050">
              <a:spcBef>
                <a:spcPts val="1000"/>
              </a:spcBef>
              <a:buSzPts val="1800"/>
              <a:buFont typeface="Gill Sans"/>
              <a:buAutoNum type="arabicPeriod"/>
            </a:pPr>
            <a:r>
              <a:rPr lang="he-IL" sz="1800" dirty="0"/>
              <a:t>שלב א: הכרת החברה והפרויקט.</a:t>
            </a:r>
          </a:p>
          <a:p>
            <a:pPr lvl="1" indent="-273050">
              <a:spcBef>
                <a:spcPts val="1000"/>
              </a:spcBef>
              <a:buSzPts val="1800"/>
              <a:buFont typeface="Gill Sans"/>
              <a:buAutoNum type="arabicPeriod"/>
            </a:pPr>
            <a:r>
              <a:rPr lang="he-IL" sz="1800" dirty="0"/>
              <a:t> שלב ב: אפיון ודרישות.</a:t>
            </a:r>
          </a:p>
          <a:p>
            <a:pPr lvl="1" indent="-273050">
              <a:spcBef>
                <a:spcPts val="1000"/>
              </a:spcBef>
              <a:buSzPts val="1800"/>
              <a:buFont typeface="Gill Sans"/>
              <a:buAutoNum type="arabicPeriod"/>
            </a:pPr>
            <a:r>
              <a:rPr lang="he-IL" sz="1800" dirty="0"/>
              <a:t> שלב ג: תכנון.</a:t>
            </a:r>
          </a:p>
          <a:p>
            <a:pPr lvl="1" indent="-273050">
              <a:spcBef>
                <a:spcPts val="1000"/>
              </a:spcBef>
              <a:buSzPts val="1800"/>
              <a:buFont typeface="Gill Sans"/>
              <a:buAutoNum type="arabicPeriod"/>
            </a:pPr>
            <a:r>
              <a:rPr lang="he-IL" sz="1800" dirty="0"/>
              <a:t> שלב ד: ביצוע ופיתוח.</a:t>
            </a:r>
          </a:p>
          <a:p>
            <a:pPr lvl="1" indent="-273050">
              <a:spcBef>
                <a:spcPts val="1000"/>
              </a:spcBef>
              <a:buSzPts val="1800"/>
              <a:buFont typeface="Gill Sans"/>
              <a:buAutoNum type="arabicPeriod"/>
            </a:pPr>
            <a:r>
              <a:rPr lang="he-IL" sz="1800" dirty="0"/>
              <a:t> שלב ה: בדיקות ואבטחת איכות.</a:t>
            </a:r>
          </a:p>
          <a:p>
            <a:pPr lvl="1" indent="-273050">
              <a:spcBef>
                <a:spcPts val="1000"/>
              </a:spcBef>
              <a:buSzPts val="1800"/>
              <a:buFont typeface="Gill Sans"/>
              <a:buAutoNum type="arabicPeriod"/>
            </a:pPr>
            <a:r>
              <a:rPr lang="he-IL" sz="1800" dirty="0"/>
              <a:t> שלב ו: הטמעה ותמיכה.</a:t>
            </a:r>
          </a:p>
          <a:p>
            <a:pPr indent="-273050">
              <a:buSzPts val="1800"/>
              <a:buFont typeface="Gill Sans"/>
              <a:buAutoNum type="arabicPeriod"/>
            </a:pPr>
            <a:r>
              <a:rPr lang="he-IL" sz="2200" dirty="0"/>
              <a:t>סיכום ומסקנות.</a:t>
            </a:r>
          </a:p>
          <a:p>
            <a:pPr indent="-273050">
              <a:buSzPts val="1800"/>
              <a:buFont typeface="Gill Sans"/>
              <a:buAutoNum type="arabicPeriod"/>
            </a:pPr>
            <a:r>
              <a:rPr lang="he-IL" sz="2200" dirty="0"/>
              <a:t>נספחים.</a:t>
            </a:r>
            <a:endParaRPr lang="iw-IL" sz="2200" dirty="0"/>
          </a:p>
          <a:p>
            <a:endParaRPr lang="he-IL" sz="1600" dirty="0"/>
          </a:p>
        </p:txBody>
      </p:sp>
      <p:pic>
        <p:nvPicPr>
          <p:cNvPr id="4" name="תמונה 3">
            <a:extLst>
              <a:ext uri="{FF2B5EF4-FFF2-40B4-BE49-F238E27FC236}">
                <a16:creationId xmlns:a16="http://schemas.microsoft.com/office/drawing/2014/main" id="{75933048-8023-7EEA-4845-230ED811461B}"/>
              </a:ext>
            </a:extLst>
          </p:cNvPr>
          <p:cNvPicPr>
            <a:picLocks noChangeAspect="1"/>
          </p:cNvPicPr>
          <p:nvPr/>
        </p:nvPicPr>
        <p:blipFill>
          <a:blip r:embed="rId2"/>
          <a:stretch>
            <a:fillRect/>
          </a:stretch>
        </p:blipFill>
        <p:spPr>
          <a:xfrm>
            <a:off x="9229087" y="230188"/>
            <a:ext cx="2962913" cy="609653"/>
          </a:xfrm>
          <a:prstGeom prst="rect">
            <a:avLst/>
          </a:prstGeom>
        </p:spPr>
      </p:pic>
    </p:spTree>
    <p:extLst>
      <p:ext uri="{BB962C8B-B14F-4D97-AF65-F5344CB8AC3E}">
        <p14:creationId xmlns:p14="http://schemas.microsoft.com/office/powerpoint/2010/main" val="2501110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57D0F377-D94D-AD32-EFCF-B52DC447A822}"/>
              </a:ext>
            </a:extLst>
          </p:cNvPr>
          <p:cNvGraphicFramePr>
            <a:graphicFrameLocks/>
          </p:cNvGraphicFramePr>
          <p:nvPr>
            <p:extLst>
              <p:ext uri="{D42A27DB-BD31-4B8C-83A1-F6EECF244321}">
                <p14:modId xmlns:p14="http://schemas.microsoft.com/office/powerpoint/2010/main" val="1646623456"/>
              </p:ext>
            </p:extLst>
          </p:nvPr>
        </p:nvGraphicFramePr>
        <p:xfrm>
          <a:off x="456791" y="768753"/>
          <a:ext cx="11278418" cy="514807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782071">
                  <a:extLst>
                    <a:ext uri="{9D8B030D-6E8A-4147-A177-3AD203B41FA5}">
                      <a16:colId xmlns:a16="http://schemas.microsoft.com/office/drawing/2014/main" val="2293940662"/>
                    </a:ext>
                  </a:extLst>
                </a:gridCol>
                <a:gridCol w="1457820">
                  <a:extLst>
                    <a:ext uri="{9D8B030D-6E8A-4147-A177-3AD203B41FA5}">
                      <a16:colId xmlns:a16="http://schemas.microsoft.com/office/drawing/2014/main" val="4252471547"/>
                    </a:ext>
                  </a:extLst>
                </a:gridCol>
                <a:gridCol w="942129">
                  <a:extLst>
                    <a:ext uri="{9D8B030D-6E8A-4147-A177-3AD203B41FA5}">
                      <a16:colId xmlns:a16="http://schemas.microsoft.com/office/drawing/2014/main" val="571557810"/>
                    </a:ext>
                  </a:extLst>
                </a:gridCol>
                <a:gridCol w="4702381">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37890">
                <a:tc>
                  <a:txBody>
                    <a:bodyPr/>
                    <a:lstStyle/>
                    <a:p>
                      <a:pPr rtl="1"/>
                      <a:r>
                        <a:rPr lang="he-IL" sz="2000" dirty="0"/>
                        <a:t>3</a:t>
                      </a:r>
                    </a:p>
                  </a:txBody>
                  <a:tcPr marT="50292" marB="50292"/>
                </a:tc>
                <a:tc>
                  <a:txBody>
                    <a:bodyPr/>
                    <a:lstStyle/>
                    <a:p>
                      <a:pPr rtl="1"/>
                      <a:r>
                        <a:rPr lang="he-IL" sz="1600" dirty="0"/>
                        <a:t>מקום אחסון נתונים רגישים בענן </a:t>
                      </a:r>
                      <a:r>
                        <a:rPr lang="en-US" sz="1600" dirty="0"/>
                        <a:t>render </a:t>
                      </a:r>
                      <a:r>
                        <a:rPr lang="he-IL" sz="1600" dirty="0"/>
                        <a:t> .</a:t>
                      </a:r>
                    </a:p>
                  </a:txBody>
                  <a:tcPr marT="50292" marB="50292"/>
                </a:tc>
                <a:tc>
                  <a:txBody>
                    <a:bodyPr/>
                    <a:lstStyle/>
                    <a:p>
                      <a:pPr algn="l" rtl="0"/>
                      <a:r>
                        <a:rPr lang="en-US" sz="2000" dirty="0"/>
                        <a:t>render</a:t>
                      </a:r>
                      <a:r>
                        <a:rPr lang="he-IL" sz="2000" dirty="0"/>
                        <a:t>,</a:t>
                      </a:r>
                    </a:p>
                    <a:p>
                      <a:pPr algn="l" rtl="0"/>
                      <a:r>
                        <a:rPr lang="en-US" sz="2000" dirty="0" err="1"/>
                        <a:t>HashiCorp</a:t>
                      </a:r>
                      <a:r>
                        <a:rPr lang="en-US" sz="2000" dirty="0"/>
                        <a:t> Vault</a:t>
                      </a:r>
                    </a:p>
                    <a:p>
                      <a:pPr rtl="1"/>
                      <a:endParaRPr lang="he-IL" sz="2000" dirty="0"/>
                    </a:p>
                  </a:txBody>
                  <a:tcPr marT="50292" marB="50292"/>
                </a:tc>
                <a:tc>
                  <a:txBody>
                    <a:bodyPr/>
                    <a:lstStyle/>
                    <a:p>
                      <a:pPr rtl="1"/>
                      <a:r>
                        <a:rPr lang="en-US" sz="2000" dirty="0"/>
                        <a:t>--</a:t>
                      </a:r>
                      <a:endParaRPr lang="he-IL" sz="2000" dirty="0"/>
                    </a:p>
                  </a:txBody>
                  <a:tcPr marT="50292" marB="50292"/>
                </a:tc>
                <a:tc>
                  <a:txBody>
                    <a:bodyPr/>
                    <a:lstStyle/>
                    <a:p>
                      <a:r>
                        <a:rPr lang="he-IL" sz="1600" b="0" dirty="0"/>
                        <a:t>1</a:t>
                      </a:r>
                      <a:r>
                        <a:rPr lang="he-IL" sz="1800" b="0" dirty="0"/>
                        <a:t>. </a:t>
                      </a:r>
                      <a:r>
                        <a:rPr lang="he-IL" sz="1600" b="0" dirty="0"/>
                        <a:t>התקנת </a:t>
                      </a:r>
                      <a:r>
                        <a:rPr lang="en-US" sz="1600" b="0" dirty="0"/>
                        <a:t>:   </a:t>
                      </a:r>
                      <a:r>
                        <a:rPr lang="en-US" sz="1600" b="0" dirty="0" err="1"/>
                        <a:t>HashiCorp</a:t>
                      </a:r>
                      <a:r>
                        <a:rPr lang="en-US" sz="1600" b="0" dirty="0"/>
                        <a:t> Vault </a:t>
                      </a:r>
                    </a:p>
                    <a:p>
                      <a:r>
                        <a:rPr lang="he-IL" sz="1600" b="0" dirty="0"/>
                        <a:t>שימוש ב-</a:t>
                      </a:r>
                      <a:r>
                        <a:rPr lang="en-US" sz="1600" b="0" dirty="0"/>
                        <a:t> </a:t>
                      </a:r>
                      <a:r>
                        <a:rPr lang="en-US" sz="1600" b="0" dirty="0" err="1"/>
                        <a:t>Dockerfile</a:t>
                      </a:r>
                      <a:r>
                        <a:rPr lang="en-US" sz="1600" b="0" dirty="0"/>
                        <a:t> </a:t>
                      </a:r>
                      <a:r>
                        <a:rPr lang="he-IL" sz="1600" b="0" dirty="0"/>
                        <a:t>להתקנת </a:t>
                      </a:r>
                      <a:r>
                        <a:rPr lang="en-US" sz="1600" b="0" dirty="0"/>
                        <a:t> Vault </a:t>
                      </a:r>
                      <a:r>
                        <a:rPr lang="he-IL" sz="1600" b="0" dirty="0"/>
                        <a:t>בענן </a:t>
                      </a:r>
                      <a:r>
                        <a:rPr lang="en-US" sz="1600" b="0" dirty="0"/>
                        <a:t>render</a:t>
                      </a:r>
                      <a:r>
                        <a:rPr lang="he-IL" sz="1600" b="0" dirty="0"/>
                        <a:t>.</a:t>
                      </a:r>
                    </a:p>
                    <a:p>
                      <a:r>
                        <a:rPr lang="he-IL" sz="1600" b="0" dirty="0"/>
                        <a:t>קביעת תצורת ה-</a:t>
                      </a:r>
                      <a:r>
                        <a:rPr lang="en-US" sz="1600" b="0" dirty="0" err="1"/>
                        <a:t>Dockerfile</a:t>
                      </a:r>
                      <a:r>
                        <a:rPr lang="en-US" sz="1600" b="0" dirty="0"/>
                        <a:t> </a:t>
                      </a:r>
                      <a:r>
                        <a:rPr lang="he-IL" sz="1600" b="0" dirty="0"/>
                        <a:t> כך שיתאים לצרכים של הפרויקט.</a:t>
                      </a:r>
                    </a:p>
                    <a:p>
                      <a:endParaRPr lang="he-IL" sz="1600" b="0" dirty="0"/>
                    </a:p>
                    <a:p>
                      <a:r>
                        <a:rPr lang="he-IL" sz="1600" b="0" dirty="0"/>
                        <a:t>2. הגדרת תצורת </a:t>
                      </a:r>
                      <a:r>
                        <a:rPr lang="en-US" sz="1600" b="0" dirty="0"/>
                        <a:t>:Vault</a:t>
                      </a:r>
                    </a:p>
                    <a:p>
                      <a:r>
                        <a:rPr lang="he-IL" sz="1600" b="0" dirty="0"/>
                        <a:t>יצירת קובץ תצורה עבור </a:t>
                      </a:r>
                      <a:r>
                        <a:rPr lang="en-US" sz="1600" b="0" dirty="0"/>
                        <a:t>Vault </a:t>
                      </a:r>
                      <a:r>
                        <a:rPr lang="he-IL" sz="1600" b="0" dirty="0"/>
                        <a:t>עם הפרטים הנדרשים.</a:t>
                      </a:r>
                    </a:p>
                    <a:p>
                      <a:r>
                        <a:rPr lang="he-IL" sz="1600" b="0" dirty="0"/>
                        <a:t>שימוש בפקודת </a:t>
                      </a:r>
                      <a:r>
                        <a:rPr lang="en-US" sz="1600" b="0" dirty="0"/>
                        <a:t>vault server -config=&lt;config-file&gt; </a:t>
                      </a:r>
                      <a:r>
                        <a:rPr lang="he-IL" sz="1600" b="0" dirty="0"/>
                        <a:t>להרצת השרת.</a:t>
                      </a:r>
                    </a:p>
                    <a:p>
                      <a:endParaRPr lang="he-IL" sz="1600" b="0" dirty="0"/>
                    </a:p>
                    <a:p>
                      <a:r>
                        <a:rPr lang="he-IL" sz="1600" b="0" dirty="0"/>
                        <a:t>3.</a:t>
                      </a:r>
                      <a:r>
                        <a:rPr lang="he-IL" sz="1600" b="1" dirty="0"/>
                        <a:t> </a:t>
                      </a:r>
                      <a:r>
                        <a:rPr lang="he-IL" sz="1600" b="0" dirty="0"/>
                        <a:t>שמירת מפתחות </a:t>
                      </a:r>
                      <a:r>
                        <a:rPr lang="en-US" sz="1600" b="0" dirty="0" err="1"/>
                        <a:t>OpenAI</a:t>
                      </a:r>
                      <a:r>
                        <a:rPr lang="en-US" sz="1600" b="0" dirty="0"/>
                        <a:t> </a:t>
                      </a:r>
                      <a:r>
                        <a:rPr lang="he-IL" sz="1600" b="0" dirty="0"/>
                        <a:t> בקוד </a:t>
                      </a:r>
                      <a:r>
                        <a:rPr lang="en-US" sz="1600" b="0" dirty="0"/>
                        <a:t>Python</a:t>
                      </a:r>
                    </a:p>
                    <a:p>
                      <a:r>
                        <a:rPr lang="he-IL" sz="1600" b="0" dirty="0"/>
                        <a:t>שימוש ב-</a:t>
                      </a:r>
                      <a:r>
                        <a:rPr lang="en-US" sz="1600" b="0" dirty="0"/>
                        <a:t> </a:t>
                      </a:r>
                      <a:r>
                        <a:rPr lang="en-US" sz="1600" b="0" dirty="0" err="1"/>
                        <a:t>hvac</a:t>
                      </a:r>
                      <a:r>
                        <a:rPr lang="en-US" sz="1600" b="0" dirty="0"/>
                        <a:t> </a:t>
                      </a:r>
                      <a:r>
                        <a:rPr lang="he-IL" sz="1600" b="0" dirty="0"/>
                        <a:t>להתחברות ל-</a:t>
                      </a:r>
                      <a:r>
                        <a:rPr lang="en-US" sz="1600" b="0" dirty="0"/>
                        <a:t>Vault</a:t>
                      </a:r>
                      <a:endParaRPr lang="he-IL" sz="1600" b="0" dirty="0"/>
                    </a:p>
                    <a:p>
                      <a:endParaRPr lang="he-IL" sz="1600" b="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1600" b="0" dirty="0"/>
                        <a:t>4.</a:t>
                      </a:r>
                      <a:r>
                        <a:rPr lang="he-IL" sz="1600" dirty="0"/>
                        <a:t> יצירת קוד </a:t>
                      </a:r>
                      <a:r>
                        <a:rPr lang="en-US" sz="1600" dirty="0"/>
                        <a:t>Python </a:t>
                      </a:r>
                      <a:r>
                        <a:rPr lang="he-IL" sz="1600" dirty="0"/>
                        <a:t> שמתחבר ל-</a:t>
                      </a:r>
                      <a:r>
                        <a:rPr lang="en-US" sz="1600" dirty="0"/>
                        <a:t>Vault </a:t>
                      </a:r>
                      <a:r>
                        <a:rPr lang="he-IL" sz="1600" dirty="0"/>
                        <a:t> ומשיג את מפתחות ה </a:t>
                      </a:r>
                      <a:r>
                        <a:rPr lang="en-US" sz="1600" dirty="0" err="1"/>
                        <a:t>openAi</a:t>
                      </a:r>
                      <a:r>
                        <a:rPr lang="en-US" sz="1600" dirty="0"/>
                        <a:t> – </a:t>
                      </a:r>
                      <a:r>
                        <a:rPr lang="en-US" sz="1600" dirty="0" err="1"/>
                        <a:t>api</a:t>
                      </a:r>
                      <a:r>
                        <a:rPr lang="en-US" sz="1600" dirty="0"/>
                        <a:t> </a:t>
                      </a:r>
                      <a:r>
                        <a:rPr lang="he-IL" sz="1600" dirty="0"/>
                        <a:t>.</a:t>
                      </a:r>
                      <a:endParaRPr lang="he-IL" b="0" dirty="0"/>
                    </a:p>
                    <a:p>
                      <a:endParaRPr lang="he-IL" b="0" dirty="0"/>
                    </a:p>
                    <a:p>
                      <a:endParaRPr lang="he-IL" dirty="0"/>
                    </a:p>
                  </a:txBody>
                  <a:tcPr marT="50292" marB="50292"/>
                </a:tc>
                <a:extLst>
                  <a:ext uri="{0D108BD9-81ED-4DB2-BD59-A6C34878D82A}">
                    <a16:rowId xmlns:a16="http://schemas.microsoft.com/office/drawing/2014/main" val="3737988478"/>
                  </a:ext>
                </a:extLst>
              </a:tr>
              <a:tr h="347282">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2" name="תמונה 1">
            <a:extLst>
              <a:ext uri="{FF2B5EF4-FFF2-40B4-BE49-F238E27FC236}">
                <a16:creationId xmlns:a16="http://schemas.microsoft.com/office/drawing/2014/main" id="{1303CFCC-F1C1-A048-4420-9865E62D01E3}"/>
              </a:ext>
            </a:extLst>
          </p:cNvPr>
          <p:cNvPicPr>
            <a:picLocks noChangeAspect="1"/>
          </p:cNvPicPr>
          <p:nvPr/>
        </p:nvPicPr>
        <p:blipFill>
          <a:blip r:embed="rId2"/>
          <a:stretch>
            <a:fillRect/>
          </a:stretch>
        </p:blipFill>
        <p:spPr>
          <a:xfrm>
            <a:off x="9123790" y="85137"/>
            <a:ext cx="2962913" cy="609653"/>
          </a:xfrm>
          <a:prstGeom prst="rect">
            <a:avLst/>
          </a:prstGeom>
        </p:spPr>
      </p:pic>
    </p:spTree>
    <p:extLst>
      <p:ext uri="{BB962C8B-B14F-4D97-AF65-F5344CB8AC3E}">
        <p14:creationId xmlns:p14="http://schemas.microsoft.com/office/powerpoint/2010/main" val="838139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4" name="תמונה 3">
            <a:extLst>
              <a:ext uri="{FF2B5EF4-FFF2-40B4-BE49-F238E27FC236}">
                <a16:creationId xmlns:a16="http://schemas.microsoft.com/office/drawing/2014/main" id="{1F2B4B11-213D-E39E-B481-00AFA32017AF}"/>
              </a:ext>
            </a:extLst>
          </p:cNvPr>
          <p:cNvPicPr>
            <a:picLocks noChangeAspect="1"/>
          </p:cNvPicPr>
          <p:nvPr/>
        </p:nvPicPr>
        <p:blipFill rotWithShape="1">
          <a:blip r:embed="rId2"/>
          <a:srcRect b="28287"/>
          <a:stretch/>
        </p:blipFill>
        <p:spPr>
          <a:xfrm>
            <a:off x="1560033" y="766940"/>
            <a:ext cx="9874623" cy="2393020"/>
          </a:xfrm>
          <a:prstGeom prst="rect">
            <a:avLst/>
          </a:prstGeom>
          <a:ln w="12700">
            <a:solidFill>
              <a:schemeClr val="accent1">
                <a:lumMod val="60000"/>
                <a:lumOff val="40000"/>
              </a:schemeClr>
            </a:solidFill>
          </a:ln>
        </p:spPr>
      </p:pic>
      <p:pic>
        <p:nvPicPr>
          <p:cNvPr id="10" name="תמונה 9">
            <a:extLst>
              <a:ext uri="{FF2B5EF4-FFF2-40B4-BE49-F238E27FC236}">
                <a16:creationId xmlns:a16="http://schemas.microsoft.com/office/drawing/2014/main" id="{A74F3325-9F79-CD96-BB38-493C79A21209}"/>
              </a:ext>
            </a:extLst>
          </p:cNvPr>
          <p:cNvPicPr>
            <a:picLocks noChangeAspect="1"/>
          </p:cNvPicPr>
          <p:nvPr/>
        </p:nvPicPr>
        <p:blipFill>
          <a:blip r:embed="rId3"/>
          <a:stretch>
            <a:fillRect/>
          </a:stretch>
        </p:blipFill>
        <p:spPr>
          <a:xfrm>
            <a:off x="136460" y="2944893"/>
            <a:ext cx="6197027" cy="3662095"/>
          </a:xfrm>
          <a:prstGeom prst="rect">
            <a:avLst/>
          </a:prstGeom>
          <a:ln w="12700">
            <a:solidFill>
              <a:schemeClr val="accent1">
                <a:lumMod val="60000"/>
                <a:lumOff val="40000"/>
              </a:schemeClr>
            </a:solidFill>
          </a:ln>
        </p:spPr>
      </p:pic>
      <p:pic>
        <p:nvPicPr>
          <p:cNvPr id="12" name="תמונה 11">
            <a:extLst>
              <a:ext uri="{FF2B5EF4-FFF2-40B4-BE49-F238E27FC236}">
                <a16:creationId xmlns:a16="http://schemas.microsoft.com/office/drawing/2014/main" id="{B626F3A7-4DAC-414F-18BD-E01333087A1E}"/>
              </a:ext>
            </a:extLst>
          </p:cNvPr>
          <p:cNvPicPr>
            <a:picLocks noChangeAspect="1"/>
          </p:cNvPicPr>
          <p:nvPr/>
        </p:nvPicPr>
        <p:blipFill>
          <a:blip r:embed="rId4"/>
          <a:stretch>
            <a:fillRect/>
          </a:stretch>
        </p:blipFill>
        <p:spPr>
          <a:xfrm>
            <a:off x="4764824" y="3780642"/>
            <a:ext cx="6839905" cy="533474"/>
          </a:xfrm>
          <a:prstGeom prst="rect">
            <a:avLst/>
          </a:prstGeom>
          <a:ln w="12700">
            <a:solidFill>
              <a:schemeClr val="accent1">
                <a:lumMod val="60000"/>
                <a:lumOff val="40000"/>
              </a:schemeClr>
            </a:solidFill>
          </a:ln>
        </p:spPr>
      </p:pic>
      <p:pic>
        <p:nvPicPr>
          <p:cNvPr id="2" name="תמונה 1">
            <a:extLst>
              <a:ext uri="{FF2B5EF4-FFF2-40B4-BE49-F238E27FC236}">
                <a16:creationId xmlns:a16="http://schemas.microsoft.com/office/drawing/2014/main" id="{12FDEEDF-A313-36D0-8C16-3753973FD1BC}"/>
              </a:ext>
            </a:extLst>
          </p:cNvPr>
          <p:cNvPicPr>
            <a:picLocks noChangeAspect="1"/>
          </p:cNvPicPr>
          <p:nvPr/>
        </p:nvPicPr>
        <p:blipFill>
          <a:blip r:embed="rId5"/>
          <a:stretch>
            <a:fillRect/>
          </a:stretch>
        </p:blipFill>
        <p:spPr>
          <a:xfrm>
            <a:off x="9092627" y="70477"/>
            <a:ext cx="2962913" cy="609653"/>
          </a:xfrm>
          <a:prstGeom prst="rect">
            <a:avLst/>
          </a:prstGeom>
        </p:spPr>
      </p:pic>
    </p:spTree>
    <p:extLst>
      <p:ext uri="{BB962C8B-B14F-4D97-AF65-F5344CB8AC3E}">
        <p14:creationId xmlns:p14="http://schemas.microsoft.com/office/powerpoint/2010/main" val="1028473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5F7E17-264C-4261-EEB5-15D3C47C031E}"/>
              </a:ext>
            </a:extLst>
          </p:cNvPr>
          <p:cNvSpPr>
            <a:spLocks noGrp="1"/>
          </p:cNvSpPr>
          <p:nvPr>
            <p:ph type="title"/>
          </p:nvPr>
        </p:nvSpPr>
        <p:spPr/>
        <p:txBody>
          <a:bodyPr/>
          <a:lstStyle/>
          <a:p>
            <a:pPr algn="ctr"/>
            <a:r>
              <a:rPr lang="he-IL" dirty="0">
                <a:solidFill>
                  <a:schemeClr val="tx2">
                    <a:lumMod val="60000"/>
                    <a:lumOff val="40000"/>
                  </a:schemeClr>
                </a:solidFill>
                <a:cs typeface="+mn-cs"/>
              </a:rPr>
              <a:t>שלב 5 : בדיקות אבטחה ואיכות</a:t>
            </a:r>
            <a:endParaRPr lang="he-IL" dirty="0"/>
          </a:p>
        </p:txBody>
      </p:sp>
      <p:sp>
        <p:nvSpPr>
          <p:cNvPr id="3" name="מציין מיקום תוכן 2">
            <a:extLst>
              <a:ext uri="{FF2B5EF4-FFF2-40B4-BE49-F238E27FC236}">
                <a16:creationId xmlns:a16="http://schemas.microsoft.com/office/drawing/2014/main" id="{7F0067E9-0060-E6A0-F3FA-65B4A8095665}"/>
              </a:ext>
            </a:extLst>
          </p:cNvPr>
          <p:cNvSpPr>
            <a:spLocks noGrp="1"/>
          </p:cNvSpPr>
          <p:nvPr>
            <p:ph idx="1"/>
          </p:nvPr>
        </p:nvSpPr>
        <p:spPr/>
        <p:txBody>
          <a:bodyPr/>
          <a:lstStyle/>
          <a:p>
            <a:pPr marL="0" indent="0">
              <a:buNone/>
            </a:pPr>
            <a:r>
              <a:rPr lang="he-IL" dirty="0"/>
              <a:t>כאשר סיימתי לפתח, הרצתי את האתר בסביבות שונות: </a:t>
            </a:r>
          </a:p>
          <a:p>
            <a:pPr marL="514350" indent="-514350">
              <a:buAutoNum type="arabicPeriod"/>
            </a:pPr>
            <a:r>
              <a:rPr lang="he-IL" dirty="0"/>
              <a:t>לוקאלית</a:t>
            </a:r>
          </a:p>
          <a:p>
            <a:pPr marL="514350" indent="-514350">
              <a:buAutoNum type="arabicPeriod"/>
            </a:pPr>
            <a:r>
              <a:rPr lang="he-IL" dirty="0"/>
              <a:t>על הענן </a:t>
            </a:r>
            <a:r>
              <a:rPr lang="en-US" dirty="0"/>
              <a:t>render</a:t>
            </a:r>
          </a:p>
          <a:p>
            <a:pPr marL="514350" indent="-514350">
              <a:buAutoNum type="arabicPeriod"/>
            </a:pPr>
            <a:endParaRPr lang="en-US" dirty="0"/>
          </a:p>
          <a:p>
            <a:pPr marL="0" indent="0">
              <a:buNone/>
            </a:pPr>
            <a:r>
              <a:rPr lang="he-IL" dirty="0"/>
              <a:t>בדקתי שהמסכים עובדים כראוי, במידה והמשימה הייתה על צד קליינט, ובמידה והמשימה הייתה על צד סרבר, בדקתי שה </a:t>
            </a:r>
            <a:r>
              <a:rPr lang="en-US" dirty="0" err="1"/>
              <a:t>apis</a:t>
            </a:r>
            <a:r>
              <a:rPr lang="he-IL" dirty="0"/>
              <a:t> מגיבים כראוי באמצעות </a:t>
            </a:r>
            <a:r>
              <a:rPr lang="en-US" dirty="0"/>
              <a:t>postman</a:t>
            </a:r>
            <a:r>
              <a:rPr lang="he-IL" dirty="0"/>
              <a:t>.</a:t>
            </a:r>
          </a:p>
        </p:txBody>
      </p:sp>
      <p:pic>
        <p:nvPicPr>
          <p:cNvPr id="4" name="תמונה 3">
            <a:extLst>
              <a:ext uri="{FF2B5EF4-FFF2-40B4-BE49-F238E27FC236}">
                <a16:creationId xmlns:a16="http://schemas.microsoft.com/office/drawing/2014/main" id="{056EF10D-DDFC-C7DA-4365-1F91D6A0E722}"/>
              </a:ext>
            </a:extLst>
          </p:cNvPr>
          <p:cNvPicPr>
            <a:picLocks noChangeAspect="1"/>
          </p:cNvPicPr>
          <p:nvPr/>
        </p:nvPicPr>
        <p:blipFill>
          <a:blip r:embed="rId2"/>
          <a:stretch>
            <a:fillRect/>
          </a:stretch>
        </p:blipFill>
        <p:spPr>
          <a:xfrm>
            <a:off x="9141719" y="71384"/>
            <a:ext cx="2962913" cy="609653"/>
          </a:xfrm>
          <a:prstGeom prst="rect">
            <a:avLst/>
          </a:prstGeom>
        </p:spPr>
      </p:pic>
    </p:spTree>
    <p:extLst>
      <p:ext uri="{BB962C8B-B14F-4D97-AF65-F5344CB8AC3E}">
        <p14:creationId xmlns:p14="http://schemas.microsoft.com/office/powerpoint/2010/main" val="3953025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B29C97-537B-BAA7-E8D3-1724B3A95593}"/>
              </a:ext>
            </a:extLst>
          </p:cNvPr>
          <p:cNvSpPr>
            <a:spLocks noGrp="1"/>
          </p:cNvSpPr>
          <p:nvPr>
            <p:ph type="title"/>
          </p:nvPr>
        </p:nvSpPr>
        <p:spPr/>
        <p:txBody>
          <a:bodyPr/>
          <a:lstStyle/>
          <a:p>
            <a:r>
              <a:rPr lang="he-IL" dirty="0">
                <a:solidFill>
                  <a:schemeClr val="tx2">
                    <a:lumMod val="60000"/>
                    <a:lumOff val="40000"/>
                  </a:schemeClr>
                </a:solidFill>
                <a:cs typeface="+mn-cs"/>
              </a:rPr>
              <a:t>שלב 6 : הטמעה ותמיכה</a:t>
            </a:r>
            <a:endParaRPr lang="he-IL" dirty="0"/>
          </a:p>
        </p:txBody>
      </p:sp>
      <p:sp>
        <p:nvSpPr>
          <p:cNvPr id="3" name="מציין מיקום תוכן 2">
            <a:extLst>
              <a:ext uri="{FF2B5EF4-FFF2-40B4-BE49-F238E27FC236}">
                <a16:creationId xmlns:a16="http://schemas.microsoft.com/office/drawing/2014/main" id="{0AD31759-6B4E-995B-DF18-43BF74A7B826}"/>
              </a:ext>
            </a:extLst>
          </p:cNvPr>
          <p:cNvSpPr>
            <a:spLocks noGrp="1"/>
          </p:cNvSpPr>
          <p:nvPr>
            <p:ph idx="1"/>
          </p:nvPr>
        </p:nvSpPr>
        <p:spPr/>
        <p:txBody>
          <a:bodyPr/>
          <a:lstStyle/>
          <a:p>
            <a:pPr marL="0" indent="0">
              <a:buNone/>
            </a:pPr>
            <a:r>
              <a:rPr lang="he-IL" dirty="0"/>
              <a:t>בסיום כל ספרינט נערך דמו ללקוח, בסביבת ענן.</a:t>
            </a:r>
          </a:p>
          <a:p>
            <a:pPr marL="0" indent="0">
              <a:buNone/>
            </a:pPr>
            <a:r>
              <a:rPr lang="he-IL" dirty="0"/>
              <a:t>אנשי הקשר של הלקוח קבלו את הלינק לאתר להכרות עם המערכת ונתינת פידבק לשינויים נדרשים בספרינטים הבאים.</a:t>
            </a:r>
          </a:p>
          <a:p>
            <a:pPr marL="0" indent="0">
              <a:buNone/>
            </a:pPr>
            <a:r>
              <a:rPr lang="he-IL" dirty="0"/>
              <a:t>בעתיד הצוותות הבאים יפעילו את המערכת בענן חזק יותר ויטמיעו את המערכת באגף לשימוש יומיומי.</a:t>
            </a:r>
          </a:p>
        </p:txBody>
      </p:sp>
      <p:pic>
        <p:nvPicPr>
          <p:cNvPr id="4" name="תמונה 3">
            <a:extLst>
              <a:ext uri="{FF2B5EF4-FFF2-40B4-BE49-F238E27FC236}">
                <a16:creationId xmlns:a16="http://schemas.microsoft.com/office/drawing/2014/main" id="{30938D05-57D0-09C7-09A6-58467F495993}"/>
              </a:ext>
            </a:extLst>
          </p:cNvPr>
          <p:cNvPicPr>
            <a:picLocks noChangeAspect="1"/>
          </p:cNvPicPr>
          <p:nvPr/>
        </p:nvPicPr>
        <p:blipFill>
          <a:blip r:embed="rId2"/>
          <a:stretch>
            <a:fillRect/>
          </a:stretch>
        </p:blipFill>
        <p:spPr>
          <a:xfrm>
            <a:off x="9229087" y="165820"/>
            <a:ext cx="2962913" cy="609653"/>
          </a:xfrm>
          <a:prstGeom prst="rect">
            <a:avLst/>
          </a:prstGeom>
        </p:spPr>
      </p:pic>
    </p:spTree>
    <p:extLst>
      <p:ext uri="{BB962C8B-B14F-4D97-AF65-F5344CB8AC3E}">
        <p14:creationId xmlns:p14="http://schemas.microsoft.com/office/powerpoint/2010/main" val="1792001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680B0A-1BF5-AA8E-B468-401E39D76500}"/>
              </a:ext>
            </a:extLst>
          </p:cNvPr>
          <p:cNvSpPr>
            <a:spLocks noGrp="1"/>
          </p:cNvSpPr>
          <p:nvPr>
            <p:ph type="title"/>
          </p:nvPr>
        </p:nvSpPr>
        <p:spPr/>
        <p:txBody>
          <a:bodyPr/>
          <a:lstStyle/>
          <a:p>
            <a:pPr algn="ctr"/>
            <a:r>
              <a:rPr lang="iw-IL" dirty="0">
                <a:solidFill>
                  <a:schemeClr val="tx2">
                    <a:lumMod val="60000"/>
                    <a:lumOff val="40000"/>
                  </a:schemeClr>
                </a:solidFill>
                <a:cs typeface="+mn-cs"/>
              </a:rPr>
              <a:t>סיכום ומסקנות</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DE67A3D4-AD46-7FE3-BE3C-4C194407B77E}"/>
              </a:ext>
            </a:extLst>
          </p:cNvPr>
          <p:cNvSpPr>
            <a:spLocks noGrp="1"/>
          </p:cNvSpPr>
          <p:nvPr>
            <p:ph idx="1"/>
          </p:nvPr>
        </p:nvSpPr>
        <p:spPr/>
        <p:txBody>
          <a:bodyPr>
            <a:normAutofit fontScale="85000" lnSpcReduction="20000"/>
          </a:bodyPr>
          <a:lstStyle/>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סיכום כללי</a:t>
            </a:r>
            <a:r>
              <a:rPr lang="he-IL"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iw-IL" sz="2800" dirty="0">
                <a:latin typeface="Arial"/>
                <a:ea typeface="Arial"/>
                <a:cs typeface="Arial"/>
                <a:sym typeface="Arial"/>
              </a:rPr>
              <a:t>הפרויקט נחל הצלחה בזכות עבודה משותפת של הצוות, שימוש בטכנולוגיות מתקדמות וארכיטקטורת מיקרו-סרוויסים מבוזרת. המערכת מאפשרת ניהול קורסים, שיעורים ומסמכים בצורה יעילה ונוחה, תוך שמירה על חוויית משתמש גבוהה. הפרויקט הושק בהצלחה לענן וממשיך להיות מתוחזק ומשודרג באופן שוטף.</a:t>
            </a:r>
            <a:endParaRPr lang="he-IL" sz="2800"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endParaRPr lang="iw-IL" dirty="0"/>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מסקנות אישיות</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כמפורט בפרק שמונה- צברתי ידע רב וחדש בטכנולוגיות חדשניות וחכמות, למדתי נהלי עבודה </a:t>
            </a:r>
            <a:r>
              <a:rPr lang="he-IL" dirty="0"/>
              <a:t>במתודולוגיית </a:t>
            </a:r>
            <a:r>
              <a:rPr lang="he-IL" dirty="0" err="1"/>
              <a:t>אדג'ייל</a:t>
            </a:r>
            <a:r>
              <a:rPr lang="en-US" dirty="0"/>
              <a:t>(Agile)</a:t>
            </a:r>
            <a:r>
              <a:rPr lang="he-IL" dirty="0"/>
              <a:t>,</a:t>
            </a:r>
            <a:r>
              <a:rPr lang="en-US" dirty="0"/>
              <a:t> </a:t>
            </a:r>
            <a:r>
              <a:rPr lang="he-IL" sz="2800" i="0" u="none" strike="noStrike" cap="none" dirty="0">
                <a:latin typeface="Arial"/>
                <a:ea typeface="Arial"/>
                <a:cs typeface="Arial"/>
                <a:sym typeface="Arial"/>
              </a:rPr>
              <a:t>התמודדתי עם אתגרים בפיתוח ו</a:t>
            </a:r>
            <a:r>
              <a:rPr lang="he-IL" sz="2800" b="0" i="0" u="none" strike="noStrike" cap="none" dirty="0">
                <a:latin typeface="Arial"/>
                <a:ea typeface="Arial"/>
                <a:cs typeface="Arial"/>
                <a:sym typeface="Arial"/>
              </a:rPr>
              <a:t>פתרתי באגים שונים במהלך הפיתוח.</a:t>
            </a:r>
          </a:p>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תרומה לפרויקט ולחברה:</a:t>
            </a:r>
            <a:endParaRPr lang="he-IL" sz="2800" b="1"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מעבר למשימות שלי החשובות בפיתוח , הכוונתי את הצוות לנראות נכונה של האתר, בדגש להנפיק מערכת עם </a:t>
            </a:r>
            <a:r>
              <a:rPr lang="he-IL" sz="2800" i="0" u="none" strike="noStrike" cap="none" dirty="0" err="1">
                <a:latin typeface="Arial"/>
                <a:ea typeface="Arial"/>
                <a:cs typeface="Arial"/>
                <a:sym typeface="Arial"/>
              </a:rPr>
              <a:t>חוית</a:t>
            </a:r>
            <a:r>
              <a:rPr lang="he-IL" sz="2800" i="0" u="none" strike="noStrike" cap="none" dirty="0">
                <a:latin typeface="Arial"/>
                <a:ea typeface="Arial"/>
                <a:cs typeface="Arial"/>
                <a:sym typeface="Arial"/>
              </a:rPr>
              <a:t> משתמש גבוהה וידידותית יותר</a:t>
            </a:r>
            <a:endParaRPr lang="iw-IL" dirty="0"/>
          </a:p>
        </p:txBody>
      </p:sp>
      <p:pic>
        <p:nvPicPr>
          <p:cNvPr id="4" name="תמונה 3">
            <a:extLst>
              <a:ext uri="{FF2B5EF4-FFF2-40B4-BE49-F238E27FC236}">
                <a16:creationId xmlns:a16="http://schemas.microsoft.com/office/drawing/2014/main" id="{16A08F8A-D9CA-531C-5127-70A04B468F4D}"/>
              </a:ext>
            </a:extLst>
          </p:cNvPr>
          <p:cNvPicPr>
            <a:picLocks noChangeAspect="1"/>
          </p:cNvPicPr>
          <p:nvPr/>
        </p:nvPicPr>
        <p:blipFill>
          <a:blip r:embed="rId2"/>
          <a:stretch>
            <a:fillRect/>
          </a:stretch>
        </p:blipFill>
        <p:spPr>
          <a:xfrm>
            <a:off x="9132754" y="147890"/>
            <a:ext cx="2962913" cy="609653"/>
          </a:xfrm>
          <a:prstGeom prst="rect">
            <a:avLst/>
          </a:prstGeom>
        </p:spPr>
      </p:pic>
    </p:spTree>
    <p:extLst>
      <p:ext uri="{BB962C8B-B14F-4D97-AF65-F5344CB8AC3E}">
        <p14:creationId xmlns:p14="http://schemas.microsoft.com/office/powerpoint/2010/main" val="2151092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1B7BD4-CE19-12EA-8EED-12B635472866}"/>
              </a:ext>
            </a:extLst>
          </p:cNvPr>
          <p:cNvSpPr>
            <a:spLocks noGrp="1"/>
          </p:cNvSpPr>
          <p:nvPr>
            <p:ph type="title"/>
          </p:nvPr>
        </p:nvSpPr>
        <p:spPr/>
        <p:txBody>
          <a:bodyPr/>
          <a:lstStyle/>
          <a:p>
            <a:pPr algn="ctr"/>
            <a:r>
              <a:rPr lang="he-IL" dirty="0">
                <a:solidFill>
                  <a:schemeClr val="tx2">
                    <a:lumMod val="60000"/>
                    <a:lumOff val="40000"/>
                  </a:schemeClr>
                </a:solidFill>
                <a:cs typeface="+mn-cs"/>
              </a:rPr>
              <a:t>נספחים:</a:t>
            </a:r>
          </a:p>
        </p:txBody>
      </p:sp>
      <p:grpSp>
        <p:nvGrpSpPr>
          <p:cNvPr id="8" name="קבוצה 7">
            <a:extLst>
              <a:ext uri="{FF2B5EF4-FFF2-40B4-BE49-F238E27FC236}">
                <a16:creationId xmlns:a16="http://schemas.microsoft.com/office/drawing/2014/main" id="{FB6A8020-409B-083A-B2DD-F072F2FB0E61}"/>
              </a:ext>
            </a:extLst>
          </p:cNvPr>
          <p:cNvGrpSpPr/>
          <p:nvPr/>
        </p:nvGrpSpPr>
        <p:grpSpPr>
          <a:xfrm>
            <a:off x="104775" y="276225"/>
            <a:ext cx="4914899" cy="6503837"/>
            <a:chOff x="4899360" y="1032326"/>
            <a:chExt cx="6919560" cy="8130891"/>
          </a:xfrm>
        </p:grpSpPr>
        <p:pic>
          <p:nvPicPr>
            <p:cNvPr id="5" name="תמונה 4">
              <a:extLst>
                <a:ext uri="{FF2B5EF4-FFF2-40B4-BE49-F238E27FC236}">
                  <a16:creationId xmlns:a16="http://schemas.microsoft.com/office/drawing/2014/main" id="{EB5985BA-6CFF-CF5C-3204-49D728BBCA16}"/>
                </a:ext>
              </a:extLst>
            </p:cNvPr>
            <p:cNvPicPr>
              <a:picLocks noChangeAspect="1"/>
            </p:cNvPicPr>
            <p:nvPr/>
          </p:nvPicPr>
          <p:blipFill>
            <a:blip r:embed="rId2"/>
            <a:stretch>
              <a:fillRect/>
            </a:stretch>
          </p:blipFill>
          <p:spPr>
            <a:xfrm>
              <a:off x="4899360" y="1032326"/>
              <a:ext cx="6919560" cy="4244708"/>
            </a:xfrm>
            <a:prstGeom prst="rect">
              <a:avLst/>
            </a:prstGeom>
          </p:spPr>
        </p:pic>
        <p:pic>
          <p:nvPicPr>
            <p:cNvPr id="7" name="תמונה 6">
              <a:extLst>
                <a:ext uri="{FF2B5EF4-FFF2-40B4-BE49-F238E27FC236}">
                  <a16:creationId xmlns:a16="http://schemas.microsoft.com/office/drawing/2014/main" id="{CFCC5F1D-B2F7-B035-507C-B0944F672819}"/>
                </a:ext>
              </a:extLst>
            </p:cNvPr>
            <p:cNvPicPr>
              <a:picLocks noChangeAspect="1"/>
            </p:cNvPicPr>
            <p:nvPr/>
          </p:nvPicPr>
          <p:blipFill>
            <a:blip r:embed="rId3"/>
            <a:stretch>
              <a:fillRect/>
            </a:stretch>
          </p:blipFill>
          <p:spPr>
            <a:xfrm>
              <a:off x="5116540" y="5299542"/>
              <a:ext cx="6683319" cy="3863675"/>
            </a:xfrm>
            <a:prstGeom prst="rect">
              <a:avLst/>
            </a:prstGeom>
          </p:spPr>
        </p:pic>
      </p:grpSp>
      <p:sp>
        <p:nvSpPr>
          <p:cNvPr id="9" name="כותרת 1">
            <a:extLst>
              <a:ext uri="{FF2B5EF4-FFF2-40B4-BE49-F238E27FC236}">
                <a16:creationId xmlns:a16="http://schemas.microsoft.com/office/drawing/2014/main" id="{976AAB22-B7AB-181E-5795-4E40541B5547}"/>
              </a:ext>
            </a:extLst>
          </p:cNvPr>
          <p:cNvSpPr txBox="1">
            <a:spLocks/>
          </p:cNvSpPr>
          <p:nvPr/>
        </p:nvSpPr>
        <p:spPr>
          <a:xfrm>
            <a:off x="4914900" y="1171576"/>
            <a:ext cx="7172324" cy="723900"/>
          </a:xfrm>
          <a:prstGeom prst="rect">
            <a:avLst/>
          </a:prstGeom>
        </p:spPr>
        <p:txBody>
          <a:bodyPr vert="horz" lIns="91440" tIns="45720" rIns="91440" bIns="45720" rtlCol="1" anchor="ctr">
            <a:normAutofit fontScale="85000"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3200" dirty="0">
                <a:solidFill>
                  <a:schemeClr val="tx2">
                    <a:lumMod val="60000"/>
                    <a:lumOff val="40000"/>
                  </a:schemeClr>
                </a:solidFill>
                <a:cs typeface="+mn-cs"/>
              </a:rPr>
              <a:t>הסבר מעמיק על הפונקציה </a:t>
            </a:r>
            <a:r>
              <a:rPr lang="en-US" sz="3200" dirty="0" err="1">
                <a:solidFill>
                  <a:schemeClr val="tx2">
                    <a:lumMod val="60000"/>
                    <a:lumOff val="40000"/>
                  </a:schemeClr>
                </a:solidFill>
                <a:cs typeface="+mn-cs"/>
              </a:rPr>
              <a:t>getUrlValueFromConfig</a:t>
            </a:r>
            <a:r>
              <a:rPr lang="he-IL" sz="3200" dirty="0">
                <a:solidFill>
                  <a:schemeClr val="tx2">
                    <a:lumMod val="60000"/>
                    <a:lumOff val="40000"/>
                  </a:schemeClr>
                </a:solidFill>
                <a:cs typeface="+mn-cs"/>
              </a:rPr>
              <a:t> :</a:t>
            </a:r>
          </a:p>
        </p:txBody>
      </p:sp>
      <p:pic>
        <p:nvPicPr>
          <p:cNvPr id="3" name="תמונה 2">
            <a:extLst>
              <a:ext uri="{FF2B5EF4-FFF2-40B4-BE49-F238E27FC236}">
                <a16:creationId xmlns:a16="http://schemas.microsoft.com/office/drawing/2014/main" id="{1B695124-7F13-05CD-EA7E-12B2A3BD2013}"/>
              </a:ext>
            </a:extLst>
          </p:cNvPr>
          <p:cNvPicPr>
            <a:picLocks noChangeAspect="1"/>
          </p:cNvPicPr>
          <p:nvPr/>
        </p:nvPicPr>
        <p:blipFill>
          <a:blip r:embed="rId4"/>
          <a:stretch>
            <a:fillRect/>
          </a:stretch>
        </p:blipFill>
        <p:spPr>
          <a:xfrm>
            <a:off x="5129347" y="2093912"/>
            <a:ext cx="6743429" cy="4244247"/>
          </a:xfrm>
          <a:prstGeom prst="rect">
            <a:avLst/>
          </a:prstGeom>
        </p:spPr>
      </p:pic>
      <p:pic>
        <p:nvPicPr>
          <p:cNvPr id="4" name="תמונה 3">
            <a:extLst>
              <a:ext uri="{FF2B5EF4-FFF2-40B4-BE49-F238E27FC236}">
                <a16:creationId xmlns:a16="http://schemas.microsoft.com/office/drawing/2014/main" id="{E3CA00AA-B137-FCC1-3BEC-8A5B7BB8EEF0}"/>
              </a:ext>
            </a:extLst>
          </p:cNvPr>
          <p:cNvPicPr>
            <a:picLocks noChangeAspect="1"/>
          </p:cNvPicPr>
          <p:nvPr/>
        </p:nvPicPr>
        <p:blipFill>
          <a:blip r:embed="rId5"/>
          <a:stretch>
            <a:fillRect/>
          </a:stretch>
        </p:blipFill>
        <p:spPr>
          <a:xfrm>
            <a:off x="9124311" y="157879"/>
            <a:ext cx="2962913" cy="609653"/>
          </a:xfrm>
          <a:prstGeom prst="rect">
            <a:avLst/>
          </a:prstGeom>
        </p:spPr>
      </p:pic>
    </p:spTree>
    <p:extLst>
      <p:ext uri="{BB962C8B-B14F-4D97-AF65-F5344CB8AC3E}">
        <p14:creationId xmlns:p14="http://schemas.microsoft.com/office/powerpoint/2010/main" val="1655816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1B7BD4-CE19-12EA-8EED-12B635472866}"/>
              </a:ext>
            </a:extLst>
          </p:cNvPr>
          <p:cNvSpPr>
            <a:spLocks noGrp="1"/>
          </p:cNvSpPr>
          <p:nvPr>
            <p:ph type="title"/>
          </p:nvPr>
        </p:nvSpPr>
        <p:spPr/>
        <p:txBody>
          <a:bodyPr/>
          <a:lstStyle/>
          <a:p>
            <a:pPr algn="ctr"/>
            <a:r>
              <a:rPr lang="he-IL" dirty="0">
                <a:solidFill>
                  <a:schemeClr val="tx2">
                    <a:lumMod val="60000"/>
                    <a:lumOff val="40000"/>
                  </a:schemeClr>
                </a:solidFill>
                <a:cs typeface="+mn-cs"/>
              </a:rPr>
              <a:t>נספחים:</a:t>
            </a:r>
          </a:p>
        </p:txBody>
      </p:sp>
      <p:pic>
        <p:nvPicPr>
          <p:cNvPr id="4" name="תמונה 3">
            <a:extLst>
              <a:ext uri="{FF2B5EF4-FFF2-40B4-BE49-F238E27FC236}">
                <a16:creationId xmlns:a16="http://schemas.microsoft.com/office/drawing/2014/main" id="{E3CA00AA-B137-FCC1-3BEC-8A5B7BB8EEF0}"/>
              </a:ext>
            </a:extLst>
          </p:cNvPr>
          <p:cNvPicPr>
            <a:picLocks noChangeAspect="1"/>
          </p:cNvPicPr>
          <p:nvPr/>
        </p:nvPicPr>
        <p:blipFill>
          <a:blip r:embed="rId2"/>
          <a:stretch>
            <a:fillRect/>
          </a:stretch>
        </p:blipFill>
        <p:spPr>
          <a:xfrm>
            <a:off x="9124311" y="157879"/>
            <a:ext cx="2962913" cy="609653"/>
          </a:xfrm>
          <a:prstGeom prst="rect">
            <a:avLst/>
          </a:prstGeom>
        </p:spPr>
      </p:pic>
      <p:sp>
        <p:nvSpPr>
          <p:cNvPr id="6" name="תיבת טקסט 5">
            <a:extLst>
              <a:ext uri="{FF2B5EF4-FFF2-40B4-BE49-F238E27FC236}">
                <a16:creationId xmlns:a16="http://schemas.microsoft.com/office/drawing/2014/main" id="{B318BF4A-E3D5-BFF3-432F-516EC9BEB3B3}"/>
              </a:ext>
            </a:extLst>
          </p:cNvPr>
          <p:cNvSpPr txBox="1"/>
          <p:nvPr/>
        </p:nvSpPr>
        <p:spPr>
          <a:xfrm>
            <a:off x="1398494" y="1757082"/>
            <a:ext cx="9207273" cy="1477328"/>
          </a:xfrm>
          <a:prstGeom prst="rect">
            <a:avLst/>
          </a:prstGeom>
          <a:noFill/>
        </p:spPr>
        <p:txBody>
          <a:bodyPr wrap="square" rtlCol="1">
            <a:spAutoFit/>
          </a:bodyPr>
          <a:lstStyle/>
          <a:p>
            <a:r>
              <a:rPr lang="he-IL" sz="2400" dirty="0"/>
              <a:t>מצורפים הנספחים הבאים: </a:t>
            </a:r>
          </a:p>
          <a:p>
            <a:pPr marL="285750" indent="-285750">
              <a:buFont typeface="Arial" panose="020B0604020202020204" pitchFamily="34" charset="0"/>
              <a:buChar char="•"/>
            </a:pPr>
            <a:r>
              <a:rPr lang="he-IL" sz="2400" dirty="0"/>
              <a:t>נספח א' טופס הצעה לפרויקט בתעשייה-פרקטיקום .</a:t>
            </a:r>
          </a:p>
          <a:p>
            <a:pPr marL="285750" indent="-285750">
              <a:buFont typeface="Arial" panose="020B0604020202020204" pitchFamily="34" charset="0"/>
              <a:buChar char="•"/>
            </a:pPr>
            <a:r>
              <a:rPr lang="he-IL" sz="2400" dirty="0"/>
              <a:t>אישור מעסיק לפרקטיקום.</a:t>
            </a:r>
          </a:p>
          <a:p>
            <a:pPr marL="285750" indent="-285750">
              <a:buFont typeface="Arial" panose="020B0604020202020204" pitchFamily="34" charset="0"/>
              <a:buChar char="•"/>
            </a:pPr>
            <a:endParaRPr lang="he-IL" dirty="0"/>
          </a:p>
        </p:txBody>
      </p:sp>
    </p:spTree>
    <p:extLst>
      <p:ext uri="{BB962C8B-B14F-4D97-AF65-F5344CB8AC3E}">
        <p14:creationId xmlns:p14="http://schemas.microsoft.com/office/powerpoint/2010/main" val="397309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5B3143-EDDE-83FF-646B-035DE397FAC9}"/>
              </a:ext>
            </a:extLst>
          </p:cNvPr>
          <p:cNvSpPr>
            <a:spLocks noGrp="1"/>
          </p:cNvSpPr>
          <p:nvPr>
            <p:ph type="title"/>
          </p:nvPr>
        </p:nvSpPr>
        <p:spPr/>
        <p:txBody>
          <a:bodyPr/>
          <a:lstStyle/>
          <a:p>
            <a:r>
              <a:rPr lang="he-IL" dirty="0">
                <a:solidFill>
                  <a:schemeClr val="tx2">
                    <a:lumMod val="60000"/>
                    <a:lumOff val="40000"/>
                  </a:schemeClr>
                </a:solidFill>
                <a:cs typeface="+mn-cs"/>
              </a:rPr>
              <a:t>מבוא:</a:t>
            </a:r>
          </a:p>
        </p:txBody>
      </p:sp>
      <p:sp>
        <p:nvSpPr>
          <p:cNvPr id="3" name="מציין מיקום תוכן 2">
            <a:extLst>
              <a:ext uri="{FF2B5EF4-FFF2-40B4-BE49-F238E27FC236}">
                <a16:creationId xmlns:a16="http://schemas.microsoft.com/office/drawing/2014/main" id="{219B273A-FFB2-FE05-5E6E-F288AC18DDDC}"/>
              </a:ext>
            </a:extLst>
          </p:cNvPr>
          <p:cNvSpPr>
            <a:spLocks noGrp="1"/>
          </p:cNvSpPr>
          <p:nvPr>
            <p:ph idx="1"/>
          </p:nvPr>
        </p:nvSpPr>
        <p:spPr>
          <a:xfrm>
            <a:off x="940836" y="1340433"/>
            <a:ext cx="10515600" cy="4351338"/>
          </a:xfrm>
        </p:spPr>
        <p:txBody>
          <a:bodyPr>
            <a:noAutofit/>
          </a:bodyPr>
          <a:lstStyle/>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תי</a:t>
            </a:r>
            <a:r>
              <a:rPr lang="iw-IL" sz="2200" b="1" i="0" u="none" strike="noStrike" cap="none" dirty="0">
                <a:latin typeface="Arial"/>
                <a:ea typeface="Arial"/>
                <a:cs typeface="Arial"/>
                <a:sym typeface="Arial"/>
              </a:rPr>
              <a:t>אור כללי של הפרויקט:  </a:t>
            </a:r>
            <a:r>
              <a:rPr lang="iw-IL" sz="2200" dirty="0">
                <a:latin typeface="Arial"/>
                <a:ea typeface="Arial"/>
                <a:cs typeface="Arial"/>
                <a:sym typeface="Arial"/>
              </a:rPr>
              <a:t>אתר לניהול האגף האדמיניסטרטיבי של המכון</a:t>
            </a:r>
            <a:r>
              <a:rPr lang="iw-IL" sz="2200" b="0" i="0" u="none" strike="noStrike" cap="none" dirty="0">
                <a:latin typeface="Arial"/>
                <a:ea typeface="Arial"/>
                <a:cs typeface="Arial"/>
                <a:sym typeface="Arial"/>
              </a:rPr>
              <a:t>.</a:t>
            </a:r>
          </a:p>
          <a:p>
            <a:pPr marL="0" marR="0" lvl="0" indent="0" rtl="1">
              <a:lnSpc>
                <a:spcPct val="100000"/>
              </a:lnSpc>
              <a:spcBef>
                <a:spcPts val="0"/>
              </a:spcBef>
              <a:spcAft>
                <a:spcPts val="0"/>
              </a:spcAft>
              <a:buClr>
                <a:schemeClr val="lt1"/>
              </a:buClr>
              <a:buSzPts val="1100"/>
              <a:buNone/>
            </a:pPr>
            <a:endParaRPr lang="he-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dirty="0">
                <a:latin typeface="Arial"/>
                <a:ea typeface="Arial"/>
                <a:cs typeface="Arial"/>
                <a:sym typeface="Arial"/>
              </a:rPr>
              <a:t>כיום בית העסק מתנהל באמצעות קבצי .</a:t>
            </a:r>
            <a:r>
              <a:rPr lang="en-US" sz="2200" dirty="0">
                <a:latin typeface="Arial"/>
                <a:ea typeface="Arial"/>
                <a:cs typeface="Arial"/>
                <a:sym typeface="Arial"/>
              </a:rPr>
              <a:t>excel </a:t>
            </a:r>
            <a:r>
              <a:rPr lang="iw-IL" sz="2200" dirty="0">
                <a:latin typeface="Arial"/>
                <a:ea typeface="Arial"/>
                <a:cs typeface="Arial"/>
                <a:sym typeface="Arial"/>
              </a:rPr>
              <a:t>לניהול האדמיניסטטיבי של המכון. בפרויקט זה מתוכנן לבצע המרה של צורת העבודה לדיגיטלית. הפרויקט נוגע בחלקים מסוימים של שירותי המשרד והם: קורסים,תלמידים ודווח נוכחות. </a:t>
            </a:r>
          </a:p>
          <a:p>
            <a:pPr marL="0" marR="0" lvl="0" indent="0" rtl="1">
              <a:lnSpc>
                <a:spcPct val="100000"/>
              </a:lnSpc>
              <a:spcBef>
                <a:spcPts val="0"/>
              </a:spcBef>
              <a:spcAft>
                <a:spcPts val="0"/>
              </a:spcAft>
              <a:buClr>
                <a:schemeClr val="lt1"/>
              </a:buClr>
              <a:buSzPts val="1100"/>
              <a:buNone/>
            </a:pPr>
            <a:endParaRPr lang="iw-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מטרות המערכת</a:t>
            </a:r>
            <a:r>
              <a:rPr lang="iw-IL" sz="2200" dirty="0">
                <a:latin typeface="Arial"/>
                <a:ea typeface="Arial"/>
                <a:cs typeface="Arial"/>
                <a:sym typeface="Arial"/>
              </a:rPr>
              <a:t>:</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1. </a:t>
            </a:r>
            <a:r>
              <a:rPr lang="iw-IL" sz="2200" dirty="0">
                <a:latin typeface="Arial"/>
                <a:ea typeface="Arial"/>
                <a:cs typeface="Arial"/>
                <a:sym typeface="Arial"/>
              </a:rPr>
              <a:t>תכלול תשתית אימות והרשאות לזיהוי המשתמש וסמכויותיו המערכת מאפשרת למזכירות </a:t>
            </a:r>
            <a:r>
              <a:rPr lang="he-IL" sz="2200" dirty="0">
                <a:latin typeface="Arial"/>
                <a:ea typeface="Arial"/>
                <a:cs typeface="Arial"/>
                <a:sym typeface="Arial"/>
              </a:rPr>
              <a:t> </a:t>
            </a:r>
            <a:r>
              <a:rPr lang="iw-IL" sz="2200" dirty="0">
                <a:latin typeface="Arial"/>
                <a:ea typeface="Arial"/>
                <a:cs typeface="Arial"/>
                <a:sym typeface="Arial"/>
              </a:rPr>
              <a:t>לגשת למידע ופעולות באתר לפי הרשאות שקיבלו ממנהל האתר.</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2. </a:t>
            </a:r>
            <a:r>
              <a:rPr lang="iw-IL" sz="2200" dirty="0">
                <a:latin typeface="Arial"/>
                <a:ea typeface="Arial"/>
                <a:cs typeface="Arial"/>
                <a:sym typeface="Arial"/>
              </a:rPr>
              <a:t>תכלול תשתית </a:t>
            </a:r>
            <a:r>
              <a:rPr lang="en-US" sz="2200" dirty="0">
                <a:latin typeface="Arial"/>
                <a:ea typeface="Arial"/>
                <a:cs typeface="Arial"/>
                <a:sym typeface="Arial"/>
              </a:rPr>
              <a:t>DB (Postgres SQL DB) </a:t>
            </a:r>
            <a:r>
              <a:rPr lang="he-IL" sz="2200" dirty="0">
                <a:latin typeface="Arial"/>
                <a:ea typeface="Arial"/>
                <a:cs typeface="Arial"/>
                <a:sym typeface="Arial"/>
              </a:rPr>
              <a:t> -</a:t>
            </a:r>
            <a:r>
              <a:rPr lang="en-US" sz="2200" dirty="0">
                <a:latin typeface="Arial"/>
                <a:ea typeface="Arial"/>
                <a:cs typeface="Arial"/>
                <a:sym typeface="Arial"/>
              </a:rPr>
              <a:t> </a:t>
            </a:r>
            <a:r>
              <a:rPr lang="iw-IL" sz="2200" dirty="0">
                <a:latin typeface="Arial"/>
                <a:ea typeface="Arial"/>
                <a:cs typeface="Arial"/>
                <a:sym typeface="Arial"/>
              </a:rPr>
              <a:t>לשמירת המידע במרוכז.</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3. </a:t>
            </a:r>
            <a:r>
              <a:rPr lang="iw-IL" sz="2200" dirty="0">
                <a:latin typeface="Arial"/>
                <a:ea typeface="Arial"/>
                <a:cs typeface="Arial"/>
                <a:sym typeface="Arial"/>
              </a:rPr>
              <a:t>תכלול תשתית ענן - המערכת מתוכננת להיות פרוסה בענן.</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4. </a:t>
            </a:r>
            <a:r>
              <a:rPr lang="iw-IL" sz="2200" dirty="0">
                <a:latin typeface="Arial"/>
                <a:ea typeface="Arial"/>
                <a:cs typeface="Arial"/>
                <a:sym typeface="Arial"/>
              </a:rPr>
              <a:t>תהיה  ידידותית למשתמש, אינפורמטיבית ואינטראקטיבית למכללה</a:t>
            </a:r>
          </a:p>
          <a:p>
            <a:pPr marL="127000" indent="0">
              <a:lnSpc>
                <a:spcPct val="100000"/>
              </a:lnSpc>
              <a:spcBef>
                <a:spcPts val="0"/>
              </a:spcBef>
              <a:buClr>
                <a:schemeClr val="lt1"/>
              </a:buClr>
              <a:buSzPts val="1600"/>
              <a:buNone/>
            </a:pPr>
            <a:r>
              <a:rPr lang="he-IL" sz="2200" dirty="0">
                <a:latin typeface="Arial"/>
                <a:ea typeface="Arial"/>
                <a:cs typeface="Arial"/>
                <a:sym typeface="Arial"/>
              </a:rPr>
              <a:t>5. </a:t>
            </a:r>
            <a:r>
              <a:rPr lang="iw-IL" sz="2200" dirty="0">
                <a:latin typeface="Arial"/>
                <a:ea typeface="Arial"/>
                <a:cs typeface="Arial"/>
                <a:sym typeface="Arial"/>
              </a:rPr>
              <a:t>תהיה חכמה מהירה וחדשנית - תפותח בארכיטקטורת </a:t>
            </a:r>
            <a:r>
              <a:rPr lang="en-US" sz="2200" dirty="0">
                <a:latin typeface="Arial"/>
                <a:ea typeface="Arial"/>
                <a:cs typeface="Arial"/>
                <a:sym typeface="Arial"/>
              </a:rPr>
              <a:t>, MS </a:t>
            </a:r>
            <a:r>
              <a:rPr lang="he-IL" sz="2200" dirty="0">
                <a:latin typeface="Arial"/>
                <a:ea typeface="Arial"/>
                <a:cs typeface="Arial"/>
                <a:sym typeface="Arial"/>
              </a:rPr>
              <a:t> </a:t>
            </a:r>
            <a:r>
              <a:rPr lang="iw-IL" sz="2200" dirty="0">
                <a:latin typeface="Arial"/>
                <a:ea typeface="Arial"/>
                <a:cs typeface="Arial"/>
                <a:sym typeface="Arial"/>
              </a:rPr>
              <a:t>בשפות</a:t>
            </a:r>
            <a:r>
              <a:rPr lang="he-IL" sz="2200" dirty="0">
                <a:latin typeface="Arial"/>
                <a:ea typeface="Arial"/>
                <a:cs typeface="Arial"/>
                <a:sym typeface="Arial"/>
              </a:rPr>
              <a:t>:</a:t>
            </a:r>
            <a:r>
              <a:rPr lang="en-US" sz="2200" dirty="0">
                <a:latin typeface="Arial"/>
                <a:ea typeface="Arial"/>
                <a:cs typeface="Arial"/>
                <a:sym typeface="Arial"/>
              </a:rPr>
              <a:t>TS , Java </a:t>
            </a:r>
            <a:br>
              <a:rPr lang="en-US" sz="2200" dirty="0">
                <a:latin typeface="Arial"/>
                <a:ea typeface="Arial"/>
                <a:cs typeface="Arial"/>
                <a:sym typeface="Arial"/>
              </a:rPr>
            </a:br>
            <a:r>
              <a:rPr lang="en-US" sz="2200" dirty="0">
                <a:latin typeface="Arial"/>
                <a:ea typeface="Arial"/>
                <a:cs typeface="Arial"/>
                <a:sym typeface="Arial"/>
              </a:rPr>
              <a:t>    </a:t>
            </a:r>
            <a:r>
              <a:rPr lang="iw-IL" sz="2200" dirty="0">
                <a:latin typeface="Arial"/>
                <a:ea typeface="Arial"/>
                <a:cs typeface="Arial"/>
                <a:sym typeface="Arial"/>
              </a:rPr>
              <a:t>ובטכנולוגיות</a:t>
            </a:r>
            <a:r>
              <a:rPr lang="he-IL" sz="2200" dirty="0">
                <a:latin typeface="Arial"/>
                <a:ea typeface="Arial"/>
                <a:cs typeface="Arial"/>
                <a:sym typeface="Arial"/>
              </a:rPr>
              <a:t>: </a:t>
            </a:r>
            <a:r>
              <a:rPr lang="iw-IL" sz="2200" dirty="0">
                <a:latin typeface="Arial"/>
                <a:ea typeface="Arial"/>
                <a:cs typeface="Arial"/>
                <a:sym typeface="Arial"/>
              </a:rPr>
              <a:t> </a:t>
            </a:r>
            <a:r>
              <a:rPr lang="en-US" sz="2200" dirty="0">
                <a:latin typeface="Arial"/>
                <a:ea typeface="Arial"/>
                <a:cs typeface="Arial"/>
                <a:sym typeface="Arial"/>
              </a:rPr>
              <a:t>Angular , Java spring boot</a:t>
            </a:r>
          </a:p>
          <a:p>
            <a:endParaRPr lang="he-IL" sz="2200" dirty="0"/>
          </a:p>
        </p:txBody>
      </p:sp>
      <p:pic>
        <p:nvPicPr>
          <p:cNvPr id="4" name="תמונה 3">
            <a:extLst>
              <a:ext uri="{FF2B5EF4-FFF2-40B4-BE49-F238E27FC236}">
                <a16:creationId xmlns:a16="http://schemas.microsoft.com/office/drawing/2014/main" id="{146255EA-FD25-3377-39D6-E0815FC7A9D1}"/>
              </a:ext>
            </a:extLst>
          </p:cNvPr>
          <p:cNvPicPr>
            <a:picLocks noChangeAspect="1"/>
          </p:cNvPicPr>
          <p:nvPr/>
        </p:nvPicPr>
        <p:blipFill>
          <a:blip r:embed="rId2"/>
          <a:stretch>
            <a:fillRect/>
          </a:stretch>
        </p:blipFill>
        <p:spPr>
          <a:xfrm>
            <a:off x="9229087" y="138926"/>
            <a:ext cx="2962913" cy="609653"/>
          </a:xfrm>
          <a:prstGeom prst="rect">
            <a:avLst/>
          </a:prstGeom>
        </p:spPr>
      </p:pic>
    </p:spTree>
    <p:extLst>
      <p:ext uri="{BB962C8B-B14F-4D97-AF65-F5344CB8AC3E}">
        <p14:creationId xmlns:p14="http://schemas.microsoft.com/office/powerpoint/2010/main" val="235452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371063-A152-E966-A0EC-E34959606910}"/>
              </a:ext>
            </a:extLst>
          </p:cNvPr>
          <p:cNvSpPr>
            <a:spLocks noGrp="1"/>
          </p:cNvSpPr>
          <p:nvPr>
            <p:ph type="title"/>
          </p:nvPr>
        </p:nvSpPr>
        <p:spPr/>
        <p:txBody>
          <a:bodyPr/>
          <a:lstStyle/>
          <a:p>
            <a:pPr algn="ctr"/>
            <a:r>
              <a:rPr lang="iw-IL" sz="4400" b="0" i="0" u="none" strike="noStrike" cap="none" dirty="0">
                <a:solidFill>
                  <a:schemeClr val="tx2">
                    <a:lumMod val="60000"/>
                    <a:lumOff val="40000"/>
                  </a:schemeClr>
                </a:solidFill>
                <a:latin typeface="Arial"/>
                <a:ea typeface="Arial"/>
                <a:cs typeface="Arial"/>
                <a:sym typeface="Arial"/>
              </a:rPr>
              <a:t>חברת Diversitek</a:t>
            </a:r>
            <a:endParaRPr lang="he-IL" dirty="0">
              <a:solidFill>
                <a:schemeClr val="tx2">
                  <a:lumMod val="60000"/>
                  <a:lumOff val="40000"/>
                </a:schemeClr>
              </a:solidFill>
            </a:endParaRPr>
          </a:p>
        </p:txBody>
      </p:sp>
      <p:sp>
        <p:nvSpPr>
          <p:cNvPr id="3" name="מציין מיקום תוכן 2">
            <a:extLst>
              <a:ext uri="{FF2B5EF4-FFF2-40B4-BE49-F238E27FC236}">
                <a16:creationId xmlns:a16="http://schemas.microsoft.com/office/drawing/2014/main" id="{A5D41447-FF47-6259-8C54-DE4F45230E0E}"/>
              </a:ext>
            </a:extLst>
          </p:cNvPr>
          <p:cNvSpPr>
            <a:spLocks noGrp="1"/>
          </p:cNvSpPr>
          <p:nvPr>
            <p:ph idx="1"/>
          </p:nvPr>
        </p:nvSpPr>
        <p:spPr>
          <a:xfrm>
            <a:off x="838200" y="1276350"/>
            <a:ext cx="10668000" cy="5333999"/>
          </a:xfrm>
        </p:spPr>
        <p:txBody>
          <a:bodyPr>
            <a:normAutofit/>
          </a:bodyPr>
          <a:lstStyle/>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שם החברה</a:t>
            </a:r>
            <a:r>
              <a:rPr lang="he-IL" sz="1400" b="1" u="sng"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 דייברסיטק טכנולוגיה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תחום עיסוק:</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דייברסיטק טכנולוגיה הינו בית תוכנה המספק פתרונות טכנולוגיים מגוונים ללקוחות קצה, ביניהם עסקים קטנים ובינוניים.</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מוצרים ושירותים:</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פיתוח תוכנות לניהול לידים ולקוחות,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בניית אתרי תדמית משוכללים,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פתרונות מותאמים אישית לפי דרישות הלקוח,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שירותי תמיכה טכנית והטמעה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לקוחות החברה: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עסקים קטנים ובינוניים ממגוון תחומים, חברות טכנולוגיה, מוסדות חינוך</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מבנה ארגוני:</a:t>
            </a:r>
            <a:br>
              <a:rPr lang="en-US"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מנכ"ל</a:t>
            </a:r>
            <a:r>
              <a:rPr lang="en-US" sz="1400"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אביגיל מיכלסון</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CTO</a:t>
            </a:r>
            <a:r>
              <a:rPr lang="he-IL" sz="1400" dirty="0">
                <a:solidFill>
                  <a:srgbClr val="000000"/>
                </a:solidFill>
                <a:latin typeface="Arial"/>
                <a:ea typeface="Arial"/>
                <a:cs typeface="Arial"/>
                <a:sym typeface="Arial"/>
              </a:rPr>
              <a:t>: שוקי גור</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PMO</a:t>
            </a:r>
            <a:r>
              <a:rPr lang="he-IL" sz="1400" dirty="0">
                <a:solidFill>
                  <a:srgbClr val="000000"/>
                </a:solidFill>
                <a:latin typeface="Arial"/>
                <a:ea typeface="Arial"/>
                <a:cs typeface="Arial"/>
                <a:sym typeface="Arial"/>
              </a:rPr>
              <a:t>: חנה ברגמן</a:t>
            </a:r>
            <a:br>
              <a:rPr lang="iw-IL"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צוותי פיתוח ותמיכה</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 </a:t>
            </a:r>
            <a:r>
              <a:rPr lang="iw-IL" sz="1400" b="1" u="sng" dirty="0">
                <a:solidFill>
                  <a:srgbClr val="000000"/>
                </a:solidFill>
                <a:latin typeface="Arial"/>
                <a:ea typeface="Arial"/>
                <a:cs typeface="Arial"/>
                <a:sym typeface="Arial"/>
              </a:rPr>
              <a:t>תיאור תפקיד הסטודנטית בחברה: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הסטודנטיות בפרקטיקום משתלבות בצוותי הפיתוח של דייברסיטק טכנולוגיה, ועובדות על פרויקטים טכנולוגיים אמיתיים עבור לקוחות החברה. במסגרת הפרקטיקום, הסטודנטיות לוקחות חלק בכל שלבי הפיתוח, החל מהאיפיון והתכנון, דרך הפיתוח והבדיקות, ועד להטמעה ותמיכה טכנית. </a:t>
            </a:r>
          </a:p>
          <a:p>
            <a:pPr marL="0" marR="0" lvl="0" indent="0" algn="r" rtl="1">
              <a:lnSpc>
                <a:spcPct val="100000"/>
              </a:lnSpc>
              <a:spcBef>
                <a:spcPts val="1200"/>
              </a:spcBef>
              <a:spcAft>
                <a:spcPts val="0"/>
              </a:spcAft>
              <a:buClr>
                <a:schemeClr val="lt1"/>
              </a:buClr>
              <a:buSzPts val="1100"/>
              <a:buNone/>
            </a:pPr>
            <a:endParaRPr lang="iw-IL" sz="1200" dirty="0">
              <a:solidFill>
                <a:schemeClr val="lt1"/>
              </a:solidFill>
              <a:latin typeface="Arial"/>
              <a:ea typeface="Arial"/>
              <a:cs typeface="Arial"/>
              <a:sym typeface="Arial"/>
            </a:endParaRPr>
          </a:p>
          <a:p>
            <a:endParaRPr lang="he-IL" sz="1400" dirty="0"/>
          </a:p>
        </p:txBody>
      </p:sp>
      <p:pic>
        <p:nvPicPr>
          <p:cNvPr id="4" name="תמונה 3">
            <a:extLst>
              <a:ext uri="{FF2B5EF4-FFF2-40B4-BE49-F238E27FC236}">
                <a16:creationId xmlns:a16="http://schemas.microsoft.com/office/drawing/2014/main" id="{292DF6C9-2D2D-684E-00A8-5217131C7A0A}"/>
              </a:ext>
            </a:extLst>
          </p:cNvPr>
          <p:cNvPicPr>
            <a:picLocks noChangeAspect="1"/>
          </p:cNvPicPr>
          <p:nvPr/>
        </p:nvPicPr>
        <p:blipFill>
          <a:blip r:embed="rId2"/>
          <a:stretch>
            <a:fillRect/>
          </a:stretch>
        </p:blipFill>
        <p:spPr>
          <a:xfrm>
            <a:off x="9229087" y="60298"/>
            <a:ext cx="2962913" cy="609653"/>
          </a:xfrm>
          <a:prstGeom prst="rect">
            <a:avLst/>
          </a:prstGeom>
        </p:spPr>
      </p:pic>
    </p:spTree>
    <p:extLst>
      <p:ext uri="{BB962C8B-B14F-4D97-AF65-F5344CB8AC3E}">
        <p14:creationId xmlns:p14="http://schemas.microsoft.com/office/powerpoint/2010/main" val="108908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FEC6D7-B0DF-53B0-1116-2448D53D81E7}"/>
              </a:ext>
            </a:extLst>
          </p:cNvPr>
          <p:cNvSpPr>
            <a:spLocks noGrp="1"/>
          </p:cNvSpPr>
          <p:nvPr>
            <p:ph type="title"/>
          </p:nvPr>
        </p:nvSpPr>
        <p:spPr/>
        <p:txBody>
          <a:bodyPr/>
          <a:lstStyle/>
          <a:p>
            <a:pPr algn="ctr"/>
            <a:r>
              <a:rPr lang="he-IL" dirty="0">
                <a:solidFill>
                  <a:schemeClr val="tx2">
                    <a:lumMod val="60000"/>
                    <a:lumOff val="40000"/>
                  </a:schemeClr>
                </a:solidFill>
                <a:cs typeface="+mn-cs"/>
              </a:rPr>
              <a:t>תיאור לקוח הקצה - הסמינר הישן ירושלים</a:t>
            </a:r>
          </a:p>
        </p:txBody>
      </p:sp>
      <p:sp>
        <p:nvSpPr>
          <p:cNvPr id="3" name="מציין מיקום תוכן 2">
            <a:extLst>
              <a:ext uri="{FF2B5EF4-FFF2-40B4-BE49-F238E27FC236}">
                <a16:creationId xmlns:a16="http://schemas.microsoft.com/office/drawing/2014/main" id="{2EC7520D-E009-B07C-44A2-C005E2774D16}"/>
              </a:ext>
            </a:extLst>
          </p:cNvPr>
          <p:cNvSpPr>
            <a:spLocks noGrp="1"/>
          </p:cNvSpPr>
          <p:nvPr>
            <p:ph idx="1"/>
          </p:nvPr>
        </p:nvSpPr>
        <p:spPr>
          <a:xfrm>
            <a:off x="838200" y="1480392"/>
            <a:ext cx="10515600" cy="4351338"/>
          </a:xfrm>
        </p:spPr>
        <p:txBody>
          <a:bodyPr>
            <a:normAutofit fontScale="55000" lnSpcReduction="20000"/>
          </a:bodyPr>
          <a:lstStyle/>
          <a:p>
            <a:pPr marL="0" indent="0">
              <a:buNone/>
            </a:pP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1" dirty="0">
                <a:solidFill>
                  <a:srgbClr val="202122"/>
                </a:solidFill>
                <a:highlight>
                  <a:srgbClr val="FFFFFF"/>
                </a:highlight>
                <a:latin typeface="Arial" panose="020B0604020202020204" pitchFamily="34" charset="0"/>
              </a:rPr>
              <a:t>תיאור המכון באופן כללי:</a:t>
            </a:r>
          </a:p>
          <a:p>
            <a:pPr marL="0" indent="0">
              <a:buNone/>
            </a:pPr>
            <a:r>
              <a:rPr lang="he-IL" sz="2600" b="0" i="0" dirty="0">
                <a:solidFill>
                  <a:srgbClr val="202122"/>
                </a:solidFill>
                <a:effectLst/>
                <a:highlight>
                  <a:srgbClr val="FFFFFF"/>
                </a:highlight>
                <a:latin typeface="Arial" panose="020B0604020202020204" pitchFamily="34" charset="0"/>
              </a:rPr>
              <a:t>מכון ההכשרה והשתלמויות של סמינר הישן בירושלים מציע לבוגרות הסמינר לימודי המשך, הכוללים קורסים פרונטליים ומקוונים</a:t>
            </a:r>
          </a:p>
          <a:p>
            <a:pPr marL="0" indent="0">
              <a:buNone/>
            </a:pPr>
            <a:r>
              <a:rPr lang="he-IL" sz="2600" b="0" i="0" dirty="0">
                <a:solidFill>
                  <a:srgbClr val="202122"/>
                </a:solidFill>
                <a:effectLst/>
                <a:highlight>
                  <a:srgbClr val="FFFFFF"/>
                </a:highlight>
                <a:latin typeface="Arial" panose="020B0604020202020204" pitchFamily="34" charset="0"/>
              </a:rPr>
              <a:t>להרחבת אופקים, וכן השתלמויות המוכרות לגמולים, ל"אופק חדש" </a:t>
            </a:r>
            <a:r>
              <a:rPr lang="he-IL" sz="2600" b="0" i="0" dirty="0" err="1">
                <a:solidFill>
                  <a:srgbClr val="202122"/>
                </a:solidFill>
                <a:effectLst/>
                <a:highlight>
                  <a:srgbClr val="FFFFFF"/>
                </a:highlight>
                <a:latin typeface="Arial" panose="020B0604020202020204" pitchFamily="34" charset="0"/>
              </a:rPr>
              <a:t>ול"עוז</a:t>
            </a:r>
            <a:r>
              <a:rPr lang="he-IL" sz="2600" b="0" i="0" dirty="0">
                <a:solidFill>
                  <a:srgbClr val="202122"/>
                </a:solidFill>
                <a:effectLst/>
                <a:highlight>
                  <a:srgbClr val="FFFFFF"/>
                </a:highlight>
                <a:latin typeface="Arial" panose="020B0604020202020204" pitchFamily="34" charset="0"/>
              </a:rPr>
              <a:t> לתמורה".</a:t>
            </a:r>
            <a:r>
              <a:rPr lang="he-IL" sz="2600" b="0" i="0" u="none" strike="noStrike" baseline="30000" dirty="0">
                <a:solidFill>
                  <a:srgbClr val="0645AD"/>
                </a:solidFill>
                <a:effectLst/>
                <a:highlight>
                  <a:srgbClr val="FFFFFF"/>
                </a:highlight>
                <a:latin typeface="Arial" panose="020B0604020202020204" pitchFamily="34" charset="0"/>
                <a:hlinkClick r:id="rId2"/>
              </a:rPr>
              <a:t>[26]</a:t>
            </a:r>
            <a:r>
              <a:rPr lang="he-IL" sz="2600" b="0" i="0" dirty="0">
                <a:solidFill>
                  <a:srgbClr val="202122"/>
                </a:solidFill>
                <a:effectLst/>
                <a:highlight>
                  <a:srgbClr val="FFFFFF"/>
                </a:highlight>
                <a:latin typeface="Arial" panose="020B0604020202020204" pitchFamily="34" charset="0"/>
              </a:rPr>
              <a:t> במסגרת המכון ניתן ללמוד לקראת </a:t>
            </a:r>
            <a:r>
              <a:rPr lang="he-IL" sz="2600" b="0" i="0" u="none" strike="noStrike" dirty="0">
                <a:solidFill>
                  <a:srgbClr val="0645AD"/>
                </a:solidFill>
                <a:effectLst/>
                <a:highlight>
                  <a:srgbClr val="FFFFFF"/>
                </a:highlight>
                <a:latin typeface="Arial" panose="020B0604020202020204" pitchFamily="34" charset="0"/>
                <a:hlinkClick r:id="rId3" tooltip="תואר שווה ערך"/>
              </a:rPr>
              <a:t>תואר שווה ערך</a:t>
            </a:r>
            <a:r>
              <a:rPr lang="he-IL" sz="2600" b="0" i="0" dirty="0">
                <a:solidFill>
                  <a:srgbClr val="202122"/>
                </a:solidFill>
                <a:effectLst/>
                <a:highlight>
                  <a:srgbClr val="FFFFFF"/>
                </a:highlight>
                <a:latin typeface="Arial" panose="020B0604020202020204" pitchFamily="34" charset="0"/>
              </a:rPr>
              <a:t>: "אקוויוולנט</a:t>
            </a:r>
          </a:p>
          <a:p>
            <a:pPr marL="0" indent="0">
              <a:buNone/>
            </a:pPr>
            <a:r>
              <a:rPr lang="he-IL" sz="2600" b="0" i="0" dirty="0">
                <a:solidFill>
                  <a:srgbClr val="202122"/>
                </a:solidFill>
                <a:effectLst/>
                <a:highlight>
                  <a:srgbClr val="FFFFFF"/>
                </a:highlight>
                <a:latin typeface="Arial" panose="020B0604020202020204" pitchFamily="34" charset="0"/>
              </a:rPr>
              <a:t> לתואר בוגר" ("דרגה מס' 1") ו"אקוויוולנט לתואר מוסמך" ("דרגה מס' 2").</a:t>
            </a:r>
            <a:r>
              <a:rPr lang="he-IL" sz="2600" b="0" i="0" u="none" strike="noStrike" baseline="30000" dirty="0">
                <a:solidFill>
                  <a:srgbClr val="0645AD"/>
                </a:solidFill>
                <a:effectLst/>
                <a:highlight>
                  <a:srgbClr val="FFFFFF"/>
                </a:highlight>
                <a:latin typeface="Arial" panose="020B0604020202020204" pitchFamily="34" charset="0"/>
                <a:hlinkClick r:id="rId4"/>
              </a:rPr>
              <a:t>[27]</a:t>
            </a:r>
            <a:endParaRPr lang="he-IL" sz="2600" b="0" i="0" dirty="0">
              <a:solidFill>
                <a:srgbClr val="202122"/>
              </a:solidFill>
              <a:effectLst/>
              <a:highlight>
                <a:srgbClr val="FFFFFF"/>
              </a:highlight>
              <a:latin typeface="Arial" panose="020B0604020202020204" pitchFamily="34" charset="0"/>
            </a:endParaRPr>
          </a:p>
          <a:p>
            <a:pPr marL="0" indent="0">
              <a:buNone/>
            </a:pPr>
            <a:r>
              <a:rPr lang="he-IL" sz="2600" b="0" i="0" dirty="0">
                <a:solidFill>
                  <a:srgbClr val="202122"/>
                </a:solidFill>
                <a:effectLst/>
                <a:highlight>
                  <a:srgbClr val="FFFFFF"/>
                </a:highlight>
                <a:latin typeface="Arial" panose="020B0604020202020204" pitchFamily="34" charset="0"/>
              </a:rPr>
              <a:t>בנוסף, מתקיימות במכון תוכניות לנשות חינוך ותיקות וגמלאיות.</a:t>
            </a:r>
            <a:r>
              <a:rPr lang="he-IL" sz="2600" b="0" i="0" u="none" strike="noStrike" baseline="30000" dirty="0">
                <a:solidFill>
                  <a:srgbClr val="0645AD"/>
                </a:solidFill>
                <a:effectLst/>
                <a:highlight>
                  <a:srgbClr val="FFFFFF"/>
                </a:highlight>
                <a:latin typeface="Arial" panose="020B0604020202020204" pitchFamily="34" charset="0"/>
                <a:hlinkClick r:id="rId2"/>
              </a:rPr>
              <a:t>[26]</a:t>
            </a:r>
            <a:r>
              <a:rPr lang="he-IL" sz="2600" b="0" i="0" u="none" strike="noStrike" baseline="30000" dirty="0">
                <a:solidFill>
                  <a:srgbClr val="0645AD"/>
                </a:solidFill>
                <a:effectLst/>
                <a:highlight>
                  <a:srgbClr val="FFFFFF"/>
                </a:highlight>
                <a:latin typeface="Arial" panose="020B0604020202020204" pitchFamily="34" charset="0"/>
              </a:rPr>
              <a:t>  (מתוך ויקיפדיה )</a:t>
            </a:r>
          </a:p>
          <a:p>
            <a:pPr marL="0" indent="0">
              <a:buNone/>
            </a:pPr>
            <a:endParaRPr lang="he-IL" sz="2600" b="0" i="0" u="none" strike="noStrike" baseline="30000" dirty="0">
              <a:solidFill>
                <a:srgbClr val="0645AD"/>
              </a:solidFill>
              <a:effectLst/>
              <a:highlight>
                <a:srgbClr val="FFFFFF"/>
              </a:highlight>
              <a:latin typeface="Arial" panose="020B0604020202020204" pitchFamily="34" charset="0"/>
            </a:endParaRPr>
          </a:p>
          <a:p>
            <a:pPr marL="0" indent="0">
              <a:buNone/>
            </a:pPr>
            <a:r>
              <a:rPr lang="he-IL" sz="3800" baseline="30000" dirty="0">
                <a:highlight>
                  <a:srgbClr val="FFFFFF"/>
                </a:highlight>
                <a:latin typeface="Arial" panose="020B0604020202020204" pitchFamily="34" charset="0"/>
              </a:rPr>
              <a:t>לפרטים נוספים על המכון: </a:t>
            </a:r>
            <a:r>
              <a:rPr lang="he-IL" sz="3800" baseline="30000" dirty="0">
                <a:solidFill>
                  <a:schemeClr val="accent1"/>
                </a:solidFill>
                <a:highlight>
                  <a:srgbClr val="FFFFFF"/>
                </a:highlight>
                <a:latin typeface="Arial" panose="020B0604020202020204" pitchFamily="34" charset="0"/>
                <a:hlinkClick r:id="rId5">
                  <a:extLst>
                    <a:ext uri="{A12FA001-AC4F-418D-AE19-62706E023703}">
                      <ahyp:hlinkClr xmlns:ahyp="http://schemas.microsoft.com/office/drawing/2018/hyperlinkcolor" val="tx"/>
                    </a:ext>
                  </a:extLst>
                </a:hlinkClick>
              </a:rPr>
              <a:t>תיאור סמינר הישן - ויקיפדיה חרדית</a:t>
            </a:r>
            <a:endParaRPr lang="he-IL" sz="3800"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r>
              <a:rPr lang="he-IL" sz="2300" b="1" i="0" u="none" strike="noStrike" dirty="0">
                <a:effectLst/>
                <a:latin typeface="Arial" panose="020B0604020202020204" pitchFamily="34" charset="0"/>
              </a:rPr>
              <a:t>האגף העיקרי שמולו הפרויקט מתנהל הוא: </a:t>
            </a:r>
          </a:p>
          <a:p>
            <a:pPr marL="0" indent="0">
              <a:buNone/>
            </a:pPr>
            <a:r>
              <a:rPr lang="he-IL" sz="2300" b="0" i="0" u="none" strike="noStrike" dirty="0">
                <a:effectLst/>
                <a:latin typeface="Arial" panose="020B0604020202020204" pitchFamily="34" charset="0"/>
              </a:rPr>
              <a:t>האגף האדמיניסטרטיבי של המכון.</a:t>
            </a:r>
          </a:p>
          <a:p>
            <a:pPr marL="0" indent="0">
              <a:buNone/>
            </a:pPr>
            <a:endParaRPr lang="he-IL" sz="2300" b="0" i="0" u="none" strike="noStrike" dirty="0">
              <a:effectLst/>
              <a:latin typeface="Arial" panose="020B0604020202020204" pitchFamily="34" charset="0"/>
            </a:endParaRPr>
          </a:p>
          <a:p>
            <a:pPr marL="0" indent="0">
              <a:buNone/>
            </a:pPr>
            <a:r>
              <a:rPr lang="he-IL" sz="2300" b="1" dirty="0">
                <a:latin typeface="Arial" panose="020B0604020202020204" pitchFamily="34" charset="0"/>
              </a:rPr>
              <a:t>אנשי קשר:</a:t>
            </a:r>
          </a:p>
          <a:p>
            <a:pPr marL="0" indent="0">
              <a:buNone/>
            </a:pPr>
            <a:r>
              <a:rPr lang="he-IL" sz="2300" dirty="0">
                <a:latin typeface="Arial" panose="020B0604020202020204" pitchFamily="34" charset="0"/>
              </a:rPr>
              <a:t>חני לוין </a:t>
            </a:r>
            <a:r>
              <a:rPr lang="en-US" sz="2300" dirty="0">
                <a:latin typeface="Arial" panose="020B0604020202020204" pitchFamily="34" charset="0"/>
              </a:rPr>
              <a:t>chlevin@mbj.org.il</a:t>
            </a:r>
            <a:endParaRPr lang="he-IL" sz="2300" dirty="0">
              <a:latin typeface="Arial" panose="020B0604020202020204" pitchFamily="34" charset="0"/>
            </a:endParaRPr>
          </a:p>
          <a:p>
            <a:pPr marL="0" indent="0">
              <a:buNone/>
            </a:pPr>
            <a:r>
              <a:rPr lang="he-IL" sz="2300" dirty="0">
                <a:latin typeface="Arial" panose="020B0604020202020204" pitchFamily="34" charset="0"/>
              </a:rPr>
              <a:t>חני </a:t>
            </a:r>
            <a:r>
              <a:rPr lang="he-IL" sz="2300" dirty="0" err="1">
                <a:latin typeface="Arial" panose="020B0604020202020204" pitchFamily="34" charset="0"/>
              </a:rPr>
              <a:t>פוליקמן</a:t>
            </a:r>
            <a:r>
              <a:rPr lang="he-IL" sz="2300" dirty="0">
                <a:latin typeface="Arial" panose="020B0604020202020204" pitchFamily="34" charset="0"/>
              </a:rPr>
              <a:t> </a:t>
            </a:r>
            <a:r>
              <a:rPr lang="en-US" sz="2300" dirty="0">
                <a:latin typeface="Arial" panose="020B0604020202020204" pitchFamily="34" charset="0"/>
              </a:rPr>
              <a:t>ch-f@mbj.org.il</a:t>
            </a:r>
            <a:endParaRPr lang="he-IL" sz="2300" dirty="0">
              <a:latin typeface="Arial" panose="020B0604020202020204" pitchFamily="34" charset="0"/>
            </a:endParaRPr>
          </a:p>
          <a:p>
            <a:pPr marL="0" indent="0">
              <a:buNone/>
            </a:pPr>
            <a:r>
              <a:rPr lang="he-IL" sz="2300" dirty="0">
                <a:latin typeface="Arial" panose="020B0604020202020204" pitchFamily="34" charset="0"/>
              </a:rPr>
              <a:t>שולמית ברלין </a:t>
            </a:r>
            <a:r>
              <a:rPr lang="en-US" sz="2300" dirty="0">
                <a:latin typeface="Arial" panose="020B0604020202020204" pitchFamily="34" charset="0"/>
              </a:rPr>
              <a:t>shulamitberlin@gmail.com</a:t>
            </a:r>
            <a:endParaRPr lang="he-IL" sz="2300" dirty="0"/>
          </a:p>
        </p:txBody>
      </p:sp>
    </p:spTree>
    <p:extLst>
      <p:ext uri="{BB962C8B-B14F-4D97-AF65-F5344CB8AC3E}">
        <p14:creationId xmlns:p14="http://schemas.microsoft.com/office/powerpoint/2010/main" val="17932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FA8573-16D0-121D-5B71-E3E0B0ADC4AC}"/>
              </a:ext>
            </a:extLst>
          </p:cNvPr>
          <p:cNvSpPr>
            <a:spLocks noGrp="1"/>
          </p:cNvSpPr>
          <p:nvPr>
            <p:ph type="title"/>
          </p:nvPr>
        </p:nvSpPr>
        <p:spPr/>
        <p:txBody>
          <a:bodyPr/>
          <a:lstStyle/>
          <a:p>
            <a:pPr algn="ctr"/>
            <a:r>
              <a:rPr lang="iw-IL" dirty="0">
                <a:solidFill>
                  <a:schemeClr val="tx2">
                    <a:lumMod val="60000"/>
                    <a:lumOff val="40000"/>
                  </a:schemeClr>
                </a:solidFill>
                <a:cs typeface="+mn-cs"/>
              </a:rPr>
              <a:t>תיאור הפרויקט</a:t>
            </a:r>
            <a:endParaRPr lang="he-IL" dirty="0">
              <a:solidFill>
                <a:schemeClr val="tx2">
                  <a:lumMod val="60000"/>
                  <a:lumOff val="40000"/>
                </a:schemeClr>
              </a:solidFill>
              <a:cs typeface="+mn-cs"/>
            </a:endParaRPr>
          </a:p>
        </p:txBody>
      </p:sp>
      <p:sp>
        <p:nvSpPr>
          <p:cNvPr id="3" name="מציין מיקום תוכן 2">
            <a:extLst>
              <a:ext uri="{FF2B5EF4-FFF2-40B4-BE49-F238E27FC236}">
                <a16:creationId xmlns:a16="http://schemas.microsoft.com/office/drawing/2014/main" id="{714B55BF-6EE1-F8A6-2189-F6F8250A3C1D}"/>
              </a:ext>
            </a:extLst>
          </p:cNvPr>
          <p:cNvSpPr>
            <a:spLocks noGrp="1"/>
          </p:cNvSpPr>
          <p:nvPr>
            <p:ph idx="1"/>
          </p:nvPr>
        </p:nvSpPr>
        <p:spPr>
          <a:xfrm>
            <a:off x="838200" y="1466850"/>
            <a:ext cx="10763250" cy="4710113"/>
          </a:xfrm>
        </p:spPr>
        <p:txBody>
          <a:bodyPr>
            <a:normAutofit fontScale="77500" lnSpcReduction="20000"/>
          </a:bodyPr>
          <a:lstStyle/>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תיאור כללי: </a:t>
            </a:r>
            <a:r>
              <a:rPr lang="he-IL" sz="2400" i="0" u="none" strike="noStrike" cap="none" dirty="0">
                <a:latin typeface="Arial"/>
                <a:ea typeface="Arial"/>
                <a:cs typeface="Arial"/>
                <a:sym typeface="Arial"/>
              </a:rPr>
              <a:t>הקמת מערכת</a:t>
            </a:r>
            <a:r>
              <a:rPr lang="en-US" sz="2400" i="0" u="none" strike="noStrike" cap="none" dirty="0">
                <a:latin typeface="Arial"/>
                <a:ea typeface="Arial"/>
                <a:cs typeface="Arial"/>
                <a:sym typeface="Arial"/>
              </a:rPr>
              <a:t>full-stack </a:t>
            </a:r>
            <a:r>
              <a:rPr lang="he-IL" sz="2400" i="0" u="none" strike="noStrike" cap="none" dirty="0">
                <a:latin typeface="Arial"/>
                <a:ea typeface="Arial"/>
                <a:cs typeface="Arial"/>
                <a:sym typeface="Arial"/>
              </a:rPr>
              <a:t> כמפורט בשקופית מספר 4.</a:t>
            </a:r>
          </a:p>
          <a:p>
            <a:pPr marL="0" marR="0" lvl="0" indent="0" algn="r" rtl="1">
              <a:lnSpc>
                <a:spcPct val="100000"/>
              </a:lnSpc>
              <a:spcBef>
                <a:spcPts val="0"/>
              </a:spcBef>
              <a:spcAft>
                <a:spcPts val="0"/>
              </a:spcAft>
              <a:buClr>
                <a:schemeClr val="lt1"/>
              </a:buClr>
              <a:buSzPts val="1800"/>
              <a:buNone/>
            </a:pPr>
            <a:endParaRPr lang="he-IL" sz="2400" b="1"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400" b="1" i="0" u="none" strike="noStrike" cap="none" dirty="0">
                <a:latin typeface="Arial"/>
                <a:ea typeface="Arial"/>
                <a:cs typeface="Arial"/>
                <a:sym typeface="Arial"/>
              </a:rPr>
              <a:t>תפקיד הסטודנט:</a:t>
            </a:r>
            <a:r>
              <a:rPr lang="iw-IL" sz="2400" b="0" i="0" u="none" strike="noStrike" cap="none" dirty="0">
                <a:latin typeface="Arial"/>
                <a:ea typeface="Arial"/>
                <a:cs typeface="Arial"/>
                <a:sym typeface="Arial"/>
              </a:rPr>
              <a:t> </a:t>
            </a:r>
            <a:r>
              <a:rPr lang="he-IL" sz="2400" b="0" i="0" u="none" strike="noStrike" cap="none" dirty="0">
                <a:latin typeface="Arial"/>
                <a:ea typeface="Arial"/>
                <a:cs typeface="Arial"/>
                <a:sym typeface="Arial"/>
              </a:rPr>
              <a:t>מפתחת תשתיות </a:t>
            </a:r>
            <a:r>
              <a:rPr lang="en-US" sz="2400" b="0" i="0" u="none" strike="noStrike" cap="none" dirty="0">
                <a:latin typeface="Arial"/>
                <a:ea typeface="Arial"/>
                <a:cs typeface="Arial"/>
                <a:sym typeface="Arial"/>
              </a:rPr>
              <a:t>full-stack</a:t>
            </a:r>
          </a:p>
          <a:p>
            <a:pPr marL="0" marR="0" lvl="0" indent="0" algn="r" rtl="1">
              <a:lnSpc>
                <a:spcPct val="100000"/>
              </a:lnSpc>
              <a:spcBef>
                <a:spcPts val="0"/>
              </a:spcBef>
              <a:spcAft>
                <a:spcPts val="0"/>
              </a:spcAft>
              <a:buClr>
                <a:schemeClr val="lt1"/>
              </a:buClr>
              <a:buSzPts val="1800"/>
              <a:buNone/>
            </a:pPr>
            <a:endParaRPr lang="en-US" sz="24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מטרות ויעדים</a:t>
            </a:r>
            <a:r>
              <a:rPr lang="he-IL" sz="2400" b="0" i="0" u="none" strike="noStrike" cap="none" dirty="0">
                <a:latin typeface="Arial"/>
                <a:ea typeface="Arial"/>
                <a:cs typeface="Arial"/>
                <a:sym typeface="Arial"/>
              </a:rPr>
              <a:t>: לספק פלטפורמה נגישה לתפעול האגף באופן דיגיטלי.</a:t>
            </a:r>
          </a:p>
          <a:p>
            <a:pPr marL="0" marR="0" lvl="0" indent="0" algn="r" rtl="1">
              <a:lnSpc>
                <a:spcPct val="100000"/>
              </a:lnSpc>
              <a:spcBef>
                <a:spcPts val="0"/>
              </a:spcBef>
              <a:spcAft>
                <a:spcPts val="0"/>
              </a:spcAft>
              <a:buClr>
                <a:schemeClr val="lt1"/>
              </a:buClr>
              <a:buSzPts val="1800"/>
              <a:buNone/>
            </a:pPr>
            <a:endParaRPr lang="he-IL" sz="2400" dirty="0"/>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מוצרים צפויים</a:t>
            </a:r>
            <a:r>
              <a:rPr lang="he-IL" sz="2400" b="0" i="0" u="none" strike="noStrike" cap="none" dirty="0">
                <a:latin typeface="Arial"/>
                <a:ea typeface="Arial"/>
                <a:cs typeface="Arial"/>
                <a:sym typeface="Arial"/>
              </a:rPr>
              <a:t>: </a:t>
            </a:r>
          </a:p>
          <a:p>
            <a:pPr marL="0" marR="0" lvl="0" indent="0" algn="r" rtl="1">
              <a:lnSpc>
                <a:spcPct val="100000"/>
              </a:lnSpc>
              <a:spcBef>
                <a:spcPts val="0"/>
              </a:spcBef>
              <a:spcAft>
                <a:spcPts val="0"/>
              </a:spcAft>
              <a:buClr>
                <a:schemeClr val="lt1"/>
              </a:buClr>
              <a:buSzPts val="1800"/>
              <a:buNone/>
            </a:pPr>
            <a:endParaRPr lang="he-IL" sz="2400" b="0" i="0" u="none" strike="noStrike" cap="none" dirty="0">
              <a:latin typeface="Arial"/>
              <a:ea typeface="Arial"/>
              <a:cs typeface="Arial"/>
              <a:sym typeface="Arial"/>
            </a:endParaRP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1. </a:t>
            </a:r>
            <a:r>
              <a:rPr lang="en-US" sz="2400" b="0" i="0" u="none" strike="noStrike" cap="none" dirty="0">
                <a:latin typeface="Arial"/>
                <a:ea typeface="Arial"/>
                <a:cs typeface="Arial"/>
                <a:sym typeface="Arial"/>
              </a:rPr>
              <a:t>DB</a:t>
            </a:r>
            <a:r>
              <a:rPr lang="he-IL" sz="2400" b="0" i="0" u="none" strike="noStrike" cap="none" dirty="0">
                <a:latin typeface="Arial"/>
                <a:ea typeface="Arial"/>
                <a:cs typeface="Arial"/>
                <a:sym typeface="Arial"/>
              </a:rPr>
              <a:t> מרכזי לשמירת כל נתוני התלמידים והקורסים.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2. מסכים ליצירה, עדכון ומחיקה של תלמידים וקורסים.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2.1 מסך לצפיית מערכת שעות של קורס בתצוגת לוח שנה + אפשרות להוסיף שיעור למערכת השעות הקיימת. וכן אופציות עריכת פרטי שיעור קיימים.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2.2 מסך לצפייה בהיסטוריית נוכחות של תלמיד בתצוגת לוח שנה.</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2.3 מסך לצפייה בפרטי סטודנטים.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3. מסך לעדכון ודווח נוכחות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4. רכיב זיהוי פנים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5. </a:t>
            </a:r>
            <a:r>
              <a:rPr lang="he-IL" sz="2400" dirty="0">
                <a:latin typeface="Arial"/>
                <a:ea typeface="Arial"/>
                <a:cs typeface="Arial"/>
                <a:sym typeface="Arial"/>
              </a:rPr>
              <a:t>מנגנון הפעלת פעולות אוטומטיות במערכת לפי הגדרת זמנים ותדירות של הצוות.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6. מסך הגדרת הגדרות מערכת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7. מסך הגדרת הרשאות</a:t>
            </a:r>
            <a:endParaRPr lang="he-IL" sz="24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400" b="0" i="0" u="none" strike="noStrike" cap="none" dirty="0">
                <a:latin typeface="Arial"/>
                <a:ea typeface="Arial"/>
                <a:cs typeface="Arial"/>
                <a:sym typeface="Arial"/>
              </a:rPr>
              <a:t> </a:t>
            </a:r>
            <a:endParaRPr lang="he-IL" sz="2400" dirty="0"/>
          </a:p>
          <a:p>
            <a:pPr marL="0" indent="0">
              <a:buNone/>
            </a:pPr>
            <a:endParaRPr lang="he-IL" sz="2400" dirty="0"/>
          </a:p>
        </p:txBody>
      </p:sp>
      <p:pic>
        <p:nvPicPr>
          <p:cNvPr id="4" name="תמונה 3">
            <a:extLst>
              <a:ext uri="{FF2B5EF4-FFF2-40B4-BE49-F238E27FC236}">
                <a16:creationId xmlns:a16="http://schemas.microsoft.com/office/drawing/2014/main" id="{CA4438F4-7971-0190-0219-C432FBADCD50}"/>
              </a:ext>
            </a:extLst>
          </p:cNvPr>
          <p:cNvPicPr>
            <a:picLocks noChangeAspect="1"/>
          </p:cNvPicPr>
          <p:nvPr/>
        </p:nvPicPr>
        <p:blipFill>
          <a:blip r:embed="rId2"/>
          <a:stretch>
            <a:fillRect/>
          </a:stretch>
        </p:blipFill>
        <p:spPr>
          <a:xfrm>
            <a:off x="9229087" y="71384"/>
            <a:ext cx="2962913" cy="609653"/>
          </a:xfrm>
          <a:prstGeom prst="rect">
            <a:avLst/>
          </a:prstGeom>
        </p:spPr>
      </p:pic>
    </p:spTree>
    <p:extLst>
      <p:ext uri="{BB962C8B-B14F-4D97-AF65-F5344CB8AC3E}">
        <p14:creationId xmlns:p14="http://schemas.microsoft.com/office/powerpoint/2010/main" val="40592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F08357-5E83-EBC1-91BE-BAEDCB2D6A48}"/>
              </a:ext>
            </a:extLst>
          </p:cNvPr>
          <p:cNvSpPr>
            <a:spLocks noGrp="1"/>
          </p:cNvSpPr>
          <p:nvPr>
            <p:ph type="title"/>
          </p:nvPr>
        </p:nvSpPr>
        <p:spPr/>
        <p:txBody>
          <a:bodyPr/>
          <a:lstStyle/>
          <a:p>
            <a:pPr algn="ctr"/>
            <a:r>
              <a:rPr lang="he-IL" dirty="0">
                <a:solidFill>
                  <a:schemeClr val="tx2">
                    <a:lumMod val="60000"/>
                    <a:lumOff val="40000"/>
                  </a:schemeClr>
                </a:solidFill>
                <a:cs typeface="+mn-cs"/>
              </a:rPr>
              <a:t> מטרות הפרויקט:</a:t>
            </a:r>
          </a:p>
        </p:txBody>
      </p:sp>
      <p:sp>
        <p:nvSpPr>
          <p:cNvPr id="3" name="מציין מיקום תוכן 2">
            <a:extLst>
              <a:ext uri="{FF2B5EF4-FFF2-40B4-BE49-F238E27FC236}">
                <a16:creationId xmlns:a16="http://schemas.microsoft.com/office/drawing/2014/main" id="{CFCA45A9-B645-6901-A9A0-159EDC2981FA}"/>
              </a:ext>
            </a:extLst>
          </p:cNvPr>
          <p:cNvSpPr>
            <a:spLocks noGrp="1"/>
          </p:cNvSpPr>
          <p:nvPr>
            <p:ph idx="1"/>
          </p:nvPr>
        </p:nvSpPr>
        <p:spPr/>
        <p:txBody>
          <a:bodyPr>
            <a:normAutofit fontScale="92500" lnSpcReduction="10000"/>
          </a:bodyPr>
          <a:lstStyle/>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מטרות עיקריות: </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שיפור נגישות המידע, הגברת מעורבות המשתמשים וייעול המשימות הניהוליות.</a:t>
            </a:r>
          </a:p>
          <a:p>
            <a:pPr marL="0" marR="0" lvl="0" indent="0" algn="r" rtl="1">
              <a:lnSpc>
                <a:spcPct val="100000"/>
              </a:lnSpc>
              <a:spcBef>
                <a:spcPts val="0"/>
              </a:spcBef>
              <a:spcAft>
                <a:spcPts val="0"/>
              </a:spcAft>
              <a:buClr>
                <a:schemeClr val="lt1"/>
              </a:buClr>
              <a:buSzPts val="1800"/>
              <a:buNone/>
            </a:pPr>
            <a:endParaRPr lang="he-IL" dirty="0"/>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תרומה לחברת </a:t>
            </a:r>
            <a:r>
              <a:rPr lang="en-US" b="1" dirty="0" err="1">
                <a:latin typeface="Arial"/>
                <a:ea typeface="Arial"/>
                <a:cs typeface="Arial"/>
                <a:sym typeface="Arial"/>
              </a:rPr>
              <a:t>Diversitech</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לספק פרויקט מוצלח ורווחי, להציג את יכולת החברה בפיתוח אתרים ולשפר את תיק העבודות של החברה. </a:t>
            </a:r>
          </a:p>
          <a:p>
            <a:pPr marL="0" marR="0" lvl="0" indent="0" algn="r" rtl="1">
              <a:lnSpc>
                <a:spcPct val="100000"/>
              </a:lnSpc>
              <a:spcBef>
                <a:spcPts val="0"/>
              </a:spcBef>
              <a:spcAft>
                <a:spcPts val="0"/>
              </a:spcAft>
              <a:buClr>
                <a:schemeClr val="lt1"/>
              </a:buClr>
              <a:buSzPts val="1800"/>
              <a:buNone/>
            </a:pPr>
            <a:endParaRPr lang="he-IL" dirty="0"/>
          </a:p>
          <a:p>
            <a:pPr marL="0" indent="0">
              <a:buNone/>
            </a:pPr>
            <a:r>
              <a:rPr lang="he-IL" b="1" dirty="0"/>
              <a:t>תרומה לסמינר הישן:</a:t>
            </a:r>
          </a:p>
          <a:p>
            <a:pPr marL="0" indent="0">
              <a:buNone/>
            </a:pPr>
            <a:r>
              <a:rPr lang="he-IL" dirty="0"/>
              <a:t>מעבר מניהול ידני </a:t>
            </a:r>
            <a:r>
              <a:rPr lang="he-IL" dirty="0" err="1"/>
              <a:t>לדיגטלי</a:t>
            </a:r>
            <a:r>
              <a:rPr lang="he-IL" dirty="0"/>
              <a:t> של כל נושאי התלמידות והקורסים. חיסכון באנשי צוות לניהול האגף. הרחבת פעולות המכון באמצעות המערכת שתמהר ותקצר תהליכים.</a:t>
            </a:r>
          </a:p>
        </p:txBody>
      </p:sp>
      <p:pic>
        <p:nvPicPr>
          <p:cNvPr id="4" name="תמונה 3">
            <a:extLst>
              <a:ext uri="{FF2B5EF4-FFF2-40B4-BE49-F238E27FC236}">
                <a16:creationId xmlns:a16="http://schemas.microsoft.com/office/drawing/2014/main" id="{8418B846-610C-418F-F849-37D802F29105}"/>
              </a:ext>
            </a:extLst>
          </p:cNvPr>
          <p:cNvPicPr>
            <a:picLocks noChangeAspect="1"/>
          </p:cNvPicPr>
          <p:nvPr/>
        </p:nvPicPr>
        <p:blipFill>
          <a:blip r:embed="rId2"/>
          <a:stretch>
            <a:fillRect/>
          </a:stretch>
        </p:blipFill>
        <p:spPr>
          <a:xfrm>
            <a:off x="9229087" y="156855"/>
            <a:ext cx="2962913" cy="609653"/>
          </a:xfrm>
          <a:prstGeom prst="rect">
            <a:avLst/>
          </a:prstGeom>
        </p:spPr>
      </p:pic>
    </p:spTree>
    <p:extLst>
      <p:ext uri="{BB962C8B-B14F-4D97-AF65-F5344CB8AC3E}">
        <p14:creationId xmlns:p14="http://schemas.microsoft.com/office/powerpoint/2010/main" val="378944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0A725D-DDE8-C33C-5989-EA4EBB696E20}"/>
              </a:ext>
            </a:extLst>
          </p:cNvPr>
          <p:cNvSpPr>
            <a:spLocks noGrp="1"/>
          </p:cNvSpPr>
          <p:nvPr>
            <p:ph type="title"/>
          </p:nvPr>
        </p:nvSpPr>
        <p:spPr>
          <a:xfrm>
            <a:off x="838200" y="587520"/>
            <a:ext cx="10515600" cy="1325563"/>
          </a:xfrm>
        </p:spPr>
        <p:txBody>
          <a:bodyPr>
            <a:normAutofit/>
          </a:bodyPr>
          <a:lstStyle/>
          <a:p>
            <a:pPr algn="ctr"/>
            <a:r>
              <a:rPr lang="he-IL" sz="5400" dirty="0">
                <a:solidFill>
                  <a:schemeClr val="tx2">
                    <a:lumMod val="60000"/>
                    <a:lumOff val="40000"/>
                  </a:schemeClr>
                </a:solidFill>
                <a:cs typeface="+mn-cs"/>
              </a:rPr>
              <a:t>תוכן עניינים - תהליך העבודה:</a:t>
            </a:r>
          </a:p>
        </p:txBody>
      </p:sp>
      <p:sp>
        <p:nvSpPr>
          <p:cNvPr id="3" name="מציין מיקום תוכן 2">
            <a:extLst>
              <a:ext uri="{FF2B5EF4-FFF2-40B4-BE49-F238E27FC236}">
                <a16:creationId xmlns:a16="http://schemas.microsoft.com/office/drawing/2014/main" id="{929A7B95-34AC-06DA-9071-BAB61AC79BC5}"/>
              </a:ext>
            </a:extLst>
          </p:cNvPr>
          <p:cNvSpPr>
            <a:spLocks noGrp="1"/>
          </p:cNvSpPr>
          <p:nvPr>
            <p:ph idx="1"/>
          </p:nvPr>
        </p:nvSpPr>
        <p:spPr>
          <a:xfrm>
            <a:off x="838200" y="1250302"/>
            <a:ext cx="10515600" cy="4588523"/>
          </a:xfrm>
        </p:spPr>
        <p:txBody>
          <a:bodyPr>
            <a:normAutofit lnSpcReduction="10000"/>
          </a:bodyPr>
          <a:lstStyle/>
          <a:p>
            <a:pPr marL="0" lvl="0" indent="0" algn="r" rtl="1">
              <a:lnSpc>
                <a:spcPct val="120000"/>
              </a:lnSpc>
              <a:spcBef>
                <a:spcPts val="0"/>
              </a:spcBef>
              <a:spcAft>
                <a:spcPts val="0"/>
              </a:spcAft>
              <a:buSzPts val="1200"/>
              <a:buNone/>
            </a:pPr>
            <a:endParaRPr lang="he-IL" sz="3200" b="1" dirty="0"/>
          </a:p>
          <a:p>
            <a:pPr marL="0" lvl="0" indent="0" algn="r" rtl="1">
              <a:lnSpc>
                <a:spcPct val="120000"/>
              </a:lnSpc>
              <a:spcBef>
                <a:spcPts val="0"/>
              </a:spcBef>
              <a:spcAft>
                <a:spcPts val="0"/>
              </a:spcAft>
              <a:buSzPts val="1200"/>
              <a:buNone/>
            </a:pPr>
            <a:r>
              <a:rPr lang="iw-IL" sz="3200" b="1" dirty="0"/>
              <a:t>שלב</a:t>
            </a:r>
            <a:r>
              <a:rPr lang="he-IL" sz="3200" b="1" dirty="0"/>
              <a:t> 1:</a:t>
            </a:r>
            <a:r>
              <a:rPr lang="iw-IL" sz="3200" b="1" dirty="0"/>
              <a:t> היכרות עם החברה והפרויקט</a:t>
            </a:r>
            <a:endParaRPr lang="iw-IL" sz="3200" dirty="0"/>
          </a:p>
          <a:p>
            <a:pPr marL="0" lvl="0" indent="0" algn="r" rtl="1">
              <a:lnSpc>
                <a:spcPct val="120000"/>
              </a:lnSpc>
              <a:spcBef>
                <a:spcPts val="1000"/>
              </a:spcBef>
              <a:spcAft>
                <a:spcPts val="0"/>
              </a:spcAft>
              <a:buSzPts val="1200"/>
              <a:buNone/>
            </a:pPr>
            <a:r>
              <a:rPr lang="iw-IL" sz="3200" b="1" dirty="0"/>
              <a:t>שלב</a:t>
            </a:r>
            <a:r>
              <a:rPr lang="he-IL" sz="3200" b="1" dirty="0"/>
              <a:t> 2: </a:t>
            </a:r>
            <a:r>
              <a:rPr lang="iw-IL" sz="3200" b="1" dirty="0"/>
              <a:t>אפיון ודרישות</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3: </a:t>
            </a:r>
            <a:r>
              <a:rPr lang="iw-IL" sz="3200" b="1" dirty="0"/>
              <a:t>תכנון</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4: </a:t>
            </a:r>
            <a:r>
              <a:rPr lang="iw-IL" sz="3200" b="1" dirty="0"/>
              <a:t>ביצוע ופיתוח</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5: </a:t>
            </a:r>
            <a:r>
              <a:rPr lang="iw-IL" sz="3200" b="1" dirty="0"/>
              <a:t>בדיקות ואבטחת איכות</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6:</a:t>
            </a:r>
            <a:r>
              <a:rPr lang="iw-IL" sz="3200" b="1" dirty="0"/>
              <a:t> הטמעה ותמיכה</a:t>
            </a:r>
            <a:endParaRPr lang="iw-IL" sz="3200" dirty="0"/>
          </a:p>
          <a:p>
            <a:endParaRPr lang="he-IL" sz="800" dirty="0"/>
          </a:p>
        </p:txBody>
      </p:sp>
      <p:pic>
        <p:nvPicPr>
          <p:cNvPr id="4" name="תמונה 3">
            <a:extLst>
              <a:ext uri="{FF2B5EF4-FFF2-40B4-BE49-F238E27FC236}">
                <a16:creationId xmlns:a16="http://schemas.microsoft.com/office/drawing/2014/main" id="{DE1C188B-951A-4C35-F54C-33039F7B90EE}"/>
              </a:ext>
            </a:extLst>
          </p:cNvPr>
          <p:cNvPicPr>
            <a:picLocks noChangeAspect="1"/>
          </p:cNvPicPr>
          <p:nvPr/>
        </p:nvPicPr>
        <p:blipFill>
          <a:blip r:embed="rId2"/>
          <a:stretch>
            <a:fillRect/>
          </a:stretch>
        </p:blipFill>
        <p:spPr>
          <a:xfrm>
            <a:off x="9229087" y="198060"/>
            <a:ext cx="2962913" cy="609653"/>
          </a:xfrm>
          <a:prstGeom prst="rect">
            <a:avLst/>
          </a:prstGeom>
        </p:spPr>
      </p:pic>
    </p:spTree>
    <p:extLst>
      <p:ext uri="{BB962C8B-B14F-4D97-AF65-F5344CB8AC3E}">
        <p14:creationId xmlns:p14="http://schemas.microsoft.com/office/powerpoint/2010/main" val="372802524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6669</TotalTime>
  <Words>2143</Words>
  <Application>Microsoft Office PowerPoint</Application>
  <PresentationFormat>מסך רחב</PresentationFormat>
  <Paragraphs>283</Paragraphs>
  <Slides>36</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36</vt:i4>
      </vt:variant>
    </vt:vector>
  </HeadingPairs>
  <TitlesOfParts>
    <vt:vector size="43" baseType="lpstr">
      <vt:lpstr>Arial</vt:lpstr>
      <vt:lpstr>Calibri</vt:lpstr>
      <vt:lpstr>Calibri Light</vt:lpstr>
      <vt:lpstr>Century Gothic</vt:lpstr>
      <vt:lpstr>Gill Sans</vt:lpstr>
      <vt:lpstr>Gisha</vt:lpstr>
      <vt:lpstr>ערכת נושא Office</vt:lpstr>
      <vt:lpstr>פרויקט סמינר הישן</vt:lpstr>
      <vt:lpstr>הסמינר הישן</vt:lpstr>
      <vt:lpstr>תוכן העניינים:</vt:lpstr>
      <vt:lpstr>מבוא:</vt:lpstr>
      <vt:lpstr>חברת Diversitek</vt:lpstr>
      <vt:lpstr>תיאור לקוח הקצה - הסמינר הישן ירושלים</vt:lpstr>
      <vt:lpstr>תיאור הפרויקט</vt:lpstr>
      <vt:lpstr> מטרות הפרויקט:</vt:lpstr>
      <vt:lpstr>תוכן עניינים - תהליך העבודה:</vt:lpstr>
      <vt:lpstr>שלב 1 : הכרת החברה והפרויקט</vt:lpstr>
      <vt:lpstr>שלב 2 : אפיון ודרישות</vt:lpstr>
      <vt:lpstr>שלב 3 : תכנון</vt:lpstr>
      <vt:lpstr>שלב ד': ביצוע ופיתוח</vt:lpstr>
      <vt:lpstr>צילומי מסך של המשימה</vt:lpstr>
      <vt:lpstr>צילומי מסך של המשימה</vt:lpstr>
      <vt:lpstr>מצגת של PowerPoint‏</vt:lpstr>
      <vt:lpstr>צילומי מסך של המשימה</vt:lpstr>
      <vt:lpstr>צילומי מסך של המשימה</vt:lpstr>
      <vt:lpstr>צילומי מסך של המשימה</vt:lpstr>
      <vt:lpstr>מצגת של PowerPoint‏</vt:lpstr>
      <vt:lpstr>צילומי מסך של המשימה</vt:lpstr>
      <vt:lpstr>צילומי מסך של המשימה</vt:lpstr>
      <vt:lpstr>צילומי מסך של המשימה</vt:lpstr>
      <vt:lpstr>צילומי מסך של המשימה</vt:lpstr>
      <vt:lpstr>צילומי מסך של המשימה</vt:lpstr>
      <vt:lpstr>מצגת של PowerPoint‏</vt:lpstr>
      <vt:lpstr>מצגת של PowerPoint‏</vt:lpstr>
      <vt:lpstr>צילומי מסך של המשימה</vt:lpstr>
      <vt:lpstr>צילומי מסך של המשימה</vt:lpstr>
      <vt:lpstr>מצגת של PowerPoint‏</vt:lpstr>
      <vt:lpstr>צילומי מסך של המשימה</vt:lpstr>
      <vt:lpstr>שלב 5 : בדיקות אבטחה ואיכות</vt:lpstr>
      <vt:lpstr>שלב 6 : הטמעה ותמיכה</vt:lpstr>
      <vt:lpstr>סיכום ומסקנות:</vt:lpstr>
      <vt:lpstr>נספחים:</vt:lpstr>
      <vt:lpstr>נספחים: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סמינר הישן</dc:title>
  <dc:creator>שרי סגל</dc:creator>
  <cp:lastModifiedBy>Ora Toledano</cp:lastModifiedBy>
  <cp:revision>67</cp:revision>
  <dcterms:created xsi:type="dcterms:W3CDTF">2024-07-21T07:54:55Z</dcterms:created>
  <dcterms:modified xsi:type="dcterms:W3CDTF">2024-08-08T17:53:13Z</dcterms:modified>
</cp:coreProperties>
</file>