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Lst>
  <p:notesMasterIdLst>
    <p:notesMasterId r:id="rId34"/>
  </p:notesMasterIdLst>
  <p:sldIdLst>
    <p:sldId id="274" r:id="rId2"/>
    <p:sldId id="275" r:id="rId3"/>
    <p:sldId id="276" r:id="rId4"/>
    <p:sldId id="277" r:id="rId5"/>
    <p:sldId id="278" r:id="rId6"/>
    <p:sldId id="279" r:id="rId7"/>
    <p:sldId id="280" r:id="rId8"/>
    <p:sldId id="281" r:id="rId9"/>
    <p:sldId id="282" r:id="rId10"/>
    <p:sldId id="267" r:id="rId11"/>
    <p:sldId id="283" r:id="rId12"/>
    <p:sldId id="308" r:id="rId13"/>
    <p:sldId id="302" r:id="rId14"/>
    <p:sldId id="271" r:id="rId15"/>
    <p:sldId id="273" r:id="rId16"/>
    <p:sldId id="299" r:id="rId17"/>
    <p:sldId id="301" r:id="rId18"/>
    <p:sldId id="300" r:id="rId19"/>
    <p:sldId id="309" r:id="rId20"/>
    <p:sldId id="310" r:id="rId21"/>
    <p:sldId id="312" r:id="rId22"/>
    <p:sldId id="311" r:id="rId23"/>
    <p:sldId id="298" r:id="rId24"/>
    <p:sldId id="306" r:id="rId25"/>
    <p:sldId id="307" r:id="rId26"/>
    <p:sldId id="304" r:id="rId27"/>
    <p:sldId id="303" r:id="rId28"/>
    <p:sldId id="270" r:id="rId29"/>
    <p:sldId id="269" r:id="rId30"/>
    <p:sldId id="265" r:id="rId31"/>
    <p:sldId id="266" r:id="rId32"/>
    <p:sldId id="31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8T08:08:28.057"/>
    </inkml:context>
    <inkml:brush xml:id="br0">
      <inkml:brushProperty name="width" value="0.035" units="cm"/>
      <inkml:brushProperty name="height" value="0.035" units="cm"/>
    </inkml:brush>
  </inkml:definitions>
  <inkml:trace contextRef="#ctx0" brushRef="#br0">809 1 24575,'1'63'0,"0"-20"0,-4 53 0,1-83 0,0 1 0,0-1 0,-2 0 0,1 0 0,-2 0 0,0 0 0,0-1 0,-8 14 0,-8 7 0,-1-1 0,-2-1 0,-53 54 0,71-79 0,0-2 0,-1 1 0,0-1 0,0 0 0,0-1 0,0 1 0,0-1 0,-1-1 0,1 1 0,-1-1 0,0-1 0,1 1 0,-10-1 0,-14 1 0,0-2 0,-35-5 0,-6 1 0,56 4 0,1-1 0,-1 0 0,0-1 0,1-1 0,0 0 0,-1-1 0,2-1 0,-1 0 0,0-1 0,1-1 0,-14-8 0,-2-1 0,22 13 0,0 0 0,1-1 0,-1 0 0,1-1 0,0 0 0,0 0 0,0 0 0,0-1 0,1 0 0,-7-9 0,12 15 0,1-1 0,0 1 0,-1-1 0,1 1 0,0-1 0,0 1 0,-1-1 0,1 0 0,0 1 0,0-1 0,0 1 0,0-1 0,0 1 0,0-1 0,0 0 0,0 1 0,0-1 0,0 1 0,0-1 0,0 0 0,0 1 0,0-1 0,0 1 0,1-1 0,-1 1 0,0-1 0,0 1 0,1-1 0,-1 1 0,0-1 0,1 1 0,-1-1 0,0 1 0,1-1 0,-1 1 0,1 0 0,-1-1 0,1 1 0,-1 0 0,1-1 0,-1 1 0,1 0 0,-1 0 0,1-1 0,-1 1 0,1 0 0,0 0 0,-1 0 0,1 0 0,0 0 0,33-1 0,-9 5 0,0 1 0,-1 1 0,0 1 0,39 17 0,92 53 0,-133-66 0,156 87 0,-76-39 0,3-4 0,162 59 0,247 35 0,-494-145-455,0 0 0,30 0 0,-31-3-6371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8T08:08:37.190"/>
    </inkml:context>
    <inkml:brush xml:id="br0">
      <inkml:brushProperty name="width" value="0.025" units="cm"/>
      <inkml:brushProperty name="height" value="0.025" units="cm"/>
    </inkml:brush>
  </inkml:definitions>
  <inkml:trace contextRef="#ctx0" brushRef="#br0">1095 1 24575,'-6'0'0,"0"1"0,-1 1 0,1-1 0,0 1 0,0 0 0,0 0 0,1 1 0,-1 0 0,0 0 0,1 0 0,0 1 0,0 0 0,0 0 0,0 0 0,0 0 0,1 1 0,-4 5 0,-11 14 0,1 0 0,-18 32 0,28-43 0,3-3 0,-1 1 0,2 1 0,0-1 0,0 0 0,1 1 0,0 0 0,1 0 0,0 0 0,0 17 0,2 12 0,7 57 0,-6-93 0,0 1 0,1-1 0,0 0 0,0 1 0,0-1 0,0 0 0,1 0 0,0-1 0,7 10 0,-10-14 0,-46-28 0,13 2 0,0 1 0,-56-31 0,83 52 0,0 0 0,0-1 0,1 1 0,-1-1 0,1-1 0,0 1 0,1-1 0,-1 0 0,-6-11 0,-12-15 0,23 32 0,0-1 0,-1 1 0,1 0 0,0 0 0,0-1 0,-1 1 0,1 0 0,0 0 0,-1-1 0,1 1 0,0 0 0,-1 0 0,1 0 0,0 0 0,-1-1 0,1 1 0,0 0 0,-1 0 0,1 0 0,-1 0 0,1 0 0,0 0 0,-1 0 0,1 0 0,0 0 0,-1 0 0,1 0 0,-1 1 0,1-1 0,0 0 0,-1 0 0,1 0 0,0 0 0,-1 0 0,1 1 0,0-1 0,-1 1 0,-12 15 0,-4 25 0,-3 25 0,16-49 0,-1-1 0,0 1 0,-1-2 0,0 1 0,-1-1 0,-1 0 0,-17 25 0,10-20 0,-24 29 0,36-46 0,1-1 0,0 1 0,0-1 0,-1 0 0,0 0 0,1-1 0,-1 1 0,0 0 0,0-1 0,0 1 0,0-1 0,0 0 0,0 0 0,0 0 0,-3 0 0,5-1 0,-1-1 0,1 1 0,0 0 0,0-1 0,0 1 0,0-1 0,-1 1 0,1-1 0,0 0 0,0 1 0,0-1 0,0 0 0,1 0 0,-1 1 0,0-1 0,0 0 0,0 0 0,1 0 0,-1 0 0,0 0 0,1 0 0,-1-1 0,1 1 0,-1 0 0,1 0 0,0 0 0,-1 0 0,1-1 0,0 1 0,0 0 0,0-2 0,-3-45 0,3 39 0,3-56 0,0-33 0,-3 90 0,-1 0 0,0 0 0,-1 0 0,1 0 0,-2 0 0,1 1 0,-1-1 0,0 1 0,-5-10 0,5 14 0,0-1 0,0 1 0,0 0 0,0 0 0,0 0 0,-1 1 0,1-1 0,-1 1 0,0 0 0,0 0 0,0 0 0,0 1 0,0-1 0,0 1 0,0 0 0,0 0 0,0 0 0,-9 0 0,-10 0 0,0 1 0,-33 3 0,11 0 0,-61-2-1365,83-1-5461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8T08:08:53.840"/>
    </inkml:context>
    <inkml:brush xml:id="br0">
      <inkml:brushProperty name="width" value="0.025" units="cm"/>
      <inkml:brushProperty name="height" value="0.025" units="cm"/>
    </inkml:brush>
  </inkml:definitions>
  <inkml:trace contextRef="#ctx0" brushRef="#br0">1095 1 24575,'-6'0'0,"0"1"0,-1 1 0,1-1 0,0 1 0,0 0 0,0 0 0,1 1 0,-1 0 0,0 0 0,1 0 0,0 1 0,0 0 0,0 0 0,0 0 0,0 0 0,1 1 0,-4 5 0,-11 14 0,1 0 0,-18 32 0,28-43 0,3-3 0,-1 1 0,2 1 0,0-1 0,0 0 0,1 1 0,0 0 0,1 0 0,0 0 0,0 17 0,2 12 0,7 57 0,-6-93 0,0 1 0,1-1 0,0 0 0,0 1 0,0-1 0,0 0 0,1 0 0,0-1 0,7 10 0,-10-14 0,-46-28 0,13 2 0,0 1 0,-56-31 0,83 52 0,0 0 0,0-1 0,1 1 0,-1-1 0,1-1 0,0 1 0,1-1 0,-1 0 0,-6-11 0,-12-15 0,23 32 0,0-1 0,-1 1 0,1 0 0,0 0 0,0-1 0,-1 1 0,1 0 0,0 0 0,-1-1 0,1 1 0,0 0 0,-1 0 0,1 0 0,0 0 0,-1-1 0,1 1 0,0 0 0,-1 0 0,1 0 0,-1 0 0,1 0 0,0 0 0,-1 0 0,1 0 0,0 0 0,-1 0 0,1 0 0,-1 1 0,1-1 0,0 0 0,-1 0 0,1 0 0,0 0 0,-1 0 0,1 1 0,0-1 0,-1 1 0,-12 15 0,-4 25 0,-3 25 0,16-49 0,-1-1 0,0 1 0,-1-2 0,0 1 0,-1-1 0,-1 0 0,-17 25 0,10-20 0,-24 29 0,36-46 0,1-1 0,0 1 0,0-1 0,-1 0 0,0 0 0,1-1 0,-1 1 0,0 0 0,0-1 0,0 1 0,0-1 0,0 0 0,0 0 0,0 0 0,-3 0 0,5-1 0,-1-1 0,1 1 0,0 0 0,0-1 0,0 1 0,0-1 0,-1 1 0,1-1 0,0 0 0,0 1 0,0-1 0,0 0 0,1 0 0,-1 1 0,0-1 0,0 0 0,0 0 0,1 0 0,-1 0 0,0 0 0,1 0 0,-1-1 0,1 1 0,-1 0 0,1 0 0,0 0 0,-1 0 0,1-1 0,0 1 0,0 0 0,0-2 0,-3-45 0,3 39 0,3-56 0,0-33 0,-3 90 0,-1 0 0,0 0 0,-1 0 0,1 0 0,-2 0 0,1 1 0,-1-1 0,0 1 0,-5-10 0,5 14 0,0-1 0,0 1 0,0 0 0,0 0 0,0 0 0,-1 1 0,1-1 0,-1 1 0,0 0 0,0 0 0,0 0 0,0 1 0,0-1 0,0 1 0,0 0 0,0 0 0,0 0 0,-9 0 0,-10 0 0,0 1 0,-33 3 0,11 0 0,-61-2-1365,83-1-5461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8T08:09:22.801"/>
    </inkml:context>
    <inkml:brush xml:id="br0">
      <inkml:brushProperty name="width" value="0.025" units="cm"/>
      <inkml:brushProperty name="height" value="0.025" units="cm"/>
    </inkml:brush>
  </inkml:definitions>
  <inkml:trace contextRef="#ctx0" brushRef="#br0">565 302 24575,'-1'-8'0,"-1"-1"0,-1 1 0,1 0 0,-1 1 0,-1-1 0,1 0 0,-1 1 0,-1 0 0,-6-10 0,-3-5 0,-6-12 0,0 0 0,-3 1 0,-28-33 0,49 64 0,0 0 0,0 0 0,0 0 0,0 0 0,0 0 0,0 1 0,0-1 0,-1 1 0,1-1 0,-1 1 0,1 0 0,-1 0 0,1 0 0,-1 0 0,0 0 0,1 1 0,-1-1 0,0 1 0,0 0 0,1-1 0,-1 1 0,0 1 0,0-1 0,1 0 0,-1 1 0,0-1 0,0 1 0,1 0 0,-1 0 0,1 0 0,-1 0 0,1 0 0,-1 1 0,-2 1 0,-5 5 0,-1 1 0,2 1 0,-1 0 0,1 0 0,-13 19 0,5-5 0,10-16-65,1-1 0,-1 0 0,-1 0 0,1-1 0,-1 0 0,0 0 0,0-1 0,-1 1 0,0-2 0,0 0 0,0 0 0,0 0 0,0-1 0,-1 0 0,0-1 0,1 0 0,-1-1 0,0 0 0,0-1 0,-16 0 0,4-1-6761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8T08:09:24.975"/>
    </inkml:context>
    <inkml:brush xml:id="br0">
      <inkml:brushProperty name="width" value="0.025" units="cm"/>
      <inkml:brushProperty name="height" value="0.025" units="cm"/>
    </inkml:brush>
  </inkml:definitions>
  <inkml:trace contextRef="#ctx0" brushRef="#br0">723 896 24575,'-2'-7'0,"-1"1"0,1 0 0,-1 1 0,-1-1 0,1 0 0,-1 1 0,-7-9 0,13 26 0,0 0 0,1 0 0,7 22 0,1-13 0,-2 1 0,-1 0 0,0 0 0,-2 1 0,0 0 0,-2 0 0,0 0 0,-2 1 0,0 34 0,-2-51 0,-1 0 0,1 1 0,-1-1 0,0 0 0,-1 0 0,-4 13 0,6-19 0,-1 1 0,0-1 0,1 0 0,-1 0 0,0 0 0,0 0 0,0 1 0,0-1 0,0 0 0,0-1 0,0 1 0,0 0 0,-1 0 0,1 0 0,0-1 0,0 1 0,-1 0 0,1-1 0,0 0 0,-1 1 0,1-1 0,-1 0 0,1 1 0,0-1 0,-1 0 0,1 0 0,-1 0 0,1 0 0,-1 0 0,1-1 0,0 1 0,-1 0 0,1-1 0,-1 1 0,1-1 0,0 1 0,0-1 0,-1 0 0,1 0 0,0 1 0,-2-3 0,-3-1 0,0 0 0,0 0 0,0-1 0,1 0 0,0 0 0,0 0 0,-6-10 0,8 11 0,0 0 0,0 0 0,0 1 0,0-1 0,-1 1 0,1-1 0,-1 1 0,0 0 0,0 0 0,0 1 0,0-1 0,0 1 0,-1 0 0,1 0 0,-1 0 0,0 1 0,1 0 0,-8-2 0,-27 2 0,30 1 0,1 0 0,-1-1 0,1 1 0,-1-2 0,1 1 0,0-1 0,-9-3 0,14 3 0,1 1 0,-1-1 0,1 0 0,-1 1 0,1-1 0,0 0 0,0-1 0,0 1 0,0 0 0,0-1 0,1 1 0,-1-1 0,1 1 0,-1-1 0,1 0 0,0 1 0,0-1 0,0 0 0,0 0 0,1 0 0,-1 0 0,1 0 0,0 0 0,0-6 0,-5-42 0,3 37 0,0-1 0,1 1 0,1 0 0,0-1 0,1 1 0,5-29 0,16-17 0,2 1 0,2 1 0,68-108 0,-42 76 0,23-44 0,124-164 0,-198 297 0,0-1 0,0 0 0,0 1 0,0 0 0,0-1 0,0 1 0,1 0 0,-1-1 0,0 1 0,1 0 0,-1 0 0,1 0 0,0 0 0,-1 0 0,1 1 0,0-1 0,-1 0 0,4 0 0,-4 2 0,0-1 0,0 0 0,-1 1 0,1-1 0,0 1 0,0-1 0,0 1 0,-1-1 0,1 1 0,0 0 0,-1-1 0,1 1 0,-1 0 0,1-1 0,-1 1 0,1 0 0,-1 0 0,1 0 0,-1 0 0,0-1 0,1 1 0,-1 0 0,0 0 0,0 0 0,0 1 0,3 12 0,-2-1 0,0 1 0,-1 20 0,0-28 0,0 34 0,0 1 0,-8 60 0,6-87 0,-1 1 0,-1-1 0,0 0 0,-1-1 0,-1 1 0,0-1 0,-14 24 0,-4-2 0,-1-1 0,-1 0 0,-2-2 0,-1-2 0,-2 0 0,-1-2 0,-1-1 0,-1-2 0,-2-2 0,-54 29 0,83-49 0,-143 59 0,130-56 0,0-1 0,-1 0 0,0-2 0,0 0 0,-36-1 0,52-1 0,0-1 0,-1 0 0,1 0 0,0 0 0,0-1 0,0 0 0,0 0 0,0 0 0,0 0 0,0-1 0,0 0 0,1 0 0,-1 0 0,0-1 0,1 0 0,0 1 0,0-1 0,0-1 0,0 1 0,0-1 0,1 1 0,-1-1 0,1 0 0,0-1 0,0 1 0,0 0 0,-2-8 0,5 12 0,0 1 0,0-1 0,0 0 0,0 0 0,0 0 0,0 0 0,0 0 0,0 0 0,0 0 0,-1 0 0,1 0 0,0 1 0,0-1 0,0 0 0,0 0 0,0 0 0,0 0 0,0 0 0,0 0 0,0 0 0,0 0 0,0 0 0,0 0 0,0 0 0,-1 0 0,1 0 0,0 0 0,0 0 0,0 0 0,0 0 0,0 0 0,0 1 0,0-1 0,0 0 0,0 0 0,-1 0 0,1-1 0,0 1 0,0 0 0,0 0 0,0 0 0,0 0 0,0 0 0,0 0 0,0 0 0,0 0 0,-1 0 0,1 0 0,0 0 0,0 0 0,0 0 0,0 0 0,0 0 0,0 0 0,0 0 0,0 0 0,0 0 0,0-1 0,0 1 0,0 0 0,0 0 0,-3 16 0,1 21 0,14 164 0,0 19 0,-10-160 0,-1-34 0,0 0 0,-7 48 0,6-73 0,0 1 0,0-1 0,0 1 0,-1-1 0,1 0 0,0 1 0,-1-1 0,1 0 0,-1 1 0,0-1 0,1 0 0,-1 0 0,0 1 0,0-1 0,0 0 0,0 0 0,0 0 0,0 0 0,0 0 0,0 0 0,0-1 0,0 1 0,-1 0 0,1-1 0,0 1 0,0 0 0,-1-1 0,1 0 0,0 1 0,-1-1 0,-2 1 0,2-2 0,0 1 0,0 0 0,1-1 0,-1 1 0,0-1 0,0 0 0,0 1 0,1-1 0,-1 0 0,0 0 0,1 0 0,-1 0 0,1-1 0,-1 1 0,1 0 0,0-1 0,-1 1 0,1-1 0,0 1 0,0-1 0,0 0 0,0 1 0,-1-4 0,-2-4 0,1 0 0,0 0 0,1-1 0,0 1 0,0-1 0,1 0 0,0 0 0,1 1 0,1-20 0,17 45 0,11 16 0,2-1 0,1-2 0,1-1 0,53 33 0,157 78 0,-75-46 0,-72-38 7,170 69-1,-196-98-45,0-3-1,1-4 1,109 17 0,187-13-1905,-285-23-4159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DBF2AA2-66F5-4A09-8B8E-1D256BC1468B}" type="datetimeFigureOut">
              <a:rPr lang="he-IL" smtClean="0"/>
              <a:t>ד'/אב/תשפ"ד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3C3E3A2-05B6-4D7F-B062-FAFADCC0ADD5}" type="slidenum">
              <a:rPr lang="he-IL" smtClean="0"/>
              <a:t>‹#›</a:t>
            </a:fld>
            <a:endParaRPr lang="he-IL"/>
          </a:p>
        </p:txBody>
      </p:sp>
    </p:spTree>
    <p:extLst>
      <p:ext uri="{BB962C8B-B14F-4D97-AF65-F5344CB8AC3E}">
        <p14:creationId xmlns:p14="http://schemas.microsoft.com/office/powerpoint/2010/main" val="291871019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35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94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71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30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85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7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66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24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90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69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תמונה 10">
            <a:extLst>
              <a:ext uri="{FF2B5EF4-FFF2-40B4-BE49-F238E27FC236}">
                <a16:creationId xmlns:a16="http://schemas.microsoft.com/office/drawing/2014/main" id="{5EC73E14-53F4-1A79-53A6-C53D4467056F}"/>
              </a:ext>
            </a:extLst>
          </p:cNvPr>
          <p:cNvPicPr>
            <a:picLocks noChangeAspect="1"/>
          </p:cNvPicPr>
          <p:nvPr userDrawn="1"/>
        </p:nvPicPr>
        <p:blipFill>
          <a:blip r:embed="rId13"/>
          <a:stretch>
            <a:fillRect/>
          </a:stretch>
        </p:blipFill>
        <p:spPr>
          <a:xfrm>
            <a:off x="0" y="4326451"/>
            <a:ext cx="2579427" cy="2531549"/>
          </a:xfrm>
          <a:prstGeom prst="rect">
            <a:avLst/>
          </a:prstGeom>
        </p:spPr>
      </p:pic>
    </p:spTree>
    <p:extLst>
      <p:ext uri="{BB962C8B-B14F-4D97-AF65-F5344CB8AC3E}">
        <p14:creationId xmlns:p14="http://schemas.microsoft.com/office/powerpoint/2010/main" val="727667112"/>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1502;&#1510;&#1490;&#1514;%20&#1500;&#1492;&#1506;&#1500;&#1488;&#1514;%20&#1488;&#1508;&#1500;&#1511;&#1510;&#1497;&#1497;&#1514;%20ANGULAR%20&#1500;&#1506;&#1504;&#1503;%20RENDER.ppt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customXml" Target="../ink/ink5.xml"/><Relationship Id="rId3" Type="http://schemas.openxmlformats.org/officeDocument/2006/relationships/image" Target="../media/image45.emf"/><Relationship Id="rId7" Type="http://schemas.openxmlformats.org/officeDocument/2006/relationships/image" Target="../media/image47.png"/><Relationship Id="rId12" Type="http://schemas.openxmlformats.org/officeDocument/2006/relationships/image" Target="../media/image49.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customXml" Target="../ink/ink4.xml"/><Relationship Id="rId5" Type="http://schemas.openxmlformats.org/officeDocument/2006/relationships/image" Target="../media/image46.emf"/><Relationship Id="rId10" Type="http://schemas.openxmlformats.org/officeDocument/2006/relationships/customXml" Target="../ink/ink3.xml"/><Relationship Id="rId4" Type="http://schemas.openxmlformats.org/officeDocument/2006/relationships/oleObject" Target="../embeddings/oleObject2.bin"/><Relationship Id="rId9" Type="http://schemas.openxmlformats.org/officeDocument/2006/relationships/image" Target="../media/image48.png"/><Relationship Id="rId14" Type="http://schemas.openxmlformats.org/officeDocument/2006/relationships/image" Target="../media/image50.png"/></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C75B684-0B84-4920-979E-096FB4584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a:xfrm>
            <a:off x="6730000" y="639097"/>
            <a:ext cx="4813072" cy="3686015"/>
          </a:xfrm>
        </p:spPr>
        <p:txBody>
          <a:bodyPr>
            <a:normAutofit/>
          </a:bodyPr>
          <a:lstStyle/>
          <a:p>
            <a:pPr rtl="0"/>
            <a:r>
              <a:rPr lang="iw-IL" sz="7200" dirty="0">
                <a:cs typeface="+mn-cs"/>
              </a:rPr>
              <a:t>פרויקט </a:t>
            </a:r>
            <a:r>
              <a:rPr lang="he-IL" sz="7200" dirty="0">
                <a:cs typeface="+mn-cs"/>
              </a:rPr>
              <a:t>סמינר הישן</a:t>
            </a:r>
          </a:p>
        </p:txBody>
      </p:sp>
      <p:sp>
        <p:nvSpPr>
          <p:cNvPr id="15" name="Rectangle 14">
            <a:extLst>
              <a:ext uri="{FF2B5EF4-FFF2-40B4-BE49-F238E27FC236}">
                <a16:creationId xmlns:a16="http://schemas.microsoft.com/office/drawing/2014/main" id="{AC336997-1B90-44EB-ADD7-B55CAA368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תמונה 7" descr="תמונה שמכילה שרטוט, עיצוב, תרשים, גופן&#10;&#10;התיאור נוצר באופן אוטומטי">
            <a:extLst>
              <a:ext uri="{FF2B5EF4-FFF2-40B4-BE49-F238E27FC236}">
                <a16:creationId xmlns:a16="http://schemas.microsoft.com/office/drawing/2014/main" id="{1B1C0362-0F1A-2C6B-8669-568F1DA30F1F}"/>
              </a:ext>
            </a:extLst>
          </p:cNvPr>
          <p:cNvPicPr>
            <a:picLocks noChangeAspect="1"/>
          </p:cNvPicPr>
          <p:nvPr/>
        </p:nvPicPr>
        <p:blipFill>
          <a:blip r:embed="rId2"/>
          <a:stretch>
            <a:fillRect/>
          </a:stretch>
        </p:blipFill>
        <p:spPr>
          <a:xfrm>
            <a:off x="458336" y="798930"/>
            <a:ext cx="2784700" cy="2453844"/>
          </a:xfrm>
          <a:prstGeom prst="rect">
            <a:avLst/>
          </a:prstGeom>
        </p:spPr>
      </p:pic>
      <p:sp>
        <p:nvSpPr>
          <p:cNvPr id="17" name="Rectangle 16">
            <a:extLst>
              <a:ext uri="{FF2B5EF4-FFF2-40B4-BE49-F238E27FC236}">
                <a16:creationId xmlns:a16="http://schemas.microsoft.com/office/drawing/2014/main" id="{7886323F-63FC-4100-A0DE-82486E0E0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4"/>
            <a:ext cx="2567411" cy="195525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B19D67-02C1-494A-86ED-244E2D4C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97387"/>
            <a:ext cx="3057906" cy="208639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stretch/>
        </p:blipFill>
        <p:spPr>
          <a:xfrm>
            <a:off x="447411" y="4271378"/>
            <a:ext cx="2795625" cy="1341899"/>
          </a:xfrm>
          <a:prstGeom prst="rect">
            <a:avLst/>
          </a:prstGeom>
          <a:noFill/>
        </p:spPr>
      </p:pic>
      <p:sp>
        <p:nvSpPr>
          <p:cNvPr id="21" name="Rectangle 20">
            <a:extLst>
              <a:ext uri="{FF2B5EF4-FFF2-40B4-BE49-F238E27FC236}">
                <a16:creationId xmlns:a16="http://schemas.microsoft.com/office/drawing/2014/main" id="{649E456D-8316-4C5A-B4F3-7DA1E13D0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4"/>
          <a:stretch/>
        </p:blipFill>
        <p:spPr>
          <a:xfrm>
            <a:off x="3664752" y="3069855"/>
            <a:ext cx="2295082" cy="2295082"/>
          </a:xfrm>
          <a:prstGeom prst="rect">
            <a:avLst/>
          </a:prstGeom>
          <a:noFill/>
        </p:spPr>
      </p:pic>
      <p:cxnSp>
        <p:nvCxnSpPr>
          <p:cNvPr id="23" name="Straight Connector 22">
            <a:extLst>
              <a:ext uri="{FF2B5EF4-FFF2-40B4-BE49-F238E27FC236}">
                <a16:creationId xmlns:a16="http://schemas.microsoft.com/office/drawing/2014/main" id="{E7ED7221-BBA6-4CD0-A36B-A1FF67F7F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B5A7164-399D-4F28-989C-442961B3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27" name="Rectangle 26">
            <a:extLst>
              <a:ext uri="{FF2B5EF4-FFF2-40B4-BE49-F238E27FC236}">
                <a16:creationId xmlns:a16="http://schemas.microsoft.com/office/drawing/2014/main" id="{2E024D85-0C22-4FAB-9D86-254991361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10" name="תמונה 9">
            <a:extLst>
              <a:ext uri="{FF2B5EF4-FFF2-40B4-BE49-F238E27FC236}">
                <a16:creationId xmlns:a16="http://schemas.microsoft.com/office/drawing/2014/main" id="{905E3A58-1CDB-CD8B-7A91-25EAAA116C97}"/>
              </a:ext>
            </a:extLst>
          </p:cNvPr>
          <p:cNvPicPr>
            <a:picLocks noChangeAspect="1"/>
          </p:cNvPicPr>
          <p:nvPr/>
        </p:nvPicPr>
        <p:blipFill>
          <a:blip r:embed="rId5"/>
          <a:stretch>
            <a:fillRect/>
          </a:stretch>
        </p:blipFill>
        <p:spPr>
          <a:xfrm>
            <a:off x="3616357" y="450685"/>
            <a:ext cx="2343477" cy="1933845"/>
          </a:xfrm>
          <a:prstGeom prst="rect">
            <a:avLst/>
          </a:prstGeom>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p:txBody>
          <a:bodyPr/>
          <a:lstStyle/>
          <a:p>
            <a:pPr algn="ctr"/>
            <a:r>
              <a:rPr lang="he-IL" dirty="0">
                <a:solidFill>
                  <a:schemeClr val="tx2">
                    <a:lumMod val="60000"/>
                    <a:lumOff val="40000"/>
                  </a:schemeClr>
                </a:solidFill>
                <a:cs typeface="+mn-cs"/>
              </a:rPr>
              <a:t>שלב א':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pPr algn="r"/>
            <a:r>
              <a:rPr lang="he-IL" dirty="0">
                <a:solidFill>
                  <a:schemeClr val="tx2">
                    <a:lumMod val="60000"/>
                    <a:lumOff val="40000"/>
                  </a:schemeClr>
                </a:solidFill>
                <a:cs typeface="+mn-cs"/>
              </a:rPr>
              <a:t>שלב ב': </a:t>
            </a:r>
            <a:r>
              <a:rPr lang="he-IL" dirty="0" err="1">
                <a:solidFill>
                  <a:schemeClr val="tx2">
                    <a:lumMod val="60000"/>
                    <a:lumOff val="40000"/>
                  </a:schemeClr>
                </a:solidFill>
                <a:cs typeface="+mn-cs"/>
              </a:rPr>
              <a:t>איפיון</a:t>
            </a:r>
            <a:r>
              <a:rPr lang="he-IL" dirty="0">
                <a:solidFill>
                  <a:schemeClr val="tx2">
                    <a:lumMod val="60000"/>
                    <a:lumOff val="40000"/>
                  </a:schemeClr>
                </a:solidFill>
                <a:cs typeface="+mn-cs"/>
              </a:rPr>
              <a:t>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a:xfrm>
            <a:off x="1097280" y="2108200"/>
            <a:ext cx="10058400" cy="3760894"/>
          </a:xfrm>
        </p:spPr>
        <p:txBody>
          <a:bodyPr/>
          <a:lstStyle/>
          <a:p>
            <a:pPr marL="0" indent="0">
              <a:buNone/>
            </a:pPr>
            <a:r>
              <a:rPr lang="he-IL" dirty="0"/>
              <a:t>לאחר שיחות מול הלקוח, הופק </a:t>
            </a:r>
            <a:r>
              <a:rPr lang="he-IL" dirty="0" err="1"/>
              <a:t>איפיון</a:t>
            </a:r>
            <a:r>
              <a:rPr lang="he-IL" dirty="0"/>
              <a:t> עבור הפרויקט ע"י ה-</a:t>
            </a:r>
            <a:r>
              <a:rPr lang="en-US" dirty="0"/>
              <a:t>CTO</a:t>
            </a:r>
            <a:r>
              <a:rPr lang="he-IL" dirty="0"/>
              <a:t> של </a:t>
            </a:r>
            <a:r>
              <a:rPr lang="en-US" dirty="0" err="1"/>
              <a:t>Diversitech</a:t>
            </a:r>
            <a:r>
              <a:rPr lang="he-IL" dirty="0"/>
              <a:t>.</a:t>
            </a:r>
            <a:br>
              <a:rPr lang="en-US" dirty="0"/>
            </a:br>
            <a:r>
              <a:rPr lang="he-IL" dirty="0"/>
              <a:t>אנו קיבלנו את </a:t>
            </a:r>
            <a:r>
              <a:rPr lang="he-IL" dirty="0" err="1"/>
              <a:t>האיפיון</a:t>
            </a:r>
            <a:r>
              <a:rPr lang="he-IL" dirty="0"/>
              <a:t> במסמכי </a:t>
            </a:r>
            <a:r>
              <a:rPr lang="en-US" dirty="0"/>
              <a:t>word </a:t>
            </a:r>
            <a:r>
              <a:rPr lang="he-IL" dirty="0"/>
              <a:t> ב – </a:t>
            </a:r>
            <a:r>
              <a:rPr lang="en-US" dirty="0"/>
              <a:t>google drive</a:t>
            </a:r>
            <a:r>
              <a:rPr lang="he-IL" dirty="0"/>
              <a:t> </a:t>
            </a:r>
          </a:p>
          <a:p>
            <a:pPr marL="0" indent="0">
              <a:buNone/>
            </a:pPr>
            <a:r>
              <a:rPr lang="he-IL" dirty="0"/>
              <a:t>בנוסף, תוך כדי פיתוח המוצר נתקלנו בשאלות לגבי פיתוחים </a:t>
            </a:r>
            <a:r>
              <a:rPr lang="he-IL" dirty="0" err="1"/>
              <a:t>מסויימים</a:t>
            </a:r>
            <a:r>
              <a:rPr lang="he-IL" dirty="0"/>
              <a:t> </a:t>
            </a:r>
            <a:r>
              <a:rPr lang="he-IL" dirty="0" err="1"/>
              <a:t>באפלקציה</a:t>
            </a:r>
            <a:r>
              <a:rPr lang="he-IL" dirty="0"/>
              <a:t> והפננו שאלות ל</a:t>
            </a:r>
            <a:r>
              <a:rPr lang="en-US" dirty="0"/>
              <a:t>CTO</a:t>
            </a:r>
            <a:endParaRPr lang="he-IL" dirty="0"/>
          </a:p>
          <a:p>
            <a:pPr marL="0" indent="0">
              <a:buNone/>
            </a:pPr>
            <a:r>
              <a:rPr lang="he-IL" dirty="0"/>
              <a:t> וכן ללקוח.</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ג':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70000" lnSpcReduction="20000"/>
          </a:bodyPr>
          <a:lstStyle/>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endParaRPr lang="he-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שיחות ודיונים עם קולגות לגבי תכנון נכונות הפיתוחים הנוכחיים, תוך כדי דיון על פיתוחים קודמים ומקבילים גם כן.</a:t>
            </a:r>
            <a:endParaRPr lang="iw-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לפני כל משימה - </a:t>
            </a:r>
            <a:r>
              <a:rPr lang="iw-IL" sz="2400" dirty="0">
                <a:solidFill>
                  <a:srgbClr val="000000"/>
                </a:solidFill>
                <a:latin typeface="Arial"/>
                <a:ea typeface="Arial"/>
                <a:cs typeface="Arial"/>
                <a:sym typeface="Arial"/>
              </a:rPr>
              <a:t>חלוקת מסכי האפליקציה</a:t>
            </a:r>
            <a:r>
              <a:rPr lang="he-IL" sz="2400" dirty="0">
                <a:solidFill>
                  <a:srgbClr val="000000"/>
                </a:solidFill>
                <a:latin typeface="Arial"/>
                <a:ea typeface="Arial"/>
                <a:cs typeface="Arial"/>
                <a:sym typeface="Arial"/>
              </a:rPr>
              <a:t> הנדרשים למשימותיי</a:t>
            </a:r>
            <a:r>
              <a:rPr lang="iw-IL" sz="2400" dirty="0">
                <a:solidFill>
                  <a:srgbClr val="000000"/>
                </a:solidFill>
                <a:latin typeface="Arial"/>
                <a:ea typeface="Arial"/>
                <a:cs typeface="Arial"/>
                <a:sym typeface="Arial"/>
              </a:rPr>
              <a:t> למודולים וקומפוננטות</a:t>
            </a:r>
            <a:br>
              <a:rPr lang="en-US" sz="2400" dirty="0">
                <a:solidFill>
                  <a:srgbClr val="000000"/>
                </a:solidFill>
                <a:latin typeface="Arial"/>
                <a:ea typeface="Arial"/>
                <a:cs typeface="Arial"/>
                <a:sym typeface="Arial"/>
              </a:rPr>
            </a:b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6" name="תמונה 5">
            <a:extLst>
              <a:ext uri="{FF2B5EF4-FFF2-40B4-BE49-F238E27FC236}">
                <a16:creationId xmlns:a16="http://schemas.microsoft.com/office/drawing/2014/main" id="{B38993DA-3621-9410-673A-1607843F0D29}"/>
              </a:ext>
            </a:extLst>
          </p:cNvPr>
          <p:cNvPicPr>
            <a:picLocks noChangeAspect="1"/>
          </p:cNvPicPr>
          <p:nvPr/>
        </p:nvPicPr>
        <p:blipFill>
          <a:blip r:embed="rId2"/>
          <a:stretch>
            <a:fillRect/>
          </a:stretch>
        </p:blipFill>
        <p:spPr>
          <a:xfrm>
            <a:off x="9049739" y="3429000"/>
            <a:ext cx="1760373" cy="1143099"/>
          </a:xfrm>
          <a:prstGeom prst="rect">
            <a:avLst/>
          </a:prstGeom>
        </p:spPr>
      </p:pic>
      <p:pic>
        <p:nvPicPr>
          <p:cNvPr id="10" name="תמונה 9">
            <a:extLst>
              <a:ext uri="{FF2B5EF4-FFF2-40B4-BE49-F238E27FC236}">
                <a16:creationId xmlns:a16="http://schemas.microsoft.com/office/drawing/2014/main" id="{9B0DA26D-DC9D-5833-ADDA-06726FDAD92D}"/>
              </a:ext>
            </a:extLst>
          </p:cNvPr>
          <p:cNvPicPr>
            <a:picLocks noChangeAspect="1"/>
          </p:cNvPicPr>
          <p:nvPr/>
        </p:nvPicPr>
        <p:blipFill>
          <a:blip r:embed="rId3"/>
          <a:stretch>
            <a:fillRect/>
          </a:stretch>
        </p:blipFill>
        <p:spPr>
          <a:xfrm>
            <a:off x="3735856" y="3418417"/>
            <a:ext cx="2556357" cy="2145367"/>
          </a:xfrm>
          <a:prstGeom prst="rect">
            <a:avLst/>
          </a:prstGeom>
        </p:spPr>
      </p:pic>
      <p:pic>
        <p:nvPicPr>
          <p:cNvPr id="12" name="תמונה 11">
            <a:extLst>
              <a:ext uri="{FF2B5EF4-FFF2-40B4-BE49-F238E27FC236}">
                <a16:creationId xmlns:a16="http://schemas.microsoft.com/office/drawing/2014/main" id="{2DA2A677-9E39-338A-5864-F0A7A7906D47}"/>
              </a:ext>
            </a:extLst>
          </p:cNvPr>
          <p:cNvPicPr>
            <a:picLocks noChangeAspect="1"/>
          </p:cNvPicPr>
          <p:nvPr/>
        </p:nvPicPr>
        <p:blipFill>
          <a:blip r:embed="rId4"/>
          <a:stretch>
            <a:fillRect/>
          </a:stretch>
        </p:blipFill>
        <p:spPr>
          <a:xfrm>
            <a:off x="6408787" y="3429000"/>
            <a:ext cx="2407804" cy="1143099"/>
          </a:xfrm>
          <a:prstGeom prst="rect">
            <a:avLst/>
          </a:prstGeom>
        </p:spPr>
      </p:pic>
      <p:pic>
        <p:nvPicPr>
          <p:cNvPr id="16" name="תמונה 15">
            <a:extLst>
              <a:ext uri="{FF2B5EF4-FFF2-40B4-BE49-F238E27FC236}">
                <a16:creationId xmlns:a16="http://schemas.microsoft.com/office/drawing/2014/main" id="{619A48E6-07CE-D0E8-4CB4-411858330F23}"/>
              </a:ext>
            </a:extLst>
          </p:cNvPr>
          <p:cNvPicPr>
            <a:picLocks noChangeAspect="1"/>
          </p:cNvPicPr>
          <p:nvPr/>
        </p:nvPicPr>
        <p:blipFill>
          <a:blip r:embed="rId5"/>
          <a:stretch>
            <a:fillRect/>
          </a:stretch>
        </p:blipFill>
        <p:spPr>
          <a:xfrm>
            <a:off x="1372294" y="3032428"/>
            <a:ext cx="2187130" cy="3825572"/>
          </a:xfrm>
          <a:prstGeom prst="rect">
            <a:avLst/>
          </a:prstGeom>
        </p:spPr>
      </p:pic>
    </p:spTree>
    <p:extLst>
      <p:ext uri="{BB962C8B-B14F-4D97-AF65-F5344CB8AC3E}">
        <p14:creationId xmlns:p14="http://schemas.microsoft.com/office/powerpoint/2010/main" val="172233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DF628CD9-06F3-A624-BB11-C9E3CE917322}"/>
              </a:ext>
            </a:extLst>
          </p:cNvPr>
          <p:cNvPicPr>
            <a:picLocks noChangeAspect="1"/>
          </p:cNvPicPr>
          <p:nvPr/>
        </p:nvPicPr>
        <p:blipFill>
          <a:blip r:embed="rId2"/>
          <a:stretch>
            <a:fillRect/>
          </a:stretch>
        </p:blipFill>
        <p:spPr>
          <a:xfrm>
            <a:off x="2393403" y="4846743"/>
            <a:ext cx="523948" cy="419158"/>
          </a:xfrm>
          <a:prstGeom prst="rect">
            <a:avLst/>
          </a:prstGeom>
        </p:spPr>
      </p:pic>
      <p:graphicFrame>
        <p:nvGraphicFramePr>
          <p:cNvPr id="8" name="מציין מיקום תוכן 3">
            <a:extLst>
              <a:ext uri="{FF2B5EF4-FFF2-40B4-BE49-F238E27FC236}">
                <a16:creationId xmlns:a16="http://schemas.microsoft.com/office/drawing/2014/main" id="{E74D64EE-0350-B8AE-78C5-F996DB3C03B1}"/>
              </a:ext>
            </a:extLst>
          </p:cNvPr>
          <p:cNvGraphicFramePr>
            <a:graphicFrameLocks noGrp="1"/>
          </p:cNvGraphicFramePr>
          <p:nvPr>
            <p:ph idx="1"/>
            <p:extLst>
              <p:ext uri="{D42A27DB-BD31-4B8C-83A1-F6EECF244321}">
                <p14:modId xmlns:p14="http://schemas.microsoft.com/office/powerpoint/2010/main" val="3943253047"/>
              </p:ext>
            </p:extLst>
          </p:nvPr>
        </p:nvGraphicFramePr>
        <p:xfrm>
          <a:off x="485774" y="1421364"/>
          <a:ext cx="11394824" cy="4620768"/>
        </p:xfrm>
        <a:graphic>
          <a:graphicData uri="http://schemas.openxmlformats.org/drawingml/2006/table">
            <a:tbl>
              <a:tblPr rtl="1" firstRow="1" bandRow="1">
                <a:tableStyleId>{1FECB4D8-DB02-4DC6-A0A2-4F2EBAE1DC90}</a:tableStyleId>
              </a:tblPr>
              <a:tblGrid>
                <a:gridCol w="42187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1</a:t>
                      </a:r>
                    </a:p>
                  </a:txBody>
                  <a:tcPr marT="50292" marB="50292"/>
                </a:tc>
                <a:tc>
                  <a:txBody>
                    <a:bodyPr/>
                    <a:lstStyle/>
                    <a:p>
                      <a:pPr rtl="1"/>
                      <a:r>
                        <a:rPr lang="he-IL" sz="1600" dirty="0"/>
                        <a:t>יצירת צ'אט </a:t>
                      </a:r>
                      <a:r>
                        <a:rPr lang="he-IL" sz="1600" dirty="0" err="1"/>
                        <a:t>בוט</a:t>
                      </a:r>
                      <a:r>
                        <a:rPr lang="he-IL" sz="1600" dirty="0"/>
                        <a:t> מתקשר עם המשתמש בצורת שפה אנושית דרך </a:t>
                      </a:r>
                      <a:r>
                        <a:rPr lang="en-US" sz="1600" dirty="0"/>
                        <a:t>API</a:t>
                      </a:r>
                      <a:r>
                        <a:rPr lang="he-IL" sz="1600" dirty="0"/>
                        <a:t> של </a:t>
                      </a:r>
                      <a:r>
                        <a:rPr lang="en-US" sz="1600" dirty="0" err="1"/>
                        <a:t>openAI</a:t>
                      </a:r>
                      <a:r>
                        <a:rPr lang="en-US" sz="1600" dirty="0"/>
                        <a:t> (GPT)</a:t>
                      </a:r>
                      <a:endParaRPr lang="he-IL" sz="1600" dirty="0"/>
                    </a:p>
                  </a:txBody>
                  <a:tcPr marT="50292" marB="50292"/>
                </a:tc>
                <a:tc>
                  <a:txBody>
                    <a:bodyPr/>
                    <a:lstStyle/>
                    <a:p>
                      <a:pPr rtl="1"/>
                      <a:r>
                        <a:rPr lang="en-US" sz="2000" dirty="0"/>
                        <a:t>GPT-3</a:t>
                      </a:r>
                      <a:endParaRPr lang="he-IL" sz="2000" dirty="0"/>
                    </a:p>
                  </a:txBody>
                  <a:tcPr marT="50292" marB="50292"/>
                </a:tc>
                <a:tc>
                  <a:txBody>
                    <a:bodyPr/>
                    <a:lstStyle/>
                    <a:p>
                      <a:pPr rtl="1"/>
                      <a:r>
                        <a:rPr lang="en-US" sz="2000" dirty="0"/>
                        <a:t>Python </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 הרמתי </a:t>
                      </a:r>
                      <a:r>
                        <a:rPr lang="he-IL" sz="1800" b="0" u="none" dirty="0" err="1">
                          <a:latin typeface="Arial"/>
                          <a:ea typeface="Arial"/>
                          <a:cs typeface="Arial"/>
                          <a:sym typeface="Arial"/>
                        </a:rPr>
                        <a:t>גירסה</a:t>
                      </a:r>
                      <a:r>
                        <a:rPr lang="he-IL" sz="1800" b="0" u="none" dirty="0">
                          <a:latin typeface="Arial"/>
                          <a:ea typeface="Arial"/>
                          <a:cs typeface="Arial"/>
                          <a:sym typeface="Arial"/>
                        </a:rPr>
                        <a:t> סופית ב </a:t>
                      </a:r>
                      <a:r>
                        <a:rPr lang="en-US" sz="1800" b="0" u="none" dirty="0">
                          <a:latin typeface="Arial"/>
                          <a:ea typeface="Arial"/>
                          <a:cs typeface="Arial"/>
                          <a:sym typeface="Arial"/>
                        </a:rPr>
                        <a:t>Python</a:t>
                      </a:r>
                      <a:r>
                        <a:rPr lang="he-IL" sz="1800" b="0" u="none" dirty="0">
                          <a:latin typeface="Arial"/>
                          <a:ea typeface="Arial"/>
                          <a:cs typeface="Arial"/>
                          <a:sym typeface="Arial"/>
                        </a:rPr>
                        <a:t> של </a:t>
                      </a:r>
                      <a:r>
                        <a:rPr lang="he-IL" sz="1800" b="0" u="none" dirty="0" err="1">
                          <a:latin typeface="Arial"/>
                          <a:ea typeface="Arial"/>
                          <a:cs typeface="Arial"/>
                          <a:sym typeface="Arial"/>
                        </a:rPr>
                        <a:t>סרויס</a:t>
                      </a:r>
                      <a:r>
                        <a:rPr lang="he-IL" sz="1800" b="0" u="none" dirty="0">
                          <a:latin typeface="Arial"/>
                          <a:ea typeface="Arial"/>
                          <a:cs typeface="Arial"/>
                          <a:sym typeface="Arial"/>
                        </a:rPr>
                        <a:t> שמתקשר עם </a:t>
                      </a:r>
                      <a:r>
                        <a:rPr lang="en-US" sz="1800" b="0" u="none" dirty="0" err="1">
                          <a:latin typeface="Arial"/>
                          <a:ea typeface="Arial"/>
                          <a:cs typeface="Arial"/>
                          <a:sym typeface="Arial"/>
                        </a:rPr>
                        <a:t>openAI</a:t>
                      </a:r>
                      <a:endParaRPr lang="he-IL"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2.1 יצרתי </a:t>
                      </a:r>
                      <a:r>
                        <a:rPr lang="en-US" sz="1800" b="0" u="none" dirty="0">
                          <a:latin typeface="Arial"/>
                          <a:ea typeface="Arial"/>
                          <a:cs typeface="Arial"/>
                          <a:sym typeface="Arial"/>
                        </a:rPr>
                        <a:t>API</a:t>
                      </a:r>
                      <a:r>
                        <a:rPr lang="he-IL" sz="1800" b="0" u="none" dirty="0">
                          <a:latin typeface="Arial"/>
                          <a:ea typeface="Arial"/>
                          <a:cs typeface="Arial"/>
                          <a:sym typeface="Arial"/>
                        </a:rPr>
                        <a:t> </a:t>
                      </a:r>
                      <a:r>
                        <a:rPr lang="en-US" sz="1800" b="0" u="none" dirty="0">
                          <a:latin typeface="Arial"/>
                          <a:ea typeface="Arial"/>
                          <a:cs typeface="Arial"/>
                          <a:sym typeface="Arial"/>
                        </a:rPr>
                        <a:t>key</a:t>
                      </a:r>
                      <a:r>
                        <a:rPr lang="he-IL" sz="1800" b="0" u="none" dirty="0">
                          <a:latin typeface="Arial"/>
                          <a:ea typeface="Arial"/>
                          <a:cs typeface="Arial"/>
                          <a:sym typeface="Arial"/>
                        </a:rPr>
                        <a:t> בחברת </a:t>
                      </a:r>
                      <a:r>
                        <a:rPr lang="en-US" sz="1800" b="0" u="none" dirty="0" err="1">
                          <a:latin typeface="Arial"/>
                          <a:ea typeface="Arial"/>
                          <a:cs typeface="Arial"/>
                          <a:sym typeface="Arial"/>
                        </a:rPr>
                        <a:t>openAI</a:t>
                      </a:r>
                      <a:endParaRPr lang="en-US"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u="none" dirty="0">
                          <a:latin typeface="Arial"/>
                          <a:ea typeface="Arial"/>
                          <a:cs typeface="Arial"/>
                          <a:sym typeface="Arial"/>
                        </a:rPr>
                        <a:t>2.2</a:t>
                      </a:r>
                      <a:r>
                        <a:rPr lang="he-IL" sz="1800" b="0" u="none" dirty="0">
                          <a:latin typeface="Arial"/>
                          <a:ea typeface="Arial"/>
                          <a:cs typeface="Arial"/>
                          <a:sym typeface="Arial"/>
                        </a:rPr>
                        <a:t> שתלתי בקוד של </a:t>
                      </a:r>
                      <a:r>
                        <a:rPr lang="he-IL" sz="1800" b="0" u="none" dirty="0" err="1">
                          <a:latin typeface="Arial"/>
                          <a:ea typeface="Arial"/>
                          <a:cs typeface="Arial"/>
                          <a:sym typeface="Arial"/>
                        </a:rPr>
                        <a:t>הסרויס</a:t>
                      </a:r>
                      <a:endParaRPr lang="he-IL"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2.3 קראתי ל</a:t>
                      </a:r>
                      <a:r>
                        <a:rPr lang="en-US" sz="1800" b="0" u="none" dirty="0">
                          <a:latin typeface="Arial"/>
                          <a:ea typeface="Arial"/>
                          <a:cs typeface="Arial"/>
                          <a:sym typeface="Arial"/>
                        </a:rPr>
                        <a:t>API</a:t>
                      </a:r>
                      <a:r>
                        <a:rPr lang="he-IL" sz="1800" b="0" u="none" dirty="0">
                          <a:latin typeface="Arial"/>
                          <a:ea typeface="Arial"/>
                          <a:cs typeface="Arial"/>
                          <a:sym typeface="Arial"/>
                        </a:rPr>
                        <a:t> של </a:t>
                      </a:r>
                      <a:r>
                        <a:rPr lang="en-US" sz="1800" b="0" u="none" dirty="0" err="1">
                          <a:latin typeface="Arial"/>
                          <a:ea typeface="Arial"/>
                          <a:cs typeface="Arial"/>
                          <a:sym typeface="Arial"/>
                        </a:rPr>
                        <a:t>OpenAI</a:t>
                      </a:r>
                      <a:r>
                        <a:rPr lang="he-IL" sz="1800" b="0" u="none" dirty="0">
                          <a:latin typeface="Arial"/>
                          <a:ea typeface="Arial"/>
                          <a:cs typeface="Arial"/>
                          <a:sym typeface="Arial"/>
                        </a:rPr>
                        <a:t> עם בקשה לשימוש במודל </a:t>
                      </a:r>
                      <a:r>
                        <a:rPr lang="he-IL" sz="1800" b="0" u="none" dirty="0" err="1">
                          <a:latin typeface="Arial"/>
                          <a:ea typeface="Arial"/>
                          <a:cs typeface="Arial"/>
                          <a:sym typeface="Arial"/>
                        </a:rPr>
                        <a:t>ספיציפי</a:t>
                      </a:r>
                      <a:r>
                        <a:rPr lang="he-IL" sz="1800" b="0" u="none" dirty="0">
                          <a:latin typeface="Arial"/>
                          <a:ea typeface="Arial"/>
                          <a:cs typeface="Arial"/>
                          <a:sym typeface="Arial"/>
                        </a:rPr>
                        <a:t> על הטקסט שהגיע מהמשתמש ועל טבלת נתונים של המערכת.</a:t>
                      </a:r>
                      <a:endParaRPr lang="en-US" sz="1800" b="0" u="none" dirty="0">
                        <a:latin typeface="Arial"/>
                        <a:ea typeface="Arial"/>
                        <a:cs typeface="Arial"/>
                        <a:sym typeface="Aria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2.4 הצלחנו להתחבר ל</a:t>
                      </a:r>
                      <a:r>
                        <a:rPr lang="en-US" sz="1800" b="0" u="none" dirty="0">
                          <a:latin typeface="Arial"/>
                          <a:ea typeface="Arial"/>
                          <a:cs typeface="Arial"/>
                          <a:sym typeface="Arial"/>
                        </a:rPr>
                        <a:t>API</a:t>
                      </a:r>
                      <a:r>
                        <a:rPr lang="he-IL" sz="1800" b="0" u="none" dirty="0">
                          <a:latin typeface="Arial"/>
                          <a:ea typeface="Arial"/>
                          <a:cs typeface="Arial"/>
                          <a:sym typeface="Arial"/>
                        </a:rPr>
                        <a:t> זה </a:t>
                      </a:r>
                      <a:r>
                        <a:rPr lang="he-IL" sz="1800" b="0" u="none" dirty="0" err="1">
                          <a:latin typeface="Arial"/>
                          <a:ea typeface="Arial"/>
                          <a:cs typeface="Arial"/>
                          <a:sym typeface="Arial"/>
                        </a:rPr>
                        <a:t>וללקבל</a:t>
                      </a:r>
                      <a:r>
                        <a:rPr lang="he-IL" sz="1800" b="0" u="none" dirty="0">
                          <a:latin typeface="Arial"/>
                          <a:ea typeface="Arial"/>
                          <a:cs typeface="Arial"/>
                          <a:sym typeface="Arial"/>
                        </a:rPr>
                        <a:t> </a:t>
                      </a:r>
                      <a:r>
                        <a:rPr lang="en-US" sz="1800" b="0" u="none" dirty="0">
                          <a:latin typeface="Arial"/>
                          <a:ea typeface="Arial"/>
                          <a:cs typeface="Arial"/>
                          <a:sym typeface="Arial"/>
                        </a:rPr>
                        <a:t>  response  </a:t>
                      </a:r>
                      <a:r>
                        <a:rPr lang="he-IL" sz="1800" b="0" u="none" dirty="0">
                          <a:latin typeface="Arial"/>
                          <a:ea typeface="Arial"/>
                          <a:cs typeface="Arial"/>
                          <a:sym typeface="Arial"/>
                        </a:rPr>
                        <a:t> אך הוא מכיל אזהרה שמביעה שהשימוש ב</a:t>
                      </a:r>
                      <a:r>
                        <a:rPr lang="en-US" sz="1800" b="0" u="none" dirty="0" err="1">
                          <a:latin typeface="Arial"/>
                          <a:ea typeface="Arial"/>
                          <a:cs typeface="Arial"/>
                          <a:sym typeface="Arial"/>
                        </a:rPr>
                        <a:t>api</a:t>
                      </a:r>
                      <a:r>
                        <a:rPr lang="en-US" sz="1800" b="0" u="none" dirty="0">
                          <a:latin typeface="Arial"/>
                          <a:ea typeface="Arial"/>
                          <a:cs typeface="Arial"/>
                          <a:sym typeface="Arial"/>
                        </a:rPr>
                        <a:t>  </a:t>
                      </a:r>
                      <a:r>
                        <a:rPr lang="he-IL" sz="1800" b="0" u="none" dirty="0">
                          <a:latin typeface="Arial"/>
                          <a:ea typeface="Arial"/>
                          <a:cs typeface="Arial"/>
                          <a:sym typeface="Arial"/>
                        </a:rPr>
                        <a:t> זה כרוך בתשלום. עקב מגבלה תקציבית של חברה הוחלט לא להפעיל רכיב זה עד לקבלת תקציב ראוי מהלקוח ולכן כרגע בעת קבלת </a:t>
                      </a:r>
                      <a:r>
                        <a:rPr lang="en-US" sz="1800" b="0" u="none" dirty="0">
                          <a:latin typeface="Arial"/>
                          <a:ea typeface="Arial"/>
                          <a:cs typeface="Arial"/>
                          <a:sym typeface="Arial"/>
                        </a:rPr>
                        <a:t>response </a:t>
                      </a:r>
                      <a:r>
                        <a:rPr lang="he-IL" sz="1800" b="0" u="none" dirty="0">
                          <a:latin typeface="Arial"/>
                          <a:ea typeface="Arial"/>
                          <a:cs typeface="Arial"/>
                          <a:sym typeface="Arial"/>
                        </a:rPr>
                        <a:t> מה</a:t>
                      </a:r>
                      <a:r>
                        <a:rPr lang="en-US" sz="1800" b="0" u="none" dirty="0">
                          <a:latin typeface="Arial"/>
                          <a:ea typeface="Arial"/>
                          <a:cs typeface="Arial"/>
                          <a:sym typeface="Arial"/>
                        </a:rPr>
                        <a:t>API</a:t>
                      </a:r>
                      <a:r>
                        <a:rPr lang="he-IL" sz="1800" b="0" u="none" dirty="0">
                          <a:latin typeface="Arial"/>
                          <a:ea typeface="Arial"/>
                          <a:cs typeface="Arial"/>
                          <a:sym typeface="Arial"/>
                        </a:rPr>
                        <a:t> החזרנו תשובה "</a:t>
                      </a:r>
                      <a:r>
                        <a:rPr lang="he-IL" sz="1800" dirty="0">
                          <a:solidFill>
                            <a:schemeClr val="tx1"/>
                          </a:solidFill>
                          <a:latin typeface="Arial"/>
                          <a:ea typeface="Arial"/>
                          <a:cs typeface="Arial"/>
                          <a:sym typeface="Arial"/>
                        </a:rPr>
                        <a:t>השרות בתשלום להפעלה פנו להנהלת </a:t>
                      </a:r>
                      <a:r>
                        <a:rPr lang="he-IL" sz="1800" dirty="0" err="1">
                          <a:solidFill>
                            <a:schemeClr val="tx1"/>
                          </a:solidFill>
                          <a:latin typeface="Arial"/>
                          <a:ea typeface="Arial"/>
                          <a:cs typeface="Arial"/>
                          <a:sym typeface="Arial"/>
                        </a:rPr>
                        <a:t>דייברסיטק</a:t>
                      </a:r>
                      <a:r>
                        <a:rPr lang="he-IL" sz="1800" dirty="0">
                          <a:solidFill>
                            <a:schemeClr val="tx1"/>
                          </a:solidFill>
                          <a:latin typeface="Arial"/>
                          <a:ea typeface="Arial"/>
                          <a:cs typeface="Arial"/>
                          <a:sym typeface="Arial"/>
                        </a:rPr>
                        <a:t>"</a:t>
                      </a:r>
                      <a:endParaRPr lang="he-IL" sz="2000" dirty="0">
                        <a:solidFill>
                          <a:schemeClr val="tx1"/>
                        </a:solidFill>
                      </a:endParaRPr>
                    </a:p>
                  </a:txBody>
                  <a:tcPr marT="50292" marB="50292"/>
                </a:tc>
                <a:extLst>
                  <a:ext uri="{0D108BD9-81ED-4DB2-BD59-A6C34878D82A}">
                    <a16:rowId xmlns:a16="http://schemas.microsoft.com/office/drawing/2014/main" val="3737988478"/>
                  </a:ext>
                </a:extLst>
              </a:tr>
            </a:tbl>
          </a:graphicData>
        </a:graphic>
      </p:graphicFrame>
      <p:sp>
        <p:nvSpPr>
          <p:cNvPr id="2" name="כותרת 1">
            <a:extLst>
              <a:ext uri="{FF2B5EF4-FFF2-40B4-BE49-F238E27FC236}">
                <a16:creationId xmlns:a16="http://schemas.microsoft.com/office/drawing/2014/main" id="{C269FE61-BC82-650E-236E-FDAD4857A473}"/>
              </a:ext>
            </a:extLst>
          </p:cNvPr>
          <p:cNvSpPr>
            <a:spLocks noGrp="1"/>
          </p:cNvSpPr>
          <p:nvPr>
            <p:ph type="title"/>
          </p:nvPr>
        </p:nvSpPr>
        <p:spPr>
          <a:xfrm>
            <a:off x="640080" y="-80246"/>
            <a:ext cx="10058400" cy="1450757"/>
          </a:xfrm>
        </p:spPr>
        <p:txBody>
          <a:bodyPr/>
          <a:lstStyle/>
          <a:p>
            <a:pPr algn="ctr"/>
            <a:r>
              <a:rPr lang="he-IL" dirty="0">
                <a:solidFill>
                  <a:schemeClr val="tx2">
                    <a:lumMod val="60000"/>
                    <a:lumOff val="40000"/>
                  </a:schemeClr>
                </a:solidFill>
                <a:cs typeface="+mn-cs"/>
              </a:rPr>
              <a:t>שלב ד': ביצוע ופיתוח</a:t>
            </a:r>
            <a:endParaRPr lang="he-IL" dirty="0"/>
          </a:p>
        </p:txBody>
      </p:sp>
    </p:spTree>
    <p:extLst>
      <p:ext uri="{BB962C8B-B14F-4D97-AF65-F5344CB8AC3E}">
        <p14:creationId xmlns:p14="http://schemas.microsoft.com/office/powerpoint/2010/main" val="61101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175577" y="557738"/>
            <a:ext cx="5604876" cy="111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sz="1600" dirty="0">
                <a:solidFill>
                  <a:schemeClr val="bg1"/>
                </a:solidFill>
              </a:rPr>
              <a:t>בתור התחלה הפעלתי קריאה ל</a:t>
            </a:r>
            <a:r>
              <a:rPr lang="en-US" sz="1600" dirty="0">
                <a:solidFill>
                  <a:schemeClr val="bg1"/>
                </a:solidFill>
              </a:rPr>
              <a:t>API</a:t>
            </a:r>
            <a:r>
              <a:rPr lang="he-IL" sz="1600" dirty="0">
                <a:solidFill>
                  <a:schemeClr val="bg1"/>
                </a:solidFill>
              </a:rPr>
              <a:t> של </a:t>
            </a:r>
            <a:r>
              <a:rPr lang="en-US" sz="1600" dirty="0">
                <a:solidFill>
                  <a:schemeClr val="bg1"/>
                </a:solidFill>
              </a:rPr>
              <a:t>OPENAI</a:t>
            </a:r>
            <a:r>
              <a:rPr lang="he-IL" sz="1600" dirty="0">
                <a:solidFill>
                  <a:schemeClr val="bg1"/>
                </a:solidFill>
              </a:rPr>
              <a:t> עם שאלה "קשיחה".</a:t>
            </a:r>
          </a:p>
          <a:p>
            <a:endParaRPr lang="he-IL" sz="1600" dirty="0">
              <a:solidFill>
                <a:schemeClr val="bg1"/>
              </a:solidFill>
            </a:endParaRPr>
          </a:p>
          <a:p>
            <a:pPr marL="0" indent="0">
              <a:buNone/>
            </a:pPr>
            <a:endParaRPr lang="he-IL" sz="1600" dirty="0">
              <a:solidFill>
                <a:schemeClr val="bg1"/>
              </a:solidFill>
            </a:endParaRPr>
          </a:p>
        </p:txBody>
      </p:sp>
      <p:pic>
        <p:nvPicPr>
          <p:cNvPr id="10" name="תמונה 9" descr="תמונה שמכילה טקסט, לוגו, גופן, גרפיקה&#10;&#10;התיאור נוצר באופן אוטומטי">
            <a:extLst>
              <a:ext uri="{FF2B5EF4-FFF2-40B4-BE49-F238E27FC236}">
                <a16:creationId xmlns:a16="http://schemas.microsoft.com/office/drawing/2014/main" id="{3D57B1C8-C8D6-4A6E-B291-2CDD58175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122" y="5430823"/>
            <a:ext cx="2957878" cy="1427177"/>
          </a:xfrm>
          <a:prstGeom prst="rect">
            <a:avLst/>
          </a:prstGeom>
        </p:spPr>
      </p:pic>
      <p:pic>
        <p:nvPicPr>
          <p:cNvPr id="4" name="תמונה 3">
            <a:extLst>
              <a:ext uri="{FF2B5EF4-FFF2-40B4-BE49-F238E27FC236}">
                <a16:creationId xmlns:a16="http://schemas.microsoft.com/office/drawing/2014/main" id="{68D04903-2CFF-0766-F465-1CF38B24D9D3}"/>
              </a:ext>
            </a:extLst>
          </p:cNvPr>
          <p:cNvPicPr>
            <a:picLocks noChangeAspect="1"/>
          </p:cNvPicPr>
          <p:nvPr/>
        </p:nvPicPr>
        <p:blipFill>
          <a:blip r:embed="rId3"/>
          <a:stretch>
            <a:fillRect/>
          </a:stretch>
        </p:blipFill>
        <p:spPr>
          <a:xfrm>
            <a:off x="572881" y="3676898"/>
            <a:ext cx="5387023" cy="2290190"/>
          </a:xfrm>
          <a:prstGeom prst="rect">
            <a:avLst/>
          </a:prstGeom>
        </p:spPr>
      </p:pic>
      <p:pic>
        <p:nvPicPr>
          <p:cNvPr id="7" name="תמונה 6">
            <a:extLst>
              <a:ext uri="{FF2B5EF4-FFF2-40B4-BE49-F238E27FC236}">
                <a16:creationId xmlns:a16="http://schemas.microsoft.com/office/drawing/2014/main" id="{950B2B2A-55F9-643B-63E0-73A7947D8EC1}"/>
              </a:ext>
            </a:extLst>
          </p:cNvPr>
          <p:cNvPicPr>
            <a:picLocks noChangeAspect="1"/>
          </p:cNvPicPr>
          <p:nvPr/>
        </p:nvPicPr>
        <p:blipFill>
          <a:blip r:embed="rId4"/>
          <a:stretch>
            <a:fillRect/>
          </a:stretch>
        </p:blipFill>
        <p:spPr>
          <a:xfrm>
            <a:off x="0" y="1137137"/>
            <a:ext cx="7067733" cy="2184572"/>
          </a:xfrm>
          <a:prstGeom prst="rect">
            <a:avLst/>
          </a:prstGeom>
        </p:spPr>
      </p:pic>
      <p:sp>
        <p:nvSpPr>
          <p:cNvPr id="8" name="Rectangle 2">
            <a:extLst>
              <a:ext uri="{FF2B5EF4-FFF2-40B4-BE49-F238E27FC236}">
                <a16:creationId xmlns:a16="http://schemas.microsoft.com/office/drawing/2014/main" id="{32E1B0B2-7441-65D1-4AD1-594EFD9C89CF}"/>
              </a:ext>
            </a:extLst>
          </p:cNvPr>
          <p:cNvSpPr txBox="1">
            <a:spLocks noChangeArrowheads="1"/>
          </p:cNvSpPr>
          <p:nvPr/>
        </p:nvSpPr>
        <p:spPr bwMode="auto">
          <a:xfrm>
            <a:off x="7412183" y="1154820"/>
            <a:ext cx="4146770" cy="122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sz="2400" b="1">
                <a:solidFill>
                  <a:schemeClr val="bg1"/>
                </a:solidFill>
              </a:rPr>
              <a:t>צילום מסך של הצאט בפעולה: </a:t>
            </a:r>
          </a:p>
          <a:p>
            <a:endParaRPr lang="he-IL">
              <a:solidFill>
                <a:schemeClr val="bg1"/>
              </a:solidFill>
            </a:endParaRPr>
          </a:p>
          <a:p>
            <a:pPr marL="0" indent="0">
              <a:buFont typeface="Calibri" panose="020F0502020204030204" pitchFamily="34" charset="0"/>
              <a:buNone/>
            </a:pPr>
            <a:endParaRPr lang="he-IL" sz="1200" dirty="0">
              <a:solidFill>
                <a:schemeClr val="bg1"/>
              </a:solidFill>
            </a:endParaRPr>
          </a:p>
        </p:txBody>
      </p:sp>
      <p:sp>
        <p:nvSpPr>
          <p:cNvPr id="9" name="Rectangle 2">
            <a:extLst>
              <a:ext uri="{FF2B5EF4-FFF2-40B4-BE49-F238E27FC236}">
                <a16:creationId xmlns:a16="http://schemas.microsoft.com/office/drawing/2014/main" id="{985FC74C-E6A0-8572-69E0-1EECF47B675B}"/>
              </a:ext>
            </a:extLst>
          </p:cNvPr>
          <p:cNvSpPr txBox="1">
            <a:spLocks noChangeArrowheads="1"/>
          </p:cNvSpPr>
          <p:nvPr/>
        </p:nvSpPr>
        <p:spPr bwMode="auto">
          <a:xfrm>
            <a:off x="572881" y="3321709"/>
            <a:ext cx="560487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sz="1600" dirty="0">
                <a:solidFill>
                  <a:schemeClr val="bg1"/>
                </a:solidFill>
                <a:latin typeface="Arial"/>
                <a:ea typeface="Arial"/>
                <a:cs typeface="Arial"/>
                <a:sym typeface="Arial"/>
              </a:rPr>
              <a:t>בעת קבלת </a:t>
            </a:r>
            <a:r>
              <a:rPr lang="en-US" sz="1600" dirty="0">
                <a:solidFill>
                  <a:schemeClr val="bg1"/>
                </a:solidFill>
                <a:latin typeface="Arial"/>
                <a:ea typeface="Arial"/>
                <a:cs typeface="Arial"/>
                <a:sym typeface="Arial"/>
              </a:rPr>
              <a:t>response </a:t>
            </a:r>
            <a:r>
              <a:rPr lang="he-IL" sz="1600" dirty="0">
                <a:solidFill>
                  <a:schemeClr val="bg1"/>
                </a:solidFill>
                <a:latin typeface="Arial"/>
                <a:ea typeface="Arial"/>
                <a:cs typeface="Arial"/>
                <a:sym typeface="Arial"/>
              </a:rPr>
              <a:t> מה</a:t>
            </a:r>
            <a:r>
              <a:rPr lang="en-US" sz="1600" dirty="0">
                <a:solidFill>
                  <a:schemeClr val="bg1"/>
                </a:solidFill>
                <a:latin typeface="Arial"/>
                <a:ea typeface="Arial"/>
                <a:cs typeface="Arial"/>
                <a:sym typeface="Arial"/>
              </a:rPr>
              <a:t>API</a:t>
            </a:r>
            <a:r>
              <a:rPr lang="he-IL" sz="1600" dirty="0">
                <a:solidFill>
                  <a:schemeClr val="bg1"/>
                </a:solidFill>
                <a:latin typeface="Arial"/>
                <a:ea typeface="Arial"/>
                <a:cs typeface="Arial"/>
                <a:sym typeface="Arial"/>
              </a:rPr>
              <a:t> החזרנו תשובה "השרות בתשלום להפעלה פנו להנהלת </a:t>
            </a:r>
            <a:r>
              <a:rPr lang="he-IL" sz="1600" dirty="0" err="1">
                <a:solidFill>
                  <a:schemeClr val="bg1"/>
                </a:solidFill>
                <a:latin typeface="Arial"/>
                <a:ea typeface="Arial"/>
                <a:cs typeface="Arial"/>
                <a:sym typeface="Arial"/>
              </a:rPr>
              <a:t>דייברסיטק</a:t>
            </a:r>
            <a:r>
              <a:rPr lang="he-IL" sz="1600" dirty="0">
                <a:solidFill>
                  <a:schemeClr val="bg1"/>
                </a:solidFill>
                <a:latin typeface="Arial"/>
                <a:ea typeface="Arial"/>
                <a:cs typeface="Arial"/>
                <a:sym typeface="Arial"/>
              </a:rPr>
              <a:t>"</a:t>
            </a:r>
            <a:endParaRPr lang="he-IL" sz="1600" dirty="0">
              <a:solidFill>
                <a:schemeClr val="bg1"/>
              </a:solidFill>
            </a:endParaRPr>
          </a:p>
        </p:txBody>
      </p:sp>
      <p:pic>
        <p:nvPicPr>
          <p:cNvPr id="3" name="תמונה 2" descr="תמונה שמכילה טקסט, צילום מסך, מערכת הפעלה, תוכנה&#10;&#10;התיאור נוצר באופן אוטומטי">
            <a:extLst>
              <a:ext uri="{FF2B5EF4-FFF2-40B4-BE49-F238E27FC236}">
                <a16:creationId xmlns:a16="http://schemas.microsoft.com/office/drawing/2014/main" id="{D06765AA-A942-A31C-5B3F-D884C6892133}"/>
              </a:ext>
            </a:extLst>
          </p:cNvPr>
          <p:cNvPicPr>
            <a:picLocks noChangeAspect="1"/>
          </p:cNvPicPr>
          <p:nvPr/>
        </p:nvPicPr>
        <p:blipFill>
          <a:blip r:embed="rId5"/>
          <a:stretch>
            <a:fillRect/>
          </a:stretch>
        </p:blipFill>
        <p:spPr>
          <a:xfrm>
            <a:off x="7864463" y="1558340"/>
            <a:ext cx="2964763" cy="4237115"/>
          </a:xfrm>
          <a:prstGeom prst="rect">
            <a:avLst/>
          </a:prstGeom>
        </p:spPr>
      </p:pic>
    </p:spTree>
    <p:extLst>
      <p:ext uri="{BB962C8B-B14F-4D97-AF65-F5344CB8AC3E}">
        <p14:creationId xmlns:p14="http://schemas.microsoft.com/office/powerpoint/2010/main" val="136287480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00DA89A2-EE05-A3FB-47F5-782E858E54A6}"/>
              </a:ext>
            </a:extLst>
          </p:cNvPr>
          <p:cNvGraphicFramePr>
            <a:graphicFrameLocks noGrp="1"/>
          </p:cNvGraphicFramePr>
          <p:nvPr>
            <p:ph idx="1"/>
            <p:extLst>
              <p:ext uri="{D42A27DB-BD31-4B8C-83A1-F6EECF244321}">
                <p14:modId xmlns:p14="http://schemas.microsoft.com/office/powerpoint/2010/main" val="2707394062"/>
              </p:ext>
            </p:extLst>
          </p:nvPr>
        </p:nvGraphicFramePr>
        <p:xfrm>
          <a:off x="328248" y="1016159"/>
          <a:ext cx="11085090" cy="5169398"/>
        </p:xfrm>
        <a:graphic>
          <a:graphicData uri="http://schemas.openxmlformats.org/drawingml/2006/table">
            <a:tbl>
              <a:tblPr rtl="1" firstRow="1" bandRow="1">
                <a:tableStyleId>{1FECB4D8-DB02-4DC6-A0A2-4F2EBAE1DC90}</a:tableStyleId>
              </a:tblPr>
              <a:tblGrid>
                <a:gridCol w="410705">
                  <a:extLst>
                    <a:ext uri="{9D8B030D-6E8A-4147-A177-3AD203B41FA5}">
                      <a16:colId xmlns:a16="http://schemas.microsoft.com/office/drawing/2014/main" val="2055060790"/>
                    </a:ext>
                  </a:extLst>
                </a:gridCol>
                <a:gridCol w="2969934">
                  <a:extLst>
                    <a:ext uri="{9D8B030D-6E8A-4147-A177-3AD203B41FA5}">
                      <a16:colId xmlns:a16="http://schemas.microsoft.com/office/drawing/2014/main" val="2293940662"/>
                    </a:ext>
                  </a:extLst>
                </a:gridCol>
                <a:gridCol w="2168853">
                  <a:extLst>
                    <a:ext uri="{9D8B030D-6E8A-4147-A177-3AD203B41FA5}">
                      <a16:colId xmlns:a16="http://schemas.microsoft.com/office/drawing/2014/main" val="4252471547"/>
                    </a:ext>
                  </a:extLst>
                </a:gridCol>
                <a:gridCol w="923950">
                  <a:extLst>
                    <a:ext uri="{9D8B030D-6E8A-4147-A177-3AD203B41FA5}">
                      <a16:colId xmlns:a16="http://schemas.microsoft.com/office/drawing/2014/main" val="571557810"/>
                    </a:ext>
                  </a:extLst>
                </a:gridCol>
                <a:gridCol w="4611648">
                  <a:extLst>
                    <a:ext uri="{9D8B030D-6E8A-4147-A177-3AD203B41FA5}">
                      <a16:colId xmlns:a16="http://schemas.microsoft.com/office/drawing/2014/main" val="2534055599"/>
                    </a:ext>
                  </a:extLst>
                </a:gridCol>
              </a:tblGrid>
              <a:tr h="49681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05902">
                <a:tc>
                  <a:txBody>
                    <a:bodyPr/>
                    <a:lstStyle/>
                    <a:p>
                      <a:pPr rtl="1"/>
                      <a:r>
                        <a:rPr lang="he-IL" sz="2000" dirty="0"/>
                        <a:t>2</a:t>
                      </a:r>
                    </a:p>
                  </a:txBody>
                  <a:tcPr marT="50292" marB="50292"/>
                </a:tc>
                <a:tc>
                  <a:txBody>
                    <a:bodyPr/>
                    <a:lstStyle/>
                    <a:p>
                      <a:pPr rtl="1"/>
                      <a:r>
                        <a:rPr lang="he-IL" sz="1600" dirty="0"/>
                        <a:t>מסך לניהול נוכחות התלמידים בשיעור. המסך מציג רשימת תלמידים המשויכת לשיעור </a:t>
                      </a:r>
                      <a:r>
                        <a:rPr lang="he-IL" sz="1600" dirty="0" err="1"/>
                        <a:t>מסויים</a:t>
                      </a:r>
                      <a:endParaRPr lang="he-IL" sz="1600" dirty="0"/>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he-IL" sz="2000" dirty="0" err="1"/>
                        <a:t>קומפוננטה</a:t>
                      </a:r>
                      <a:r>
                        <a:rPr lang="he-IL" sz="2000" dirty="0"/>
                        <a:t> </a:t>
                      </a:r>
                      <a:r>
                        <a:rPr lang="en-US" sz="2000" dirty="0"/>
                        <a:t>attendance </a:t>
                      </a:r>
                      <a:endParaRPr lang="he-IL"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שמקבלת רשימת תלמידים האמורים להיות נוכחות בשיעור זה ומציגה אותם.</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ליד כל תלמיד מוצגת אפשרות סימון האם הוא נוכח\חסר\מאחר.</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בלחיצה על כפתור </a:t>
                      </a:r>
                      <a:r>
                        <a:rPr lang="he-IL" sz="2000" i="1" dirty="0"/>
                        <a:t>"עדכון נוכחות" </a:t>
                      </a:r>
                      <a:r>
                        <a:rPr lang="he-IL" sz="2000" dirty="0"/>
                        <a:t>נשלח מערך של הנוכחיות לשרת ושם מתעדכן מצב הנוכחות של כל תלמיד.</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אופציה לעדכן נוכחות ספציפית של תלמיד מסוים לאחר שכבר הנוכחות הכללית נשמרה.</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תיאור: יש ללחוץ על         ואז לעדכן את הנוכחות הרצויה. ולאחר מכן יש ללחוץ על "</a:t>
                      </a:r>
                      <a:r>
                        <a:rPr lang="he-IL" sz="2000" i="1" dirty="0"/>
                        <a:t>עדכון</a:t>
                      </a:r>
                      <a:r>
                        <a:rPr lang="he-IL" sz="2000" dirty="0"/>
                        <a:t>" ואז מופיע הודעה שהנוכחות של התלמיד התעדכנה. </a:t>
                      </a:r>
                      <a:endParaRPr lang="en-US" sz="2000" dirty="0"/>
                    </a:p>
                  </a:txBody>
                  <a:tcPr marT="50292" marB="50292"/>
                </a:tc>
                <a:extLst>
                  <a:ext uri="{0D108BD9-81ED-4DB2-BD59-A6C34878D82A}">
                    <a16:rowId xmlns:a16="http://schemas.microsoft.com/office/drawing/2014/main" val="3737988478"/>
                  </a:ext>
                </a:extLst>
              </a:tr>
            </a:tbl>
          </a:graphicData>
        </a:graphic>
      </p:graphicFrame>
      <p:pic>
        <p:nvPicPr>
          <p:cNvPr id="12" name="תמונה 11">
            <a:extLst>
              <a:ext uri="{FF2B5EF4-FFF2-40B4-BE49-F238E27FC236}">
                <a16:creationId xmlns:a16="http://schemas.microsoft.com/office/drawing/2014/main" id="{DF628CD9-06F3-A624-BB11-C9E3CE917322}"/>
              </a:ext>
            </a:extLst>
          </p:cNvPr>
          <p:cNvPicPr>
            <a:picLocks noChangeAspect="1"/>
          </p:cNvPicPr>
          <p:nvPr/>
        </p:nvPicPr>
        <p:blipFill>
          <a:blip r:embed="rId2"/>
          <a:stretch>
            <a:fillRect/>
          </a:stretch>
        </p:blipFill>
        <p:spPr>
          <a:xfrm>
            <a:off x="2393403" y="4846743"/>
            <a:ext cx="523948" cy="419158"/>
          </a:xfrm>
          <a:prstGeom prst="rect">
            <a:avLst/>
          </a:prstGeom>
        </p:spPr>
      </p:pic>
    </p:spTree>
    <p:extLst>
      <p:ext uri="{BB962C8B-B14F-4D97-AF65-F5344CB8AC3E}">
        <p14:creationId xmlns:p14="http://schemas.microsoft.com/office/powerpoint/2010/main" val="21194884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4B5D9190-5577-66FE-FBF5-D1171ABF90B7}"/>
              </a:ext>
            </a:extLst>
          </p:cNvPr>
          <p:cNvPicPr>
            <a:picLocks noChangeAspect="1"/>
          </p:cNvPicPr>
          <p:nvPr/>
        </p:nvPicPr>
        <p:blipFill>
          <a:blip r:embed="rId2"/>
          <a:stretch>
            <a:fillRect/>
          </a:stretch>
        </p:blipFill>
        <p:spPr>
          <a:xfrm>
            <a:off x="68539" y="3975488"/>
            <a:ext cx="4436469" cy="1968683"/>
          </a:xfrm>
          <a:prstGeom prst="rect">
            <a:avLst/>
          </a:prstGeom>
        </p:spPr>
      </p:pic>
      <p:pic>
        <p:nvPicPr>
          <p:cNvPr id="4" name="תמונה 3">
            <a:extLst>
              <a:ext uri="{FF2B5EF4-FFF2-40B4-BE49-F238E27FC236}">
                <a16:creationId xmlns:a16="http://schemas.microsoft.com/office/drawing/2014/main" id="{48727052-A245-99FE-4531-196A17D87F08}"/>
              </a:ext>
            </a:extLst>
          </p:cNvPr>
          <p:cNvPicPr>
            <a:picLocks noChangeAspect="1"/>
          </p:cNvPicPr>
          <p:nvPr/>
        </p:nvPicPr>
        <p:blipFill>
          <a:blip r:embed="rId3"/>
          <a:stretch>
            <a:fillRect/>
          </a:stretch>
        </p:blipFill>
        <p:spPr>
          <a:xfrm>
            <a:off x="102808" y="1344183"/>
            <a:ext cx="4367930" cy="2426628"/>
          </a:xfrm>
          <a:prstGeom prst="rect">
            <a:avLst/>
          </a:prstGeom>
        </p:spPr>
      </p:pic>
      <p:pic>
        <p:nvPicPr>
          <p:cNvPr id="9" name="תמונה 8">
            <a:extLst>
              <a:ext uri="{FF2B5EF4-FFF2-40B4-BE49-F238E27FC236}">
                <a16:creationId xmlns:a16="http://schemas.microsoft.com/office/drawing/2014/main" id="{1EC2FE82-168A-0ADC-54BE-57414051B8DA}"/>
              </a:ext>
            </a:extLst>
          </p:cNvPr>
          <p:cNvPicPr>
            <a:picLocks noChangeAspect="1"/>
          </p:cNvPicPr>
          <p:nvPr/>
        </p:nvPicPr>
        <p:blipFill>
          <a:blip r:embed="rId4"/>
          <a:stretch>
            <a:fillRect/>
          </a:stretch>
        </p:blipFill>
        <p:spPr>
          <a:xfrm>
            <a:off x="5596525" y="1344183"/>
            <a:ext cx="6381229" cy="2084817"/>
          </a:xfrm>
          <a:prstGeom prst="rect">
            <a:avLst/>
          </a:prstGeom>
        </p:spPr>
      </p:pic>
      <p:pic>
        <p:nvPicPr>
          <p:cNvPr id="12" name="תמונה 11">
            <a:extLst>
              <a:ext uri="{FF2B5EF4-FFF2-40B4-BE49-F238E27FC236}">
                <a16:creationId xmlns:a16="http://schemas.microsoft.com/office/drawing/2014/main" id="{CF42E4D8-4C33-E103-B151-9AF999FE94B2}"/>
              </a:ext>
            </a:extLst>
          </p:cNvPr>
          <p:cNvPicPr>
            <a:picLocks noChangeAspect="1"/>
          </p:cNvPicPr>
          <p:nvPr/>
        </p:nvPicPr>
        <p:blipFill>
          <a:blip r:embed="rId5"/>
          <a:stretch>
            <a:fillRect/>
          </a:stretch>
        </p:blipFill>
        <p:spPr>
          <a:xfrm>
            <a:off x="5705536" y="3574204"/>
            <a:ext cx="6272218" cy="2751953"/>
          </a:xfrm>
          <a:prstGeom prst="rect">
            <a:avLst/>
          </a:prstGeom>
        </p:spPr>
      </p:pic>
      <p:sp>
        <p:nvSpPr>
          <p:cNvPr id="15" name="Rectangle 2">
            <a:extLst>
              <a:ext uri="{FF2B5EF4-FFF2-40B4-BE49-F238E27FC236}">
                <a16:creationId xmlns:a16="http://schemas.microsoft.com/office/drawing/2014/main" id="{F69AC25D-7C80-E60A-B9C3-5D9A2A52EC68}"/>
              </a:ext>
            </a:extLst>
          </p:cNvPr>
          <p:cNvSpPr txBox="1">
            <a:spLocks noChangeArrowheads="1"/>
          </p:cNvSpPr>
          <p:nvPr/>
        </p:nvSpPr>
        <p:spPr bwMode="auto">
          <a:xfrm>
            <a:off x="6847310" y="967373"/>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a:solidFill>
                  <a:schemeClr val="bg1"/>
                </a:solidFill>
              </a:rPr>
              <a:t>בניית קומפוננטת סימון נוכחות של תלמידים:</a:t>
            </a:r>
            <a:endParaRPr lang="he-IL" dirty="0">
              <a:solidFill>
                <a:schemeClr val="bg1"/>
              </a:solidFill>
            </a:endParaRPr>
          </a:p>
        </p:txBody>
      </p:sp>
    </p:spTree>
    <p:extLst>
      <p:ext uri="{BB962C8B-B14F-4D97-AF65-F5344CB8AC3E}">
        <p14:creationId xmlns:p14="http://schemas.microsoft.com/office/powerpoint/2010/main" val="8281261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6637996" y="487938"/>
            <a:ext cx="5282844" cy="155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he-IL" dirty="0">
                <a:solidFill>
                  <a:schemeClr val="bg1"/>
                </a:solidFill>
              </a:rPr>
              <a:t>פונקציית עדכון כללית. השומרת נוכחות לכל התלמידים בקריאת שרת אחת.</a:t>
            </a:r>
          </a:p>
          <a:p>
            <a:r>
              <a:rPr lang="he-IL" dirty="0">
                <a:solidFill>
                  <a:schemeClr val="bg1"/>
                </a:solidFill>
              </a:rPr>
              <a:t>מופעלת כאשר לוחצים על הכפתור "עדכן נוכחות"</a:t>
            </a:r>
          </a:p>
          <a:p>
            <a:r>
              <a:rPr lang="he-IL" dirty="0">
                <a:solidFill>
                  <a:schemeClr val="bg1"/>
                </a:solidFill>
              </a:rPr>
              <a:t>המופיע בתחתית המסך</a:t>
            </a:r>
          </a:p>
        </p:txBody>
      </p:sp>
      <p:pic>
        <p:nvPicPr>
          <p:cNvPr id="5" name="תמונה 4">
            <a:extLst>
              <a:ext uri="{FF2B5EF4-FFF2-40B4-BE49-F238E27FC236}">
                <a16:creationId xmlns:a16="http://schemas.microsoft.com/office/drawing/2014/main" id="{B7202DB6-8799-5540-E2AD-0C40A072E8E8}"/>
              </a:ext>
            </a:extLst>
          </p:cNvPr>
          <p:cNvPicPr>
            <a:picLocks noChangeAspect="1"/>
          </p:cNvPicPr>
          <p:nvPr/>
        </p:nvPicPr>
        <p:blipFill>
          <a:blip r:embed="rId2"/>
          <a:stretch>
            <a:fillRect/>
          </a:stretch>
        </p:blipFill>
        <p:spPr>
          <a:xfrm>
            <a:off x="6306418" y="2367406"/>
            <a:ext cx="5614422" cy="3518106"/>
          </a:xfrm>
          <a:prstGeom prst="rect">
            <a:avLst/>
          </a:prstGeom>
        </p:spPr>
      </p:pic>
      <p:pic>
        <p:nvPicPr>
          <p:cNvPr id="8" name="תמונה 7">
            <a:extLst>
              <a:ext uri="{FF2B5EF4-FFF2-40B4-BE49-F238E27FC236}">
                <a16:creationId xmlns:a16="http://schemas.microsoft.com/office/drawing/2014/main" id="{1D4E91E2-3D22-C507-F2FA-6F48A130047F}"/>
              </a:ext>
            </a:extLst>
          </p:cNvPr>
          <p:cNvPicPr>
            <a:picLocks noChangeAspect="1"/>
          </p:cNvPicPr>
          <p:nvPr/>
        </p:nvPicPr>
        <p:blipFill>
          <a:blip r:embed="rId3"/>
          <a:stretch>
            <a:fillRect/>
          </a:stretch>
        </p:blipFill>
        <p:spPr>
          <a:xfrm>
            <a:off x="271160" y="2409077"/>
            <a:ext cx="5832534" cy="3476435"/>
          </a:xfrm>
          <a:prstGeom prst="rect">
            <a:avLst/>
          </a:prstGeom>
        </p:spPr>
      </p:pic>
      <p:sp>
        <p:nvSpPr>
          <p:cNvPr id="9" name="Rectangle 2">
            <a:extLst>
              <a:ext uri="{FF2B5EF4-FFF2-40B4-BE49-F238E27FC236}">
                <a16:creationId xmlns:a16="http://schemas.microsoft.com/office/drawing/2014/main" id="{91252CEB-A015-EE40-9E9A-472055BCBFCE}"/>
              </a:ext>
            </a:extLst>
          </p:cNvPr>
          <p:cNvSpPr txBox="1">
            <a:spLocks noChangeArrowheads="1"/>
          </p:cNvSpPr>
          <p:nvPr/>
        </p:nvSpPr>
        <p:spPr bwMode="auto">
          <a:xfrm>
            <a:off x="1023574" y="577706"/>
            <a:ext cx="5282844" cy="137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bg1"/>
                </a:solidFill>
              </a:rPr>
              <a:t>פונקציית עדכון ספציפית. המעדכנת לתלמיד </a:t>
            </a:r>
            <a:r>
              <a:rPr lang="he-IL" dirty="0" err="1">
                <a:solidFill>
                  <a:schemeClr val="bg1"/>
                </a:solidFill>
              </a:rPr>
              <a:t>מסויים</a:t>
            </a:r>
            <a:r>
              <a:rPr lang="he-IL" dirty="0">
                <a:solidFill>
                  <a:schemeClr val="bg1"/>
                </a:solidFill>
              </a:rPr>
              <a:t> בקריאת שרת אחת.</a:t>
            </a:r>
          </a:p>
          <a:p>
            <a:r>
              <a:rPr lang="he-IL" dirty="0">
                <a:solidFill>
                  <a:schemeClr val="bg1"/>
                </a:solidFill>
              </a:rPr>
              <a:t>מופעלת כאשר לוחצים על הכפתור "עדכן" המופיע במקביל לשמו של התלמיד.</a:t>
            </a:r>
          </a:p>
        </p:txBody>
      </p:sp>
      <p:cxnSp>
        <p:nvCxnSpPr>
          <p:cNvPr id="11" name="מחבר חץ ישר 10">
            <a:extLst>
              <a:ext uri="{FF2B5EF4-FFF2-40B4-BE49-F238E27FC236}">
                <a16:creationId xmlns:a16="http://schemas.microsoft.com/office/drawing/2014/main" id="{3F166110-C448-962E-17CA-7350E15A9379}"/>
              </a:ext>
            </a:extLst>
          </p:cNvPr>
          <p:cNvCxnSpPr>
            <a:cxnSpLocks/>
          </p:cNvCxnSpPr>
          <p:nvPr/>
        </p:nvCxnSpPr>
        <p:spPr>
          <a:xfrm>
            <a:off x="7721600" y="3098800"/>
            <a:ext cx="2578100"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2">
            <a:extLst>
              <a:ext uri="{FF2B5EF4-FFF2-40B4-BE49-F238E27FC236}">
                <a16:creationId xmlns:a16="http://schemas.microsoft.com/office/drawing/2014/main" id="{E8ED0AAC-F551-4095-AAC4-E527E2CB32D4}"/>
              </a:ext>
            </a:extLst>
          </p:cNvPr>
          <p:cNvSpPr txBox="1">
            <a:spLocks noChangeArrowheads="1"/>
          </p:cNvSpPr>
          <p:nvPr/>
        </p:nvSpPr>
        <p:spPr bwMode="auto">
          <a:xfrm>
            <a:off x="7188200" y="3098800"/>
            <a:ext cx="47326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קריאת שרת</a:t>
            </a:r>
          </a:p>
        </p:txBody>
      </p:sp>
    </p:spTree>
    <p:extLst>
      <p:ext uri="{BB962C8B-B14F-4D97-AF65-F5344CB8AC3E}">
        <p14:creationId xmlns:p14="http://schemas.microsoft.com/office/powerpoint/2010/main" val="195207204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AFC860B-A244-1542-C664-EE6B1DE1F72E}"/>
              </a:ext>
            </a:extLst>
          </p:cNvPr>
          <p:cNvPicPr>
            <a:picLocks noChangeAspect="1"/>
          </p:cNvPicPr>
          <p:nvPr/>
        </p:nvPicPr>
        <p:blipFill>
          <a:blip r:embed="rId2"/>
          <a:stretch>
            <a:fillRect/>
          </a:stretch>
        </p:blipFill>
        <p:spPr>
          <a:xfrm>
            <a:off x="6096000" y="2290619"/>
            <a:ext cx="5787313" cy="3443753"/>
          </a:xfrm>
          <a:prstGeom prst="rect">
            <a:avLst/>
          </a:prstGeom>
        </p:spPr>
      </p:pic>
      <p:sp>
        <p:nvSpPr>
          <p:cNvPr id="14" name="Rectangle 2">
            <a:extLst>
              <a:ext uri="{FF2B5EF4-FFF2-40B4-BE49-F238E27FC236}">
                <a16:creationId xmlns:a16="http://schemas.microsoft.com/office/drawing/2014/main" id="{923B18DE-B2C9-4E32-3CC2-F3288E15ED6E}"/>
              </a:ext>
            </a:extLst>
          </p:cNvPr>
          <p:cNvSpPr txBox="1">
            <a:spLocks noChangeArrowheads="1"/>
          </p:cNvSpPr>
          <p:nvPr/>
        </p:nvSpPr>
        <p:spPr bwMode="auto">
          <a:xfrm>
            <a:off x="6600469" y="1123628"/>
            <a:ext cx="5282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bg1"/>
                </a:solidFill>
              </a:rPr>
              <a:t>צילום מסך של הקוד </a:t>
            </a:r>
            <a:r>
              <a:rPr lang="en-US" dirty="0">
                <a:solidFill>
                  <a:schemeClr val="bg1"/>
                </a:solidFill>
              </a:rPr>
              <a:t>HTML  </a:t>
            </a:r>
            <a:r>
              <a:rPr lang="he-IL" dirty="0">
                <a:solidFill>
                  <a:schemeClr val="bg1"/>
                </a:solidFill>
              </a:rPr>
              <a:t> המציג שלוש אפשרויות בחירה. ניתן לראות שכאשר כבר סומן נוכחות לתלמיד האפשרות לשינוי הנוכחות בלתי מאופשרת.</a:t>
            </a:r>
          </a:p>
        </p:txBody>
      </p:sp>
      <p:sp>
        <p:nvSpPr>
          <p:cNvPr id="16" name="Rectangle 2">
            <a:extLst>
              <a:ext uri="{FF2B5EF4-FFF2-40B4-BE49-F238E27FC236}">
                <a16:creationId xmlns:a16="http://schemas.microsoft.com/office/drawing/2014/main" id="{DD8C7E33-AE77-C272-06C8-281E6598AE25}"/>
              </a:ext>
            </a:extLst>
          </p:cNvPr>
          <p:cNvSpPr txBox="1">
            <a:spLocks noChangeArrowheads="1"/>
          </p:cNvSpPr>
          <p:nvPr/>
        </p:nvSpPr>
        <p:spPr bwMode="auto">
          <a:xfrm>
            <a:off x="430040" y="1308295"/>
            <a:ext cx="5282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he-IL" dirty="0">
                <a:solidFill>
                  <a:schemeClr val="bg1"/>
                </a:solidFill>
              </a:rPr>
              <a:t>עדכון נוכחות של תלמיד ספציפי, צפה במסך רק לאחר שבוצעה שמירה כללית של דיווח נוכחות ראשונית לשיעור.</a:t>
            </a:r>
          </a:p>
        </p:txBody>
      </p:sp>
      <p:pic>
        <p:nvPicPr>
          <p:cNvPr id="18" name="תמונה 17">
            <a:extLst>
              <a:ext uri="{FF2B5EF4-FFF2-40B4-BE49-F238E27FC236}">
                <a16:creationId xmlns:a16="http://schemas.microsoft.com/office/drawing/2014/main" id="{E145A1D6-30CB-A1F3-6711-BC9889A7EB16}"/>
              </a:ext>
            </a:extLst>
          </p:cNvPr>
          <p:cNvPicPr>
            <a:picLocks noChangeAspect="1"/>
          </p:cNvPicPr>
          <p:nvPr/>
        </p:nvPicPr>
        <p:blipFill>
          <a:blip r:embed="rId3"/>
          <a:stretch>
            <a:fillRect/>
          </a:stretch>
        </p:blipFill>
        <p:spPr>
          <a:xfrm>
            <a:off x="95279" y="2207309"/>
            <a:ext cx="5763112" cy="2443381"/>
          </a:xfrm>
          <a:prstGeom prst="rect">
            <a:avLst/>
          </a:prstGeom>
        </p:spPr>
      </p:pic>
      <p:pic>
        <p:nvPicPr>
          <p:cNvPr id="20" name="תמונה 19">
            <a:extLst>
              <a:ext uri="{FF2B5EF4-FFF2-40B4-BE49-F238E27FC236}">
                <a16:creationId xmlns:a16="http://schemas.microsoft.com/office/drawing/2014/main" id="{34F19CEA-E509-1488-6C7E-D9E45CCF2683}"/>
              </a:ext>
            </a:extLst>
          </p:cNvPr>
          <p:cNvPicPr>
            <a:picLocks noChangeAspect="1"/>
          </p:cNvPicPr>
          <p:nvPr/>
        </p:nvPicPr>
        <p:blipFill>
          <a:blip r:embed="rId4"/>
          <a:stretch>
            <a:fillRect/>
          </a:stretch>
        </p:blipFill>
        <p:spPr>
          <a:xfrm>
            <a:off x="815204" y="4610426"/>
            <a:ext cx="4709295" cy="963594"/>
          </a:xfrm>
          <a:prstGeom prst="rect">
            <a:avLst/>
          </a:prstGeom>
        </p:spPr>
      </p:pic>
    </p:spTree>
    <p:extLst>
      <p:ext uri="{BB962C8B-B14F-4D97-AF65-F5344CB8AC3E}">
        <p14:creationId xmlns:p14="http://schemas.microsoft.com/office/powerpoint/2010/main" val="394703638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00DA89A2-EE05-A3FB-47F5-782E858E54A6}"/>
              </a:ext>
            </a:extLst>
          </p:cNvPr>
          <p:cNvGraphicFramePr>
            <a:graphicFrameLocks noGrp="1"/>
          </p:cNvGraphicFramePr>
          <p:nvPr>
            <p:ph idx="1"/>
            <p:extLst>
              <p:ext uri="{D42A27DB-BD31-4B8C-83A1-F6EECF244321}">
                <p14:modId xmlns:p14="http://schemas.microsoft.com/office/powerpoint/2010/main" val="3645172085"/>
              </p:ext>
            </p:extLst>
          </p:nvPr>
        </p:nvGraphicFramePr>
        <p:xfrm>
          <a:off x="570143" y="539501"/>
          <a:ext cx="11068402" cy="577899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969934">
                  <a:extLst>
                    <a:ext uri="{9D8B030D-6E8A-4147-A177-3AD203B41FA5}">
                      <a16:colId xmlns:a16="http://schemas.microsoft.com/office/drawing/2014/main" val="2293940662"/>
                    </a:ext>
                  </a:extLst>
                </a:gridCol>
                <a:gridCol w="2168853">
                  <a:extLst>
                    <a:ext uri="{9D8B030D-6E8A-4147-A177-3AD203B41FA5}">
                      <a16:colId xmlns:a16="http://schemas.microsoft.com/office/drawing/2014/main" val="4252471547"/>
                    </a:ext>
                  </a:extLst>
                </a:gridCol>
                <a:gridCol w="923950">
                  <a:extLst>
                    <a:ext uri="{9D8B030D-6E8A-4147-A177-3AD203B41FA5}">
                      <a16:colId xmlns:a16="http://schemas.microsoft.com/office/drawing/2014/main" val="571557810"/>
                    </a:ext>
                  </a:extLst>
                </a:gridCol>
                <a:gridCol w="4611648">
                  <a:extLst>
                    <a:ext uri="{9D8B030D-6E8A-4147-A177-3AD203B41FA5}">
                      <a16:colId xmlns:a16="http://schemas.microsoft.com/office/drawing/2014/main" val="2534055599"/>
                    </a:ext>
                  </a:extLst>
                </a:gridCol>
              </a:tblGrid>
              <a:tr h="49681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05902">
                <a:tc>
                  <a:txBody>
                    <a:bodyPr/>
                    <a:lstStyle/>
                    <a:p>
                      <a:pPr rtl="1"/>
                      <a:r>
                        <a:rPr lang="he-IL" sz="2000" dirty="0"/>
                        <a:t>3</a:t>
                      </a:r>
                    </a:p>
                  </a:txBody>
                  <a:tcPr marT="50292" marB="50292"/>
                </a:tc>
                <a:tc>
                  <a:txBody>
                    <a:bodyPr/>
                    <a:lstStyle/>
                    <a:p>
                      <a:pPr rtl="1"/>
                      <a:r>
                        <a:rPr lang="he-IL" sz="1600" dirty="0"/>
                        <a:t>מסך להצגת רשימת כל שיעורי הקורס, עם הגדרות נוספות לגבי הקורס.</a:t>
                      </a:r>
                    </a:p>
                  </a:txBody>
                  <a:tcPr marT="50292" marB="50292"/>
                </a:tc>
                <a:tc>
                  <a:txBody>
                    <a:bodyPr/>
                    <a:lstStyle/>
                    <a:p>
                      <a:pPr rtl="1"/>
                      <a:r>
                        <a:rPr lang="en-US" sz="2000" dirty="0"/>
                        <a:t>Angular</a:t>
                      </a:r>
                    </a:p>
                    <a:p>
                      <a:pPr marL="0" marR="0" lvl="0" indent="0" algn="r" defTabSz="914400" rtl="1" eaLnBrk="1" fontAlgn="auto" latinLnBrk="0" hangingPunct="1">
                        <a:lnSpc>
                          <a:spcPct val="100000"/>
                        </a:lnSpc>
                        <a:spcBef>
                          <a:spcPts val="0"/>
                        </a:spcBef>
                        <a:spcAft>
                          <a:spcPts val="0"/>
                        </a:spcAft>
                        <a:buClrTx/>
                        <a:buSzTx/>
                        <a:buFontTx/>
                        <a:buNone/>
                        <a:tabLst/>
                        <a:defRPr/>
                      </a:pPr>
                      <a:r>
                        <a:rPr lang="en-US" sz="2000" dirty="0"/>
                        <a:t> Spring Boot MS</a:t>
                      </a:r>
                      <a:endParaRPr lang="he-IL" sz="2000" dirty="0"/>
                    </a:p>
                    <a:p>
                      <a:pPr rtl="1"/>
                      <a:endParaRPr lang="he-IL" sz="2000" dirty="0"/>
                    </a:p>
                  </a:txBody>
                  <a:tcPr marT="50292" marB="50292"/>
                </a:tc>
                <a:tc>
                  <a:txBody>
                    <a:bodyPr/>
                    <a:lstStyle/>
                    <a:p>
                      <a:pPr rtl="1"/>
                      <a:r>
                        <a:rPr lang="en-US" sz="2000" dirty="0"/>
                        <a:t>TS</a:t>
                      </a:r>
                      <a:endParaRPr lang="he-IL" sz="2000" dirty="0"/>
                    </a:p>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he-IL" sz="2000" dirty="0" err="1"/>
                        <a:t>קומפוננטה</a:t>
                      </a:r>
                      <a:r>
                        <a:rPr lang="he-IL" sz="2000" dirty="0"/>
                        <a:t> </a:t>
                      </a:r>
                      <a:r>
                        <a:rPr lang="en-US" sz="2000" dirty="0" err="1"/>
                        <a:t>classList</a:t>
                      </a:r>
                      <a:r>
                        <a:rPr lang="he-IL" sz="2000" dirty="0"/>
                        <a:t> שמציגה עבור כל קורס רשימה של כל השיעורים העתידיים שלו.</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לכל שיעור יש אפשרות להוסיף תלמיד כ"שומע חופשי" השתמשתי ב</a:t>
                      </a:r>
                      <a:r>
                        <a:rPr lang="en-US" sz="2000" dirty="0"/>
                        <a:t>model</a:t>
                      </a:r>
                      <a:r>
                        <a:rPr lang="he-IL" sz="2000" dirty="0"/>
                        <a:t> של </a:t>
                      </a:r>
                      <a:r>
                        <a:rPr lang="en-US" sz="2000" dirty="0"/>
                        <a:t>bootstrap</a:t>
                      </a:r>
                      <a:r>
                        <a:rPr lang="he-IL" sz="2000" dirty="0"/>
                        <a:t> כדי להוסיף את פרטי התלמיד.</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כמו כן ישנה אופציה לשייך קורס נוסף לאותו שיעור. בניתי כפתור שבלחיצה עליו מוצגים כל הקורסים וניתן לבחור קורס לשיוך.</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בנוסף קיימת אפשרות לעדכן נוכחות לשיעור שכבר היה, כלומר לאחר שהסתיים השיעור תוכל המזכירה או כל </a:t>
                      </a:r>
                      <a:r>
                        <a:rPr lang="he-IL" sz="2000" dirty="0" err="1"/>
                        <a:t>יישות</a:t>
                      </a:r>
                      <a:r>
                        <a:rPr lang="he-IL" sz="2000" dirty="0"/>
                        <a:t> אחרת עם סמכות לשינוי, לשנות ולעדכן </a:t>
                      </a:r>
                      <a:r>
                        <a:rPr lang="he-IL" sz="2000" dirty="0" err="1"/>
                        <a:t>נוכחויות</a:t>
                      </a:r>
                      <a:r>
                        <a:rPr lang="he-IL" sz="2000" dirty="0"/>
                        <a:t> של תלמידים שהשתתפו בשיעור</a:t>
                      </a:r>
                      <a:endParaRPr lang="en-US" sz="2000"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כמו כן חיברתי את </a:t>
                      </a:r>
                      <a:r>
                        <a:rPr lang="he-IL" sz="2000" dirty="0" err="1"/>
                        <a:t>הקומפוננטה</a:t>
                      </a:r>
                      <a:r>
                        <a:rPr lang="he-IL" sz="2000" dirty="0"/>
                        <a:t> הנ"ל ל</a:t>
                      </a:r>
                      <a:r>
                        <a:rPr lang="en-US" sz="2000" dirty="0"/>
                        <a:t>student-service</a:t>
                      </a:r>
                      <a:r>
                        <a:rPr lang="he-IL" sz="2000" dirty="0"/>
                        <a:t>שמקבל מה</a:t>
                      </a:r>
                      <a:r>
                        <a:rPr lang="en-US" sz="2000" dirty="0" err="1"/>
                        <a:t>db</a:t>
                      </a:r>
                      <a:r>
                        <a:rPr lang="en-US" sz="2000" dirty="0"/>
                        <a:t>-connector</a:t>
                      </a:r>
                      <a:r>
                        <a:rPr lang="he-IL" sz="2000" dirty="0"/>
                        <a:t> רשימה של שיעורים לכל קורס, וכך הצגתי נתונים אמיתיים על הקורסים</a:t>
                      </a:r>
                      <a:endParaRPr lang="en-US"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59715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lnSpcReduction="10000"/>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iw-IL" sz="2400" b="0" i="0" u="none" strike="noStrike" cap="none" dirty="0">
                <a:latin typeface="Arial"/>
                <a:ea typeface="Arial"/>
                <a:cs typeface="Arial"/>
                <a:sym typeface="Arial"/>
              </a:rPr>
              <a:t> </a:t>
            </a:r>
            <a:r>
              <a:rPr lang="iw-IL" sz="2400" dirty="0">
                <a:latin typeface="Arial"/>
                <a:ea typeface="Arial"/>
                <a:cs typeface="Arial"/>
                <a:sym typeface="Arial"/>
              </a:rPr>
              <a:t>סמינר </a:t>
            </a:r>
            <a:r>
              <a:rPr lang="he-IL" sz="2400" dirty="0">
                <a:latin typeface="Arial"/>
                <a:ea typeface="Arial"/>
                <a:cs typeface="Arial"/>
                <a:sym typeface="Arial"/>
              </a:rPr>
              <a:t>לדעת חכמה</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נעמה גרשוני</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pic>
        <p:nvPicPr>
          <p:cNvPr id="5" name="תמונה 4">
            <a:extLst>
              <a:ext uri="{FF2B5EF4-FFF2-40B4-BE49-F238E27FC236}">
                <a16:creationId xmlns:a16="http://schemas.microsoft.com/office/drawing/2014/main" id="{A354B769-033F-EC85-58C3-2A8F1CAD231F}"/>
              </a:ext>
            </a:extLst>
          </p:cNvPr>
          <p:cNvPicPr>
            <a:picLocks noChangeAspect="1"/>
          </p:cNvPicPr>
          <p:nvPr/>
        </p:nvPicPr>
        <p:blipFill>
          <a:blip r:embed="rId2"/>
          <a:stretch>
            <a:fillRect/>
          </a:stretch>
        </p:blipFill>
        <p:spPr>
          <a:xfrm>
            <a:off x="0" y="4435522"/>
            <a:ext cx="2490877" cy="2422478"/>
          </a:xfrm>
          <a:prstGeom prst="rect">
            <a:avLst/>
          </a:prstGeom>
        </p:spPr>
      </p:pic>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5FA09F0E-0166-0491-CD18-4467A4E5515B}"/>
              </a:ext>
            </a:extLst>
          </p:cNvPr>
          <p:cNvPicPr>
            <a:picLocks noChangeAspect="1"/>
          </p:cNvPicPr>
          <p:nvPr/>
        </p:nvPicPr>
        <p:blipFill>
          <a:blip r:embed="rId2"/>
          <a:stretch>
            <a:fillRect/>
          </a:stretch>
        </p:blipFill>
        <p:spPr>
          <a:xfrm>
            <a:off x="1332264" y="3550209"/>
            <a:ext cx="4529996" cy="1761238"/>
          </a:xfrm>
          <a:prstGeom prst="rect">
            <a:avLst/>
          </a:prstGeom>
        </p:spPr>
      </p:pic>
      <p:pic>
        <p:nvPicPr>
          <p:cNvPr id="2" name="תמונה 1">
            <a:extLst>
              <a:ext uri="{FF2B5EF4-FFF2-40B4-BE49-F238E27FC236}">
                <a16:creationId xmlns:a16="http://schemas.microsoft.com/office/drawing/2014/main" id="{10EAC641-E32E-C6B6-B5D6-81885A38E606}"/>
              </a:ext>
            </a:extLst>
          </p:cNvPr>
          <p:cNvPicPr>
            <a:picLocks noChangeAspect="1"/>
          </p:cNvPicPr>
          <p:nvPr/>
        </p:nvPicPr>
        <p:blipFill>
          <a:blip r:embed="rId3"/>
          <a:stretch>
            <a:fillRect/>
          </a:stretch>
        </p:blipFill>
        <p:spPr>
          <a:xfrm>
            <a:off x="6489699" y="610846"/>
            <a:ext cx="5511800" cy="2818154"/>
          </a:xfrm>
          <a:prstGeom prst="rect">
            <a:avLst/>
          </a:prstGeom>
        </p:spPr>
      </p:pic>
      <p:sp>
        <p:nvSpPr>
          <p:cNvPr id="7" name="תיבת טקסט 6">
            <a:extLst>
              <a:ext uri="{FF2B5EF4-FFF2-40B4-BE49-F238E27FC236}">
                <a16:creationId xmlns:a16="http://schemas.microsoft.com/office/drawing/2014/main" id="{9D088FCF-B107-5B7E-3091-19AABBD06130}"/>
              </a:ext>
            </a:extLst>
          </p:cNvPr>
          <p:cNvSpPr txBox="1"/>
          <p:nvPr/>
        </p:nvSpPr>
        <p:spPr>
          <a:xfrm>
            <a:off x="6136153" y="275886"/>
            <a:ext cx="5511800" cy="369332"/>
          </a:xfrm>
          <a:prstGeom prst="rect">
            <a:avLst/>
          </a:prstGeom>
          <a:noFill/>
        </p:spPr>
        <p:txBody>
          <a:bodyPr wrap="square" rtlCol="1">
            <a:spAutoFit/>
          </a:bodyPr>
          <a:lstStyle/>
          <a:p>
            <a:pPr algn="r"/>
            <a:r>
              <a:rPr lang="he-IL" dirty="0"/>
              <a:t>כך נראה מסך זה:</a:t>
            </a:r>
          </a:p>
        </p:txBody>
      </p:sp>
      <p:pic>
        <p:nvPicPr>
          <p:cNvPr id="9" name="תמונה 8">
            <a:extLst>
              <a:ext uri="{FF2B5EF4-FFF2-40B4-BE49-F238E27FC236}">
                <a16:creationId xmlns:a16="http://schemas.microsoft.com/office/drawing/2014/main" id="{71700271-EBA4-57B0-7EEF-93C4B351F9BC}"/>
              </a:ext>
            </a:extLst>
          </p:cNvPr>
          <p:cNvPicPr>
            <a:picLocks noChangeAspect="1"/>
          </p:cNvPicPr>
          <p:nvPr/>
        </p:nvPicPr>
        <p:blipFill>
          <a:blip r:embed="rId4"/>
          <a:stretch>
            <a:fillRect/>
          </a:stretch>
        </p:blipFill>
        <p:spPr>
          <a:xfrm>
            <a:off x="7261102" y="3695699"/>
            <a:ext cx="4740397" cy="2407041"/>
          </a:xfrm>
          <a:prstGeom prst="rect">
            <a:avLst/>
          </a:prstGeom>
        </p:spPr>
      </p:pic>
      <p:cxnSp>
        <p:nvCxnSpPr>
          <p:cNvPr id="11" name="מחבר חץ ישר 10">
            <a:extLst>
              <a:ext uri="{FF2B5EF4-FFF2-40B4-BE49-F238E27FC236}">
                <a16:creationId xmlns:a16="http://schemas.microsoft.com/office/drawing/2014/main" id="{A723044D-3B10-F51B-65CF-83D00D26459D}"/>
              </a:ext>
            </a:extLst>
          </p:cNvPr>
          <p:cNvCxnSpPr>
            <a:cxnSpLocks/>
          </p:cNvCxnSpPr>
          <p:nvPr/>
        </p:nvCxnSpPr>
        <p:spPr>
          <a:xfrm>
            <a:off x="7118732" y="2743038"/>
            <a:ext cx="223593" cy="77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תיבת טקסט 11">
            <a:extLst>
              <a:ext uri="{FF2B5EF4-FFF2-40B4-BE49-F238E27FC236}">
                <a16:creationId xmlns:a16="http://schemas.microsoft.com/office/drawing/2014/main" id="{A7C1B9FC-7DFB-711C-6E23-81F15D6B3A41}"/>
              </a:ext>
            </a:extLst>
          </p:cNvPr>
          <p:cNvSpPr txBox="1"/>
          <p:nvPr/>
        </p:nvSpPr>
        <p:spPr>
          <a:xfrm>
            <a:off x="6680200" y="3337823"/>
            <a:ext cx="5511800" cy="369332"/>
          </a:xfrm>
          <a:prstGeom prst="rect">
            <a:avLst/>
          </a:prstGeom>
          <a:noFill/>
        </p:spPr>
        <p:txBody>
          <a:bodyPr wrap="square" rtlCol="1">
            <a:spAutoFit/>
          </a:bodyPr>
          <a:lstStyle/>
          <a:p>
            <a:pPr algn="r"/>
            <a:r>
              <a:rPr lang="he-IL" dirty="0"/>
              <a:t>בלחיצה על "הוסף שומעת חופשית" נעבור לפה:</a:t>
            </a:r>
          </a:p>
        </p:txBody>
      </p:sp>
      <p:cxnSp>
        <p:nvCxnSpPr>
          <p:cNvPr id="16" name="מחבר חץ ישר 15">
            <a:extLst>
              <a:ext uri="{FF2B5EF4-FFF2-40B4-BE49-F238E27FC236}">
                <a16:creationId xmlns:a16="http://schemas.microsoft.com/office/drawing/2014/main" id="{CAA0DC1D-A307-5F06-FB4D-115577DEBA92}"/>
              </a:ext>
            </a:extLst>
          </p:cNvPr>
          <p:cNvCxnSpPr>
            <a:cxnSpLocks/>
          </p:cNvCxnSpPr>
          <p:nvPr/>
        </p:nvCxnSpPr>
        <p:spPr>
          <a:xfrm flipH="1">
            <a:off x="4463418" y="2743038"/>
            <a:ext cx="3059653" cy="134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תמונה 18">
            <a:extLst>
              <a:ext uri="{FF2B5EF4-FFF2-40B4-BE49-F238E27FC236}">
                <a16:creationId xmlns:a16="http://schemas.microsoft.com/office/drawing/2014/main" id="{A2D7480F-0CF6-2251-DB83-92D67A91A083}"/>
              </a:ext>
            </a:extLst>
          </p:cNvPr>
          <p:cNvPicPr>
            <a:picLocks noChangeAspect="1"/>
          </p:cNvPicPr>
          <p:nvPr/>
        </p:nvPicPr>
        <p:blipFill>
          <a:blip r:embed="rId5"/>
          <a:stretch>
            <a:fillRect/>
          </a:stretch>
        </p:blipFill>
        <p:spPr>
          <a:xfrm>
            <a:off x="544047" y="628633"/>
            <a:ext cx="4440615" cy="2718399"/>
          </a:xfrm>
          <a:prstGeom prst="rect">
            <a:avLst/>
          </a:prstGeom>
        </p:spPr>
      </p:pic>
      <p:cxnSp>
        <p:nvCxnSpPr>
          <p:cNvPr id="22" name="מחבר חץ ישר 21">
            <a:extLst>
              <a:ext uri="{FF2B5EF4-FFF2-40B4-BE49-F238E27FC236}">
                <a16:creationId xmlns:a16="http://schemas.microsoft.com/office/drawing/2014/main" id="{DD1A1C74-8FDD-F3EF-B39C-42264C4BA48B}"/>
              </a:ext>
            </a:extLst>
          </p:cNvPr>
          <p:cNvCxnSpPr>
            <a:cxnSpLocks/>
          </p:cNvCxnSpPr>
          <p:nvPr/>
        </p:nvCxnSpPr>
        <p:spPr>
          <a:xfrm flipH="1">
            <a:off x="5227752" y="1991255"/>
            <a:ext cx="1324291" cy="19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1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B029A12C-25F4-EB02-F6D6-A6AEF401B39E}"/>
              </a:ext>
            </a:extLst>
          </p:cNvPr>
          <p:cNvPicPr>
            <a:picLocks noChangeAspect="1"/>
          </p:cNvPicPr>
          <p:nvPr/>
        </p:nvPicPr>
        <p:blipFill>
          <a:blip r:embed="rId2"/>
          <a:stretch>
            <a:fillRect/>
          </a:stretch>
        </p:blipFill>
        <p:spPr>
          <a:xfrm>
            <a:off x="6534859" y="3684764"/>
            <a:ext cx="5543022" cy="1721945"/>
          </a:xfrm>
          <a:prstGeom prst="rect">
            <a:avLst/>
          </a:prstGeom>
        </p:spPr>
      </p:pic>
      <p:pic>
        <p:nvPicPr>
          <p:cNvPr id="6" name="תמונה 5">
            <a:extLst>
              <a:ext uri="{FF2B5EF4-FFF2-40B4-BE49-F238E27FC236}">
                <a16:creationId xmlns:a16="http://schemas.microsoft.com/office/drawing/2014/main" id="{6E8DE990-6522-1D04-AEC4-94EAF3920788}"/>
              </a:ext>
            </a:extLst>
          </p:cNvPr>
          <p:cNvPicPr>
            <a:picLocks noChangeAspect="1"/>
          </p:cNvPicPr>
          <p:nvPr/>
        </p:nvPicPr>
        <p:blipFill>
          <a:blip r:embed="rId3"/>
          <a:stretch>
            <a:fillRect/>
          </a:stretch>
        </p:blipFill>
        <p:spPr>
          <a:xfrm>
            <a:off x="6515780" y="1562100"/>
            <a:ext cx="5562101" cy="2060307"/>
          </a:xfrm>
          <a:prstGeom prst="rect">
            <a:avLst/>
          </a:prstGeom>
        </p:spPr>
      </p:pic>
      <p:sp>
        <p:nvSpPr>
          <p:cNvPr id="7" name="תיבת טקסט 6">
            <a:extLst>
              <a:ext uri="{FF2B5EF4-FFF2-40B4-BE49-F238E27FC236}">
                <a16:creationId xmlns:a16="http://schemas.microsoft.com/office/drawing/2014/main" id="{E6018B2B-69B2-7AEF-8BCE-F4C6B10CB587}"/>
              </a:ext>
            </a:extLst>
          </p:cNvPr>
          <p:cNvSpPr txBox="1"/>
          <p:nvPr/>
        </p:nvSpPr>
        <p:spPr>
          <a:xfrm>
            <a:off x="7048500" y="53594"/>
            <a:ext cx="4940300" cy="1477328"/>
          </a:xfrm>
          <a:prstGeom prst="rect">
            <a:avLst/>
          </a:prstGeom>
          <a:noFill/>
        </p:spPr>
        <p:txBody>
          <a:bodyPr wrap="square" rtlCol="1">
            <a:spAutoFit/>
          </a:bodyPr>
          <a:lstStyle/>
          <a:p>
            <a:pPr algn="r"/>
            <a:r>
              <a:rPr lang="he-IL" dirty="0"/>
              <a:t>הבדלתי בין שיעורים שהיו בעבר שלהם </a:t>
            </a:r>
            <a:r>
              <a:rPr lang="he-IL" dirty="0" err="1"/>
              <a:t>פונציות</a:t>
            </a:r>
            <a:r>
              <a:rPr lang="he-IL" dirty="0"/>
              <a:t> שונות משיעורים שעתידיים </a:t>
            </a:r>
            <a:r>
              <a:rPr lang="he-IL" dirty="0" err="1"/>
              <a:t>ליהיות</a:t>
            </a:r>
            <a:r>
              <a:rPr lang="he-IL" dirty="0"/>
              <a:t>. וסיננתי את התוצאה שהגיעה </a:t>
            </a:r>
            <a:r>
              <a:rPr lang="he-IL" dirty="0" err="1"/>
              <a:t>בהשרת</a:t>
            </a:r>
            <a:r>
              <a:rPr lang="he-IL" dirty="0"/>
              <a:t> בהתאם לדרישה </a:t>
            </a:r>
          </a:p>
          <a:p>
            <a:pPr algn="r"/>
            <a:r>
              <a:rPr lang="he-IL" dirty="0"/>
              <a:t>כשעמוד זה עולה ברירת המחדל היא "כל השיעורים" כלומר מוצגים כל השיעורים ללא סינון.</a:t>
            </a:r>
          </a:p>
        </p:txBody>
      </p:sp>
      <p:pic>
        <p:nvPicPr>
          <p:cNvPr id="8" name="תמונה 7">
            <a:extLst>
              <a:ext uri="{FF2B5EF4-FFF2-40B4-BE49-F238E27FC236}">
                <a16:creationId xmlns:a16="http://schemas.microsoft.com/office/drawing/2014/main" id="{17A25815-C672-5EA5-06AD-D0AF9C4A3F2D}"/>
              </a:ext>
            </a:extLst>
          </p:cNvPr>
          <p:cNvPicPr>
            <a:picLocks noChangeAspect="1"/>
          </p:cNvPicPr>
          <p:nvPr/>
        </p:nvPicPr>
        <p:blipFill>
          <a:blip r:embed="rId4"/>
          <a:stretch>
            <a:fillRect/>
          </a:stretch>
        </p:blipFill>
        <p:spPr>
          <a:xfrm>
            <a:off x="612067" y="1562100"/>
            <a:ext cx="5045075" cy="4478791"/>
          </a:xfrm>
          <a:prstGeom prst="rect">
            <a:avLst/>
          </a:prstGeom>
        </p:spPr>
      </p:pic>
      <p:sp>
        <p:nvSpPr>
          <p:cNvPr id="9" name="תיבת טקסט 8">
            <a:extLst>
              <a:ext uri="{FF2B5EF4-FFF2-40B4-BE49-F238E27FC236}">
                <a16:creationId xmlns:a16="http://schemas.microsoft.com/office/drawing/2014/main" id="{7B9161B5-8045-F2E5-8018-9431E8228736}"/>
              </a:ext>
            </a:extLst>
          </p:cNvPr>
          <p:cNvSpPr txBox="1"/>
          <p:nvPr/>
        </p:nvSpPr>
        <p:spPr>
          <a:xfrm>
            <a:off x="612067" y="355444"/>
            <a:ext cx="4940300" cy="923330"/>
          </a:xfrm>
          <a:prstGeom prst="rect">
            <a:avLst/>
          </a:prstGeom>
          <a:noFill/>
        </p:spPr>
        <p:txBody>
          <a:bodyPr wrap="square" rtlCol="1">
            <a:spAutoFit/>
          </a:bodyPr>
          <a:lstStyle/>
          <a:p>
            <a:pPr algn="r"/>
            <a:r>
              <a:rPr lang="he-IL" dirty="0"/>
              <a:t>בקוד זה כתבתי את הפונקציות שמבצעות זאת.</a:t>
            </a:r>
          </a:p>
          <a:p>
            <a:pPr algn="r"/>
            <a:r>
              <a:rPr lang="he-IL" dirty="0"/>
              <a:t>כלומר בודקת ומסננת את השיעורים בהתאם לתאריך ובכך יודעים אם השיעור היה או עתיד </a:t>
            </a:r>
            <a:r>
              <a:rPr lang="he-IL" dirty="0" err="1"/>
              <a:t>ליהיות</a:t>
            </a:r>
            <a:r>
              <a:rPr lang="he-IL" dirty="0"/>
              <a:t>.</a:t>
            </a:r>
          </a:p>
        </p:txBody>
      </p:sp>
    </p:spTree>
    <p:extLst>
      <p:ext uri="{BB962C8B-B14F-4D97-AF65-F5344CB8AC3E}">
        <p14:creationId xmlns:p14="http://schemas.microsoft.com/office/powerpoint/2010/main" val="401676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DBA1F24-ABFA-275E-F16B-29D1F650E52A}"/>
              </a:ext>
            </a:extLst>
          </p:cNvPr>
          <p:cNvPicPr>
            <a:picLocks noChangeAspect="1"/>
          </p:cNvPicPr>
          <p:nvPr/>
        </p:nvPicPr>
        <p:blipFill>
          <a:blip r:embed="rId2"/>
          <a:stretch>
            <a:fillRect/>
          </a:stretch>
        </p:blipFill>
        <p:spPr>
          <a:xfrm>
            <a:off x="594832" y="4305300"/>
            <a:ext cx="4802553" cy="1481285"/>
          </a:xfrm>
          <a:prstGeom prst="rect">
            <a:avLst/>
          </a:prstGeom>
        </p:spPr>
      </p:pic>
      <p:pic>
        <p:nvPicPr>
          <p:cNvPr id="5" name="תמונה 4">
            <a:extLst>
              <a:ext uri="{FF2B5EF4-FFF2-40B4-BE49-F238E27FC236}">
                <a16:creationId xmlns:a16="http://schemas.microsoft.com/office/drawing/2014/main" id="{7ECCA19E-3B3D-47E6-D767-11CCC20B7B6E}"/>
              </a:ext>
            </a:extLst>
          </p:cNvPr>
          <p:cNvPicPr>
            <a:picLocks noChangeAspect="1"/>
          </p:cNvPicPr>
          <p:nvPr/>
        </p:nvPicPr>
        <p:blipFill>
          <a:blip r:embed="rId3"/>
          <a:stretch>
            <a:fillRect/>
          </a:stretch>
        </p:blipFill>
        <p:spPr>
          <a:xfrm>
            <a:off x="594832" y="1071415"/>
            <a:ext cx="4762442" cy="3084512"/>
          </a:xfrm>
          <a:prstGeom prst="rect">
            <a:avLst/>
          </a:prstGeom>
        </p:spPr>
      </p:pic>
      <p:sp>
        <p:nvSpPr>
          <p:cNvPr id="10" name="Rectangle 2">
            <a:extLst>
              <a:ext uri="{FF2B5EF4-FFF2-40B4-BE49-F238E27FC236}">
                <a16:creationId xmlns:a16="http://schemas.microsoft.com/office/drawing/2014/main" id="{FCCA9631-51F8-E16D-CD48-ECDFB668BFEC}"/>
              </a:ext>
            </a:extLst>
          </p:cNvPr>
          <p:cNvSpPr txBox="1">
            <a:spLocks noChangeArrowheads="1"/>
          </p:cNvSpPr>
          <p:nvPr/>
        </p:nvSpPr>
        <p:spPr bwMode="auto">
          <a:xfrm>
            <a:off x="237769" y="425084"/>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צילום מסך של הקוד </a:t>
            </a:r>
            <a:r>
              <a:rPr lang="en-US" dirty="0">
                <a:solidFill>
                  <a:schemeClr val="tx1"/>
                </a:solidFill>
              </a:rPr>
              <a:t>HTML</a:t>
            </a:r>
            <a:r>
              <a:rPr lang="he-IL" dirty="0">
                <a:solidFill>
                  <a:schemeClr val="tx1"/>
                </a:solidFill>
              </a:rPr>
              <a:t> המציג </a:t>
            </a:r>
            <a:r>
              <a:rPr lang="en-US" dirty="0">
                <a:solidFill>
                  <a:schemeClr val="tx1"/>
                </a:solidFill>
              </a:rPr>
              <a:t>model</a:t>
            </a:r>
            <a:endParaRPr lang="he-IL" dirty="0">
              <a:solidFill>
                <a:schemeClr val="tx1"/>
              </a:solidFill>
            </a:endParaRPr>
          </a:p>
        </p:txBody>
      </p:sp>
      <p:sp>
        <p:nvSpPr>
          <p:cNvPr id="13" name="Rectangle 2">
            <a:extLst>
              <a:ext uri="{FF2B5EF4-FFF2-40B4-BE49-F238E27FC236}">
                <a16:creationId xmlns:a16="http://schemas.microsoft.com/office/drawing/2014/main" id="{29882F02-FEC4-ABCE-3FE4-8D298912AB62}"/>
              </a:ext>
            </a:extLst>
          </p:cNvPr>
          <p:cNvSpPr txBox="1">
            <a:spLocks noChangeArrowheads="1"/>
          </p:cNvSpPr>
          <p:nvPr/>
        </p:nvSpPr>
        <p:spPr bwMode="auto">
          <a:xfrm>
            <a:off x="74430" y="5786585"/>
            <a:ext cx="5282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בדיקות תקינות של כל תיבות הטקסט שב</a:t>
            </a:r>
            <a:r>
              <a:rPr lang="en-US" dirty="0">
                <a:solidFill>
                  <a:schemeClr val="tx1"/>
                </a:solidFill>
              </a:rPr>
              <a:t>model</a:t>
            </a:r>
            <a:endParaRPr lang="he-IL" dirty="0">
              <a:solidFill>
                <a:schemeClr val="tx1"/>
              </a:solidFill>
            </a:endParaRPr>
          </a:p>
        </p:txBody>
      </p:sp>
      <p:pic>
        <p:nvPicPr>
          <p:cNvPr id="17" name="תמונה 16">
            <a:extLst>
              <a:ext uri="{FF2B5EF4-FFF2-40B4-BE49-F238E27FC236}">
                <a16:creationId xmlns:a16="http://schemas.microsoft.com/office/drawing/2014/main" id="{17827FB0-CB0B-A319-15A9-47F5E9D22451}"/>
              </a:ext>
            </a:extLst>
          </p:cNvPr>
          <p:cNvPicPr>
            <a:picLocks noChangeAspect="1"/>
          </p:cNvPicPr>
          <p:nvPr/>
        </p:nvPicPr>
        <p:blipFill>
          <a:blip r:embed="rId4"/>
          <a:stretch>
            <a:fillRect/>
          </a:stretch>
        </p:blipFill>
        <p:spPr>
          <a:xfrm>
            <a:off x="5917787" y="2482051"/>
            <a:ext cx="5473349" cy="3304534"/>
          </a:xfrm>
          <a:prstGeom prst="rect">
            <a:avLst/>
          </a:prstGeom>
        </p:spPr>
      </p:pic>
      <p:sp>
        <p:nvSpPr>
          <p:cNvPr id="20" name="Rectangle 2">
            <a:extLst>
              <a:ext uri="{FF2B5EF4-FFF2-40B4-BE49-F238E27FC236}">
                <a16:creationId xmlns:a16="http://schemas.microsoft.com/office/drawing/2014/main" id="{D0676D24-0648-E6F5-55F9-13B5657F5237}"/>
              </a:ext>
            </a:extLst>
          </p:cNvPr>
          <p:cNvSpPr txBox="1">
            <a:spLocks noChangeArrowheads="1"/>
          </p:cNvSpPr>
          <p:nvPr/>
        </p:nvSpPr>
        <p:spPr bwMode="auto">
          <a:xfrm>
            <a:off x="6096000" y="1835720"/>
            <a:ext cx="52828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he-IL" dirty="0">
                <a:solidFill>
                  <a:schemeClr val="tx1"/>
                </a:solidFill>
              </a:rPr>
              <a:t>קוד ה</a:t>
            </a:r>
            <a:r>
              <a:rPr lang="en-US" dirty="0">
                <a:solidFill>
                  <a:schemeClr val="tx1"/>
                </a:solidFill>
              </a:rPr>
              <a:t>TS</a:t>
            </a:r>
            <a:r>
              <a:rPr lang="he-IL" dirty="0">
                <a:solidFill>
                  <a:schemeClr val="tx1"/>
                </a:solidFill>
              </a:rPr>
              <a:t> שבונה שומעת חופשית לאחר מילוי כל הפרטים ב</a:t>
            </a:r>
            <a:r>
              <a:rPr lang="en-US" dirty="0">
                <a:solidFill>
                  <a:schemeClr val="tx1"/>
                </a:solidFill>
              </a:rPr>
              <a:t>MODEL</a:t>
            </a:r>
            <a:endParaRPr lang="he-IL" dirty="0">
              <a:solidFill>
                <a:schemeClr val="tx1"/>
              </a:solidFill>
            </a:endParaRPr>
          </a:p>
        </p:txBody>
      </p:sp>
    </p:spTree>
    <p:extLst>
      <p:ext uri="{BB962C8B-B14F-4D97-AF65-F5344CB8AC3E}">
        <p14:creationId xmlns:p14="http://schemas.microsoft.com/office/powerpoint/2010/main" val="278482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2360877256"/>
              </p:ext>
            </p:extLst>
          </p:nvPr>
        </p:nvGraphicFramePr>
        <p:xfrm>
          <a:off x="719125" y="1041146"/>
          <a:ext cx="10634675" cy="47757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4</a:t>
                      </a:r>
                    </a:p>
                  </a:txBody>
                  <a:tcPr marT="50292" marB="50292"/>
                </a:tc>
                <a:tc>
                  <a:txBody>
                    <a:bodyPr/>
                    <a:lstStyle/>
                    <a:p>
                      <a:pPr rtl="1"/>
                      <a:r>
                        <a:rPr lang="en-US" sz="1600" dirty="0"/>
                        <a:t>API </a:t>
                      </a:r>
                      <a:r>
                        <a:rPr lang="he-IL" sz="1600" dirty="0"/>
                        <a:t> שמטפל בישות </a:t>
                      </a:r>
                      <a:r>
                        <a:rPr lang="en-US" sz="1600" dirty="0"/>
                        <a:t>Student</a:t>
                      </a:r>
                      <a:endParaRPr lang="he-IL" sz="1600" dirty="0"/>
                    </a:p>
                  </a:txBody>
                  <a:tcPr marT="50292" marB="50292"/>
                </a:tc>
                <a:tc>
                  <a:txBody>
                    <a:bodyPr/>
                    <a:lstStyle/>
                    <a:p>
                      <a:pPr rtl="1"/>
                      <a:r>
                        <a:rPr lang="en-US" sz="2000" dirty="0"/>
                        <a:t> Spring Boot MS</a:t>
                      </a:r>
                      <a:endParaRPr lang="he-IL" sz="2000" dirty="0"/>
                    </a:p>
                  </a:txBody>
                  <a:tcPr marT="50292" marB="50292"/>
                </a:tc>
                <a:tc>
                  <a:txBody>
                    <a:bodyPr/>
                    <a:lstStyle/>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יצרתי </a:t>
                      </a:r>
                      <a:r>
                        <a:rPr lang="en-US" sz="2000" dirty="0"/>
                        <a:t>micro – service</a:t>
                      </a:r>
                      <a:r>
                        <a:rPr lang="he-IL" sz="2000" dirty="0"/>
                        <a:t> שחושף </a:t>
                      </a:r>
                      <a:r>
                        <a:rPr lang="en-US" sz="2000" dirty="0"/>
                        <a:t>APIs</a:t>
                      </a:r>
                      <a:r>
                        <a:rPr lang="he-IL" sz="2000" dirty="0"/>
                        <a:t> שמטפלים בישות </a:t>
                      </a:r>
                      <a:r>
                        <a:rPr lang="en-US" sz="2000" dirty="0"/>
                        <a:t>Student</a:t>
                      </a:r>
                      <a:r>
                        <a:rPr lang="he-IL" sz="2000" dirty="0"/>
                        <a:t> :</a:t>
                      </a:r>
                      <a:endParaRPr lang="en-US" sz="2000" dirty="0"/>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GET </a:t>
                      </a:r>
                      <a:r>
                        <a:rPr lang="en-US" sz="2000" dirty="0" err="1"/>
                        <a:t>api</a:t>
                      </a:r>
                      <a:r>
                        <a:rPr lang="en-US" sz="2000" dirty="0"/>
                        <a:t>/students/{</a:t>
                      </a:r>
                      <a:r>
                        <a:rPr lang="en-US" sz="2000" dirty="0" err="1"/>
                        <a:t>courseId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POST </a:t>
                      </a:r>
                      <a:r>
                        <a:rPr lang="en-US" sz="2000" dirty="0" err="1"/>
                        <a:t>api</a:t>
                      </a:r>
                      <a:r>
                        <a:rPr lang="en-US" sz="2000" dirty="0"/>
                        <a:t>/classes @RequestBody - Class Entity</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PUT </a:t>
                      </a:r>
                      <a:r>
                        <a:rPr lang="en-US" sz="2000" dirty="0" err="1"/>
                        <a:t>api</a:t>
                      </a:r>
                      <a:r>
                        <a:rPr lang="en-US" sz="2000" dirty="0"/>
                        <a:t>/classes/{</a:t>
                      </a:r>
                      <a:r>
                        <a:rPr lang="en-US" sz="2000" dirty="0" err="1"/>
                        <a:t>ClassId</a:t>
                      </a:r>
                      <a:r>
                        <a:rPr lang="en-US" sz="2000" dirty="0"/>
                        <a:t>}</a:t>
                      </a:r>
                    </a:p>
                    <a:p>
                      <a:pPr marL="0" marR="0" lvl="0" indent="0" algn="l"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DELETE </a:t>
                      </a:r>
                      <a:r>
                        <a:rPr lang="en-US" sz="2000" dirty="0" err="1"/>
                        <a:t>api</a:t>
                      </a:r>
                      <a:r>
                        <a:rPr lang="en-US" sz="2000" dirty="0"/>
                        <a:t>/classes/{</a:t>
                      </a:r>
                      <a:r>
                        <a:rPr lang="en-US" sz="2000" dirty="0" err="1"/>
                        <a:t>ClassId</a:t>
                      </a:r>
                      <a:r>
                        <a:rPr lang="en-US" sz="2000" dirty="0"/>
                        <a:t>}</a:t>
                      </a:r>
                      <a:br>
                        <a:rPr lang="en-US" sz="2000" dirty="0"/>
                      </a:br>
                      <a:r>
                        <a:rPr lang="he-IL" sz="2000" dirty="0"/>
                        <a:t>       </a:t>
                      </a:r>
                      <a:endParaRPr lang="en-US"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את ה </a:t>
                      </a:r>
                      <a:r>
                        <a:rPr lang="en-US" sz="2000" dirty="0"/>
                        <a:t>micro – service</a:t>
                      </a:r>
                      <a:r>
                        <a:rPr lang="he-IL" sz="2000" dirty="0"/>
                        <a:t> יצרתי ע"פ עקרונות טכנולוגיית </a:t>
                      </a:r>
                      <a:r>
                        <a:rPr lang="en-US" sz="2000" dirty="0"/>
                        <a:t>Spring Boot</a:t>
                      </a:r>
                      <a:r>
                        <a:rPr lang="he-IL" sz="2000" dirty="0"/>
                        <a:t>.</a:t>
                      </a:r>
                      <a:br>
                        <a:rPr lang="en-US" sz="2000" dirty="0"/>
                      </a:br>
                      <a:r>
                        <a:rPr lang="he-IL" sz="2000" dirty="0"/>
                        <a:t>כמו כן תחזקתי קובץ </a:t>
                      </a:r>
                      <a:r>
                        <a:rPr lang="en-US" sz="2000" dirty="0" err="1"/>
                        <a:t>yml</a:t>
                      </a:r>
                      <a:r>
                        <a:rPr lang="he-IL" sz="2000" dirty="0"/>
                        <a:t> בתוך הסרוויס שהכיל ערכי  קונפיגורציה שונים, כדי להקל על התחזוקה העתידית של המערכת בענן, </a:t>
                      </a:r>
                      <a:br>
                        <a:rPr lang="en-US" sz="2000" dirty="0"/>
                      </a:br>
                      <a:r>
                        <a:rPr lang="he-IL" sz="2000" dirty="0"/>
                        <a:t>לדוגמא: ערכי </a:t>
                      </a:r>
                      <a:r>
                        <a:rPr lang="en-US" sz="2000" dirty="0" err="1"/>
                        <a:t>url</a:t>
                      </a:r>
                      <a:r>
                        <a:rPr lang="he-IL" sz="2000" dirty="0"/>
                        <a:t> של </a:t>
                      </a:r>
                      <a:r>
                        <a:rPr lang="en-US" sz="2000" dirty="0" err="1"/>
                        <a:t>apis</a:t>
                      </a:r>
                      <a:r>
                        <a:rPr lang="he-IL" sz="2000" dirty="0"/>
                        <a:t> חיצוניים שונים.</a:t>
                      </a:r>
                    </a:p>
                  </a:txBody>
                  <a:tcPr marT="50292" marB="50292"/>
                </a:tc>
                <a:extLst>
                  <a:ext uri="{0D108BD9-81ED-4DB2-BD59-A6C34878D82A}">
                    <a16:rowId xmlns:a16="http://schemas.microsoft.com/office/drawing/2014/main" val="3737988478"/>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115656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2A3A4F5-272F-A645-E014-82C7A45F3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852" y="3404792"/>
            <a:ext cx="5010147" cy="2818207"/>
          </a:xfrm>
          <a:prstGeom prst="rect">
            <a:avLst/>
          </a:prstGeom>
        </p:spPr>
      </p:pic>
      <p:sp>
        <p:nvSpPr>
          <p:cNvPr id="6" name="תיבת טקסט 5">
            <a:extLst>
              <a:ext uri="{FF2B5EF4-FFF2-40B4-BE49-F238E27FC236}">
                <a16:creationId xmlns:a16="http://schemas.microsoft.com/office/drawing/2014/main" id="{2FA719B5-F819-6E91-87AE-7BDA577E39AD}"/>
              </a:ext>
            </a:extLst>
          </p:cNvPr>
          <p:cNvSpPr txBox="1"/>
          <p:nvPr/>
        </p:nvSpPr>
        <p:spPr>
          <a:xfrm>
            <a:off x="8985250" y="4813895"/>
            <a:ext cx="3105150" cy="923330"/>
          </a:xfrm>
          <a:prstGeom prst="rect">
            <a:avLst/>
          </a:prstGeom>
          <a:noFill/>
        </p:spPr>
        <p:txBody>
          <a:bodyPr wrap="square" rtlCol="1">
            <a:spAutoFit/>
          </a:bodyPr>
          <a:lstStyle/>
          <a:p>
            <a:pPr algn="r"/>
            <a:r>
              <a:rPr lang="he-IL" dirty="0"/>
              <a:t>כאן התבצעה שליפה של תלמיד   מסוים לפי </a:t>
            </a:r>
            <a:endParaRPr lang="en-US" dirty="0"/>
          </a:p>
          <a:p>
            <a:pPr algn="r"/>
            <a:r>
              <a:rPr lang="en-US" dirty="0"/>
              <a:t>ID</a:t>
            </a:r>
            <a:endParaRPr lang="he-IL" dirty="0"/>
          </a:p>
        </p:txBody>
      </p:sp>
      <p:pic>
        <p:nvPicPr>
          <p:cNvPr id="8" name="תמונה 7">
            <a:extLst>
              <a:ext uri="{FF2B5EF4-FFF2-40B4-BE49-F238E27FC236}">
                <a16:creationId xmlns:a16="http://schemas.microsoft.com/office/drawing/2014/main" id="{539C2E5F-49B5-4F94-5DE5-DCAE7E7F1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11" y="1666020"/>
            <a:ext cx="5177368" cy="2912270"/>
          </a:xfrm>
          <a:prstGeom prst="rect">
            <a:avLst/>
          </a:prstGeom>
        </p:spPr>
      </p:pic>
      <p:sp>
        <p:nvSpPr>
          <p:cNvPr id="9" name="תיבת טקסט 8">
            <a:extLst>
              <a:ext uri="{FF2B5EF4-FFF2-40B4-BE49-F238E27FC236}">
                <a16:creationId xmlns:a16="http://schemas.microsoft.com/office/drawing/2014/main" id="{B2BB3494-06B9-02AB-06BE-C6F6604A8A14}"/>
              </a:ext>
            </a:extLst>
          </p:cNvPr>
          <p:cNvSpPr txBox="1"/>
          <p:nvPr/>
        </p:nvSpPr>
        <p:spPr>
          <a:xfrm>
            <a:off x="1018111" y="226536"/>
            <a:ext cx="5287439" cy="1200329"/>
          </a:xfrm>
          <a:prstGeom prst="rect">
            <a:avLst/>
          </a:prstGeom>
          <a:noFill/>
        </p:spPr>
        <p:txBody>
          <a:bodyPr wrap="square" rtlCol="1">
            <a:spAutoFit/>
          </a:bodyPr>
          <a:lstStyle/>
          <a:p>
            <a:pPr algn="r"/>
            <a:r>
              <a:rPr lang="he-IL" dirty="0"/>
              <a:t>אחרי שעשיתי חיבור </a:t>
            </a:r>
            <a:r>
              <a:rPr lang="he-IL" dirty="0" err="1"/>
              <a:t>מהאנגולר</a:t>
            </a:r>
            <a:r>
              <a:rPr lang="he-IL" dirty="0"/>
              <a:t> לסרוויס, הסרוויס ניגש ל- </a:t>
            </a:r>
            <a:r>
              <a:rPr lang="en-US" dirty="0" err="1"/>
              <a:t>db</a:t>
            </a:r>
            <a:r>
              <a:rPr lang="en-US" dirty="0"/>
              <a:t>-connector</a:t>
            </a:r>
            <a:r>
              <a:rPr lang="he-IL" dirty="0"/>
              <a:t> שהוא ניגש ל-</a:t>
            </a:r>
            <a:r>
              <a:rPr lang="en-US" dirty="0"/>
              <a:t>DB</a:t>
            </a:r>
            <a:r>
              <a:rPr lang="he-IL" dirty="0"/>
              <a:t>.</a:t>
            </a:r>
            <a:br>
              <a:rPr lang="en-US" dirty="0"/>
            </a:br>
            <a:r>
              <a:rPr lang="en-US" dirty="0"/>
              <a:t>ID</a:t>
            </a:r>
            <a:r>
              <a:rPr lang="he-IL" dirty="0"/>
              <a:t>הוא שלף את התלמיד לפי </a:t>
            </a:r>
            <a:endParaRPr lang="en-US" dirty="0"/>
          </a:p>
          <a:p>
            <a:pPr algn="r"/>
            <a:r>
              <a:rPr lang="he-IL" dirty="0"/>
              <a:t> מסוים ומציג אותו על המסך</a:t>
            </a:r>
          </a:p>
        </p:txBody>
      </p:sp>
      <p:pic>
        <p:nvPicPr>
          <p:cNvPr id="2" name="תמונה 1">
            <a:extLst>
              <a:ext uri="{FF2B5EF4-FFF2-40B4-BE49-F238E27FC236}">
                <a16:creationId xmlns:a16="http://schemas.microsoft.com/office/drawing/2014/main" id="{1E6C8E55-C639-596F-A1D6-C2ED3F1FB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099" y="345746"/>
            <a:ext cx="5041900" cy="2922123"/>
          </a:xfrm>
          <a:prstGeom prst="rect">
            <a:avLst/>
          </a:prstGeom>
        </p:spPr>
      </p:pic>
      <p:sp>
        <p:nvSpPr>
          <p:cNvPr id="3" name="תיבת טקסט 2">
            <a:extLst>
              <a:ext uri="{FF2B5EF4-FFF2-40B4-BE49-F238E27FC236}">
                <a16:creationId xmlns:a16="http://schemas.microsoft.com/office/drawing/2014/main" id="{20FBE10B-47A2-B520-BAF0-70FE9D333E16}"/>
              </a:ext>
            </a:extLst>
          </p:cNvPr>
          <p:cNvSpPr txBox="1"/>
          <p:nvPr/>
        </p:nvSpPr>
        <p:spPr>
          <a:xfrm>
            <a:off x="8661400" y="682546"/>
            <a:ext cx="3530599" cy="2862322"/>
          </a:xfrm>
          <a:prstGeom prst="rect">
            <a:avLst/>
          </a:prstGeom>
          <a:noFill/>
        </p:spPr>
        <p:txBody>
          <a:bodyPr wrap="square" rtlCol="1">
            <a:spAutoFit/>
          </a:bodyPr>
          <a:lstStyle/>
          <a:p>
            <a:pPr algn="r"/>
            <a:r>
              <a:rPr lang="he-IL" dirty="0"/>
              <a:t>אחרי שהרצתי את הסרוויס של התלמידים </a:t>
            </a:r>
            <a:br>
              <a:rPr lang="en-US" dirty="0"/>
            </a:br>
            <a:r>
              <a:rPr lang="en-US" dirty="0"/>
              <a:t>students -service</a:t>
            </a:r>
            <a:r>
              <a:rPr lang="he-IL" dirty="0"/>
              <a:t> </a:t>
            </a:r>
            <a:br>
              <a:rPr lang="en-US" dirty="0"/>
            </a:br>
            <a:r>
              <a:rPr lang="he-IL" dirty="0"/>
              <a:t>עשיתי בדיקה עם </a:t>
            </a:r>
            <a:endParaRPr lang="en-US" dirty="0"/>
          </a:p>
          <a:p>
            <a:pPr algn="r"/>
            <a:r>
              <a:rPr lang="en-US" dirty="0"/>
              <a:t>POSTMAN</a:t>
            </a:r>
            <a:endParaRPr lang="he-IL" dirty="0"/>
          </a:p>
          <a:p>
            <a:pPr algn="r"/>
            <a:r>
              <a:rPr lang="he-IL" dirty="0"/>
              <a:t> וראיתי שנשלף לי נתונים ע"י חיבור ל- </a:t>
            </a:r>
            <a:r>
              <a:rPr lang="en-US" dirty="0" err="1"/>
              <a:t>db</a:t>
            </a:r>
            <a:r>
              <a:rPr lang="en-US" dirty="0"/>
              <a:t> connector</a:t>
            </a:r>
            <a:r>
              <a:rPr lang="he-IL" dirty="0"/>
              <a:t> שהוא ניגש ל – </a:t>
            </a:r>
            <a:r>
              <a:rPr lang="en-US" dirty="0"/>
              <a:t>DB</a:t>
            </a:r>
            <a:br>
              <a:rPr lang="en-US" dirty="0"/>
            </a:br>
            <a:r>
              <a:rPr lang="he-IL" dirty="0"/>
              <a:t>וכן בצילום מסך זאת שליפה של כל התלמידים לפי</a:t>
            </a:r>
            <a:endParaRPr lang="en-US" dirty="0"/>
          </a:p>
          <a:p>
            <a:pPr algn="r"/>
            <a:r>
              <a:rPr lang="en-US" dirty="0"/>
              <a:t>paging</a:t>
            </a:r>
            <a:endParaRPr lang="he-IL" dirty="0"/>
          </a:p>
        </p:txBody>
      </p:sp>
    </p:spTree>
    <p:extLst>
      <p:ext uri="{BB962C8B-B14F-4D97-AF65-F5344CB8AC3E}">
        <p14:creationId xmlns:p14="http://schemas.microsoft.com/office/powerpoint/2010/main" val="421515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0AF156F-3695-21E0-1DE0-854ECEC96E36}"/>
              </a:ext>
            </a:extLst>
          </p:cNvPr>
          <p:cNvPicPr>
            <a:picLocks noChangeAspect="1"/>
          </p:cNvPicPr>
          <p:nvPr/>
        </p:nvPicPr>
        <p:blipFill>
          <a:blip r:embed="rId2"/>
          <a:stretch>
            <a:fillRect/>
          </a:stretch>
        </p:blipFill>
        <p:spPr>
          <a:xfrm>
            <a:off x="7202606" y="1436321"/>
            <a:ext cx="4587638" cy="1127858"/>
          </a:xfrm>
          <a:prstGeom prst="rect">
            <a:avLst/>
          </a:prstGeom>
        </p:spPr>
      </p:pic>
      <p:pic>
        <p:nvPicPr>
          <p:cNvPr id="7" name="תמונה 6">
            <a:extLst>
              <a:ext uri="{FF2B5EF4-FFF2-40B4-BE49-F238E27FC236}">
                <a16:creationId xmlns:a16="http://schemas.microsoft.com/office/drawing/2014/main" id="{9F777ECB-F1E6-97A1-75EF-ADF84D6F6448}"/>
              </a:ext>
            </a:extLst>
          </p:cNvPr>
          <p:cNvPicPr>
            <a:picLocks noChangeAspect="1"/>
          </p:cNvPicPr>
          <p:nvPr/>
        </p:nvPicPr>
        <p:blipFill>
          <a:blip r:embed="rId3"/>
          <a:stretch>
            <a:fillRect/>
          </a:stretch>
        </p:blipFill>
        <p:spPr>
          <a:xfrm>
            <a:off x="512280" y="855263"/>
            <a:ext cx="3795089" cy="1889924"/>
          </a:xfrm>
          <a:prstGeom prst="rect">
            <a:avLst/>
          </a:prstGeom>
        </p:spPr>
      </p:pic>
      <p:pic>
        <p:nvPicPr>
          <p:cNvPr id="9" name="תמונה 8">
            <a:extLst>
              <a:ext uri="{FF2B5EF4-FFF2-40B4-BE49-F238E27FC236}">
                <a16:creationId xmlns:a16="http://schemas.microsoft.com/office/drawing/2014/main" id="{B4C9AD42-2E1B-A449-680C-9B0B87DC44FE}"/>
              </a:ext>
            </a:extLst>
          </p:cNvPr>
          <p:cNvPicPr>
            <a:picLocks noChangeAspect="1"/>
          </p:cNvPicPr>
          <p:nvPr/>
        </p:nvPicPr>
        <p:blipFill>
          <a:blip r:embed="rId4"/>
          <a:stretch>
            <a:fillRect/>
          </a:stretch>
        </p:blipFill>
        <p:spPr>
          <a:xfrm>
            <a:off x="144561" y="4185870"/>
            <a:ext cx="5044877" cy="2149026"/>
          </a:xfrm>
          <a:prstGeom prst="rect">
            <a:avLst/>
          </a:prstGeom>
        </p:spPr>
      </p:pic>
      <p:sp>
        <p:nvSpPr>
          <p:cNvPr id="10" name="תיבת טקסט 9">
            <a:extLst>
              <a:ext uri="{FF2B5EF4-FFF2-40B4-BE49-F238E27FC236}">
                <a16:creationId xmlns:a16="http://schemas.microsoft.com/office/drawing/2014/main" id="{ED715519-95EC-7FE2-FA39-6D6913196A80}"/>
              </a:ext>
            </a:extLst>
          </p:cNvPr>
          <p:cNvSpPr txBox="1"/>
          <p:nvPr/>
        </p:nvSpPr>
        <p:spPr>
          <a:xfrm>
            <a:off x="7202606" y="393598"/>
            <a:ext cx="4587638" cy="923330"/>
          </a:xfrm>
          <a:prstGeom prst="rect">
            <a:avLst/>
          </a:prstGeom>
          <a:noFill/>
        </p:spPr>
        <p:txBody>
          <a:bodyPr wrap="square" rtlCol="1">
            <a:spAutoFit/>
          </a:bodyPr>
          <a:lstStyle/>
          <a:p>
            <a:r>
              <a:rPr lang="he-IL" dirty="0"/>
              <a:t>בדף </a:t>
            </a:r>
            <a:r>
              <a:rPr lang="en-US" dirty="0"/>
              <a:t>student-</a:t>
            </a:r>
            <a:r>
              <a:rPr lang="en-US" dirty="0" err="1"/>
              <a:t>service.service.ts</a:t>
            </a:r>
            <a:r>
              <a:rPr lang="he-IL" dirty="0"/>
              <a:t> הוספתי את הפונקציה </a:t>
            </a:r>
            <a:r>
              <a:rPr lang="en-US" dirty="0" err="1"/>
              <a:t>getStudentByID</a:t>
            </a:r>
            <a:r>
              <a:rPr lang="he-IL" dirty="0"/>
              <a:t> שהיא תעשה את הקריאה ל</a:t>
            </a:r>
            <a:r>
              <a:rPr lang="en-US" dirty="0"/>
              <a:t> student-service</a:t>
            </a:r>
            <a:r>
              <a:rPr lang="he-IL" dirty="0"/>
              <a:t> ע"י הניתוב שנבנה פה.</a:t>
            </a:r>
          </a:p>
        </p:txBody>
      </p:sp>
      <p:sp>
        <p:nvSpPr>
          <p:cNvPr id="11" name="תיבת טקסט 10">
            <a:extLst>
              <a:ext uri="{FF2B5EF4-FFF2-40B4-BE49-F238E27FC236}">
                <a16:creationId xmlns:a16="http://schemas.microsoft.com/office/drawing/2014/main" id="{B7F2A007-924D-373E-BFF6-BF5C25081A14}"/>
              </a:ext>
            </a:extLst>
          </p:cNvPr>
          <p:cNvSpPr txBox="1"/>
          <p:nvPr/>
        </p:nvSpPr>
        <p:spPr>
          <a:xfrm>
            <a:off x="49694" y="153857"/>
            <a:ext cx="4257675" cy="646331"/>
          </a:xfrm>
          <a:prstGeom prst="rect">
            <a:avLst/>
          </a:prstGeom>
          <a:noFill/>
        </p:spPr>
        <p:txBody>
          <a:bodyPr wrap="square" rtlCol="1">
            <a:spAutoFit/>
          </a:bodyPr>
          <a:lstStyle/>
          <a:p>
            <a:r>
              <a:rPr lang="he-IL" dirty="0"/>
              <a:t>בדף </a:t>
            </a:r>
            <a:r>
              <a:rPr lang="en-US" dirty="0" err="1"/>
              <a:t>environment.ts</a:t>
            </a:r>
            <a:r>
              <a:rPr lang="he-IL" dirty="0"/>
              <a:t> כתבתי את הניתוב הבסיסי בשביל הקריאה לסרוויס</a:t>
            </a:r>
          </a:p>
        </p:txBody>
      </p:sp>
      <p:sp>
        <p:nvSpPr>
          <p:cNvPr id="12" name="תיבת טקסט 11">
            <a:extLst>
              <a:ext uri="{FF2B5EF4-FFF2-40B4-BE49-F238E27FC236}">
                <a16:creationId xmlns:a16="http://schemas.microsoft.com/office/drawing/2014/main" id="{05C65850-490A-D0B5-BCAB-F768AE368756}"/>
              </a:ext>
            </a:extLst>
          </p:cNvPr>
          <p:cNvSpPr txBox="1"/>
          <p:nvPr/>
        </p:nvSpPr>
        <p:spPr>
          <a:xfrm>
            <a:off x="600075" y="3315384"/>
            <a:ext cx="4133850" cy="646331"/>
          </a:xfrm>
          <a:prstGeom prst="rect">
            <a:avLst/>
          </a:prstGeom>
          <a:noFill/>
        </p:spPr>
        <p:txBody>
          <a:bodyPr wrap="square" rtlCol="1">
            <a:spAutoFit/>
          </a:bodyPr>
          <a:lstStyle/>
          <a:p>
            <a:r>
              <a:rPr lang="he-IL" dirty="0"/>
              <a:t>בדף </a:t>
            </a:r>
            <a:r>
              <a:rPr lang="en-US" dirty="0" err="1"/>
              <a:t>paths.config.ts</a:t>
            </a:r>
            <a:r>
              <a:rPr lang="he-IL" dirty="0"/>
              <a:t> כתבתי את המשך הניתוב של </a:t>
            </a:r>
            <a:r>
              <a:rPr lang="en-US" dirty="0"/>
              <a:t>URL</a:t>
            </a:r>
            <a:r>
              <a:rPr lang="he-IL" dirty="0"/>
              <a:t> כדי לבצע את הקריאה</a:t>
            </a:r>
          </a:p>
        </p:txBody>
      </p:sp>
      <p:cxnSp>
        <p:nvCxnSpPr>
          <p:cNvPr id="14" name="מחבר חץ ישר 13">
            <a:extLst>
              <a:ext uri="{FF2B5EF4-FFF2-40B4-BE49-F238E27FC236}">
                <a16:creationId xmlns:a16="http://schemas.microsoft.com/office/drawing/2014/main" id="{D015B6F2-5FD7-BB61-30FF-851100BAC3E7}"/>
              </a:ext>
            </a:extLst>
          </p:cNvPr>
          <p:cNvCxnSpPr/>
          <p:nvPr/>
        </p:nvCxnSpPr>
        <p:spPr>
          <a:xfrm>
            <a:off x="4448175" y="1933575"/>
            <a:ext cx="261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9076BC97-D12A-55E0-1C08-0D4346D4E2D6}"/>
              </a:ext>
            </a:extLst>
          </p:cNvPr>
          <p:cNvCxnSpPr/>
          <p:nvPr/>
        </p:nvCxnSpPr>
        <p:spPr>
          <a:xfrm flipV="1">
            <a:off x="5334000" y="2343150"/>
            <a:ext cx="1724025" cy="291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תמונה 1">
            <a:extLst>
              <a:ext uri="{FF2B5EF4-FFF2-40B4-BE49-F238E27FC236}">
                <a16:creationId xmlns:a16="http://schemas.microsoft.com/office/drawing/2014/main" id="{7D71AE45-5C18-E4A6-DD08-B8C069B6340C}"/>
              </a:ext>
            </a:extLst>
          </p:cNvPr>
          <p:cNvPicPr>
            <a:picLocks noChangeAspect="1"/>
          </p:cNvPicPr>
          <p:nvPr/>
        </p:nvPicPr>
        <p:blipFill>
          <a:blip r:embed="rId5"/>
          <a:stretch>
            <a:fillRect/>
          </a:stretch>
        </p:blipFill>
        <p:spPr>
          <a:xfrm>
            <a:off x="7454258" y="3174142"/>
            <a:ext cx="4593181" cy="3160754"/>
          </a:xfrm>
          <a:prstGeom prst="rect">
            <a:avLst/>
          </a:prstGeom>
        </p:spPr>
      </p:pic>
      <p:sp>
        <p:nvSpPr>
          <p:cNvPr id="3" name="תיבת טקסט 2">
            <a:extLst>
              <a:ext uri="{FF2B5EF4-FFF2-40B4-BE49-F238E27FC236}">
                <a16:creationId xmlns:a16="http://schemas.microsoft.com/office/drawing/2014/main" id="{081DF054-935E-48BD-40D4-513DEFB91A3A}"/>
              </a:ext>
            </a:extLst>
          </p:cNvPr>
          <p:cNvSpPr txBox="1"/>
          <p:nvPr/>
        </p:nvSpPr>
        <p:spPr>
          <a:xfrm>
            <a:off x="7266088" y="2804810"/>
            <a:ext cx="5013387" cy="369332"/>
          </a:xfrm>
          <a:prstGeom prst="rect">
            <a:avLst/>
          </a:prstGeom>
          <a:noFill/>
        </p:spPr>
        <p:txBody>
          <a:bodyPr wrap="square" rtlCol="1">
            <a:spAutoFit/>
          </a:bodyPr>
          <a:lstStyle/>
          <a:p>
            <a:pPr algn="r"/>
            <a:r>
              <a:rPr lang="he-IL" dirty="0"/>
              <a:t>של סרוויס התלמידים</a:t>
            </a:r>
            <a:r>
              <a:rPr lang="en-US" dirty="0"/>
              <a:t>     </a:t>
            </a:r>
            <a:r>
              <a:rPr lang="en-US" dirty="0" err="1"/>
              <a:t>application.yml</a:t>
            </a:r>
            <a:r>
              <a:rPr lang="he-IL" dirty="0"/>
              <a:t>  זה הקובץ </a:t>
            </a:r>
          </a:p>
        </p:txBody>
      </p:sp>
    </p:spTree>
    <p:extLst>
      <p:ext uri="{BB962C8B-B14F-4D97-AF65-F5344CB8AC3E}">
        <p14:creationId xmlns:p14="http://schemas.microsoft.com/office/powerpoint/2010/main" val="38319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מציין מיקום תוכן 3">
            <a:extLst>
              <a:ext uri="{FF2B5EF4-FFF2-40B4-BE49-F238E27FC236}">
                <a16:creationId xmlns:a16="http://schemas.microsoft.com/office/drawing/2014/main" id="{6A37A777-E27F-29D5-5A8F-EC8299060CAE}"/>
              </a:ext>
            </a:extLst>
          </p:cNvPr>
          <p:cNvGraphicFramePr>
            <a:graphicFrameLocks noGrp="1"/>
          </p:cNvGraphicFramePr>
          <p:nvPr>
            <p:ph idx="1"/>
            <p:extLst>
              <p:ext uri="{D42A27DB-BD31-4B8C-83A1-F6EECF244321}">
                <p14:modId xmlns:p14="http://schemas.microsoft.com/office/powerpoint/2010/main" val="4239899441"/>
              </p:ext>
            </p:extLst>
          </p:nvPr>
        </p:nvGraphicFramePr>
        <p:xfrm>
          <a:off x="1183433" y="1527603"/>
          <a:ext cx="10634675" cy="17277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849258">
                  <a:extLst>
                    <a:ext uri="{9D8B030D-6E8A-4147-A177-3AD203B41FA5}">
                      <a16:colId xmlns:a16="http://schemas.microsoft.com/office/drawing/2014/main" val="2293940662"/>
                    </a:ext>
                  </a:extLst>
                </a:gridCol>
                <a:gridCol w="2080727">
                  <a:extLst>
                    <a:ext uri="{9D8B030D-6E8A-4147-A177-3AD203B41FA5}">
                      <a16:colId xmlns:a16="http://schemas.microsoft.com/office/drawing/2014/main" val="4252471547"/>
                    </a:ext>
                  </a:extLst>
                </a:gridCol>
                <a:gridCol w="886408">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40792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07924">
                <a:tc>
                  <a:txBody>
                    <a:bodyPr/>
                    <a:lstStyle/>
                    <a:p>
                      <a:pPr rtl="1"/>
                      <a:r>
                        <a:rPr lang="he-IL" sz="2000" dirty="0"/>
                        <a:t>5</a:t>
                      </a:r>
                    </a:p>
                  </a:txBody>
                  <a:tcPr marT="50292" marB="50292"/>
                </a:tc>
                <a:tc>
                  <a:txBody>
                    <a:bodyPr/>
                    <a:lstStyle/>
                    <a:p>
                      <a:pPr rtl="1"/>
                      <a:r>
                        <a:rPr lang="he-IL" sz="1600" dirty="0"/>
                        <a:t>חלקים שונים</a:t>
                      </a:r>
                    </a:p>
                  </a:txBody>
                  <a:tcPr marT="50292" marB="50292"/>
                </a:tc>
                <a:tc>
                  <a:txBody>
                    <a:bodyPr/>
                    <a:lstStyle/>
                    <a:p>
                      <a:pPr rtl="1"/>
                      <a:r>
                        <a:rPr lang="en-US" sz="2000" dirty="0"/>
                        <a:t>Angular</a:t>
                      </a:r>
                    </a:p>
                    <a:p>
                      <a:pPr rtl="1"/>
                      <a:r>
                        <a:rPr lang="en-US" sz="2000" dirty="0"/>
                        <a:t> Spring Boot MS</a:t>
                      </a:r>
                      <a:endParaRPr lang="he-IL" sz="2000" dirty="0"/>
                    </a:p>
                  </a:txBody>
                  <a:tcPr marT="50292" marB="50292"/>
                </a:tc>
                <a:tc>
                  <a:txBody>
                    <a:bodyPr/>
                    <a:lstStyle/>
                    <a:p>
                      <a:pPr rtl="1"/>
                      <a:r>
                        <a:rPr lang="en-US" sz="2000" dirty="0"/>
                        <a:t>TS</a:t>
                      </a:r>
                    </a:p>
                    <a:p>
                      <a:pPr rtl="1"/>
                      <a:r>
                        <a:rPr lang="en-US" sz="2000" dirty="0"/>
                        <a:t>,Java</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פעמים רבות ליוויתי מפתחות אחרות מהצוות באתגרים ובאגים קשים שהן נתקלו בהם במהלך הפיתוח.</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והיוויתי מעין </a:t>
                      </a:r>
                      <a:r>
                        <a:rPr lang="en-US" sz="2000" dirty="0"/>
                        <a:t>mentor</a:t>
                      </a:r>
                      <a:r>
                        <a:rPr lang="he-IL" sz="2000" dirty="0"/>
                        <a:t> עבורן.</a:t>
                      </a:r>
                      <a:r>
                        <a:rPr lang="en-US" sz="2000" dirty="0"/>
                        <a:t>  </a:t>
                      </a:r>
                      <a:endParaRPr lang="he-IL"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868581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ה':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 ראו צילומי מסך בפרק ד</a:t>
            </a:r>
          </a:p>
        </p:txBody>
      </p:sp>
    </p:spTree>
    <p:extLst>
      <p:ext uri="{BB962C8B-B14F-4D97-AF65-F5344CB8AC3E}">
        <p14:creationId xmlns:p14="http://schemas.microsoft.com/office/powerpoint/2010/main" val="3953025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DFC97A8-D692-4C3F-B7DE-A74E0FB6B381}"/>
              </a:ext>
            </a:extLst>
          </p:cNvPr>
          <p:cNvSpPr>
            <a:spLocks noGrp="1" noChangeArrowheads="1"/>
          </p:cNvSpPr>
          <p:nvPr>
            <p:ph idx="1"/>
          </p:nvPr>
        </p:nvSpPr>
        <p:spPr bwMode="auto">
          <a:xfrm>
            <a:off x="1043028" y="1079129"/>
            <a:ext cx="10762305" cy="436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he-IL" dirty="0">
                <a:solidFill>
                  <a:schemeClr val="bg1"/>
                </a:solidFill>
              </a:rPr>
              <a:t>הצוות שלנו ייסד את תשתית הפריסה בענן. החלק שלי היה לפרוס את אפליקציית </a:t>
            </a:r>
            <a:r>
              <a:rPr lang="he-IL" dirty="0" err="1">
                <a:solidFill>
                  <a:schemeClr val="bg1"/>
                </a:solidFill>
              </a:rPr>
              <a:t>האנגולר</a:t>
            </a:r>
            <a:r>
              <a:rPr lang="he-IL" dirty="0">
                <a:solidFill>
                  <a:schemeClr val="bg1"/>
                </a:solidFill>
              </a:rPr>
              <a:t> בענן.</a:t>
            </a:r>
          </a:p>
          <a:p>
            <a:r>
              <a:rPr lang="he-IL" dirty="0">
                <a:solidFill>
                  <a:schemeClr val="bg1"/>
                </a:solidFill>
              </a:rPr>
              <a:t>תיאור המשימה:</a:t>
            </a:r>
          </a:p>
          <a:p>
            <a:r>
              <a:rPr lang="he-IL" dirty="0">
                <a:solidFill>
                  <a:schemeClr val="bg1"/>
                </a:solidFill>
              </a:rPr>
              <a:t>1. ביצוע מחקר מקדים:</a:t>
            </a:r>
          </a:p>
          <a:p>
            <a:r>
              <a:rPr lang="he-IL" dirty="0">
                <a:solidFill>
                  <a:schemeClr val="bg1"/>
                </a:solidFill>
              </a:rPr>
              <a:t>ראשית חקרנו את הנושא ואת אופציות הענן העומדות בפנינו , בדקנו את כל העננים של כל החברות הגדולות:</a:t>
            </a:r>
          </a:p>
          <a:p>
            <a:r>
              <a:rPr lang="en-US" dirty="0">
                <a:solidFill>
                  <a:schemeClr val="bg1"/>
                </a:solidFill>
              </a:rPr>
              <a:t>Amazon -AWS cloud, Microsoft - Azure cloud ,Google -GCP cloud</a:t>
            </a:r>
            <a:r>
              <a:rPr lang="he-IL" dirty="0">
                <a:solidFill>
                  <a:schemeClr val="bg1"/>
                </a:solidFill>
              </a:rPr>
              <a:t>ו</a:t>
            </a:r>
            <a:r>
              <a:rPr lang="en-US" dirty="0">
                <a:solidFill>
                  <a:schemeClr val="bg1"/>
                </a:solidFill>
              </a:rPr>
              <a:t>render cloud</a:t>
            </a:r>
          </a:p>
          <a:p>
            <a:r>
              <a:rPr lang="he-IL" dirty="0">
                <a:solidFill>
                  <a:schemeClr val="bg1"/>
                </a:solidFill>
              </a:rPr>
              <a:t>בשל המגבלות הפיננסיות של החברה  החלטנו להעלות לענן של </a:t>
            </a:r>
            <a:r>
              <a:rPr lang="en-US" dirty="0">
                <a:solidFill>
                  <a:schemeClr val="bg1"/>
                </a:solidFill>
              </a:rPr>
              <a:t>render  </a:t>
            </a:r>
            <a:r>
              <a:rPr lang="he-IL" dirty="0">
                <a:solidFill>
                  <a:schemeClr val="bg1"/>
                </a:solidFill>
              </a:rPr>
              <a:t>את האפליקציה.</a:t>
            </a:r>
          </a:p>
          <a:p>
            <a:r>
              <a:rPr lang="he-IL" dirty="0">
                <a:solidFill>
                  <a:schemeClr val="bg1"/>
                </a:solidFill>
              </a:rPr>
              <a:t>להלן הפעולות צעד אחר צעד שעשינו לשם כך:</a:t>
            </a:r>
          </a:p>
          <a:p>
            <a:r>
              <a:rPr lang="he-IL" dirty="0">
                <a:solidFill>
                  <a:schemeClr val="bg1"/>
                </a:solidFill>
                <a:hlinkClick r:id="rId2" action="ppaction://hlinkpres?slideindex=1&amp;slidetitle="/>
              </a:rPr>
              <a:t>מצגת להעלאת </a:t>
            </a:r>
            <a:r>
              <a:rPr lang="he-IL" dirty="0" err="1">
                <a:solidFill>
                  <a:schemeClr val="bg1"/>
                </a:solidFill>
                <a:hlinkClick r:id="rId2" action="ppaction://hlinkpres?slideindex=1&amp;slidetitle="/>
              </a:rPr>
              <a:t>אפלקציית</a:t>
            </a:r>
            <a:r>
              <a:rPr lang="he-IL" dirty="0">
                <a:solidFill>
                  <a:schemeClr val="bg1"/>
                </a:solidFill>
                <a:hlinkClick r:id="rId2" action="ppaction://hlinkpres?slideindex=1&amp;slidetitle="/>
              </a:rPr>
              <a:t> </a:t>
            </a:r>
            <a:r>
              <a:rPr lang="en-US" dirty="0">
                <a:solidFill>
                  <a:schemeClr val="bg1"/>
                </a:solidFill>
                <a:hlinkClick r:id="rId2" action="ppaction://hlinkpres?slideindex=1&amp;slidetitle="/>
              </a:rPr>
              <a:t>ANGULAR </a:t>
            </a:r>
            <a:r>
              <a:rPr lang="he-IL" dirty="0">
                <a:solidFill>
                  <a:schemeClr val="bg1"/>
                </a:solidFill>
                <a:hlinkClick r:id="rId2" action="ppaction://hlinkpres?slideindex=1&amp;slidetitle="/>
              </a:rPr>
              <a:t>לענן </a:t>
            </a:r>
            <a:r>
              <a:rPr lang="en-US" dirty="0">
                <a:solidFill>
                  <a:schemeClr val="bg1"/>
                </a:solidFill>
                <a:hlinkClick r:id="rId2" action="ppaction://hlinkpres?slideindex=1&amp;slidetitle="/>
              </a:rPr>
              <a:t>RENDER.pptx</a:t>
            </a:r>
            <a:endParaRPr lang="he-IL" dirty="0">
              <a:solidFill>
                <a:schemeClr val="bg1"/>
              </a:solidFill>
            </a:endParaRPr>
          </a:p>
          <a:p>
            <a:endParaRPr lang="he-IL" dirty="0">
              <a:solidFill>
                <a:schemeClr val="bg1"/>
              </a:solidFill>
            </a:endParaRPr>
          </a:p>
          <a:p>
            <a:pPr marL="0" indent="0">
              <a:buNone/>
            </a:pPr>
            <a:endParaRPr lang="he-IL" sz="1200" dirty="0">
              <a:solidFill>
                <a:schemeClr val="bg1"/>
              </a:solidFill>
            </a:endParaRPr>
          </a:p>
        </p:txBody>
      </p:sp>
      <p:sp>
        <p:nvSpPr>
          <p:cNvPr id="2" name="כותרת 1">
            <a:extLst>
              <a:ext uri="{FF2B5EF4-FFF2-40B4-BE49-F238E27FC236}">
                <a16:creationId xmlns:a16="http://schemas.microsoft.com/office/drawing/2014/main" id="{91A8440A-33F4-E333-E573-979CF87B6046}"/>
              </a:ext>
            </a:extLst>
          </p:cNvPr>
          <p:cNvSpPr>
            <a:spLocks noGrp="1"/>
          </p:cNvSpPr>
          <p:nvPr>
            <p:ph type="title"/>
          </p:nvPr>
        </p:nvSpPr>
        <p:spPr>
          <a:xfrm>
            <a:off x="3876675" y="-371628"/>
            <a:ext cx="10058400" cy="1450757"/>
          </a:xfrm>
        </p:spPr>
        <p:txBody>
          <a:bodyPr/>
          <a:lstStyle/>
          <a:p>
            <a:pPr algn="ctr"/>
            <a:r>
              <a:rPr lang="he-IL" dirty="0">
                <a:solidFill>
                  <a:schemeClr val="bg2">
                    <a:lumMod val="60000"/>
                    <a:lumOff val="40000"/>
                  </a:schemeClr>
                </a:solidFill>
                <a:cs typeface="+mn-cs"/>
              </a:rPr>
              <a:t>שלב ו': הטמעה ותמיכה</a:t>
            </a:r>
            <a:endParaRPr lang="he-IL" dirty="0">
              <a:solidFill>
                <a:schemeClr val="bg2">
                  <a:lumMod val="60000"/>
                  <a:lumOff val="40000"/>
                </a:schemeClr>
              </a:solidFill>
            </a:endParaRPr>
          </a:p>
        </p:txBody>
      </p:sp>
    </p:spTree>
    <p:extLst>
      <p:ext uri="{BB962C8B-B14F-4D97-AF65-F5344CB8AC3E}">
        <p14:creationId xmlns:p14="http://schemas.microsoft.com/office/powerpoint/2010/main" val="166517860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127122" y="174215"/>
            <a:ext cx="4968489" cy="1013800"/>
          </a:xfrm>
        </p:spPr>
        <p:txBody>
          <a:bodyPr>
            <a:normAutofit/>
          </a:bodyPr>
          <a:lstStyle/>
          <a:p>
            <a:pPr algn="ctr"/>
            <a:r>
              <a:rPr lang="he-IL" dirty="0">
                <a:solidFill>
                  <a:schemeClr val="bg1"/>
                </a:solidFill>
                <a:cs typeface="+mn-cs"/>
              </a:rPr>
              <a:t>התוצאה:</a:t>
            </a:r>
          </a:p>
        </p:txBody>
      </p:sp>
      <p:pic>
        <p:nvPicPr>
          <p:cNvPr id="8" name="תמונה 7">
            <a:extLst>
              <a:ext uri="{FF2B5EF4-FFF2-40B4-BE49-F238E27FC236}">
                <a16:creationId xmlns:a16="http://schemas.microsoft.com/office/drawing/2014/main" id="{534A7BCF-0626-41A5-BE9D-87B599F4AC3A}"/>
              </a:ext>
            </a:extLst>
          </p:cNvPr>
          <p:cNvPicPr>
            <a:picLocks noChangeAspect="1"/>
          </p:cNvPicPr>
          <p:nvPr/>
        </p:nvPicPr>
        <p:blipFill>
          <a:blip r:embed="rId2"/>
          <a:stretch>
            <a:fillRect/>
          </a:stretch>
        </p:blipFill>
        <p:spPr>
          <a:xfrm>
            <a:off x="5720087" y="1160450"/>
            <a:ext cx="5907536" cy="3932261"/>
          </a:xfrm>
          <a:prstGeom prst="rect">
            <a:avLst/>
          </a:prstGeom>
        </p:spPr>
      </p:pic>
      <p:pic>
        <p:nvPicPr>
          <p:cNvPr id="11" name="תמונה 10">
            <a:extLst>
              <a:ext uri="{FF2B5EF4-FFF2-40B4-BE49-F238E27FC236}">
                <a16:creationId xmlns:a16="http://schemas.microsoft.com/office/drawing/2014/main" id="{FF8F0C8D-417B-4B9D-AC2C-926081102CE4}"/>
              </a:ext>
            </a:extLst>
          </p:cNvPr>
          <p:cNvPicPr>
            <a:picLocks noChangeAspect="1"/>
          </p:cNvPicPr>
          <p:nvPr/>
        </p:nvPicPr>
        <p:blipFill>
          <a:blip r:embed="rId3"/>
          <a:stretch>
            <a:fillRect/>
          </a:stretch>
        </p:blipFill>
        <p:spPr>
          <a:xfrm>
            <a:off x="737435" y="1160450"/>
            <a:ext cx="4378576" cy="3616721"/>
          </a:xfrm>
          <a:prstGeom prst="rect">
            <a:avLst/>
          </a:prstGeom>
        </p:spPr>
      </p:pic>
      <p:sp>
        <p:nvSpPr>
          <p:cNvPr id="12" name="מציין מיקום תוכן 11">
            <a:extLst>
              <a:ext uri="{FF2B5EF4-FFF2-40B4-BE49-F238E27FC236}">
                <a16:creationId xmlns:a16="http://schemas.microsoft.com/office/drawing/2014/main" id="{5B09E90A-DF10-478E-BD17-627B9A4BE51F}"/>
              </a:ext>
            </a:extLst>
          </p:cNvPr>
          <p:cNvSpPr>
            <a:spLocks noGrp="1"/>
          </p:cNvSpPr>
          <p:nvPr>
            <p:ph idx="1"/>
          </p:nvPr>
        </p:nvSpPr>
        <p:spPr>
          <a:xfrm>
            <a:off x="1097280" y="5697550"/>
            <a:ext cx="71763" cy="171544"/>
          </a:xfrm>
        </p:spPr>
        <p:txBody>
          <a:bodyPr>
            <a:normAutofit fontScale="32500" lnSpcReduction="20000"/>
          </a:bodyPr>
          <a:lstStyle/>
          <a:p>
            <a:endParaRPr lang="he-IL" dirty="0"/>
          </a:p>
        </p:txBody>
      </p:sp>
    </p:spTree>
    <p:extLst>
      <p:ext uri="{BB962C8B-B14F-4D97-AF65-F5344CB8AC3E}">
        <p14:creationId xmlns:p14="http://schemas.microsoft.com/office/powerpoint/2010/main" val="105283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p:txBody>
          <a:bodyPr/>
          <a:lstStyle/>
          <a:p>
            <a:pPr algn="ctr"/>
            <a:r>
              <a:rPr lang="he-IL" dirty="0">
                <a:solidFill>
                  <a:schemeClr val="tx2">
                    <a:lumMod val="60000"/>
                    <a:lumOff val="40000"/>
                  </a:schemeClr>
                </a:solidFill>
                <a:cs typeface="+mn-cs"/>
              </a:rPr>
              <a:t>תוכן </a:t>
            </a:r>
            <a:r>
              <a:rPr lang="he-IL" dirty="0" err="1">
                <a:solidFill>
                  <a:schemeClr val="tx2">
                    <a:lumMod val="60000"/>
                    <a:lumOff val="40000"/>
                  </a:schemeClr>
                </a:solidFill>
                <a:cs typeface="+mn-cs"/>
              </a:rPr>
              <a:t>העיניינים</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700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a:t>
            </a:r>
            <a:r>
              <a:rPr lang="he-IL" sz="1800" dirty="0" err="1"/>
              <a:t>איפיון</a:t>
            </a:r>
            <a:r>
              <a:rPr lang="he-IL" sz="1800" dirty="0"/>
              <a:t>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p:txBody>
          <a:bodyPr>
            <a:normAutofit fontScale="77500" lnSpcReduction="20000"/>
          </a:bodyPr>
          <a:lstStyle/>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סיכום כללי</a:t>
            </a:r>
            <a:r>
              <a:rPr lang="he-IL"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8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8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dirty="0"/>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מסקנות אישיות</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כמפורט בפרק שמונה- צברתי ידע רב וחדש בטכנולוגיות חדשניות וחכמות, למדתי נהלי עבודה </a:t>
            </a:r>
            <a:r>
              <a:rPr lang="he-IL" dirty="0"/>
              <a:t>במתודולוגיית </a:t>
            </a:r>
            <a:r>
              <a:rPr lang="he-IL" dirty="0" err="1"/>
              <a:t>אדג'ייל</a:t>
            </a:r>
            <a:r>
              <a:rPr lang="en-US" dirty="0"/>
              <a:t>(Agile)</a:t>
            </a:r>
            <a:r>
              <a:rPr lang="he-IL" dirty="0"/>
              <a:t>,</a:t>
            </a:r>
            <a:r>
              <a:rPr lang="en-US" dirty="0"/>
              <a:t> </a:t>
            </a:r>
            <a:r>
              <a:rPr lang="he-IL" sz="2800" i="0" u="none" strike="noStrike" cap="none" dirty="0">
                <a:latin typeface="Arial"/>
                <a:ea typeface="Arial"/>
                <a:cs typeface="Arial"/>
                <a:sym typeface="Arial"/>
              </a:rPr>
              <a:t>התמודדתי עם אתגרים בפיתוח ו</a:t>
            </a:r>
            <a:r>
              <a:rPr lang="he-IL" sz="28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תרומה לפרויקט ולחברה:</a:t>
            </a:r>
            <a:endParaRPr lang="he-IL" sz="2800" b="1"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מעבר למשימות שלי החשובות בפיתוח , הכוונתי את הצוות לנראות נכונה של האתר, בדגש להנפיק מערכת עם </a:t>
            </a:r>
            <a:r>
              <a:rPr lang="he-IL" sz="2800" i="0" u="none" strike="noStrike" cap="none" dirty="0" err="1">
                <a:latin typeface="Arial"/>
                <a:ea typeface="Arial"/>
                <a:cs typeface="Arial"/>
                <a:sym typeface="Arial"/>
              </a:rPr>
              <a:t>חוית</a:t>
            </a:r>
            <a:r>
              <a:rPr lang="he-IL" sz="2800" i="0" u="none" strike="noStrike" cap="none" dirty="0">
                <a:latin typeface="Arial"/>
                <a:ea typeface="Arial"/>
                <a:cs typeface="Arial"/>
                <a:sym typeface="Arial"/>
              </a:rPr>
              <a:t> משתמש גבוהה וידידותית יותר</a:t>
            </a:r>
            <a:endParaRPr lang="iw-IL" dirty="0"/>
          </a:p>
        </p:txBody>
      </p:sp>
    </p:spTree>
    <p:extLst>
      <p:ext uri="{BB962C8B-B14F-4D97-AF65-F5344CB8AC3E}">
        <p14:creationId xmlns:p14="http://schemas.microsoft.com/office/powerpoint/2010/main" val="2151092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5C5CAB-EA9C-43F1-A6B3-D65707128D81}"/>
              </a:ext>
            </a:extLst>
          </p:cNvPr>
          <p:cNvSpPr>
            <a:spLocks noGrp="1"/>
          </p:cNvSpPr>
          <p:nvPr>
            <p:ph type="title"/>
          </p:nvPr>
        </p:nvSpPr>
        <p:spPr>
          <a:xfrm>
            <a:off x="3611755" y="0"/>
            <a:ext cx="4968489" cy="1013800"/>
          </a:xfrm>
        </p:spPr>
        <p:txBody>
          <a:bodyPr>
            <a:normAutofit/>
          </a:bodyPr>
          <a:lstStyle/>
          <a:p>
            <a:pPr algn="ctr"/>
            <a:r>
              <a:rPr lang="he-IL" dirty="0">
                <a:solidFill>
                  <a:schemeClr val="bg1"/>
                </a:solidFill>
                <a:cs typeface="+mn-cs"/>
              </a:rPr>
              <a:t>נספחים</a:t>
            </a:r>
          </a:p>
        </p:txBody>
      </p:sp>
      <p:graphicFrame>
        <p:nvGraphicFramePr>
          <p:cNvPr id="11" name="אובייקט 10">
            <a:extLst>
              <a:ext uri="{FF2B5EF4-FFF2-40B4-BE49-F238E27FC236}">
                <a16:creationId xmlns:a16="http://schemas.microsoft.com/office/drawing/2014/main" id="{856A3477-CF48-E372-4A94-1749DBFE671C}"/>
              </a:ext>
            </a:extLst>
          </p:cNvPr>
          <p:cNvGraphicFramePr>
            <a:graphicFrameLocks noChangeAspect="1"/>
          </p:cNvGraphicFramePr>
          <p:nvPr>
            <p:extLst>
              <p:ext uri="{D42A27DB-BD31-4B8C-83A1-F6EECF244321}">
                <p14:modId xmlns:p14="http://schemas.microsoft.com/office/powerpoint/2010/main" val="3207206794"/>
              </p:ext>
            </p:extLst>
          </p:nvPr>
        </p:nvGraphicFramePr>
        <p:xfrm>
          <a:off x="7071584" y="124168"/>
          <a:ext cx="4887535" cy="6249963"/>
        </p:xfrm>
        <a:graphic>
          <a:graphicData uri="http://schemas.openxmlformats.org/presentationml/2006/ole">
            <mc:AlternateContent xmlns:mc="http://schemas.openxmlformats.org/markup-compatibility/2006">
              <mc:Choice xmlns:v="urn:schemas-microsoft-com:vml" Requires="v">
                <p:oleObj name="Document" r:id="rId2" imgW="7685031" imgH="9826451" progId="Word.Document.8">
                  <p:embed/>
                </p:oleObj>
              </mc:Choice>
              <mc:Fallback>
                <p:oleObj name="Document" r:id="rId2" imgW="7685031" imgH="9826451" progId="Word.Document.8">
                  <p:embed/>
                  <p:pic>
                    <p:nvPicPr>
                      <p:cNvPr id="0" name=""/>
                      <p:cNvPicPr/>
                      <p:nvPr/>
                    </p:nvPicPr>
                    <p:blipFill>
                      <a:blip r:embed="rId3"/>
                      <a:stretch>
                        <a:fillRect/>
                      </a:stretch>
                    </p:blipFill>
                    <p:spPr>
                      <a:xfrm>
                        <a:off x="7071584" y="124168"/>
                        <a:ext cx="4887535" cy="6249963"/>
                      </a:xfrm>
                      <a:prstGeom prst="rect">
                        <a:avLst/>
                      </a:prstGeom>
                    </p:spPr>
                  </p:pic>
                </p:oleObj>
              </mc:Fallback>
            </mc:AlternateContent>
          </a:graphicData>
        </a:graphic>
      </p:graphicFrame>
      <p:graphicFrame>
        <p:nvGraphicFramePr>
          <p:cNvPr id="13" name="אובייקט 12">
            <a:extLst>
              <a:ext uri="{FF2B5EF4-FFF2-40B4-BE49-F238E27FC236}">
                <a16:creationId xmlns:a16="http://schemas.microsoft.com/office/drawing/2014/main" id="{9487BB13-D0E3-E359-E7E6-676CF32E21F8}"/>
              </a:ext>
            </a:extLst>
          </p:cNvPr>
          <p:cNvGraphicFramePr>
            <a:graphicFrameLocks noChangeAspect="1"/>
          </p:cNvGraphicFramePr>
          <p:nvPr>
            <p:extLst>
              <p:ext uri="{D42A27DB-BD31-4B8C-83A1-F6EECF244321}">
                <p14:modId xmlns:p14="http://schemas.microsoft.com/office/powerpoint/2010/main" val="1555943760"/>
              </p:ext>
            </p:extLst>
          </p:nvPr>
        </p:nvGraphicFramePr>
        <p:xfrm>
          <a:off x="3741898" y="955994"/>
          <a:ext cx="3536950" cy="5418137"/>
        </p:xfrm>
        <a:graphic>
          <a:graphicData uri="http://schemas.openxmlformats.org/presentationml/2006/ole">
            <mc:AlternateContent xmlns:mc="http://schemas.openxmlformats.org/markup-compatibility/2006">
              <mc:Choice xmlns:v="urn:schemas-microsoft-com:vml" Requires="v">
                <p:oleObj name="Document" r:id="rId4" imgW="6328680" imgH="9694889" progId="Word.Document.8">
                  <p:embed/>
                </p:oleObj>
              </mc:Choice>
              <mc:Fallback>
                <p:oleObj name="Document" r:id="rId4" imgW="6328680" imgH="9694889" progId="Word.Document.8">
                  <p:embed/>
                  <p:pic>
                    <p:nvPicPr>
                      <p:cNvPr id="0" name=""/>
                      <p:cNvPicPr/>
                      <p:nvPr/>
                    </p:nvPicPr>
                    <p:blipFill>
                      <a:blip r:embed="rId5"/>
                      <a:stretch>
                        <a:fillRect/>
                      </a:stretch>
                    </p:blipFill>
                    <p:spPr>
                      <a:xfrm>
                        <a:off x="3741898" y="955994"/>
                        <a:ext cx="3536950" cy="5418137"/>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4" name="דיו 3">
                <a:extLst>
                  <a:ext uri="{FF2B5EF4-FFF2-40B4-BE49-F238E27FC236}">
                    <a16:creationId xmlns:a16="http://schemas.microsoft.com/office/drawing/2014/main" id="{3D85EE0F-B92B-D299-3CB2-A2F5A9F73508}"/>
                  </a:ext>
                </a:extLst>
              </p14:cNvPr>
              <p14:cNvContentPartPr/>
              <p14:nvPr/>
            </p14:nvContentPartPr>
            <p14:xfrm>
              <a:off x="6528720" y="4335660"/>
              <a:ext cx="598320" cy="367560"/>
            </p14:xfrm>
          </p:contentPart>
        </mc:Choice>
        <mc:Fallback>
          <p:pic>
            <p:nvPicPr>
              <p:cNvPr id="4" name="דיו 3">
                <a:extLst>
                  <a:ext uri="{FF2B5EF4-FFF2-40B4-BE49-F238E27FC236}">
                    <a16:creationId xmlns:a16="http://schemas.microsoft.com/office/drawing/2014/main" id="{3D85EE0F-B92B-D299-3CB2-A2F5A9F73508}"/>
                  </a:ext>
                </a:extLst>
              </p:cNvPr>
              <p:cNvPicPr/>
              <p:nvPr/>
            </p:nvPicPr>
            <p:blipFill>
              <a:blip r:embed="rId7"/>
              <a:stretch>
                <a:fillRect/>
              </a:stretch>
            </p:blipFill>
            <p:spPr>
              <a:xfrm>
                <a:off x="6522600" y="4329540"/>
                <a:ext cx="61056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דיו 4">
                <a:extLst>
                  <a:ext uri="{FF2B5EF4-FFF2-40B4-BE49-F238E27FC236}">
                    <a16:creationId xmlns:a16="http://schemas.microsoft.com/office/drawing/2014/main" id="{816D1897-9973-0598-497D-13F33EDF9BDE}"/>
                  </a:ext>
                </a:extLst>
              </p14:cNvPr>
              <p14:cNvContentPartPr/>
              <p14:nvPr/>
            </p14:nvContentPartPr>
            <p14:xfrm>
              <a:off x="4474920" y="4388940"/>
              <a:ext cx="394560" cy="232560"/>
            </p14:xfrm>
          </p:contentPart>
        </mc:Choice>
        <mc:Fallback>
          <p:pic>
            <p:nvPicPr>
              <p:cNvPr id="5" name="דיו 4">
                <a:extLst>
                  <a:ext uri="{FF2B5EF4-FFF2-40B4-BE49-F238E27FC236}">
                    <a16:creationId xmlns:a16="http://schemas.microsoft.com/office/drawing/2014/main" id="{816D1897-9973-0598-497D-13F33EDF9BDE}"/>
                  </a:ext>
                </a:extLst>
              </p:cNvPr>
              <p:cNvPicPr/>
              <p:nvPr/>
            </p:nvPicPr>
            <p:blipFill>
              <a:blip r:embed="rId9"/>
              <a:stretch>
                <a:fillRect/>
              </a:stretch>
            </p:blipFill>
            <p:spPr>
              <a:xfrm>
                <a:off x="4470600" y="4384620"/>
                <a:ext cx="4032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דיו 5">
                <a:extLst>
                  <a:ext uri="{FF2B5EF4-FFF2-40B4-BE49-F238E27FC236}">
                    <a16:creationId xmlns:a16="http://schemas.microsoft.com/office/drawing/2014/main" id="{421E2109-B06D-FF34-D339-8963B0C8F238}"/>
                  </a:ext>
                </a:extLst>
              </p14:cNvPr>
              <p14:cNvContentPartPr/>
              <p14:nvPr/>
            </p14:nvContentPartPr>
            <p14:xfrm>
              <a:off x="5898719" y="6257851"/>
              <a:ext cx="394560" cy="232560"/>
            </p14:xfrm>
          </p:contentPart>
        </mc:Choice>
        <mc:Fallback>
          <p:pic>
            <p:nvPicPr>
              <p:cNvPr id="6" name="דיו 5">
                <a:extLst>
                  <a:ext uri="{FF2B5EF4-FFF2-40B4-BE49-F238E27FC236}">
                    <a16:creationId xmlns:a16="http://schemas.microsoft.com/office/drawing/2014/main" id="{421E2109-B06D-FF34-D339-8963B0C8F238}"/>
                  </a:ext>
                </a:extLst>
              </p:cNvPr>
              <p:cNvPicPr/>
              <p:nvPr/>
            </p:nvPicPr>
            <p:blipFill>
              <a:blip r:embed="rId9"/>
              <a:stretch>
                <a:fillRect/>
              </a:stretch>
            </p:blipFill>
            <p:spPr>
              <a:xfrm>
                <a:off x="5894399" y="6253531"/>
                <a:ext cx="403200" cy="241200"/>
              </a:xfrm>
              <a:prstGeom prst="rect">
                <a:avLst/>
              </a:prstGeom>
            </p:spPr>
          </p:pic>
        </mc:Fallback>
      </mc:AlternateContent>
      <p:grpSp>
        <p:nvGrpSpPr>
          <p:cNvPr id="9" name="קבוצה 8">
            <a:extLst>
              <a:ext uri="{FF2B5EF4-FFF2-40B4-BE49-F238E27FC236}">
                <a16:creationId xmlns:a16="http://schemas.microsoft.com/office/drawing/2014/main" id="{ACB17D03-42B6-D617-2F7E-737A84C32E94}"/>
              </a:ext>
            </a:extLst>
          </p:cNvPr>
          <p:cNvGrpSpPr/>
          <p:nvPr/>
        </p:nvGrpSpPr>
        <p:grpSpPr>
          <a:xfrm>
            <a:off x="5561400" y="4143060"/>
            <a:ext cx="663840" cy="745560"/>
            <a:chOff x="5561400" y="4143060"/>
            <a:chExt cx="663840" cy="745560"/>
          </a:xfrm>
        </p:grpSpPr>
        <mc:AlternateContent xmlns:mc="http://schemas.openxmlformats.org/markup-compatibility/2006">
          <mc:Choice xmlns:p14="http://schemas.microsoft.com/office/powerpoint/2010/main" Requires="p14">
            <p:contentPart p14:bwMode="auto" r:id="rId11">
              <p14:nvContentPartPr>
                <p14:cNvPr id="7" name="דיו 6">
                  <a:extLst>
                    <a:ext uri="{FF2B5EF4-FFF2-40B4-BE49-F238E27FC236}">
                      <a16:creationId xmlns:a16="http://schemas.microsoft.com/office/drawing/2014/main" id="{BB2740DB-9B99-5718-4334-B95B9B9B58F1}"/>
                    </a:ext>
                  </a:extLst>
                </p14:cNvPr>
                <p14:cNvContentPartPr/>
                <p14:nvPr/>
              </p14:nvContentPartPr>
              <p14:xfrm>
                <a:off x="5862000" y="4425300"/>
                <a:ext cx="203760" cy="108720"/>
              </p14:xfrm>
            </p:contentPart>
          </mc:Choice>
          <mc:Fallback>
            <p:pic>
              <p:nvPicPr>
                <p:cNvPr id="7" name="דיו 6">
                  <a:extLst>
                    <a:ext uri="{FF2B5EF4-FFF2-40B4-BE49-F238E27FC236}">
                      <a16:creationId xmlns:a16="http://schemas.microsoft.com/office/drawing/2014/main" id="{BB2740DB-9B99-5718-4334-B95B9B9B58F1}"/>
                    </a:ext>
                  </a:extLst>
                </p:cNvPr>
                <p:cNvPicPr/>
                <p:nvPr/>
              </p:nvPicPr>
              <p:blipFill>
                <a:blip r:embed="rId12"/>
                <a:stretch>
                  <a:fillRect/>
                </a:stretch>
              </p:blipFill>
              <p:spPr>
                <a:xfrm>
                  <a:off x="5857680" y="4420980"/>
                  <a:ext cx="2124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דיו 7">
                  <a:extLst>
                    <a:ext uri="{FF2B5EF4-FFF2-40B4-BE49-F238E27FC236}">
                      <a16:creationId xmlns:a16="http://schemas.microsoft.com/office/drawing/2014/main" id="{8B3DF8D2-E2FD-0A0C-425E-2F6D58C64D75}"/>
                    </a:ext>
                  </a:extLst>
                </p14:cNvPr>
                <p14:cNvContentPartPr/>
                <p14:nvPr/>
              </p14:nvContentPartPr>
              <p14:xfrm>
                <a:off x="5561400" y="4143060"/>
                <a:ext cx="663840" cy="745560"/>
              </p14:xfrm>
            </p:contentPart>
          </mc:Choice>
          <mc:Fallback>
            <p:pic>
              <p:nvPicPr>
                <p:cNvPr id="8" name="דיו 7">
                  <a:extLst>
                    <a:ext uri="{FF2B5EF4-FFF2-40B4-BE49-F238E27FC236}">
                      <a16:creationId xmlns:a16="http://schemas.microsoft.com/office/drawing/2014/main" id="{8B3DF8D2-E2FD-0A0C-425E-2F6D58C64D75}"/>
                    </a:ext>
                  </a:extLst>
                </p:cNvPr>
                <p:cNvPicPr/>
                <p:nvPr/>
              </p:nvPicPr>
              <p:blipFill>
                <a:blip r:embed="rId14"/>
                <a:stretch>
                  <a:fillRect/>
                </a:stretch>
              </p:blipFill>
              <p:spPr>
                <a:xfrm>
                  <a:off x="5557080" y="4138740"/>
                  <a:ext cx="672480" cy="754200"/>
                </a:xfrm>
                <a:prstGeom prst="rect">
                  <a:avLst/>
                </a:prstGeom>
              </p:spPr>
            </p:pic>
          </mc:Fallback>
        </mc:AlternateContent>
      </p:grpSp>
    </p:spTree>
    <p:extLst>
      <p:ext uri="{BB962C8B-B14F-4D97-AF65-F5344CB8AC3E}">
        <p14:creationId xmlns:p14="http://schemas.microsoft.com/office/powerpoint/2010/main" val="93038414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6CDD3BC3-78B3-DACC-BDE4-F999995C5989}"/>
              </a:ext>
            </a:extLst>
          </p:cNvPr>
          <p:cNvPicPr>
            <a:picLocks noChangeAspect="1"/>
          </p:cNvPicPr>
          <p:nvPr/>
        </p:nvPicPr>
        <p:blipFill>
          <a:blip r:embed="rId2"/>
          <a:stretch>
            <a:fillRect/>
          </a:stretch>
        </p:blipFill>
        <p:spPr>
          <a:xfrm>
            <a:off x="3809238" y="93034"/>
            <a:ext cx="5375705" cy="6662082"/>
          </a:xfrm>
          <a:prstGeom prst="rect">
            <a:avLst/>
          </a:prstGeom>
        </p:spPr>
      </p:pic>
    </p:spTree>
    <p:extLst>
      <p:ext uri="{BB962C8B-B14F-4D97-AF65-F5344CB8AC3E}">
        <p14:creationId xmlns:p14="http://schemas.microsoft.com/office/powerpoint/2010/main" val="26977606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a:xfrm>
            <a:off x="1398036" y="0"/>
            <a:ext cx="10058400" cy="1450757"/>
          </a:xfrm>
        </p:spPr>
        <p:txBody>
          <a:bodyPr/>
          <a:lstStyle/>
          <a:p>
            <a:pPr algn="r"/>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Tree>
    <p:extLst>
      <p:ext uri="{BB962C8B-B14F-4D97-AF65-F5344CB8AC3E}">
        <p14:creationId xmlns:p14="http://schemas.microsoft.com/office/powerpoint/2010/main" val="23545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a:xfrm>
            <a:off x="1173480" y="-221397"/>
            <a:ext cx="10058400" cy="1450757"/>
          </a:xfrm>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362269"/>
            <a:ext cx="10515600" cy="4814694"/>
          </a:xfrm>
        </p:spPr>
        <p:txBody>
          <a:bodyPr>
            <a:normAutofit fontScale="92500" lnSpcReduction="10000"/>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 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מנכ"ל: 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 </a:t>
            </a:r>
            <a:r>
              <a:rPr lang="iw-IL" sz="1400" dirty="0">
                <a:solidFill>
                  <a:srgbClr val="000000"/>
                </a:solidFill>
                <a:latin typeface="Arial"/>
                <a:ea typeface="Arial"/>
                <a:cs typeface="Arial"/>
                <a:sym typeface="Arial"/>
              </a:rPr>
              <a:t>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 </a:t>
            </a:r>
            <a:r>
              <a:rPr lang="iw-IL" sz="1400" dirty="0">
                <a:solidFill>
                  <a:srgbClr val="000000"/>
                </a:solidFill>
                <a:latin typeface="Arial"/>
                <a:ea typeface="Arial"/>
                <a:cs typeface="Arial"/>
                <a:sym typeface="Arial"/>
              </a:rPr>
              <a:t>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55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0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 להרחבת אופקים, וכן השתלמויות המוכרות לגמולים, ל"אופק חדש" </a:t>
            </a:r>
            <a:r>
              <a:rPr lang="he-IL" sz="2000" b="0" i="0" dirty="0" err="1">
                <a:solidFill>
                  <a:srgbClr val="202122"/>
                </a:solidFill>
                <a:effectLst/>
                <a:highlight>
                  <a:srgbClr val="FFFFFF"/>
                </a:highlight>
                <a:latin typeface="Arial" panose="020B0604020202020204" pitchFamily="34" charset="0"/>
              </a:rPr>
              <a:t>ול"עוז</a:t>
            </a:r>
            <a:r>
              <a:rPr lang="he-IL" sz="2000" b="0" i="0" dirty="0">
                <a:solidFill>
                  <a:srgbClr val="202122"/>
                </a:solidFill>
                <a:effectLst/>
                <a:highlight>
                  <a:srgbClr val="FFFFFF"/>
                </a:highlight>
                <a:latin typeface="Arial" panose="020B0604020202020204" pitchFamily="34" charset="0"/>
              </a:rPr>
              <a:t> לתמורה".</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dirty="0">
                <a:solidFill>
                  <a:srgbClr val="202122"/>
                </a:solidFill>
                <a:effectLst/>
                <a:highlight>
                  <a:srgbClr val="FFFFFF"/>
                </a:highlight>
                <a:latin typeface="Arial" panose="020B0604020202020204" pitchFamily="34" charset="0"/>
              </a:rPr>
              <a:t> במסגרת המכון ניתן ללמוד לקראת </a:t>
            </a:r>
            <a:r>
              <a:rPr lang="he-IL" sz="20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000" b="0" i="0" dirty="0">
                <a:solidFill>
                  <a:srgbClr val="202122"/>
                </a:solidFill>
                <a:effectLst/>
                <a:highlight>
                  <a:srgbClr val="FFFFFF"/>
                </a:highlight>
                <a:latin typeface="Arial" panose="020B0604020202020204" pitchFamily="34" charset="0"/>
              </a:rPr>
              <a:t>: "אקוויוולנט לתואר בוגר" ("דרגה מס' 1") ו"אקוויוולנט לתואר מוסמך" ("דרגה מס' 2").</a:t>
            </a:r>
            <a:r>
              <a:rPr lang="he-IL" sz="2000" b="0" i="0" u="none" strike="noStrike" baseline="30000" dirty="0">
                <a:solidFill>
                  <a:srgbClr val="0645AD"/>
                </a:solidFill>
                <a:effectLst/>
                <a:highlight>
                  <a:srgbClr val="FFFFFF"/>
                </a:highlight>
                <a:latin typeface="Arial" panose="020B0604020202020204" pitchFamily="34" charset="0"/>
                <a:hlinkClick r:id="rId4"/>
              </a:rPr>
              <a:t>[27]</a:t>
            </a: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0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baseline="30000" dirty="0">
                <a:highlight>
                  <a:srgbClr val="FFFFFF"/>
                </a:highlight>
                <a:latin typeface="Arial" panose="020B0604020202020204" pitchFamily="34" charset="0"/>
              </a:rPr>
              <a:t>לפרטים נוספים על המכון: </a:t>
            </a:r>
            <a:r>
              <a:rPr lang="he-IL"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000" b="1" i="0" u="none" strike="noStrike" dirty="0">
                <a:effectLst/>
                <a:latin typeface="Arial" panose="020B0604020202020204" pitchFamily="34" charset="0"/>
              </a:rPr>
              <a:t>האגף העיקרי שמולו הפרויקט מתנהל הוא: </a:t>
            </a:r>
          </a:p>
          <a:p>
            <a:pPr marL="0" indent="0">
              <a:buNone/>
            </a:pPr>
            <a:r>
              <a:rPr lang="he-IL" sz="2000" b="0" i="0" u="none" strike="noStrike" dirty="0">
                <a:effectLst/>
                <a:latin typeface="Arial" panose="020B0604020202020204" pitchFamily="34" charset="0"/>
              </a:rPr>
              <a:t>האגף האדמיניסטרטיבי של המכון.</a:t>
            </a:r>
          </a:p>
          <a:p>
            <a:pPr marL="0" indent="0">
              <a:buNone/>
            </a:pPr>
            <a:endParaRPr lang="he-IL" sz="2000" b="0" i="0" u="none" strike="noStrike" dirty="0">
              <a:effectLst/>
              <a:latin typeface="Arial" panose="020B0604020202020204" pitchFamily="34" charset="0"/>
            </a:endParaRPr>
          </a:p>
          <a:p>
            <a:pPr marL="0" indent="0">
              <a:buNone/>
            </a:pPr>
            <a:r>
              <a:rPr lang="he-IL" sz="2000" b="1" dirty="0">
                <a:latin typeface="Arial" panose="020B0604020202020204" pitchFamily="34" charset="0"/>
              </a:rPr>
              <a:t>אנשי קשר:</a:t>
            </a:r>
          </a:p>
          <a:p>
            <a:pPr marL="0" indent="0">
              <a:buNone/>
            </a:pPr>
            <a:r>
              <a:rPr lang="he-IL" sz="2000" dirty="0">
                <a:latin typeface="Arial" panose="020B0604020202020204" pitchFamily="34" charset="0"/>
              </a:rPr>
              <a:t>חני לוין </a:t>
            </a:r>
            <a:r>
              <a:rPr lang="en-US" sz="2000" dirty="0">
                <a:latin typeface="Arial" panose="020B0604020202020204" pitchFamily="34" charset="0"/>
              </a:rPr>
              <a:t>chlevin@mbj.org.il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חני </a:t>
            </a:r>
            <a:r>
              <a:rPr lang="he-IL" sz="2000" dirty="0" err="1">
                <a:latin typeface="Arial" panose="020B0604020202020204" pitchFamily="34" charset="0"/>
              </a:rPr>
              <a:t>פוליקמן</a:t>
            </a:r>
            <a:r>
              <a:rPr lang="he-IL" sz="2000" dirty="0">
                <a:latin typeface="Arial" panose="020B0604020202020204" pitchFamily="34" charset="0"/>
              </a:rPr>
              <a:t> </a:t>
            </a:r>
            <a:r>
              <a:rPr lang="en-US" sz="2000" dirty="0">
                <a:latin typeface="Arial" panose="020B0604020202020204" pitchFamily="34" charset="0"/>
              </a:rPr>
              <a:t>ch-f@mbj.org.il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שולמית ברלין </a:t>
            </a:r>
            <a:r>
              <a:rPr lang="en-US" sz="2000" dirty="0">
                <a:latin typeface="Arial" panose="020B0604020202020204" pitchFamily="34" charset="0"/>
              </a:rPr>
              <a:t>shulamitberlin@gmail.com</a:t>
            </a:r>
            <a:endParaRPr lang="he-IL" sz="20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p:txBody>
          <a:bodyPr>
            <a:normAutofit fontScale="700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a:t>
            </a:r>
            <a:r>
              <a:rPr lang="he-IL" sz="2400" dirty="0" err="1">
                <a:latin typeface="Arial"/>
                <a:ea typeface="Arial"/>
                <a:cs typeface="Arial"/>
                <a:sym typeface="Arial"/>
              </a:rPr>
              <a:t>ליצירה,עדכון</a:t>
            </a:r>
            <a:r>
              <a:rPr lang="he-IL" sz="2400" dirty="0">
                <a:latin typeface="Arial"/>
                <a:ea typeface="Arial"/>
                <a:cs typeface="Arial"/>
                <a:sym typeface="Arial"/>
              </a:rPr>
              <a:t>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p:txBody>
          <a:bodyPr>
            <a:normAutofit/>
          </a:bodyPr>
          <a:lstStyle/>
          <a:p>
            <a:pPr algn="ctr"/>
            <a:r>
              <a:rPr lang="he-IL" sz="4000" dirty="0">
                <a:solidFill>
                  <a:schemeClr val="tx2">
                    <a:lumMod val="60000"/>
                    <a:lumOff val="40000"/>
                  </a:schemeClr>
                </a:solidFill>
                <a:cs typeface="+mn-cs"/>
              </a:rPr>
              <a:t>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640080" y="2164702"/>
            <a:ext cx="10515600" cy="5374433"/>
          </a:xfrm>
        </p:spPr>
        <p:txBody>
          <a:bodyPr>
            <a:normAutofit/>
          </a:bodyPr>
          <a:lstStyle/>
          <a:p>
            <a:pPr marL="0" lvl="0" indent="0" algn="r" rtl="1">
              <a:lnSpc>
                <a:spcPct val="120000"/>
              </a:lnSpc>
              <a:spcBef>
                <a:spcPts val="0"/>
              </a:spcBef>
              <a:spcAft>
                <a:spcPts val="0"/>
              </a:spcAft>
              <a:buSzPts val="1200"/>
              <a:buNone/>
            </a:pPr>
            <a:r>
              <a:rPr lang="iw-IL" sz="2400" b="1" dirty="0"/>
              <a:t>שלב</a:t>
            </a:r>
            <a:r>
              <a:rPr lang="he-IL" sz="2400" b="1" dirty="0"/>
              <a:t> 1:</a:t>
            </a:r>
            <a:r>
              <a:rPr lang="iw-IL" sz="2400" b="1" dirty="0"/>
              <a:t> היכרות עם החברה והפרויקט</a:t>
            </a:r>
            <a:endParaRPr lang="iw-IL" sz="2400" dirty="0"/>
          </a:p>
          <a:p>
            <a:pPr marL="0" lvl="0" indent="0" algn="r" rtl="1">
              <a:lnSpc>
                <a:spcPct val="120000"/>
              </a:lnSpc>
              <a:spcBef>
                <a:spcPts val="1000"/>
              </a:spcBef>
              <a:spcAft>
                <a:spcPts val="0"/>
              </a:spcAft>
              <a:buSzPts val="1200"/>
              <a:buNone/>
            </a:pPr>
            <a:r>
              <a:rPr lang="iw-IL" sz="2400" b="1" dirty="0"/>
              <a:t>שלב</a:t>
            </a:r>
            <a:r>
              <a:rPr lang="he-IL" sz="2400" b="1" dirty="0"/>
              <a:t> 2: </a:t>
            </a:r>
            <a:r>
              <a:rPr lang="iw-IL" sz="2400" b="1" dirty="0"/>
              <a:t>אפיון ודרישות</a:t>
            </a:r>
            <a:endParaRPr lang="iw-IL" sz="2400" dirty="0"/>
          </a:p>
          <a:p>
            <a:pPr marL="0" lvl="0" indent="0" algn="r" rtl="1">
              <a:lnSpc>
                <a:spcPct val="120000"/>
              </a:lnSpc>
              <a:spcBef>
                <a:spcPts val="1000"/>
              </a:spcBef>
              <a:spcAft>
                <a:spcPts val="0"/>
              </a:spcAft>
              <a:buSzPts val="1200"/>
              <a:buNone/>
            </a:pPr>
            <a:r>
              <a:rPr lang="iw-IL" sz="2400" b="1" dirty="0"/>
              <a:t>שלב </a:t>
            </a:r>
            <a:r>
              <a:rPr lang="he-IL" sz="2400" b="1" dirty="0"/>
              <a:t>3: </a:t>
            </a:r>
            <a:r>
              <a:rPr lang="iw-IL" sz="2400" b="1" dirty="0"/>
              <a:t>תכנון</a:t>
            </a:r>
            <a:endParaRPr lang="iw-IL" sz="2400" dirty="0"/>
          </a:p>
          <a:p>
            <a:pPr marL="0" lvl="0" indent="0" algn="r" rtl="1">
              <a:lnSpc>
                <a:spcPct val="120000"/>
              </a:lnSpc>
              <a:spcBef>
                <a:spcPts val="1000"/>
              </a:spcBef>
              <a:spcAft>
                <a:spcPts val="0"/>
              </a:spcAft>
              <a:buSzPts val="1200"/>
              <a:buNone/>
            </a:pPr>
            <a:r>
              <a:rPr lang="iw-IL" sz="2400" b="1" dirty="0"/>
              <a:t>שלב </a:t>
            </a:r>
            <a:r>
              <a:rPr lang="he-IL" sz="2400" b="1" dirty="0"/>
              <a:t>4: </a:t>
            </a:r>
            <a:r>
              <a:rPr lang="iw-IL" sz="2400" b="1" dirty="0"/>
              <a:t>ביצוע ופיתוח</a:t>
            </a:r>
            <a:endParaRPr lang="iw-IL" sz="2400" dirty="0"/>
          </a:p>
          <a:p>
            <a:pPr marL="0" lvl="0" indent="0" algn="r" rtl="1">
              <a:lnSpc>
                <a:spcPct val="120000"/>
              </a:lnSpc>
              <a:spcBef>
                <a:spcPts val="1000"/>
              </a:spcBef>
              <a:spcAft>
                <a:spcPts val="0"/>
              </a:spcAft>
              <a:buSzPts val="1200"/>
              <a:buNone/>
            </a:pPr>
            <a:r>
              <a:rPr lang="iw-IL" sz="2400" b="1" dirty="0"/>
              <a:t>שלב </a:t>
            </a:r>
            <a:r>
              <a:rPr lang="he-IL" sz="2400" b="1" dirty="0"/>
              <a:t>5: </a:t>
            </a:r>
            <a:r>
              <a:rPr lang="iw-IL" sz="2400" b="1" dirty="0"/>
              <a:t>בדיקות ואבטחת איכות</a:t>
            </a:r>
            <a:endParaRPr lang="iw-IL" sz="2400" dirty="0"/>
          </a:p>
          <a:p>
            <a:pPr marL="0" lvl="0" indent="0" algn="r" rtl="1">
              <a:lnSpc>
                <a:spcPct val="120000"/>
              </a:lnSpc>
              <a:spcBef>
                <a:spcPts val="1000"/>
              </a:spcBef>
              <a:spcAft>
                <a:spcPts val="0"/>
              </a:spcAft>
              <a:buSzPts val="1200"/>
              <a:buNone/>
            </a:pPr>
            <a:r>
              <a:rPr lang="iw-IL" sz="2400" b="1" dirty="0"/>
              <a:t>שלב </a:t>
            </a:r>
            <a:r>
              <a:rPr lang="he-IL" sz="2400" b="1" dirty="0"/>
              <a:t>6:</a:t>
            </a:r>
            <a:r>
              <a:rPr lang="iw-IL" sz="2400" b="1" dirty="0"/>
              <a:t> הטמעה ותמיכה</a:t>
            </a:r>
            <a:endParaRPr lang="iw-IL" sz="2400" dirty="0"/>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4994</TotalTime>
  <Words>2109</Words>
  <Application>Microsoft Office PowerPoint</Application>
  <PresentationFormat>מסך רחב</PresentationFormat>
  <Paragraphs>254</Paragraphs>
  <Slides>32</Slides>
  <Notes>0</Notes>
  <HiddenSlides>0</HiddenSlides>
  <MMClips>0</MMClips>
  <ScaleCrop>false</ScaleCrop>
  <HeadingPairs>
    <vt:vector size="8" baseType="variant">
      <vt:variant>
        <vt:lpstr>גופנים בשימוש</vt:lpstr>
      </vt:variant>
      <vt:variant>
        <vt:i4>5</vt:i4>
      </vt:variant>
      <vt:variant>
        <vt:lpstr>ערכת נושא</vt:lpstr>
      </vt:variant>
      <vt:variant>
        <vt:i4>1</vt:i4>
      </vt:variant>
      <vt:variant>
        <vt:lpstr>שרתי OLE מוטבעים</vt:lpstr>
      </vt:variant>
      <vt:variant>
        <vt:i4>1</vt:i4>
      </vt:variant>
      <vt:variant>
        <vt:lpstr>כותרות שקופיות</vt:lpstr>
      </vt:variant>
      <vt:variant>
        <vt:i4>32</vt:i4>
      </vt:variant>
    </vt:vector>
  </HeadingPairs>
  <TitlesOfParts>
    <vt:vector size="39" baseType="lpstr">
      <vt:lpstr>Aptos</vt:lpstr>
      <vt:lpstr>Arial</vt:lpstr>
      <vt:lpstr>Calibri</vt:lpstr>
      <vt:lpstr>Calibri Light</vt:lpstr>
      <vt:lpstr>Gill Sans</vt:lpstr>
      <vt:lpstr>מבט לאחור</vt:lpstr>
      <vt:lpstr>Document</vt:lpstr>
      <vt:lpstr>פרויקט סמינר הישן</vt:lpstr>
      <vt:lpstr>סמינר הישן</vt:lpstr>
      <vt:lpstr>תוכן העיניינים:</vt:lpstr>
      <vt:lpstr>מבוא:</vt:lpstr>
      <vt:lpstr>חברת Diversitek</vt:lpstr>
      <vt:lpstr>תיאור לקוח הקצה - הסמינר הישן ירושלים</vt:lpstr>
      <vt:lpstr>תיאור הפרויקט</vt:lpstr>
      <vt:lpstr> מטרות הפרויקט:</vt:lpstr>
      <vt:lpstr>תהליך העבודה:</vt:lpstr>
      <vt:lpstr>שלב א': הכרת החברה והפרויקט</vt:lpstr>
      <vt:lpstr>שלב ב': איפיון ודרישות</vt:lpstr>
      <vt:lpstr>שלב ג': תכנון</vt:lpstr>
      <vt:lpstr>שלב ד': ביצוע ופיתוח</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שלב ה': בדיקות אבטחה ואיכות</vt:lpstr>
      <vt:lpstr>שלב ו': הטמעה ותמיכה</vt:lpstr>
      <vt:lpstr>התוצאה:</vt:lpstr>
      <vt:lpstr>סיכום ומסקנות:</vt:lpstr>
      <vt:lpstr>נספחים</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שלמה</dc:creator>
  <cp:lastModifiedBy>USER</cp:lastModifiedBy>
  <cp:revision>32</cp:revision>
  <dcterms:created xsi:type="dcterms:W3CDTF">2024-06-13T09:22:21Z</dcterms:created>
  <dcterms:modified xsi:type="dcterms:W3CDTF">2024-08-08T08:11:10Z</dcterms:modified>
</cp:coreProperties>
</file>