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Lst>
  <p:notesMasterIdLst>
    <p:notesMasterId r:id="rId12"/>
  </p:notesMasterIdLst>
  <p:sldIdLst>
    <p:sldId id="256" r:id="rId2"/>
    <p:sldId id="257" r:id="rId3"/>
    <p:sldId id="259" r:id="rId4"/>
    <p:sldId id="266" r:id="rId5"/>
    <p:sldId id="340" r:id="rId6"/>
    <p:sldId id="341" r:id="rId7"/>
    <p:sldId id="292" r:id="rId8"/>
    <p:sldId id="262" r:id="rId9"/>
    <p:sldId id="263" r:id="rId10"/>
    <p:sldId id="260" r:id="rId11"/>
  </p:sldIdLst>
  <p:sldSz cx="9144000" cy="5143500" type="screen16x9"/>
  <p:notesSz cx="6858000" cy="9144000"/>
  <p:embeddedFontLst>
    <p:embeddedFont>
      <p:font typeface="Fjalla One" panose="02000506040000020004" pitchFamily="2" charset="0"/>
      <p:regular r:id="rId13"/>
    </p:embeddedFont>
    <p:embeddedFont>
      <p:font typeface="Lato" panose="020F0502020204030203" pitchFamily="34" charset="0"/>
      <p:regular r:id="rId14"/>
      <p:bold r:id="rId15"/>
      <p:italic r:id="rId16"/>
      <p:boldItalic r:id="rId17"/>
    </p:embeddedFont>
    <p:embeddedFont>
      <p:font typeface="Roboto Condensed Light" panose="020F0302020204030204" pitchFamily="34"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A7D860-7056-4EAD-9DF3-E9F4FA5189C8}">
  <a:tblStyle styleId="{88A7D860-7056-4EAD-9DF3-E9F4FA5189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87"/>
    <p:restoredTop sz="94695"/>
  </p:normalViewPr>
  <p:slideViewPr>
    <p:cSldViewPr snapToGrid="0">
      <p:cViewPr varScale="1">
        <p:scale>
          <a:sx n="148" d="100"/>
          <a:sy n="148" d="100"/>
        </p:scale>
        <p:origin x="184"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105934082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105934082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e0d60e239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e0d60e23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e0d60e239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e0d60e23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2227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e0d60e239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e0d60e23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2171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Google Shape;1091;g11059340824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2" name="Google Shape;1092;g11059340824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105934082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105934082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56531" y="1188113"/>
            <a:ext cx="5031000" cy="256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b="1">
                <a:latin typeface="Fjalla One"/>
                <a:ea typeface="Fjalla One"/>
                <a:cs typeface="Fjalla One"/>
                <a:sym typeface="Fjall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056475" y="3799788"/>
            <a:ext cx="50310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028425"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010232" y="4359938"/>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833870" y="1700000"/>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28425"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6588728" y="200421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6927898" y="200421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8000" y="411550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7200960" y="-337237"/>
            <a:ext cx="2610341" cy="152536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92"/>
        <p:cNvGrpSpPr/>
        <p:nvPr/>
      </p:nvGrpSpPr>
      <p:grpSpPr>
        <a:xfrm>
          <a:off x="0" y="0"/>
          <a:ext cx="0" cy="0"/>
          <a:chOff x="0" y="0"/>
          <a:chExt cx="0" cy="0"/>
        </a:xfrm>
      </p:grpSpPr>
      <p:sp>
        <p:nvSpPr>
          <p:cNvPr id="393" name="Google Shape;393;p41"/>
          <p:cNvSpPr/>
          <p:nvPr/>
        </p:nvSpPr>
        <p:spPr>
          <a:xfrm flipH="1">
            <a:off x="-355156" y="-411025"/>
            <a:ext cx="2010947" cy="100522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1"/>
          <p:cNvSpPr/>
          <p:nvPr/>
        </p:nvSpPr>
        <p:spPr>
          <a:xfrm rot="5400000" flipH="1">
            <a:off x="-782962" y="610497"/>
            <a:ext cx="1809290" cy="105726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1"/>
          <p:cNvSpPr/>
          <p:nvPr/>
        </p:nvSpPr>
        <p:spPr>
          <a:xfrm rot="5400000">
            <a:off x="7847462" y="-36258"/>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96"/>
        <p:cNvGrpSpPr/>
        <p:nvPr/>
      </p:nvGrpSpPr>
      <p:grpSpPr>
        <a:xfrm>
          <a:off x="0" y="0"/>
          <a:ext cx="0" cy="0"/>
          <a:chOff x="0" y="0"/>
          <a:chExt cx="0" cy="0"/>
        </a:xfrm>
      </p:grpSpPr>
      <p:sp>
        <p:nvSpPr>
          <p:cNvPr id="397" name="Google Shape;397;p42"/>
          <p:cNvSpPr/>
          <p:nvPr/>
        </p:nvSpPr>
        <p:spPr>
          <a:xfrm>
            <a:off x="725442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2"/>
          <p:cNvSpPr/>
          <p:nvPr/>
        </p:nvSpPr>
        <p:spPr>
          <a:xfrm>
            <a:off x="725442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2"/>
          <p:cNvSpPr/>
          <p:nvPr/>
        </p:nvSpPr>
        <p:spPr>
          <a:xfrm>
            <a:off x="-271600" y="4603502"/>
            <a:ext cx="1983140" cy="1158854"/>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2"/>
          <p:cNvSpPr/>
          <p:nvPr/>
        </p:nvSpPr>
        <p:spPr>
          <a:xfrm rot="-5400000">
            <a:off x="8103167" y="878807"/>
            <a:ext cx="2087277" cy="1219707"/>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2"/>
          <p:cNvSpPr/>
          <p:nvPr/>
        </p:nvSpPr>
        <p:spPr>
          <a:xfrm rot="-5400000">
            <a:off x="-793252" y="3853204"/>
            <a:ext cx="1857149" cy="92834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38900" y="2775025"/>
            <a:ext cx="5266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785100" y="1833313"/>
            <a:ext cx="1573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1938900" y="3716738"/>
            <a:ext cx="5266200" cy="36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 name="Google Shape;23;p3"/>
          <p:cNvSpPr/>
          <p:nvPr/>
        </p:nvSpPr>
        <p:spPr>
          <a:xfrm>
            <a:off x="259466"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59466"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1214485" y="997747"/>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192116" y="-608875"/>
            <a:ext cx="3546140" cy="17726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7000992" y="800779"/>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p:nvPr/>
        </p:nvSpPr>
        <p:spPr>
          <a:xfrm>
            <a:off x="7220829" y="-411028"/>
            <a:ext cx="2406326" cy="120286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5400000">
            <a:off x="7974050" y="811350"/>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 name="Google Shape;32;p4"/>
          <p:cNvSpPr txBox="1">
            <a:spLocks noGrp="1"/>
          </p:cNvSpPr>
          <p:nvPr>
            <p:ph type="body" idx="1"/>
          </p:nvPr>
        </p:nvSpPr>
        <p:spPr>
          <a:xfrm>
            <a:off x="720000" y="1215750"/>
            <a:ext cx="7704000" cy="33876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AutoNum type="arabicPeriod"/>
              <a:defRPr sz="125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txBox="1">
            <a:spLocks noGrp="1"/>
          </p:cNvSpPr>
          <p:nvPr>
            <p:ph type="title"/>
          </p:nvPr>
        </p:nvSpPr>
        <p:spPr>
          <a:xfrm>
            <a:off x="2137800" y="1494300"/>
            <a:ext cx="4868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9"/>
          <p:cNvSpPr txBox="1">
            <a:spLocks noGrp="1"/>
          </p:cNvSpPr>
          <p:nvPr>
            <p:ph type="subTitle" idx="1"/>
          </p:nvPr>
        </p:nvSpPr>
        <p:spPr>
          <a:xfrm>
            <a:off x="2137800" y="2336101"/>
            <a:ext cx="4868400" cy="139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97"/>
        <p:cNvGrpSpPr/>
        <p:nvPr/>
      </p:nvGrpSpPr>
      <p:grpSpPr>
        <a:xfrm>
          <a:off x="0" y="0"/>
          <a:ext cx="0" cy="0"/>
          <a:chOff x="0" y="0"/>
          <a:chExt cx="0" cy="0"/>
        </a:xfrm>
      </p:grpSpPr>
      <p:sp>
        <p:nvSpPr>
          <p:cNvPr id="98" name="Google Shape;98;p14"/>
          <p:cNvSpPr/>
          <p:nvPr/>
        </p:nvSpPr>
        <p:spPr>
          <a:xfrm>
            <a:off x="-896150"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rot="10800000">
            <a:off x="1859407" y="4469563"/>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rot="-5400000">
            <a:off x="-1833870" y="1700000"/>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896150"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rot="10800000">
            <a:off x="5589913" y="349215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10800000">
            <a:off x="5589913" y="383132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305600" y="411550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6118774" y="-464475"/>
            <a:ext cx="3022674" cy="1510962"/>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5400000">
            <a:off x="7465791" y="1092549"/>
            <a:ext cx="2815583" cy="164529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3067500" y="-912867"/>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txBox="1">
            <a:spLocks noGrp="1"/>
          </p:cNvSpPr>
          <p:nvPr>
            <p:ph type="title"/>
          </p:nvPr>
        </p:nvSpPr>
        <p:spPr>
          <a:xfrm>
            <a:off x="2137800" y="1494300"/>
            <a:ext cx="4868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14"/>
          <p:cNvSpPr txBox="1">
            <a:spLocks noGrp="1"/>
          </p:cNvSpPr>
          <p:nvPr>
            <p:ph type="subTitle" idx="1"/>
          </p:nvPr>
        </p:nvSpPr>
        <p:spPr>
          <a:xfrm>
            <a:off x="2137800" y="2336101"/>
            <a:ext cx="4868400" cy="139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2">
  <p:cSld name="CUSTOM_6_2">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5"/>
          <p:cNvSpPr txBox="1">
            <a:spLocks noGrp="1"/>
          </p:cNvSpPr>
          <p:nvPr>
            <p:ph type="title" idx="2"/>
          </p:nvPr>
        </p:nvSpPr>
        <p:spPr>
          <a:xfrm>
            <a:off x="4072561" y="2322925"/>
            <a:ext cx="2165100" cy="39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15"/>
          <p:cNvSpPr txBox="1">
            <a:spLocks noGrp="1"/>
          </p:cNvSpPr>
          <p:nvPr>
            <p:ph type="subTitle" idx="1"/>
          </p:nvPr>
        </p:nvSpPr>
        <p:spPr>
          <a:xfrm>
            <a:off x="4072561" y="2685650"/>
            <a:ext cx="21651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 name="Google Shape;114;p15"/>
          <p:cNvSpPr txBox="1">
            <a:spLocks noGrp="1"/>
          </p:cNvSpPr>
          <p:nvPr>
            <p:ph type="title" idx="3"/>
          </p:nvPr>
        </p:nvSpPr>
        <p:spPr>
          <a:xfrm>
            <a:off x="4072557" y="1265625"/>
            <a:ext cx="2165100" cy="39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15"/>
          <p:cNvSpPr txBox="1">
            <a:spLocks noGrp="1"/>
          </p:cNvSpPr>
          <p:nvPr>
            <p:ph type="subTitle" idx="4"/>
          </p:nvPr>
        </p:nvSpPr>
        <p:spPr>
          <a:xfrm>
            <a:off x="4072561" y="1628300"/>
            <a:ext cx="21651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15"/>
          <p:cNvSpPr txBox="1">
            <a:spLocks noGrp="1"/>
          </p:cNvSpPr>
          <p:nvPr>
            <p:ph type="title" idx="5"/>
          </p:nvPr>
        </p:nvSpPr>
        <p:spPr>
          <a:xfrm>
            <a:off x="4072559" y="3380225"/>
            <a:ext cx="2165100" cy="39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15"/>
          <p:cNvSpPr txBox="1">
            <a:spLocks noGrp="1"/>
          </p:cNvSpPr>
          <p:nvPr>
            <p:ph type="subTitle" idx="6"/>
          </p:nvPr>
        </p:nvSpPr>
        <p:spPr>
          <a:xfrm>
            <a:off x="4072561" y="3742950"/>
            <a:ext cx="21651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15"/>
          <p:cNvSpPr/>
          <p:nvPr/>
        </p:nvSpPr>
        <p:spPr>
          <a:xfrm rot="-5400000">
            <a:off x="-1317079" y="126064"/>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931570" y="3439104"/>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flipH="1">
            <a:off x="6237650" y="-59664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flipH="1">
            <a:off x="6237650" y="-868251"/>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rot="-5400000" flipH="1">
            <a:off x="7198651" y="2319647"/>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1660050" y="3045001"/>
            <a:ext cx="582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9" name="Google Shape;149;p19"/>
          <p:cNvSpPr txBox="1">
            <a:spLocks noGrp="1"/>
          </p:cNvSpPr>
          <p:nvPr>
            <p:ph type="subTitle" idx="1"/>
          </p:nvPr>
        </p:nvSpPr>
        <p:spPr>
          <a:xfrm>
            <a:off x="1660050" y="1566600"/>
            <a:ext cx="5823900" cy="147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50" name="Google Shape;150;p19"/>
          <p:cNvSpPr/>
          <p:nvPr/>
        </p:nvSpPr>
        <p:spPr>
          <a:xfrm>
            <a:off x="3296109" y="-97784"/>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3547651" y="-41319"/>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210"/>
        <p:cNvGrpSpPr/>
        <p:nvPr/>
      </p:nvGrpSpPr>
      <p:grpSpPr>
        <a:xfrm>
          <a:off x="0" y="0"/>
          <a:ext cx="0" cy="0"/>
          <a:chOff x="0" y="0"/>
          <a:chExt cx="0" cy="0"/>
        </a:xfrm>
      </p:grpSpPr>
      <p:sp>
        <p:nvSpPr>
          <p:cNvPr id="211" name="Google Shape;211;p25"/>
          <p:cNvSpPr/>
          <p:nvPr/>
        </p:nvSpPr>
        <p:spPr>
          <a:xfrm flipH="1">
            <a:off x="-355156" y="-411025"/>
            <a:ext cx="2010947" cy="100522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rot="5400000" flipH="1">
            <a:off x="-782962" y="610497"/>
            <a:ext cx="1809290" cy="105726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rot="5400000">
            <a:off x="7847462" y="-36258"/>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Fjalla One"/>
              <a:buNone/>
              <a:defRPr sz="3500" b="1">
                <a:solidFill>
                  <a:schemeClr val="dk1"/>
                </a:solidFill>
                <a:latin typeface="Fjalla One"/>
                <a:ea typeface="Fjalla One"/>
                <a:cs typeface="Fjalla One"/>
                <a:sym typeface="Fjalla One"/>
              </a:defRPr>
            </a:lvl1pPr>
            <a:lvl2pPr lvl="1"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2pPr>
            <a:lvl3pPr lvl="2"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3pPr>
            <a:lvl4pPr lvl="3"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4pPr>
            <a:lvl5pPr lvl="4"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5pPr>
            <a:lvl6pPr lvl="5"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6pPr>
            <a:lvl7pPr lvl="6"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7pPr>
            <a:lvl8pPr lvl="7"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8pPr>
            <a:lvl9pPr lvl="8"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60" r:id="rId6"/>
    <p:sldLayoutId id="2147483661" r:id="rId7"/>
    <p:sldLayoutId id="2147483665" r:id="rId8"/>
    <p:sldLayoutId id="2147483671" r:id="rId9"/>
    <p:sldLayoutId id="2147483687" r:id="rId10"/>
    <p:sldLayoutId id="214748368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8"/>
          <p:cNvSpPr txBox="1">
            <a:spLocks noGrp="1"/>
          </p:cNvSpPr>
          <p:nvPr>
            <p:ph type="ctrTitle"/>
          </p:nvPr>
        </p:nvSpPr>
        <p:spPr>
          <a:xfrm>
            <a:off x="3131331" y="1260036"/>
            <a:ext cx="2881285" cy="8806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4000" dirty="0"/>
              <a:t>Box Shadow</a:t>
            </a:r>
            <a:endParaRPr sz="4000" dirty="0">
              <a:solidFill>
                <a:schemeClr val="accent1"/>
              </a:solidFill>
            </a:endParaRPr>
          </a:p>
        </p:txBody>
      </p:sp>
      <p:sp>
        <p:nvSpPr>
          <p:cNvPr id="417" name="Google Shape;417;p48"/>
          <p:cNvSpPr txBox="1">
            <a:spLocks noGrp="1"/>
          </p:cNvSpPr>
          <p:nvPr>
            <p:ph type="subTitle" idx="1"/>
          </p:nvPr>
        </p:nvSpPr>
        <p:spPr>
          <a:xfrm>
            <a:off x="2056473" y="2807664"/>
            <a:ext cx="5031000" cy="18923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latin typeface="Lato" panose="020F0502020204030203" pitchFamily="34" charset="0"/>
                <a:ea typeface="Lato" panose="020F0502020204030203" pitchFamily="34" charset="0"/>
                <a:cs typeface="Lato" panose="020F0502020204030203" pitchFamily="34" charset="0"/>
              </a:rPr>
              <a:t>Team Name – Team </a:t>
            </a:r>
            <a:r>
              <a:rPr lang="fr" dirty="0" err="1">
                <a:latin typeface="Lato" panose="020F0502020204030203" pitchFamily="34" charset="0"/>
                <a:ea typeface="Lato" panose="020F0502020204030203" pitchFamily="34" charset="0"/>
                <a:cs typeface="Lato" panose="020F0502020204030203" pitchFamily="34" charset="0"/>
              </a:rPr>
              <a:t>Obsidian</a:t>
            </a:r>
            <a:endParaRPr lang="fr" dirty="0">
              <a:latin typeface="Lato" panose="020F0502020204030203" pitchFamily="34" charset="0"/>
              <a:ea typeface="Lato" panose="020F0502020204030203" pitchFamily="34" charset="0"/>
              <a:cs typeface="Lato" panose="020F0502020204030203" pitchFamily="34" charset="0"/>
            </a:endParaRPr>
          </a:p>
          <a:p>
            <a:pPr marL="0" lvl="0" indent="0" algn="ctr" rtl="0">
              <a:spcBef>
                <a:spcPts val="0"/>
              </a:spcBef>
              <a:spcAft>
                <a:spcPts val="0"/>
              </a:spcAft>
              <a:buNone/>
            </a:pPr>
            <a:endParaRPr lang="fr" dirty="0">
              <a:latin typeface="Lato" panose="020F0502020204030203" pitchFamily="34" charset="0"/>
              <a:ea typeface="Lato" panose="020F0502020204030203" pitchFamily="34" charset="0"/>
              <a:cs typeface="Lato" panose="020F0502020204030203" pitchFamily="34" charset="0"/>
            </a:endParaRPr>
          </a:p>
          <a:p>
            <a:pPr marL="342900" lvl="0" indent="-342900" algn="l" rtl="0">
              <a:spcBef>
                <a:spcPts val="0"/>
              </a:spcBef>
              <a:spcAft>
                <a:spcPts val="0"/>
              </a:spcAft>
              <a:buAutoNum type="arabicPeriod"/>
            </a:pPr>
            <a:r>
              <a:rPr lang="fr" dirty="0" err="1">
                <a:latin typeface="Lato" panose="020F0502020204030203" pitchFamily="34" charset="0"/>
                <a:ea typeface="Lato" panose="020F0502020204030203" pitchFamily="34" charset="0"/>
                <a:cs typeface="Lato" panose="020F0502020204030203" pitchFamily="34" charset="0"/>
              </a:rPr>
              <a:t>Chirag</a:t>
            </a:r>
            <a:r>
              <a:rPr lang="fr" dirty="0">
                <a:latin typeface="Lato" panose="020F0502020204030203" pitchFamily="34" charset="0"/>
                <a:ea typeface="Lato" panose="020F0502020204030203" pitchFamily="34" charset="0"/>
                <a:cs typeface="Lato" panose="020F0502020204030203" pitchFamily="34" charset="0"/>
              </a:rPr>
              <a:t> </a:t>
            </a:r>
            <a:r>
              <a:rPr lang="fr" dirty="0" err="1">
                <a:latin typeface="Lato" panose="020F0502020204030203" pitchFamily="34" charset="0"/>
                <a:ea typeface="Lato" panose="020F0502020204030203" pitchFamily="34" charset="0"/>
                <a:cs typeface="Lato" panose="020F0502020204030203" pitchFamily="34" charset="0"/>
              </a:rPr>
              <a:t>Aggarwal</a:t>
            </a:r>
            <a:r>
              <a:rPr lang="fr" dirty="0">
                <a:latin typeface="Lato" panose="020F0502020204030203" pitchFamily="34" charset="0"/>
                <a:ea typeface="Lato" panose="020F0502020204030203" pitchFamily="34" charset="0"/>
                <a:cs typeface="Lato" panose="020F0502020204030203" pitchFamily="34" charset="0"/>
              </a:rPr>
              <a:t>          -        E22CSEU0325</a:t>
            </a:r>
          </a:p>
          <a:p>
            <a:pPr marL="342900" lvl="0" indent="-342900" algn="l" rtl="0">
              <a:spcBef>
                <a:spcPts val="0"/>
              </a:spcBef>
              <a:spcAft>
                <a:spcPts val="0"/>
              </a:spcAft>
              <a:buAutoNum type="arabicPeriod"/>
            </a:pPr>
            <a:r>
              <a:rPr lang="fr" dirty="0" err="1">
                <a:latin typeface="Lato" panose="020F0502020204030203" pitchFamily="34" charset="0"/>
                <a:ea typeface="Lato" panose="020F0502020204030203" pitchFamily="34" charset="0"/>
                <a:cs typeface="Lato" panose="020F0502020204030203" pitchFamily="34" charset="0"/>
              </a:rPr>
              <a:t>Divesh</a:t>
            </a:r>
            <a:r>
              <a:rPr lang="fr" dirty="0">
                <a:latin typeface="Lato" panose="020F0502020204030203" pitchFamily="34" charset="0"/>
                <a:ea typeface="Lato" panose="020F0502020204030203" pitchFamily="34" charset="0"/>
                <a:cs typeface="Lato" panose="020F0502020204030203" pitchFamily="34" charset="0"/>
              </a:rPr>
              <a:t> Saini                 -        E22CSEU1471</a:t>
            </a:r>
          </a:p>
          <a:p>
            <a:pPr marL="342900" lvl="0" indent="-342900" algn="l" rtl="0">
              <a:spcBef>
                <a:spcPts val="0"/>
              </a:spcBef>
              <a:spcAft>
                <a:spcPts val="0"/>
              </a:spcAft>
              <a:buAutoNum type="arabicPeriod"/>
            </a:pPr>
            <a:r>
              <a:rPr lang="fr" dirty="0" err="1">
                <a:latin typeface="Lato" panose="020F0502020204030203" pitchFamily="34" charset="0"/>
                <a:ea typeface="Lato" panose="020F0502020204030203" pitchFamily="34" charset="0"/>
                <a:cs typeface="Lato" panose="020F0502020204030203" pitchFamily="34" charset="0"/>
              </a:rPr>
              <a:t>Tapassya</a:t>
            </a:r>
            <a:r>
              <a:rPr lang="fr" dirty="0">
                <a:latin typeface="Lato" panose="020F0502020204030203" pitchFamily="34" charset="0"/>
                <a:ea typeface="Lato" panose="020F0502020204030203" pitchFamily="34" charset="0"/>
                <a:cs typeface="Lato" panose="020F0502020204030203" pitchFamily="34" charset="0"/>
              </a:rPr>
              <a:t> </a:t>
            </a:r>
            <a:r>
              <a:rPr lang="fr" dirty="0" err="1">
                <a:latin typeface="Lato" panose="020F0502020204030203" pitchFamily="34" charset="0"/>
                <a:ea typeface="Lato" panose="020F0502020204030203" pitchFamily="34" charset="0"/>
                <a:cs typeface="Lato" panose="020F0502020204030203" pitchFamily="34" charset="0"/>
              </a:rPr>
              <a:t>Chaudhary</a:t>
            </a:r>
            <a:r>
              <a:rPr lang="fr" dirty="0">
                <a:latin typeface="Lato" panose="020F0502020204030203" pitchFamily="34" charset="0"/>
                <a:ea typeface="Lato" panose="020F0502020204030203" pitchFamily="34" charset="0"/>
                <a:cs typeface="Lato" panose="020F0502020204030203" pitchFamily="34" charset="0"/>
              </a:rPr>
              <a:t>   -        E22CSEU0307</a:t>
            </a:r>
          </a:p>
          <a:p>
            <a:pPr marL="342900" lvl="0" indent="-342900" algn="l">
              <a:buAutoNum type="arabicPeriod"/>
            </a:pPr>
            <a:r>
              <a:rPr lang="en-IN" dirty="0" err="1">
                <a:latin typeface="Lato" panose="020F0502020204030203" pitchFamily="34" charset="0"/>
                <a:ea typeface="Lato" panose="020F0502020204030203" pitchFamily="34" charset="0"/>
                <a:cs typeface="Lato" panose="020F0502020204030203" pitchFamily="34" charset="0"/>
              </a:rPr>
              <a:t>Adwait</a:t>
            </a:r>
            <a:r>
              <a:rPr lang="en-IN" dirty="0">
                <a:latin typeface="Lato" panose="020F0502020204030203" pitchFamily="34" charset="0"/>
                <a:ea typeface="Lato" panose="020F0502020204030203" pitchFamily="34" charset="0"/>
                <a:cs typeface="Lato" panose="020F0502020204030203" pitchFamily="34" charset="0"/>
              </a:rPr>
              <a:t> Anand Verma  -        E22CSEU0328</a:t>
            </a:r>
            <a:endParaRPr lang="fr" dirty="0">
              <a:latin typeface="Lato" panose="020F0502020204030203" pitchFamily="34" charset="0"/>
              <a:ea typeface="Lato" panose="020F0502020204030203" pitchFamily="34" charset="0"/>
              <a:cs typeface="Lato" panose="020F0502020204030203" pitchFamily="34" charset="0"/>
            </a:endParaRPr>
          </a:p>
          <a:p>
            <a:pPr marL="0" lvl="0" indent="0" algn="ctr" rtl="0">
              <a:spcBef>
                <a:spcPts val="0"/>
              </a:spcBef>
              <a:spcAft>
                <a:spcPts val="0"/>
              </a:spcAft>
              <a:buNone/>
            </a:pPr>
            <a:endParaRPr dirty="0">
              <a:latin typeface="Lato" panose="020F0502020204030203" pitchFamily="34" charset="0"/>
              <a:ea typeface="Lato" panose="020F0502020204030203" pitchFamily="34" charset="0"/>
              <a:cs typeface="Lato" panose="020F0502020204030203" pitchFamily="34" charset="0"/>
            </a:endParaRPr>
          </a:p>
        </p:txBody>
      </p:sp>
      <p:sp>
        <p:nvSpPr>
          <p:cNvPr id="2" name="Google Shape;416;p48">
            <a:extLst>
              <a:ext uri="{FF2B5EF4-FFF2-40B4-BE49-F238E27FC236}">
                <a16:creationId xmlns:a16="http://schemas.microsoft.com/office/drawing/2014/main" id="{AB8A7ED1-9A57-C271-D7B7-7E178238A0C0}"/>
              </a:ext>
            </a:extLst>
          </p:cNvPr>
          <p:cNvSpPr txBox="1">
            <a:spLocks/>
          </p:cNvSpPr>
          <p:nvPr/>
        </p:nvSpPr>
        <p:spPr>
          <a:xfrm>
            <a:off x="2130049" y="607626"/>
            <a:ext cx="4883848" cy="6524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Fjalla One"/>
              <a:buNone/>
              <a:defRPr sz="5200" b="1" i="0" u="none" strike="noStrike" cap="none">
                <a:solidFill>
                  <a:schemeClr val="dk1"/>
                </a:solidFill>
                <a:latin typeface="Fjalla One"/>
                <a:ea typeface="Fjalla One"/>
                <a:cs typeface="Fjalla One"/>
                <a:sym typeface="Fjalla One"/>
              </a:defRPr>
            </a:lvl1pPr>
            <a:lvl2pPr marR="0" lvl="1" algn="ctr" rtl="0">
              <a:lnSpc>
                <a:spcPct val="100000"/>
              </a:lnSpc>
              <a:spcBef>
                <a:spcPts val="0"/>
              </a:spcBef>
              <a:spcAft>
                <a:spcPts val="0"/>
              </a:spcAft>
              <a:buClr>
                <a:schemeClr val="dk1"/>
              </a:buClr>
              <a:buSzPts val="5200"/>
              <a:buFont typeface="Fjalla One"/>
              <a:buNone/>
              <a:defRPr sz="5200" b="0" i="0" u="none" strike="noStrike" cap="none">
                <a:solidFill>
                  <a:schemeClr val="dk1"/>
                </a:solidFill>
                <a:latin typeface="Fjalla One"/>
                <a:ea typeface="Fjalla One"/>
                <a:cs typeface="Fjalla One"/>
                <a:sym typeface="Fjalla One"/>
              </a:defRPr>
            </a:lvl2pPr>
            <a:lvl3pPr marR="0" lvl="2" algn="ctr" rtl="0">
              <a:lnSpc>
                <a:spcPct val="100000"/>
              </a:lnSpc>
              <a:spcBef>
                <a:spcPts val="0"/>
              </a:spcBef>
              <a:spcAft>
                <a:spcPts val="0"/>
              </a:spcAft>
              <a:buClr>
                <a:schemeClr val="dk1"/>
              </a:buClr>
              <a:buSzPts val="5200"/>
              <a:buFont typeface="Fjalla One"/>
              <a:buNone/>
              <a:defRPr sz="5200" b="0" i="0" u="none" strike="noStrike" cap="none">
                <a:solidFill>
                  <a:schemeClr val="dk1"/>
                </a:solidFill>
                <a:latin typeface="Fjalla One"/>
                <a:ea typeface="Fjalla One"/>
                <a:cs typeface="Fjalla One"/>
                <a:sym typeface="Fjalla One"/>
              </a:defRPr>
            </a:lvl3pPr>
            <a:lvl4pPr marR="0" lvl="3" algn="ctr" rtl="0">
              <a:lnSpc>
                <a:spcPct val="100000"/>
              </a:lnSpc>
              <a:spcBef>
                <a:spcPts val="0"/>
              </a:spcBef>
              <a:spcAft>
                <a:spcPts val="0"/>
              </a:spcAft>
              <a:buClr>
                <a:schemeClr val="dk1"/>
              </a:buClr>
              <a:buSzPts val="5200"/>
              <a:buFont typeface="Fjalla One"/>
              <a:buNone/>
              <a:defRPr sz="5200" b="0" i="0" u="none" strike="noStrike" cap="none">
                <a:solidFill>
                  <a:schemeClr val="dk1"/>
                </a:solidFill>
                <a:latin typeface="Fjalla One"/>
                <a:ea typeface="Fjalla One"/>
                <a:cs typeface="Fjalla One"/>
                <a:sym typeface="Fjalla One"/>
              </a:defRPr>
            </a:lvl4pPr>
            <a:lvl5pPr marR="0" lvl="4" algn="ctr" rtl="0">
              <a:lnSpc>
                <a:spcPct val="100000"/>
              </a:lnSpc>
              <a:spcBef>
                <a:spcPts val="0"/>
              </a:spcBef>
              <a:spcAft>
                <a:spcPts val="0"/>
              </a:spcAft>
              <a:buClr>
                <a:schemeClr val="dk1"/>
              </a:buClr>
              <a:buSzPts val="5200"/>
              <a:buFont typeface="Fjalla One"/>
              <a:buNone/>
              <a:defRPr sz="5200" b="0" i="0" u="none" strike="noStrike" cap="none">
                <a:solidFill>
                  <a:schemeClr val="dk1"/>
                </a:solidFill>
                <a:latin typeface="Fjalla One"/>
                <a:ea typeface="Fjalla One"/>
                <a:cs typeface="Fjalla One"/>
                <a:sym typeface="Fjalla One"/>
              </a:defRPr>
            </a:lvl5pPr>
            <a:lvl6pPr marR="0" lvl="5" algn="ctr" rtl="0">
              <a:lnSpc>
                <a:spcPct val="100000"/>
              </a:lnSpc>
              <a:spcBef>
                <a:spcPts val="0"/>
              </a:spcBef>
              <a:spcAft>
                <a:spcPts val="0"/>
              </a:spcAft>
              <a:buClr>
                <a:schemeClr val="dk1"/>
              </a:buClr>
              <a:buSzPts val="5200"/>
              <a:buFont typeface="Fjalla One"/>
              <a:buNone/>
              <a:defRPr sz="5200" b="0" i="0" u="none" strike="noStrike" cap="none">
                <a:solidFill>
                  <a:schemeClr val="dk1"/>
                </a:solidFill>
                <a:latin typeface="Fjalla One"/>
                <a:ea typeface="Fjalla One"/>
                <a:cs typeface="Fjalla One"/>
                <a:sym typeface="Fjalla One"/>
              </a:defRPr>
            </a:lvl6pPr>
            <a:lvl7pPr marR="0" lvl="6" algn="ctr" rtl="0">
              <a:lnSpc>
                <a:spcPct val="100000"/>
              </a:lnSpc>
              <a:spcBef>
                <a:spcPts val="0"/>
              </a:spcBef>
              <a:spcAft>
                <a:spcPts val="0"/>
              </a:spcAft>
              <a:buClr>
                <a:schemeClr val="dk1"/>
              </a:buClr>
              <a:buSzPts val="5200"/>
              <a:buFont typeface="Fjalla One"/>
              <a:buNone/>
              <a:defRPr sz="5200" b="0" i="0" u="none" strike="noStrike" cap="none">
                <a:solidFill>
                  <a:schemeClr val="dk1"/>
                </a:solidFill>
                <a:latin typeface="Fjalla One"/>
                <a:ea typeface="Fjalla One"/>
                <a:cs typeface="Fjalla One"/>
                <a:sym typeface="Fjalla One"/>
              </a:defRPr>
            </a:lvl7pPr>
            <a:lvl8pPr marR="0" lvl="7" algn="ctr" rtl="0">
              <a:lnSpc>
                <a:spcPct val="100000"/>
              </a:lnSpc>
              <a:spcBef>
                <a:spcPts val="0"/>
              </a:spcBef>
              <a:spcAft>
                <a:spcPts val="0"/>
              </a:spcAft>
              <a:buClr>
                <a:schemeClr val="dk1"/>
              </a:buClr>
              <a:buSzPts val="5200"/>
              <a:buFont typeface="Fjalla One"/>
              <a:buNone/>
              <a:defRPr sz="5200" b="0" i="0" u="none" strike="noStrike" cap="none">
                <a:solidFill>
                  <a:schemeClr val="dk1"/>
                </a:solidFill>
                <a:latin typeface="Fjalla One"/>
                <a:ea typeface="Fjalla One"/>
                <a:cs typeface="Fjalla One"/>
                <a:sym typeface="Fjalla One"/>
              </a:defRPr>
            </a:lvl8pPr>
            <a:lvl9pPr marR="0" lvl="8" algn="ctr" rtl="0">
              <a:lnSpc>
                <a:spcPct val="100000"/>
              </a:lnSpc>
              <a:spcBef>
                <a:spcPts val="0"/>
              </a:spcBef>
              <a:spcAft>
                <a:spcPts val="0"/>
              </a:spcAft>
              <a:buClr>
                <a:schemeClr val="dk1"/>
              </a:buClr>
              <a:buSzPts val="5200"/>
              <a:buFont typeface="Fjalla One"/>
              <a:buNone/>
              <a:defRPr sz="5200" b="0" i="0" u="none" strike="noStrike" cap="none">
                <a:solidFill>
                  <a:schemeClr val="dk1"/>
                </a:solidFill>
                <a:latin typeface="Fjalla One"/>
                <a:ea typeface="Fjalla One"/>
                <a:cs typeface="Fjalla One"/>
                <a:sym typeface="Fjalla One"/>
              </a:defRPr>
            </a:lvl9pPr>
          </a:lstStyle>
          <a:p>
            <a:r>
              <a:rPr lang="en-IN" sz="2400" dirty="0"/>
              <a:t>CSET240 – Probability and Statistics</a:t>
            </a:r>
            <a:endParaRPr lang="en-IN" sz="24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6"/>
                                        </p:tgtEl>
                                        <p:attrNameLst>
                                          <p:attrName>style.visibility</p:attrName>
                                        </p:attrNameLst>
                                      </p:cBhvr>
                                      <p:to>
                                        <p:strVal val="visible"/>
                                      </p:to>
                                    </p:set>
                                    <p:animEffect transition="in" filter="fade">
                                      <p:cBhvr>
                                        <p:cTn id="7" dur="1000"/>
                                        <p:tgtEl>
                                          <p:spTgt spid="4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17"/>
                                        </p:tgtEl>
                                        <p:attrNameLst>
                                          <p:attrName>style.visibility</p:attrName>
                                        </p:attrNameLst>
                                      </p:cBhvr>
                                      <p:to>
                                        <p:strVal val="visible"/>
                                      </p:to>
                                    </p:set>
                                    <p:animEffect transition="in" filter="fade">
                                      <p:cBhvr>
                                        <p:cTn id="11" dur="1000"/>
                                        <p:tgtEl>
                                          <p:spTgt spid="4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2"/>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2"/>
          <p:cNvSpPr txBox="1">
            <a:spLocks noGrp="1"/>
          </p:cNvSpPr>
          <p:nvPr>
            <p:ph type="title"/>
          </p:nvPr>
        </p:nvSpPr>
        <p:spPr>
          <a:xfrm>
            <a:off x="2262087" y="2084276"/>
            <a:ext cx="486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7200" dirty="0" err="1">
                <a:latin typeface="Lato" panose="020F0502020204030203" pitchFamily="34" charset="0"/>
                <a:ea typeface="Lato" panose="020F0502020204030203" pitchFamily="34" charset="0"/>
                <a:cs typeface="Lato" panose="020F0502020204030203" pitchFamily="34" charset="0"/>
              </a:rPr>
              <a:t>Thank</a:t>
            </a:r>
            <a:r>
              <a:rPr lang="fr" sz="7200" dirty="0">
                <a:latin typeface="Lato" panose="020F0502020204030203" pitchFamily="34" charset="0"/>
                <a:ea typeface="Lato" panose="020F0502020204030203" pitchFamily="34" charset="0"/>
                <a:cs typeface="Lato" panose="020F0502020204030203" pitchFamily="34" charset="0"/>
              </a:rPr>
              <a:t> You!</a:t>
            </a:r>
            <a:endParaRPr sz="7200" dirty="0">
              <a:latin typeface="Lato" panose="020F0502020204030203" pitchFamily="34" charset="0"/>
              <a:ea typeface="Lato" panose="020F0502020204030203" pitchFamily="34" charset="0"/>
              <a:cs typeface="Lato" panose="020F0502020204030203" pitchFamily="34" charset="0"/>
            </a:endParaRPr>
          </a:p>
        </p:txBody>
      </p:sp>
      <p:sp>
        <p:nvSpPr>
          <p:cNvPr id="460" name="Google Shape;460;p52"/>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2"/>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9"/>
          <p:cNvSpPr txBox="1">
            <a:spLocks noGrp="1"/>
          </p:cNvSpPr>
          <p:nvPr>
            <p:ph type="title"/>
          </p:nvPr>
        </p:nvSpPr>
        <p:spPr>
          <a:xfrm>
            <a:off x="720000" y="30401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Abstract</a:t>
            </a:r>
            <a:endParaRPr dirty="0"/>
          </a:p>
        </p:txBody>
      </p:sp>
      <p:sp>
        <p:nvSpPr>
          <p:cNvPr id="423" name="Google Shape;423;p49"/>
          <p:cNvSpPr txBox="1">
            <a:spLocks noGrp="1"/>
          </p:cNvSpPr>
          <p:nvPr>
            <p:ph type="body" idx="1"/>
          </p:nvPr>
        </p:nvSpPr>
        <p:spPr>
          <a:xfrm>
            <a:off x="206125" y="826500"/>
            <a:ext cx="8347701" cy="2511060"/>
          </a:xfrm>
          <a:prstGeom prst="rect">
            <a:avLst/>
          </a:prstGeom>
        </p:spPr>
        <p:txBody>
          <a:bodyPr spcFirstLastPara="1" wrap="square" lIns="91425" tIns="91425" rIns="91425" bIns="91425" anchor="ctr" anchorCtr="0">
            <a:noAutofit/>
          </a:bodyPr>
          <a:lstStyle/>
          <a:p>
            <a:pPr marL="0" indent="0">
              <a:buNone/>
            </a:pPr>
            <a:endParaRPr lang="en-IN" sz="1600" dirty="0">
              <a:solidFill>
                <a:schemeClr val="dk1"/>
              </a:solidFill>
            </a:endParaRPr>
          </a:p>
          <a:p>
            <a:pPr marL="0" indent="0">
              <a:buNone/>
            </a:pPr>
            <a:r>
              <a:rPr lang="en-IN" sz="1600" dirty="0">
                <a:solidFill>
                  <a:schemeClr val="dk1"/>
                </a:solidFill>
              </a:rPr>
              <a:t>In video games, artificial intelligence (AI) is used to generate responsive, adaptive or intelligent behaviours primarily in non-player characters (NPCs) similar to human-like intelligence. For example, in shooting games, the enemies run on a complex algorithm which has access to various factors that the player doesn’t, giving them an upper hand on the player. </a:t>
            </a:r>
            <a:r>
              <a:rPr lang="en-IN" sz="1600" b="1" dirty="0">
                <a:solidFill>
                  <a:schemeClr val="dk1"/>
                </a:solidFill>
              </a:rPr>
              <a:t>Box Shadow </a:t>
            </a:r>
            <a:r>
              <a:rPr lang="en-IN" sz="1600" dirty="0">
                <a:solidFill>
                  <a:schemeClr val="dk1"/>
                </a:solidFill>
              </a:rPr>
              <a:t>takes a different path, demonstrating that even with basic probability concepts, </a:t>
            </a:r>
            <a:r>
              <a:rPr lang="en-IN" sz="1600" i="1" dirty="0">
                <a:solidFill>
                  <a:schemeClr val="dk1"/>
                </a:solidFill>
              </a:rPr>
              <a:t>heuristic-based </a:t>
            </a:r>
            <a:r>
              <a:rPr lang="en-IN" sz="1600" dirty="0">
                <a:solidFill>
                  <a:schemeClr val="dk1"/>
                </a:solidFill>
              </a:rPr>
              <a:t>AI can be designed to create engaging and strategic 1v1 fighting games.</a:t>
            </a:r>
          </a:p>
          <a:p>
            <a:pPr marL="0" indent="0">
              <a:buNone/>
            </a:pPr>
            <a:br>
              <a:rPr lang="en-IN" sz="1600" dirty="0">
                <a:solidFill>
                  <a:schemeClr val="dk1"/>
                </a:solidFill>
              </a:rPr>
            </a:br>
            <a:endParaRPr sz="1600" dirty="0">
              <a:solidFill>
                <a:schemeClr val="dk1"/>
              </a:solidFill>
            </a:endParaRPr>
          </a:p>
        </p:txBody>
      </p:sp>
      <p:sp>
        <p:nvSpPr>
          <p:cNvPr id="2" name="TextBox 1">
            <a:extLst>
              <a:ext uri="{FF2B5EF4-FFF2-40B4-BE49-F238E27FC236}">
                <a16:creationId xmlns:a16="http://schemas.microsoft.com/office/drawing/2014/main" id="{B7934528-0868-FC39-031D-035E2B2D3735}"/>
              </a:ext>
            </a:extLst>
          </p:cNvPr>
          <p:cNvSpPr txBox="1"/>
          <p:nvPr/>
        </p:nvSpPr>
        <p:spPr>
          <a:xfrm>
            <a:off x="206125" y="2827597"/>
            <a:ext cx="4689209" cy="2062103"/>
          </a:xfrm>
          <a:prstGeom prst="rect">
            <a:avLst/>
          </a:prstGeom>
          <a:noFill/>
        </p:spPr>
        <p:txBody>
          <a:bodyPr wrap="square" rtlCol="0">
            <a:spAutoFit/>
          </a:bodyPr>
          <a:lstStyle/>
          <a:p>
            <a:endParaRPr lang="en-IN" sz="1600" dirty="0">
              <a:solidFill>
                <a:schemeClr val="dk1"/>
              </a:solidFill>
              <a:latin typeface="Lato" panose="020F0502020204030203" pitchFamily="34" charset="0"/>
              <a:ea typeface="Lato" panose="020F0502020204030203" pitchFamily="34" charset="0"/>
              <a:cs typeface="Lato" panose="020F0502020204030203" pitchFamily="34" charset="0"/>
            </a:endParaRPr>
          </a:p>
          <a:p>
            <a:r>
              <a:rPr lang="en-IN" sz="1600" dirty="0">
                <a:solidFill>
                  <a:schemeClr val="dk1"/>
                </a:solidFill>
                <a:latin typeface="Lato" panose="020F0502020204030203" pitchFamily="34" charset="0"/>
                <a:ea typeface="Lato" panose="020F0502020204030203" pitchFamily="34" charset="0"/>
                <a:cs typeface="Lato" panose="020F0502020204030203" pitchFamily="34" charset="0"/>
              </a:rPr>
              <a:t>This project delves into the world of game AI by examining traditional methodologies used in popular titles. By identifying the core elements that make AI adversaries in games intelligent, such as decision-making, adaptability, and strategic thinking, we establish a foundation for our heuristic-based approach in "Box Shadow."</a:t>
            </a:r>
            <a:endParaRPr lang="en-US" sz="1600" dirty="0">
              <a:latin typeface="Lato" panose="020F0502020204030203" pitchFamily="34" charset="0"/>
              <a:ea typeface="Lato" panose="020F0502020204030203" pitchFamily="34" charset="0"/>
              <a:cs typeface="Lato" panose="020F0502020204030203" pitchFamily="34" charset="0"/>
            </a:endParaRPr>
          </a:p>
        </p:txBody>
      </p:sp>
      <p:pic>
        <p:nvPicPr>
          <p:cNvPr id="4" name="Picture 3">
            <a:extLst>
              <a:ext uri="{FF2B5EF4-FFF2-40B4-BE49-F238E27FC236}">
                <a16:creationId xmlns:a16="http://schemas.microsoft.com/office/drawing/2014/main" id="{FD85A94C-DD25-058B-120C-92F6AA961703}"/>
              </a:ext>
            </a:extLst>
          </p:cNvPr>
          <p:cNvPicPr>
            <a:picLocks noChangeAspect="1"/>
          </p:cNvPicPr>
          <p:nvPr/>
        </p:nvPicPr>
        <p:blipFill>
          <a:blip r:embed="rId3"/>
          <a:stretch>
            <a:fillRect/>
          </a:stretch>
        </p:blipFill>
        <p:spPr>
          <a:xfrm>
            <a:off x="4904138" y="3124940"/>
            <a:ext cx="4033737" cy="17647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1"/>
          <p:cNvSpPr txBox="1">
            <a:spLocks noGrp="1"/>
          </p:cNvSpPr>
          <p:nvPr>
            <p:ph type="title"/>
          </p:nvPr>
        </p:nvSpPr>
        <p:spPr>
          <a:xfrm>
            <a:off x="2137800" y="653052"/>
            <a:ext cx="486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Introduction</a:t>
            </a:r>
            <a:endParaRPr dirty="0"/>
          </a:p>
        </p:txBody>
      </p:sp>
      <p:sp>
        <p:nvSpPr>
          <p:cNvPr id="452" name="Google Shape;452;p51"/>
          <p:cNvSpPr txBox="1">
            <a:spLocks noGrp="1"/>
          </p:cNvSpPr>
          <p:nvPr>
            <p:ph type="subTitle" idx="1"/>
          </p:nvPr>
        </p:nvSpPr>
        <p:spPr>
          <a:xfrm>
            <a:off x="269748" y="1362456"/>
            <a:ext cx="8604504" cy="3593592"/>
          </a:xfrm>
          <a:prstGeom prst="rect">
            <a:avLst/>
          </a:prstGeom>
        </p:spPr>
        <p:txBody>
          <a:bodyPr spcFirstLastPara="1" wrap="square" lIns="91425" tIns="91425" rIns="91425" bIns="91425" anchor="ctr" anchorCtr="0">
            <a:noAutofit/>
          </a:bodyPr>
          <a:lstStyle/>
          <a:p>
            <a:pPr marL="139700" indent="0"/>
            <a:endParaRPr lang="en-IN" dirty="0"/>
          </a:p>
          <a:p>
            <a:pPr algn="l">
              <a:buFont typeface="Arial" panose="020B0604020202020204" pitchFamily="34" charset="0"/>
              <a:buChar char="•"/>
            </a:pPr>
            <a:r>
              <a:rPr lang="en-IN" b="1" dirty="0"/>
              <a:t>How</a:t>
            </a:r>
            <a:r>
              <a:rPr lang="en-IN" dirty="0"/>
              <a:t> AI in video games is pivotal for creating immersive and dynamic gaming experiences…</a:t>
            </a:r>
          </a:p>
          <a:p>
            <a:pPr algn="l">
              <a:buFont typeface="Arial" panose="020B0604020202020204" pitchFamily="34" charset="0"/>
              <a:buChar char="•"/>
            </a:pPr>
            <a:r>
              <a:rPr lang="en-IN" b="1" dirty="0"/>
              <a:t>Explore</a:t>
            </a:r>
            <a:r>
              <a:rPr lang="en-IN" dirty="0"/>
              <a:t> an alternative approach, utilizing basic probability principles to craft AI adversaries.</a:t>
            </a:r>
          </a:p>
          <a:p>
            <a:pPr algn="l">
              <a:buFont typeface="Arial" panose="020B0604020202020204" pitchFamily="34" charset="0"/>
              <a:buChar char="•"/>
            </a:pPr>
            <a:r>
              <a:rPr lang="en-IN" b="1" dirty="0"/>
              <a:t>Demonstrate</a:t>
            </a:r>
            <a:r>
              <a:rPr lang="en-IN" dirty="0"/>
              <a:t> that even with fundamental probability concepts, engaging 1v1 fighting game AI can be developed.</a:t>
            </a:r>
          </a:p>
          <a:p>
            <a:pPr algn="l">
              <a:buFont typeface="Arial" panose="020B0604020202020204" pitchFamily="34" charset="0"/>
              <a:buChar char="•"/>
            </a:pPr>
            <a:r>
              <a:rPr lang="en-IN" b="1" dirty="0"/>
              <a:t>Combine</a:t>
            </a:r>
            <a:r>
              <a:rPr lang="en-IN" dirty="0"/>
              <a:t> probability theory and heuristic algorithms to create a challenging and educational gaming experience.</a:t>
            </a:r>
          </a:p>
          <a:p>
            <a:pPr algn="l">
              <a:buFont typeface="Arial" panose="020B0604020202020204" pitchFamily="34" charset="0"/>
              <a:buChar char="•"/>
            </a:pPr>
            <a:r>
              <a:rPr lang="en-IN" b="1" dirty="0"/>
              <a:t>Showcase</a:t>
            </a:r>
            <a:r>
              <a:rPr lang="en-IN" dirty="0"/>
              <a:t> the practical application of probability in shaping AI decision-making, strategic thinking, and adaptability in video games.</a:t>
            </a:r>
          </a:p>
        </p:txBody>
      </p:sp>
      <p:sp>
        <p:nvSpPr>
          <p:cNvPr id="2" name="TextBox 1">
            <a:extLst>
              <a:ext uri="{FF2B5EF4-FFF2-40B4-BE49-F238E27FC236}">
                <a16:creationId xmlns:a16="http://schemas.microsoft.com/office/drawing/2014/main" id="{1DBE8C58-8A2B-946C-00E2-429BF7EE3660}"/>
              </a:ext>
            </a:extLst>
          </p:cNvPr>
          <p:cNvSpPr txBox="1"/>
          <p:nvPr/>
        </p:nvSpPr>
        <p:spPr>
          <a:xfrm>
            <a:off x="2093976" y="1600200"/>
            <a:ext cx="4956048" cy="338554"/>
          </a:xfrm>
          <a:prstGeom prst="rect">
            <a:avLst/>
          </a:prstGeom>
          <a:no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This project aims to cover the following points: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52"/>
                                        </p:tgtEl>
                                        <p:attrNameLst>
                                          <p:attrName>style.visibility</p:attrName>
                                        </p:attrNameLst>
                                      </p:cBhvr>
                                      <p:to>
                                        <p:strVal val="visible"/>
                                      </p:to>
                                    </p:set>
                                    <p:animEffect transition="in" filter="fade">
                                      <p:cBhvr>
                                        <p:cTn id="7" dur="1000"/>
                                        <p:tgtEl>
                                          <p:spTgt spid="452"/>
                                        </p:tgtEl>
                                      </p:cBhvr>
                                    </p:animEffect>
                                  </p:childTnLst>
                                </p:cTn>
                              </p:par>
                              <p:par>
                                <p:cTn id="8" presetID="10" presetClass="entr" presetSubtype="0" fill="hold" nodeType="withEffect">
                                  <p:stCondLst>
                                    <p:cond delay="0"/>
                                  </p:stCondLst>
                                  <p:childTnLst>
                                    <p:set>
                                      <p:cBhvr>
                                        <p:cTn id="9" dur="1" fill="hold">
                                          <p:stCondLst>
                                            <p:cond delay="0"/>
                                          </p:stCondLst>
                                        </p:cTn>
                                        <p:tgtEl>
                                          <p:spTgt spid="451"/>
                                        </p:tgtEl>
                                        <p:attrNameLst>
                                          <p:attrName>style.visibility</p:attrName>
                                        </p:attrNameLst>
                                      </p:cBhvr>
                                      <p:to>
                                        <p:strVal val="visible"/>
                                      </p:to>
                                    </p:set>
                                    <p:animEffect transition="in" filter="fade">
                                      <p:cBhvr>
                                        <p:cTn id="10" dur="1000"/>
                                        <p:tgtEl>
                                          <p:spTgt spid="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58"/>
          <p:cNvSpPr/>
          <p:nvPr/>
        </p:nvSpPr>
        <p:spPr>
          <a:xfrm>
            <a:off x="5638277" y="3192530"/>
            <a:ext cx="3190566" cy="1690189"/>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8"/>
          <p:cNvSpPr/>
          <p:nvPr/>
        </p:nvSpPr>
        <p:spPr>
          <a:xfrm>
            <a:off x="3296109" y="-97784"/>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8"/>
          <p:cNvSpPr txBox="1">
            <a:spLocks noGrp="1"/>
          </p:cNvSpPr>
          <p:nvPr>
            <p:ph type="title"/>
          </p:nvPr>
        </p:nvSpPr>
        <p:spPr>
          <a:xfrm>
            <a:off x="-1251900" y="386847"/>
            <a:ext cx="582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Methods</a:t>
            </a:r>
            <a:endParaRPr dirty="0"/>
          </a:p>
        </p:txBody>
      </p:sp>
      <p:sp>
        <p:nvSpPr>
          <p:cNvPr id="561" name="Google Shape;561;p58"/>
          <p:cNvSpPr/>
          <p:nvPr/>
        </p:nvSpPr>
        <p:spPr>
          <a:xfrm>
            <a:off x="3547651" y="-41319"/>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FC46F5D7-1CE5-9BE9-BEBB-9904F6B179C6}"/>
              </a:ext>
            </a:extLst>
          </p:cNvPr>
          <p:cNvSpPr txBox="1"/>
          <p:nvPr/>
        </p:nvSpPr>
        <p:spPr>
          <a:xfrm>
            <a:off x="221942" y="1078613"/>
            <a:ext cx="8700116" cy="1800891"/>
          </a:xfrm>
          <a:prstGeom prst="rect">
            <a:avLst/>
          </a:prstGeom>
          <a:no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So if we just start from scratch, where we have a blank enemy player able to do all the things as the normal player can, how can we make it... move? do stuff?</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dirty="0">
                <a:latin typeface="Lato" panose="020F0502020204030203" pitchFamily="34" charset="0"/>
                <a:ea typeface="Lato" panose="020F0502020204030203" pitchFamily="34" charset="0"/>
                <a:cs typeface="Lato" panose="020F0502020204030203" pitchFamily="34" charset="0"/>
              </a:rPr>
              <a:t>1) </a:t>
            </a:r>
            <a:r>
              <a:rPr lang="en-US" sz="1600" b="1" dirty="0">
                <a:latin typeface="Lato" panose="020F0502020204030203" pitchFamily="34" charset="0"/>
                <a:ea typeface="Lato" panose="020F0502020204030203" pitchFamily="34" charset="0"/>
                <a:cs typeface="Lato" panose="020F0502020204030203" pitchFamily="34" charset="0"/>
              </a:rPr>
              <a:t>Random Approach – </a:t>
            </a:r>
            <a:r>
              <a:rPr lang="en-US" sz="1600" dirty="0">
                <a:latin typeface="Lato" panose="020F0502020204030203" pitchFamily="34" charset="0"/>
                <a:ea typeface="Lato" panose="020F0502020204030203" pitchFamily="34" charset="0"/>
                <a:cs typeface="Lato" panose="020F0502020204030203" pitchFamily="34" charset="0"/>
              </a:rPr>
              <a:t>Well of course the simplest solution is to just make it choose a move randomly and perform it. These can consist jumping, striking, moving left or moving right etc. But as evident from the video below... that does not get us anywhere... But why is that so? Because that doesn’t give us an </a:t>
            </a:r>
            <a:r>
              <a:rPr lang="en-US" sz="1600" b="1" dirty="0">
                <a:latin typeface="Lato" panose="020F0502020204030203" pitchFamily="34" charset="0"/>
                <a:ea typeface="Lato" panose="020F0502020204030203" pitchFamily="34" charset="0"/>
                <a:cs typeface="Lato" panose="020F0502020204030203" pitchFamily="34" charset="0"/>
              </a:rPr>
              <a:t>attack, </a:t>
            </a:r>
            <a:r>
              <a:rPr lang="en-US" sz="1600" dirty="0">
                <a:latin typeface="Lato" panose="020F0502020204030203" pitchFamily="34" charset="0"/>
                <a:ea typeface="Lato" panose="020F0502020204030203" pitchFamily="34" charset="0"/>
                <a:cs typeface="Lato" panose="020F0502020204030203" pitchFamily="34" charset="0"/>
              </a:rPr>
              <a:t>or in layman’s terms a sequence.</a:t>
            </a:r>
            <a:endParaRPr lang="en-US" sz="1600" b="1" dirty="0">
              <a:latin typeface="Lato" panose="020F0502020204030203" pitchFamily="34" charset="0"/>
              <a:ea typeface="Lato" panose="020F0502020204030203" pitchFamily="34" charset="0"/>
              <a:cs typeface="Lato" panose="020F0502020204030203" pitchFamily="34" charset="0"/>
            </a:endParaRPr>
          </a:p>
        </p:txBody>
      </p:sp>
      <p:pic>
        <p:nvPicPr>
          <p:cNvPr id="2050" name="Picture 2" descr="drawing">
            <a:extLst>
              <a:ext uri="{FF2B5EF4-FFF2-40B4-BE49-F238E27FC236}">
                <a16:creationId xmlns:a16="http://schemas.microsoft.com/office/drawing/2014/main" id="{E768A1E8-5C8E-FA1B-6134-7171DB277B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201" y="2931749"/>
            <a:ext cx="3833600" cy="2156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4878DCE-E4E1-2EC5-A02C-F2C5C47E0AA8}"/>
              </a:ext>
            </a:extLst>
          </p:cNvPr>
          <p:cNvSpPr txBox="1"/>
          <p:nvPr/>
        </p:nvSpPr>
        <p:spPr>
          <a:xfrm>
            <a:off x="245020" y="3083173"/>
            <a:ext cx="4746965" cy="830997"/>
          </a:xfrm>
          <a:prstGeom prst="rect">
            <a:avLst/>
          </a:prstGeom>
          <a:no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For </a:t>
            </a:r>
            <a:r>
              <a:rPr lang="en-US" sz="1600" dirty="0" err="1">
                <a:latin typeface="Lato" panose="020F0502020204030203" pitchFamily="34" charset="0"/>
                <a:ea typeface="Lato" panose="020F0502020204030203" pitchFamily="34" charset="0"/>
                <a:cs typeface="Lato" panose="020F0502020204030203" pitchFamily="34" charset="0"/>
              </a:rPr>
              <a:t>eg.</a:t>
            </a:r>
            <a:r>
              <a:rPr lang="en-US" sz="1600" dirty="0">
                <a:latin typeface="Lato" panose="020F0502020204030203" pitchFamily="34" charset="0"/>
                <a:ea typeface="Lato" panose="020F0502020204030203" pitchFamily="34" charset="0"/>
                <a:cs typeface="Lato" panose="020F0502020204030203" pitchFamily="34" charset="0"/>
              </a:rPr>
              <a:t> It might do a move left immediately followed by a move right, but essentially just ends up cancelling each other out.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8" name="Google Shape;558;p58"/>
          <p:cNvSpPr/>
          <p:nvPr/>
        </p:nvSpPr>
        <p:spPr>
          <a:xfrm>
            <a:off x="3296109" y="-97784"/>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8"/>
          <p:cNvSpPr txBox="1">
            <a:spLocks noGrp="1"/>
          </p:cNvSpPr>
          <p:nvPr>
            <p:ph type="title"/>
          </p:nvPr>
        </p:nvSpPr>
        <p:spPr>
          <a:xfrm>
            <a:off x="4175093" y="274054"/>
            <a:ext cx="582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Methods</a:t>
            </a:r>
            <a:endParaRPr dirty="0"/>
          </a:p>
        </p:txBody>
      </p:sp>
      <p:sp>
        <p:nvSpPr>
          <p:cNvPr id="561" name="Google Shape;561;p58"/>
          <p:cNvSpPr/>
          <p:nvPr/>
        </p:nvSpPr>
        <p:spPr>
          <a:xfrm>
            <a:off x="3547651" y="-41319"/>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FC46F5D7-1CE5-9BE9-BEBB-9904F6B179C6}"/>
              </a:ext>
            </a:extLst>
          </p:cNvPr>
          <p:cNvSpPr txBox="1"/>
          <p:nvPr/>
        </p:nvSpPr>
        <p:spPr>
          <a:xfrm>
            <a:off x="177554" y="1257952"/>
            <a:ext cx="8677037" cy="1077218"/>
          </a:xfrm>
          <a:prstGeom prst="rect">
            <a:avLst/>
          </a:prstGeom>
          <a:no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2) </a:t>
            </a:r>
            <a:r>
              <a:rPr lang="en-US" sz="1600" b="1" dirty="0">
                <a:latin typeface="Lato" panose="020F0502020204030203" pitchFamily="34" charset="0"/>
                <a:ea typeface="Lato" panose="020F0502020204030203" pitchFamily="34" charset="0"/>
                <a:cs typeface="Lato" panose="020F0502020204030203" pitchFamily="34" charset="0"/>
              </a:rPr>
              <a:t>Random Sequence – </a:t>
            </a:r>
            <a:r>
              <a:rPr lang="en-US" sz="1600" dirty="0">
                <a:latin typeface="Lato" panose="020F0502020204030203" pitchFamily="34" charset="0"/>
                <a:ea typeface="Lato" panose="020F0502020204030203" pitchFamily="34" charset="0"/>
                <a:cs typeface="Lato" panose="020F0502020204030203" pitchFamily="34" charset="0"/>
              </a:rPr>
              <a:t>A slightly more sophisticated approach would be to create sequences of movements. Instead of just randomly selecting a single move, we have randomly select a sequence of movements which perform a specific action. Such as `jump left then down strike`, `walk left then attack` etc.</a:t>
            </a:r>
            <a:endParaRPr lang="en-US" sz="1600" b="1" dirty="0">
              <a:latin typeface="Lato" panose="020F0502020204030203" pitchFamily="34" charset="0"/>
              <a:ea typeface="Lato" panose="020F0502020204030203" pitchFamily="34" charset="0"/>
              <a:cs typeface="Lato" panose="020F0502020204030203" pitchFamily="34" charset="0"/>
            </a:endParaRPr>
          </a:p>
        </p:txBody>
      </p:sp>
      <p:pic>
        <p:nvPicPr>
          <p:cNvPr id="3074" name="Picture 2" descr="drawing">
            <a:extLst>
              <a:ext uri="{FF2B5EF4-FFF2-40B4-BE49-F238E27FC236}">
                <a16:creationId xmlns:a16="http://schemas.microsoft.com/office/drawing/2014/main" id="{5500DF16-5FC9-11FD-1F5B-DBEEC3182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54" y="2656087"/>
            <a:ext cx="4074850" cy="22921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B5B254C-8AF3-033C-7EEB-99A8AF4BB107}"/>
              </a:ext>
            </a:extLst>
          </p:cNvPr>
          <p:cNvSpPr txBox="1"/>
          <p:nvPr/>
        </p:nvSpPr>
        <p:spPr>
          <a:xfrm>
            <a:off x="4651899" y="2706579"/>
            <a:ext cx="4074850" cy="1815882"/>
          </a:xfrm>
          <a:prstGeom prst="rect">
            <a:avLst/>
          </a:prstGeom>
          <a:no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As evident from the video, now it looks like our enemy is actually trying to do something, instead of dancing in one position. Still this is not at all what a real enemy would do. So we will have to look for an approach to decide which sequence to choose at a given time.</a:t>
            </a:r>
          </a:p>
        </p:txBody>
      </p:sp>
    </p:spTree>
    <p:extLst>
      <p:ext uri="{BB962C8B-B14F-4D97-AF65-F5344CB8AC3E}">
        <p14:creationId xmlns:p14="http://schemas.microsoft.com/office/powerpoint/2010/main" val="4173270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8" name="Google Shape;558;p58"/>
          <p:cNvSpPr/>
          <p:nvPr/>
        </p:nvSpPr>
        <p:spPr>
          <a:xfrm>
            <a:off x="3296109" y="-97784"/>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8"/>
          <p:cNvSpPr txBox="1">
            <a:spLocks noGrp="1"/>
          </p:cNvSpPr>
          <p:nvPr>
            <p:ph type="title"/>
          </p:nvPr>
        </p:nvSpPr>
        <p:spPr>
          <a:xfrm>
            <a:off x="4175093" y="274054"/>
            <a:ext cx="582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Methods</a:t>
            </a:r>
            <a:endParaRPr dirty="0"/>
          </a:p>
        </p:txBody>
      </p:sp>
      <p:sp>
        <p:nvSpPr>
          <p:cNvPr id="561" name="Google Shape;561;p58"/>
          <p:cNvSpPr/>
          <p:nvPr/>
        </p:nvSpPr>
        <p:spPr>
          <a:xfrm>
            <a:off x="3547651" y="-41319"/>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FC46F5D7-1CE5-9BE9-BEBB-9904F6B179C6}"/>
              </a:ext>
            </a:extLst>
          </p:cNvPr>
          <p:cNvSpPr txBox="1"/>
          <p:nvPr/>
        </p:nvSpPr>
        <p:spPr>
          <a:xfrm>
            <a:off x="177554" y="1257952"/>
            <a:ext cx="8677037" cy="1323439"/>
          </a:xfrm>
          <a:prstGeom prst="rect">
            <a:avLst/>
          </a:prstGeom>
          <a:no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3) </a:t>
            </a:r>
            <a:r>
              <a:rPr lang="en-US" sz="1600" b="1" dirty="0">
                <a:latin typeface="Lato" panose="020F0502020204030203" pitchFamily="34" charset="0"/>
                <a:ea typeface="Lato" panose="020F0502020204030203" pitchFamily="34" charset="0"/>
                <a:cs typeface="Lato" panose="020F0502020204030203" pitchFamily="34" charset="0"/>
              </a:rPr>
              <a:t>Heuristics Approach – </a:t>
            </a:r>
            <a:r>
              <a:rPr lang="en-US" sz="1600" dirty="0">
                <a:latin typeface="Lato" panose="020F0502020204030203" pitchFamily="34" charset="0"/>
                <a:ea typeface="Lato" panose="020F0502020204030203" pitchFamily="34" charset="0"/>
                <a:cs typeface="Lato" panose="020F0502020204030203" pitchFamily="34" charset="0"/>
              </a:rPr>
              <a:t>By now I have mentioned this term multiple times. But what does it actually mean?</a:t>
            </a:r>
          </a:p>
          <a:p>
            <a:endParaRPr lang="en-US" sz="1600" b="1" dirty="0">
              <a:latin typeface="Lato" panose="020F0502020204030203" pitchFamily="34" charset="0"/>
              <a:ea typeface="Lato" panose="020F0502020204030203" pitchFamily="34" charset="0"/>
              <a:cs typeface="Lato" panose="020F0502020204030203" pitchFamily="34" charset="0"/>
            </a:endParaRPr>
          </a:p>
          <a:p>
            <a:r>
              <a:rPr lang="en-US" sz="1600" dirty="0">
                <a:latin typeface="Lato" panose="020F0502020204030203" pitchFamily="34" charset="0"/>
                <a:ea typeface="Lato" panose="020F0502020204030203" pitchFamily="34" charset="0"/>
                <a:cs typeface="Lato" panose="020F0502020204030203" pitchFamily="34" charset="0"/>
              </a:rPr>
              <a:t>Heuristics is nothing but a problem-solving method where the goal is to find a workable solution in a feasible amount of time. It aims for rapid solution instead of how accurate it is.</a:t>
            </a:r>
          </a:p>
        </p:txBody>
      </p:sp>
      <p:sp>
        <p:nvSpPr>
          <p:cNvPr id="3" name="TextBox 2">
            <a:extLst>
              <a:ext uri="{FF2B5EF4-FFF2-40B4-BE49-F238E27FC236}">
                <a16:creationId xmlns:a16="http://schemas.microsoft.com/office/drawing/2014/main" id="{23A6FA45-03EF-F689-514F-2B2D5A58D91D}"/>
              </a:ext>
            </a:extLst>
          </p:cNvPr>
          <p:cNvSpPr txBox="1"/>
          <p:nvPr/>
        </p:nvSpPr>
        <p:spPr>
          <a:xfrm>
            <a:off x="237035" y="2899661"/>
            <a:ext cx="4279037" cy="1815882"/>
          </a:xfrm>
          <a:prstGeom prst="rect">
            <a:avLst/>
          </a:prstGeom>
          <a:no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Heuristics is a great approach for our case as our AI needs to make quick decisions given the various factors, and it MUST return a move regardless of how accurate it might be.</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dirty="0">
                <a:latin typeface="Lato" panose="020F0502020204030203" pitchFamily="34" charset="0"/>
                <a:ea typeface="Lato" panose="020F0502020204030203" pitchFamily="34" charset="0"/>
                <a:cs typeface="Lato" panose="020F0502020204030203" pitchFamily="34" charset="0"/>
              </a:rPr>
              <a:t>As evident from the video now, our AI seems to be behaving like a normal player now.</a:t>
            </a:r>
          </a:p>
        </p:txBody>
      </p:sp>
      <p:pic>
        <p:nvPicPr>
          <p:cNvPr id="5122" name="Picture 2" descr="drawing">
            <a:extLst>
              <a:ext uri="{FF2B5EF4-FFF2-40B4-BE49-F238E27FC236}">
                <a16:creationId xmlns:a16="http://schemas.microsoft.com/office/drawing/2014/main" id="{0D763F4B-8119-38BC-BB65-18A972219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544" y="2763628"/>
            <a:ext cx="3989047" cy="2243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860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4" name="Google Shape;1094;p84"/>
          <p:cNvSpPr txBox="1">
            <a:spLocks noGrp="1"/>
          </p:cNvSpPr>
          <p:nvPr>
            <p:ph type="title"/>
          </p:nvPr>
        </p:nvSpPr>
        <p:spPr>
          <a:xfrm>
            <a:off x="583876" y="24596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err="1">
                <a:latin typeface="Lato" panose="020F0502020204030203" pitchFamily="34" charset="0"/>
                <a:ea typeface="Lato" panose="020F0502020204030203" pitchFamily="34" charset="0"/>
                <a:cs typeface="Lato" panose="020F0502020204030203" pitchFamily="34" charset="0"/>
              </a:rPr>
              <a:t>Decision-Making</a:t>
            </a:r>
            <a:r>
              <a:rPr lang="fr" dirty="0">
                <a:latin typeface="Lato" panose="020F0502020204030203" pitchFamily="34" charset="0"/>
                <a:ea typeface="Lato" panose="020F0502020204030203" pitchFamily="34" charset="0"/>
                <a:cs typeface="Lato" panose="020F0502020204030203" pitchFamily="34" charset="0"/>
              </a:rPr>
              <a:t> Process</a:t>
            </a:r>
            <a:endParaRPr dirty="0">
              <a:latin typeface="Lato" panose="020F0502020204030203" pitchFamily="34" charset="0"/>
              <a:ea typeface="Lato" panose="020F0502020204030203" pitchFamily="34" charset="0"/>
              <a:cs typeface="Lato" panose="020F0502020204030203" pitchFamily="34" charset="0"/>
            </a:endParaRPr>
          </a:p>
        </p:txBody>
      </p:sp>
      <p:sp>
        <p:nvSpPr>
          <p:cNvPr id="1095" name="Google Shape;1095;p84"/>
          <p:cNvSpPr/>
          <p:nvPr/>
        </p:nvSpPr>
        <p:spPr>
          <a:xfrm>
            <a:off x="2525697" y="1663582"/>
            <a:ext cx="4092606" cy="4389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1600" b="1" dirty="0" err="1">
                <a:solidFill>
                  <a:schemeClr val="accent1"/>
                </a:solidFill>
                <a:latin typeface="Lato" panose="020F0502020204030203" pitchFamily="34" charset="0"/>
                <a:ea typeface="Lato" panose="020F0502020204030203" pitchFamily="34" charset="0"/>
                <a:cs typeface="Lato" panose="020F0502020204030203" pitchFamily="34" charset="0"/>
                <a:sym typeface="Fjalla One"/>
              </a:rPr>
              <a:t>Which</a:t>
            </a:r>
            <a:r>
              <a:rPr lang="fr" sz="1600" b="1" dirty="0">
                <a:solidFill>
                  <a:schemeClr val="accent1"/>
                </a:solidFill>
                <a:latin typeface="Lato" panose="020F0502020204030203" pitchFamily="34" charset="0"/>
                <a:ea typeface="Lato" panose="020F0502020204030203" pitchFamily="34" charset="0"/>
                <a:cs typeface="Lato" panose="020F0502020204030203" pitchFamily="34" charset="0"/>
                <a:sym typeface="Fjalla One"/>
              </a:rPr>
              <a:t> action to </a:t>
            </a:r>
            <a:r>
              <a:rPr lang="fr" sz="1600" b="1" dirty="0" err="1">
                <a:solidFill>
                  <a:schemeClr val="accent1"/>
                </a:solidFill>
                <a:latin typeface="Lato" panose="020F0502020204030203" pitchFamily="34" charset="0"/>
                <a:ea typeface="Lato" panose="020F0502020204030203" pitchFamily="34" charset="0"/>
                <a:cs typeface="Lato" panose="020F0502020204030203" pitchFamily="34" charset="0"/>
                <a:sym typeface="Fjalla One"/>
              </a:rPr>
              <a:t>perform</a:t>
            </a:r>
            <a:r>
              <a:rPr lang="fr" sz="1600" b="1" dirty="0">
                <a:solidFill>
                  <a:schemeClr val="accent1"/>
                </a:solidFill>
                <a:latin typeface="Lato" panose="020F0502020204030203" pitchFamily="34" charset="0"/>
                <a:ea typeface="Lato" panose="020F0502020204030203" pitchFamily="34" charset="0"/>
                <a:cs typeface="Lato" panose="020F0502020204030203" pitchFamily="34" charset="0"/>
                <a:sym typeface="Fjalla One"/>
              </a:rPr>
              <a:t> </a:t>
            </a:r>
            <a:r>
              <a:rPr lang="fr" sz="1600" b="1" dirty="0" err="1">
                <a:solidFill>
                  <a:schemeClr val="accent1"/>
                </a:solidFill>
                <a:latin typeface="Lato" panose="020F0502020204030203" pitchFamily="34" charset="0"/>
                <a:ea typeface="Lato" panose="020F0502020204030203" pitchFamily="34" charset="0"/>
                <a:cs typeface="Lato" panose="020F0502020204030203" pitchFamily="34" charset="0"/>
                <a:sym typeface="Fjalla One"/>
              </a:rPr>
              <a:t>next</a:t>
            </a:r>
            <a:r>
              <a:rPr lang="fr" sz="1600" b="1" dirty="0">
                <a:solidFill>
                  <a:schemeClr val="accent1"/>
                </a:solidFill>
                <a:latin typeface="Lato" panose="020F0502020204030203" pitchFamily="34" charset="0"/>
                <a:ea typeface="Lato" panose="020F0502020204030203" pitchFamily="34" charset="0"/>
                <a:cs typeface="Lato" panose="020F0502020204030203" pitchFamily="34" charset="0"/>
                <a:sym typeface="Fjalla One"/>
              </a:rPr>
              <a:t>?</a:t>
            </a:r>
            <a:endParaRPr sz="1600" b="1" dirty="0">
              <a:solidFill>
                <a:schemeClr val="accent1"/>
              </a:solidFill>
              <a:latin typeface="Lato" panose="020F0502020204030203" pitchFamily="34" charset="0"/>
              <a:ea typeface="Lato" panose="020F0502020204030203" pitchFamily="34" charset="0"/>
              <a:cs typeface="Lato" panose="020F0502020204030203" pitchFamily="34" charset="0"/>
              <a:sym typeface="Fjalla One"/>
            </a:endParaRPr>
          </a:p>
        </p:txBody>
      </p:sp>
      <p:sp>
        <p:nvSpPr>
          <p:cNvPr id="1096" name="Google Shape;1096;p84"/>
          <p:cNvSpPr/>
          <p:nvPr/>
        </p:nvSpPr>
        <p:spPr>
          <a:xfrm>
            <a:off x="1160016" y="3113552"/>
            <a:ext cx="1970400" cy="1673700"/>
          </a:xfrm>
          <a:prstGeom prst="roundRect">
            <a:avLst>
              <a:gd name="adj" fmla="val 9896"/>
            </a:avLst>
          </a:prstGeom>
          <a:solidFill>
            <a:schemeClr val="dk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latin typeface="Lato" panose="020F0502020204030203" pitchFamily="34" charset="0"/>
                <a:ea typeface="Lato" panose="020F0502020204030203" pitchFamily="34" charset="0"/>
                <a:cs typeface="Lato" panose="020F0502020204030203" pitchFamily="34" charset="0"/>
                <a:sym typeface="Lato"/>
              </a:rPr>
              <a:t>Try to avoid the player by hiding in corner, or jumping.</a:t>
            </a:r>
            <a:endParaRPr sz="1600"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1097" name="Google Shape;1097;p84"/>
          <p:cNvSpPr/>
          <p:nvPr/>
        </p:nvSpPr>
        <p:spPr>
          <a:xfrm>
            <a:off x="3395709" y="2502321"/>
            <a:ext cx="2352582" cy="486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sym typeface="Fjalla One"/>
              </a:rPr>
              <a:t>How close is the player</a:t>
            </a:r>
            <a:endParaRPr sz="1600" b="1" dirty="0">
              <a:solidFill>
                <a:schemeClr val="accent1"/>
              </a:solidFill>
              <a:latin typeface="Lato" panose="020F0502020204030203" pitchFamily="34" charset="0"/>
              <a:ea typeface="Lato" panose="020F0502020204030203" pitchFamily="34" charset="0"/>
              <a:cs typeface="Lato" panose="020F0502020204030203" pitchFamily="34" charset="0"/>
              <a:sym typeface="Fjalla One"/>
            </a:endParaRPr>
          </a:p>
        </p:txBody>
      </p:sp>
      <p:sp>
        <p:nvSpPr>
          <p:cNvPr id="1098" name="Google Shape;1098;p84"/>
          <p:cNvSpPr/>
          <p:nvPr/>
        </p:nvSpPr>
        <p:spPr>
          <a:xfrm>
            <a:off x="1160016" y="2502321"/>
            <a:ext cx="1970400" cy="486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sym typeface="Fjalla One"/>
              </a:rPr>
              <a:t>Is stamina low?</a:t>
            </a:r>
            <a:endParaRPr sz="1600" b="1" dirty="0">
              <a:solidFill>
                <a:schemeClr val="accent1"/>
              </a:solidFill>
              <a:latin typeface="Lato" panose="020F0502020204030203" pitchFamily="34" charset="0"/>
              <a:ea typeface="Lato" panose="020F0502020204030203" pitchFamily="34" charset="0"/>
              <a:cs typeface="Lato" panose="020F0502020204030203" pitchFamily="34" charset="0"/>
              <a:sym typeface="Fjalla One"/>
            </a:endParaRPr>
          </a:p>
        </p:txBody>
      </p:sp>
      <p:sp>
        <p:nvSpPr>
          <p:cNvPr id="1099" name="Google Shape;1099;p84"/>
          <p:cNvSpPr/>
          <p:nvPr/>
        </p:nvSpPr>
        <p:spPr>
          <a:xfrm>
            <a:off x="6040216" y="2502321"/>
            <a:ext cx="1970400" cy="486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1600" b="1" dirty="0">
                <a:solidFill>
                  <a:schemeClr val="accent1"/>
                </a:solidFill>
                <a:latin typeface="Lato" panose="020F0502020204030203" pitchFamily="34" charset="0"/>
                <a:ea typeface="Lato" panose="020F0502020204030203" pitchFamily="34" charset="0"/>
                <a:cs typeface="Lato" panose="020F0502020204030203" pitchFamily="34" charset="0"/>
                <a:sym typeface="Fjalla One"/>
              </a:rPr>
              <a:t>In </a:t>
            </a:r>
            <a:r>
              <a:rPr lang="fr" sz="1600" b="1" dirty="0" err="1">
                <a:solidFill>
                  <a:schemeClr val="accent1"/>
                </a:solidFill>
                <a:latin typeface="Lato" panose="020F0502020204030203" pitchFamily="34" charset="0"/>
                <a:ea typeface="Lato" panose="020F0502020204030203" pitchFamily="34" charset="0"/>
                <a:cs typeface="Lato" panose="020F0502020204030203" pitchFamily="34" charset="0"/>
                <a:sym typeface="Fjalla One"/>
              </a:rPr>
              <a:t>mid</a:t>
            </a:r>
            <a:r>
              <a:rPr lang="fr" sz="1600" b="1" dirty="0">
                <a:solidFill>
                  <a:schemeClr val="accent1"/>
                </a:solidFill>
                <a:latin typeface="Lato" panose="020F0502020204030203" pitchFamily="34" charset="0"/>
                <a:ea typeface="Lato" panose="020F0502020204030203" pitchFamily="34" charset="0"/>
                <a:cs typeface="Lato" panose="020F0502020204030203" pitchFamily="34" charset="0"/>
                <a:sym typeface="Fjalla One"/>
              </a:rPr>
              <a:t> air?</a:t>
            </a:r>
            <a:endParaRPr sz="1600" b="1" dirty="0">
              <a:solidFill>
                <a:schemeClr val="accent1"/>
              </a:solidFill>
              <a:latin typeface="Lato" panose="020F0502020204030203" pitchFamily="34" charset="0"/>
              <a:ea typeface="Lato" panose="020F0502020204030203" pitchFamily="34" charset="0"/>
              <a:cs typeface="Lato" panose="020F0502020204030203" pitchFamily="34" charset="0"/>
              <a:sym typeface="Fjalla One"/>
            </a:endParaRPr>
          </a:p>
        </p:txBody>
      </p:sp>
      <p:sp>
        <p:nvSpPr>
          <p:cNvPr id="1100" name="Google Shape;1100;p84"/>
          <p:cNvSpPr/>
          <p:nvPr/>
        </p:nvSpPr>
        <p:spPr>
          <a:xfrm>
            <a:off x="3586800" y="3113552"/>
            <a:ext cx="1970400" cy="1673700"/>
          </a:xfrm>
          <a:prstGeom prst="roundRect">
            <a:avLst>
              <a:gd name="adj" fmla="val 9542"/>
            </a:avLst>
          </a:prstGeom>
          <a:solidFill>
            <a:schemeClr val="dk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latin typeface="Lato" panose="020F0502020204030203" pitchFamily="34" charset="0"/>
                <a:ea typeface="Lato" panose="020F0502020204030203" pitchFamily="34" charset="0"/>
                <a:cs typeface="Lato" panose="020F0502020204030203" pitchFamily="34" charset="0"/>
                <a:sym typeface="Lato"/>
              </a:rPr>
              <a:t>If player is close, attack swiftly, if player is far dash towards the player then attack</a:t>
            </a:r>
            <a:endParaRPr sz="1600"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1101" name="Google Shape;1101;p84"/>
          <p:cNvSpPr/>
          <p:nvPr/>
        </p:nvSpPr>
        <p:spPr>
          <a:xfrm>
            <a:off x="6040216" y="3113552"/>
            <a:ext cx="1970400" cy="1673700"/>
          </a:xfrm>
          <a:prstGeom prst="roundRect">
            <a:avLst>
              <a:gd name="adj" fmla="val 12138"/>
            </a:avLst>
          </a:prstGeom>
          <a:solidFill>
            <a:schemeClr val="dk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latin typeface="Lato" panose="020F0502020204030203" pitchFamily="34" charset="0"/>
                <a:ea typeface="Lato" panose="020F0502020204030203" pitchFamily="34" charset="0"/>
                <a:cs typeface="Lato" panose="020F0502020204030203" pitchFamily="34" charset="0"/>
                <a:sym typeface="Lato"/>
              </a:rPr>
              <a:t>Perform a down strike attack on player is possible</a:t>
            </a:r>
            <a:endParaRPr sz="1600"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p:txBody>
      </p:sp>
      <p:cxnSp>
        <p:nvCxnSpPr>
          <p:cNvPr id="1102" name="Google Shape;1102;p84"/>
          <p:cNvCxnSpPr>
            <a:cxnSpLocks/>
            <a:stCxn id="1095" idx="2"/>
            <a:endCxn id="1098" idx="0"/>
          </p:cNvCxnSpPr>
          <p:nvPr/>
        </p:nvCxnSpPr>
        <p:spPr>
          <a:xfrm flipH="1">
            <a:off x="2145216" y="2102482"/>
            <a:ext cx="2426784" cy="399839"/>
          </a:xfrm>
          <a:prstGeom prst="straightConnector1">
            <a:avLst/>
          </a:prstGeom>
          <a:noFill/>
          <a:ln w="9525" cap="flat" cmpd="sng">
            <a:solidFill>
              <a:schemeClr val="accent1"/>
            </a:solidFill>
            <a:prstDash val="solid"/>
            <a:round/>
            <a:headEnd type="none" w="med" len="med"/>
            <a:tailEnd type="none" w="med" len="med"/>
          </a:ln>
        </p:spPr>
      </p:cxnSp>
      <p:cxnSp>
        <p:nvCxnSpPr>
          <p:cNvPr id="1103" name="Google Shape;1103;p84"/>
          <p:cNvCxnSpPr>
            <a:cxnSpLocks/>
            <a:stCxn id="1095" idx="2"/>
            <a:endCxn id="1097" idx="0"/>
          </p:cNvCxnSpPr>
          <p:nvPr/>
        </p:nvCxnSpPr>
        <p:spPr>
          <a:xfrm>
            <a:off x="4572000" y="2102482"/>
            <a:ext cx="0" cy="399839"/>
          </a:xfrm>
          <a:prstGeom prst="straightConnector1">
            <a:avLst/>
          </a:prstGeom>
          <a:noFill/>
          <a:ln w="9525" cap="flat" cmpd="sng">
            <a:solidFill>
              <a:schemeClr val="accent1"/>
            </a:solidFill>
            <a:prstDash val="solid"/>
            <a:round/>
            <a:headEnd type="none" w="med" len="med"/>
            <a:tailEnd type="none" w="med" len="med"/>
          </a:ln>
        </p:spPr>
      </p:cxnSp>
      <p:cxnSp>
        <p:nvCxnSpPr>
          <p:cNvPr id="1104" name="Google Shape;1104;p84"/>
          <p:cNvCxnSpPr>
            <a:cxnSpLocks/>
            <a:stCxn id="1095" idx="2"/>
            <a:endCxn id="1099" idx="0"/>
          </p:cNvCxnSpPr>
          <p:nvPr/>
        </p:nvCxnSpPr>
        <p:spPr>
          <a:xfrm>
            <a:off x="4572000" y="2102482"/>
            <a:ext cx="2453416" cy="399839"/>
          </a:xfrm>
          <a:prstGeom prst="straightConnector1">
            <a:avLst/>
          </a:prstGeom>
          <a:noFill/>
          <a:ln w="9525" cap="flat" cmpd="sng">
            <a:solidFill>
              <a:schemeClr val="accent1"/>
            </a:solidFill>
            <a:prstDash val="solid"/>
            <a:round/>
            <a:headEnd type="none" w="med" len="med"/>
            <a:tailEnd type="none" w="med" len="med"/>
          </a:ln>
        </p:spPr>
      </p:cxnSp>
      <p:sp>
        <p:nvSpPr>
          <p:cNvPr id="33" name="TextBox 32">
            <a:extLst>
              <a:ext uri="{FF2B5EF4-FFF2-40B4-BE49-F238E27FC236}">
                <a16:creationId xmlns:a16="http://schemas.microsoft.com/office/drawing/2014/main" id="{6C6F7FEA-102A-C542-49D7-19DC3BC8C054}"/>
              </a:ext>
            </a:extLst>
          </p:cNvPr>
          <p:cNvSpPr txBox="1"/>
          <p:nvPr/>
        </p:nvSpPr>
        <p:spPr>
          <a:xfrm>
            <a:off x="997259" y="919012"/>
            <a:ext cx="7149482" cy="338554"/>
          </a:xfrm>
          <a:prstGeom prst="rect">
            <a:avLst/>
          </a:prstGeom>
          <a:no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This is an example of how the decision-making process is done in the game.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sz="2800" dirty="0" err="1">
                <a:latin typeface="Lato" panose="020F0502020204030203" pitchFamily="34" charset="0"/>
                <a:ea typeface="Lato" panose="020F0502020204030203" pitchFamily="34" charset="0"/>
                <a:cs typeface="Lato" panose="020F0502020204030203" pitchFamily="34" charset="0"/>
              </a:rPr>
              <a:t>Results</a:t>
            </a:r>
            <a:endParaRPr sz="1600" dirty="0">
              <a:latin typeface="Lato" panose="020F0502020204030203" pitchFamily="34" charset="0"/>
              <a:ea typeface="Lato" panose="020F0502020204030203" pitchFamily="34" charset="0"/>
              <a:cs typeface="Lato" panose="020F0502020204030203" pitchFamily="34" charset="0"/>
            </a:endParaRPr>
          </a:p>
        </p:txBody>
      </p:sp>
      <p:sp>
        <p:nvSpPr>
          <p:cNvPr id="490" name="Google Shape;490;p54"/>
          <p:cNvSpPr txBox="1">
            <a:spLocks noGrp="1"/>
          </p:cNvSpPr>
          <p:nvPr>
            <p:ph type="title" idx="2"/>
          </p:nvPr>
        </p:nvSpPr>
        <p:spPr>
          <a:xfrm>
            <a:off x="2218300" y="2670530"/>
            <a:ext cx="2692223" cy="394200"/>
          </a:xfrm>
          <a:prstGeom prst="rect">
            <a:avLst/>
          </a:prstGeom>
        </p:spPr>
        <p:txBody>
          <a:bodyPr spcFirstLastPara="1" wrap="square" lIns="91425" tIns="91425" rIns="91425" bIns="91425" anchor="ctr" anchorCtr="0">
            <a:noAutofit/>
          </a:bodyPr>
          <a:lstStyle/>
          <a:p>
            <a:r>
              <a:rPr lang="en-IN" sz="1600" b="1" i="0" dirty="0">
                <a:effectLst/>
                <a:latin typeface="Lato" panose="020F0502020204030203" pitchFamily="34" charset="0"/>
                <a:ea typeface="Lato" panose="020F0502020204030203" pitchFamily="34" charset="0"/>
                <a:cs typeface="Lato" panose="020F0502020204030203" pitchFamily="34" charset="0"/>
              </a:rPr>
              <a:t>Player Engagement</a:t>
            </a:r>
            <a:br>
              <a:rPr lang="en-IN" sz="1600" b="1" i="0" dirty="0">
                <a:effectLst/>
                <a:latin typeface="Lato" panose="020F0502020204030203" pitchFamily="34" charset="0"/>
                <a:ea typeface="Lato" panose="020F0502020204030203" pitchFamily="34" charset="0"/>
                <a:cs typeface="Lato" panose="020F0502020204030203" pitchFamily="34" charset="0"/>
              </a:rPr>
            </a:br>
            <a:endParaRPr sz="1600" dirty="0">
              <a:latin typeface="Lato" panose="020F0502020204030203" pitchFamily="34" charset="0"/>
              <a:ea typeface="Lato" panose="020F0502020204030203" pitchFamily="34" charset="0"/>
              <a:cs typeface="Lato" panose="020F0502020204030203" pitchFamily="34" charset="0"/>
            </a:endParaRPr>
          </a:p>
        </p:txBody>
      </p:sp>
      <p:sp>
        <p:nvSpPr>
          <p:cNvPr id="491" name="Google Shape;491;p54"/>
          <p:cNvSpPr txBox="1">
            <a:spLocks noGrp="1"/>
          </p:cNvSpPr>
          <p:nvPr>
            <p:ph type="subTitle" idx="1"/>
          </p:nvPr>
        </p:nvSpPr>
        <p:spPr>
          <a:xfrm>
            <a:off x="2206803" y="2975734"/>
            <a:ext cx="6118274"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1600" dirty="0" err="1">
                <a:latin typeface="Lato" panose="020F0502020204030203" pitchFamily="34" charset="0"/>
                <a:ea typeface="Lato" panose="020F0502020204030203" pitchFamily="34" charset="0"/>
                <a:cs typeface="Lato" panose="020F0502020204030203" pitchFamily="34" charset="0"/>
              </a:rPr>
              <a:t>Instead</a:t>
            </a:r>
            <a:r>
              <a:rPr lang="fr" sz="1600" dirty="0">
                <a:latin typeface="Lato" panose="020F0502020204030203" pitchFamily="34" charset="0"/>
                <a:ea typeface="Lato" panose="020F0502020204030203" pitchFamily="34" charset="0"/>
                <a:cs typeface="Lato" panose="020F0502020204030203" pitchFamily="34" charset="0"/>
              </a:rPr>
              <a:t> of </a:t>
            </a:r>
            <a:r>
              <a:rPr lang="fr" sz="1600" dirty="0" err="1">
                <a:latin typeface="Lato" panose="020F0502020204030203" pitchFamily="34" charset="0"/>
                <a:ea typeface="Lato" panose="020F0502020204030203" pitchFamily="34" charset="0"/>
                <a:cs typeface="Lato" panose="020F0502020204030203" pitchFamily="34" charset="0"/>
              </a:rPr>
              <a:t>boring</a:t>
            </a:r>
            <a:r>
              <a:rPr lang="fr" sz="1600" dirty="0">
                <a:latin typeface="Lato" panose="020F0502020204030203" pitchFamily="34" charset="0"/>
                <a:ea typeface="Lato" panose="020F0502020204030203" pitchFamily="34" charset="0"/>
                <a:cs typeface="Lato" panose="020F0502020204030203" pitchFamily="34" charset="0"/>
              </a:rPr>
              <a:t> </a:t>
            </a:r>
            <a:r>
              <a:rPr lang="fr" sz="1600" dirty="0" err="1">
                <a:latin typeface="Lato" panose="020F0502020204030203" pitchFamily="34" charset="0"/>
                <a:ea typeface="Lato" panose="020F0502020204030203" pitchFamily="34" charset="0"/>
                <a:cs typeface="Lato" panose="020F0502020204030203" pitchFamily="34" charset="0"/>
              </a:rPr>
              <a:t>statistics</a:t>
            </a:r>
            <a:r>
              <a:rPr lang="fr" sz="1600" dirty="0">
                <a:latin typeface="Lato" panose="020F0502020204030203" pitchFamily="34" charset="0"/>
                <a:ea typeface="Lato" panose="020F0502020204030203" pitchFamily="34" charset="0"/>
                <a:cs typeface="Lato" panose="020F0502020204030203" pitchFamily="34" charset="0"/>
              </a:rPr>
              <a:t> </a:t>
            </a:r>
            <a:r>
              <a:rPr lang="fr" sz="1600" dirty="0" err="1">
                <a:latin typeface="Lato" panose="020F0502020204030203" pitchFamily="34" charset="0"/>
                <a:ea typeface="Lato" panose="020F0502020204030203" pitchFamily="34" charset="0"/>
                <a:cs typeface="Lato" panose="020F0502020204030203" pitchFamily="34" charset="0"/>
              </a:rPr>
              <a:t>that</a:t>
            </a:r>
            <a:r>
              <a:rPr lang="fr" sz="1600" dirty="0">
                <a:latin typeface="Lato" panose="020F0502020204030203" pitchFamily="34" charset="0"/>
                <a:ea typeface="Lato" panose="020F0502020204030203" pitchFamily="34" charset="0"/>
                <a:cs typeface="Lato" panose="020F0502020204030203" pitchFamily="34" charset="0"/>
              </a:rPr>
              <a:t> </a:t>
            </a:r>
            <a:r>
              <a:rPr lang="fr" sz="1600" dirty="0" err="1">
                <a:latin typeface="Lato" panose="020F0502020204030203" pitchFamily="34" charset="0"/>
                <a:ea typeface="Lato" panose="020F0502020204030203" pitchFamily="34" charset="0"/>
                <a:cs typeface="Lato" panose="020F0502020204030203" pitchFamily="34" charset="0"/>
              </a:rPr>
              <a:t>just</a:t>
            </a:r>
            <a:r>
              <a:rPr lang="fr" sz="1600" dirty="0">
                <a:latin typeface="Lato" panose="020F0502020204030203" pitchFamily="34" charset="0"/>
                <a:ea typeface="Lato" panose="020F0502020204030203" pitchFamily="34" charset="0"/>
                <a:cs typeface="Lato" panose="020F0502020204030203" pitchFamily="34" charset="0"/>
              </a:rPr>
              <a:t> </a:t>
            </a:r>
            <a:r>
              <a:rPr lang="fr" sz="1600" dirty="0" err="1">
                <a:latin typeface="Lato" panose="020F0502020204030203" pitchFamily="34" charset="0"/>
                <a:ea typeface="Lato" panose="020F0502020204030203" pitchFamily="34" charset="0"/>
                <a:cs typeface="Lato" panose="020F0502020204030203" pitchFamily="34" charset="0"/>
              </a:rPr>
              <a:t>conclude</a:t>
            </a:r>
            <a:r>
              <a:rPr lang="fr" sz="1600" dirty="0">
                <a:latin typeface="Lato" panose="020F0502020204030203" pitchFamily="34" charset="0"/>
                <a:ea typeface="Lato" panose="020F0502020204030203" pitchFamily="34" charset="0"/>
                <a:cs typeface="Lato" panose="020F0502020204030203" pitchFamily="34" charset="0"/>
              </a:rPr>
              <a:t> on a </a:t>
            </a:r>
            <a:r>
              <a:rPr lang="fr" sz="1600" dirty="0" err="1">
                <a:latin typeface="Lato" panose="020F0502020204030203" pitchFamily="34" charset="0"/>
                <a:ea typeface="Lato" panose="020F0502020204030203" pitchFamily="34" charset="0"/>
                <a:cs typeface="Lato" panose="020F0502020204030203" pitchFamily="34" charset="0"/>
              </a:rPr>
              <a:t>number</a:t>
            </a:r>
            <a:r>
              <a:rPr lang="fr" sz="1600" dirty="0">
                <a:latin typeface="Lato" panose="020F0502020204030203" pitchFamily="34" charset="0"/>
                <a:ea typeface="Lato" panose="020F0502020204030203" pitchFamily="34" charset="0"/>
                <a:cs typeface="Lato" panose="020F0502020204030203" pitchFamily="34" charset="0"/>
              </a:rPr>
              <a:t> as the </a:t>
            </a:r>
            <a:r>
              <a:rPr lang="fr" sz="1600" dirty="0" err="1">
                <a:latin typeface="Lato" panose="020F0502020204030203" pitchFamily="34" charset="0"/>
                <a:ea typeface="Lato" panose="020F0502020204030203" pitchFamily="34" charset="0"/>
                <a:cs typeface="Lato" panose="020F0502020204030203" pitchFamily="34" charset="0"/>
              </a:rPr>
              <a:t>result</a:t>
            </a:r>
            <a:r>
              <a:rPr lang="fr" sz="1600" dirty="0">
                <a:latin typeface="Lato" panose="020F0502020204030203" pitchFamily="34" charset="0"/>
                <a:ea typeface="Lato" panose="020F0502020204030203" pitchFamily="34" charset="0"/>
                <a:cs typeface="Lato" panose="020F0502020204030203" pitchFamily="34" charset="0"/>
              </a:rPr>
              <a:t>, Box Shadow showcases how </a:t>
            </a:r>
            <a:r>
              <a:rPr lang="fr" sz="1600" dirty="0" err="1">
                <a:latin typeface="Lato" panose="020F0502020204030203" pitchFamily="34" charset="0"/>
                <a:ea typeface="Lato" panose="020F0502020204030203" pitchFamily="34" charset="0"/>
                <a:cs typeface="Lato" panose="020F0502020204030203" pitchFamily="34" charset="0"/>
              </a:rPr>
              <a:t>probability</a:t>
            </a:r>
            <a:r>
              <a:rPr lang="fr" sz="1600" dirty="0">
                <a:latin typeface="Lato" panose="020F0502020204030203" pitchFamily="34" charset="0"/>
                <a:ea typeface="Lato" panose="020F0502020204030203" pitchFamily="34" charset="0"/>
                <a:cs typeface="Lato" panose="020F0502020204030203" pitchFamily="34" charset="0"/>
              </a:rPr>
              <a:t> can </a:t>
            </a:r>
            <a:r>
              <a:rPr lang="fr" sz="1600" dirty="0" err="1">
                <a:latin typeface="Lato" panose="020F0502020204030203" pitchFamily="34" charset="0"/>
                <a:ea typeface="Lato" panose="020F0502020204030203" pitchFamily="34" charset="0"/>
                <a:cs typeface="Lato" panose="020F0502020204030203" pitchFamily="34" charset="0"/>
              </a:rPr>
              <a:t>be</a:t>
            </a:r>
            <a:r>
              <a:rPr lang="fr" sz="1600" dirty="0">
                <a:latin typeface="Lato" panose="020F0502020204030203" pitchFamily="34" charset="0"/>
                <a:ea typeface="Lato" panose="020F0502020204030203" pitchFamily="34" charset="0"/>
                <a:cs typeface="Lato" panose="020F0502020204030203" pitchFamily="34" charset="0"/>
              </a:rPr>
              <a:t> </a:t>
            </a:r>
            <a:r>
              <a:rPr lang="fr" sz="1600" dirty="0" err="1">
                <a:latin typeface="Lato" panose="020F0502020204030203" pitchFamily="34" charset="0"/>
                <a:ea typeface="Lato" panose="020F0502020204030203" pitchFamily="34" charset="0"/>
                <a:cs typeface="Lato" panose="020F0502020204030203" pitchFamily="34" charset="0"/>
              </a:rPr>
              <a:t>used</a:t>
            </a:r>
            <a:r>
              <a:rPr lang="fr" sz="1600" dirty="0">
                <a:latin typeface="Lato" panose="020F0502020204030203" pitchFamily="34" charset="0"/>
                <a:ea typeface="Lato" panose="020F0502020204030203" pitchFamily="34" charset="0"/>
                <a:cs typeface="Lato" panose="020F0502020204030203" pitchFamily="34" charset="0"/>
              </a:rPr>
              <a:t> to </a:t>
            </a:r>
            <a:r>
              <a:rPr lang="fr" sz="1600" dirty="0" err="1">
                <a:latin typeface="Lato" panose="020F0502020204030203" pitchFamily="34" charset="0"/>
                <a:ea typeface="Lato" panose="020F0502020204030203" pitchFamily="34" charset="0"/>
                <a:cs typeface="Lato" panose="020F0502020204030203" pitchFamily="34" charset="0"/>
              </a:rPr>
              <a:t>make</a:t>
            </a:r>
            <a:r>
              <a:rPr lang="fr" sz="1600" dirty="0">
                <a:latin typeface="Lato" panose="020F0502020204030203" pitchFamily="34" charset="0"/>
                <a:ea typeface="Lato" panose="020F0502020204030203" pitchFamily="34" charset="0"/>
                <a:cs typeface="Lato" panose="020F0502020204030203" pitchFamily="34" charset="0"/>
              </a:rPr>
              <a:t> a fun and </a:t>
            </a:r>
            <a:r>
              <a:rPr lang="fr" sz="1600" dirty="0" err="1">
                <a:latin typeface="Lato" panose="020F0502020204030203" pitchFamily="34" charset="0"/>
                <a:ea typeface="Lato" panose="020F0502020204030203" pitchFamily="34" charset="0"/>
                <a:cs typeface="Lato" panose="020F0502020204030203" pitchFamily="34" charset="0"/>
              </a:rPr>
              <a:t>engaging</a:t>
            </a:r>
            <a:r>
              <a:rPr lang="fr" sz="1600" dirty="0">
                <a:latin typeface="Lato" panose="020F0502020204030203" pitchFamily="34" charset="0"/>
                <a:ea typeface="Lato" panose="020F0502020204030203" pitchFamily="34" charset="0"/>
                <a:cs typeface="Lato" panose="020F0502020204030203" pitchFamily="34" charset="0"/>
              </a:rPr>
              <a:t> </a:t>
            </a:r>
            <a:r>
              <a:rPr lang="fr" sz="1600" dirty="0" err="1">
                <a:latin typeface="Lato" panose="020F0502020204030203" pitchFamily="34" charset="0"/>
                <a:ea typeface="Lato" panose="020F0502020204030203" pitchFamily="34" charset="0"/>
                <a:cs typeface="Lato" panose="020F0502020204030203" pitchFamily="34" charset="0"/>
              </a:rPr>
              <a:t>project</a:t>
            </a:r>
            <a:r>
              <a:rPr lang="fr" sz="1600" dirty="0">
                <a:latin typeface="Lato" panose="020F0502020204030203" pitchFamily="34" charset="0"/>
                <a:ea typeface="Lato" panose="020F0502020204030203" pitchFamily="34" charset="0"/>
                <a:cs typeface="Lato" panose="020F0502020204030203" pitchFamily="34" charset="0"/>
              </a:rPr>
              <a:t>.</a:t>
            </a:r>
            <a:endParaRPr sz="1600" dirty="0">
              <a:latin typeface="Lato" panose="020F0502020204030203" pitchFamily="34" charset="0"/>
              <a:ea typeface="Lato" panose="020F0502020204030203" pitchFamily="34" charset="0"/>
              <a:cs typeface="Lato" panose="020F0502020204030203" pitchFamily="34" charset="0"/>
            </a:endParaRPr>
          </a:p>
        </p:txBody>
      </p:sp>
      <p:sp>
        <p:nvSpPr>
          <p:cNvPr id="492" name="Google Shape;492;p54"/>
          <p:cNvSpPr txBox="1">
            <a:spLocks noGrp="1"/>
          </p:cNvSpPr>
          <p:nvPr>
            <p:ph type="title" idx="3"/>
          </p:nvPr>
        </p:nvSpPr>
        <p:spPr>
          <a:xfrm>
            <a:off x="1904709" y="1184634"/>
            <a:ext cx="2165100" cy="394200"/>
          </a:xfrm>
          <a:prstGeom prst="rect">
            <a:avLst/>
          </a:prstGeom>
        </p:spPr>
        <p:txBody>
          <a:bodyPr spcFirstLastPara="1" wrap="square" lIns="91425" tIns="91425" rIns="91425" bIns="91425" anchor="ctr" anchorCtr="0">
            <a:noAutofit/>
          </a:bodyPr>
          <a:lstStyle/>
          <a:p>
            <a:r>
              <a:rPr lang="en-IN" sz="1600" b="1" i="0" dirty="0">
                <a:effectLst/>
                <a:latin typeface="Lato" panose="020F0502020204030203" pitchFamily="34" charset="0"/>
                <a:ea typeface="Lato" panose="020F0502020204030203" pitchFamily="34" charset="0"/>
                <a:cs typeface="Lato" panose="020F0502020204030203" pitchFamily="34" charset="0"/>
              </a:rPr>
              <a:t>AI Performance</a:t>
            </a:r>
            <a:endParaRPr sz="1600" dirty="0">
              <a:latin typeface="Lato" panose="020F0502020204030203" pitchFamily="34" charset="0"/>
              <a:ea typeface="Lato" panose="020F0502020204030203" pitchFamily="34" charset="0"/>
              <a:cs typeface="Lato" panose="020F0502020204030203" pitchFamily="34" charset="0"/>
            </a:endParaRPr>
          </a:p>
        </p:txBody>
      </p:sp>
      <p:sp>
        <p:nvSpPr>
          <p:cNvPr id="493" name="Google Shape;493;p54"/>
          <p:cNvSpPr txBox="1">
            <a:spLocks noGrp="1"/>
          </p:cNvSpPr>
          <p:nvPr>
            <p:ph type="subTitle" idx="4"/>
          </p:nvPr>
        </p:nvSpPr>
        <p:spPr>
          <a:xfrm>
            <a:off x="1882066" y="1628300"/>
            <a:ext cx="7004481"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600" dirty="0">
                <a:latin typeface="Lato" panose="020F0502020204030203" pitchFamily="34" charset="0"/>
                <a:ea typeface="Lato" panose="020F0502020204030203" pitchFamily="34" charset="0"/>
                <a:cs typeface="Lato" panose="020F0502020204030203" pitchFamily="34" charset="0"/>
              </a:rPr>
              <a:t>Heuristic-based AI displayed dynamic decision-making, adapting to in-game scenarios.</a:t>
            </a:r>
          </a:p>
          <a:p>
            <a:pPr marL="0" lvl="0" indent="0" algn="l" rtl="0">
              <a:spcBef>
                <a:spcPts val="0"/>
              </a:spcBef>
              <a:spcAft>
                <a:spcPts val="0"/>
              </a:spcAft>
              <a:buNone/>
            </a:pPr>
            <a:r>
              <a:rPr lang="en-IN" sz="1600" dirty="0">
                <a:latin typeface="Lato" panose="020F0502020204030203" pitchFamily="34" charset="0"/>
                <a:ea typeface="Lato" panose="020F0502020204030203" pitchFamily="34" charset="0"/>
                <a:cs typeface="Lato" panose="020F0502020204030203" pitchFamily="34" charset="0"/>
              </a:rPr>
              <a:t>Probability-driven AI choices added depth and challenge to gameplay.</a:t>
            </a:r>
          </a:p>
        </p:txBody>
      </p:sp>
      <p:sp>
        <p:nvSpPr>
          <p:cNvPr id="494" name="Google Shape;494;p54"/>
          <p:cNvSpPr txBox="1">
            <a:spLocks noGrp="1"/>
          </p:cNvSpPr>
          <p:nvPr>
            <p:ph type="title" idx="5"/>
          </p:nvPr>
        </p:nvSpPr>
        <p:spPr>
          <a:xfrm>
            <a:off x="3960353" y="4000199"/>
            <a:ext cx="2798758" cy="394200"/>
          </a:xfrm>
          <a:prstGeom prst="rect">
            <a:avLst/>
          </a:prstGeom>
        </p:spPr>
        <p:txBody>
          <a:bodyPr spcFirstLastPara="1" wrap="square" lIns="91425" tIns="91425" rIns="91425" bIns="91425" anchor="ctr" anchorCtr="0">
            <a:noAutofit/>
          </a:bodyPr>
          <a:lstStyle/>
          <a:p>
            <a:r>
              <a:rPr lang="en-IN" sz="1600" b="1" i="0" dirty="0">
                <a:effectLst/>
                <a:latin typeface="Lato" panose="020F0502020204030203" pitchFamily="34" charset="0"/>
                <a:ea typeface="Lato" panose="020F0502020204030203" pitchFamily="34" charset="0"/>
                <a:cs typeface="Lato" panose="020F0502020204030203" pitchFamily="34" charset="0"/>
              </a:rPr>
              <a:t>Future Developments</a:t>
            </a:r>
            <a:br>
              <a:rPr lang="en-IN" sz="1600" b="1" i="0" dirty="0">
                <a:effectLst/>
                <a:latin typeface="Lato" panose="020F0502020204030203" pitchFamily="34" charset="0"/>
                <a:ea typeface="Lato" panose="020F0502020204030203" pitchFamily="34" charset="0"/>
                <a:cs typeface="Lato" panose="020F0502020204030203" pitchFamily="34" charset="0"/>
              </a:rPr>
            </a:br>
            <a:endParaRPr sz="1600" dirty="0">
              <a:latin typeface="Lato" panose="020F0502020204030203" pitchFamily="34" charset="0"/>
              <a:ea typeface="Lato" panose="020F0502020204030203" pitchFamily="34" charset="0"/>
              <a:cs typeface="Lato" panose="020F0502020204030203" pitchFamily="34" charset="0"/>
            </a:endParaRPr>
          </a:p>
        </p:txBody>
      </p:sp>
      <p:sp>
        <p:nvSpPr>
          <p:cNvPr id="495" name="Google Shape;495;p54"/>
          <p:cNvSpPr txBox="1">
            <a:spLocks noGrp="1"/>
          </p:cNvSpPr>
          <p:nvPr>
            <p:ph type="subTitle" idx="6"/>
          </p:nvPr>
        </p:nvSpPr>
        <p:spPr>
          <a:xfrm>
            <a:off x="3960353" y="4323168"/>
            <a:ext cx="486447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600" dirty="0">
                <a:latin typeface="Lato" panose="020F0502020204030203" pitchFamily="34" charset="0"/>
                <a:ea typeface="Lato" panose="020F0502020204030203" pitchFamily="34" charset="0"/>
                <a:cs typeface="Lato" panose="020F0502020204030203" pitchFamily="34" charset="0"/>
              </a:rPr>
              <a:t>Introduction of additional features and game modes in future for an enhanced gaming experience.</a:t>
            </a:r>
            <a:br>
              <a:rPr lang="en-IN" sz="1600" dirty="0">
                <a:latin typeface="Lato" panose="020F0502020204030203" pitchFamily="34" charset="0"/>
                <a:ea typeface="Lato" panose="020F0502020204030203" pitchFamily="34" charset="0"/>
                <a:cs typeface="Lato" panose="020F0502020204030203" pitchFamily="34" charset="0"/>
              </a:rPr>
            </a:br>
            <a:endParaRPr sz="1600" dirty="0">
              <a:latin typeface="Lato" panose="020F0502020204030203" pitchFamily="34" charset="0"/>
              <a:ea typeface="Lato" panose="020F0502020204030203" pitchFamily="34" charset="0"/>
              <a:cs typeface="Lato" panose="020F0502020204030203" pitchFamily="34" charset="0"/>
            </a:endParaRPr>
          </a:p>
        </p:txBody>
      </p:sp>
      <p:sp>
        <p:nvSpPr>
          <p:cNvPr id="496" name="Google Shape;496;p54"/>
          <p:cNvSpPr/>
          <p:nvPr/>
        </p:nvSpPr>
        <p:spPr>
          <a:xfrm rot="10800000">
            <a:off x="1030841" y="2700735"/>
            <a:ext cx="983006" cy="70534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497" name="Google Shape;497;p54"/>
          <p:cNvSpPr/>
          <p:nvPr/>
        </p:nvSpPr>
        <p:spPr>
          <a:xfrm rot="10800000">
            <a:off x="709837" y="1354607"/>
            <a:ext cx="983006" cy="70534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498" name="Google Shape;498;p54"/>
          <p:cNvSpPr/>
          <p:nvPr/>
        </p:nvSpPr>
        <p:spPr>
          <a:xfrm rot="10800000">
            <a:off x="2863721" y="3970495"/>
            <a:ext cx="983006" cy="70534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grpSp>
        <p:nvGrpSpPr>
          <p:cNvPr id="499" name="Google Shape;499;p54"/>
          <p:cNvGrpSpPr/>
          <p:nvPr/>
        </p:nvGrpSpPr>
        <p:grpSpPr>
          <a:xfrm>
            <a:off x="3200370" y="4274456"/>
            <a:ext cx="329247" cy="338096"/>
            <a:chOff x="6275250" y="3804325"/>
            <a:chExt cx="348225" cy="334450"/>
          </a:xfrm>
        </p:grpSpPr>
        <p:sp>
          <p:nvSpPr>
            <p:cNvPr id="500" name="Google Shape;500;p54"/>
            <p:cNvSpPr/>
            <p:nvPr/>
          </p:nvSpPr>
          <p:spPr>
            <a:xfrm>
              <a:off x="6501700" y="4021475"/>
              <a:ext cx="20175" cy="20175"/>
            </a:xfrm>
            <a:custGeom>
              <a:avLst/>
              <a:gdLst/>
              <a:ahLst/>
              <a:cxnLst/>
              <a:rect l="l" t="t" r="r" b="b"/>
              <a:pathLst>
                <a:path w="807" h="807" extrusionOk="0">
                  <a:moveTo>
                    <a:pt x="0" y="0"/>
                  </a:moveTo>
                  <a:lnTo>
                    <a:pt x="0" y="807"/>
                  </a:lnTo>
                  <a:lnTo>
                    <a:pt x="807" y="807"/>
                  </a:lnTo>
                  <a:lnTo>
                    <a:pt x="8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01" name="Google Shape;501;p54"/>
            <p:cNvSpPr/>
            <p:nvPr/>
          </p:nvSpPr>
          <p:spPr>
            <a:xfrm>
              <a:off x="6541250" y="4079625"/>
              <a:ext cx="20175" cy="20200"/>
            </a:xfrm>
            <a:custGeom>
              <a:avLst/>
              <a:gdLst/>
              <a:ahLst/>
              <a:cxnLst/>
              <a:rect l="l" t="t" r="r" b="b"/>
              <a:pathLst>
                <a:path w="807" h="808" extrusionOk="0">
                  <a:moveTo>
                    <a:pt x="0" y="1"/>
                  </a:moveTo>
                  <a:lnTo>
                    <a:pt x="0" y="807"/>
                  </a:lnTo>
                  <a:lnTo>
                    <a:pt x="807" y="807"/>
                  </a:lnTo>
                  <a:lnTo>
                    <a:pt x="8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02" name="Google Shape;502;p54"/>
            <p:cNvSpPr/>
            <p:nvPr/>
          </p:nvSpPr>
          <p:spPr>
            <a:xfrm>
              <a:off x="6494700" y="4024575"/>
              <a:ext cx="72925" cy="72125"/>
            </a:xfrm>
            <a:custGeom>
              <a:avLst/>
              <a:gdLst/>
              <a:ahLst/>
              <a:cxnLst/>
              <a:rect l="l" t="t" r="r" b="b"/>
              <a:pathLst>
                <a:path w="2917" h="2885" extrusionOk="0">
                  <a:moveTo>
                    <a:pt x="2358" y="0"/>
                  </a:moveTo>
                  <a:lnTo>
                    <a:pt x="1" y="2327"/>
                  </a:lnTo>
                  <a:lnTo>
                    <a:pt x="559" y="2885"/>
                  </a:lnTo>
                  <a:lnTo>
                    <a:pt x="2917" y="528"/>
                  </a:lnTo>
                  <a:lnTo>
                    <a:pt x="2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03" name="Google Shape;503;p54"/>
            <p:cNvSpPr/>
            <p:nvPr/>
          </p:nvSpPr>
          <p:spPr>
            <a:xfrm>
              <a:off x="6335725" y="3922975"/>
              <a:ext cx="38800" cy="20200"/>
            </a:xfrm>
            <a:custGeom>
              <a:avLst/>
              <a:gdLst/>
              <a:ahLst/>
              <a:cxnLst/>
              <a:rect l="l" t="t" r="r" b="b"/>
              <a:pathLst>
                <a:path w="1552" h="808" extrusionOk="0">
                  <a:moveTo>
                    <a:pt x="1" y="1"/>
                  </a:moveTo>
                  <a:lnTo>
                    <a:pt x="1" y="807"/>
                  </a:lnTo>
                  <a:lnTo>
                    <a:pt x="1552" y="80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04" name="Google Shape;504;p54"/>
            <p:cNvSpPr/>
            <p:nvPr/>
          </p:nvSpPr>
          <p:spPr>
            <a:xfrm>
              <a:off x="6335725" y="3981925"/>
              <a:ext cx="38800" cy="20175"/>
            </a:xfrm>
            <a:custGeom>
              <a:avLst/>
              <a:gdLst/>
              <a:ahLst/>
              <a:cxnLst/>
              <a:rect l="l" t="t" r="r" b="b"/>
              <a:pathLst>
                <a:path w="1552" h="807" extrusionOk="0">
                  <a:moveTo>
                    <a:pt x="1" y="0"/>
                  </a:moveTo>
                  <a:lnTo>
                    <a:pt x="1" y="807"/>
                  </a:lnTo>
                  <a:lnTo>
                    <a:pt x="1552" y="807"/>
                  </a:lnTo>
                  <a:lnTo>
                    <a:pt x="15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05" name="Google Shape;505;p54"/>
            <p:cNvSpPr/>
            <p:nvPr/>
          </p:nvSpPr>
          <p:spPr>
            <a:xfrm>
              <a:off x="6335725" y="4040075"/>
              <a:ext cx="38800" cy="20200"/>
            </a:xfrm>
            <a:custGeom>
              <a:avLst/>
              <a:gdLst/>
              <a:ahLst/>
              <a:cxnLst/>
              <a:rect l="l" t="t" r="r" b="b"/>
              <a:pathLst>
                <a:path w="1552" h="808" extrusionOk="0">
                  <a:moveTo>
                    <a:pt x="1" y="1"/>
                  </a:moveTo>
                  <a:lnTo>
                    <a:pt x="1" y="807"/>
                  </a:lnTo>
                  <a:lnTo>
                    <a:pt x="1552" y="80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06" name="Google Shape;506;p54"/>
            <p:cNvSpPr/>
            <p:nvPr/>
          </p:nvSpPr>
          <p:spPr>
            <a:xfrm>
              <a:off x="6414050" y="3922975"/>
              <a:ext cx="38800" cy="20200"/>
            </a:xfrm>
            <a:custGeom>
              <a:avLst/>
              <a:gdLst/>
              <a:ahLst/>
              <a:cxnLst/>
              <a:rect l="l" t="t" r="r" b="b"/>
              <a:pathLst>
                <a:path w="1552" h="808" extrusionOk="0">
                  <a:moveTo>
                    <a:pt x="1" y="1"/>
                  </a:moveTo>
                  <a:lnTo>
                    <a:pt x="1" y="807"/>
                  </a:lnTo>
                  <a:lnTo>
                    <a:pt x="1552" y="80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07" name="Google Shape;507;p54"/>
            <p:cNvSpPr/>
            <p:nvPr/>
          </p:nvSpPr>
          <p:spPr>
            <a:xfrm>
              <a:off x="6492375" y="3922975"/>
              <a:ext cx="38800" cy="20200"/>
            </a:xfrm>
            <a:custGeom>
              <a:avLst/>
              <a:gdLst/>
              <a:ahLst/>
              <a:cxnLst/>
              <a:rect l="l" t="t" r="r" b="b"/>
              <a:pathLst>
                <a:path w="1552" h="808" extrusionOk="0">
                  <a:moveTo>
                    <a:pt x="1" y="1"/>
                  </a:moveTo>
                  <a:lnTo>
                    <a:pt x="1" y="807"/>
                  </a:lnTo>
                  <a:lnTo>
                    <a:pt x="1552" y="80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08" name="Google Shape;508;p54"/>
            <p:cNvSpPr/>
            <p:nvPr/>
          </p:nvSpPr>
          <p:spPr>
            <a:xfrm>
              <a:off x="6414050" y="3981925"/>
              <a:ext cx="38800" cy="20175"/>
            </a:xfrm>
            <a:custGeom>
              <a:avLst/>
              <a:gdLst/>
              <a:ahLst/>
              <a:cxnLst/>
              <a:rect l="l" t="t" r="r" b="b"/>
              <a:pathLst>
                <a:path w="1552" h="807" extrusionOk="0">
                  <a:moveTo>
                    <a:pt x="1" y="0"/>
                  </a:moveTo>
                  <a:lnTo>
                    <a:pt x="1" y="807"/>
                  </a:lnTo>
                  <a:lnTo>
                    <a:pt x="1552" y="807"/>
                  </a:lnTo>
                  <a:lnTo>
                    <a:pt x="15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09" name="Google Shape;509;p54"/>
            <p:cNvSpPr/>
            <p:nvPr/>
          </p:nvSpPr>
          <p:spPr>
            <a:xfrm>
              <a:off x="6275250" y="3804325"/>
              <a:ext cx="348225" cy="334450"/>
            </a:xfrm>
            <a:custGeom>
              <a:avLst/>
              <a:gdLst/>
              <a:ahLst/>
              <a:cxnLst/>
              <a:rect l="l" t="t" r="r" b="b"/>
              <a:pathLst>
                <a:path w="13929" h="13378" extrusionOk="0">
                  <a:moveTo>
                    <a:pt x="11788" y="1583"/>
                  </a:moveTo>
                  <a:lnTo>
                    <a:pt x="11788" y="3134"/>
                  </a:lnTo>
                  <a:lnTo>
                    <a:pt x="776" y="3134"/>
                  </a:lnTo>
                  <a:lnTo>
                    <a:pt x="776" y="1583"/>
                  </a:lnTo>
                  <a:lnTo>
                    <a:pt x="2420" y="1583"/>
                  </a:lnTo>
                  <a:lnTo>
                    <a:pt x="2420" y="2389"/>
                  </a:lnTo>
                  <a:lnTo>
                    <a:pt x="3195" y="2389"/>
                  </a:lnTo>
                  <a:lnTo>
                    <a:pt x="3195" y="1583"/>
                  </a:lnTo>
                  <a:lnTo>
                    <a:pt x="5925" y="1583"/>
                  </a:lnTo>
                  <a:lnTo>
                    <a:pt x="5925" y="2389"/>
                  </a:lnTo>
                  <a:lnTo>
                    <a:pt x="6701" y="2389"/>
                  </a:lnTo>
                  <a:lnTo>
                    <a:pt x="6701" y="1583"/>
                  </a:lnTo>
                  <a:lnTo>
                    <a:pt x="9461" y="1583"/>
                  </a:lnTo>
                  <a:lnTo>
                    <a:pt x="9461" y="2389"/>
                  </a:lnTo>
                  <a:lnTo>
                    <a:pt x="10237" y="2389"/>
                  </a:lnTo>
                  <a:lnTo>
                    <a:pt x="10237" y="1583"/>
                  </a:lnTo>
                  <a:close/>
                  <a:moveTo>
                    <a:pt x="11043" y="3940"/>
                  </a:moveTo>
                  <a:lnTo>
                    <a:pt x="11043" y="7228"/>
                  </a:lnTo>
                  <a:cubicBezTo>
                    <a:pt x="10764" y="7166"/>
                    <a:pt x="10454" y="7135"/>
                    <a:pt x="10144" y="7135"/>
                  </a:cubicBezTo>
                  <a:cubicBezTo>
                    <a:pt x="8500" y="7197"/>
                    <a:pt x="7197" y="8500"/>
                    <a:pt x="7135" y="10144"/>
                  </a:cubicBezTo>
                  <a:cubicBezTo>
                    <a:pt x="7135" y="10454"/>
                    <a:pt x="7166" y="10764"/>
                    <a:pt x="7228" y="11044"/>
                  </a:cubicBezTo>
                  <a:lnTo>
                    <a:pt x="1644" y="11044"/>
                  </a:lnTo>
                  <a:lnTo>
                    <a:pt x="1644" y="3940"/>
                  </a:lnTo>
                  <a:close/>
                  <a:moveTo>
                    <a:pt x="10229" y="7895"/>
                  </a:moveTo>
                  <a:cubicBezTo>
                    <a:pt x="11432" y="7895"/>
                    <a:pt x="12594" y="8832"/>
                    <a:pt x="12594" y="10237"/>
                  </a:cubicBezTo>
                  <a:cubicBezTo>
                    <a:pt x="12594" y="11540"/>
                    <a:pt x="11540" y="12595"/>
                    <a:pt x="10237" y="12595"/>
                  </a:cubicBezTo>
                  <a:cubicBezTo>
                    <a:pt x="8159" y="12595"/>
                    <a:pt x="7104" y="10082"/>
                    <a:pt x="8593" y="8593"/>
                  </a:cubicBezTo>
                  <a:cubicBezTo>
                    <a:pt x="9065" y="8111"/>
                    <a:pt x="9652" y="7895"/>
                    <a:pt x="10229" y="7895"/>
                  </a:cubicBezTo>
                  <a:close/>
                  <a:moveTo>
                    <a:pt x="2420" y="1"/>
                  </a:moveTo>
                  <a:lnTo>
                    <a:pt x="2420" y="807"/>
                  </a:lnTo>
                  <a:lnTo>
                    <a:pt x="0" y="807"/>
                  </a:lnTo>
                  <a:lnTo>
                    <a:pt x="0" y="3909"/>
                  </a:lnTo>
                  <a:lnTo>
                    <a:pt x="838" y="3909"/>
                  </a:lnTo>
                  <a:lnTo>
                    <a:pt x="838" y="11819"/>
                  </a:lnTo>
                  <a:lnTo>
                    <a:pt x="7538" y="11819"/>
                  </a:lnTo>
                  <a:cubicBezTo>
                    <a:pt x="8125" y="12832"/>
                    <a:pt x="9180" y="13377"/>
                    <a:pt x="10249" y="13377"/>
                  </a:cubicBezTo>
                  <a:cubicBezTo>
                    <a:pt x="11045" y="13377"/>
                    <a:pt x="11848" y="13075"/>
                    <a:pt x="12470" y="12439"/>
                  </a:cubicBezTo>
                  <a:cubicBezTo>
                    <a:pt x="13928" y="10982"/>
                    <a:pt x="13587" y="8531"/>
                    <a:pt x="11788" y="7538"/>
                  </a:cubicBezTo>
                  <a:lnTo>
                    <a:pt x="11819" y="7507"/>
                  </a:lnTo>
                  <a:lnTo>
                    <a:pt x="11819" y="3940"/>
                  </a:lnTo>
                  <a:lnTo>
                    <a:pt x="12625" y="3940"/>
                  </a:lnTo>
                  <a:lnTo>
                    <a:pt x="12625" y="807"/>
                  </a:lnTo>
                  <a:lnTo>
                    <a:pt x="10237" y="807"/>
                  </a:lnTo>
                  <a:lnTo>
                    <a:pt x="10237" y="1"/>
                  </a:lnTo>
                  <a:lnTo>
                    <a:pt x="9461" y="1"/>
                  </a:lnTo>
                  <a:lnTo>
                    <a:pt x="9461" y="807"/>
                  </a:lnTo>
                  <a:lnTo>
                    <a:pt x="6701" y="807"/>
                  </a:lnTo>
                  <a:lnTo>
                    <a:pt x="6701" y="1"/>
                  </a:lnTo>
                  <a:lnTo>
                    <a:pt x="5925" y="1"/>
                  </a:lnTo>
                  <a:lnTo>
                    <a:pt x="5925" y="807"/>
                  </a:lnTo>
                  <a:lnTo>
                    <a:pt x="3195" y="807"/>
                  </a:lnTo>
                  <a:lnTo>
                    <a:pt x="3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grpSp>
      <p:grpSp>
        <p:nvGrpSpPr>
          <p:cNvPr id="510" name="Google Shape;510;p54"/>
          <p:cNvGrpSpPr/>
          <p:nvPr/>
        </p:nvGrpSpPr>
        <p:grpSpPr>
          <a:xfrm>
            <a:off x="1346875" y="3037617"/>
            <a:ext cx="350929" cy="226358"/>
            <a:chOff x="6275250" y="3296400"/>
            <a:chExt cx="334250" cy="215600"/>
          </a:xfrm>
        </p:grpSpPr>
        <p:sp>
          <p:nvSpPr>
            <p:cNvPr id="511" name="Google Shape;511;p54"/>
            <p:cNvSpPr/>
            <p:nvPr/>
          </p:nvSpPr>
          <p:spPr>
            <a:xfrm>
              <a:off x="6452050" y="3374725"/>
              <a:ext cx="20200" cy="58950"/>
            </a:xfrm>
            <a:custGeom>
              <a:avLst/>
              <a:gdLst/>
              <a:ahLst/>
              <a:cxnLst/>
              <a:rect l="l" t="t" r="r" b="b"/>
              <a:pathLst>
                <a:path w="808" h="2358" extrusionOk="0">
                  <a:moveTo>
                    <a:pt x="1" y="0"/>
                  </a:moveTo>
                  <a:lnTo>
                    <a:pt x="1" y="2358"/>
                  </a:lnTo>
                  <a:lnTo>
                    <a:pt x="807" y="2358"/>
                  </a:lnTo>
                  <a:lnTo>
                    <a:pt x="8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12" name="Google Shape;512;p54"/>
            <p:cNvSpPr/>
            <p:nvPr/>
          </p:nvSpPr>
          <p:spPr>
            <a:xfrm>
              <a:off x="6275250" y="3296400"/>
              <a:ext cx="334250" cy="215600"/>
            </a:xfrm>
            <a:custGeom>
              <a:avLst/>
              <a:gdLst/>
              <a:ahLst/>
              <a:cxnLst/>
              <a:rect l="l" t="t" r="r" b="b"/>
              <a:pathLst>
                <a:path w="13370" h="8624" extrusionOk="0">
                  <a:moveTo>
                    <a:pt x="12625" y="776"/>
                  </a:moveTo>
                  <a:lnTo>
                    <a:pt x="12625" y="7817"/>
                  </a:lnTo>
                  <a:lnTo>
                    <a:pt x="7910" y="7817"/>
                  </a:lnTo>
                  <a:lnTo>
                    <a:pt x="7910" y="6266"/>
                  </a:lnTo>
                  <a:lnTo>
                    <a:pt x="7104" y="6266"/>
                  </a:lnTo>
                  <a:lnTo>
                    <a:pt x="7104" y="7817"/>
                  </a:lnTo>
                  <a:lnTo>
                    <a:pt x="776" y="7817"/>
                  </a:lnTo>
                  <a:lnTo>
                    <a:pt x="776" y="7042"/>
                  </a:lnTo>
                  <a:lnTo>
                    <a:pt x="1148" y="7042"/>
                  </a:lnTo>
                  <a:cubicBezTo>
                    <a:pt x="1706" y="7042"/>
                    <a:pt x="2203" y="6638"/>
                    <a:pt x="2327" y="6080"/>
                  </a:cubicBezTo>
                  <a:cubicBezTo>
                    <a:pt x="2451" y="5367"/>
                    <a:pt x="1893" y="4684"/>
                    <a:pt x="1148" y="4684"/>
                  </a:cubicBezTo>
                  <a:lnTo>
                    <a:pt x="776" y="4684"/>
                  </a:lnTo>
                  <a:lnTo>
                    <a:pt x="776" y="3909"/>
                  </a:lnTo>
                  <a:lnTo>
                    <a:pt x="1148" y="3909"/>
                  </a:lnTo>
                  <a:cubicBezTo>
                    <a:pt x="1706" y="3878"/>
                    <a:pt x="2203" y="3505"/>
                    <a:pt x="2327" y="2947"/>
                  </a:cubicBezTo>
                  <a:cubicBezTo>
                    <a:pt x="2451" y="2234"/>
                    <a:pt x="1893" y="1551"/>
                    <a:pt x="1148" y="1551"/>
                  </a:cubicBezTo>
                  <a:lnTo>
                    <a:pt x="776" y="1551"/>
                  </a:lnTo>
                  <a:lnTo>
                    <a:pt x="776" y="776"/>
                  </a:lnTo>
                  <a:lnTo>
                    <a:pt x="7073" y="776"/>
                  </a:lnTo>
                  <a:lnTo>
                    <a:pt x="7073" y="2327"/>
                  </a:lnTo>
                  <a:lnTo>
                    <a:pt x="7910" y="2327"/>
                  </a:lnTo>
                  <a:lnTo>
                    <a:pt x="7910" y="776"/>
                  </a:lnTo>
                  <a:close/>
                  <a:moveTo>
                    <a:pt x="0" y="0"/>
                  </a:moveTo>
                  <a:lnTo>
                    <a:pt x="0" y="2327"/>
                  </a:lnTo>
                  <a:lnTo>
                    <a:pt x="1210" y="2327"/>
                  </a:lnTo>
                  <a:cubicBezTo>
                    <a:pt x="1230" y="2323"/>
                    <a:pt x="1249" y="2322"/>
                    <a:pt x="1267" y="2322"/>
                  </a:cubicBezTo>
                  <a:cubicBezTo>
                    <a:pt x="1427" y="2322"/>
                    <a:pt x="1555" y="2436"/>
                    <a:pt x="1582" y="2575"/>
                  </a:cubicBezTo>
                  <a:cubicBezTo>
                    <a:pt x="1706" y="2854"/>
                    <a:pt x="1489" y="3133"/>
                    <a:pt x="1210" y="3133"/>
                  </a:cubicBezTo>
                  <a:lnTo>
                    <a:pt x="0" y="3133"/>
                  </a:lnTo>
                  <a:lnTo>
                    <a:pt x="0" y="5460"/>
                  </a:lnTo>
                  <a:lnTo>
                    <a:pt x="1210" y="5460"/>
                  </a:lnTo>
                  <a:cubicBezTo>
                    <a:pt x="1226" y="5456"/>
                    <a:pt x="1243" y="5455"/>
                    <a:pt x="1260" y="5455"/>
                  </a:cubicBezTo>
                  <a:cubicBezTo>
                    <a:pt x="1402" y="5455"/>
                    <a:pt x="1555" y="5569"/>
                    <a:pt x="1582" y="5708"/>
                  </a:cubicBezTo>
                  <a:cubicBezTo>
                    <a:pt x="1700" y="5973"/>
                    <a:pt x="1511" y="6237"/>
                    <a:pt x="1253" y="6237"/>
                  </a:cubicBezTo>
                  <a:cubicBezTo>
                    <a:pt x="1239" y="6237"/>
                    <a:pt x="1225" y="6237"/>
                    <a:pt x="1210" y="6235"/>
                  </a:cubicBezTo>
                  <a:lnTo>
                    <a:pt x="0" y="6235"/>
                  </a:lnTo>
                  <a:lnTo>
                    <a:pt x="0" y="8624"/>
                  </a:lnTo>
                  <a:lnTo>
                    <a:pt x="13370" y="8624"/>
                  </a:lnTo>
                  <a:lnTo>
                    <a:pt x="133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13" name="Google Shape;513;p54"/>
            <p:cNvSpPr/>
            <p:nvPr/>
          </p:nvSpPr>
          <p:spPr>
            <a:xfrm>
              <a:off x="6353575" y="3432875"/>
              <a:ext cx="79125" cy="20200"/>
            </a:xfrm>
            <a:custGeom>
              <a:avLst/>
              <a:gdLst/>
              <a:ahLst/>
              <a:cxnLst/>
              <a:rect l="l" t="t" r="r" b="b"/>
              <a:pathLst>
                <a:path w="3165" h="808" extrusionOk="0">
                  <a:moveTo>
                    <a:pt x="0" y="1"/>
                  </a:moveTo>
                  <a:lnTo>
                    <a:pt x="0" y="807"/>
                  </a:lnTo>
                  <a:lnTo>
                    <a:pt x="3164" y="807"/>
                  </a:lnTo>
                  <a:lnTo>
                    <a:pt x="31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14" name="Google Shape;514;p54"/>
            <p:cNvSpPr/>
            <p:nvPr/>
          </p:nvSpPr>
          <p:spPr>
            <a:xfrm>
              <a:off x="6353575" y="3394100"/>
              <a:ext cx="79125" cy="20200"/>
            </a:xfrm>
            <a:custGeom>
              <a:avLst/>
              <a:gdLst/>
              <a:ahLst/>
              <a:cxnLst/>
              <a:rect l="l" t="t" r="r" b="b"/>
              <a:pathLst>
                <a:path w="3165" h="808" extrusionOk="0">
                  <a:moveTo>
                    <a:pt x="0" y="1"/>
                  </a:moveTo>
                  <a:lnTo>
                    <a:pt x="0" y="807"/>
                  </a:lnTo>
                  <a:lnTo>
                    <a:pt x="3164" y="807"/>
                  </a:lnTo>
                  <a:lnTo>
                    <a:pt x="31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15" name="Google Shape;515;p54"/>
            <p:cNvSpPr/>
            <p:nvPr/>
          </p:nvSpPr>
          <p:spPr>
            <a:xfrm>
              <a:off x="6353575" y="3354550"/>
              <a:ext cx="79125" cy="20200"/>
            </a:xfrm>
            <a:custGeom>
              <a:avLst/>
              <a:gdLst/>
              <a:ahLst/>
              <a:cxnLst/>
              <a:rect l="l" t="t" r="r" b="b"/>
              <a:pathLst>
                <a:path w="3165" h="808" extrusionOk="0">
                  <a:moveTo>
                    <a:pt x="0" y="1"/>
                  </a:moveTo>
                  <a:lnTo>
                    <a:pt x="0" y="807"/>
                  </a:lnTo>
                  <a:lnTo>
                    <a:pt x="3164" y="807"/>
                  </a:lnTo>
                  <a:lnTo>
                    <a:pt x="31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16" name="Google Shape;516;p54"/>
            <p:cNvSpPr/>
            <p:nvPr/>
          </p:nvSpPr>
          <p:spPr>
            <a:xfrm>
              <a:off x="6500925" y="3365400"/>
              <a:ext cx="20175" cy="19425"/>
            </a:xfrm>
            <a:custGeom>
              <a:avLst/>
              <a:gdLst/>
              <a:ahLst/>
              <a:cxnLst/>
              <a:rect l="l" t="t" r="r" b="b"/>
              <a:pathLst>
                <a:path w="807" h="777" extrusionOk="0">
                  <a:moveTo>
                    <a:pt x="0" y="1"/>
                  </a:moveTo>
                  <a:lnTo>
                    <a:pt x="0" y="776"/>
                  </a:lnTo>
                  <a:lnTo>
                    <a:pt x="807" y="776"/>
                  </a:lnTo>
                  <a:lnTo>
                    <a:pt x="8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17" name="Google Shape;517;p54"/>
            <p:cNvSpPr/>
            <p:nvPr/>
          </p:nvSpPr>
          <p:spPr>
            <a:xfrm>
              <a:off x="6539700" y="3423575"/>
              <a:ext cx="20175" cy="20175"/>
            </a:xfrm>
            <a:custGeom>
              <a:avLst/>
              <a:gdLst/>
              <a:ahLst/>
              <a:cxnLst/>
              <a:rect l="l" t="t" r="r" b="b"/>
              <a:pathLst>
                <a:path w="807" h="807" extrusionOk="0">
                  <a:moveTo>
                    <a:pt x="0" y="0"/>
                  </a:moveTo>
                  <a:lnTo>
                    <a:pt x="0" y="807"/>
                  </a:lnTo>
                  <a:lnTo>
                    <a:pt x="807" y="807"/>
                  </a:lnTo>
                  <a:lnTo>
                    <a:pt x="8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18" name="Google Shape;518;p54"/>
            <p:cNvSpPr/>
            <p:nvPr/>
          </p:nvSpPr>
          <p:spPr>
            <a:xfrm>
              <a:off x="6494700" y="3367750"/>
              <a:ext cx="72150" cy="72900"/>
            </a:xfrm>
            <a:custGeom>
              <a:avLst/>
              <a:gdLst/>
              <a:ahLst/>
              <a:cxnLst/>
              <a:rect l="l" t="t" r="r" b="b"/>
              <a:pathLst>
                <a:path w="2886" h="2916" extrusionOk="0">
                  <a:moveTo>
                    <a:pt x="2327" y="0"/>
                  </a:moveTo>
                  <a:lnTo>
                    <a:pt x="1" y="2357"/>
                  </a:lnTo>
                  <a:lnTo>
                    <a:pt x="528" y="2916"/>
                  </a:lnTo>
                  <a:lnTo>
                    <a:pt x="2886" y="558"/>
                  </a:lnTo>
                  <a:lnTo>
                    <a:pt x="2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grpSp>
      <p:grpSp>
        <p:nvGrpSpPr>
          <p:cNvPr id="519" name="Google Shape;519;p54"/>
          <p:cNvGrpSpPr/>
          <p:nvPr/>
        </p:nvGrpSpPr>
        <p:grpSpPr>
          <a:xfrm>
            <a:off x="1030841" y="1620051"/>
            <a:ext cx="340971" cy="338702"/>
            <a:chOff x="6248875" y="2680650"/>
            <a:chExt cx="360625" cy="335050"/>
          </a:xfrm>
        </p:grpSpPr>
        <p:sp>
          <p:nvSpPr>
            <p:cNvPr id="520" name="Google Shape;520;p54"/>
            <p:cNvSpPr/>
            <p:nvPr/>
          </p:nvSpPr>
          <p:spPr>
            <a:xfrm>
              <a:off x="6275250" y="2995500"/>
              <a:ext cx="334250" cy="20200"/>
            </a:xfrm>
            <a:custGeom>
              <a:avLst/>
              <a:gdLst/>
              <a:ahLst/>
              <a:cxnLst/>
              <a:rect l="l" t="t" r="r" b="b"/>
              <a:pathLst>
                <a:path w="13370" h="808" extrusionOk="0">
                  <a:moveTo>
                    <a:pt x="0" y="1"/>
                  </a:moveTo>
                  <a:lnTo>
                    <a:pt x="0" y="807"/>
                  </a:lnTo>
                  <a:lnTo>
                    <a:pt x="13370" y="807"/>
                  </a:lnTo>
                  <a:lnTo>
                    <a:pt x="13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21" name="Google Shape;521;p54"/>
            <p:cNvSpPr/>
            <p:nvPr/>
          </p:nvSpPr>
          <p:spPr>
            <a:xfrm>
              <a:off x="6295400" y="2893150"/>
              <a:ext cx="58200" cy="83000"/>
            </a:xfrm>
            <a:custGeom>
              <a:avLst/>
              <a:gdLst/>
              <a:ahLst/>
              <a:cxnLst/>
              <a:rect l="l" t="t" r="r" b="b"/>
              <a:pathLst>
                <a:path w="2328" h="3320" extrusionOk="0">
                  <a:moveTo>
                    <a:pt x="1180" y="1117"/>
                  </a:moveTo>
                  <a:lnTo>
                    <a:pt x="1552" y="1489"/>
                  </a:lnTo>
                  <a:lnTo>
                    <a:pt x="1552" y="2544"/>
                  </a:lnTo>
                  <a:lnTo>
                    <a:pt x="776" y="2544"/>
                  </a:lnTo>
                  <a:lnTo>
                    <a:pt x="776" y="1489"/>
                  </a:lnTo>
                  <a:lnTo>
                    <a:pt x="1180" y="1117"/>
                  </a:lnTo>
                  <a:close/>
                  <a:moveTo>
                    <a:pt x="1180" y="0"/>
                  </a:moveTo>
                  <a:lnTo>
                    <a:pt x="1" y="1148"/>
                  </a:lnTo>
                  <a:lnTo>
                    <a:pt x="1" y="3319"/>
                  </a:lnTo>
                  <a:lnTo>
                    <a:pt x="2327" y="3319"/>
                  </a:lnTo>
                  <a:lnTo>
                    <a:pt x="2327" y="1148"/>
                  </a:lnTo>
                  <a:lnTo>
                    <a:pt x="11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22" name="Google Shape;522;p54"/>
            <p:cNvSpPr/>
            <p:nvPr/>
          </p:nvSpPr>
          <p:spPr>
            <a:xfrm>
              <a:off x="6373725" y="2833425"/>
              <a:ext cx="58975" cy="142725"/>
            </a:xfrm>
            <a:custGeom>
              <a:avLst/>
              <a:gdLst/>
              <a:ahLst/>
              <a:cxnLst/>
              <a:rect l="l" t="t" r="r" b="b"/>
              <a:pathLst>
                <a:path w="2359" h="5709" extrusionOk="0">
                  <a:moveTo>
                    <a:pt x="1180" y="1149"/>
                  </a:moveTo>
                  <a:lnTo>
                    <a:pt x="1583" y="1521"/>
                  </a:lnTo>
                  <a:lnTo>
                    <a:pt x="1583" y="4933"/>
                  </a:lnTo>
                  <a:lnTo>
                    <a:pt x="776" y="4933"/>
                  </a:lnTo>
                  <a:lnTo>
                    <a:pt x="807" y="1521"/>
                  </a:lnTo>
                  <a:lnTo>
                    <a:pt x="1180" y="1149"/>
                  </a:lnTo>
                  <a:close/>
                  <a:moveTo>
                    <a:pt x="1180" y="1"/>
                  </a:moveTo>
                  <a:lnTo>
                    <a:pt x="1" y="1180"/>
                  </a:lnTo>
                  <a:lnTo>
                    <a:pt x="1" y="5708"/>
                  </a:lnTo>
                  <a:lnTo>
                    <a:pt x="2358" y="5708"/>
                  </a:lnTo>
                  <a:lnTo>
                    <a:pt x="2358" y="1180"/>
                  </a:lnTo>
                  <a:lnTo>
                    <a:pt x="11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23" name="Google Shape;523;p54"/>
            <p:cNvSpPr/>
            <p:nvPr/>
          </p:nvSpPr>
          <p:spPr>
            <a:xfrm>
              <a:off x="6452050" y="2755900"/>
              <a:ext cx="59750" cy="220250"/>
            </a:xfrm>
            <a:custGeom>
              <a:avLst/>
              <a:gdLst/>
              <a:ahLst/>
              <a:cxnLst/>
              <a:rect l="l" t="t" r="r" b="b"/>
              <a:pathLst>
                <a:path w="2390" h="8810" extrusionOk="0">
                  <a:moveTo>
                    <a:pt x="1180" y="1117"/>
                  </a:moveTo>
                  <a:lnTo>
                    <a:pt x="1583" y="1489"/>
                  </a:lnTo>
                  <a:lnTo>
                    <a:pt x="1583" y="8034"/>
                  </a:lnTo>
                  <a:lnTo>
                    <a:pt x="776" y="8034"/>
                  </a:lnTo>
                  <a:lnTo>
                    <a:pt x="807" y="1489"/>
                  </a:lnTo>
                  <a:lnTo>
                    <a:pt x="1180" y="1117"/>
                  </a:lnTo>
                  <a:close/>
                  <a:moveTo>
                    <a:pt x="1180" y="0"/>
                  </a:moveTo>
                  <a:lnTo>
                    <a:pt x="1" y="1179"/>
                  </a:lnTo>
                  <a:lnTo>
                    <a:pt x="1" y="8809"/>
                  </a:lnTo>
                  <a:lnTo>
                    <a:pt x="2389" y="8809"/>
                  </a:lnTo>
                  <a:lnTo>
                    <a:pt x="2358" y="1179"/>
                  </a:lnTo>
                  <a:lnTo>
                    <a:pt x="11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24" name="Google Shape;524;p54"/>
            <p:cNvSpPr/>
            <p:nvPr/>
          </p:nvSpPr>
          <p:spPr>
            <a:xfrm>
              <a:off x="6531150" y="2696950"/>
              <a:ext cx="58975" cy="279200"/>
            </a:xfrm>
            <a:custGeom>
              <a:avLst/>
              <a:gdLst/>
              <a:ahLst/>
              <a:cxnLst/>
              <a:rect l="l" t="t" r="r" b="b"/>
              <a:pathLst>
                <a:path w="2359" h="11168" extrusionOk="0">
                  <a:moveTo>
                    <a:pt x="1149" y="1086"/>
                  </a:moveTo>
                  <a:lnTo>
                    <a:pt x="1552" y="1489"/>
                  </a:lnTo>
                  <a:lnTo>
                    <a:pt x="1552" y="10392"/>
                  </a:lnTo>
                  <a:lnTo>
                    <a:pt x="745" y="10392"/>
                  </a:lnTo>
                  <a:lnTo>
                    <a:pt x="776" y="1489"/>
                  </a:lnTo>
                  <a:lnTo>
                    <a:pt x="1149" y="1086"/>
                  </a:lnTo>
                  <a:close/>
                  <a:moveTo>
                    <a:pt x="1180" y="1"/>
                  </a:moveTo>
                  <a:lnTo>
                    <a:pt x="1" y="1148"/>
                  </a:lnTo>
                  <a:lnTo>
                    <a:pt x="1" y="11167"/>
                  </a:lnTo>
                  <a:lnTo>
                    <a:pt x="2358" y="11167"/>
                  </a:lnTo>
                  <a:lnTo>
                    <a:pt x="2358" y="1148"/>
                  </a:lnTo>
                  <a:lnTo>
                    <a:pt x="11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25" name="Google Shape;525;p54"/>
            <p:cNvSpPr/>
            <p:nvPr/>
          </p:nvSpPr>
          <p:spPr>
            <a:xfrm>
              <a:off x="6324100" y="2720225"/>
              <a:ext cx="20200" cy="20175"/>
            </a:xfrm>
            <a:custGeom>
              <a:avLst/>
              <a:gdLst/>
              <a:ahLst/>
              <a:cxnLst/>
              <a:rect l="l" t="t" r="r" b="b"/>
              <a:pathLst>
                <a:path w="808" h="807" extrusionOk="0">
                  <a:moveTo>
                    <a:pt x="1" y="0"/>
                  </a:moveTo>
                  <a:lnTo>
                    <a:pt x="1" y="807"/>
                  </a:lnTo>
                  <a:lnTo>
                    <a:pt x="807" y="807"/>
                  </a:lnTo>
                  <a:lnTo>
                    <a:pt x="8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26" name="Google Shape;526;p54"/>
            <p:cNvSpPr/>
            <p:nvPr/>
          </p:nvSpPr>
          <p:spPr>
            <a:xfrm>
              <a:off x="6363650" y="2778375"/>
              <a:ext cx="20200" cy="20200"/>
            </a:xfrm>
            <a:custGeom>
              <a:avLst/>
              <a:gdLst/>
              <a:ahLst/>
              <a:cxnLst/>
              <a:rect l="l" t="t" r="r" b="b"/>
              <a:pathLst>
                <a:path w="808" h="808" extrusionOk="0">
                  <a:moveTo>
                    <a:pt x="1" y="1"/>
                  </a:moveTo>
                  <a:lnTo>
                    <a:pt x="1" y="807"/>
                  </a:lnTo>
                  <a:lnTo>
                    <a:pt x="807" y="807"/>
                  </a:lnTo>
                  <a:lnTo>
                    <a:pt x="8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27" name="Google Shape;527;p54"/>
            <p:cNvSpPr/>
            <p:nvPr/>
          </p:nvSpPr>
          <p:spPr>
            <a:xfrm>
              <a:off x="6317900" y="2723325"/>
              <a:ext cx="72150" cy="72900"/>
            </a:xfrm>
            <a:custGeom>
              <a:avLst/>
              <a:gdLst/>
              <a:ahLst/>
              <a:cxnLst/>
              <a:rect l="l" t="t" r="r" b="b"/>
              <a:pathLst>
                <a:path w="2886" h="2916" extrusionOk="0">
                  <a:moveTo>
                    <a:pt x="2327" y="0"/>
                  </a:moveTo>
                  <a:lnTo>
                    <a:pt x="0" y="2358"/>
                  </a:lnTo>
                  <a:lnTo>
                    <a:pt x="528" y="2916"/>
                  </a:lnTo>
                  <a:lnTo>
                    <a:pt x="2885" y="559"/>
                  </a:lnTo>
                  <a:lnTo>
                    <a:pt x="2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sp>
          <p:nvSpPr>
            <p:cNvPr id="528" name="Google Shape;528;p54"/>
            <p:cNvSpPr/>
            <p:nvPr/>
          </p:nvSpPr>
          <p:spPr>
            <a:xfrm>
              <a:off x="6248875" y="2680650"/>
              <a:ext cx="183050" cy="157475"/>
            </a:xfrm>
            <a:custGeom>
              <a:avLst/>
              <a:gdLst/>
              <a:ahLst/>
              <a:cxnLst/>
              <a:rect l="l" t="t" r="r" b="b"/>
              <a:pathLst>
                <a:path w="7322" h="6299" extrusionOk="0">
                  <a:moveTo>
                    <a:pt x="4188" y="808"/>
                  </a:moveTo>
                  <a:cubicBezTo>
                    <a:pt x="5491" y="808"/>
                    <a:pt x="6546" y="1862"/>
                    <a:pt x="6546" y="3165"/>
                  </a:cubicBezTo>
                  <a:cubicBezTo>
                    <a:pt x="6546" y="4570"/>
                    <a:pt x="5384" y="5507"/>
                    <a:pt x="4171" y="5507"/>
                  </a:cubicBezTo>
                  <a:cubicBezTo>
                    <a:pt x="3589" y="5507"/>
                    <a:pt x="2996" y="5292"/>
                    <a:pt x="2513" y="4809"/>
                  </a:cubicBezTo>
                  <a:cubicBezTo>
                    <a:pt x="1055" y="3351"/>
                    <a:pt x="2110" y="808"/>
                    <a:pt x="4188" y="808"/>
                  </a:cubicBezTo>
                  <a:close/>
                  <a:moveTo>
                    <a:pt x="4171" y="0"/>
                  </a:moveTo>
                  <a:cubicBezTo>
                    <a:pt x="3402" y="0"/>
                    <a:pt x="2619" y="289"/>
                    <a:pt x="1986" y="932"/>
                  </a:cubicBezTo>
                  <a:cubicBezTo>
                    <a:pt x="1" y="2917"/>
                    <a:pt x="1397" y="6298"/>
                    <a:pt x="4188" y="6298"/>
                  </a:cubicBezTo>
                  <a:cubicBezTo>
                    <a:pt x="5925" y="6298"/>
                    <a:pt x="7321" y="4871"/>
                    <a:pt x="7321" y="3165"/>
                  </a:cubicBezTo>
                  <a:cubicBezTo>
                    <a:pt x="7321" y="1257"/>
                    <a:pt x="5776" y="0"/>
                    <a:pt x="4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Lato" panose="020F0502020204030203" pitchFamily="34" charset="0"/>
                <a:ea typeface="Lato" panose="020F0502020204030203" pitchFamily="34" charset="0"/>
                <a:cs typeface="Lato" panose="020F0502020204030203" pitchFamily="34"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4" name="Google Shape;534;p55"/>
          <p:cNvSpPr txBox="1">
            <a:spLocks noGrp="1"/>
          </p:cNvSpPr>
          <p:nvPr>
            <p:ph type="title" idx="2"/>
          </p:nvPr>
        </p:nvSpPr>
        <p:spPr>
          <a:xfrm>
            <a:off x="2509548" y="1006296"/>
            <a:ext cx="4124904"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Conclusion</a:t>
            </a:r>
            <a:endParaRPr dirty="0"/>
          </a:p>
        </p:txBody>
      </p:sp>
      <p:sp>
        <p:nvSpPr>
          <p:cNvPr id="535" name="Google Shape;535;p55"/>
          <p:cNvSpPr txBox="1">
            <a:spLocks noGrp="1"/>
          </p:cNvSpPr>
          <p:nvPr>
            <p:ph type="subTitle" idx="1"/>
          </p:nvPr>
        </p:nvSpPr>
        <p:spPr>
          <a:xfrm>
            <a:off x="1455938" y="2175029"/>
            <a:ext cx="6409678" cy="2627791"/>
          </a:xfrm>
          <a:prstGeom prst="rect">
            <a:avLst/>
          </a:prstGeom>
        </p:spPr>
        <p:txBody>
          <a:bodyPr spcFirstLastPara="1" wrap="square" lIns="91425" tIns="91425" rIns="91425" bIns="91425" anchor="ctr" anchorCtr="0">
            <a:noAutofit/>
          </a:bodyPr>
          <a:lstStyle/>
          <a:p>
            <a:pPr marL="0" lvl="0" indent="0">
              <a:lnSpc>
                <a:spcPct val="150000"/>
              </a:lnSpc>
            </a:pPr>
            <a:r>
              <a:rPr lang="en-IN" sz="1600" dirty="0">
                <a:latin typeface="Lato" panose="020F0502020204030203" pitchFamily="34" charset="0"/>
                <a:ea typeface="Lato" panose="020F0502020204030203" pitchFamily="34" charset="0"/>
                <a:cs typeface="Lato" panose="020F0502020204030203" pitchFamily="34" charset="0"/>
              </a:rPr>
              <a:t>"Box Shadow" showcases the </a:t>
            </a:r>
            <a:r>
              <a:rPr lang="en-IN" sz="1600" u="sng" dirty="0">
                <a:latin typeface="Lato" panose="020F0502020204030203" pitchFamily="34" charset="0"/>
                <a:ea typeface="Lato" panose="020F0502020204030203" pitchFamily="34" charset="0"/>
                <a:cs typeface="Lato" panose="020F0502020204030203" pitchFamily="34" charset="0"/>
              </a:rPr>
              <a:t>potential of basic probability concepts </a:t>
            </a:r>
            <a:r>
              <a:rPr lang="en-IN" sz="1600" dirty="0">
                <a:latin typeface="Lato" panose="020F0502020204030203" pitchFamily="34" charset="0"/>
                <a:ea typeface="Lato" panose="020F0502020204030203" pitchFamily="34" charset="0"/>
                <a:cs typeface="Lato" panose="020F0502020204030203" pitchFamily="34" charset="0"/>
              </a:rPr>
              <a:t>in crafting heuristic-based game AI for 1v1 fighting games. This project emphasizes that fundamental probability principles can be leveraged to create both engaging and educational gaming experiences. It illustrates the creative use of probabilities in shaping AI decision-making, providing players and developers with a fresh perspective on game design and the intersection of mathematics and creativity in the gaming world.</a:t>
            </a:r>
            <a:endParaRPr sz="16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4"/>
                                        </p:tgtEl>
                                        <p:attrNameLst>
                                          <p:attrName>style.visibility</p:attrName>
                                        </p:attrNameLst>
                                      </p:cBhvr>
                                      <p:to>
                                        <p:strVal val="visible"/>
                                      </p:to>
                                    </p:set>
                                    <p:animEffect transition="in" filter="fade">
                                      <p:cBhvr>
                                        <p:cTn id="7" dur="1000"/>
                                        <p:tgtEl>
                                          <p:spTgt spid="534"/>
                                        </p:tgtEl>
                                      </p:cBhvr>
                                    </p:animEffect>
                                  </p:childTnLst>
                                </p:cTn>
                              </p:par>
                              <p:par>
                                <p:cTn id="8" presetID="10" presetClass="entr" presetSubtype="0" fill="hold" nodeType="withEffect">
                                  <p:stCondLst>
                                    <p:cond delay="0"/>
                                  </p:stCondLst>
                                  <p:childTnLst>
                                    <p:set>
                                      <p:cBhvr>
                                        <p:cTn id="9" dur="1" fill="hold">
                                          <p:stCondLst>
                                            <p:cond delay="0"/>
                                          </p:stCondLst>
                                        </p:cTn>
                                        <p:tgtEl>
                                          <p:spTgt spid="535"/>
                                        </p:tgtEl>
                                        <p:attrNameLst>
                                          <p:attrName>style.visibility</p:attrName>
                                        </p:attrNameLst>
                                      </p:cBhvr>
                                      <p:to>
                                        <p:strVal val="visible"/>
                                      </p:to>
                                    </p:set>
                                    <p:animEffect transition="in" filter="fade">
                                      <p:cBhvr>
                                        <p:cTn id="10" dur="1000"/>
                                        <p:tgtEl>
                                          <p:spTgt spid="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position de projet minimaliste en niveaux de gris by Slidesgo">
  <a:themeElements>
    <a:clrScheme name="Simple Light">
      <a:dk1>
        <a:srgbClr val="191919"/>
      </a:dk1>
      <a:lt1>
        <a:srgbClr val="FFFFFF"/>
      </a:lt1>
      <a:dk2>
        <a:srgbClr val="EEEEEE"/>
      </a:dk2>
      <a:lt2>
        <a:srgbClr val="595959"/>
      </a:lt2>
      <a:accent1>
        <a:srgbClr val="333333"/>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870</Words>
  <Application>Microsoft Macintosh PowerPoint</Application>
  <PresentationFormat>On-screen Show (16:9)</PresentationFormat>
  <Paragraphs>57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Fjalla One</vt:lpstr>
      <vt:lpstr>Lato</vt:lpstr>
      <vt:lpstr>Arial</vt:lpstr>
      <vt:lpstr>Roboto Condensed Light</vt:lpstr>
      <vt:lpstr>Proposition de projet minimaliste en niveaux de gris by Slidesgo</vt:lpstr>
      <vt:lpstr>Box Shadow</vt:lpstr>
      <vt:lpstr>Abstract</vt:lpstr>
      <vt:lpstr>Introduction</vt:lpstr>
      <vt:lpstr>Methods</vt:lpstr>
      <vt:lpstr>Methods</vt:lpstr>
      <vt:lpstr>Methods</vt:lpstr>
      <vt:lpstr>Decision-Making Process</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Box Shadow</dc:title>
  <cp:lastModifiedBy>Chirag  Aggarwal</cp:lastModifiedBy>
  <cp:revision>8</cp:revision>
  <dcterms:modified xsi:type="dcterms:W3CDTF">2023-11-08T06:02:50Z</dcterms:modified>
</cp:coreProperties>
</file>