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83" r:id="rId3"/>
    <p:sldId id="282" r:id="rId4"/>
    <p:sldId id="278" r:id="rId5"/>
    <p:sldId id="269" r:id="rId6"/>
    <p:sldId id="270" r:id="rId7"/>
    <p:sldId id="265" r:id="rId8"/>
    <p:sldId id="274" r:id="rId9"/>
    <p:sldId id="275" r:id="rId10"/>
    <p:sldId id="280" r:id="rId11"/>
    <p:sldId id="277" r:id="rId12"/>
    <p:sldId id="279" r:id="rId13"/>
  </p:sldIdLst>
  <p:sldSz cx="14630400" cy="8229600"/>
  <p:notesSz cx="8229600" cy="14630400"/>
  <p:embeddedFontLst>
    <p:embeddedFont>
      <p:font typeface="Alexandria" panose="020B0604020202020204" charset="-78"/>
      <p:regular r:id="rId15"/>
    </p:embeddedFont>
    <p:embeddedFont>
      <p:font typeface="Inter" panose="020B0604020202020204" charset="0"/>
      <p:regular r:id="rId16"/>
    </p:embeddedFont>
    <p:embeddedFont>
      <p:font typeface="Nobile" panose="020B0604020202020204" charset="0"/>
      <p:regular r:id="rId17"/>
    </p:embeddedFont>
    <p:embeddedFont>
      <p:font typeface="Verdana" panose="020B060403050404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144CA-42B9-46F9-940E-4E9F30F0BB53}" v="3" dt="2024-10-23T18:12:02.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34E62-8C7F-4B5D-8A00-9FD973CAC0BA}" type="doc">
      <dgm:prSet loTypeId="urn:microsoft.com/office/officeart/2005/8/layout/equation2" loCatId="process" qsTypeId="urn:microsoft.com/office/officeart/2005/8/quickstyle/simple1" qsCatId="simple" csTypeId="urn:microsoft.com/office/officeart/2005/8/colors/colorful1" csCatId="colorful" phldr="1"/>
      <dgm:spPr/>
      <dgm:t>
        <a:bodyPr/>
        <a:lstStyle/>
        <a:p>
          <a:endParaRPr lang="en-US"/>
        </a:p>
      </dgm:t>
    </dgm:pt>
    <dgm:pt modelId="{CA61C54D-92C3-42B3-BDE5-90A29DF9F2B0}">
      <dgm:prSet phldrT="[Text]"/>
      <dgm:spPr/>
      <dgm:t>
        <a:bodyPr/>
        <a:lstStyle/>
        <a:p>
          <a:r>
            <a:rPr lang="en-US" dirty="0"/>
            <a:t>XG Boost</a:t>
          </a:r>
        </a:p>
      </dgm:t>
    </dgm:pt>
    <dgm:pt modelId="{691C5B2E-FBA0-4BDC-8332-1040AF637A12}" type="parTrans" cxnId="{75DFDF11-24CE-440A-A3CA-86DED09391F3}">
      <dgm:prSet/>
      <dgm:spPr/>
      <dgm:t>
        <a:bodyPr/>
        <a:lstStyle/>
        <a:p>
          <a:endParaRPr lang="en-US"/>
        </a:p>
      </dgm:t>
    </dgm:pt>
    <dgm:pt modelId="{EECE8FA7-5A44-4E9E-BD57-9FBBD9D8CC79}" type="sibTrans" cxnId="{75DFDF11-24CE-440A-A3CA-86DED09391F3}">
      <dgm:prSet/>
      <dgm:spPr/>
      <dgm:t>
        <a:bodyPr/>
        <a:lstStyle/>
        <a:p>
          <a:endParaRPr lang="en-US"/>
        </a:p>
      </dgm:t>
    </dgm:pt>
    <dgm:pt modelId="{264DB6BA-700E-4F5A-9AD8-BE7B1925FCE6}">
      <dgm:prSet phldrT="[Text]"/>
      <dgm:spPr/>
      <dgm:t>
        <a:bodyPr/>
        <a:lstStyle/>
        <a:p>
          <a:r>
            <a:rPr lang="en-US" dirty="0"/>
            <a:t>Hyper Tuning</a:t>
          </a:r>
        </a:p>
      </dgm:t>
    </dgm:pt>
    <dgm:pt modelId="{92916A7B-E4B8-46BE-9470-292481B6AF5B}" type="parTrans" cxnId="{E97ED332-5A40-41BA-9C60-B7FFFA9AB82F}">
      <dgm:prSet/>
      <dgm:spPr/>
      <dgm:t>
        <a:bodyPr/>
        <a:lstStyle/>
        <a:p>
          <a:endParaRPr lang="en-US"/>
        </a:p>
      </dgm:t>
    </dgm:pt>
    <dgm:pt modelId="{209187E4-D46F-4F54-AB41-8F3733C26C81}" type="sibTrans" cxnId="{E97ED332-5A40-41BA-9C60-B7FFFA9AB82F}">
      <dgm:prSet/>
      <dgm:spPr/>
      <dgm:t>
        <a:bodyPr/>
        <a:lstStyle/>
        <a:p>
          <a:endParaRPr lang="en-US"/>
        </a:p>
      </dgm:t>
    </dgm:pt>
    <dgm:pt modelId="{2B6D8726-F775-4DC6-A0E4-822EB10DB68F}">
      <dgm:prSet phldrT="[Text]"/>
      <dgm:spPr/>
      <dgm:t>
        <a:bodyPr/>
        <a:lstStyle/>
        <a:p>
          <a:r>
            <a:rPr lang="en-US" dirty="0"/>
            <a:t>Cross</a:t>
          </a:r>
        </a:p>
        <a:p>
          <a:r>
            <a:rPr lang="en-US" dirty="0"/>
            <a:t>Validation</a:t>
          </a:r>
        </a:p>
      </dgm:t>
    </dgm:pt>
    <dgm:pt modelId="{42657B90-F5AD-4085-9C56-F9F64A084FD1}" type="parTrans" cxnId="{E75BFBAA-2747-4056-9694-3424C6133131}">
      <dgm:prSet/>
      <dgm:spPr/>
      <dgm:t>
        <a:bodyPr/>
        <a:lstStyle/>
        <a:p>
          <a:endParaRPr lang="en-US"/>
        </a:p>
      </dgm:t>
    </dgm:pt>
    <dgm:pt modelId="{4C0C33CC-FD5D-463F-A909-303F0CB23FE0}" type="sibTrans" cxnId="{E75BFBAA-2747-4056-9694-3424C6133131}">
      <dgm:prSet/>
      <dgm:spPr/>
      <dgm:t>
        <a:bodyPr/>
        <a:lstStyle/>
        <a:p>
          <a:endParaRPr lang="en-US"/>
        </a:p>
      </dgm:t>
    </dgm:pt>
    <dgm:pt modelId="{FF915390-A148-45B6-B61B-0CB022C50C2C}">
      <dgm:prSet phldrT="[Text]"/>
      <dgm:spPr>
        <a:solidFill>
          <a:schemeClr val="accent4"/>
        </a:solidFill>
      </dgm:spPr>
      <dgm:t>
        <a:bodyPr/>
        <a:lstStyle/>
        <a:p>
          <a:r>
            <a:rPr lang="en-US" dirty="0"/>
            <a:t>Accuracy Score </a:t>
          </a:r>
        </a:p>
        <a:p>
          <a:r>
            <a:rPr lang="en-US" dirty="0">
              <a:solidFill>
                <a:srgbClr val="FF0000"/>
              </a:solidFill>
            </a:rPr>
            <a:t>76.78%</a:t>
          </a:r>
        </a:p>
      </dgm:t>
    </dgm:pt>
    <dgm:pt modelId="{79CEAD97-FB37-458C-859E-6CD445FE0BC5}" type="parTrans" cxnId="{011B774A-7D6E-4C05-A413-36A4F1BBDA39}">
      <dgm:prSet/>
      <dgm:spPr/>
      <dgm:t>
        <a:bodyPr/>
        <a:lstStyle/>
        <a:p>
          <a:endParaRPr lang="en-US"/>
        </a:p>
      </dgm:t>
    </dgm:pt>
    <dgm:pt modelId="{6DD3F960-A44A-4CCC-BC8A-A9148A7D63E2}" type="sibTrans" cxnId="{011B774A-7D6E-4C05-A413-36A4F1BBDA39}">
      <dgm:prSet/>
      <dgm:spPr/>
      <dgm:t>
        <a:bodyPr/>
        <a:lstStyle/>
        <a:p>
          <a:endParaRPr lang="en-US"/>
        </a:p>
      </dgm:t>
    </dgm:pt>
    <dgm:pt modelId="{BB9C62E1-D037-4EC3-BD06-86AB6F5500F3}" type="pres">
      <dgm:prSet presAssocID="{FCA34E62-8C7F-4B5D-8A00-9FD973CAC0BA}" presName="Name0" presStyleCnt="0">
        <dgm:presLayoutVars>
          <dgm:dir/>
          <dgm:resizeHandles val="exact"/>
        </dgm:presLayoutVars>
      </dgm:prSet>
      <dgm:spPr/>
    </dgm:pt>
    <dgm:pt modelId="{804D5EFA-CB23-4940-9E32-2196466BC986}" type="pres">
      <dgm:prSet presAssocID="{FCA34E62-8C7F-4B5D-8A00-9FD973CAC0BA}" presName="vNodes" presStyleCnt="0"/>
      <dgm:spPr/>
    </dgm:pt>
    <dgm:pt modelId="{B2723283-1082-4AAA-85C2-172082D71CF5}" type="pres">
      <dgm:prSet presAssocID="{CA61C54D-92C3-42B3-BDE5-90A29DF9F2B0}" presName="node" presStyleLbl="node1" presStyleIdx="0" presStyleCnt="4">
        <dgm:presLayoutVars>
          <dgm:bulletEnabled val="1"/>
        </dgm:presLayoutVars>
      </dgm:prSet>
      <dgm:spPr/>
    </dgm:pt>
    <dgm:pt modelId="{25F0BA47-3A5B-48C5-80AD-67620935063D}" type="pres">
      <dgm:prSet presAssocID="{EECE8FA7-5A44-4E9E-BD57-9FBBD9D8CC79}" presName="spacerT" presStyleCnt="0"/>
      <dgm:spPr/>
    </dgm:pt>
    <dgm:pt modelId="{CC1CDEFD-5A28-4153-AEA6-6C8A0A130D23}" type="pres">
      <dgm:prSet presAssocID="{EECE8FA7-5A44-4E9E-BD57-9FBBD9D8CC79}" presName="sibTrans" presStyleLbl="sibTrans2D1" presStyleIdx="0" presStyleCnt="3"/>
      <dgm:spPr/>
    </dgm:pt>
    <dgm:pt modelId="{7FE317DD-B956-445C-9397-891BEBF95AE9}" type="pres">
      <dgm:prSet presAssocID="{EECE8FA7-5A44-4E9E-BD57-9FBBD9D8CC79}" presName="spacerB" presStyleCnt="0"/>
      <dgm:spPr/>
    </dgm:pt>
    <dgm:pt modelId="{5BF806A9-DF89-404F-9EF0-2093DC8619CC}" type="pres">
      <dgm:prSet presAssocID="{264DB6BA-700E-4F5A-9AD8-BE7B1925FCE6}" presName="node" presStyleLbl="node1" presStyleIdx="1" presStyleCnt="4">
        <dgm:presLayoutVars>
          <dgm:bulletEnabled val="1"/>
        </dgm:presLayoutVars>
      </dgm:prSet>
      <dgm:spPr/>
    </dgm:pt>
    <dgm:pt modelId="{54ACB63F-2334-4EF2-86C2-38359AE6FF77}" type="pres">
      <dgm:prSet presAssocID="{209187E4-D46F-4F54-AB41-8F3733C26C81}" presName="spacerT" presStyleCnt="0"/>
      <dgm:spPr/>
    </dgm:pt>
    <dgm:pt modelId="{E2D4030B-1356-4676-9C9D-07CE28254D87}" type="pres">
      <dgm:prSet presAssocID="{209187E4-D46F-4F54-AB41-8F3733C26C81}" presName="sibTrans" presStyleLbl="sibTrans2D1" presStyleIdx="1" presStyleCnt="3"/>
      <dgm:spPr/>
    </dgm:pt>
    <dgm:pt modelId="{DC9BF1CD-6C1D-4E69-BFB6-DC0D23662937}" type="pres">
      <dgm:prSet presAssocID="{209187E4-D46F-4F54-AB41-8F3733C26C81}" presName="spacerB" presStyleCnt="0"/>
      <dgm:spPr/>
    </dgm:pt>
    <dgm:pt modelId="{6C134D91-3170-4C75-97A9-6C32446B3647}" type="pres">
      <dgm:prSet presAssocID="{2B6D8726-F775-4DC6-A0E4-822EB10DB68F}" presName="node" presStyleLbl="node1" presStyleIdx="2" presStyleCnt="4">
        <dgm:presLayoutVars>
          <dgm:bulletEnabled val="1"/>
        </dgm:presLayoutVars>
      </dgm:prSet>
      <dgm:spPr/>
    </dgm:pt>
    <dgm:pt modelId="{E95019C4-7F9B-49D8-802C-0295302FB5C5}" type="pres">
      <dgm:prSet presAssocID="{FCA34E62-8C7F-4B5D-8A00-9FD973CAC0BA}" presName="sibTransLast" presStyleLbl="sibTrans2D1" presStyleIdx="2" presStyleCnt="3"/>
      <dgm:spPr/>
    </dgm:pt>
    <dgm:pt modelId="{319F750F-738C-4D8A-9946-613997C4083C}" type="pres">
      <dgm:prSet presAssocID="{FCA34E62-8C7F-4B5D-8A00-9FD973CAC0BA}" presName="connectorText" presStyleLbl="sibTrans2D1" presStyleIdx="2" presStyleCnt="3"/>
      <dgm:spPr/>
    </dgm:pt>
    <dgm:pt modelId="{DF0D4EEE-7F21-4D04-8FE1-10235E67FE3C}" type="pres">
      <dgm:prSet presAssocID="{FCA34E62-8C7F-4B5D-8A00-9FD973CAC0BA}" presName="lastNode" presStyleLbl="node1" presStyleIdx="3" presStyleCnt="4" custScaleX="86137" custScaleY="84440">
        <dgm:presLayoutVars>
          <dgm:bulletEnabled val="1"/>
        </dgm:presLayoutVars>
      </dgm:prSet>
      <dgm:spPr/>
    </dgm:pt>
  </dgm:ptLst>
  <dgm:cxnLst>
    <dgm:cxn modelId="{75DFDF11-24CE-440A-A3CA-86DED09391F3}" srcId="{FCA34E62-8C7F-4B5D-8A00-9FD973CAC0BA}" destId="{CA61C54D-92C3-42B3-BDE5-90A29DF9F2B0}" srcOrd="0" destOrd="0" parTransId="{691C5B2E-FBA0-4BDC-8332-1040AF637A12}" sibTransId="{EECE8FA7-5A44-4E9E-BD57-9FBBD9D8CC79}"/>
    <dgm:cxn modelId="{C88F292F-4756-432C-B85E-3A46F7E9C1AB}" type="presOf" srcId="{2B6D8726-F775-4DC6-A0E4-822EB10DB68F}" destId="{6C134D91-3170-4C75-97A9-6C32446B3647}" srcOrd="0" destOrd="0" presId="urn:microsoft.com/office/officeart/2005/8/layout/equation2"/>
    <dgm:cxn modelId="{E97ED332-5A40-41BA-9C60-B7FFFA9AB82F}" srcId="{FCA34E62-8C7F-4B5D-8A00-9FD973CAC0BA}" destId="{264DB6BA-700E-4F5A-9AD8-BE7B1925FCE6}" srcOrd="1" destOrd="0" parTransId="{92916A7B-E4B8-46BE-9470-292481B6AF5B}" sibTransId="{209187E4-D46F-4F54-AB41-8F3733C26C81}"/>
    <dgm:cxn modelId="{DF9E8438-E05F-4886-B9A6-43F44059F20C}" type="presOf" srcId="{209187E4-D46F-4F54-AB41-8F3733C26C81}" destId="{E2D4030B-1356-4676-9C9D-07CE28254D87}" srcOrd="0" destOrd="0" presId="urn:microsoft.com/office/officeart/2005/8/layout/equation2"/>
    <dgm:cxn modelId="{ECD12847-EF7A-4A37-B15D-C8A1AAA8F091}" type="presOf" srcId="{CA61C54D-92C3-42B3-BDE5-90A29DF9F2B0}" destId="{B2723283-1082-4AAA-85C2-172082D71CF5}" srcOrd="0" destOrd="0" presId="urn:microsoft.com/office/officeart/2005/8/layout/equation2"/>
    <dgm:cxn modelId="{011B774A-7D6E-4C05-A413-36A4F1BBDA39}" srcId="{FCA34E62-8C7F-4B5D-8A00-9FD973CAC0BA}" destId="{FF915390-A148-45B6-B61B-0CB022C50C2C}" srcOrd="3" destOrd="0" parTransId="{79CEAD97-FB37-458C-859E-6CD445FE0BC5}" sibTransId="{6DD3F960-A44A-4CCC-BC8A-A9148A7D63E2}"/>
    <dgm:cxn modelId="{2448374E-F3EC-452B-80F1-54A98628FAB0}" type="presOf" srcId="{EECE8FA7-5A44-4E9E-BD57-9FBBD9D8CC79}" destId="{CC1CDEFD-5A28-4153-AEA6-6C8A0A130D23}" srcOrd="0" destOrd="0" presId="urn:microsoft.com/office/officeart/2005/8/layout/equation2"/>
    <dgm:cxn modelId="{0BFC3AA6-4A7B-41F6-ACBC-C2789FA4EF33}" type="presOf" srcId="{4C0C33CC-FD5D-463F-A909-303F0CB23FE0}" destId="{319F750F-738C-4D8A-9946-613997C4083C}" srcOrd="1" destOrd="0" presId="urn:microsoft.com/office/officeart/2005/8/layout/equation2"/>
    <dgm:cxn modelId="{98671BA8-549D-4A4F-B10B-096860AF6A9B}" type="presOf" srcId="{FCA34E62-8C7F-4B5D-8A00-9FD973CAC0BA}" destId="{BB9C62E1-D037-4EC3-BD06-86AB6F5500F3}" srcOrd="0" destOrd="0" presId="urn:microsoft.com/office/officeart/2005/8/layout/equation2"/>
    <dgm:cxn modelId="{E75BFBAA-2747-4056-9694-3424C6133131}" srcId="{FCA34E62-8C7F-4B5D-8A00-9FD973CAC0BA}" destId="{2B6D8726-F775-4DC6-A0E4-822EB10DB68F}" srcOrd="2" destOrd="0" parTransId="{42657B90-F5AD-4085-9C56-F9F64A084FD1}" sibTransId="{4C0C33CC-FD5D-463F-A909-303F0CB23FE0}"/>
    <dgm:cxn modelId="{B3761CD6-FE2E-4E35-AEBA-67260703B365}" type="presOf" srcId="{4C0C33CC-FD5D-463F-A909-303F0CB23FE0}" destId="{E95019C4-7F9B-49D8-802C-0295302FB5C5}" srcOrd="0" destOrd="0" presId="urn:microsoft.com/office/officeart/2005/8/layout/equation2"/>
    <dgm:cxn modelId="{F209B5EB-4C07-4A3F-BDCE-96AFE297E5B1}" type="presOf" srcId="{FF915390-A148-45B6-B61B-0CB022C50C2C}" destId="{DF0D4EEE-7F21-4D04-8FE1-10235E67FE3C}" srcOrd="0" destOrd="0" presId="urn:microsoft.com/office/officeart/2005/8/layout/equation2"/>
    <dgm:cxn modelId="{84A932F2-DC24-482B-8CAE-D900C61C7580}" type="presOf" srcId="{264DB6BA-700E-4F5A-9AD8-BE7B1925FCE6}" destId="{5BF806A9-DF89-404F-9EF0-2093DC8619CC}" srcOrd="0" destOrd="0" presId="urn:microsoft.com/office/officeart/2005/8/layout/equation2"/>
    <dgm:cxn modelId="{FB676F03-D5B5-4B36-81BF-5700FDA292E9}" type="presParOf" srcId="{BB9C62E1-D037-4EC3-BD06-86AB6F5500F3}" destId="{804D5EFA-CB23-4940-9E32-2196466BC986}" srcOrd="0" destOrd="0" presId="urn:microsoft.com/office/officeart/2005/8/layout/equation2"/>
    <dgm:cxn modelId="{6A8931F0-27DF-4710-AB03-455C40A78D6D}" type="presParOf" srcId="{804D5EFA-CB23-4940-9E32-2196466BC986}" destId="{B2723283-1082-4AAA-85C2-172082D71CF5}" srcOrd="0" destOrd="0" presId="urn:microsoft.com/office/officeart/2005/8/layout/equation2"/>
    <dgm:cxn modelId="{77623D5A-6FA7-4FE3-B976-5E5B276E24B1}" type="presParOf" srcId="{804D5EFA-CB23-4940-9E32-2196466BC986}" destId="{25F0BA47-3A5B-48C5-80AD-67620935063D}" srcOrd="1" destOrd="0" presId="urn:microsoft.com/office/officeart/2005/8/layout/equation2"/>
    <dgm:cxn modelId="{86700648-ED6A-44E5-A702-3233ADCA48F1}" type="presParOf" srcId="{804D5EFA-CB23-4940-9E32-2196466BC986}" destId="{CC1CDEFD-5A28-4153-AEA6-6C8A0A130D23}" srcOrd="2" destOrd="0" presId="urn:microsoft.com/office/officeart/2005/8/layout/equation2"/>
    <dgm:cxn modelId="{235D2945-ACD8-4E61-B486-0B6C53C530C1}" type="presParOf" srcId="{804D5EFA-CB23-4940-9E32-2196466BC986}" destId="{7FE317DD-B956-445C-9397-891BEBF95AE9}" srcOrd="3" destOrd="0" presId="urn:microsoft.com/office/officeart/2005/8/layout/equation2"/>
    <dgm:cxn modelId="{2A23CEDC-18EC-4411-9D58-1063AF1BFCF6}" type="presParOf" srcId="{804D5EFA-CB23-4940-9E32-2196466BC986}" destId="{5BF806A9-DF89-404F-9EF0-2093DC8619CC}" srcOrd="4" destOrd="0" presId="urn:microsoft.com/office/officeart/2005/8/layout/equation2"/>
    <dgm:cxn modelId="{482B5AE8-1DE2-448C-9625-04089BC303B3}" type="presParOf" srcId="{804D5EFA-CB23-4940-9E32-2196466BC986}" destId="{54ACB63F-2334-4EF2-86C2-38359AE6FF77}" srcOrd="5" destOrd="0" presId="urn:microsoft.com/office/officeart/2005/8/layout/equation2"/>
    <dgm:cxn modelId="{5C8211F2-2EC7-40C9-AD33-51D55F82524F}" type="presParOf" srcId="{804D5EFA-CB23-4940-9E32-2196466BC986}" destId="{E2D4030B-1356-4676-9C9D-07CE28254D87}" srcOrd="6" destOrd="0" presId="urn:microsoft.com/office/officeart/2005/8/layout/equation2"/>
    <dgm:cxn modelId="{1FA68AAD-90AF-49C8-BF35-E825619C3296}" type="presParOf" srcId="{804D5EFA-CB23-4940-9E32-2196466BC986}" destId="{DC9BF1CD-6C1D-4E69-BFB6-DC0D23662937}" srcOrd="7" destOrd="0" presId="urn:microsoft.com/office/officeart/2005/8/layout/equation2"/>
    <dgm:cxn modelId="{5A5987E4-181B-454B-8338-44FDA593D51C}" type="presParOf" srcId="{804D5EFA-CB23-4940-9E32-2196466BC986}" destId="{6C134D91-3170-4C75-97A9-6C32446B3647}" srcOrd="8" destOrd="0" presId="urn:microsoft.com/office/officeart/2005/8/layout/equation2"/>
    <dgm:cxn modelId="{EF4C536E-AE37-4A46-A0DA-47CC1AFD8AFF}" type="presParOf" srcId="{BB9C62E1-D037-4EC3-BD06-86AB6F5500F3}" destId="{E95019C4-7F9B-49D8-802C-0295302FB5C5}" srcOrd="1" destOrd="0" presId="urn:microsoft.com/office/officeart/2005/8/layout/equation2"/>
    <dgm:cxn modelId="{19346B81-434D-482F-BF1B-F788BF5D91CA}" type="presParOf" srcId="{E95019C4-7F9B-49D8-802C-0295302FB5C5}" destId="{319F750F-738C-4D8A-9946-613997C4083C}" srcOrd="0" destOrd="0" presId="urn:microsoft.com/office/officeart/2005/8/layout/equation2"/>
    <dgm:cxn modelId="{6CF05EF1-9F97-44C8-B371-81129BE76E03}" type="presParOf" srcId="{BB9C62E1-D037-4EC3-BD06-86AB6F5500F3}" destId="{DF0D4EEE-7F21-4D04-8FE1-10235E67FE3C}"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A34E62-8C7F-4B5D-8A00-9FD973CAC0BA}" type="doc">
      <dgm:prSet loTypeId="urn:microsoft.com/office/officeart/2005/8/layout/equation2" loCatId="process" qsTypeId="urn:microsoft.com/office/officeart/2005/8/quickstyle/simple1" qsCatId="simple" csTypeId="urn:microsoft.com/office/officeart/2005/8/colors/colorful1" csCatId="colorful" phldr="1"/>
      <dgm:spPr/>
      <dgm:t>
        <a:bodyPr/>
        <a:lstStyle/>
        <a:p>
          <a:endParaRPr lang="en-US"/>
        </a:p>
      </dgm:t>
    </dgm:pt>
    <dgm:pt modelId="{CA61C54D-92C3-42B3-BDE5-90A29DF9F2B0}">
      <dgm:prSet phldrT="[Text]"/>
      <dgm:spPr/>
      <dgm:t>
        <a:bodyPr/>
        <a:lstStyle/>
        <a:p>
          <a:r>
            <a:rPr lang="en-US" dirty="0"/>
            <a:t>Random</a:t>
          </a:r>
        </a:p>
        <a:p>
          <a:r>
            <a:rPr lang="en-US" dirty="0"/>
            <a:t>Forest</a:t>
          </a:r>
        </a:p>
      </dgm:t>
    </dgm:pt>
    <dgm:pt modelId="{691C5B2E-FBA0-4BDC-8332-1040AF637A12}" type="parTrans" cxnId="{75DFDF11-24CE-440A-A3CA-86DED09391F3}">
      <dgm:prSet/>
      <dgm:spPr/>
      <dgm:t>
        <a:bodyPr/>
        <a:lstStyle/>
        <a:p>
          <a:endParaRPr lang="en-US"/>
        </a:p>
      </dgm:t>
    </dgm:pt>
    <dgm:pt modelId="{EECE8FA7-5A44-4E9E-BD57-9FBBD9D8CC79}" type="sibTrans" cxnId="{75DFDF11-24CE-440A-A3CA-86DED09391F3}">
      <dgm:prSet/>
      <dgm:spPr/>
      <dgm:t>
        <a:bodyPr/>
        <a:lstStyle/>
        <a:p>
          <a:endParaRPr lang="en-US"/>
        </a:p>
      </dgm:t>
    </dgm:pt>
    <dgm:pt modelId="{264DB6BA-700E-4F5A-9AD8-BE7B1925FCE6}">
      <dgm:prSet phldrT="[Text]"/>
      <dgm:spPr/>
      <dgm:t>
        <a:bodyPr/>
        <a:lstStyle/>
        <a:p>
          <a:r>
            <a:rPr lang="en-US" dirty="0"/>
            <a:t>Hyper Tuning</a:t>
          </a:r>
        </a:p>
      </dgm:t>
    </dgm:pt>
    <dgm:pt modelId="{92916A7B-E4B8-46BE-9470-292481B6AF5B}" type="parTrans" cxnId="{E97ED332-5A40-41BA-9C60-B7FFFA9AB82F}">
      <dgm:prSet/>
      <dgm:spPr/>
      <dgm:t>
        <a:bodyPr/>
        <a:lstStyle/>
        <a:p>
          <a:endParaRPr lang="en-US"/>
        </a:p>
      </dgm:t>
    </dgm:pt>
    <dgm:pt modelId="{209187E4-D46F-4F54-AB41-8F3733C26C81}" type="sibTrans" cxnId="{E97ED332-5A40-41BA-9C60-B7FFFA9AB82F}">
      <dgm:prSet/>
      <dgm:spPr/>
      <dgm:t>
        <a:bodyPr/>
        <a:lstStyle/>
        <a:p>
          <a:endParaRPr lang="en-US"/>
        </a:p>
      </dgm:t>
    </dgm:pt>
    <dgm:pt modelId="{2B6D8726-F775-4DC6-A0E4-822EB10DB68F}">
      <dgm:prSet phldrT="[Text]"/>
      <dgm:spPr/>
      <dgm:t>
        <a:bodyPr/>
        <a:lstStyle/>
        <a:p>
          <a:r>
            <a:rPr lang="en-US" dirty="0"/>
            <a:t>Cross</a:t>
          </a:r>
        </a:p>
        <a:p>
          <a:r>
            <a:rPr lang="en-US" dirty="0"/>
            <a:t>Validation</a:t>
          </a:r>
        </a:p>
      </dgm:t>
    </dgm:pt>
    <dgm:pt modelId="{42657B90-F5AD-4085-9C56-F9F64A084FD1}" type="parTrans" cxnId="{E75BFBAA-2747-4056-9694-3424C6133131}">
      <dgm:prSet/>
      <dgm:spPr/>
      <dgm:t>
        <a:bodyPr/>
        <a:lstStyle/>
        <a:p>
          <a:endParaRPr lang="en-US"/>
        </a:p>
      </dgm:t>
    </dgm:pt>
    <dgm:pt modelId="{4C0C33CC-FD5D-463F-A909-303F0CB23FE0}" type="sibTrans" cxnId="{E75BFBAA-2747-4056-9694-3424C6133131}">
      <dgm:prSet/>
      <dgm:spPr/>
      <dgm:t>
        <a:bodyPr/>
        <a:lstStyle/>
        <a:p>
          <a:endParaRPr lang="en-US"/>
        </a:p>
      </dgm:t>
    </dgm:pt>
    <dgm:pt modelId="{FF915390-A148-45B6-B61B-0CB022C50C2C}">
      <dgm:prSet phldrT="[Text]"/>
      <dgm:spPr/>
      <dgm:t>
        <a:bodyPr/>
        <a:lstStyle/>
        <a:p>
          <a:r>
            <a:rPr lang="en-US" dirty="0"/>
            <a:t>Accuracy Score </a:t>
          </a:r>
        </a:p>
        <a:p>
          <a:r>
            <a:rPr lang="en-US" dirty="0"/>
            <a:t>75.91%</a:t>
          </a:r>
        </a:p>
        <a:p>
          <a:endParaRPr lang="en-US" dirty="0">
            <a:solidFill>
              <a:srgbClr val="FF0000"/>
            </a:solidFill>
          </a:endParaRPr>
        </a:p>
      </dgm:t>
    </dgm:pt>
    <dgm:pt modelId="{79CEAD97-FB37-458C-859E-6CD445FE0BC5}" type="parTrans" cxnId="{011B774A-7D6E-4C05-A413-36A4F1BBDA39}">
      <dgm:prSet/>
      <dgm:spPr/>
      <dgm:t>
        <a:bodyPr/>
        <a:lstStyle/>
        <a:p>
          <a:endParaRPr lang="en-US"/>
        </a:p>
      </dgm:t>
    </dgm:pt>
    <dgm:pt modelId="{6DD3F960-A44A-4CCC-BC8A-A9148A7D63E2}" type="sibTrans" cxnId="{011B774A-7D6E-4C05-A413-36A4F1BBDA39}">
      <dgm:prSet/>
      <dgm:spPr/>
      <dgm:t>
        <a:bodyPr/>
        <a:lstStyle/>
        <a:p>
          <a:endParaRPr lang="en-US"/>
        </a:p>
      </dgm:t>
    </dgm:pt>
    <dgm:pt modelId="{BB9C62E1-D037-4EC3-BD06-86AB6F5500F3}" type="pres">
      <dgm:prSet presAssocID="{FCA34E62-8C7F-4B5D-8A00-9FD973CAC0BA}" presName="Name0" presStyleCnt="0">
        <dgm:presLayoutVars>
          <dgm:dir/>
          <dgm:resizeHandles val="exact"/>
        </dgm:presLayoutVars>
      </dgm:prSet>
      <dgm:spPr/>
    </dgm:pt>
    <dgm:pt modelId="{804D5EFA-CB23-4940-9E32-2196466BC986}" type="pres">
      <dgm:prSet presAssocID="{FCA34E62-8C7F-4B5D-8A00-9FD973CAC0BA}" presName="vNodes" presStyleCnt="0"/>
      <dgm:spPr/>
    </dgm:pt>
    <dgm:pt modelId="{B2723283-1082-4AAA-85C2-172082D71CF5}" type="pres">
      <dgm:prSet presAssocID="{CA61C54D-92C3-42B3-BDE5-90A29DF9F2B0}" presName="node" presStyleLbl="node1" presStyleIdx="0" presStyleCnt="4">
        <dgm:presLayoutVars>
          <dgm:bulletEnabled val="1"/>
        </dgm:presLayoutVars>
      </dgm:prSet>
      <dgm:spPr/>
    </dgm:pt>
    <dgm:pt modelId="{25F0BA47-3A5B-48C5-80AD-67620935063D}" type="pres">
      <dgm:prSet presAssocID="{EECE8FA7-5A44-4E9E-BD57-9FBBD9D8CC79}" presName="spacerT" presStyleCnt="0"/>
      <dgm:spPr/>
    </dgm:pt>
    <dgm:pt modelId="{CC1CDEFD-5A28-4153-AEA6-6C8A0A130D23}" type="pres">
      <dgm:prSet presAssocID="{EECE8FA7-5A44-4E9E-BD57-9FBBD9D8CC79}" presName="sibTrans" presStyleLbl="sibTrans2D1" presStyleIdx="0" presStyleCnt="3"/>
      <dgm:spPr/>
    </dgm:pt>
    <dgm:pt modelId="{7FE317DD-B956-445C-9397-891BEBF95AE9}" type="pres">
      <dgm:prSet presAssocID="{EECE8FA7-5A44-4E9E-BD57-9FBBD9D8CC79}" presName="spacerB" presStyleCnt="0"/>
      <dgm:spPr/>
    </dgm:pt>
    <dgm:pt modelId="{5BF806A9-DF89-404F-9EF0-2093DC8619CC}" type="pres">
      <dgm:prSet presAssocID="{264DB6BA-700E-4F5A-9AD8-BE7B1925FCE6}" presName="node" presStyleLbl="node1" presStyleIdx="1" presStyleCnt="4">
        <dgm:presLayoutVars>
          <dgm:bulletEnabled val="1"/>
        </dgm:presLayoutVars>
      </dgm:prSet>
      <dgm:spPr/>
    </dgm:pt>
    <dgm:pt modelId="{54ACB63F-2334-4EF2-86C2-38359AE6FF77}" type="pres">
      <dgm:prSet presAssocID="{209187E4-D46F-4F54-AB41-8F3733C26C81}" presName="spacerT" presStyleCnt="0"/>
      <dgm:spPr/>
    </dgm:pt>
    <dgm:pt modelId="{E2D4030B-1356-4676-9C9D-07CE28254D87}" type="pres">
      <dgm:prSet presAssocID="{209187E4-D46F-4F54-AB41-8F3733C26C81}" presName="sibTrans" presStyleLbl="sibTrans2D1" presStyleIdx="1" presStyleCnt="3"/>
      <dgm:spPr/>
    </dgm:pt>
    <dgm:pt modelId="{DC9BF1CD-6C1D-4E69-BFB6-DC0D23662937}" type="pres">
      <dgm:prSet presAssocID="{209187E4-D46F-4F54-AB41-8F3733C26C81}" presName="spacerB" presStyleCnt="0"/>
      <dgm:spPr/>
    </dgm:pt>
    <dgm:pt modelId="{6C134D91-3170-4C75-97A9-6C32446B3647}" type="pres">
      <dgm:prSet presAssocID="{2B6D8726-F775-4DC6-A0E4-822EB10DB68F}" presName="node" presStyleLbl="node1" presStyleIdx="2" presStyleCnt="4">
        <dgm:presLayoutVars>
          <dgm:bulletEnabled val="1"/>
        </dgm:presLayoutVars>
      </dgm:prSet>
      <dgm:spPr/>
    </dgm:pt>
    <dgm:pt modelId="{E95019C4-7F9B-49D8-802C-0295302FB5C5}" type="pres">
      <dgm:prSet presAssocID="{FCA34E62-8C7F-4B5D-8A00-9FD973CAC0BA}" presName="sibTransLast" presStyleLbl="sibTrans2D1" presStyleIdx="2" presStyleCnt="3"/>
      <dgm:spPr/>
    </dgm:pt>
    <dgm:pt modelId="{319F750F-738C-4D8A-9946-613997C4083C}" type="pres">
      <dgm:prSet presAssocID="{FCA34E62-8C7F-4B5D-8A00-9FD973CAC0BA}" presName="connectorText" presStyleLbl="sibTrans2D1" presStyleIdx="2" presStyleCnt="3"/>
      <dgm:spPr/>
    </dgm:pt>
    <dgm:pt modelId="{DF0D4EEE-7F21-4D04-8FE1-10235E67FE3C}" type="pres">
      <dgm:prSet presAssocID="{FCA34E62-8C7F-4B5D-8A00-9FD973CAC0BA}" presName="lastNode" presStyleLbl="node1" presStyleIdx="3" presStyleCnt="4" custScaleX="72048" custScaleY="69155">
        <dgm:presLayoutVars>
          <dgm:bulletEnabled val="1"/>
        </dgm:presLayoutVars>
      </dgm:prSet>
      <dgm:spPr/>
    </dgm:pt>
  </dgm:ptLst>
  <dgm:cxnLst>
    <dgm:cxn modelId="{75DFDF11-24CE-440A-A3CA-86DED09391F3}" srcId="{FCA34E62-8C7F-4B5D-8A00-9FD973CAC0BA}" destId="{CA61C54D-92C3-42B3-BDE5-90A29DF9F2B0}" srcOrd="0" destOrd="0" parTransId="{691C5B2E-FBA0-4BDC-8332-1040AF637A12}" sibTransId="{EECE8FA7-5A44-4E9E-BD57-9FBBD9D8CC79}"/>
    <dgm:cxn modelId="{C88F292F-4756-432C-B85E-3A46F7E9C1AB}" type="presOf" srcId="{2B6D8726-F775-4DC6-A0E4-822EB10DB68F}" destId="{6C134D91-3170-4C75-97A9-6C32446B3647}" srcOrd="0" destOrd="0" presId="urn:microsoft.com/office/officeart/2005/8/layout/equation2"/>
    <dgm:cxn modelId="{E97ED332-5A40-41BA-9C60-B7FFFA9AB82F}" srcId="{FCA34E62-8C7F-4B5D-8A00-9FD973CAC0BA}" destId="{264DB6BA-700E-4F5A-9AD8-BE7B1925FCE6}" srcOrd="1" destOrd="0" parTransId="{92916A7B-E4B8-46BE-9470-292481B6AF5B}" sibTransId="{209187E4-D46F-4F54-AB41-8F3733C26C81}"/>
    <dgm:cxn modelId="{DF9E8438-E05F-4886-B9A6-43F44059F20C}" type="presOf" srcId="{209187E4-D46F-4F54-AB41-8F3733C26C81}" destId="{E2D4030B-1356-4676-9C9D-07CE28254D87}" srcOrd="0" destOrd="0" presId="urn:microsoft.com/office/officeart/2005/8/layout/equation2"/>
    <dgm:cxn modelId="{ECD12847-EF7A-4A37-B15D-C8A1AAA8F091}" type="presOf" srcId="{CA61C54D-92C3-42B3-BDE5-90A29DF9F2B0}" destId="{B2723283-1082-4AAA-85C2-172082D71CF5}" srcOrd="0" destOrd="0" presId="urn:microsoft.com/office/officeart/2005/8/layout/equation2"/>
    <dgm:cxn modelId="{011B774A-7D6E-4C05-A413-36A4F1BBDA39}" srcId="{FCA34E62-8C7F-4B5D-8A00-9FD973CAC0BA}" destId="{FF915390-A148-45B6-B61B-0CB022C50C2C}" srcOrd="3" destOrd="0" parTransId="{79CEAD97-FB37-458C-859E-6CD445FE0BC5}" sibTransId="{6DD3F960-A44A-4CCC-BC8A-A9148A7D63E2}"/>
    <dgm:cxn modelId="{2448374E-F3EC-452B-80F1-54A98628FAB0}" type="presOf" srcId="{EECE8FA7-5A44-4E9E-BD57-9FBBD9D8CC79}" destId="{CC1CDEFD-5A28-4153-AEA6-6C8A0A130D23}" srcOrd="0" destOrd="0" presId="urn:microsoft.com/office/officeart/2005/8/layout/equation2"/>
    <dgm:cxn modelId="{0BFC3AA6-4A7B-41F6-ACBC-C2789FA4EF33}" type="presOf" srcId="{4C0C33CC-FD5D-463F-A909-303F0CB23FE0}" destId="{319F750F-738C-4D8A-9946-613997C4083C}" srcOrd="1" destOrd="0" presId="urn:microsoft.com/office/officeart/2005/8/layout/equation2"/>
    <dgm:cxn modelId="{98671BA8-549D-4A4F-B10B-096860AF6A9B}" type="presOf" srcId="{FCA34E62-8C7F-4B5D-8A00-9FD973CAC0BA}" destId="{BB9C62E1-D037-4EC3-BD06-86AB6F5500F3}" srcOrd="0" destOrd="0" presId="urn:microsoft.com/office/officeart/2005/8/layout/equation2"/>
    <dgm:cxn modelId="{E75BFBAA-2747-4056-9694-3424C6133131}" srcId="{FCA34E62-8C7F-4B5D-8A00-9FD973CAC0BA}" destId="{2B6D8726-F775-4DC6-A0E4-822EB10DB68F}" srcOrd="2" destOrd="0" parTransId="{42657B90-F5AD-4085-9C56-F9F64A084FD1}" sibTransId="{4C0C33CC-FD5D-463F-A909-303F0CB23FE0}"/>
    <dgm:cxn modelId="{B3761CD6-FE2E-4E35-AEBA-67260703B365}" type="presOf" srcId="{4C0C33CC-FD5D-463F-A909-303F0CB23FE0}" destId="{E95019C4-7F9B-49D8-802C-0295302FB5C5}" srcOrd="0" destOrd="0" presId="urn:microsoft.com/office/officeart/2005/8/layout/equation2"/>
    <dgm:cxn modelId="{F209B5EB-4C07-4A3F-BDCE-96AFE297E5B1}" type="presOf" srcId="{FF915390-A148-45B6-B61B-0CB022C50C2C}" destId="{DF0D4EEE-7F21-4D04-8FE1-10235E67FE3C}" srcOrd="0" destOrd="0" presId="urn:microsoft.com/office/officeart/2005/8/layout/equation2"/>
    <dgm:cxn modelId="{84A932F2-DC24-482B-8CAE-D900C61C7580}" type="presOf" srcId="{264DB6BA-700E-4F5A-9AD8-BE7B1925FCE6}" destId="{5BF806A9-DF89-404F-9EF0-2093DC8619CC}" srcOrd="0" destOrd="0" presId="urn:microsoft.com/office/officeart/2005/8/layout/equation2"/>
    <dgm:cxn modelId="{FB676F03-D5B5-4B36-81BF-5700FDA292E9}" type="presParOf" srcId="{BB9C62E1-D037-4EC3-BD06-86AB6F5500F3}" destId="{804D5EFA-CB23-4940-9E32-2196466BC986}" srcOrd="0" destOrd="0" presId="urn:microsoft.com/office/officeart/2005/8/layout/equation2"/>
    <dgm:cxn modelId="{6A8931F0-27DF-4710-AB03-455C40A78D6D}" type="presParOf" srcId="{804D5EFA-CB23-4940-9E32-2196466BC986}" destId="{B2723283-1082-4AAA-85C2-172082D71CF5}" srcOrd="0" destOrd="0" presId="urn:microsoft.com/office/officeart/2005/8/layout/equation2"/>
    <dgm:cxn modelId="{77623D5A-6FA7-4FE3-B976-5E5B276E24B1}" type="presParOf" srcId="{804D5EFA-CB23-4940-9E32-2196466BC986}" destId="{25F0BA47-3A5B-48C5-80AD-67620935063D}" srcOrd="1" destOrd="0" presId="urn:microsoft.com/office/officeart/2005/8/layout/equation2"/>
    <dgm:cxn modelId="{86700648-ED6A-44E5-A702-3233ADCA48F1}" type="presParOf" srcId="{804D5EFA-CB23-4940-9E32-2196466BC986}" destId="{CC1CDEFD-5A28-4153-AEA6-6C8A0A130D23}" srcOrd="2" destOrd="0" presId="urn:microsoft.com/office/officeart/2005/8/layout/equation2"/>
    <dgm:cxn modelId="{235D2945-ACD8-4E61-B486-0B6C53C530C1}" type="presParOf" srcId="{804D5EFA-CB23-4940-9E32-2196466BC986}" destId="{7FE317DD-B956-445C-9397-891BEBF95AE9}" srcOrd="3" destOrd="0" presId="urn:microsoft.com/office/officeart/2005/8/layout/equation2"/>
    <dgm:cxn modelId="{2A23CEDC-18EC-4411-9D58-1063AF1BFCF6}" type="presParOf" srcId="{804D5EFA-CB23-4940-9E32-2196466BC986}" destId="{5BF806A9-DF89-404F-9EF0-2093DC8619CC}" srcOrd="4" destOrd="0" presId="urn:microsoft.com/office/officeart/2005/8/layout/equation2"/>
    <dgm:cxn modelId="{482B5AE8-1DE2-448C-9625-04089BC303B3}" type="presParOf" srcId="{804D5EFA-CB23-4940-9E32-2196466BC986}" destId="{54ACB63F-2334-4EF2-86C2-38359AE6FF77}" srcOrd="5" destOrd="0" presId="urn:microsoft.com/office/officeart/2005/8/layout/equation2"/>
    <dgm:cxn modelId="{5C8211F2-2EC7-40C9-AD33-51D55F82524F}" type="presParOf" srcId="{804D5EFA-CB23-4940-9E32-2196466BC986}" destId="{E2D4030B-1356-4676-9C9D-07CE28254D87}" srcOrd="6" destOrd="0" presId="urn:microsoft.com/office/officeart/2005/8/layout/equation2"/>
    <dgm:cxn modelId="{1FA68AAD-90AF-49C8-BF35-E825619C3296}" type="presParOf" srcId="{804D5EFA-CB23-4940-9E32-2196466BC986}" destId="{DC9BF1CD-6C1D-4E69-BFB6-DC0D23662937}" srcOrd="7" destOrd="0" presId="urn:microsoft.com/office/officeart/2005/8/layout/equation2"/>
    <dgm:cxn modelId="{5A5987E4-181B-454B-8338-44FDA593D51C}" type="presParOf" srcId="{804D5EFA-CB23-4940-9E32-2196466BC986}" destId="{6C134D91-3170-4C75-97A9-6C32446B3647}" srcOrd="8" destOrd="0" presId="urn:microsoft.com/office/officeart/2005/8/layout/equation2"/>
    <dgm:cxn modelId="{EF4C536E-AE37-4A46-A0DA-47CC1AFD8AFF}" type="presParOf" srcId="{BB9C62E1-D037-4EC3-BD06-86AB6F5500F3}" destId="{E95019C4-7F9B-49D8-802C-0295302FB5C5}" srcOrd="1" destOrd="0" presId="urn:microsoft.com/office/officeart/2005/8/layout/equation2"/>
    <dgm:cxn modelId="{19346B81-434D-482F-BF1B-F788BF5D91CA}" type="presParOf" srcId="{E95019C4-7F9B-49D8-802C-0295302FB5C5}" destId="{319F750F-738C-4D8A-9946-613997C4083C}" srcOrd="0" destOrd="0" presId="urn:microsoft.com/office/officeart/2005/8/layout/equation2"/>
    <dgm:cxn modelId="{6CF05EF1-9F97-44C8-B371-81129BE76E03}" type="presParOf" srcId="{BB9C62E1-D037-4EC3-BD06-86AB6F5500F3}" destId="{DF0D4EEE-7F21-4D04-8FE1-10235E67FE3C}" srcOrd="2" destOrd="0" presId="urn:microsoft.com/office/officeart/2005/8/layout/equati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34E62-8C7F-4B5D-8A00-9FD973CAC0BA}" type="doc">
      <dgm:prSet loTypeId="urn:microsoft.com/office/officeart/2005/8/layout/equation2" loCatId="process" qsTypeId="urn:microsoft.com/office/officeart/2005/8/quickstyle/simple1" qsCatId="simple" csTypeId="urn:microsoft.com/office/officeart/2005/8/colors/colorful1" csCatId="colorful" phldr="1"/>
      <dgm:spPr/>
      <dgm:t>
        <a:bodyPr/>
        <a:lstStyle/>
        <a:p>
          <a:endParaRPr lang="en-US"/>
        </a:p>
      </dgm:t>
    </dgm:pt>
    <dgm:pt modelId="{CA61C54D-92C3-42B3-BDE5-90A29DF9F2B0}">
      <dgm:prSet phldrT="[Text]"/>
      <dgm:spPr/>
      <dgm:t>
        <a:bodyPr/>
        <a:lstStyle/>
        <a:p>
          <a:r>
            <a:rPr lang="en-US" dirty="0" err="1"/>
            <a:t>CatBoost</a:t>
          </a:r>
          <a:endParaRPr lang="en-US" dirty="0"/>
        </a:p>
      </dgm:t>
    </dgm:pt>
    <dgm:pt modelId="{691C5B2E-FBA0-4BDC-8332-1040AF637A12}" type="parTrans" cxnId="{75DFDF11-24CE-440A-A3CA-86DED09391F3}">
      <dgm:prSet/>
      <dgm:spPr/>
      <dgm:t>
        <a:bodyPr/>
        <a:lstStyle/>
        <a:p>
          <a:endParaRPr lang="en-US"/>
        </a:p>
      </dgm:t>
    </dgm:pt>
    <dgm:pt modelId="{EECE8FA7-5A44-4E9E-BD57-9FBBD9D8CC79}" type="sibTrans" cxnId="{75DFDF11-24CE-440A-A3CA-86DED09391F3}">
      <dgm:prSet/>
      <dgm:spPr/>
      <dgm:t>
        <a:bodyPr/>
        <a:lstStyle/>
        <a:p>
          <a:endParaRPr lang="en-US"/>
        </a:p>
      </dgm:t>
    </dgm:pt>
    <dgm:pt modelId="{264DB6BA-700E-4F5A-9AD8-BE7B1925FCE6}">
      <dgm:prSet phldrT="[Text]"/>
      <dgm:spPr/>
      <dgm:t>
        <a:bodyPr/>
        <a:lstStyle/>
        <a:p>
          <a:r>
            <a:rPr lang="en-US" dirty="0"/>
            <a:t>Hyper Tuning</a:t>
          </a:r>
        </a:p>
      </dgm:t>
    </dgm:pt>
    <dgm:pt modelId="{92916A7B-E4B8-46BE-9470-292481B6AF5B}" type="parTrans" cxnId="{E97ED332-5A40-41BA-9C60-B7FFFA9AB82F}">
      <dgm:prSet/>
      <dgm:spPr/>
      <dgm:t>
        <a:bodyPr/>
        <a:lstStyle/>
        <a:p>
          <a:endParaRPr lang="en-US"/>
        </a:p>
      </dgm:t>
    </dgm:pt>
    <dgm:pt modelId="{209187E4-D46F-4F54-AB41-8F3733C26C81}" type="sibTrans" cxnId="{E97ED332-5A40-41BA-9C60-B7FFFA9AB82F}">
      <dgm:prSet/>
      <dgm:spPr/>
      <dgm:t>
        <a:bodyPr/>
        <a:lstStyle/>
        <a:p>
          <a:endParaRPr lang="en-US"/>
        </a:p>
      </dgm:t>
    </dgm:pt>
    <dgm:pt modelId="{2B6D8726-F775-4DC6-A0E4-822EB10DB68F}">
      <dgm:prSet phldrT="[Text]"/>
      <dgm:spPr/>
      <dgm:t>
        <a:bodyPr/>
        <a:lstStyle/>
        <a:p>
          <a:r>
            <a:rPr lang="en-US" dirty="0"/>
            <a:t>Cross</a:t>
          </a:r>
        </a:p>
        <a:p>
          <a:r>
            <a:rPr lang="en-US" dirty="0"/>
            <a:t>Validation</a:t>
          </a:r>
        </a:p>
      </dgm:t>
    </dgm:pt>
    <dgm:pt modelId="{42657B90-F5AD-4085-9C56-F9F64A084FD1}" type="parTrans" cxnId="{E75BFBAA-2747-4056-9694-3424C6133131}">
      <dgm:prSet/>
      <dgm:spPr/>
      <dgm:t>
        <a:bodyPr/>
        <a:lstStyle/>
        <a:p>
          <a:endParaRPr lang="en-US"/>
        </a:p>
      </dgm:t>
    </dgm:pt>
    <dgm:pt modelId="{4C0C33CC-FD5D-463F-A909-303F0CB23FE0}" type="sibTrans" cxnId="{E75BFBAA-2747-4056-9694-3424C6133131}">
      <dgm:prSet/>
      <dgm:spPr/>
      <dgm:t>
        <a:bodyPr/>
        <a:lstStyle/>
        <a:p>
          <a:endParaRPr lang="en-US"/>
        </a:p>
      </dgm:t>
    </dgm:pt>
    <dgm:pt modelId="{FF915390-A148-45B6-B61B-0CB022C50C2C}">
      <dgm:prSet phldrT="[Text]"/>
      <dgm:spPr>
        <a:solidFill>
          <a:srgbClr val="00B050"/>
        </a:solidFill>
      </dgm:spPr>
      <dgm:t>
        <a:bodyPr/>
        <a:lstStyle/>
        <a:p>
          <a:r>
            <a:rPr lang="en-US" dirty="0">
              <a:solidFill>
                <a:srgbClr val="FF0000"/>
              </a:solidFill>
            </a:rPr>
            <a:t>Accuracy Score 77.45%</a:t>
          </a:r>
        </a:p>
      </dgm:t>
    </dgm:pt>
    <dgm:pt modelId="{79CEAD97-FB37-458C-859E-6CD445FE0BC5}" type="parTrans" cxnId="{011B774A-7D6E-4C05-A413-36A4F1BBDA39}">
      <dgm:prSet/>
      <dgm:spPr/>
      <dgm:t>
        <a:bodyPr/>
        <a:lstStyle/>
        <a:p>
          <a:endParaRPr lang="en-US"/>
        </a:p>
      </dgm:t>
    </dgm:pt>
    <dgm:pt modelId="{6DD3F960-A44A-4CCC-BC8A-A9148A7D63E2}" type="sibTrans" cxnId="{011B774A-7D6E-4C05-A413-36A4F1BBDA39}">
      <dgm:prSet/>
      <dgm:spPr/>
      <dgm:t>
        <a:bodyPr/>
        <a:lstStyle/>
        <a:p>
          <a:endParaRPr lang="en-US"/>
        </a:p>
      </dgm:t>
    </dgm:pt>
    <dgm:pt modelId="{BB9C62E1-D037-4EC3-BD06-86AB6F5500F3}" type="pres">
      <dgm:prSet presAssocID="{FCA34E62-8C7F-4B5D-8A00-9FD973CAC0BA}" presName="Name0" presStyleCnt="0">
        <dgm:presLayoutVars>
          <dgm:dir/>
          <dgm:resizeHandles val="exact"/>
        </dgm:presLayoutVars>
      </dgm:prSet>
      <dgm:spPr/>
    </dgm:pt>
    <dgm:pt modelId="{804D5EFA-CB23-4940-9E32-2196466BC986}" type="pres">
      <dgm:prSet presAssocID="{FCA34E62-8C7F-4B5D-8A00-9FD973CAC0BA}" presName="vNodes" presStyleCnt="0"/>
      <dgm:spPr/>
    </dgm:pt>
    <dgm:pt modelId="{B2723283-1082-4AAA-85C2-172082D71CF5}" type="pres">
      <dgm:prSet presAssocID="{CA61C54D-92C3-42B3-BDE5-90A29DF9F2B0}" presName="node" presStyleLbl="node1" presStyleIdx="0" presStyleCnt="4">
        <dgm:presLayoutVars>
          <dgm:bulletEnabled val="1"/>
        </dgm:presLayoutVars>
      </dgm:prSet>
      <dgm:spPr/>
    </dgm:pt>
    <dgm:pt modelId="{25F0BA47-3A5B-48C5-80AD-67620935063D}" type="pres">
      <dgm:prSet presAssocID="{EECE8FA7-5A44-4E9E-BD57-9FBBD9D8CC79}" presName="spacerT" presStyleCnt="0"/>
      <dgm:spPr/>
    </dgm:pt>
    <dgm:pt modelId="{CC1CDEFD-5A28-4153-AEA6-6C8A0A130D23}" type="pres">
      <dgm:prSet presAssocID="{EECE8FA7-5A44-4E9E-BD57-9FBBD9D8CC79}" presName="sibTrans" presStyleLbl="sibTrans2D1" presStyleIdx="0" presStyleCnt="3"/>
      <dgm:spPr/>
    </dgm:pt>
    <dgm:pt modelId="{7FE317DD-B956-445C-9397-891BEBF95AE9}" type="pres">
      <dgm:prSet presAssocID="{EECE8FA7-5A44-4E9E-BD57-9FBBD9D8CC79}" presName="spacerB" presStyleCnt="0"/>
      <dgm:spPr/>
    </dgm:pt>
    <dgm:pt modelId="{5BF806A9-DF89-404F-9EF0-2093DC8619CC}" type="pres">
      <dgm:prSet presAssocID="{264DB6BA-700E-4F5A-9AD8-BE7B1925FCE6}" presName="node" presStyleLbl="node1" presStyleIdx="1" presStyleCnt="4">
        <dgm:presLayoutVars>
          <dgm:bulletEnabled val="1"/>
        </dgm:presLayoutVars>
      </dgm:prSet>
      <dgm:spPr/>
    </dgm:pt>
    <dgm:pt modelId="{54ACB63F-2334-4EF2-86C2-38359AE6FF77}" type="pres">
      <dgm:prSet presAssocID="{209187E4-D46F-4F54-AB41-8F3733C26C81}" presName="spacerT" presStyleCnt="0"/>
      <dgm:spPr/>
    </dgm:pt>
    <dgm:pt modelId="{E2D4030B-1356-4676-9C9D-07CE28254D87}" type="pres">
      <dgm:prSet presAssocID="{209187E4-D46F-4F54-AB41-8F3733C26C81}" presName="sibTrans" presStyleLbl="sibTrans2D1" presStyleIdx="1" presStyleCnt="3"/>
      <dgm:spPr/>
    </dgm:pt>
    <dgm:pt modelId="{DC9BF1CD-6C1D-4E69-BFB6-DC0D23662937}" type="pres">
      <dgm:prSet presAssocID="{209187E4-D46F-4F54-AB41-8F3733C26C81}" presName="spacerB" presStyleCnt="0"/>
      <dgm:spPr/>
    </dgm:pt>
    <dgm:pt modelId="{6C134D91-3170-4C75-97A9-6C32446B3647}" type="pres">
      <dgm:prSet presAssocID="{2B6D8726-F775-4DC6-A0E4-822EB10DB68F}" presName="node" presStyleLbl="node1" presStyleIdx="2" presStyleCnt="4">
        <dgm:presLayoutVars>
          <dgm:bulletEnabled val="1"/>
        </dgm:presLayoutVars>
      </dgm:prSet>
      <dgm:spPr/>
    </dgm:pt>
    <dgm:pt modelId="{E95019C4-7F9B-49D8-802C-0295302FB5C5}" type="pres">
      <dgm:prSet presAssocID="{FCA34E62-8C7F-4B5D-8A00-9FD973CAC0BA}" presName="sibTransLast" presStyleLbl="sibTrans2D1" presStyleIdx="2" presStyleCnt="3"/>
      <dgm:spPr/>
    </dgm:pt>
    <dgm:pt modelId="{319F750F-738C-4D8A-9946-613997C4083C}" type="pres">
      <dgm:prSet presAssocID="{FCA34E62-8C7F-4B5D-8A00-9FD973CAC0BA}" presName="connectorText" presStyleLbl="sibTrans2D1" presStyleIdx="2" presStyleCnt="3"/>
      <dgm:spPr/>
    </dgm:pt>
    <dgm:pt modelId="{DF0D4EEE-7F21-4D04-8FE1-10235E67FE3C}" type="pres">
      <dgm:prSet presAssocID="{FCA34E62-8C7F-4B5D-8A00-9FD973CAC0BA}" presName="lastNode" presStyleLbl="node1" presStyleIdx="3" presStyleCnt="4">
        <dgm:presLayoutVars>
          <dgm:bulletEnabled val="1"/>
        </dgm:presLayoutVars>
      </dgm:prSet>
      <dgm:spPr/>
    </dgm:pt>
  </dgm:ptLst>
  <dgm:cxnLst>
    <dgm:cxn modelId="{75DFDF11-24CE-440A-A3CA-86DED09391F3}" srcId="{FCA34E62-8C7F-4B5D-8A00-9FD973CAC0BA}" destId="{CA61C54D-92C3-42B3-BDE5-90A29DF9F2B0}" srcOrd="0" destOrd="0" parTransId="{691C5B2E-FBA0-4BDC-8332-1040AF637A12}" sibTransId="{EECE8FA7-5A44-4E9E-BD57-9FBBD9D8CC79}"/>
    <dgm:cxn modelId="{C88F292F-4756-432C-B85E-3A46F7E9C1AB}" type="presOf" srcId="{2B6D8726-F775-4DC6-A0E4-822EB10DB68F}" destId="{6C134D91-3170-4C75-97A9-6C32446B3647}" srcOrd="0" destOrd="0" presId="urn:microsoft.com/office/officeart/2005/8/layout/equation2"/>
    <dgm:cxn modelId="{E97ED332-5A40-41BA-9C60-B7FFFA9AB82F}" srcId="{FCA34E62-8C7F-4B5D-8A00-9FD973CAC0BA}" destId="{264DB6BA-700E-4F5A-9AD8-BE7B1925FCE6}" srcOrd="1" destOrd="0" parTransId="{92916A7B-E4B8-46BE-9470-292481B6AF5B}" sibTransId="{209187E4-D46F-4F54-AB41-8F3733C26C81}"/>
    <dgm:cxn modelId="{DF9E8438-E05F-4886-B9A6-43F44059F20C}" type="presOf" srcId="{209187E4-D46F-4F54-AB41-8F3733C26C81}" destId="{E2D4030B-1356-4676-9C9D-07CE28254D87}" srcOrd="0" destOrd="0" presId="urn:microsoft.com/office/officeart/2005/8/layout/equation2"/>
    <dgm:cxn modelId="{ECD12847-EF7A-4A37-B15D-C8A1AAA8F091}" type="presOf" srcId="{CA61C54D-92C3-42B3-BDE5-90A29DF9F2B0}" destId="{B2723283-1082-4AAA-85C2-172082D71CF5}" srcOrd="0" destOrd="0" presId="urn:microsoft.com/office/officeart/2005/8/layout/equation2"/>
    <dgm:cxn modelId="{011B774A-7D6E-4C05-A413-36A4F1BBDA39}" srcId="{FCA34E62-8C7F-4B5D-8A00-9FD973CAC0BA}" destId="{FF915390-A148-45B6-B61B-0CB022C50C2C}" srcOrd="3" destOrd="0" parTransId="{79CEAD97-FB37-458C-859E-6CD445FE0BC5}" sibTransId="{6DD3F960-A44A-4CCC-BC8A-A9148A7D63E2}"/>
    <dgm:cxn modelId="{2448374E-F3EC-452B-80F1-54A98628FAB0}" type="presOf" srcId="{EECE8FA7-5A44-4E9E-BD57-9FBBD9D8CC79}" destId="{CC1CDEFD-5A28-4153-AEA6-6C8A0A130D23}" srcOrd="0" destOrd="0" presId="urn:microsoft.com/office/officeart/2005/8/layout/equation2"/>
    <dgm:cxn modelId="{0BFC3AA6-4A7B-41F6-ACBC-C2789FA4EF33}" type="presOf" srcId="{4C0C33CC-FD5D-463F-A909-303F0CB23FE0}" destId="{319F750F-738C-4D8A-9946-613997C4083C}" srcOrd="1" destOrd="0" presId="urn:microsoft.com/office/officeart/2005/8/layout/equation2"/>
    <dgm:cxn modelId="{98671BA8-549D-4A4F-B10B-096860AF6A9B}" type="presOf" srcId="{FCA34E62-8C7F-4B5D-8A00-9FD973CAC0BA}" destId="{BB9C62E1-D037-4EC3-BD06-86AB6F5500F3}" srcOrd="0" destOrd="0" presId="urn:microsoft.com/office/officeart/2005/8/layout/equation2"/>
    <dgm:cxn modelId="{E75BFBAA-2747-4056-9694-3424C6133131}" srcId="{FCA34E62-8C7F-4B5D-8A00-9FD973CAC0BA}" destId="{2B6D8726-F775-4DC6-A0E4-822EB10DB68F}" srcOrd="2" destOrd="0" parTransId="{42657B90-F5AD-4085-9C56-F9F64A084FD1}" sibTransId="{4C0C33CC-FD5D-463F-A909-303F0CB23FE0}"/>
    <dgm:cxn modelId="{B3761CD6-FE2E-4E35-AEBA-67260703B365}" type="presOf" srcId="{4C0C33CC-FD5D-463F-A909-303F0CB23FE0}" destId="{E95019C4-7F9B-49D8-802C-0295302FB5C5}" srcOrd="0" destOrd="0" presId="urn:microsoft.com/office/officeart/2005/8/layout/equation2"/>
    <dgm:cxn modelId="{F209B5EB-4C07-4A3F-BDCE-96AFE297E5B1}" type="presOf" srcId="{FF915390-A148-45B6-B61B-0CB022C50C2C}" destId="{DF0D4EEE-7F21-4D04-8FE1-10235E67FE3C}" srcOrd="0" destOrd="0" presId="urn:microsoft.com/office/officeart/2005/8/layout/equation2"/>
    <dgm:cxn modelId="{84A932F2-DC24-482B-8CAE-D900C61C7580}" type="presOf" srcId="{264DB6BA-700E-4F5A-9AD8-BE7B1925FCE6}" destId="{5BF806A9-DF89-404F-9EF0-2093DC8619CC}" srcOrd="0" destOrd="0" presId="urn:microsoft.com/office/officeart/2005/8/layout/equation2"/>
    <dgm:cxn modelId="{FB676F03-D5B5-4B36-81BF-5700FDA292E9}" type="presParOf" srcId="{BB9C62E1-D037-4EC3-BD06-86AB6F5500F3}" destId="{804D5EFA-CB23-4940-9E32-2196466BC986}" srcOrd="0" destOrd="0" presId="urn:microsoft.com/office/officeart/2005/8/layout/equation2"/>
    <dgm:cxn modelId="{6A8931F0-27DF-4710-AB03-455C40A78D6D}" type="presParOf" srcId="{804D5EFA-CB23-4940-9E32-2196466BC986}" destId="{B2723283-1082-4AAA-85C2-172082D71CF5}" srcOrd="0" destOrd="0" presId="urn:microsoft.com/office/officeart/2005/8/layout/equation2"/>
    <dgm:cxn modelId="{77623D5A-6FA7-4FE3-B976-5E5B276E24B1}" type="presParOf" srcId="{804D5EFA-CB23-4940-9E32-2196466BC986}" destId="{25F0BA47-3A5B-48C5-80AD-67620935063D}" srcOrd="1" destOrd="0" presId="urn:microsoft.com/office/officeart/2005/8/layout/equation2"/>
    <dgm:cxn modelId="{86700648-ED6A-44E5-A702-3233ADCA48F1}" type="presParOf" srcId="{804D5EFA-CB23-4940-9E32-2196466BC986}" destId="{CC1CDEFD-5A28-4153-AEA6-6C8A0A130D23}" srcOrd="2" destOrd="0" presId="urn:microsoft.com/office/officeart/2005/8/layout/equation2"/>
    <dgm:cxn modelId="{235D2945-ACD8-4E61-B486-0B6C53C530C1}" type="presParOf" srcId="{804D5EFA-CB23-4940-9E32-2196466BC986}" destId="{7FE317DD-B956-445C-9397-891BEBF95AE9}" srcOrd="3" destOrd="0" presId="urn:microsoft.com/office/officeart/2005/8/layout/equation2"/>
    <dgm:cxn modelId="{2A23CEDC-18EC-4411-9D58-1063AF1BFCF6}" type="presParOf" srcId="{804D5EFA-CB23-4940-9E32-2196466BC986}" destId="{5BF806A9-DF89-404F-9EF0-2093DC8619CC}" srcOrd="4" destOrd="0" presId="urn:microsoft.com/office/officeart/2005/8/layout/equation2"/>
    <dgm:cxn modelId="{482B5AE8-1DE2-448C-9625-04089BC303B3}" type="presParOf" srcId="{804D5EFA-CB23-4940-9E32-2196466BC986}" destId="{54ACB63F-2334-4EF2-86C2-38359AE6FF77}" srcOrd="5" destOrd="0" presId="urn:microsoft.com/office/officeart/2005/8/layout/equation2"/>
    <dgm:cxn modelId="{5C8211F2-2EC7-40C9-AD33-51D55F82524F}" type="presParOf" srcId="{804D5EFA-CB23-4940-9E32-2196466BC986}" destId="{E2D4030B-1356-4676-9C9D-07CE28254D87}" srcOrd="6" destOrd="0" presId="urn:microsoft.com/office/officeart/2005/8/layout/equation2"/>
    <dgm:cxn modelId="{1FA68AAD-90AF-49C8-BF35-E825619C3296}" type="presParOf" srcId="{804D5EFA-CB23-4940-9E32-2196466BC986}" destId="{DC9BF1CD-6C1D-4E69-BFB6-DC0D23662937}" srcOrd="7" destOrd="0" presId="urn:microsoft.com/office/officeart/2005/8/layout/equation2"/>
    <dgm:cxn modelId="{5A5987E4-181B-454B-8338-44FDA593D51C}" type="presParOf" srcId="{804D5EFA-CB23-4940-9E32-2196466BC986}" destId="{6C134D91-3170-4C75-97A9-6C32446B3647}" srcOrd="8" destOrd="0" presId="urn:microsoft.com/office/officeart/2005/8/layout/equation2"/>
    <dgm:cxn modelId="{EF4C536E-AE37-4A46-A0DA-47CC1AFD8AFF}" type="presParOf" srcId="{BB9C62E1-D037-4EC3-BD06-86AB6F5500F3}" destId="{E95019C4-7F9B-49D8-802C-0295302FB5C5}" srcOrd="1" destOrd="0" presId="urn:microsoft.com/office/officeart/2005/8/layout/equation2"/>
    <dgm:cxn modelId="{19346B81-434D-482F-BF1B-F788BF5D91CA}" type="presParOf" srcId="{E95019C4-7F9B-49D8-802C-0295302FB5C5}" destId="{319F750F-738C-4D8A-9946-613997C4083C}" srcOrd="0" destOrd="0" presId="urn:microsoft.com/office/officeart/2005/8/layout/equation2"/>
    <dgm:cxn modelId="{6CF05EF1-9F97-44C8-B371-81129BE76E03}" type="presParOf" srcId="{BB9C62E1-D037-4EC3-BD06-86AB6F5500F3}" destId="{DF0D4EEE-7F21-4D04-8FE1-10235E67FE3C}" srcOrd="2" destOrd="0" presId="urn:microsoft.com/office/officeart/2005/8/layout/equati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23283-1082-4AAA-85C2-172082D71CF5}">
      <dsp:nvSpPr>
        <dsp:cNvPr id="0" name=""/>
        <dsp:cNvSpPr/>
      </dsp:nvSpPr>
      <dsp:spPr>
        <a:xfrm>
          <a:off x="2358720" y="3631"/>
          <a:ext cx="1077900" cy="10779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XG Boost</a:t>
          </a:r>
        </a:p>
      </dsp:txBody>
      <dsp:txXfrm>
        <a:off x="2516575" y="161486"/>
        <a:ext cx="762190" cy="762190"/>
      </dsp:txXfrm>
    </dsp:sp>
    <dsp:sp modelId="{CC1CDEFD-5A28-4153-AEA6-6C8A0A130D23}">
      <dsp:nvSpPr>
        <dsp:cNvPr id="0" name=""/>
        <dsp:cNvSpPr/>
      </dsp:nvSpPr>
      <dsp:spPr>
        <a:xfrm>
          <a:off x="2585079" y="1169057"/>
          <a:ext cx="625182" cy="62518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667947" y="1408127"/>
        <a:ext cx="459446" cy="147042"/>
      </dsp:txXfrm>
    </dsp:sp>
    <dsp:sp modelId="{5BF806A9-DF89-404F-9EF0-2093DC8619CC}">
      <dsp:nvSpPr>
        <dsp:cNvPr id="0" name=""/>
        <dsp:cNvSpPr/>
      </dsp:nvSpPr>
      <dsp:spPr>
        <a:xfrm>
          <a:off x="2358720" y="1881765"/>
          <a:ext cx="1077900" cy="10779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Hyper Tuning</a:t>
          </a:r>
        </a:p>
      </dsp:txBody>
      <dsp:txXfrm>
        <a:off x="2516575" y="2039620"/>
        <a:ext cx="762190" cy="762190"/>
      </dsp:txXfrm>
    </dsp:sp>
    <dsp:sp modelId="{E2D4030B-1356-4676-9C9D-07CE28254D87}">
      <dsp:nvSpPr>
        <dsp:cNvPr id="0" name=""/>
        <dsp:cNvSpPr/>
      </dsp:nvSpPr>
      <dsp:spPr>
        <a:xfrm>
          <a:off x="2585079" y="3047191"/>
          <a:ext cx="625182" cy="625182"/>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667947" y="3286261"/>
        <a:ext cx="459446" cy="147042"/>
      </dsp:txXfrm>
    </dsp:sp>
    <dsp:sp modelId="{6C134D91-3170-4C75-97A9-6C32446B3647}">
      <dsp:nvSpPr>
        <dsp:cNvPr id="0" name=""/>
        <dsp:cNvSpPr/>
      </dsp:nvSpPr>
      <dsp:spPr>
        <a:xfrm>
          <a:off x="2358720" y="3759899"/>
          <a:ext cx="1077900" cy="10779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Cross</a:t>
          </a:r>
        </a:p>
        <a:p>
          <a:pPr marL="0" lvl="0" indent="0" algn="ctr" defTabSz="622300">
            <a:lnSpc>
              <a:spcPct val="90000"/>
            </a:lnSpc>
            <a:spcBef>
              <a:spcPct val="0"/>
            </a:spcBef>
            <a:spcAft>
              <a:spcPct val="35000"/>
            </a:spcAft>
            <a:buNone/>
          </a:pPr>
          <a:r>
            <a:rPr lang="en-US" sz="1400" kern="1200" dirty="0"/>
            <a:t>Validation</a:t>
          </a:r>
        </a:p>
      </dsp:txBody>
      <dsp:txXfrm>
        <a:off x="2516575" y="3917754"/>
        <a:ext cx="762190" cy="762190"/>
      </dsp:txXfrm>
    </dsp:sp>
    <dsp:sp modelId="{E95019C4-7F9B-49D8-802C-0295302FB5C5}">
      <dsp:nvSpPr>
        <dsp:cNvPr id="0" name=""/>
        <dsp:cNvSpPr/>
      </dsp:nvSpPr>
      <dsp:spPr>
        <a:xfrm>
          <a:off x="3598306" y="2220226"/>
          <a:ext cx="342772" cy="4009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98306" y="2300422"/>
        <a:ext cx="239940" cy="240587"/>
      </dsp:txXfrm>
    </dsp:sp>
    <dsp:sp modelId="{DF0D4EEE-7F21-4D04-8FE1-10235E67FE3C}">
      <dsp:nvSpPr>
        <dsp:cNvPr id="0" name=""/>
        <dsp:cNvSpPr/>
      </dsp:nvSpPr>
      <dsp:spPr>
        <a:xfrm>
          <a:off x="4083361" y="1510536"/>
          <a:ext cx="1856942" cy="182035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Accuracy Score </a:t>
          </a:r>
        </a:p>
        <a:p>
          <a:pPr marL="0" lvl="0" indent="0" algn="ctr" defTabSz="1111250">
            <a:lnSpc>
              <a:spcPct val="90000"/>
            </a:lnSpc>
            <a:spcBef>
              <a:spcPct val="0"/>
            </a:spcBef>
            <a:spcAft>
              <a:spcPct val="35000"/>
            </a:spcAft>
            <a:buNone/>
          </a:pPr>
          <a:r>
            <a:rPr lang="en-US" sz="2500" kern="1200" dirty="0">
              <a:solidFill>
                <a:srgbClr val="FF0000"/>
              </a:solidFill>
            </a:rPr>
            <a:t>76.78%</a:t>
          </a:r>
        </a:p>
      </dsp:txBody>
      <dsp:txXfrm>
        <a:off x="4355304" y="1777121"/>
        <a:ext cx="1313056" cy="1287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23283-1082-4AAA-85C2-172082D71CF5}">
      <dsp:nvSpPr>
        <dsp:cNvPr id="0" name=""/>
        <dsp:cNvSpPr/>
      </dsp:nvSpPr>
      <dsp:spPr>
        <a:xfrm>
          <a:off x="2510586" y="3631"/>
          <a:ext cx="1077900" cy="10779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Random</a:t>
          </a:r>
        </a:p>
        <a:p>
          <a:pPr marL="0" lvl="0" indent="0" algn="ctr" defTabSz="622300">
            <a:lnSpc>
              <a:spcPct val="90000"/>
            </a:lnSpc>
            <a:spcBef>
              <a:spcPct val="0"/>
            </a:spcBef>
            <a:spcAft>
              <a:spcPct val="35000"/>
            </a:spcAft>
            <a:buNone/>
          </a:pPr>
          <a:r>
            <a:rPr lang="en-US" sz="1400" kern="1200" dirty="0"/>
            <a:t>Forest</a:t>
          </a:r>
        </a:p>
      </dsp:txBody>
      <dsp:txXfrm>
        <a:off x="2668441" y="161486"/>
        <a:ext cx="762190" cy="762190"/>
      </dsp:txXfrm>
    </dsp:sp>
    <dsp:sp modelId="{CC1CDEFD-5A28-4153-AEA6-6C8A0A130D23}">
      <dsp:nvSpPr>
        <dsp:cNvPr id="0" name=""/>
        <dsp:cNvSpPr/>
      </dsp:nvSpPr>
      <dsp:spPr>
        <a:xfrm>
          <a:off x="2736945" y="1169057"/>
          <a:ext cx="625182" cy="62518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19813" y="1408127"/>
        <a:ext cx="459446" cy="147042"/>
      </dsp:txXfrm>
    </dsp:sp>
    <dsp:sp modelId="{5BF806A9-DF89-404F-9EF0-2093DC8619CC}">
      <dsp:nvSpPr>
        <dsp:cNvPr id="0" name=""/>
        <dsp:cNvSpPr/>
      </dsp:nvSpPr>
      <dsp:spPr>
        <a:xfrm>
          <a:off x="2510586" y="1881765"/>
          <a:ext cx="1077900" cy="10779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Hyper Tuning</a:t>
          </a:r>
        </a:p>
      </dsp:txBody>
      <dsp:txXfrm>
        <a:off x="2668441" y="2039620"/>
        <a:ext cx="762190" cy="762190"/>
      </dsp:txXfrm>
    </dsp:sp>
    <dsp:sp modelId="{E2D4030B-1356-4676-9C9D-07CE28254D87}">
      <dsp:nvSpPr>
        <dsp:cNvPr id="0" name=""/>
        <dsp:cNvSpPr/>
      </dsp:nvSpPr>
      <dsp:spPr>
        <a:xfrm>
          <a:off x="2736945" y="3047191"/>
          <a:ext cx="625182" cy="625182"/>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19813" y="3286261"/>
        <a:ext cx="459446" cy="147042"/>
      </dsp:txXfrm>
    </dsp:sp>
    <dsp:sp modelId="{6C134D91-3170-4C75-97A9-6C32446B3647}">
      <dsp:nvSpPr>
        <dsp:cNvPr id="0" name=""/>
        <dsp:cNvSpPr/>
      </dsp:nvSpPr>
      <dsp:spPr>
        <a:xfrm>
          <a:off x="2510586" y="3759899"/>
          <a:ext cx="1077900" cy="10779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Cross</a:t>
          </a:r>
        </a:p>
        <a:p>
          <a:pPr marL="0" lvl="0" indent="0" algn="ctr" defTabSz="622300">
            <a:lnSpc>
              <a:spcPct val="90000"/>
            </a:lnSpc>
            <a:spcBef>
              <a:spcPct val="0"/>
            </a:spcBef>
            <a:spcAft>
              <a:spcPct val="35000"/>
            </a:spcAft>
            <a:buNone/>
          </a:pPr>
          <a:r>
            <a:rPr lang="en-US" sz="1400" kern="1200" dirty="0"/>
            <a:t>Validation</a:t>
          </a:r>
        </a:p>
      </dsp:txBody>
      <dsp:txXfrm>
        <a:off x="2668441" y="3917754"/>
        <a:ext cx="762190" cy="762190"/>
      </dsp:txXfrm>
    </dsp:sp>
    <dsp:sp modelId="{E95019C4-7F9B-49D8-802C-0295302FB5C5}">
      <dsp:nvSpPr>
        <dsp:cNvPr id="0" name=""/>
        <dsp:cNvSpPr/>
      </dsp:nvSpPr>
      <dsp:spPr>
        <a:xfrm>
          <a:off x="3750171" y="2220226"/>
          <a:ext cx="342772" cy="4009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750171" y="2300422"/>
        <a:ext cx="239940" cy="240587"/>
      </dsp:txXfrm>
    </dsp:sp>
    <dsp:sp modelId="{DF0D4EEE-7F21-4D04-8FE1-10235E67FE3C}">
      <dsp:nvSpPr>
        <dsp:cNvPr id="0" name=""/>
        <dsp:cNvSpPr/>
      </dsp:nvSpPr>
      <dsp:spPr>
        <a:xfrm>
          <a:off x="4235227" y="1675293"/>
          <a:ext cx="1553211" cy="149084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Accuracy Score </a:t>
          </a:r>
        </a:p>
        <a:p>
          <a:pPr marL="0" lvl="0" indent="0" algn="ctr" defTabSz="666750">
            <a:lnSpc>
              <a:spcPct val="90000"/>
            </a:lnSpc>
            <a:spcBef>
              <a:spcPct val="0"/>
            </a:spcBef>
            <a:spcAft>
              <a:spcPct val="35000"/>
            </a:spcAft>
            <a:buNone/>
          </a:pPr>
          <a:r>
            <a:rPr lang="en-US" sz="1500" kern="1200" dirty="0"/>
            <a:t>75.91%</a:t>
          </a:r>
        </a:p>
        <a:p>
          <a:pPr marL="0" lvl="0" indent="0" algn="ctr" defTabSz="666750">
            <a:lnSpc>
              <a:spcPct val="90000"/>
            </a:lnSpc>
            <a:spcBef>
              <a:spcPct val="0"/>
            </a:spcBef>
            <a:spcAft>
              <a:spcPct val="35000"/>
            </a:spcAft>
            <a:buNone/>
          </a:pPr>
          <a:endParaRPr lang="en-US" sz="1500" kern="1200" dirty="0">
            <a:solidFill>
              <a:srgbClr val="FF0000"/>
            </a:solidFill>
          </a:endParaRPr>
        </a:p>
      </dsp:txBody>
      <dsp:txXfrm>
        <a:off x="4462689" y="1893622"/>
        <a:ext cx="1098287" cy="1054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23283-1082-4AAA-85C2-172082D71CF5}">
      <dsp:nvSpPr>
        <dsp:cNvPr id="0" name=""/>
        <dsp:cNvSpPr/>
      </dsp:nvSpPr>
      <dsp:spPr>
        <a:xfrm>
          <a:off x="2209291" y="3631"/>
          <a:ext cx="1077900" cy="10779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CatBoost</a:t>
          </a:r>
          <a:endParaRPr lang="en-US" sz="1400" kern="1200" dirty="0"/>
        </a:p>
      </dsp:txBody>
      <dsp:txXfrm>
        <a:off x="2367146" y="161486"/>
        <a:ext cx="762190" cy="762190"/>
      </dsp:txXfrm>
    </dsp:sp>
    <dsp:sp modelId="{CC1CDEFD-5A28-4153-AEA6-6C8A0A130D23}">
      <dsp:nvSpPr>
        <dsp:cNvPr id="0" name=""/>
        <dsp:cNvSpPr/>
      </dsp:nvSpPr>
      <dsp:spPr>
        <a:xfrm>
          <a:off x="2435650" y="1169057"/>
          <a:ext cx="625182" cy="62518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18518" y="1408127"/>
        <a:ext cx="459446" cy="147042"/>
      </dsp:txXfrm>
    </dsp:sp>
    <dsp:sp modelId="{5BF806A9-DF89-404F-9EF0-2093DC8619CC}">
      <dsp:nvSpPr>
        <dsp:cNvPr id="0" name=""/>
        <dsp:cNvSpPr/>
      </dsp:nvSpPr>
      <dsp:spPr>
        <a:xfrm>
          <a:off x="2209291" y="1881765"/>
          <a:ext cx="1077900" cy="10779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Hyper Tuning</a:t>
          </a:r>
        </a:p>
      </dsp:txBody>
      <dsp:txXfrm>
        <a:off x="2367146" y="2039620"/>
        <a:ext cx="762190" cy="762190"/>
      </dsp:txXfrm>
    </dsp:sp>
    <dsp:sp modelId="{E2D4030B-1356-4676-9C9D-07CE28254D87}">
      <dsp:nvSpPr>
        <dsp:cNvPr id="0" name=""/>
        <dsp:cNvSpPr/>
      </dsp:nvSpPr>
      <dsp:spPr>
        <a:xfrm>
          <a:off x="2435650" y="3047191"/>
          <a:ext cx="625182" cy="625182"/>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18518" y="3286261"/>
        <a:ext cx="459446" cy="147042"/>
      </dsp:txXfrm>
    </dsp:sp>
    <dsp:sp modelId="{6C134D91-3170-4C75-97A9-6C32446B3647}">
      <dsp:nvSpPr>
        <dsp:cNvPr id="0" name=""/>
        <dsp:cNvSpPr/>
      </dsp:nvSpPr>
      <dsp:spPr>
        <a:xfrm>
          <a:off x="2209291" y="3759899"/>
          <a:ext cx="1077900" cy="10779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Cross</a:t>
          </a:r>
        </a:p>
        <a:p>
          <a:pPr marL="0" lvl="0" indent="0" algn="ctr" defTabSz="622300">
            <a:lnSpc>
              <a:spcPct val="90000"/>
            </a:lnSpc>
            <a:spcBef>
              <a:spcPct val="0"/>
            </a:spcBef>
            <a:spcAft>
              <a:spcPct val="35000"/>
            </a:spcAft>
            <a:buNone/>
          </a:pPr>
          <a:r>
            <a:rPr lang="en-US" sz="1400" kern="1200" dirty="0"/>
            <a:t>Validation</a:t>
          </a:r>
        </a:p>
      </dsp:txBody>
      <dsp:txXfrm>
        <a:off x="2367146" y="3917754"/>
        <a:ext cx="762190" cy="762190"/>
      </dsp:txXfrm>
    </dsp:sp>
    <dsp:sp modelId="{E95019C4-7F9B-49D8-802C-0295302FB5C5}">
      <dsp:nvSpPr>
        <dsp:cNvPr id="0" name=""/>
        <dsp:cNvSpPr/>
      </dsp:nvSpPr>
      <dsp:spPr>
        <a:xfrm>
          <a:off x="3448877" y="2220226"/>
          <a:ext cx="342772" cy="4009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48877" y="2300422"/>
        <a:ext cx="239940" cy="240587"/>
      </dsp:txXfrm>
    </dsp:sp>
    <dsp:sp modelId="{DF0D4EEE-7F21-4D04-8FE1-10235E67FE3C}">
      <dsp:nvSpPr>
        <dsp:cNvPr id="0" name=""/>
        <dsp:cNvSpPr/>
      </dsp:nvSpPr>
      <dsp:spPr>
        <a:xfrm>
          <a:off x="3933932" y="1342815"/>
          <a:ext cx="2155801" cy="2155801"/>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0000"/>
              </a:solidFill>
            </a:rPr>
            <a:t>Accuracy Score 77.45%</a:t>
          </a:r>
        </a:p>
      </dsp:txBody>
      <dsp:txXfrm>
        <a:off x="4249642" y="1658525"/>
        <a:ext cx="1524381" cy="1524381"/>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54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65244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69293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1334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553882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9970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5994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7A75F-F938-9C80-1A65-A290C3B1E269}"/>
              </a:ext>
            </a:extLst>
          </p:cNvPr>
          <p:cNvSpPr txBox="1"/>
          <p:nvPr userDrawn="1">
            <p:extLst>
              <p:ext uri="{1162E1C5-73C7-4A58-AE30-91384D911F3F}">
                <p184:classification xmlns:p184="http://schemas.microsoft.com/office/powerpoint/2018/4/main" val="ftr"/>
              </p:ext>
            </p:extLst>
          </p:nvPr>
        </p:nvSpPr>
        <p:spPr>
          <a:xfrm>
            <a:off x="12406313" y="8013700"/>
            <a:ext cx="2189162"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ea typeface="Calibri" panose="020F0502020204030204" pitchFamily="34" charset="0"/>
                <a:cs typeface="Calibri" panose="020F0502020204030204" pitchFamily="34" charset="0"/>
              </a:rPr>
              <a:t>Confidential with no Personal Information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6.xml"/><Relationship Id="rId16" Type="http://schemas.openxmlformats.org/officeDocument/2006/relationships/diagramQuickStyle" Target="../diagrams/quickStyl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894094" y="0"/>
            <a:ext cx="7736305" cy="8229600"/>
          </a:xfrm>
          <a:prstGeom prst="rect">
            <a:avLst/>
          </a:prstGeom>
        </p:spPr>
      </p:pic>
      <p:sp>
        <p:nvSpPr>
          <p:cNvPr id="3" name="Text 0"/>
          <p:cNvSpPr/>
          <p:nvPr/>
        </p:nvSpPr>
        <p:spPr>
          <a:xfrm>
            <a:off x="793790" y="1914644"/>
            <a:ext cx="7556421" cy="1956435"/>
          </a:xfrm>
          <a:prstGeom prst="rect">
            <a:avLst/>
          </a:prstGeom>
          <a:noFill/>
          <a:ln/>
        </p:spPr>
        <p:txBody>
          <a:bodyPr wrap="square" lIns="0" tIns="0" rIns="0" bIns="0" rtlCol="0" anchor="t"/>
          <a:lstStyle/>
          <a:p>
            <a:pPr marL="0" indent="0">
              <a:lnSpc>
                <a:spcPts val="7700"/>
              </a:lnSpc>
              <a:buNone/>
            </a:pPr>
            <a:endParaRPr lang="en-US" sz="6150" dirty="0"/>
          </a:p>
        </p:txBody>
      </p:sp>
      <p:sp>
        <p:nvSpPr>
          <p:cNvPr id="6" name="Text 3"/>
          <p:cNvSpPr/>
          <p:nvPr/>
        </p:nvSpPr>
        <p:spPr>
          <a:xfrm>
            <a:off x="894159" y="6067544"/>
            <a:ext cx="162044"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Nobile Medium" pitchFamily="34" charset="0"/>
                <a:ea typeface="Nobile Medium" pitchFamily="34" charset="-122"/>
                <a:cs typeface="Nobile Medium" pitchFamily="34" charset="-120"/>
              </a:rPr>
              <a:t>BM</a:t>
            </a:r>
            <a:endParaRPr lang="en-US" sz="750" dirty="0"/>
          </a:p>
        </p:txBody>
      </p:sp>
      <p:sp>
        <p:nvSpPr>
          <p:cNvPr id="12" name="TextBox 11">
            <a:extLst>
              <a:ext uri="{FF2B5EF4-FFF2-40B4-BE49-F238E27FC236}">
                <a16:creationId xmlns:a16="http://schemas.microsoft.com/office/drawing/2014/main" id="{63CF2A26-C536-DB3D-E9CC-B5EB24A9DF40}"/>
              </a:ext>
            </a:extLst>
          </p:cNvPr>
          <p:cNvSpPr txBox="1"/>
          <p:nvPr/>
        </p:nvSpPr>
        <p:spPr>
          <a:xfrm>
            <a:off x="-102742" y="1934221"/>
            <a:ext cx="6996835" cy="5816977"/>
          </a:xfrm>
          <a:prstGeom prst="rect">
            <a:avLst/>
          </a:prstGeom>
          <a:noFill/>
        </p:spPr>
        <p:txBody>
          <a:bodyPr wrap="square" rtlCol="0">
            <a:spAutoFit/>
          </a:bodyPr>
          <a:lstStyle/>
          <a:p>
            <a:r>
              <a:rPr lang="en-US" sz="3600" dirty="0">
                <a:ea typeface="Verdana" panose="020B0604030504040204" pitchFamily="34" charset="0"/>
              </a:rPr>
              <a:t>MACHINE LEARNING</a:t>
            </a:r>
          </a:p>
          <a:p>
            <a:r>
              <a:rPr lang="en-US" sz="3600" dirty="0">
                <a:ea typeface="Verdana" panose="020B0604030504040204" pitchFamily="34" charset="0"/>
              </a:rPr>
              <a:t>HACKATHON</a:t>
            </a:r>
          </a:p>
          <a:p>
            <a:endParaRPr lang="en-US" sz="6000" dirty="0">
              <a:latin typeface="Verdana" panose="020B0604030504040204" pitchFamily="34" charset="0"/>
              <a:ea typeface="Verdana" panose="020B0604030504040204" pitchFamily="34" charset="0"/>
            </a:endParaRPr>
          </a:p>
          <a:p>
            <a:endParaRPr lang="en-US" sz="6000" dirty="0">
              <a:latin typeface="Verdana" panose="020B0604030504040204" pitchFamily="34" charset="0"/>
              <a:ea typeface="Verdana" panose="020B0604030504040204" pitchFamily="34" charset="0"/>
            </a:endParaRPr>
          </a:p>
          <a:p>
            <a:endParaRPr lang="en-US" sz="6000" dirty="0">
              <a:latin typeface="Verdana" panose="020B0604030504040204" pitchFamily="34" charset="0"/>
              <a:ea typeface="Verdana" panose="020B0604030504040204" pitchFamily="34" charset="0"/>
            </a:endParaRPr>
          </a:p>
          <a:p>
            <a:endParaRPr lang="en-US" sz="6000" dirty="0">
              <a:latin typeface="Verdana" panose="020B0604030504040204" pitchFamily="34" charset="0"/>
              <a:ea typeface="Verdana" panose="020B0604030504040204" pitchFamily="34" charset="0"/>
            </a:endParaRPr>
          </a:p>
          <a:p>
            <a:r>
              <a:rPr lang="en-US" sz="2000" dirty="0">
                <a:solidFill>
                  <a:srgbClr val="0070C0"/>
                </a:solidFill>
                <a:latin typeface="Verdana" panose="020B0604030504040204" pitchFamily="34" charset="0"/>
                <a:ea typeface="Verdana" panose="020B0604030504040204" pitchFamily="34" charset="0"/>
              </a:rPr>
              <a:t>Submitted By </a:t>
            </a:r>
            <a:r>
              <a:rPr lang="en-US" sz="2000" b="1" dirty="0">
                <a:solidFill>
                  <a:srgbClr val="0070C0"/>
                </a:solidFill>
                <a:latin typeface="Verdana" panose="020B0604030504040204" pitchFamily="34" charset="0"/>
                <a:ea typeface="Verdana" panose="020B0604030504040204" pitchFamily="34" charset="0"/>
              </a:rPr>
              <a:t>Team Data Visionaries </a:t>
            </a:r>
            <a:r>
              <a:rPr lang="en-US" sz="2000" dirty="0">
                <a:solidFill>
                  <a:srgbClr val="0070C0"/>
                </a:solidFill>
                <a:latin typeface="Verdana" panose="020B0604030504040204" pitchFamily="34" charset="0"/>
                <a:ea typeface="Verdana" panose="020B0604030504040204" pitchFamily="34" charset="0"/>
              </a:rPr>
              <a:t>– Anita Panda, Bharti Moudgill,Dattatray </a:t>
            </a:r>
            <a:r>
              <a:rPr lang="en-US" sz="2000" dirty="0" err="1">
                <a:solidFill>
                  <a:srgbClr val="0070C0"/>
                </a:solidFill>
                <a:latin typeface="Verdana" panose="020B0604030504040204" pitchFamily="34" charset="0"/>
                <a:ea typeface="Verdana" panose="020B0604030504040204" pitchFamily="34" charset="0"/>
              </a:rPr>
              <a:t>Chobhe</a:t>
            </a:r>
            <a:r>
              <a:rPr lang="en-US" sz="2000" dirty="0">
                <a:solidFill>
                  <a:srgbClr val="0070C0"/>
                </a:solidFill>
                <a:latin typeface="Verdana" panose="020B0604030504040204" pitchFamily="34" charset="0"/>
                <a:ea typeface="Verdana" panose="020B0604030504040204" pitchFamily="34" charset="0"/>
              </a:rPr>
              <a:t>, Dheeraj Dua, Divesh Gandhi</a:t>
            </a:r>
          </a:p>
        </p:txBody>
      </p:sp>
      <p:pic>
        <p:nvPicPr>
          <p:cNvPr id="14" name="Picture 13">
            <a:extLst>
              <a:ext uri="{FF2B5EF4-FFF2-40B4-BE49-F238E27FC236}">
                <a16:creationId xmlns:a16="http://schemas.microsoft.com/office/drawing/2014/main" id="{833C87D3-1DDB-92A2-3AD5-80DC82143624}"/>
              </a:ext>
            </a:extLst>
          </p:cNvPr>
          <p:cNvPicPr>
            <a:picLocks noChangeAspect="1"/>
          </p:cNvPicPr>
          <p:nvPr/>
        </p:nvPicPr>
        <p:blipFill>
          <a:blip r:embed="rId4"/>
          <a:stretch>
            <a:fillRect/>
          </a:stretch>
        </p:blipFill>
        <p:spPr>
          <a:xfrm>
            <a:off x="1" y="3356810"/>
            <a:ext cx="6894092" cy="2971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AB7EA-8666-439A-A0A0-87BEE73D5055}"/>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300000"/>
              </a:lnSpc>
            </a:pPr>
            <a:endParaRPr lang="en-US" b="1" dirty="0">
              <a:solidFill>
                <a:schemeClr val="tx1"/>
              </a:solidFill>
            </a:endParaRPr>
          </a:p>
        </p:txBody>
      </p:sp>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latin typeface="Inter" pitchFamily="34" charset="0"/>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Machine Learning Modelling</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sp>
        <p:nvSpPr>
          <p:cNvPr id="47" name="TextBox 46">
            <a:extLst>
              <a:ext uri="{FF2B5EF4-FFF2-40B4-BE49-F238E27FC236}">
                <a16:creationId xmlns:a16="http://schemas.microsoft.com/office/drawing/2014/main" id="{9DF7E543-AF42-1B7B-CEA3-14EA1493EE93}"/>
              </a:ext>
            </a:extLst>
          </p:cNvPr>
          <p:cNvSpPr txBox="1"/>
          <p:nvPr/>
        </p:nvSpPr>
        <p:spPr>
          <a:xfrm>
            <a:off x="10918812" y="1449003"/>
            <a:ext cx="3442749" cy="369332"/>
          </a:xfrm>
          <a:prstGeom prst="rect">
            <a:avLst/>
          </a:prstGeom>
          <a:solidFill>
            <a:schemeClr val="accent5">
              <a:lumMod val="20000"/>
              <a:lumOff val="80000"/>
            </a:schemeClr>
          </a:solidFill>
        </p:spPr>
        <p:txBody>
          <a:bodyPr wrap="square" rtlCol="0">
            <a:spAutoFit/>
          </a:bodyPr>
          <a:lstStyle/>
          <a:p>
            <a:r>
              <a:rPr lang="en-IN" b="1" dirty="0"/>
              <a:t>ML Model 3: </a:t>
            </a:r>
            <a:r>
              <a:rPr lang="en-IN" b="1" dirty="0" err="1"/>
              <a:t>CatBoost</a:t>
            </a:r>
            <a:endParaRPr lang="en-IN" b="1" dirty="0"/>
          </a:p>
        </p:txBody>
      </p:sp>
      <p:sp>
        <p:nvSpPr>
          <p:cNvPr id="53" name="TextBox 52">
            <a:extLst>
              <a:ext uri="{FF2B5EF4-FFF2-40B4-BE49-F238E27FC236}">
                <a16:creationId xmlns:a16="http://schemas.microsoft.com/office/drawing/2014/main" id="{6474A218-83E4-E4E3-94AA-1D9CCBC28AAF}"/>
              </a:ext>
            </a:extLst>
          </p:cNvPr>
          <p:cNvSpPr txBox="1"/>
          <p:nvPr/>
        </p:nvSpPr>
        <p:spPr>
          <a:xfrm>
            <a:off x="178517" y="1431291"/>
            <a:ext cx="3442750" cy="369332"/>
          </a:xfrm>
          <a:prstGeom prst="rect">
            <a:avLst/>
          </a:prstGeom>
          <a:solidFill>
            <a:schemeClr val="accent5">
              <a:lumMod val="20000"/>
              <a:lumOff val="80000"/>
            </a:schemeClr>
          </a:solidFill>
        </p:spPr>
        <p:txBody>
          <a:bodyPr wrap="square" rtlCol="0">
            <a:spAutoFit/>
          </a:bodyPr>
          <a:lstStyle/>
          <a:p>
            <a:r>
              <a:rPr lang="en-IN" b="1" dirty="0"/>
              <a:t>ML Model 1: Random Forest</a:t>
            </a:r>
          </a:p>
        </p:txBody>
      </p:sp>
      <p:sp>
        <p:nvSpPr>
          <p:cNvPr id="65" name="TextBox 64">
            <a:extLst>
              <a:ext uri="{FF2B5EF4-FFF2-40B4-BE49-F238E27FC236}">
                <a16:creationId xmlns:a16="http://schemas.microsoft.com/office/drawing/2014/main" id="{0148099D-8173-69A7-11BF-F00DFFF00E6F}"/>
              </a:ext>
            </a:extLst>
          </p:cNvPr>
          <p:cNvSpPr txBox="1"/>
          <p:nvPr/>
        </p:nvSpPr>
        <p:spPr>
          <a:xfrm>
            <a:off x="5457811" y="1473809"/>
            <a:ext cx="3442750" cy="369332"/>
          </a:xfrm>
          <a:prstGeom prst="rect">
            <a:avLst/>
          </a:prstGeom>
          <a:solidFill>
            <a:schemeClr val="accent5">
              <a:lumMod val="20000"/>
              <a:lumOff val="80000"/>
            </a:schemeClr>
          </a:solidFill>
        </p:spPr>
        <p:txBody>
          <a:bodyPr wrap="square" rtlCol="0">
            <a:spAutoFit/>
          </a:bodyPr>
          <a:lstStyle/>
          <a:p>
            <a:r>
              <a:rPr lang="en-IN" b="1" dirty="0"/>
              <a:t>ML Model 2: </a:t>
            </a:r>
            <a:r>
              <a:rPr lang="en-IN" b="1" dirty="0" err="1"/>
              <a:t>XGBoost</a:t>
            </a:r>
            <a:endParaRPr lang="en-IN" b="1" dirty="0"/>
          </a:p>
        </p:txBody>
      </p:sp>
      <p:sp>
        <p:nvSpPr>
          <p:cNvPr id="66" name="TextBox 65">
            <a:extLst>
              <a:ext uri="{FF2B5EF4-FFF2-40B4-BE49-F238E27FC236}">
                <a16:creationId xmlns:a16="http://schemas.microsoft.com/office/drawing/2014/main" id="{4910664D-9127-8A45-CB27-B2CD847A1442}"/>
              </a:ext>
            </a:extLst>
          </p:cNvPr>
          <p:cNvSpPr txBox="1"/>
          <p:nvPr/>
        </p:nvSpPr>
        <p:spPr>
          <a:xfrm>
            <a:off x="2377488" y="7360930"/>
            <a:ext cx="9052512" cy="646331"/>
          </a:xfrm>
          <a:prstGeom prst="rect">
            <a:avLst/>
          </a:prstGeom>
          <a:noFill/>
        </p:spPr>
        <p:txBody>
          <a:bodyPr wrap="square" rtlCol="0">
            <a:spAutoFit/>
          </a:bodyPr>
          <a:lstStyle/>
          <a:p>
            <a:pPr algn="ctr"/>
            <a:r>
              <a:rPr lang="en-IN" sz="3600" b="1" u="sng" dirty="0"/>
              <a:t>ML Models with highest accuracy scores</a:t>
            </a:r>
          </a:p>
        </p:txBody>
      </p:sp>
      <p:graphicFrame>
        <p:nvGraphicFramePr>
          <p:cNvPr id="2" name="Diagram 1">
            <a:extLst>
              <a:ext uri="{FF2B5EF4-FFF2-40B4-BE49-F238E27FC236}">
                <a16:creationId xmlns:a16="http://schemas.microsoft.com/office/drawing/2014/main" id="{20C325CB-6C16-A268-2BF8-AE07F70DB4BB}"/>
              </a:ext>
            </a:extLst>
          </p:cNvPr>
          <p:cNvGraphicFramePr/>
          <p:nvPr>
            <p:extLst>
              <p:ext uri="{D42A27DB-BD31-4B8C-83A1-F6EECF244321}">
                <p14:modId xmlns:p14="http://schemas.microsoft.com/office/powerpoint/2010/main" val="3284384980"/>
              </p:ext>
            </p:extLst>
          </p:nvPr>
        </p:nvGraphicFramePr>
        <p:xfrm>
          <a:off x="3732555" y="2168241"/>
          <a:ext cx="8299025" cy="4841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 2">
            <a:extLst>
              <a:ext uri="{FF2B5EF4-FFF2-40B4-BE49-F238E27FC236}">
                <a16:creationId xmlns:a16="http://schemas.microsoft.com/office/drawing/2014/main" id="{78D1DE33-8B08-D996-8A4B-39E614EC49F3}"/>
              </a:ext>
            </a:extLst>
          </p:cNvPr>
          <p:cNvGraphicFramePr/>
          <p:nvPr>
            <p:extLst>
              <p:ext uri="{D42A27DB-BD31-4B8C-83A1-F6EECF244321}">
                <p14:modId xmlns:p14="http://schemas.microsoft.com/office/powerpoint/2010/main" val="2424503526"/>
              </p:ext>
            </p:extLst>
          </p:nvPr>
        </p:nvGraphicFramePr>
        <p:xfrm>
          <a:off x="-1793951" y="2222935"/>
          <a:ext cx="8299025" cy="48414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 name="Diagram 3">
            <a:extLst>
              <a:ext uri="{FF2B5EF4-FFF2-40B4-BE49-F238E27FC236}">
                <a16:creationId xmlns:a16="http://schemas.microsoft.com/office/drawing/2014/main" id="{F8288E69-070A-A2BA-98D8-C29B09B3A92E}"/>
              </a:ext>
            </a:extLst>
          </p:cNvPr>
          <p:cNvGraphicFramePr/>
          <p:nvPr>
            <p:extLst>
              <p:ext uri="{D42A27DB-BD31-4B8C-83A1-F6EECF244321}">
                <p14:modId xmlns:p14="http://schemas.microsoft.com/office/powerpoint/2010/main" val="3161702744"/>
              </p:ext>
            </p:extLst>
          </p:nvPr>
        </p:nvGraphicFramePr>
        <p:xfrm>
          <a:off x="8481025" y="2176262"/>
          <a:ext cx="8299025" cy="484143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12598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8B8203-0C5C-1C08-0EDB-1580160308E1}"/>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300000"/>
              </a:lnSpc>
            </a:pPr>
            <a:endParaRPr lang="en-US" b="1" dirty="0">
              <a:solidFill>
                <a:schemeClr val="tx1"/>
              </a:solidFill>
            </a:endParaRPr>
          </a:p>
        </p:txBody>
      </p:sp>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latin typeface="Inter" pitchFamily="34" charset="0"/>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Business Insights</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sp>
        <p:nvSpPr>
          <p:cNvPr id="25" name="Text 0">
            <a:extLst>
              <a:ext uri="{FF2B5EF4-FFF2-40B4-BE49-F238E27FC236}">
                <a16:creationId xmlns:a16="http://schemas.microsoft.com/office/drawing/2014/main" id="{2C97D58A-AE62-8E08-FE56-DAA0393CFCD9}"/>
              </a:ext>
            </a:extLst>
          </p:cNvPr>
          <p:cNvSpPr/>
          <p:nvPr/>
        </p:nvSpPr>
        <p:spPr>
          <a:xfrm>
            <a:off x="797618" y="2022177"/>
            <a:ext cx="6654641" cy="631031"/>
          </a:xfrm>
          <a:prstGeom prst="rect">
            <a:avLst/>
          </a:prstGeom>
          <a:noFill/>
          <a:ln/>
        </p:spPr>
        <p:txBody>
          <a:bodyPr wrap="none" lIns="0" tIns="0" rIns="0" bIns="0" rtlCol="0" anchor="t"/>
          <a:lstStyle/>
          <a:p>
            <a:pPr marL="0" indent="0">
              <a:lnSpc>
                <a:spcPts val="4950"/>
              </a:lnSpc>
              <a:buNone/>
            </a:pPr>
            <a:r>
              <a:rPr lang="en-US" sz="3950" dirty="0">
                <a:solidFill>
                  <a:srgbClr val="1B1B27"/>
                </a:solidFill>
                <a:latin typeface="Alexandria" pitchFamily="34" charset="0"/>
                <a:ea typeface="Alexandria" pitchFamily="34" charset="-122"/>
                <a:cs typeface="Alexandria" pitchFamily="34" charset="-120"/>
              </a:rPr>
              <a:t> </a:t>
            </a:r>
            <a:endParaRPr lang="en-US" sz="3950" dirty="0"/>
          </a:p>
        </p:txBody>
      </p:sp>
      <p:sp>
        <p:nvSpPr>
          <p:cNvPr id="46" name="TextBox 45">
            <a:extLst>
              <a:ext uri="{FF2B5EF4-FFF2-40B4-BE49-F238E27FC236}">
                <a16:creationId xmlns:a16="http://schemas.microsoft.com/office/drawing/2014/main" id="{3CB364FF-F907-648F-2220-38DDA8E97702}"/>
              </a:ext>
            </a:extLst>
          </p:cNvPr>
          <p:cNvSpPr txBox="1"/>
          <p:nvPr/>
        </p:nvSpPr>
        <p:spPr>
          <a:xfrm>
            <a:off x="116772" y="1798997"/>
            <a:ext cx="14505266" cy="6863417"/>
          </a:xfrm>
          <a:prstGeom prst="rect">
            <a:avLst/>
          </a:prstGeom>
          <a:noFill/>
        </p:spPr>
        <p:txBody>
          <a:bodyPr wrap="square">
            <a:spAutoFit/>
          </a:bodyPr>
          <a:lstStyle/>
          <a:p>
            <a:r>
              <a:rPr lang="en-US" sz="2000" b="1" u="sng" dirty="0"/>
              <a:t>Advantages to Business</a:t>
            </a:r>
          </a:p>
          <a:p>
            <a:endParaRPr lang="en-US" sz="2000" b="1" dirty="0"/>
          </a:p>
          <a:p>
            <a:pPr marL="342900" indent="-342900">
              <a:buFont typeface="Wingdings" panose="05000000000000000000" pitchFamily="2" charset="2"/>
              <a:buChar char="ü"/>
            </a:pPr>
            <a:r>
              <a:rPr lang="en-US" sz="2000" b="1" dirty="0"/>
              <a:t>Coffee, Restaurant (&lt;20) and Take away coupons are more successful</a:t>
            </a:r>
          </a:p>
          <a:p>
            <a:endParaRPr lang="en-US" sz="2000" b="1" dirty="0"/>
          </a:p>
          <a:p>
            <a:pPr marL="342900" indent="-342900">
              <a:buFont typeface="Wingdings" panose="05000000000000000000" pitchFamily="2" charset="2"/>
              <a:buChar char="ü"/>
            </a:pPr>
            <a:r>
              <a:rPr lang="en-US" sz="2000" b="1" dirty="0"/>
              <a:t>Coupons are mostly used by age group 21 to 35 years</a:t>
            </a:r>
          </a:p>
          <a:p>
            <a:endParaRPr lang="en-US" sz="2000" b="1" dirty="0"/>
          </a:p>
          <a:p>
            <a:pPr marL="342900" indent="-342900">
              <a:buFont typeface="Wingdings" panose="05000000000000000000" pitchFamily="2" charset="2"/>
              <a:buChar char="ü"/>
            </a:pPr>
            <a:r>
              <a:rPr lang="en-US" sz="2000" b="1" dirty="0"/>
              <a:t>Weather has an impact on coupon usage as sunny weather favors it.</a:t>
            </a:r>
          </a:p>
          <a:p>
            <a:endParaRPr lang="en-US" sz="2000" b="1" dirty="0"/>
          </a:p>
          <a:p>
            <a:pPr marL="342900" indent="-342900">
              <a:buFont typeface="Wingdings" panose="05000000000000000000" pitchFamily="2" charset="2"/>
              <a:buChar char="ü"/>
            </a:pPr>
            <a:r>
              <a:rPr lang="en-US" sz="2000" b="1" dirty="0"/>
              <a:t>Computer Workers, Retired, students and Unemployed are mostly using the coupons</a:t>
            </a:r>
          </a:p>
          <a:p>
            <a:endParaRPr lang="en-US" sz="2000" b="1" dirty="0"/>
          </a:p>
          <a:p>
            <a:pPr marL="342900" indent="-342900">
              <a:buFont typeface="Wingdings" panose="05000000000000000000" pitchFamily="2" charset="2"/>
              <a:buChar char="ü"/>
            </a:pPr>
            <a:r>
              <a:rPr lang="en-US" sz="2000" b="1" dirty="0"/>
              <a:t>Customers tend to use the coupons mostly when the weather is sunny</a:t>
            </a:r>
          </a:p>
          <a:p>
            <a:endParaRPr lang="en-US" sz="2000" b="1" dirty="0"/>
          </a:p>
          <a:p>
            <a:pPr marL="342900" indent="-342900">
              <a:buFont typeface="Wingdings" panose="05000000000000000000" pitchFamily="2" charset="2"/>
              <a:buChar char="ü"/>
            </a:pPr>
            <a:r>
              <a:rPr lang="en-US" sz="2000" b="1" dirty="0"/>
              <a:t>Carry away coupons utilization is most for customers using it 1~3 times in a month</a:t>
            </a:r>
          </a:p>
          <a:p>
            <a:endParaRPr lang="en-US" sz="2000" b="1" dirty="0"/>
          </a:p>
          <a:p>
            <a:pPr marL="285750" indent="-285750">
              <a:buFont typeface="Wingdings" panose="05000000000000000000" pitchFamily="2" charset="2"/>
              <a:buChar char="ü"/>
            </a:pPr>
            <a:r>
              <a:rPr lang="en-US" sz="2000" b="1" dirty="0"/>
              <a:t>Coupon_GEQ5min is dropped as its a low information column</a:t>
            </a:r>
          </a:p>
          <a:p>
            <a:pPr marL="285750" indent="-285750">
              <a:buFont typeface="Wingdings" panose="05000000000000000000" pitchFamily="2" charset="2"/>
              <a:buChar char="ü"/>
            </a:pPr>
            <a:r>
              <a:rPr lang="en-US" sz="2000" b="1" dirty="0"/>
              <a:t>Highest No of Coupon Acceptance for driving distance &gt;15 mins</a:t>
            </a:r>
          </a:p>
          <a:p>
            <a:pPr marL="285750" indent="-285750">
              <a:buFont typeface="Wingdings" panose="05000000000000000000" pitchFamily="2" charset="2"/>
              <a:buChar char="ü"/>
            </a:pPr>
            <a:endParaRPr lang="en-US" sz="2000" b="1" dirty="0"/>
          </a:p>
          <a:p>
            <a:pPr marL="285750" indent="-285750">
              <a:buFont typeface="Wingdings" panose="05000000000000000000" pitchFamily="2" charset="2"/>
              <a:buChar char="ü"/>
            </a:pPr>
            <a:endParaRPr lang="en-US" sz="2000" b="1" dirty="0"/>
          </a:p>
          <a:p>
            <a:pPr marL="285750" indent="-285750">
              <a:buFont typeface="Wingdings" panose="05000000000000000000" pitchFamily="2" charset="2"/>
              <a:buChar char="ü"/>
            </a:pPr>
            <a:endParaRPr lang="en-US" sz="2000" b="1" dirty="0"/>
          </a:p>
          <a:p>
            <a:pPr marL="285750" indent="-285750">
              <a:buFont typeface="Wingdings" panose="05000000000000000000" pitchFamily="2" charset="2"/>
              <a:buChar char="ü"/>
            </a:pPr>
            <a:endParaRPr lang="en-US" sz="2000" b="1" dirty="0"/>
          </a:p>
          <a:p>
            <a:endParaRPr lang="en-US" sz="2000" b="1" dirty="0"/>
          </a:p>
          <a:p>
            <a:pPr marL="342900" indent="-342900">
              <a:buFont typeface="Wingdings" panose="05000000000000000000" pitchFamily="2" charset="2"/>
              <a:buChar char="ü"/>
            </a:pPr>
            <a:endParaRPr lang="en-US" sz="2000" b="1" dirty="0"/>
          </a:p>
        </p:txBody>
      </p:sp>
    </p:spTree>
    <p:extLst>
      <p:ext uri="{BB962C8B-B14F-4D97-AF65-F5344CB8AC3E}">
        <p14:creationId xmlns:p14="http://schemas.microsoft.com/office/powerpoint/2010/main" val="222748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8B8203-0C5C-1C08-0EDB-1580160308E1}"/>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300000"/>
              </a:lnSpc>
            </a:pPr>
            <a:endParaRPr lang="en-US" b="1" dirty="0">
              <a:solidFill>
                <a:schemeClr val="tx1"/>
              </a:solidFill>
            </a:endParaRPr>
          </a:p>
        </p:txBody>
      </p:sp>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latin typeface="Inter" pitchFamily="34" charset="0"/>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Thank You</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sp>
        <p:nvSpPr>
          <p:cNvPr id="25" name="Text 0">
            <a:extLst>
              <a:ext uri="{FF2B5EF4-FFF2-40B4-BE49-F238E27FC236}">
                <a16:creationId xmlns:a16="http://schemas.microsoft.com/office/drawing/2014/main" id="{2C97D58A-AE62-8E08-FE56-DAA0393CFCD9}"/>
              </a:ext>
            </a:extLst>
          </p:cNvPr>
          <p:cNvSpPr/>
          <p:nvPr/>
        </p:nvSpPr>
        <p:spPr>
          <a:xfrm>
            <a:off x="797618" y="2022177"/>
            <a:ext cx="6654641" cy="631031"/>
          </a:xfrm>
          <a:prstGeom prst="rect">
            <a:avLst/>
          </a:prstGeom>
          <a:noFill/>
          <a:ln/>
        </p:spPr>
        <p:txBody>
          <a:bodyPr wrap="none" lIns="0" tIns="0" rIns="0" bIns="0" rtlCol="0" anchor="t"/>
          <a:lstStyle/>
          <a:p>
            <a:pPr marL="0" indent="0">
              <a:lnSpc>
                <a:spcPts val="4950"/>
              </a:lnSpc>
              <a:buNone/>
            </a:pPr>
            <a:r>
              <a:rPr lang="en-US" sz="3950" dirty="0">
                <a:solidFill>
                  <a:srgbClr val="1B1B27"/>
                </a:solidFill>
                <a:latin typeface="Alexandria" pitchFamily="34" charset="0"/>
                <a:ea typeface="Alexandria" pitchFamily="34" charset="-122"/>
                <a:cs typeface="Alexandria" pitchFamily="34" charset="-120"/>
              </a:rPr>
              <a:t> </a:t>
            </a:r>
            <a:endParaRPr lang="en-US" sz="3950" dirty="0"/>
          </a:p>
        </p:txBody>
      </p:sp>
    </p:spTree>
    <p:extLst>
      <p:ext uri="{BB962C8B-B14F-4D97-AF65-F5344CB8AC3E}">
        <p14:creationId xmlns:p14="http://schemas.microsoft.com/office/powerpoint/2010/main" val="41320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8B8203-0C5C-1C08-0EDB-1580160308E1}"/>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300000"/>
              </a:lnSpc>
            </a:pPr>
            <a:endParaRPr lang="en-US" b="1" dirty="0">
              <a:solidFill>
                <a:schemeClr val="tx1"/>
              </a:solidFill>
            </a:endParaRPr>
          </a:p>
        </p:txBody>
      </p:sp>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Problem Statement</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pic>
        <p:nvPicPr>
          <p:cNvPr id="16" name="Picture 15">
            <a:extLst>
              <a:ext uri="{FF2B5EF4-FFF2-40B4-BE49-F238E27FC236}">
                <a16:creationId xmlns:a16="http://schemas.microsoft.com/office/drawing/2014/main" id="{3EE893C3-A746-32EB-C3C0-74C09F57438A}"/>
              </a:ext>
            </a:extLst>
          </p:cNvPr>
          <p:cNvPicPr>
            <a:picLocks noChangeAspect="1"/>
          </p:cNvPicPr>
          <p:nvPr/>
        </p:nvPicPr>
        <p:blipFill>
          <a:blip r:embed="rId4"/>
          <a:stretch>
            <a:fillRect/>
          </a:stretch>
        </p:blipFill>
        <p:spPr>
          <a:xfrm>
            <a:off x="8362" y="1272720"/>
            <a:ext cx="14622036" cy="3923498"/>
          </a:xfrm>
          <a:prstGeom prst="rect">
            <a:avLst/>
          </a:prstGeom>
        </p:spPr>
      </p:pic>
      <p:sp>
        <p:nvSpPr>
          <p:cNvPr id="12" name="TextBox 11">
            <a:extLst>
              <a:ext uri="{FF2B5EF4-FFF2-40B4-BE49-F238E27FC236}">
                <a16:creationId xmlns:a16="http://schemas.microsoft.com/office/drawing/2014/main" id="{10443C55-CDFE-7434-5718-8B97CBE54FF5}"/>
              </a:ext>
            </a:extLst>
          </p:cNvPr>
          <p:cNvSpPr txBox="1"/>
          <p:nvPr/>
        </p:nvSpPr>
        <p:spPr>
          <a:xfrm>
            <a:off x="16725" y="1277704"/>
            <a:ext cx="5017612" cy="1926553"/>
          </a:xfrm>
          <a:prstGeom prst="rect">
            <a:avLst/>
          </a:prstGeom>
          <a:noFill/>
        </p:spPr>
        <p:txBody>
          <a:bodyPr wrap="square">
            <a:spAutoFit/>
          </a:bodyPr>
          <a:lstStyle/>
          <a:p>
            <a:pPr marL="0" indent="0">
              <a:lnSpc>
                <a:spcPts val="2850"/>
              </a:lnSpc>
              <a:buNone/>
            </a:pPr>
            <a:r>
              <a:rPr lang="en-US" sz="2000" b="1" dirty="0"/>
              <a:t>To Predict if a customer is going to accept a coupon for a particular venue, considering demographic and contextual attributes </a:t>
            </a:r>
          </a:p>
          <a:p>
            <a:pPr marL="0" indent="0">
              <a:lnSpc>
                <a:spcPts val="2850"/>
              </a:lnSpc>
              <a:buNone/>
            </a:pPr>
            <a:r>
              <a:rPr lang="en-US" sz="2000" b="1" dirty="0"/>
              <a:t>• train data - 10,147 records </a:t>
            </a:r>
          </a:p>
          <a:p>
            <a:pPr marL="0" indent="0">
              <a:lnSpc>
                <a:spcPts val="2850"/>
              </a:lnSpc>
              <a:buNone/>
            </a:pPr>
            <a:r>
              <a:rPr lang="en-US" sz="2000" b="1" dirty="0"/>
              <a:t>• test data – 2,537 records</a:t>
            </a:r>
            <a:endParaRPr lang="en-US" sz="2000" b="1" dirty="0">
              <a:solidFill>
                <a:srgbClr val="FF0000"/>
              </a:solidFill>
              <a:ea typeface="Inter" pitchFamily="34" charset="-122"/>
              <a:cs typeface="Inter" pitchFamily="34" charset="-120"/>
            </a:endParaRPr>
          </a:p>
        </p:txBody>
      </p:sp>
      <p:pic>
        <p:nvPicPr>
          <p:cNvPr id="18" name="Picture 17">
            <a:extLst>
              <a:ext uri="{FF2B5EF4-FFF2-40B4-BE49-F238E27FC236}">
                <a16:creationId xmlns:a16="http://schemas.microsoft.com/office/drawing/2014/main" id="{6C8DB38B-AC80-AB6E-A1D9-42E8B1A435B0}"/>
              </a:ext>
            </a:extLst>
          </p:cNvPr>
          <p:cNvPicPr>
            <a:picLocks noChangeAspect="1"/>
          </p:cNvPicPr>
          <p:nvPr/>
        </p:nvPicPr>
        <p:blipFill>
          <a:blip r:embed="rId5"/>
          <a:stretch>
            <a:fillRect/>
          </a:stretch>
        </p:blipFill>
        <p:spPr>
          <a:xfrm>
            <a:off x="16725" y="4975445"/>
            <a:ext cx="14622037" cy="3254155"/>
          </a:xfrm>
          <a:prstGeom prst="rect">
            <a:avLst/>
          </a:prstGeom>
        </p:spPr>
      </p:pic>
      <p:sp>
        <p:nvSpPr>
          <p:cNvPr id="19" name="TextBox 18">
            <a:extLst>
              <a:ext uri="{FF2B5EF4-FFF2-40B4-BE49-F238E27FC236}">
                <a16:creationId xmlns:a16="http://schemas.microsoft.com/office/drawing/2014/main" id="{131CAC0C-1A1B-7C2A-1D81-7D1C8A005B13}"/>
              </a:ext>
            </a:extLst>
          </p:cNvPr>
          <p:cNvSpPr txBox="1"/>
          <p:nvPr/>
        </p:nvSpPr>
        <p:spPr>
          <a:xfrm>
            <a:off x="9498932" y="5297643"/>
            <a:ext cx="4319335" cy="1926553"/>
          </a:xfrm>
          <a:prstGeom prst="rect">
            <a:avLst/>
          </a:prstGeom>
          <a:noFill/>
        </p:spPr>
        <p:txBody>
          <a:bodyPr wrap="square">
            <a:spAutoFit/>
          </a:bodyPr>
          <a:lstStyle/>
          <a:p>
            <a:pPr marL="0" indent="0">
              <a:lnSpc>
                <a:spcPts val="2850"/>
              </a:lnSpc>
              <a:buNone/>
            </a:pPr>
            <a:endParaRPr lang="en-US" sz="1600" b="1" dirty="0">
              <a:latin typeface="Inter" pitchFamily="34" charset="0"/>
              <a:ea typeface="Inter" pitchFamily="34" charset="-122"/>
              <a:cs typeface="Inter" pitchFamily="34" charset="-120"/>
            </a:endParaRPr>
          </a:p>
          <a:p>
            <a:pPr marL="0" indent="0">
              <a:lnSpc>
                <a:spcPts val="2850"/>
              </a:lnSpc>
              <a:buNone/>
            </a:pPr>
            <a:r>
              <a:rPr lang="en-US" sz="2000" b="1" dirty="0">
                <a:solidFill>
                  <a:schemeClr val="tx2">
                    <a:lumMod val="75000"/>
                  </a:schemeClr>
                </a:solidFill>
                <a:ea typeface="Inter" pitchFamily="34" charset="-122"/>
                <a:cs typeface="Inter" pitchFamily="34" charset="-120"/>
              </a:rPr>
              <a:t>The aim is to build a robust model to determine whether a customer will accept coupon for a particular venue or not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F7F7FDF-F396-A6A3-245A-10B7F4B68D76}"/>
              </a:ext>
            </a:extLst>
          </p:cNvPr>
          <p:cNvSpPr/>
          <p:nvPr/>
        </p:nvSpPr>
        <p:spPr>
          <a:xfrm>
            <a:off x="8362" y="1277704"/>
            <a:ext cx="14622037" cy="6951896"/>
          </a:xfrm>
          <a:prstGeom prst="rect">
            <a:avLst/>
          </a:prstGeom>
          <a:solidFill>
            <a:schemeClr val="accent1">
              <a:lumMod val="20000"/>
              <a:lumOff val="8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 name="TextBox 2">
            <a:extLst>
              <a:ext uri="{FF2B5EF4-FFF2-40B4-BE49-F238E27FC236}">
                <a16:creationId xmlns:a16="http://schemas.microsoft.com/office/drawing/2014/main" id="{07DF9469-5213-44A9-499A-D48A7D3EE654}"/>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latin typeface="Inter" pitchFamily="34" charset="0"/>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Approach</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cxnSp>
        <p:nvCxnSpPr>
          <p:cNvPr id="6" name="Straight Connector 5">
            <a:extLst>
              <a:ext uri="{FF2B5EF4-FFF2-40B4-BE49-F238E27FC236}">
                <a16:creationId xmlns:a16="http://schemas.microsoft.com/office/drawing/2014/main" id="{478CCBF9-D5F2-BA52-3616-F24CCE664597}"/>
              </a:ext>
            </a:extLst>
          </p:cNvPr>
          <p:cNvCxnSpPr/>
          <p:nvPr/>
        </p:nvCxnSpPr>
        <p:spPr>
          <a:xfrm>
            <a:off x="3609515" y="2360546"/>
            <a:ext cx="0" cy="3359510"/>
          </a:xfrm>
          <a:prstGeom prst="line">
            <a:avLst/>
          </a:prstGeom>
          <a:ln w="177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A2F87B0-681F-CA0C-ADD8-A9755EDFABB7}"/>
              </a:ext>
            </a:extLst>
          </p:cNvPr>
          <p:cNvCxnSpPr/>
          <p:nvPr/>
        </p:nvCxnSpPr>
        <p:spPr>
          <a:xfrm>
            <a:off x="10354522" y="2574064"/>
            <a:ext cx="0" cy="3359510"/>
          </a:xfrm>
          <a:prstGeom prst="line">
            <a:avLst/>
          </a:prstGeom>
          <a:ln w="177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Punched Tape 7">
            <a:extLst>
              <a:ext uri="{FF2B5EF4-FFF2-40B4-BE49-F238E27FC236}">
                <a16:creationId xmlns:a16="http://schemas.microsoft.com/office/drawing/2014/main" id="{DF91EB92-B5D1-9E20-F5B6-81F95C4789A8}"/>
              </a:ext>
            </a:extLst>
          </p:cNvPr>
          <p:cNvSpPr/>
          <p:nvPr/>
        </p:nvSpPr>
        <p:spPr>
          <a:xfrm>
            <a:off x="1318940" y="2665956"/>
            <a:ext cx="2443272" cy="610820"/>
          </a:xfrm>
          <a:prstGeom prst="flowChartPunchedTape">
            <a:avLst/>
          </a:prstGeom>
          <a:solidFill>
            <a:srgbClr val="00A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 Problem Statement</a:t>
            </a:r>
          </a:p>
        </p:txBody>
      </p:sp>
      <p:sp>
        <p:nvSpPr>
          <p:cNvPr id="9" name="Flowchart: Punched Tape 8">
            <a:extLst>
              <a:ext uri="{FF2B5EF4-FFF2-40B4-BE49-F238E27FC236}">
                <a16:creationId xmlns:a16="http://schemas.microsoft.com/office/drawing/2014/main" id="{9E8E1C95-BCBE-F02C-CC91-7FAB095A2B16}"/>
              </a:ext>
            </a:extLst>
          </p:cNvPr>
          <p:cNvSpPr/>
          <p:nvPr/>
        </p:nvSpPr>
        <p:spPr>
          <a:xfrm>
            <a:off x="1318940" y="3582186"/>
            <a:ext cx="2443272" cy="610820"/>
          </a:xfrm>
          <a:prstGeom prst="flowChartPunchedTape">
            <a:avLst/>
          </a:prstGeom>
          <a:solidFill>
            <a:srgbClr val="E39A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 Approach</a:t>
            </a:r>
          </a:p>
        </p:txBody>
      </p:sp>
      <p:sp>
        <p:nvSpPr>
          <p:cNvPr id="10" name="Flowchart: Punched Tape 9">
            <a:extLst>
              <a:ext uri="{FF2B5EF4-FFF2-40B4-BE49-F238E27FC236}">
                <a16:creationId xmlns:a16="http://schemas.microsoft.com/office/drawing/2014/main" id="{C9E63566-C8ED-18EC-FECC-79F78D5A70BF}"/>
              </a:ext>
            </a:extLst>
          </p:cNvPr>
          <p:cNvSpPr/>
          <p:nvPr/>
        </p:nvSpPr>
        <p:spPr>
          <a:xfrm>
            <a:off x="1318940" y="4498416"/>
            <a:ext cx="2443272" cy="610820"/>
          </a:xfrm>
          <a:prstGeom prst="flowChartPunchedTap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3.Challenges</a:t>
            </a:r>
          </a:p>
        </p:txBody>
      </p:sp>
      <p:sp>
        <p:nvSpPr>
          <p:cNvPr id="11" name="Flowchart: Punched Tape 10">
            <a:extLst>
              <a:ext uri="{FF2B5EF4-FFF2-40B4-BE49-F238E27FC236}">
                <a16:creationId xmlns:a16="http://schemas.microsoft.com/office/drawing/2014/main" id="{55D21959-FC0F-4732-6DE2-5AC7C010D8B2}"/>
              </a:ext>
            </a:extLst>
          </p:cNvPr>
          <p:cNvSpPr/>
          <p:nvPr/>
        </p:nvSpPr>
        <p:spPr>
          <a:xfrm>
            <a:off x="10434260" y="3345897"/>
            <a:ext cx="2696035" cy="610820"/>
          </a:xfrm>
          <a:prstGeom prst="flowChartPunchedTape">
            <a:avLst/>
          </a:prstGeom>
          <a:solidFill>
            <a:srgbClr val="00A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6.Data Analysis </a:t>
            </a:r>
          </a:p>
        </p:txBody>
      </p:sp>
      <p:sp>
        <p:nvSpPr>
          <p:cNvPr id="12" name="Flowchart: Punched Tape 11">
            <a:extLst>
              <a:ext uri="{FF2B5EF4-FFF2-40B4-BE49-F238E27FC236}">
                <a16:creationId xmlns:a16="http://schemas.microsoft.com/office/drawing/2014/main" id="{397B5DA2-5A0F-C79F-A6D8-C86C4A5AEEE0}"/>
              </a:ext>
            </a:extLst>
          </p:cNvPr>
          <p:cNvSpPr/>
          <p:nvPr/>
        </p:nvSpPr>
        <p:spPr>
          <a:xfrm>
            <a:off x="10441209" y="4322285"/>
            <a:ext cx="2848740" cy="610820"/>
          </a:xfrm>
          <a:prstGeom prst="flowChartPunchedTape">
            <a:avLst/>
          </a:prstGeom>
          <a:solidFill>
            <a:srgbClr val="E39A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7.ML Modelling</a:t>
            </a:r>
          </a:p>
        </p:txBody>
      </p:sp>
      <p:sp>
        <p:nvSpPr>
          <p:cNvPr id="16" name="Flowchart: Punched Tape 15">
            <a:extLst>
              <a:ext uri="{FF2B5EF4-FFF2-40B4-BE49-F238E27FC236}">
                <a16:creationId xmlns:a16="http://schemas.microsoft.com/office/drawing/2014/main" id="{96314898-73FD-A6A4-D47E-E301A5D24D51}"/>
              </a:ext>
            </a:extLst>
          </p:cNvPr>
          <p:cNvSpPr/>
          <p:nvPr/>
        </p:nvSpPr>
        <p:spPr>
          <a:xfrm>
            <a:off x="10441209" y="5298673"/>
            <a:ext cx="2848740" cy="610820"/>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8. Business Insights</a:t>
            </a:r>
          </a:p>
        </p:txBody>
      </p:sp>
      <p:pic>
        <p:nvPicPr>
          <p:cNvPr id="17" name="Picture 16">
            <a:extLst>
              <a:ext uri="{FF2B5EF4-FFF2-40B4-BE49-F238E27FC236}">
                <a16:creationId xmlns:a16="http://schemas.microsoft.com/office/drawing/2014/main" id="{FC7E53F3-5D7C-59C6-DBB1-0FE073FB913C}"/>
              </a:ext>
            </a:extLst>
          </p:cNvPr>
          <p:cNvPicPr>
            <a:picLocks noChangeAspect="1"/>
          </p:cNvPicPr>
          <p:nvPr/>
        </p:nvPicPr>
        <p:blipFill>
          <a:blip r:embed="rId2"/>
          <a:stretch>
            <a:fillRect/>
          </a:stretch>
        </p:blipFill>
        <p:spPr>
          <a:xfrm>
            <a:off x="11658600" y="-1"/>
            <a:ext cx="2980162" cy="1272721"/>
          </a:xfrm>
          <a:prstGeom prst="rect">
            <a:avLst/>
          </a:prstGeom>
        </p:spPr>
      </p:pic>
      <p:sp>
        <p:nvSpPr>
          <p:cNvPr id="2" name="Oval 1">
            <a:extLst>
              <a:ext uri="{FF2B5EF4-FFF2-40B4-BE49-F238E27FC236}">
                <a16:creationId xmlns:a16="http://schemas.microsoft.com/office/drawing/2014/main" id="{0BAEA118-1388-6482-65C5-139A0D845FB5}"/>
              </a:ext>
            </a:extLst>
          </p:cNvPr>
          <p:cNvSpPr/>
          <p:nvPr/>
        </p:nvSpPr>
        <p:spPr>
          <a:xfrm>
            <a:off x="5167901" y="2887038"/>
            <a:ext cx="3758866" cy="29589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Approach</a:t>
            </a:r>
            <a:endParaRPr lang="en-IN" sz="4400" dirty="0"/>
          </a:p>
        </p:txBody>
      </p:sp>
      <p:sp>
        <p:nvSpPr>
          <p:cNvPr id="5" name="Flowchart: Punched Tape 4">
            <a:extLst>
              <a:ext uri="{FF2B5EF4-FFF2-40B4-BE49-F238E27FC236}">
                <a16:creationId xmlns:a16="http://schemas.microsoft.com/office/drawing/2014/main" id="{2CA9BE30-04F7-CA54-D4CD-62DAB2F967F9}"/>
              </a:ext>
            </a:extLst>
          </p:cNvPr>
          <p:cNvSpPr/>
          <p:nvPr/>
        </p:nvSpPr>
        <p:spPr>
          <a:xfrm>
            <a:off x="10434260" y="2494585"/>
            <a:ext cx="2443272" cy="610820"/>
          </a:xfrm>
          <a:prstGeom prst="flowChartPunchedTape">
            <a:avLst/>
          </a:prstGeom>
          <a:solidFill>
            <a:srgbClr val="E39A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5. Outlier &amp; Skewness Treatment </a:t>
            </a:r>
          </a:p>
        </p:txBody>
      </p:sp>
      <p:sp>
        <p:nvSpPr>
          <p:cNvPr id="18" name="Flowchart: Punched Tape 17">
            <a:extLst>
              <a:ext uri="{FF2B5EF4-FFF2-40B4-BE49-F238E27FC236}">
                <a16:creationId xmlns:a16="http://schemas.microsoft.com/office/drawing/2014/main" id="{54462590-8602-5A01-1AF3-5BBCB6552620}"/>
              </a:ext>
            </a:extLst>
          </p:cNvPr>
          <p:cNvSpPr/>
          <p:nvPr/>
        </p:nvSpPr>
        <p:spPr>
          <a:xfrm>
            <a:off x="1296874" y="5377421"/>
            <a:ext cx="2443272" cy="610820"/>
          </a:xfrm>
          <a:prstGeom prst="flowChartPunchedTap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4.Treatment of Missing Value</a:t>
            </a:r>
          </a:p>
        </p:txBody>
      </p:sp>
    </p:spTree>
    <p:extLst>
      <p:ext uri="{BB962C8B-B14F-4D97-AF65-F5344CB8AC3E}">
        <p14:creationId xmlns:p14="http://schemas.microsoft.com/office/powerpoint/2010/main" val="298776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8B8203-0C5C-1C08-0EDB-1580160308E1}"/>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300000"/>
              </a:lnSpc>
              <a:buFont typeface="Wingdings" panose="05000000000000000000" pitchFamily="2" charset="2"/>
              <a:buChar char="Ø"/>
            </a:pPr>
            <a:r>
              <a:rPr lang="en-US" b="1" dirty="0">
                <a:solidFill>
                  <a:schemeClr val="tx1"/>
                </a:solidFill>
              </a:rPr>
              <a:t>Missing values in 5 features</a:t>
            </a:r>
          </a:p>
          <a:p>
            <a:pPr marL="285750" indent="-285750">
              <a:lnSpc>
                <a:spcPct val="300000"/>
              </a:lnSpc>
              <a:buFont typeface="Wingdings" panose="05000000000000000000" pitchFamily="2" charset="2"/>
              <a:buChar char="Ø"/>
            </a:pPr>
            <a:r>
              <a:rPr lang="en-US" b="1" dirty="0">
                <a:solidFill>
                  <a:schemeClr val="tx1"/>
                </a:solidFill>
              </a:rPr>
              <a:t>Multiple labels in categorical features with different names meaning the same thing</a:t>
            </a:r>
          </a:p>
          <a:p>
            <a:pPr marL="285750" indent="-285750">
              <a:lnSpc>
                <a:spcPct val="300000"/>
              </a:lnSpc>
              <a:buFont typeface="Wingdings" panose="05000000000000000000" pitchFamily="2" charset="2"/>
              <a:buChar char="Ø"/>
            </a:pPr>
            <a:r>
              <a:rPr lang="en-US" b="1" dirty="0">
                <a:solidFill>
                  <a:schemeClr val="tx1"/>
                </a:solidFill>
              </a:rPr>
              <a:t>Presence of Outliers</a:t>
            </a:r>
          </a:p>
          <a:p>
            <a:pPr marL="285750" indent="-285750">
              <a:lnSpc>
                <a:spcPct val="300000"/>
              </a:lnSpc>
              <a:buFont typeface="Wingdings" panose="05000000000000000000" pitchFamily="2" charset="2"/>
              <a:buChar char="Ø"/>
            </a:pPr>
            <a:r>
              <a:rPr lang="en-US" b="1" dirty="0">
                <a:solidFill>
                  <a:schemeClr val="tx1"/>
                </a:solidFill>
              </a:rPr>
              <a:t>Complex relationship between different features</a:t>
            </a:r>
          </a:p>
        </p:txBody>
      </p:sp>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Challenges</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pic>
        <p:nvPicPr>
          <p:cNvPr id="7170" name="Picture 2" descr="What is Big Data? | Bernard Marr">
            <a:extLst>
              <a:ext uri="{FF2B5EF4-FFF2-40B4-BE49-F238E27FC236}">
                <a16:creationId xmlns:a16="http://schemas.microsoft.com/office/drawing/2014/main" id="{04BB6E1A-4639-13F1-D142-10E29FBD5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6010" y="1277704"/>
            <a:ext cx="5974389" cy="695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39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Treatment of Missing Values</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sp>
        <p:nvSpPr>
          <p:cNvPr id="11" name="Rectangle 10">
            <a:extLst>
              <a:ext uri="{FF2B5EF4-FFF2-40B4-BE49-F238E27FC236}">
                <a16:creationId xmlns:a16="http://schemas.microsoft.com/office/drawing/2014/main" id="{45A41CB6-4C9B-C2C1-C7EB-8235E195193A}"/>
              </a:ext>
            </a:extLst>
          </p:cNvPr>
          <p:cNvSpPr/>
          <p:nvPr/>
        </p:nvSpPr>
        <p:spPr>
          <a:xfrm>
            <a:off x="8362" y="1272720"/>
            <a:ext cx="14630399" cy="695687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A4AB8901-5F8B-4173-B910-21ECEE4373B6}"/>
              </a:ext>
            </a:extLst>
          </p:cNvPr>
          <p:cNvPicPr>
            <a:picLocks noChangeAspect="1"/>
          </p:cNvPicPr>
          <p:nvPr/>
        </p:nvPicPr>
        <p:blipFill>
          <a:blip r:embed="rId4"/>
          <a:stretch>
            <a:fillRect/>
          </a:stretch>
        </p:blipFill>
        <p:spPr>
          <a:xfrm>
            <a:off x="335645" y="1450545"/>
            <a:ext cx="4570276" cy="6394044"/>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4" name="Rectangle 13">
            <a:extLst>
              <a:ext uri="{FF2B5EF4-FFF2-40B4-BE49-F238E27FC236}">
                <a16:creationId xmlns:a16="http://schemas.microsoft.com/office/drawing/2014/main" id="{45B6DFA1-FEED-9331-9112-5CAD815B723E}"/>
              </a:ext>
            </a:extLst>
          </p:cNvPr>
          <p:cNvSpPr/>
          <p:nvPr/>
        </p:nvSpPr>
        <p:spPr>
          <a:xfrm>
            <a:off x="693262" y="5220731"/>
            <a:ext cx="4113516" cy="17484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15702B2-239E-1C1F-4199-7E17C495EDF2}"/>
              </a:ext>
            </a:extLst>
          </p:cNvPr>
          <p:cNvSpPr txBox="1"/>
          <p:nvPr/>
        </p:nvSpPr>
        <p:spPr>
          <a:xfrm>
            <a:off x="10682285" y="2035962"/>
            <a:ext cx="4036757" cy="4462760"/>
          </a:xfrm>
          <a:prstGeom prst="rect">
            <a:avLst/>
          </a:prstGeom>
          <a:noFill/>
        </p:spPr>
        <p:txBody>
          <a:bodyPr wrap="square" rtlCol="0">
            <a:spAutoFit/>
          </a:bodyPr>
          <a:lstStyle/>
          <a:p>
            <a:pPr marL="285750" indent="-285750">
              <a:buFont typeface="Arial" panose="020B0604020202020204" pitchFamily="34" charset="0"/>
              <a:buChar char="•"/>
            </a:pPr>
            <a:r>
              <a:rPr lang="en-IN" sz="2000" b="1" dirty="0"/>
              <a:t>Car – </a:t>
            </a:r>
            <a:r>
              <a:rPr lang="en-IN" sz="2000" b="1" dirty="0">
                <a:solidFill>
                  <a:srgbClr val="FFFF00"/>
                </a:solidFill>
                <a:highlight>
                  <a:srgbClr val="000080"/>
                </a:highlight>
              </a:rPr>
              <a:t>There are 84 values only out of 10147 in this column which is less then 1% hence we removed this column as it has no impact.</a:t>
            </a:r>
          </a:p>
          <a:p>
            <a:endParaRPr lang="en-IN" sz="2000" dirty="0"/>
          </a:p>
          <a:p>
            <a:pPr marL="285750" indent="-285750">
              <a:buFont typeface="Arial" panose="020B0604020202020204" pitchFamily="34" charset="0"/>
              <a:buChar char="•"/>
            </a:pPr>
            <a:r>
              <a:rPr lang="en-IN" sz="2000" b="1" dirty="0"/>
              <a:t>Bar, Coffee House, </a:t>
            </a:r>
            <a:r>
              <a:rPr lang="en-IN" sz="2000" b="1" dirty="0" err="1"/>
              <a:t>CarryAway</a:t>
            </a:r>
            <a:r>
              <a:rPr lang="en-IN" b="1" dirty="0"/>
              <a:t>, RestaurantLessThan20, Restaurant20To50 – </a:t>
            </a:r>
            <a:r>
              <a:rPr lang="en-IN" b="1" dirty="0">
                <a:solidFill>
                  <a:srgbClr val="FFFF00"/>
                </a:solidFill>
                <a:highlight>
                  <a:srgbClr val="000080"/>
                </a:highlight>
              </a:rPr>
              <a:t>These have missing values around 2% hence we have used the Feature engineering technique to fill the most commonly occurring value out of the total values available in these columns.</a:t>
            </a:r>
          </a:p>
          <a:p>
            <a:endParaRPr lang="en-US" dirty="0"/>
          </a:p>
        </p:txBody>
      </p:sp>
      <p:pic>
        <p:nvPicPr>
          <p:cNvPr id="3074" name="Picture 2">
            <a:extLst>
              <a:ext uri="{FF2B5EF4-FFF2-40B4-BE49-F238E27FC236}">
                <a16:creationId xmlns:a16="http://schemas.microsoft.com/office/drawing/2014/main" id="{91E4FFC6-FE89-C0DC-CF79-17E7DA703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114" y="1450545"/>
            <a:ext cx="5901313" cy="639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43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FDF620-C982-1BE3-90D3-D13B787D1E69}"/>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Outlier &amp; Skewness Treatment</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C1A663A7-B93D-603B-700D-130180853183}"/>
              </a:ext>
            </a:extLst>
          </p:cNvPr>
          <p:cNvPicPr>
            <a:picLocks noChangeAspect="1"/>
          </p:cNvPicPr>
          <p:nvPr/>
        </p:nvPicPr>
        <p:blipFill>
          <a:blip r:embed="rId3"/>
          <a:stretch>
            <a:fillRect/>
          </a:stretch>
        </p:blipFill>
        <p:spPr>
          <a:xfrm>
            <a:off x="11658600" y="-1"/>
            <a:ext cx="2980162" cy="1272721"/>
          </a:xfrm>
          <a:prstGeom prst="rect">
            <a:avLst/>
          </a:prstGeom>
        </p:spPr>
      </p:pic>
      <p:sp>
        <p:nvSpPr>
          <p:cNvPr id="2" name="Rectangle 1">
            <a:extLst>
              <a:ext uri="{FF2B5EF4-FFF2-40B4-BE49-F238E27FC236}">
                <a16:creationId xmlns:a16="http://schemas.microsoft.com/office/drawing/2014/main" id="{CC45D3BE-DCA0-B367-0A69-171CC076646E}"/>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540FBA-8F60-1107-4AB3-90EDF86259E1}"/>
              </a:ext>
            </a:extLst>
          </p:cNvPr>
          <p:cNvSpPr txBox="1"/>
          <p:nvPr/>
        </p:nvSpPr>
        <p:spPr>
          <a:xfrm>
            <a:off x="104614" y="1814246"/>
            <a:ext cx="14345311" cy="2616101"/>
          </a:xfrm>
          <a:prstGeom prst="rect">
            <a:avLst/>
          </a:prstGeom>
          <a:noFill/>
        </p:spPr>
        <p:txBody>
          <a:bodyPr wrap="square">
            <a:spAutoFit/>
          </a:bodyPr>
          <a:lstStyle/>
          <a:p>
            <a:pPr algn="ctr"/>
            <a:r>
              <a:rPr lang="en-IN" sz="2000" b="1" dirty="0">
                <a:solidFill>
                  <a:srgbClr val="FFFF00"/>
                </a:solidFill>
                <a:highlight>
                  <a:srgbClr val="000080"/>
                </a:highlight>
              </a:rPr>
              <a:t>Occupation column has 25 labels and the data frequency variation is very high creating outliers and skewness, so we used the Binning technique to reduce the number of labels hence removed the outliers and skewness</a:t>
            </a:r>
          </a:p>
          <a:p>
            <a:pPr algn="ctr"/>
            <a:endParaRPr lang="en-IN" sz="2000" b="1" dirty="0">
              <a:solidFill>
                <a:srgbClr val="00B050"/>
              </a:solidFill>
            </a:endParaRPr>
          </a:p>
          <a:p>
            <a:pPr algn="ctr"/>
            <a:endParaRPr lang="en-IN" sz="2000" b="1" dirty="0">
              <a:solidFill>
                <a:srgbClr val="00B050"/>
              </a:solidFill>
            </a:endParaRPr>
          </a:p>
          <a:p>
            <a:pPr algn="ctr"/>
            <a:endParaRPr lang="en-IN" sz="2000" b="1" dirty="0">
              <a:solidFill>
                <a:srgbClr val="00B050"/>
              </a:solidFill>
            </a:endParaRPr>
          </a:p>
          <a:p>
            <a:pPr algn="ctr"/>
            <a:endParaRPr lang="en-IN" sz="2000" b="1" dirty="0">
              <a:solidFill>
                <a:srgbClr val="00B050"/>
              </a:solidFill>
            </a:endParaRPr>
          </a:p>
          <a:p>
            <a:pPr algn="ctr"/>
            <a:endParaRPr lang="en-IN" sz="4400" b="1" dirty="0"/>
          </a:p>
        </p:txBody>
      </p:sp>
      <p:pic>
        <p:nvPicPr>
          <p:cNvPr id="1026" name="Picture 2">
            <a:extLst>
              <a:ext uri="{FF2B5EF4-FFF2-40B4-BE49-F238E27FC236}">
                <a16:creationId xmlns:a16="http://schemas.microsoft.com/office/drawing/2014/main" id="{33AA2371-68ED-A8B2-1ADB-9CD086C26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3" y="3143918"/>
            <a:ext cx="14622036" cy="420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4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F15631D-A9A6-8FB4-0938-FF62FDD98639}"/>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p>
        </p:txBody>
      </p:sp>
      <p:sp>
        <p:nvSpPr>
          <p:cNvPr id="3" name="TextBox 2">
            <a:extLst>
              <a:ext uri="{FF2B5EF4-FFF2-40B4-BE49-F238E27FC236}">
                <a16:creationId xmlns:a16="http://schemas.microsoft.com/office/drawing/2014/main" id="{1B2A90BD-B75E-E9AD-A34B-C6FDF1830A63}"/>
              </a:ext>
            </a:extLst>
          </p:cNvPr>
          <p:cNvSpPr txBox="1"/>
          <p:nvPr/>
        </p:nvSpPr>
        <p:spPr>
          <a:xfrm>
            <a:off x="113479" y="1277705"/>
            <a:ext cx="6684363" cy="2388411"/>
          </a:xfrm>
          <a:prstGeom prst="rect">
            <a:avLst/>
          </a:prstGeom>
          <a:noFill/>
        </p:spPr>
        <p:txBody>
          <a:bodyPr wrap="square">
            <a:spAutoFit/>
          </a:bodyPr>
          <a:lstStyle/>
          <a:p>
            <a:pPr>
              <a:lnSpc>
                <a:spcPts val="2850"/>
              </a:lnSpc>
            </a:pPr>
            <a:endParaRPr lang="en-US" sz="1200" dirty="0">
              <a:solidFill>
                <a:srgbClr val="272525"/>
              </a:solidFill>
              <a:highlight>
                <a:srgbClr val="000080"/>
              </a:highlight>
              <a:latin typeface="Inter" pitchFamily="34" charset="0"/>
              <a:ea typeface="Inter" pitchFamily="34" charset="-122"/>
              <a:cs typeface="Inter" pitchFamily="34" charset="-120"/>
            </a:endParaRPr>
          </a:p>
          <a:p>
            <a:pPr>
              <a:lnSpc>
                <a:spcPts val="2850"/>
              </a:lnSpc>
            </a:pPr>
            <a:r>
              <a:rPr lang="en-IN" sz="1800" b="1" dirty="0">
                <a:solidFill>
                  <a:schemeClr val="bg1"/>
                </a:solidFill>
                <a:highlight>
                  <a:srgbClr val="000080"/>
                </a:highlight>
              </a:rPr>
              <a:t>Age Vs Coupons(Historical Data)</a:t>
            </a:r>
          </a:p>
          <a:p>
            <a:pPr>
              <a:lnSpc>
                <a:spcPts val="2850"/>
              </a:lnSpc>
            </a:pPr>
            <a:endParaRPr lang="en-IN" b="1" dirty="0"/>
          </a:p>
          <a:p>
            <a:pPr>
              <a:lnSpc>
                <a:spcPts val="2850"/>
              </a:lnSpc>
            </a:pPr>
            <a:r>
              <a:rPr lang="en-IN" sz="1800" b="1" dirty="0"/>
              <a:t>Age group from 21 to  35 the coupon usage is very high. Below 21 years the coupon distribution is low and hence the usage</a:t>
            </a:r>
            <a:endParaRPr lang="en-US" b="1" dirty="0">
              <a:solidFill>
                <a:srgbClr val="272525"/>
              </a:solidFill>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sp>
        <p:nvSpPr>
          <p:cNvPr id="10" name="TextBox 9">
            <a:extLst>
              <a:ext uri="{FF2B5EF4-FFF2-40B4-BE49-F238E27FC236}">
                <a16:creationId xmlns:a16="http://schemas.microsoft.com/office/drawing/2014/main" id="{DB8B9314-F9CD-0F39-0B6B-B35C018B528F}"/>
              </a:ext>
            </a:extLst>
          </p:cNvPr>
          <p:cNvSpPr txBox="1"/>
          <p:nvPr/>
        </p:nvSpPr>
        <p:spPr>
          <a:xfrm>
            <a:off x="209731" y="5227685"/>
            <a:ext cx="14071751" cy="1272721"/>
          </a:xfrm>
          <a:prstGeom prst="rect">
            <a:avLst/>
          </a:prstGeom>
          <a:noFill/>
        </p:spPr>
        <p:txBody>
          <a:bodyPr wrap="square">
            <a:spAutoFit/>
          </a:bodyPr>
          <a:lstStyle/>
          <a:p>
            <a:pPr marL="457200" indent="-457200">
              <a:lnSpc>
                <a:spcPts val="2850"/>
              </a:lnSpc>
              <a:buFont typeface="Wingdings" panose="05000000000000000000" pitchFamily="2" charset="2"/>
              <a:buChar char="Ø"/>
            </a:pPr>
            <a:endParaRPr lang="en-US" dirty="0">
              <a:solidFill>
                <a:srgbClr val="272525"/>
              </a:solidFill>
              <a:latin typeface="Nobile" panose="020B0604020202020204" charset="0"/>
              <a:ea typeface="Inter" pitchFamily="34" charset="-122"/>
              <a:cs typeface="Inter" pitchFamily="34" charset="-120"/>
            </a:endParaRPr>
          </a:p>
          <a:p>
            <a:pPr>
              <a:lnSpc>
                <a:spcPts val="2850"/>
              </a:lnSpc>
            </a:pPr>
            <a:endParaRPr lang="en-US" sz="4000" b="1" dirty="0">
              <a:solidFill>
                <a:srgbClr val="272525"/>
              </a:solidFill>
              <a:latin typeface="Inter" pitchFamily="34" charset="0"/>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sp>
        <p:nvSpPr>
          <p:cNvPr id="11" name="TextBox 10">
            <a:extLst>
              <a:ext uri="{FF2B5EF4-FFF2-40B4-BE49-F238E27FC236}">
                <a16:creationId xmlns:a16="http://schemas.microsoft.com/office/drawing/2014/main" id="{DEE46926-4BE1-6D7F-0933-F59D79C411EA}"/>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Data Analysis</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2" name="Picture 11">
            <a:extLst>
              <a:ext uri="{FF2B5EF4-FFF2-40B4-BE49-F238E27FC236}">
                <a16:creationId xmlns:a16="http://schemas.microsoft.com/office/drawing/2014/main" id="{4B410E2C-8B79-4DF4-C2D3-1688D79D8A45}"/>
              </a:ext>
            </a:extLst>
          </p:cNvPr>
          <p:cNvPicPr>
            <a:picLocks noChangeAspect="1"/>
          </p:cNvPicPr>
          <p:nvPr/>
        </p:nvPicPr>
        <p:blipFill>
          <a:blip r:embed="rId2"/>
          <a:stretch>
            <a:fillRect/>
          </a:stretch>
        </p:blipFill>
        <p:spPr>
          <a:xfrm>
            <a:off x="11658600" y="-1"/>
            <a:ext cx="2980162" cy="1272721"/>
          </a:xfrm>
          <a:prstGeom prst="rect">
            <a:avLst/>
          </a:prstGeom>
        </p:spPr>
      </p:pic>
      <p:sp>
        <p:nvSpPr>
          <p:cNvPr id="14" name="TextBox 13">
            <a:extLst>
              <a:ext uri="{FF2B5EF4-FFF2-40B4-BE49-F238E27FC236}">
                <a16:creationId xmlns:a16="http://schemas.microsoft.com/office/drawing/2014/main" id="{4078D9CC-6066-B725-338C-35A9297ECBDF}"/>
              </a:ext>
            </a:extLst>
          </p:cNvPr>
          <p:cNvSpPr txBox="1"/>
          <p:nvPr/>
        </p:nvSpPr>
        <p:spPr>
          <a:xfrm>
            <a:off x="7079762" y="1272720"/>
            <a:ext cx="7098575" cy="2657715"/>
          </a:xfrm>
          <a:prstGeom prst="rect">
            <a:avLst/>
          </a:prstGeom>
          <a:noFill/>
        </p:spPr>
        <p:txBody>
          <a:bodyPr wrap="square">
            <a:spAutoFit/>
          </a:bodyPr>
          <a:lstStyle/>
          <a:p>
            <a:pPr marL="0" indent="0">
              <a:lnSpc>
                <a:spcPts val="2850"/>
              </a:lnSpc>
              <a:buNone/>
            </a:pPr>
            <a:endParaRPr lang="en-US" sz="5400" b="1" dirty="0">
              <a:solidFill>
                <a:srgbClr val="272525"/>
              </a:solidFill>
              <a:latin typeface="Inter" pitchFamily="34" charset="0"/>
              <a:ea typeface="Inter" pitchFamily="34" charset="-122"/>
              <a:cs typeface="Inter" pitchFamily="34" charset="-120"/>
            </a:endParaRPr>
          </a:p>
          <a:p>
            <a:r>
              <a:rPr lang="en-IN" sz="1800" b="1" dirty="0">
                <a:solidFill>
                  <a:schemeClr val="bg1"/>
                </a:solidFill>
                <a:highlight>
                  <a:srgbClr val="000080"/>
                </a:highlight>
              </a:rPr>
              <a:t>Success of Coupons (Historical Data)</a:t>
            </a:r>
          </a:p>
          <a:p>
            <a:endParaRPr lang="en-IN" b="1" dirty="0"/>
          </a:p>
          <a:p>
            <a:endParaRPr lang="en-IN" b="1" dirty="0"/>
          </a:p>
          <a:p>
            <a:r>
              <a:rPr lang="en-IN" sz="1800" b="1" dirty="0"/>
              <a:t>Carry out and Take Away and Restaurant(&lt;20) were the most successful coupons</a:t>
            </a:r>
          </a:p>
          <a:p>
            <a:pPr>
              <a:lnSpc>
                <a:spcPts val="2850"/>
              </a:lnSpc>
            </a:pPr>
            <a:endParaRPr lang="en-US" sz="4000" b="1" dirty="0">
              <a:solidFill>
                <a:srgbClr val="272525"/>
              </a:solidFill>
              <a:latin typeface="Inter" pitchFamily="34" charset="0"/>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2054" name="Picture 6">
            <a:extLst>
              <a:ext uri="{FF2B5EF4-FFF2-40B4-BE49-F238E27FC236}">
                <a16:creationId xmlns:a16="http://schemas.microsoft.com/office/drawing/2014/main" id="{CB42001D-DBF4-910F-055C-E1E7BF732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632" y="3532271"/>
            <a:ext cx="7327231" cy="400922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85BA21A-B2BB-E575-88B1-36B62C24C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41" y="3532271"/>
            <a:ext cx="6588111" cy="405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9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F15631D-A9A6-8FB4-0938-FF62FDD98639}"/>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p>
        </p:txBody>
      </p:sp>
      <p:sp>
        <p:nvSpPr>
          <p:cNvPr id="10" name="TextBox 9">
            <a:extLst>
              <a:ext uri="{FF2B5EF4-FFF2-40B4-BE49-F238E27FC236}">
                <a16:creationId xmlns:a16="http://schemas.microsoft.com/office/drawing/2014/main" id="{DB8B9314-F9CD-0F39-0B6B-B35C018B528F}"/>
              </a:ext>
            </a:extLst>
          </p:cNvPr>
          <p:cNvSpPr txBox="1"/>
          <p:nvPr/>
        </p:nvSpPr>
        <p:spPr>
          <a:xfrm>
            <a:off x="209731" y="5227685"/>
            <a:ext cx="14071751" cy="1272721"/>
          </a:xfrm>
          <a:prstGeom prst="rect">
            <a:avLst/>
          </a:prstGeom>
          <a:noFill/>
        </p:spPr>
        <p:txBody>
          <a:bodyPr wrap="square">
            <a:spAutoFit/>
          </a:bodyPr>
          <a:lstStyle/>
          <a:p>
            <a:pPr marL="457200" indent="-457200">
              <a:lnSpc>
                <a:spcPts val="2850"/>
              </a:lnSpc>
              <a:buFont typeface="Wingdings" panose="05000000000000000000" pitchFamily="2" charset="2"/>
              <a:buChar char="Ø"/>
            </a:pPr>
            <a:endParaRPr lang="en-US" dirty="0">
              <a:solidFill>
                <a:srgbClr val="272525"/>
              </a:solidFill>
              <a:latin typeface="Nobile" panose="020B0604020202020204" charset="0"/>
              <a:ea typeface="Inter" pitchFamily="34" charset="-122"/>
              <a:cs typeface="Inter" pitchFamily="34" charset="-120"/>
            </a:endParaRPr>
          </a:p>
          <a:p>
            <a:pPr>
              <a:lnSpc>
                <a:spcPts val="2850"/>
              </a:lnSpc>
            </a:pPr>
            <a:endParaRPr lang="en-US" sz="4000" b="1" dirty="0">
              <a:solidFill>
                <a:srgbClr val="272525"/>
              </a:solidFill>
              <a:latin typeface="Inter" pitchFamily="34" charset="0"/>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sp>
        <p:nvSpPr>
          <p:cNvPr id="11" name="TextBox 10">
            <a:extLst>
              <a:ext uri="{FF2B5EF4-FFF2-40B4-BE49-F238E27FC236}">
                <a16:creationId xmlns:a16="http://schemas.microsoft.com/office/drawing/2014/main" id="{DEE46926-4BE1-6D7F-0933-F59D79C411EA}"/>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Data Analysis</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2" name="Picture 11">
            <a:extLst>
              <a:ext uri="{FF2B5EF4-FFF2-40B4-BE49-F238E27FC236}">
                <a16:creationId xmlns:a16="http://schemas.microsoft.com/office/drawing/2014/main" id="{4B410E2C-8B79-4DF4-C2D3-1688D79D8A45}"/>
              </a:ext>
            </a:extLst>
          </p:cNvPr>
          <p:cNvPicPr>
            <a:picLocks noChangeAspect="1"/>
          </p:cNvPicPr>
          <p:nvPr/>
        </p:nvPicPr>
        <p:blipFill>
          <a:blip r:embed="rId2"/>
          <a:stretch>
            <a:fillRect/>
          </a:stretch>
        </p:blipFill>
        <p:spPr>
          <a:xfrm>
            <a:off x="11658600" y="-1"/>
            <a:ext cx="2980162" cy="1272721"/>
          </a:xfrm>
          <a:prstGeom prst="rect">
            <a:avLst/>
          </a:prstGeom>
        </p:spPr>
      </p:pic>
      <p:sp>
        <p:nvSpPr>
          <p:cNvPr id="14" name="TextBox 13">
            <a:extLst>
              <a:ext uri="{FF2B5EF4-FFF2-40B4-BE49-F238E27FC236}">
                <a16:creationId xmlns:a16="http://schemas.microsoft.com/office/drawing/2014/main" id="{4078D9CC-6066-B725-338C-35A9297ECBDF}"/>
              </a:ext>
            </a:extLst>
          </p:cNvPr>
          <p:cNvSpPr txBox="1"/>
          <p:nvPr/>
        </p:nvSpPr>
        <p:spPr>
          <a:xfrm>
            <a:off x="7389646" y="1501913"/>
            <a:ext cx="6684363" cy="1921616"/>
          </a:xfrm>
          <a:prstGeom prst="rect">
            <a:avLst/>
          </a:prstGeom>
          <a:noFill/>
        </p:spPr>
        <p:txBody>
          <a:bodyPr wrap="square">
            <a:spAutoFit/>
          </a:bodyPr>
          <a:lstStyle/>
          <a:p>
            <a:pPr>
              <a:lnSpc>
                <a:spcPts val="2850"/>
              </a:lnSpc>
            </a:pPr>
            <a:r>
              <a:rPr lang="en-IN" b="1" dirty="0">
                <a:solidFill>
                  <a:schemeClr val="bg1"/>
                </a:solidFill>
                <a:highlight>
                  <a:srgbClr val="000080"/>
                </a:highlight>
              </a:rPr>
              <a:t>Passenger Vs Coupons(Historical Data)</a:t>
            </a:r>
          </a:p>
          <a:p>
            <a:pPr marL="0" indent="0">
              <a:lnSpc>
                <a:spcPts val="2850"/>
              </a:lnSpc>
              <a:buNone/>
            </a:pPr>
            <a:endParaRPr lang="en-US" sz="5400" b="1" dirty="0">
              <a:solidFill>
                <a:srgbClr val="272525"/>
              </a:solidFill>
              <a:latin typeface="Inter" pitchFamily="34" charset="0"/>
              <a:ea typeface="Inter" pitchFamily="34" charset="-122"/>
              <a:cs typeface="Inter" pitchFamily="34" charset="-120"/>
            </a:endParaRPr>
          </a:p>
          <a:p>
            <a:r>
              <a:rPr lang="en-IN" sz="1800" b="1" dirty="0"/>
              <a:t>Alone Passengers have the highest Coupons usage</a:t>
            </a:r>
          </a:p>
          <a:p>
            <a:pPr>
              <a:lnSpc>
                <a:spcPts val="2850"/>
              </a:lnSpc>
            </a:pPr>
            <a:endParaRPr lang="en-US" sz="4000" b="1" dirty="0">
              <a:solidFill>
                <a:srgbClr val="272525"/>
              </a:solidFill>
              <a:latin typeface="Inter" pitchFamily="34" charset="0"/>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4098" name="Picture 2">
            <a:extLst>
              <a:ext uri="{FF2B5EF4-FFF2-40B4-BE49-F238E27FC236}">
                <a16:creationId xmlns:a16="http://schemas.microsoft.com/office/drawing/2014/main" id="{6B90582F-0E1B-46EB-5AA0-4FA464764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79" y="3655093"/>
            <a:ext cx="7004987" cy="42015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264107AE-EFF6-FC0A-D6D8-44C7A82DD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646" y="3650662"/>
            <a:ext cx="7000122" cy="41986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2A90BD-B75E-E9AD-A34B-C6FDF1830A63}"/>
              </a:ext>
            </a:extLst>
          </p:cNvPr>
          <p:cNvSpPr txBox="1"/>
          <p:nvPr/>
        </p:nvSpPr>
        <p:spPr>
          <a:xfrm>
            <a:off x="209731" y="1501913"/>
            <a:ext cx="6684363" cy="1644617"/>
          </a:xfrm>
          <a:prstGeom prst="rect">
            <a:avLst/>
          </a:prstGeom>
          <a:noFill/>
        </p:spPr>
        <p:txBody>
          <a:bodyPr wrap="square">
            <a:spAutoFit/>
          </a:bodyPr>
          <a:lstStyle/>
          <a:p>
            <a:pPr>
              <a:lnSpc>
                <a:spcPts val="2850"/>
              </a:lnSpc>
            </a:pPr>
            <a:r>
              <a:rPr lang="en-IN" b="1" dirty="0">
                <a:solidFill>
                  <a:schemeClr val="bg1"/>
                </a:solidFill>
                <a:highlight>
                  <a:srgbClr val="000080"/>
                </a:highlight>
              </a:rPr>
              <a:t>Destination Vs Coupons(Historical Data)</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a:p>
            <a:pPr>
              <a:lnSpc>
                <a:spcPts val="2850"/>
              </a:lnSpc>
            </a:pPr>
            <a:r>
              <a:rPr lang="en-IN" b="1" dirty="0"/>
              <a:t>C</a:t>
            </a:r>
            <a:r>
              <a:rPr lang="en-IN" sz="1800" b="1" dirty="0"/>
              <a:t>oupon usage is the highest for No Urgent Place</a:t>
            </a:r>
            <a:endParaRPr lang="en-US" sz="4000" dirty="0">
              <a:solidFill>
                <a:srgbClr val="272525"/>
              </a:solidFill>
              <a:latin typeface="Inter" pitchFamily="34" charset="0"/>
              <a:ea typeface="Inter" pitchFamily="34" charset="-122"/>
              <a:cs typeface="Inter" pitchFamily="34" charset="-120"/>
            </a:endParaRP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spTree>
    <p:extLst>
      <p:ext uri="{BB962C8B-B14F-4D97-AF65-F5344CB8AC3E}">
        <p14:creationId xmlns:p14="http://schemas.microsoft.com/office/powerpoint/2010/main" val="80582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F15631D-A9A6-8FB4-0938-FF62FDD98639}"/>
              </a:ext>
            </a:extLst>
          </p:cNvPr>
          <p:cNvSpPr/>
          <p:nvPr/>
        </p:nvSpPr>
        <p:spPr>
          <a:xfrm>
            <a:off x="8362" y="1277704"/>
            <a:ext cx="14622037" cy="69518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p>
        </p:txBody>
      </p:sp>
      <p:sp>
        <p:nvSpPr>
          <p:cNvPr id="3" name="TextBox 2">
            <a:extLst>
              <a:ext uri="{FF2B5EF4-FFF2-40B4-BE49-F238E27FC236}">
                <a16:creationId xmlns:a16="http://schemas.microsoft.com/office/drawing/2014/main" id="{1B2A90BD-B75E-E9AD-A34B-C6FDF1830A63}"/>
              </a:ext>
            </a:extLst>
          </p:cNvPr>
          <p:cNvSpPr txBox="1"/>
          <p:nvPr/>
        </p:nvSpPr>
        <p:spPr>
          <a:xfrm>
            <a:off x="133111" y="1446859"/>
            <a:ext cx="6684363" cy="6558206"/>
          </a:xfrm>
          <a:prstGeom prst="rect">
            <a:avLst/>
          </a:prstGeom>
          <a:noFill/>
        </p:spPr>
        <p:txBody>
          <a:bodyPr wrap="square">
            <a:spAutoFit/>
          </a:bodyPr>
          <a:lstStyle/>
          <a:p>
            <a:pPr>
              <a:lnSpc>
                <a:spcPts val="2850"/>
              </a:lnSpc>
            </a:pPr>
            <a:r>
              <a:rPr lang="en-IN" b="1" dirty="0">
                <a:solidFill>
                  <a:schemeClr val="bg1"/>
                </a:solidFill>
                <a:highlight>
                  <a:srgbClr val="000080"/>
                </a:highlight>
              </a:rPr>
              <a:t>Multicollinearity Chart</a:t>
            </a:r>
            <a:endParaRPr lang="en-US" sz="5400" dirty="0">
              <a:solidFill>
                <a:srgbClr val="272525"/>
              </a:solidFill>
              <a:latin typeface="Inter" pitchFamily="34" charset="0"/>
              <a:ea typeface="Inter" pitchFamily="34" charset="-122"/>
              <a:cs typeface="Inter" pitchFamily="34" charset="-120"/>
            </a:endParaRPr>
          </a:p>
          <a:p>
            <a:r>
              <a:rPr lang="en-IN" sz="1800" b="1" dirty="0"/>
              <a:t>Colour Legend</a:t>
            </a:r>
          </a:p>
          <a:p>
            <a:pPr marL="285750" indent="-285750">
              <a:buFont typeface="Arial" panose="020B0604020202020204" pitchFamily="34" charset="0"/>
              <a:buChar char="•"/>
            </a:pPr>
            <a:r>
              <a:rPr lang="en-IN" sz="1800" dirty="0"/>
              <a:t>Yellow shade – Correlation is 0</a:t>
            </a:r>
          </a:p>
          <a:p>
            <a:pPr marL="285750" indent="-285750">
              <a:buFont typeface="Arial" panose="020B0604020202020204" pitchFamily="34" charset="0"/>
              <a:buChar char="•"/>
            </a:pPr>
            <a:r>
              <a:rPr lang="en-IN" sz="1800" dirty="0"/>
              <a:t>Red and Dark Green is -1 and +1</a:t>
            </a:r>
          </a:p>
          <a:p>
            <a:endParaRPr lang="en-IN" sz="1800" dirty="0"/>
          </a:p>
          <a:p>
            <a:r>
              <a:rPr lang="en-IN" sz="1800" b="1" dirty="0"/>
              <a:t>Actions taken basis observations for Preprocessing</a:t>
            </a:r>
          </a:p>
          <a:p>
            <a:pPr marL="285750" indent="-285750">
              <a:buFont typeface="Arial" panose="020B0604020202020204" pitchFamily="34" charset="0"/>
              <a:buChar char="•"/>
            </a:pPr>
            <a:r>
              <a:rPr lang="en-US" sz="1800" dirty="0"/>
              <a:t> In the analysis we have used the Pearson method hence the values which are in between -1 and 1, hence all the# columns with 0 values can be removed based on the collinear relationship# Based on the analysis, we can remove the columns '</a:t>
            </a:r>
            <a:r>
              <a:rPr lang="en-US" sz="1800" dirty="0" err="1"/>
              <a:t>customer_id</a:t>
            </a:r>
            <a:r>
              <a:rPr lang="en-US" sz="1800" dirty="0"/>
              <a:t>', 'temperature', 'time',# 'weather_Rainy','</a:t>
            </a:r>
            <a:r>
              <a:rPr lang="en-US" sz="1800" dirty="0" err="1"/>
              <a:t>weather_Snowy</a:t>
            </a:r>
            <a:r>
              <a:rPr lang="en-US" sz="1800" dirty="0"/>
              <a:t>', '</a:t>
            </a:r>
            <a:r>
              <a:rPr lang="en-US" sz="1800" dirty="0" err="1"/>
              <a:t>weather_Sunny</a:t>
            </a:r>
            <a:r>
              <a:rPr lang="en-US" sz="1800" dirty="0"/>
              <a:t>’</a:t>
            </a:r>
          </a:p>
          <a:p>
            <a:pPr marL="285750" indent="-285750">
              <a:buFont typeface="Arial" panose="020B0604020202020204" pitchFamily="34" charset="0"/>
              <a:buChar char="•"/>
            </a:pPr>
            <a:r>
              <a:rPr lang="en-US" dirty="0"/>
              <a:t>Removed low-information variables - toCoupon_GEQ5min</a:t>
            </a:r>
          </a:p>
          <a:p>
            <a:pPr marL="285750" indent="-285750">
              <a:buFont typeface="Arial" panose="020B0604020202020204" pitchFamily="34" charset="0"/>
              <a:buChar char="•"/>
            </a:pPr>
            <a:r>
              <a:rPr lang="en-US" dirty="0"/>
              <a:t>Remove low-information variables - car with 99.2% blank values</a:t>
            </a:r>
          </a:p>
          <a:p>
            <a:pPr marL="285750" indent="-285750">
              <a:buFont typeface="Arial" panose="020B0604020202020204" pitchFamily="34" charset="0"/>
              <a:buChar char="•"/>
            </a:pPr>
            <a:r>
              <a:rPr lang="en-US" dirty="0"/>
              <a:t>Age column categorized in such a way where values less than 20 and greater than 51 were clubbed in different categories</a:t>
            </a:r>
          </a:p>
          <a:p>
            <a:pPr marL="285750" indent="-285750">
              <a:buFont typeface="Arial" panose="020B0604020202020204" pitchFamily="34" charset="0"/>
              <a:buChar char="•"/>
            </a:pPr>
            <a:r>
              <a:rPr lang="en-US" dirty="0"/>
              <a:t>Imputed missing values for 'Bar', '</a:t>
            </a:r>
            <a:r>
              <a:rPr lang="en-US" dirty="0" err="1"/>
              <a:t>CoffeeHouse</a:t>
            </a:r>
            <a:r>
              <a:rPr lang="en-US" dirty="0"/>
              <a:t>', '</a:t>
            </a:r>
            <a:r>
              <a:rPr lang="en-US" dirty="0" err="1"/>
              <a:t>CarryAway</a:t>
            </a:r>
            <a:r>
              <a:rPr lang="en-US" dirty="0"/>
              <a:t>', 'RestaurantLessThan20', 'Restaurant20To50’ into mode (most frequent value)</a:t>
            </a:r>
          </a:p>
          <a:p>
            <a:pPr marL="285750" indent="-285750">
              <a:buFont typeface="Arial" panose="020B0604020202020204" pitchFamily="34" charset="0"/>
              <a:buChar char="•"/>
            </a:pPr>
            <a:r>
              <a:rPr lang="en-US" dirty="0"/>
              <a:t>Time converted to Integer values by using date time format</a:t>
            </a:r>
          </a:p>
          <a:p>
            <a:pPr marL="285750" indent="-285750">
              <a:buFont typeface="Arial" panose="020B0604020202020204" pitchFamily="34" charset="0"/>
              <a:buChar char="•"/>
            </a:pPr>
            <a:r>
              <a:rPr lang="en-US" dirty="0"/>
              <a:t>Normalized and Converted age to numerical data type</a:t>
            </a:r>
          </a:p>
          <a:p>
            <a:pPr marL="285750" indent="-285750">
              <a:buFont typeface="Arial" panose="020B0604020202020204" pitchFamily="34" charset="0"/>
              <a:buChar char="•"/>
            </a:pPr>
            <a:r>
              <a:rPr lang="en-US" dirty="0"/>
              <a:t>Removed outlier and skewness in occupation column</a:t>
            </a:r>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DEE46926-4BE1-6D7F-0933-F59D79C411EA}"/>
              </a:ext>
            </a:extLst>
          </p:cNvPr>
          <p:cNvSpPr txBox="1"/>
          <p:nvPr/>
        </p:nvSpPr>
        <p:spPr>
          <a:xfrm>
            <a:off x="8363" y="0"/>
            <a:ext cx="14630399" cy="1272721"/>
          </a:xfrm>
          <a:prstGeom prst="rect">
            <a:avLst/>
          </a:prstGeom>
          <a:solidFill>
            <a:schemeClr val="accent1">
              <a:lumMod val="75000"/>
            </a:schemeClr>
          </a:solidFill>
        </p:spPr>
        <p:txBody>
          <a:bodyPr wrap="square">
            <a:spAutoFit/>
          </a:bodyPr>
          <a:lstStyle/>
          <a:p>
            <a:pPr marL="0" indent="0">
              <a:lnSpc>
                <a:spcPts val="2850"/>
              </a:lnSpc>
              <a:buNone/>
            </a:pPr>
            <a:endParaRPr lang="en-US" sz="5400" b="1" i="1" dirty="0">
              <a:solidFill>
                <a:schemeClr val="bg1"/>
              </a:solidFill>
              <a:ea typeface="Inter" pitchFamily="34" charset="-122"/>
              <a:cs typeface="Inter" pitchFamily="34" charset="-120"/>
            </a:endParaRPr>
          </a:p>
          <a:p>
            <a:pPr marL="0" indent="0">
              <a:lnSpc>
                <a:spcPts val="2850"/>
              </a:lnSpc>
              <a:buNone/>
            </a:pPr>
            <a:r>
              <a:rPr lang="en-US" sz="5400" b="1" i="1" dirty="0">
                <a:solidFill>
                  <a:schemeClr val="bg1"/>
                </a:solidFill>
                <a:ea typeface="Inter" pitchFamily="34" charset="-122"/>
                <a:cs typeface="Inter" pitchFamily="34" charset="-120"/>
              </a:rPr>
              <a:t>Pre Processing</a:t>
            </a:r>
          </a:p>
          <a:p>
            <a:pPr marL="0" indent="0">
              <a:lnSpc>
                <a:spcPts val="2850"/>
              </a:lnSpc>
              <a:buNone/>
            </a:pPr>
            <a:endParaRPr lang="en-US" sz="5400" dirty="0">
              <a:solidFill>
                <a:srgbClr val="272525"/>
              </a:solidFill>
              <a:latin typeface="Inter" pitchFamily="34" charset="0"/>
              <a:ea typeface="Inter" pitchFamily="34" charset="-122"/>
              <a:cs typeface="Inter" pitchFamily="34" charset="-120"/>
            </a:endParaRPr>
          </a:p>
        </p:txBody>
      </p:sp>
      <p:pic>
        <p:nvPicPr>
          <p:cNvPr id="12" name="Picture 11">
            <a:extLst>
              <a:ext uri="{FF2B5EF4-FFF2-40B4-BE49-F238E27FC236}">
                <a16:creationId xmlns:a16="http://schemas.microsoft.com/office/drawing/2014/main" id="{4B410E2C-8B79-4DF4-C2D3-1688D79D8A45}"/>
              </a:ext>
            </a:extLst>
          </p:cNvPr>
          <p:cNvPicPr>
            <a:picLocks noChangeAspect="1"/>
          </p:cNvPicPr>
          <p:nvPr/>
        </p:nvPicPr>
        <p:blipFill>
          <a:blip r:embed="rId2"/>
          <a:stretch>
            <a:fillRect/>
          </a:stretch>
        </p:blipFill>
        <p:spPr>
          <a:xfrm>
            <a:off x="11658600" y="-1"/>
            <a:ext cx="2980162" cy="1272721"/>
          </a:xfrm>
          <a:prstGeom prst="rect">
            <a:avLst/>
          </a:prstGeom>
        </p:spPr>
      </p:pic>
      <p:pic>
        <p:nvPicPr>
          <p:cNvPr id="6148" name="Picture 4">
            <a:extLst>
              <a:ext uri="{FF2B5EF4-FFF2-40B4-BE49-F238E27FC236}">
                <a16:creationId xmlns:a16="http://schemas.microsoft.com/office/drawing/2014/main" id="{A14D708A-A690-1E87-71A0-2D4739975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222" y="1339586"/>
            <a:ext cx="7540629" cy="682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34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600</TotalTime>
  <Words>699</Words>
  <Application>Microsoft Office PowerPoint</Application>
  <PresentationFormat>Custom</PresentationFormat>
  <Paragraphs>138</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Alexandria</vt:lpstr>
      <vt:lpstr>Calibri</vt:lpstr>
      <vt:lpstr>Wingdings</vt:lpstr>
      <vt:lpstr>Nobile Medium</vt:lpstr>
      <vt:lpstr>Arial</vt:lpstr>
      <vt:lpstr>Inter</vt:lpstr>
      <vt:lpstr>Verdana</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Anita Panda</cp:lastModifiedBy>
  <cp:revision>8</cp:revision>
  <dcterms:created xsi:type="dcterms:W3CDTF">2024-10-23T07:19:04Z</dcterms:created>
  <dcterms:modified xsi:type="dcterms:W3CDTF">2024-10-23T19:15:14Z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eefff1-de24-4790-9709-d15693def29e_Enabled">
    <vt:lpwstr>true</vt:lpwstr>
  </property>
  <property fmtid="{D5CDD505-2E9C-101B-9397-08002B2CF9AE}" pid="3" name="MSIP_Label_c9eefff1-de24-4790-9709-d15693def29e_SetDate">
    <vt:lpwstr>2024-10-23T08:01:33Z</vt:lpwstr>
  </property>
  <property fmtid="{D5CDD505-2E9C-101B-9397-08002B2CF9AE}" pid="4" name="MSIP_Label_c9eefff1-de24-4790-9709-d15693def29e_Method">
    <vt:lpwstr>Privileged</vt:lpwstr>
  </property>
  <property fmtid="{D5CDD505-2E9C-101B-9397-08002B2CF9AE}" pid="5" name="MSIP_Label_c9eefff1-de24-4790-9709-d15693def29e_Name">
    <vt:lpwstr>Confidential with No Personal  Information</vt:lpwstr>
  </property>
  <property fmtid="{D5CDD505-2E9C-101B-9397-08002B2CF9AE}" pid="6" name="MSIP_Label_c9eefff1-de24-4790-9709-d15693def29e_SiteId">
    <vt:lpwstr>39b03722-b836-496a-85ec-850f0957ca6b</vt:lpwstr>
  </property>
  <property fmtid="{D5CDD505-2E9C-101B-9397-08002B2CF9AE}" pid="7" name="MSIP_Label_c9eefff1-de24-4790-9709-d15693def29e_ActionId">
    <vt:lpwstr>ce83176a-35a9-464a-8847-cc6d2e16fbab</vt:lpwstr>
  </property>
  <property fmtid="{D5CDD505-2E9C-101B-9397-08002B2CF9AE}" pid="8" name="MSIP_Label_c9eefff1-de24-4790-9709-d15693def29e_ContentBits">
    <vt:lpwstr>2</vt:lpwstr>
  </property>
  <property fmtid="{D5CDD505-2E9C-101B-9397-08002B2CF9AE}" pid="9" name="ClassificationContentMarkingFooterLocations">
    <vt:lpwstr>Office Theme:3</vt:lpwstr>
  </property>
  <property fmtid="{D5CDD505-2E9C-101B-9397-08002B2CF9AE}" pid="10" name="ClassificationContentMarkingFooterText">
    <vt:lpwstr>Confidential with no Personal Information</vt:lpwstr>
  </property>
</Properties>
</file>