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497" r:id="rId3"/>
    <p:sldId id="499" r:id="rId4"/>
    <p:sldId id="500" r:id="rId5"/>
    <p:sldId id="507" r:id="rId6"/>
    <p:sldId id="508" r:id="rId7"/>
    <p:sldId id="509" r:id="rId8"/>
    <p:sldId id="501" r:id="rId9"/>
    <p:sldId id="502" r:id="rId10"/>
    <p:sldId id="503" r:id="rId11"/>
    <p:sldId id="504" r:id="rId12"/>
    <p:sldId id="505" r:id="rId13"/>
    <p:sldId id="515" r:id="rId14"/>
    <p:sldId id="512" r:id="rId15"/>
    <p:sldId id="513" r:id="rId16"/>
    <p:sldId id="514" r:id="rId17"/>
    <p:sldId id="506" r:id="rId18"/>
    <p:sldId id="511" r:id="rId19"/>
    <p:sldId id="269" r:id="rId20"/>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A"/>
    <a:srgbClr val="0066B3"/>
    <a:srgbClr val="E31E24"/>
    <a:srgbClr val="006CB4"/>
    <a:srgbClr val="E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37" autoAdjust="0"/>
    <p:restoredTop sz="95033" autoAdjust="0"/>
  </p:normalViewPr>
  <p:slideViewPr>
    <p:cSldViewPr>
      <p:cViewPr varScale="1">
        <p:scale>
          <a:sx n="78" d="100"/>
          <a:sy n="78" d="100"/>
        </p:scale>
        <p:origin x="1099"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42668431-CD35-4516-818D-B41B2C4843CF}" type="datetimeFigureOut">
              <a:rPr lang="en-IN" smtClean="0"/>
              <a:t>07-05-2025</a:t>
            </a:fld>
            <a:endParaRPr lang="en-IN"/>
          </a:p>
        </p:txBody>
      </p:sp>
      <p:sp>
        <p:nvSpPr>
          <p:cNvPr id="4" name="Slide Image Placeholder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AB949B3-C4AB-4FB2-8B24-B07A558BD59F}" type="slidenum">
              <a:rPr lang="en-IN" smtClean="0"/>
              <a:t>‹#›</a:t>
            </a:fld>
            <a:endParaRPr lang="en-IN"/>
          </a:p>
        </p:txBody>
      </p:sp>
    </p:spTree>
    <p:extLst>
      <p:ext uri="{BB962C8B-B14F-4D97-AF65-F5344CB8AC3E}">
        <p14:creationId xmlns:p14="http://schemas.microsoft.com/office/powerpoint/2010/main" val="267653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a:t>
            </a:fld>
            <a:endParaRPr lang="en-IN"/>
          </a:p>
        </p:txBody>
      </p:sp>
    </p:spTree>
    <p:extLst>
      <p:ext uri="{BB962C8B-B14F-4D97-AF65-F5344CB8AC3E}">
        <p14:creationId xmlns:p14="http://schemas.microsoft.com/office/powerpoint/2010/main" val="3635600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3</a:t>
            </a:fld>
            <a:endParaRPr lang="en-IN"/>
          </a:p>
        </p:txBody>
      </p:sp>
    </p:spTree>
    <p:extLst>
      <p:ext uri="{BB962C8B-B14F-4D97-AF65-F5344CB8AC3E}">
        <p14:creationId xmlns:p14="http://schemas.microsoft.com/office/powerpoint/2010/main" val="3546696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4</a:t>
            </a:fld>
            <a:endParaRPr lang="en-IN"/>
          </a:p>
        </p:txBody>
      </p:sp>
    </p:spTree>
    <p:extLst>
      <p:ext uri="{BB962C8B-B14F-4D97-AF65-F5344CB8AC3E}">
        <p14:creationId xmlns:p14="http://schemas.microsoft.com/office/powerpoint/2010/main" val="4150468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8</a:t>
            </a:fld>
            <a:endParaRPr lang="en-IN"/>
          </a:p>
        </p:txBody>
      </p:sp>
    </p:spTree>
    <p:extLst>
      <p:ext uri="{BB962C8B-B14F-4D97-AF65-F5344CB8AC3E}">
        <p14:creationId xmlns:p14="http://schemas.microsoft.com/office/powerpoint/2010/main" val="3160893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9</a:t>
            </a:fld>
            <a:endParaRPr lang="en-IN"/>
          </a:p>
        </p:txBody>
      </p:sp>
    </p:spTree>
    <p:extLst>
      <p:ext uri="{BB962C8B-B14F-4D97-AF65-F5344CB8AC3E}">
        <p14:creationId xmlns:p14="http://schemas.microsoft.com/office/powerpoint/2010/main" val="1623754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10</a:t>
            </a:fld>
            <a:endParaRPr lang="en-IN"/>
          </a:p>
        </p:txBody>
      </p:sp>
    </p:spTree>
    <p:extLst>
      <p:ext uri="{BB962C8B-B14F-4D97-AF65-F5344CB8AC3E}">
        <p14:creationId xmlns:p14="http://schemas.microsoft.com/office/powerpoint/2010/main" val="1469640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11</a:t>
            </a:fld>
            <a:endParaRPr lang="en-IN"/>
          </a:p>
        </p:txBody>
      </p:sp>
    </p:spTree>
    <p:extLst>
      <p:ext uri="{BB962C8B-B14F-4D97-AF65-F5344CB8AC3E}">
        <p14:creationId xmlns:p14="http://schemas.microsoft.com/office/powerpoint/2010/main" val="3636050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12</a:t>
            </a:fld>
            <a:endParaRPr lang="en-IN"/>
          </a:p>
        </p:txBody>
      </p:sp>
    </p:spTree>
    <p:extLst>
      <p:ext uri="{BB962C8B-B14F-4D97-AF65-F5344CB8AC3E}">
        <p14:creationId xmlns:p14="http://schemas.microsoft.com/office/powerpoint/2010/main" val="4271546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17</a:t>
            </a:fld>
            <a:endParaRPr lang="en-IN"/>
          </a:p>
        </p:txBody>
      </p:sp>
    </p:spTree>
    <p:extLst>
      <p:ext uri="{BB962C8B-B14F-4D97-AF65-F5344CB8AC3E}">
        <p14:creationId xmlns:p14="http://schemas.microsoft.com/office/powerpoint/2010/main" val="418369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7161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275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953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67119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89A1-F17A-4D3D-AC08-D16056C16514}"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5071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4AA89A1-F17A-4D3D-AC08-D16056C16514}"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9118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4AA89A1-F17A-4D3D-AC08-D16056C16514}" type="datetimeFigureOut">
              <a:rPr lang="en-IN" smtClean="0"/>
              <a:t>07-05-2025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46130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AA89A1-F17A-4D3D-AC08-D16056C16514}" type="datetimeFigureOut">
              <a:rPr lang="en-IN" smtClean="0"/>
              <a:t>07-05-2025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8524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A89A1-F17A-4D3D-AC08-D16056C16514}" type="datetimeFigureOut">
              <a:rPr lang="en-IN" smtClean="0"/>
              <a:t>07-05-2025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75178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2967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8684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A89A1-F17A-4D3D-AC08-D16056C16514}" type="datetimeFigureOut">
              <a:rPr lang="en-IN" smtClean="0"/>
              <a:t>07-05-2025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1C46D-3F04-4F73-BF36-E6D9DA5AE143}" type="slidenum">
              <a:rPr lang="en-IN" smtClean="0"/>
              <a:t>‹#›</a:t>
            </a:fld>
            <a:endParaRPr lang="en-IN"/>
          </a:p>
        </p:txBody>
      </p:sp>
    </p:spTree>
    <p:extLst>
      <p:ext uri="{BB962C8B-B14F-4D97-AF65-F5344CB8AC3E}">
        <p14:creationId xmlns:p14="http://schemas.microsoft.com/office/powerpoint/2010/main" val="406875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 Admission Drive 2021-22-final-2_Page_01.jpg"/>
          <p:cNvPicPr>
            <a:picLocks noChangeAspect="1"/>
          </p:cNvPicPr>
          <p:nvPr/>
        </p:nvPicPr>
        <p:blipFill>
          <a:blip r:embed="rId2"/>
          <a:stretch>
            <a:fillRect/>
          </a:stretch>
        </p:blipFill>
        <p:spPr>
          <a:xfrm>
            <a:off x="0" y="0"/>
            <a:ext cx="9144000" cy="6850383"/>
          </a:xfrm>
          <a:prstGeom prst="rect">
            <a:avLst/>
          </a:prstGeom>
        </p:spPr>
      </p:pic>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a:t>
            </a:r>
            <a:r>
              <a:rPr lang="en-US" sz="3200" b="1" kern="100" dirty="0">
                <a:latin typeface="Verdana" panose="020B0604030504040204" pitchFamily="34" charset="0"/>
                <a:ea typeface="Times New Roman" panose="02020603050405020304" pitchFamily="18" charset="0"/>
                <a:cs typeface="Times New Roman" panose="02020603050405020304" pitchFamily="18" charset="0"/>
              </a:rPr>
              <a:t>Life Cycle</a:t>
            </a: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 </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965521"/>
          </a:xfrm>
          <a:prstGeom prst="rect">
            <a:avLst/>
          </a:prstGeom>
          <a:noFill/>
        </p:spPr>
        <p:txBody>
          <a:bodyPr wrap="square">
            <a:spAutoFit/>
          </a:bodyPr>
          <a:lstStyle/>
          <a:p>
            <a:pPr lvl="1" algn="just" fontAlgn="base">
              <a:lnSpc>
                <a:spcPct val="107000"/>
              </a:lnSpc>
            </a:pPr>
            <a:r>
              <a:rPr lang="en-US" b="1"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Waterfall Model: </a:t>
            </a:r>
            <a:r>
              <a:rPr lang="en-US" kern="1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It is a classical model used in system development.    It is termed as waterfall because the model develops systematically from one phase to another in downward fashion.</a:t>
            </a:r>
            <a:endParaRPr lang="en-US" sz="2800" kern="100" dirty="0">
              <a:effectLst/>
              <a:latin typeface="+mj-lt"/>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CF93E622-0871-3E28-5142-61B6824790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7584" y="2365970"/>
            <a:ext cx="7630469" cy="3943350"/>
          </a:xfrm>
          <a:prstGeom prst="rect">
            <a:avLst/>
          </a:prstGeom>
        </p:spPr>
      </p:pic>
    </p:spTree>
    <p:extLst>
      <p:ext uri="{BB962C8B-B14F-4D97-AF65-F5344CB8AC3E}">
        <p14:creationId xmlns:p14="http://schemas.microsoft.com/office/powerpoint/2010/main" val="2093371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256" y="-27384"/>
            <a:ext cx="9180512" cy="6885384"/>
          </a:xfrm>
        </p:spPr>
      </p:pic>
      <p:sp>
        <p:nvSpPr>
          <p:cNvPr id="5" name="Rectangle 1"/>
          <p:cNvSpPr>
            <a:spLocks noChangeArrowheads="1"/>
          </p:cNvSpPr>
          <p:nvPr/>
        </p:nvSpPr>
        <p:spPr bwMode="auto">
          <a:xfrm>
            <a:off x="103415" y="29897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Data &amp; Resources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C67A919E-7DB1-E6B8-D950-8901A88C816D}"/>
              </a:ext>
            </a:extLst>
          </p:cNvPr>
          <p:cNvSpPr txBox="1"/>
          <p:nvPr/>
        </p:nvSpPr>
        <p:spPr>
          <a:xfrm>
            <a:off x="611560" y="4277995"/>
            <a:ext cx="7344816" cy="2031325"/>
          </a:xfrm>
          <a:prstGeom prst="rect">
            <a:avLst/>
          </a:prstGeom>
          <a:noFill/>
        </p:spPr>
        <p:txBody>
          <a:bodyPr wrap="square">
            <a:spAutoFit/>
          </a:bodyPr>
          <a:lstStyle/>
          <a:p>
            <a:pPr>
              <a:buNone/>
            </a:pPr>
            <a:r>
              <a:rPr lang="en-US" b="1" dirty="0"/>
              <a:t>Hardware Requirements :</a:t>
            </a:r>
          </a:p>
          <a:p>
            <a:pPr>
              <a:buNone/>
            </a:pPr>
            <a:r>
              <a:rPr lang="en-US" dirty="0"/>
              <a:t>While primarily a </a:t>
            </a:r>
            <a:r>
              <a:rPr lang="en-US" b="1" dirty="0"/>
              <a:t>web-based</a:t>
            </a:r>
            <a:r>
              <a:rPr lang="en-US" dirty="0"/>
              <a:t> platform, the following hardware may be used during development or testing:</a:t>
            </a:r>
          </a:p>
          <a:p>
            <a:pPr>
              <a:buFont typeface="Arial" panose="020B0604020202020204" pitchFamily="34" charset="0"/>
              <a:buChar char="•"/>
            </a:pPr>
            <a:r>
              <a:rPr lang="en-US" b="1" dirty="0"/>
              <a:t>Developer Machine</a:t>
            </a:r>
            <a:r>
              <a:rPr lang="en-US" dirty="0"/>
              <a:t>: Standard PC or laptop with internet access.</a:t>
            </a:r>
          </a:p>
          <a:p>
            <a:pPr>
              <a:buFont typeface="Arial" panose="020B0604020202020204" pitchFamily="34" charset="0"/>
              <a:buChar char="•"/>
            </a:pPr>
            <a:r>
              <a:rPr lang="en-US" b="1" dirty="0"/>
              <a:t>Testing Devices</a:t>
            </a:r>
            <a:r>
              <a:rPr lang="en-US" dirty="0"/>
              <a:t>: Mobile phones and tablets for responsive testing.</a:t>
            </a:r>
          </a:p>
          <a:p>
            <a:pPr>
              <a:buFont typeface="Arial" panose="020B0604020202020204" pitchFamily="34" charset="0"/>
              <a:buChar char="•"/>
            </a:pPr>
            <a:r>
              <a:rPr lang="en-US" b="1" dirty="0"/>
              <a:t>Wheelchair Simulation / Accessibility Testing Tools</a:t>
            </a:r>
            <a:r>
              <a:rPr lang="en-US" dirty="0"/>
              <a:t>:</a:t>
            </a:r>
          </a:p>
          <a:p>
            <a:pPr marL="742950" lvl="1" indent="-285750">
              <a:buFont typeface="Arial" panose="020B0604020202020204" pitchFamily="34" charset="0"/>
              <a:buChar char="•"/>
            </a:pPr>
            <a:r>
              <a:rPr lang="en-US" dirty="0"/>
              <a:t>Optional physical testing with wheelchair users for feedback.</a:t>
            </a:r>
          </a:p>
        </p:txBody>
      </p:sp>
      <p:sp>
        <p:nvSpPr>
          <p:cNvPr id="2" name="Rectangle 1">
            <a:extLst>
              <a:ext uri="{FF2B5EF4-FFF2-40B4-BE49-F238E27FC236}">
                <a16:creationId xmlns:a16="http://schemas.microsoft.com/office/drawing/2014/main" id="{A58CA9E1-D47A-5902-FB11-682107A0CAF5}"/>
              </a:ext>
            </a:extLst>
          </p:cNvPr>
          <p:cNvSpPr>
            <a:spLocks noChangeArrowheads="1"/>
          </p:cNvSpPr>
          <p:nvPr/>
        </p:nvSpPr>
        <p:spPr bwMode="auto">
          <a:xfrm>
            <a:off x="179512" y="230249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1" name="Table 30">
            <a:extLst>
              <a:ext uri="{FF2B5EF4-FFF2-40B4-BE49-F238E27FC236}">
                <a16:creationId xmlns:a16="http://schemas.microsoft.com/office/drawing/2014/main" id="{8B4B257C-D244-9DBB-091C-78159E031BB8}"/>
              </a:ext>
            </a:extLst>
          </p:cNvPr>
          <p:cNvGraphicFramePr>
            <a:graphicFrameLocks noGrp="1"/>
          </p:cNvGraphicFramePr>
          <p:nvPr>
            <p:extLst>
              <p:ext uri="{D42A27DB-BD31-4B8C-83A1-F6EECF244321}">
                <p14:modId xmlns:p14="http://schemas.microsoft.com/office/powerpoint/2010/main" val="2076092073"/>
              </p:ext>
            </p:extLst>
          </p:nvPr>
        </p:nvGraphicFramePr>
        <p:xfrm>
          <a:off x="562011" y="1293834"/>
          <a:ext cx="7970430" cy="2834640"/>
        </p:xfrm>
        <a:graphic>
          <a:graphicData uri="http://schemas.openxmlformats.org/drawingml/2006/table">
            <a:tbl>
              <a:tblPr/>
              <a:tblGrid>
                <a:gridCol w="3985215">
                  <a:extLst>
                    <a:ext uri="{9D8B030D-6E8A-4147-A177-3AD203B41FA5}">
                      <a16:colId xmlns:a16="http://schemas.microsoft.com/office/drawing/2014/main" val="326164402"/>
                    </a:ext>
                  </a:extLst>
                </a:gridCol>
                <a:gridCol w="3985215">
                  <a:extLst>
                    <a:ext uri="{9D8B030D-6E8A-4147-A177-3AD203B41FA5}">
                      <a16:colId xmlns:a16="http://schemas.microsoft.com/office/drawing/2014/main" val="2233328674"/>
                    </a:ext>
                  </a:extLst>
                </a:gridCol>
              </a:tblGrid>
              <a:tr h="0">
                <a:tc>
                  <a:txBody>
                    <a:bodyPr/>
                    <a:lstStyle/>
                    <a:p>
                      <a:r>
                        <a:rPr lang="en-IN" b="1" dirty="0"/>
                        <a:t>     Category</a:t>
                      </a:r>
                    </a:p>
                  </a:txBody>
                  <a:tcPr anchor="ctr">
                    <a:lnL>
                      <a:noFill/>
                    </a:lnL>
                    <a:lnR>
                      <a:noFill/>
                    </a:lnR>
                    <a:lnT>
                      <a:noFill/>
                    </a:lnT>
                    <a:lnB>
                      <a:noFill/>
                    </a:lnB>
                    <a:noFill/>
                  </a:tcPr>
                </a:tc>
                <a:tc>
                  <a:txBody>
                    <a:bodyPr/>
                    <a:lstStyle/>
                    <a:p>
                      <a:r>
                        <a:rPr lang="en-IN" b="1" dirty="0"/>
                        <a:t>             Tools/Technologies</a:t>
                      </a:r>
                    </a:p>
                  </a:txBody>
                  <a:tcPr anchor="ctr">
                    <a:lnL>
                      <a:noFill/>
                    </a:lnL>
                    <a:lnR>
                      <a:noFill/>
                    </a:lnR>
                    <a:lnT>
                      <a:noFill/>
                    </a:lnT>
                    <a:lnB>
                      <a:noFill/>
                    </a:lnB>
                    <a:noFill/>
                  </a:tcPr>
                </a:tc>
                <a:extLst>
                  <a:ext uri="{0D108BD9-81ED-4DB2-BD59-A6C34878D82A}">
                    <a16:rowId xmlns:a16="http://schemas.microsoft.com/office/drawing/2014/main" val="3115669931"/>
                  </a:ext>
                </a:extLst>
              </a:tr>
              <a:tr h="0">
                <a:tc>
                  <a:txBody>
                    <a:bodyPr/>
                    <a:lstStyle/>
                    <a:p>
                      <a:r>
                        <a:rPr lang="en-IN" b="1" dirty="0"/>
                        <a:t>Frontend</a:t>
                      </a:r>
                      <a:endParaRPr lang="en-IN" dirty="0"/>
                    </a:p>
                  </a:txBody>
                  <a:tcPr anchor="ctr">
                    <a:lnL>
                      <a:noFill/>
                    </a:lnL>
                    <a:lnR>
                      <a:noFill/>
                    </a:lnR>
                    <a:lnT>
                      <a:noFill/>
                    </a:lnT>
                    <a:lnB>
                      <a:noFill/>
                    </a:lnB>
                    <a:noFill/>
                  </a:tcPr>
                </a:tc>
                <a:tc>
                  <a:txBody>
                    <a:bodyPr/>
                    <a:lstStyle/>
                    <a:p>
                      <a:r>
                        <a:rPr lang="en-IN"/>
                        <a:t>HTML, CSS, JavaScript, React.js, Next.js</a:t>
                      </a:r>
                    </a:p>
                  </a:txBody>
                  <a:tcPr anchor="ctr">
                    <a:lnL>
                      <a:noFill/>
                    </a:lnL>
                    <a:lnR>
                      <a:noFill/>
                    </a:lnR>
                    <a:lnT>
                      <a:noFill/>
                    </a:lnT>
                    <a:lnB>
                      <a:noFill/>
                    </a:lnB>
                    <a:noFill/>
                  </a:tcPr>
                </a:tc>
                <a:extLst>
                  <a:ext uri="{0D108BD9-81ED-4DB2-BD59-A6C34878D82A}">
                    <a16:rowId xmlns:a16="http://schemas.microsoft.com/office/drawing/2014/main" val="2990887146"/>
                  </a:ext>
                </a:extLst>
              </a:tr>
              <a:tr h="0">
                <a:tc>
                  <a:txBody>
                    <a:bodyPr/>
                    <a:lstStyle/>
                    <a:p>
                      <a:r>
                        <a:rPr lang="en-IN" b="1"/>
                        <a:t>Styling</a:t>
                      </a:r>
                      <a:endParaRPr lang="en-IN"/>
                    </a:p>
                  </a:txBody>
                  <a:tcPr anchor="ctr">
                    <a:lnL>
                      <a:noFill/>
                    </a:lnL>
                    <a:lnR>
                      <a:noFill/>
                    </a:lnR>
                    <a:lnT>
                      <a:noFill/>
                    </a:lnT>
                    <a:lnB>
                      <a:noFill/>
                    </a:lnB>
                    <a:noFill/>
                  </a:tcPr>
                </a:tc>
                <a:tc>
                  <a:txBody>
                    <a:bodyPr/>
                    <a:lstStyle/>
                    <a:p>
                      <a:r>
                        <a:rPr lang="en-IN"/>
                        <a:t>Tailwind CSS, global.css</a:t>
                      </a:r>
                    </a:p>
                  </a:txBody>
                  <a:tcPr anchor="ctr">
                    <a:lnL>
                      <a:noFill/>
                    </a:lnL>
                    <a:lnR>
                      <a:noFill/>
                    </a:lnR>
                    <a:lnT>
                      <a:noFill/>
                    </a:lnT>
                    <a:lnB>
                      <a:noFill/>
                    </a:lnB>
                    <a:noFill/>
                  </a:tcPr>
                </a:tc>
                <a:extLst>
                  <a:ext uri="{0D108BD9-81ED-4DB2-BD59-A6C34878D82A}">
                    <a16:rowId xmlns:a16="http://schemas.microsoft.com/office/drawing/2014/main" val="148388298"/>
                  </a:ext>
                </a:extLst>
              </a:tr>
              <a:tr h="0">
                <a:tc>
                  <a:txBody>
                    <a:bodyPr/>
                    <a:lstStyle/>
                    <a:p>
                      <a:r>
                        <a:rPr lang="en-IN" b="1"/>
                        <a:t>Maps</a:t>
                      </a:r>
                      <a:endParaRPr lang="en-IN"/>
                    </a:p>
                  </a:txBody>
                  <a:tcPr anchor="ctr">
                    <a:lnL>
                      <a:noFill/>
                    </a:lnL>
                    <a:lnR>
                      <a:noFill/>
                    </a:lnR>
                    <a:lnT>
                      <a:noFill/>
                    </a:lnT>
                    <a:lnB>
                      <a:noFill/>
                    </a:lnB>
                    <a:noFill/>
                  </a:tcPr>
                </a:tc>
                <a:tc>
                  <a:txBody>
                    <a:bodyPr/>
                    <a:lstStyle/>
                    <a:p>
                      <a:r>
                        <a:rPr lang="en-US"/>
                        <a:t>Leaflet.js (or Mapbox for future scaling)</a:t>
                      </a:r>
                    </a:p>
                  </a:txBody>
                  <a:tcPr anchor="ctr">
                    <a:lnL>
                      <a:noFill/>
                    </a:lnL>
                    <a:lnR>
                      <a:noFill/>
                    </a:lnR>
                    <a:lnT>
                      <a:noFill/>
                    </a:lnT>
                    <a:lnB>
                      <a:noFill/>
                    </a:lnB>
                    <a:noFill/>
                  </a:tcPr>
                </a:tc>
                <a:extLst>
                  <a:ext uri="{0D108BD9-81ED-4DB2-BD59-A6C34878D82A}">
                    <a16:rowId xmlns:a16="http://schemas.microsoft.com/office/drawing/2014/main" val="928319275"/>
                  </a:ext>
                </a:extLst>
              </a:tr>
              <a:tr h="0">
                <a:tc>
                  <a:txBody>
                    <a:bodyPr/>
                    <a:lstStyle/>
                    <a:p>
                      <a:r>
                        <a:rPr lang="en-IN" b="1"/>
                        <a:t>Chatbot</a:t>
                      </a:r>
                      <a:endParaRPr lang="en-IN"/>
                    </a:p>
                  </a:txBody>
                  <a:tcPr anchor="ctr">
                    <a:lnL>
                      <a:noFill/>
                    </a:lnL>
                    <a:lnR>
                      <a:noFill/>
                    </a:lnR>
                    <a:lnT>
                      <a:noFill/>
                    </a:lnT>
                    <a:lnB>
                      <a:noFill/>
                    </a:lnB>
                    <a:noFill/>
                  </a:tcPr>
                </a:tc>
                <a:tc>
                  <a:txBody>
                    <a:bodyPr/>
                    <a:lstStyle/>
                    <a:p>
                      <a:r>
                        <a:rPr lang="en-US"/>
                        <a:t>Custom JSON data + React-based UI</a:t>
                      </a:r>
                    </a:p>
                  </a:txBody>
                  <a:tcPr anchor="ctr">
                    <a:lnL>
                      <a:noFill/>
                    </a:lnL>
                    <a:lnR>
                      <a:noFill/>
                    </a:lnR>
                    <a:lnT>
                      <a:noFill/>
                    </a:lnT>
                    <a:lnB>
                      <a:noFill/>
                    </a:lnB>
                    <a:noFill/>
                  </a:tcPr>
                </a:tc>
                <a:extLst>
                  <a:ext uri="{0D108BD9-81ED-4DB2-BD59-A6C34878D82A}">
                    <a16:rowId xmlns:a16="http://schemas.microsoft.com/office/drawing/2014/main" val="4231414622"/>
                  </a:ext>
                </a:extLst>
              </a:tr>
              <a:tr h="0">
                <a:tc>
                  <a:txBody>
                    <a:bodyPr/>
                    <a:lstStyle/>
                    <a:p>
                      <a:r>
                        <a:rPr lang="en-IN" b="1"/>
                        <a:t>Accessibility</a:t>
                      </a:r>
                      <a:endParaRPr lang="en-IN"/>
                    </a:p>
                  </a:txBody>
                  <a:tcPr anchor="ctr">
                    <a:lnL>
                      <a:noFill/>
                    </a:lnL>
                    <a:lnR>
                      <a:noFill/>
                    </a:lnR>
                    <a:lnT>
                      <a:noFill/>
                    </a:lnT>
                    <a:lnB>
                      <a:noFill/>
                    </a:lnB>
                    <a:noFill/>
                  </a:tcPr>
                </a:tc>
                <a:tc>
                  <a:txBody>
                    <a:bodyPr/>
                    <a:lstStyle/>
                    <a:p>
                      <a:r>
                        <a:rPr lang="en-US"/>
                        <a:t>ARIA roles, semantic HTML, Lighthouse testing</a:t>
                      </a:r>
                    </a:p>
                  </a:txBody>
                  <a:tcPr anchor="ctr">
                    <a:lnL>
                      <a:noFill/>
                    </a:lnL>
                    <a:lnR>
                      <a:noFill/>
                    </a:lnR>
                    <a:lnT>
                      <a:noFill/>
                    </a:lnT>
                    <a:lnB>
                      <a:noFill/>
                    </a:lnB>
                    <a:noFill/>
                  </a:tcPr>
                </a:tc>
                <a:extLst>
                  <a:ext uri="{0D108BD9-81ED-4DB2-BD59-A6C34878D82A}">
                    <a16:rowId xmlns:a16="http://schemas.microsoft.com/office/drawing/2014/main" val="667884031"/>
                  </a:ext>
                </a:extLst>
              </a:tr>
              <a:tr h="0">
                <a:tc>
                  <a:txBody>
                    <a:bodyPr/>
                    <a:lstStyle/>
                    <a:p>
                      <a:r>
                        <a:rPr lang="en-IN" b="1"/>
                        <a:t>IDE &amp; Versioning</a:t>
                      </a:r>
                      <a:endParaRPr lang="en-IN"/>
                    </a:p>
                  </a:txBody>
                  <a:tcPr anchor="ctr">
                    <a:lnL>
                      <a:noFill/>
                    </a:lnL>
                    <a:lnR>
                      <a:noFill/>
                    </a:lnR>
                    <a:lnT>
                      <a:noFill/>
                    </a:lnT>
                    <a:lnB>
                      <a:noFill/>
                    </a:lnB>
                    <a:noFill/>
                  </a:tcPr>
                </a:tc>
                <a:tc>
                  <a:txBody>
                    <a:bodyPr/>
                    <a:lstStyle/>
                    <a:p>
                      <a:r>
                        <a:rPr lang="en-IN" dirty="0"/>
                        <a:t>Visual Studio Code, GitHub</a:t>
                      </a:r>
                    </a:p>
                  </a:txBody>
                  <a:tcPr anchor="ctr">
                    <a:lnL>
                      <a:noFill/>
                    </a:lnL>
                    <a:lnR>
                      <a:noFill/>
                    </a:lnR>
                    <a:lnT>
                      <a:noFill/>
                    </a:lnT>
                    <a:lnB>
                      <a:noFill/>
                    </a:lnB>
                    <a:noFill/>
                  </a:tcPr>
                </a:tc>
                <a:extLst>
                  <a:ext uri="{0D108BD9-81ED-4DB2-BD59-A6C34878D82A}">
                    <a16:rowId xmlns:a16="http://schemas.microsoft.com/office/drawing/2014/main" val="1816689125"/>
                  </a:ext>
                </a:extLst>
              </a:tr>
            </a:tbl>
          </a:graphicData>
        </a:graphic>
      </p:graphicFrame>
      <p:graphicFrame>
        <p:nvGraphicFramePr>
          <p:cNvPr id="33" name="Table 32">
            <a:extLst>
              <a:ext uri="{FF2B5EF4-FFF2-40B4-BE49-F238E27FC236}">
                <a16:creationId xmlns:a16="http://schemas.microsoft.com/office/drawing/2014/main" id="{5F03C4FC-362F-CDC1-62AA-2C8C6C35D6B9}"/>
              </a:ext>
            </a:extLst>
          </p:cNvPr>
          <p:cNvGraphicFramePr>
            <a:graphicFrameLocks noGrp="1"/>
          </p:cNvGraphicFramePr>
          <p:nvPr>
            <p:extLst>
              <p:ext uri="{D42A27DB-BD31-4B8C-83A1-F6EECF244321}">
                <p14:modId xmlns:p14="http://schemas.microsoft.com/office/powerpoint/2010/main" val="312799318"/>
              </p:ext>
            </p:extLst>
          </p:nvPr>
        </p:nvGraphicFramePr>
        <p:xfrm>
          <a:off x="422787" y="1317523"/>
          <a:ext cx="8072284" cy="2890683"/>
        </p:xfrm>
        <a:graphic>
          <a:graphicData uri="http://schemas.openxmlformats.org/drawingml/2006/table">
            <a:tbl>
              <a:tblPr/>
              <a:tblGrid>
                <a:gridCol w="8072284">
                  <a:extLst>
                    <a:ext uri="{9D8B030D-6E8A-4147-A177-3AD203B41FA5}">
                      <a16:colId xmlns:a16="http://schemas.microsoft.com/office/drawing/2014/main" val="3779763999"/>
                    </a:ext>
                  </a:extLst>
                </a:gridCol>
              </a:tblGrid>
              <a:tr h="2890683">
                <a:tc>
                  <a:txBody>
                    <a:bodyPr/>
                    <a:lstStyle/>
                    <a:p>
                      <a:pPr algn="ctr"/>
                      <a:endParaRPr lang="en-IN" dirty="0"/>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7211938"/>
                  </a:ext>
                </a:extLst>
              </a:tr>
            </a:tbl>
          </a:graphicData>
        </a:graphic>
      </p:graphicFrame>
      <p:cxnSp>
        <p:nvCxnSpPr>
          <p:cNvPr id="35" name="Straight Connector 34">
            <a:extLst>
              <a:ext uri="{FF2B5EF4-FFF2-40B4-BE49-F238E27FC236}">
                <a16:creationId xmlns:a16="http://schemas.microsoft.com/office/drawing/2014/main" id="{F896D6B2-42D9-B8B7-5C2E-2D41F8CCA7C6}"/>
              </a:ext>
            </a:extLst>
          </p:cNvPr>
          <p:cNvCxnSpPr/>
          <p:nvPr/>
        </p:nvCxnSpPr>
        <p:spPr>
          <a:xfrm>
            <a:off x="3491880" y="1317523"/>
            <a:ext cx="0" cy="28906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40D19F9-3A04-1668-C87C-34FA3FE6AB1B}"/>
              </a:ext>
            </a:extLst>
          </p:cNvPr>
          <p:cNvCxnSpPr/>
          <p:nvPr/>
        </p:nvCxnSpPr>
        <p:spPr>
          <a:xfrm>
            <a:off x="422787" y="1666628"/>
            <a:ext cx="80722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068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03415" y="29897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Methodology</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659AC123-1FF4-759B-44D8-95C077A7D7D5}"/>
              </a:ext>
            </a:extLst>
          </p:cNvPr>
          <p:cNvSpPr txBox="1"/>
          <p:nvPr/>
        </p:nvSpPr>
        <p:spPr>
          <a:xfrm>
            <a:off x="213724" y="1306624"/>
            <a:ext cx="8606747" cy="1200329"/>
          </a:xfrm>
          <a:prstGeom prst="rect">
            <a:avLst/>
          </a:prstGeom>
          <a:noFill/>
        </p:spPr>
        <p:txBody>
          <a:bodyPr wrap="square">
            <a:spAutoFit/>
          </a:bodyPr>
          <a:lstStyle/>
          <a:p>
            <a:pPr algn="l">
              <a:buFont typeface="Arial" panose="020B0604020202020204" pitchFamily="34" charset="0"/>
              <a:buChar char="•"/>
            </a:pPr>
            <a:r>
              <a:rPr lang="en-US" dirty="0"/>
              <a:t>The goal of the project was to provide a </a:t>
            </a:r>
            <a:r>
              <a:rPr lang="en-US" b="1" dirty="0"/>
              <a:t>user-friendly digital platform</a:t>
            </a:r>
            <a:r>
              <a:rPr lang="en-US" dirty="0"/>
              <a:t> that supports individuals using wheelchairs by guiding them through accessible routes, providing assistance through a chatbot, and offering educational content on related issues. To accomplish this, we followed a structured, multi-phase methodology:</a:t>
            </a:r>
            <a:endParaRPr lang="en-US" b="0" i="0" dirty="0">
              <a:solidFill>
                <a:srgbClr val="374151"/>
              </a:solidFill>
              <a:effectLst/>
              <a:latin typeface="Söhne"/>
            </a:endParaRPr>
          </a:p>
        </p:txBody>
      </p:sp>
      <p:sp>
        <p:nvSpPr>
          <p:cNvPr id="8" name="TextBox 7">
            <a:extLst>
              <a:ext uri="{FF2B5EF4-FFF2-40B4-BE49-F238E27FC236}">
                <a16:creationId xmlns:a16="http://schemas.microsoft.com/office/drawing/2014/main" id="{09101F68-0E6D-68B4-2FC0-5E51FAB1F206}"/>
              </a:ext>
            </a:extLst>
          </p:cNvPr>
          <p:cNvSpPr txBox="1"/>
          <p:nvPr/>
        </p:nvSpPr>
        <p:spPr>
          <a:xfrm>
            <a:off x="213724" y="2651096"/>
            <a:ext cx="4670322" cy="369332"/>
          </a:xfrm>
          <a:prstGeom prst="rect">
            <a:avLst/>
          </a:prstGeom>
          <a:noFill/>
        </p:spPr>
        <p:txBody>
          <a:bodyPr wrap="square">
            <a:spAutoFit/>
          </a:bodyPr>
          <a:lstStyle/>
          <a:p>
            <a:r>
              <a:rPr lang="en-US" b="1" dirty="0"/>
              <a:t>1. Problem Analysis and User Requirements:</a:t>
            </a:r>
            <a:endParaRPr lang="en-IN" b="1" dirty="0"/>
          </a:p>
        </p:txBody>
      </p:sp>
      <p:sp>
        <p:nvSpPr>
          <p:cNvPr id="11" name="Rectangle 2">
            <a:extLst>
              <a:ext uri="{FF2B5EF4-FFF2-40B4-BE49-F238E27FC236}">
                <a16:creationId xmlns:a16="http://schemas.microsoft.com/office/drawing/2014/main" id="{CD02F5E1-E04F-2076-6D63-23AD060B96C2}"/>
              </a:ext>
            </a:extLst>
          </p:cNvPr>
          <p:cNvSpPr>
            <a:spLocks noChangeArrowheads="1"/>
          </p:cNvSpPr>
          <p:nvPr/>
        </p:nvSpPr>
        <p:spPr bwMode="auto">
          <a:xfrm>
            <a:off x="395536" y="2918552"/>
            <a:ext cx="784887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Understanding Barriers</a:t>
            </a:r>
            <a:r>
              <a:rPr kumimoji="0" lang="en-US" altLang="en-US" b="0" i="0" u="none" strike="noStrike" cap="none" normalizeH="0" baseline="0" dirty="0">
                <a:ln>
                  <a:noFill/>
                </a:ln>
                <a:solidFill>
                  <a:schemeClr val="tx1"/>
                </a:solidFill>
                <a:effectLst/>
                <a:latin typeface="Arial" panose="020B0604020202020204" pitchFamily="34" charset="0"/>
              </a:rPr>
              <a:t>: We analyzed challenges faced by wheelchair users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Inaccessible buildings and streets.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Lack of verified information about accessible public locations.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Difficulty in finding assistance or solutions to wheelchair-related problems.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27CDB283-F028-4B75-20D3-81B94A008434}"/>
              </a:ext>
            </a:extLst>
          </p:cNvPr>
          <p:cNvSpPr txBox="1"/>
          <p:nvPr/>
        </p:nvSpPr>
        <p:spPr>
          <a:xfrm>
            <a:off x="213724" y="4571002"/>
            <a:ext cx="4670322" cy="369332"/>
          </a:xfrm>
          <a:prstGeom prst="rect">
            <a:avLst/>
          </a:prstGeom>
          <a:noFill/>
        </p:spPr>
        <p:txBody>
          <a:bodyPr wrap="square">
            <a:spAutoFit/>
          </a:bodyPr>
          <a:lstStyle/>
          <a:p>
            <a:r>
              <a:rPr lang="en-IN" b="1" dirty="0"/>
              <a:t>2. Modular Design Approach:</a:t>
            </a:r>
          </a:p>
        </p:txBody>
      </p:sp>
      <p:sp>
        <p:nvSpPr>
          <p:cNvPr id="15" name="TextBox 14">
            <a:extLst>
              <a:ext uri="{FF2B5EF4-FFF2-40B4-BE49-F238E27FC236}">
                <a16:creationId xmlns:a16="http://schemas.microsoft.com/office/drawing/2014/main" id="{B366F089-F51D-B4DC-6E68-803B76E96AAF}"/>
              </a:ext>
            </a:extLst>
          </p:cNvPr>
          <p:cNvSpPr txBox="1"/>
          <p:nvPr/>
        </p:nvSpPr>
        <p:spPr>
          <a:xfrm>
            <a:off x="363468" y="4858083"/>
            <a:ext cx="8136904" cy="1477328"/>
          </a:xfrm>
          <a:prstGeom prst="rect">
            <a:avLst/>
          </a:prstGeom>
          <a:noFill/>
        </p:spPr>
        <p:txBody>
          <a:bodyPr wrap="square">
            <a:spAutoFit/>
          </a:bodyPr>
          <a:lstStyle/>
          <a:p>
            <a:pPr>
              <a:buNone/>
            </a:pPr>
            <a:r>
              <a:rPr lang="en-US" b="1" dirty="0"/>
              <a:t>a. Accessible Map Module</a:t>
            </a:r>
          </a:p>
          <a:p>
            <a:pPr>
              <a:buFont typeface="Arial" panose="020B0604020202020204" pitchFamily="34" charset="0"/>
              <a:buChar char="•"/>
            </a:pPr>
            <a:r>
              <a:rPr lang="en-US" b="1" dirty="0"/>
              <a:t>Function</a:t>
            </a:r>
            <a:r>
              <a:rPr lang="en-US" dirty="0"/>
              <a:t>: Allows users to view wheelchair-accessible routes and locations.</a:t>
            </a:r>
          </a:p>
          <a:p>
            <a:pPr>
              <a:buFont typeface="Arial" panose="020B0604020202020204" pitchFamily="34" charset="0"/>
              <a:buChar char="•"/>
            </a:pPr>
            <a:r>
              <a:rPr lang="en-US" b="1" dirty="0"/>
              <a:t>Method</a:t>
            </a:r>
            <a:r>
              <a:rPr lang="en-US" dirty="0"/>
              <a:t>:</a:t>
            </a:r>
          </a:p>
          <a:p>
            <a:pPr marL="742950" lvl="1" indent="-285750">
              <a:buFont typeface="Arial" panose="020B0604020202020204" pitchFamily="34" charset="0"/>
              <a:buChar char="•"/>
            </a:pPr>
            <a:r>
              <a:rPr lang="en-US" dirty="0"/>
              <a:t>Integration with interactive maps (Leaflet.js).</a:t>
            </a:r>
          </a:p>
          <a:p>
            <a:pPr marL="742950" lvl="1" indent="-285750">
              <a:buFont typeface="Arial" panose="020B0604020202020204" pitchFamily="34" charset="0"/>
              <a:buChar char="•"/>
            </a:pPr>
            <a:r>
              <a:rPr lang="en-US" dirty="0"/>
              <a:t>Markers added for accessible locations, curated from open data or manually.</a:t>
            </a:r>
          </a:p>
        </p:txBody>
      </p:sp>
    </p:spTree>
    <p:extLst>
      <p:ext uri="{BB962C8B-B14F-4D97-AF65-F5344CB8AC3E}">
        <p14:creationId xmlns:p14="http://schemas.microsoft.com/office/powerpoint/2010/main" val="1099878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34C1D-9F34-0CB4-6870-6E062B92305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12F231-0F82-E61E-033D-3BA4C8D2D5C5}"/>
              </a:ext>
            </a:extLst>
          </p:cNvPr>
          <p:cNvSpPr>
            <a:spLocks noGrp="1"/>
          </p:cNvSpPr>
          <p:nvPr>
            <p:ph idx="1"/>
          </p:nvPr>
        </p:nvSpPr>
        <p:spPr/>
        <p:txBody>
          <a:bodyPr/>
          <a:lstStyle/>
          <a:p>
            <a:endParaRPr lang="en-IN"/>
          </a:p>
        </p:txBody>
      </p:sp>
      <p:pic>
        <p:nvPicPr>
          <p:cNvPr id="4" name="Content Placeholder 3">
            <a:extLst>
              <a:ext uri="{FF2B5EF4-FFF2-40B4-BE49-F238E27FC236}">
                <a16:creationId xmlns:a16="http://schemas.microsoft.com/office/drawing/2014/main" id="{F7CC27DC-B5C1-E654-DC98-675431204E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71"/>
            <a:ext cx="9180512" cy="6885384"/>
          </a:xfrm>
          <a:prstGeom prst="rect">
            <a:avLst/>
          </a:prstGeom>
        </p:spPr>
      </p:pic>
      <p:pic>
        <p:nvPicPr>
          <p:cNvPr id="5" name="Picture 4">
            <a:extLst>
              <a:ext uri="{FF2B5EF4-FFF2-40B4-BE49-F238E27FC236}">
                <a16:creationId xmlns:a16="http://schemas.microsoft.com/office/drawing/2014/main" id="{A206BACD-A088-C846-75A4-21AF2CDEAB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7" name="TextBox 6">
            <a:extLst>
              <a:ext uri="{FF2B5EF4-FFF2-40B4-BE49-F238E27FC236}">
                <a16:creationId xmlns:a16="http://schemas.microsoft.com/office/drawing/2014/main" id="{9C043FA7-34C9-68F9-71BD-7F4BBCFD3B2B}"/>
              </a:ext>
            </a:extLst>
          </p:cNvPr>
          <p:cNvSpPr txBox="1"/>
          <p:nvPr/>
        </p:nvSpPr>
        <p:spPr>
          <a:xfrm>
            <a:off x="251520" y="1061866"/>
            <a:ext cx="4591664" cy="369332"/>
          </a:xfrm>
          <a:prstGeom prst="rect">
            <a:avLst/>
          </a:prstGeom>
          <a:noFill/>
        </p:spPr>
        <p:txBody>
          <a:bodyPr wrap="square">
            <a:spAutoFit/>
          </a:bodyPr>
          <a:lstStyle/>
          <a:p>
            <a:r>
              <a:rPr lang="en-IN" dirty="0"/>
              <a:t>b. </a:t>
            </a:r>
            <a:r>
              <a:rPr lang="en-IN" b="1" dirty="0"/>
              <a:t>Chatbot Assistance Module</a:t>
            </a:r>
            <a:endParaRPr lang="en-IN" dirty="0"/>
          </a:p>
        </p:txBody>
      </p:sp>
      <p:sp>
        <p:nvSpPr>
          <p:cNvPr id="11" name="TextBox 10">
            <a:extLst>
              <a:ext uri="{FF2B5EF4-FFF2-40B4-BE49-F238E27FC236}">
                <a16:creationId xmlns:a16="http://schemas.microsoft.com/office/drawing/2014/main" id="{7735BEE1-2529-F224-3B50-EB44AA322EA3}"/>
              </a:ext>
            </a:extLst>
          </p:cNvPr>
          <p:cNvSpPr txBox="1"/>
          <p:nvPr/>
        </p:nvSpPr>
        <p:spPr>
          <a:xfrm>
            <a:off x="434885" y="1386311"/>
            <a:ext cx="5987008" cy="369332"/>
          </a:xfrm>
          <a:prstGeom prst="rect">
            <a:avLst/>
          </a:prstGeom>
          <a:noFill/>
        </p:spPr>
        <p:txBody>
          <a:bodyPr wrap="square">
            <a:spAutoFit/>
          </a:bodyPr>
          <a:lstStyle/>
          <a:p>
            <a:pPr marL="285750" indent="-285750">
              <a:buFont typeface="Arial" panose="020B0604020202020204" pitchFamily="34" charset="0"/>
              <a:buChar char="•"/>
            </a:pPr>
            <a:r>
              <a:rPr lang="en-IN" b="1" dirty="0"/>
              <a:t>Function</a:t>
            </a:r>
            <a:r>
              <a:rPr lang="en-IN" dirty="0"/>
              <a:t>: Provides 24/7 conversational assistance to users.</a:t>
            </a:r>
          </a:p>
        </p:txBody>
      </p:sp>
      <p:sp>
        <p:nvSpPr>
          <p:cNvPr id="13" name="TextBox 12">
            <a:extLst>
              <a:ext uri="{FF2B5EF4-FFF2-40B4-BE49-F238E27FC236}">
                <a16:creationId xmlns:a16="http://schemas.microsoft.com/office/drawing/2014/main" id="{D3E8DD75-0D7E-96B2-AF63-7A545DD6F463}"/>
              </a:ext>
            </a:extLst>
          </p:cNvPr>
          <p:cNvSpPr txBox="1"/>
          <p:nvPr/>
        </p:nvSpPr>
        <p:spPr>
          <a:xfrm>
            <a:off x="434885" y="1694180"/>
            <a:ext cx="6707088" cy="923330"/>
          </a:xfrm>
          <a:prstGeom prst="rect">
            <a:avLst/>
          </a:prstGeom>
          <a:noFill/>
        </p:spPr>
        <p:txBody>
          <a:bodyPr wrap="square">
            <a:spAutoFit/>
          </a:bodyPr>
          <a:lstStyle/>
          <a:p>
            <a:pPr marL="285750" indent="-285750">
              <a:buFont typeface="Arial" panose="020B0604020202020204" pitchFamily="34" charset="0"/>
              <a:buChar char="•"/>
            </a:pPr>
            <a:r>
              <a:rPr lang="en-US" b="1" dirty="0"/>
              <a:t>Method</a:t>
            </a:r>
            <a:r>
              <a:rPr lang="en-US" dirty="0"/>
              <a:t>:</a:t>
            </a:r>
          </a:p>
          <a:p>
            <a:r>
              <a:rPr lang="en-US" dirty="0"/>
              <a:t>           A JSON-based knowledge tree is used for predefined Q&amp;A.</a:t>
            </a:r>
          </a:p>
          <a:p>
            <a:r>
              <a:rPr lang="en-US" dirty="0"/>
              <a:t>           React components render chatbot responses dynamically.</a:t>
            </a:r>
          </a:p>
        </p:txBody>
      </p:sp>
      <p:sp>
        <p:nvSpPr>
          <p:cNvPr id="15" name="TextBox 14">
            <a:extLst>
              <a:ext uri="{FF2B5EF4-FFF2-40B4-BE49-F238E27FC236}">
                <a16:creationId xmlns:a16="http://schemas.microsoft.com/office/drawing/2014/main" id="{202480A5-22CF-E4C9-7DE4-26A83B2E04ED}"/>
              </a:ext>
            </a:extLst>
          </p:cNvPr>
          <p:cNvSpPr txBox="1"/>
          <p:nvPr/>
        </p:nvSpPr>
        <p:spPr>
          <a:xfrm>
            <a:off x="251520" y="2955515"/>
            <a:ext cx="4591664" cy="369332"/>
          </a:xfrm>
          <a:prstGeom prst="rect">
            <a:avLst/>
          </a:prstGeom>
          <a:noFill/>
        </p:spPr>
        <p:txBody>
          <a:bodyPr wrap="square">
            <a:spAutoFit/>
          </a:bodyPr>
          <a:lstStyle/>
          <a:p>
            <a:r>
              <a:rPr lang="en-IN" dirty="0"/>
              <a:t>c. </a:t>
            </a:r>
            <a:r>
              <a:rPr lang="en-IN" b="1" dirty="0"/>
              <a:t>Educational Content Section</a:t>
            </a:r>
            <a:endParaRPr lang="en-IN" dirty="0"/>
          </a:p>
        </p:txBody>
      </p:sp>
      <p:sp>
        <p:nvSpPr>
          <p:cNvPr id="17" name="TextBox 16">
            <a:extLst>
              <a:ext uri="{FF2B5EF4-FFF2-40B4-BE49-F238E27FC236}">
                <a16:creationId xmlns:a16="http://schemas.microsoft.com/office/drawing/2014/main" id="{F4B93443-EF3F-77BE-83BB-EDD58D8140F0}"/>
              </a:ext>
            </a:extLst>
          </p:cNvPr>
          <p:cNvSpPr txBox="1"/>
          <p:nvPr/>
        </p:nvSpPr>
        <p:spPr>
          <a:xfrm>
            <a:off x="280977" y="3243193"/>
            <a:ext cx="6203032" cy="646331"/>
          </a:xfrm>
          <a:prstGeom prst="rect">
            <a:avLst/>
          </a:prstGeom>
          <a:noFill/>
        </p:spPr>
        <p:txBody>
          <a:bodyPr wrap="square">
            <a:spAutoFit/>
          </a:bodyPr>
          <a:lstStyle/>
          <a:p>
            <a:pPr marL="285750" indent="-285750">
              <a:buFont typeface="Arial" panose="020B0604020202020204" pitchFamily="34" charset="0"/>
              <a:buChar char="•"/>
            </a:pPr>
            <a:r>
              <a:rPr lang="en-US" b="1" dirty="0"/>
              <a:t>Function</a:t>
            </a:r>
            <a:r>
              <a:rPr lang="en-US" dirty="0"/>
              <a:t>: Educates users on wheelchair issues, maintenance, rights, and safety.</a:t>
            </a:r>
            <a:endParaRPr lang="en-IN" dirty="0"/>
          </a:p>
        </p:txBody>
      </p:sp>
      <p:sp>
        <p:nvSpPr>
          <p:cNvPr id="19" name="TextBox 18">
            <a:extLst>
              <a:ext uri="{FF2B5EF4-FFF2-40B4-BE49-F238E27FC236}">
                <a16:creationId xmlns:a16="http://schemas.microsoft.com/office/drawing/2014/main" id="{461FF11A-F2D2-F568-03D4-5733D42AD3F9}"/>
              </a:ext>
            </a:extLst>
          </p:cNvPr>
          <p:cNvSpPr txBox="1"/>
          <p:nvPr/>
        </p:nvSpPr>
        <p:spPr>
          <a:xfrm>
            <a:off x="251520" y="3848113"/>
            <a:ext cx="5688632" cy="923330"/>
          </a:xfrm>
          <a:prstGeom prst="rect">
            <a:avLst/>
          </a:prstGeom>
          <a:noFill/>
        </p:spPr>
        <p:txBody>
          <a:bodyPr wrap="square">
            <a:spAutoFit/>
          </a:bodyPr>
          <a:lstStyle/>
          <a:p>
            <a:pPr marL="285750" indent="-285750">
              <a:buFont typeface="Arial" panose="020B0604020202020204" pitchFamily="34" charset="0"/>
              <a:buChar char="•"/>
            </a:pPr>
            <a:r>
              <a:rPr lang="en-US" b="1" dirty="0"/>
              <a:t>Method</a:t>
            </a:r>
            <a:r>
              <a:rPr lang="en-US" dirty="0"/>
              <a:t>:</a:t>
            </a:r>
          </a:p>
          <a:p>
            <a:r>
              <a:rPr lang="en-US" dirty="0"/>
              <a:t>           Static content organized in HTML/JSX.</a:t>
            </a:r>
          </a:p>
          <a:p>
            <a:r>
              <a:rPr lang="en-US" dirty="0"/>
              <a:t>           May link to videos, documents, or external articles.</a:t>
            </a:r>
          </a:p>
        </p:txBody>
      </p:sp>
    </p:spTree>
    <p:extLst>
      <p:ext uri="{BB962C8B-B14F-4D97-AF65-F5344CB8AC3E}">
        <p14:creationId xmlns:p14="http://schemas.microsoft.com/office/powerpoint/2010/main" val="3583809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708B-8666-06CC-D8CB-D85711D504C4}"/>
              </a:ext>
            </a:extLst>
          </p:cNvPr>
          <p:cNvSpPr>
            <a:spLocks noGrp="1"/>
          </p:cNvSpPr>
          <p:nvPr>
            <p:ph type="title"/>
          </p:nvPr>
        </p:nvSpPr>
        <p:spPr/>
        <p:txBody>
          <a:bodyPr/>
          <a:lstStyle/>
          <a:p>
            <a:endParaRPr lang="en-IN"/>
          </a:p>
        </p:txBody>
      </p:sp>
      <p:pic>
        <p:nvPicPr>
          <p:cNvPr id="10" name="Content Placeholder 9">
            <a:extLst>
              <a:ext uri="{FF2B5EF4-FFF2-40B4-BE49-F238E27FC236}">
                <a16:creationId xmlns:a16="http://schemas.microsoft.com/office/drawing/2014/main" id="{E4368D37-6F44-FD92-EE48-1702A39DD6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95615"/>
            <a:ext cx="8229600" cy="3935133"/>
          </a:xfrm>
        </p:spPr>
      </p:pic>
      <p:pic>
        <p:nvPicPr>
          <p:cNvPr id="4" name="Content Placeholder 3">
            <a:extLst>
              <a:ext uri="{FF2B5EF4-FFF2-40B4-BE49-F238E27FC236}">
                <a16:creationId xmlns:a16="http://schemas.microsoft.com/office/drawing/2014/main" id="{84AF9CFE-FAC4-A3B6-6A3C-66FCF92483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a:prstGeom prst="rect">
            <a:avLst/>
          </a:prstGeom>
        </p:spPr>
      </p:pic>
      <p:pic>
        <p:nvPicPr>
          <p:cNvPr id="5" name="Picture 4">
            <a:extLst>
              <a:ext uri="{FF2B5EF4-FFF2-40B4-BE49-F238E27FC236}">
                <a16:creationId xmlns:a16="http://schemas.microsoft.com/office/drawing/2014/main" id="{C685A775-08B8-340E-21AE-8B3D7BDCF1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cxnSp>
        <p:nvCxnSpPr>
          <p:cNvPr id="6" name="Straight Connector 5">
            <a:extLst>
              <a:ext uri="{FF2B5EF4-FFF2-40B4-BE49-F238E27FC236}">
                <a16:creationId xmlns:a16="http://schemas.microsoft.com/office/drawing/2014/main" id="{26693427-DFE4-FC87-A771-C2DB3B1EEA38}"/>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864C21B-9F05-9414-7C5D-CE675BA3E1E2}"/>
              </a:ext>
            </a:extLst>
          </p:cNvPr>
          <p:cNvSpPr txBox="1"/>
          <p:nvPr/>
        </p:nvSpPr>
        <p:spPr>
          <a:xfrm>
            <a:off x="457200" y="314376"/>
            <a:ext cx="4670322" cy="584775"/>
          </a:xfrm>
          <a:prstGeom prst="rect">
            <a:avLst/>
          </a:prstGeom>
          <a:noFill/>
        </p:spPr>
        <p:txBody>
          <a:bodyPr wrap="square">
            <a:spAutoFit/>
          </a:bodyPr>
          <a:lstStyle/>
          <a:p>
            <a:pPr lvl="0">
              <a:buSzPct val="25000"/>
            </a:pPr>
            <a:r>
              <a:rPr lang="en-US" sz="3200" b="1" kern="100" dirty="0">
                <a:latin typeface="Verdana" panose="020B0604030504040204" pitchFamily="34" charset="0"/>
                <a:cs typeface="Times New Roman" panose="02020603050405020304" pitchFamily="18" charset="0"/>
                <a:sym typeface="Arial"/>
              </a:rPr>
              <a:t>Demonstration</a:t>
            </a:r>
            <a:endParaRPr lang="en-IN" sz="3200" b="1" dirty="0">
              <a:cs typeface="Times New Roman" panose="02020603050405020304" pitchFamily="18" charset="0"/>
              <a:sym typeface="Arial"/>
            </a:endParaRPr>
          </a:p>
        </p:txBody>
      </p:sp>
      <p:pic>
        <p:nvPicPr>
          <p:cNvPr id="12" name="Picture 11">
            <a:extLst>
              <a:ext uri="{FF2B5EF4-FFF2-40B4-BE49-F238E27FC236}">
                <a16:creationId xmlns:a16="http://schemas.microsoft.com/office/drawing/2014/main" id="{4D1615BC-5A03-F29B-E805-1297951B21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23747"/>
            <a:ext cx="9144000" cy="4825620"/>
          </a:xfrm>
          <a:prstGeom prst="rect">
            <a:avLst/>
          </a:prstGeom>
        </p:spPr>
      </p:pic>
    </p:spTree>
    <p:extLst>
      <p:ext uri="{BB962C8B-B14F-4D97-AF65-F5344CB8AC3E}">
        <p14:creationId xmlns:p14="http://schemas.microsoft.com/office/powerpoint/2010/main" val="3898782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1BF8-43FB-286E-5FB1-0987CE9D9DDD}"/>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D7407F56-38A0-8C16-72C9-A8F6A36B38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20137"/>
            <a:ext cx="8229600" cy="3486089"/>
          </a:xfrm>
        </p:spPr>
      </p:pic>
      <p:pic>
        <p:nvPicPr>
          <p:cNvPr id="4" name="Content Placeholder 3">
            <a:extLst>
              <a:ext uri="{FF2B5EF4-FFF2-40B4-BE49-F238E27FC236}">
                <a16:creationId xmlns:a16="http://schemas.microsoft.com/office/drawing/2014/main" id="{1042FE06-71DA-4E74-7892-F87ED88A3C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a:prstGeom prst="rect">
            <a:avLst/>
          </a:prstGeom>
        </p:spPr>
      </p:pic>
      <p:pic>
        <p:nvPicPr>
          <p:cNvPr id="5" name="Picture 4">
            <a:extLst>
              <a:ext uri="{FF2B5EF4-FFF2-40B4-BE49-F238E27FC236}">
                <a16:creationId xmlns:a16="http://schemas.microsoft.com/office/drawing/2014/main" id="{221530D1-6B8B-727A-A203-05F343EFCD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pic>
        <p:nvPicPr>
          <p:cNvPr id="9" name="Picture 8">
            <a:extLst>
              <a:ext uri="{FF2B5EF4-FFF2-40B4-BE49-F238E27FC236}">
                <a16:creationId xmlns:a16="http://schemas.microsoft.com/office/drawing/2014/main" id="{2051D069-6247-02B5-D435-BCC2474446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020481"/>
            <a:ext cx="8784976" cy="4817037"/>
          </a:xfrm>
          <a:prstGeom prst="rect">
            <a:avLst/>
          </a:prstGeom>
        </p:spPr>
      </p:pic>
    </p:spTree>
    <p:extLst>
      <p:ext uri="{BB962C8B-B14F-4D97-AF65-F5344CB8AC3E}">
        <p14:creationId xmlns:p14="http://schemas.microsoft.com/office/powerpoint/2010/main" val="2919053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21C6-A0FB-45ED-48AE-14CF9DD3CA98}"/>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E5B73134-7F36-C665-C442-9103719346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448313"/>
            <a:ext cx="8229600" cy="2829736"/>
          </a:xfrm>
        </p:spPr>
      </p:pic>
      <p:pic>
        <p:nvPicPr>
          <p:cNvPr id="4" name="Content Placeholder 3">
            <a:extLst>
              <a:ext uri="{FF2B5EF4-FFF2-40B4-BE49-F238E27FC236}">
                <a16:creationId xmlns:a16="http://schemas.microsoft.com/office/drawing/2014/main" id="{549610B6-A1C5-0FF5-936A-B4A25B7343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a:prstGeom prst="rect">
            <a:avLst/>
          </a:prstGeom>
        </p:spPr>
      </p:pic>
      <p:pic>
        <p:nvPicPr>
          <p:cNvPr id="5" name="Picture 4">
            <a:extLst>
              <a:ext uri="{FF2B5EF4-FFF2-40B4-BE49-F238E27FC236}">
                <a16:creationId xmlns:a16="http://schemas.microsoft.com/office/drawing/2014/main" id="{22B84385-17E7-06E1-C3EF-397657D2150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pic>
        <p:nvPicPr>
          <p:cNvPr id="9" name="Picture 8">
            <a:extLst>
              <a:ext uri="{FF2B5EF4-FFF2-40B4-BE49-F238E27FC236}">
                <a16:creationId xmlns:a16="http://schemas.microsoft.com/office/drawing/2014/main" id="{CC46AB9B-ACEA-625C-DC99-4DE162409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185173"/>
            <a:ext cx="8229600" cy="4608512"/>
          </a:xfrm>
          <a:prstGeom prst="rect">
            <a:avLst/>
          </a:prstGeom>
        </p:spPr>
      </p:pic>
    </p:spTree>
    <p:extLst>
      <p:ext uri="{BB962C8B-B14F-4D97-AF65-F5344CB8AC3E}">
        <p14:creationId xmlns:p14="http://schemas.microsoft.com/office/powerpoint/2010/main" val="3005532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03414" y="298973"/>
            <a:ext cx="68448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Expected Results &amp; Impact</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E0E3C796-5263-063A-AB86-27F1170A3C58}"/>
              </a:ext>
            </a:extLst>
          </p:cNvPr>
          <p:cNvSpPr txBox="1"/>
          <p:nvPr/>
        </p:nvSpPr>
        <p:spPr>
          <a:xfrm>
            <a:off x="501445" y="1265005"/>
            <a:ext cx="8219256" cy="1569660"/>
          </a:xfrm>
          <a:prstGeom prst="rect">
            <a:avLst/>
          </a:prstGeom>
          <a:noFill/>
        </p:spPr>
        <p:txBody>
          <a:bodyPr wrap="square">
            <a:spAutoFit/>
          </a:bodyPr>
          <a:lstStyle/>
          <a:p>
            <a:r>
              <a:rPr lang="en-US" sz="1600" dirty="0"/>
              <a:t>This platform stands as a meaningful step toward </a:t>
            </a:r>
            <a:r>
              <a:rPr lang="en-US" sz="1600" b="1" dirty="0"/>
              <a:t>inclusive technology</a:t>
            </a:r>
            <a:r>
              <a:rPr lang="en-US" sz="1600" dirty="0"/>
              <a:t>, enabling individuals with mobility impairments to navigate the world with greater freedom and confidence. Beyond personal assistance, the site fosters </a:t>
            </a:r>
            <a:r>
              <a:rPr lang="en-US" sz="1600" b="1" dirty="0"/>
              <a:t>social equity</a:t>
            </a:r>
            <a:r>
              <a:rPr lang="en-US" sz="1600" dirty="0"/>
              <a:t> by making the invisible visible—highlighting infrastructural gaps and advocating for change. With future enhancements such as voice commands, live chat support, and integration with public transport APIs, this system can evolve into a smart mobility assistant and contribute significantly to </a:t>
            </a:r>
            <a:r>
              <a:rPr lang="en-US" sz="1600" b="1" dirty="0"/>
              <a:t>smart city ecosystems</a:t>
            </a:r>
            <a:r>
              <a:rPr lang="en-US" sz="1600" dirty="0"/>
              <a:t>.</a:t>
            </a:r>
            <a:endParaRPr lang="en-IN" sz="1600" dirty="0"/>
          </a:p>
        </p:txBody>
      </p:sp>
      <p:graphicFrame>
        <p:nvGraphicFramePr>
          <p:cNvPr id="8" name="Table 7">
            <a:extLst>
              <a:ext uri="{FF2B5EF4-FFF2-40B4-BE49-F238E27FC236}">
                <a16:creationId xmlns:a16="http://schemas.microsoft.com/office/drawing/2014/main" id="{A677A442-F52F-0A85-28E9-99A3FEE4F042}"/>
              </a:ext>
            </a:extLst>
          </p:cNvPr>
          <p:cNvGraphicFramePr>
            <a:graphicFrameLocks noGrp="1"/>
          </p:cNvGraphicFramePr>
          <p:nvPr>
            <p:extLst>
              <p:ext uri="{D42A27DB-BD31-4B8C-83A1-F6EECF244321}">
                <p14:modId xmlns:p14="http://schemas.microsoft.com/office/powerpoint/2010/main" val="2558126819"/>
              </p:ext>
            </p:extLst>
          </p:nvPr>
        </p:nvGraphicFramePr>
        <p:xfrm>
          <a:off x="611560" y="2996951"/>
          <a:ext cx="8109141" cy="3134668"/>
        </p:xfrm>
        <a:graphic>
          <a:graphicData uri="http://schemas.openxmlformats.org/drawingml/2006/table">
            <a:tbl>
              <a:tblPr/>
              <a:tblGrid>
                <a:gridCol w="1950224">
                  <a:extLst>
                    <a:ext uri="{9D8B030D-6E8A-4147-A177-3AD203B41FA5}">
                      <a16:colId xmlns:a16="http://schemas.microsoft.com/office/drawing/2014/main" val="1648713661"/>
                    </a:ext>
                  </a:extLst>
                </a:gridCol>
                <a:gridCol w="6158917">
                  <a:extLst>
                    <a:ext uri="{9D8B030D-6E8A-4147-A177-3AD203B41FA5}">
                      <a16:colId xmlns:a16="http://schemas.microsoft.com/office/drawing/2014/main" val="2430175750"/>
                    </a:ext>
                  </a:extLst>
                </a:gridCol>
              </a:tblGrid>
              <a:tr h="344884">
                <a:tc>
                  <a:txBody>
                    <a:bodyPr/>
                    <a:lstStyle/>
                    <a:p>
                      <a:r>
                        <a:rPr lang="en-IN" sz="1600" b="1" dirty="0"/>
                        <a:t>   Category</a:t>
                      </a:r>
                    </a:p>
                  </a:txBody>
                  <a:tcPr anchor="ctr">
                    <a:lnL>
                      <a:noFill/>
                    </a:lnL>
                    <a:lnR>
                      <a:noFill/>
                    </a:lnR>
                    <a:lnT>
                      <a:noFill/>
                    </a:lnT>
                    <a:lnB>
                      <a:noFill/>
                    </a:lnB>
                    <a:noFill/>
                  </a:tcPr>
                </a:tc>
                <a:tc>
                  <a:txBody>
                    <a:bodyPr/>
                    <a:lstStyle/>
                    <a:p>
                      <a:r>
                        <a:rPr lang="en-IN" sz="1600" b="1" dirty="0"/>
                        <a:t>Impact</a:t>
                      </a:r>
                    </a:p>
                  </a:txBody>
                  <a:tcPr anchor="ctr">
                    <a:lnL>
                      <a:noFill/>
                    </a:lnL>
                    <a:lnR>
                      <a:noFill/>
                    </a:lnR>
                    <a:lnT>
                      <a:noFill/>
                    </a:lnT>
                    <a:lnB>
                      <a:noFill/>
                    </a:lnB>
                    <a:noFill/>
                  </a:tcPr>
                </a:tc>
                <a:extLst>
                  <a:ext uri="{0D108BD9-81ED-4DB2-BD59-A6C34878D82A}">
                    <a16:rowId xmlns:a16="http://schemas.microsoft.com/office/drawing/2014/main" val="975677278"/>
                  </a:ext>
                </a:extLst>
              </a:tr>
              <a:tr h="464964">
                <a:tc>
                  <a:txBody>
                    <a:bodyPr/>
                    <a:lstStyle/>
                    <a:p>
                      <a:r>
                        <a:rPr lang="en-IN" sz="1600" b="1"/>
                        <a:t>User Experience</a:t>
                      </a:r>
                      <a:endParaRPr lang="en-IN" sz="1600"/>
                    </a:p>
                  </a:txBody>
                  <a:tcPr anchor="ctr">
                    <a:lnL>
                      <a:noFill/>
                    </a:lnL>
                    <a:lnR>
                      <a:noFill/>
                    </a:lnR>
                    <a:lnT>
                      <a:noFill/>
                    </a:lnT>
                    <a:lnB>
                      <a:noFill/>
                    </a:lnB>
                    <a:noFill/>
                  </a:tcPr>
                </a:tc>
                <a:tc>
                  <a:txBody>
                    <a:bodyPr/>
                    <a:lstStyle/>
                    <a:p>
                      <a:r>
                        <a:rPr lang="en-US" sz="1600"/>
                        <a:t>Safer, more confident travel and independence for wheelchair users.</a:t>
                      </a:r>
                    </a:p>
                  </a:txBody>
                  <a:tcPr anchor="ctr">
                    <a:lnL>
                      <a:noFill/>
                    </a:lnL>
                    <a:lnR>
                      <a:noFill/>
                    </a:lnR>
                    <a:lnT>
                      <a:noFill/>
                    </a:lnT>
                    <a:lnB>
                      <a:noFill/>
                    </a:lnB>
                    <a:noFill/>
                  </a:tcPr>
                </a:tc>
                <a:extLst>
                  <a:ext uri="{0D108BD9-81ED-4DB2-BD59-A6C34878D82A}">
                    <a16:rowId xmlns:a16="http://schemas.microsoft.com/office/drawing/2014/main" val="455582507"/>
                  </a:ext>
                </a:extLst>
              </a:tr>
              <a:tr h="464964">
                <a:tc>
                  <a:txBody>
                    <a:bodyPr/>
                    <a:lstStyle/>
                    <a:p>
                      <a:r>
                        <a:rPr lang="en-IN" sz="1600" b="1"/>
                        <a:t>Health &amp; Well-being</a:t>
                      </a:r>
                      <a:endParaRPr lang="en-IN" sz="1600"/>
                    </a:p>
                  </a:txBody>
                  <a:tcPr anchor="ctr">
                    <a:lnL>
                      <a:noFill/>
                    </a:lnL>
                    <a:lnR>
                      <a:noFill/>
                    </a:lnR>
                    <a:lnT>
                      <a:noFill/>
                    </a:lnT>
                    <a:lnB>
                      <a:noFill/>
                    </a:lnB>
                    <a:noFill/>
                  </a:tcPr>
                </a:tc>
                <a:tc>
                  <a:txBody>
                    <a:bodyPr/>
                    <a:lstStyle/>
                    <a:p>
                      <a:r>
                        <a:rPr lang="en-US" sz="1600"/>
                        <a:t>Reduced physical strain and emotional stress.</a:t>
                      </a:r>
                    </a:p>
                  </a:txBody>
                  <a:tcPr anchor="ctr">
                    <a:lnL>
                      <a:noFill/>
                    </a:lnL>
                    <a:lnR>
                      <a:noFill/>
                    </a:lnR>
                    <a:lnT>
                      <a:noFill/>
                    </a:lnT>
                    <a:lnB>
                      <a:noFill/>
                    </a:lnB>
                    <a:noFill/>
                  </a:tcPr>
                </a:tc>
                <a:extLst>
                  <a:ext uri="{0D108BD9-81ED-4DB2-BD59-A6C34878D82A}">
                    <a16:rowId xmlns:a16="http://schemas.microsoft.com/office/drawing/2014/main" val="2839215184"/>
                  </a:ext>
                </a:extLst>
              </a:tr>
              <a:tr h="464964">
                <a:tc>
                  <a:txBody>
                    <a:bodyPr/>
                    <a:lstStyle/>
                    <a:p>
                      <a:r>
                        <a:rPr lang="en-IN" sz="1600" b="1"/>
                        <a:t>Information Access</a:t>
                      </a:r>
                      <a:endParaRPr lang="en-IN" sz="1600"/>
                    </a:p>
                  </a:txBody>
                  <a:tcPr anchor="ctr">
                    <a:lnL>
                      <a:noFill/>
                    </a:lnL>
                    <a:lnR>
                      <a:noFill/>
                    </a:lnR>
                    <a:lnT>
                      <a:noFill/>
                    </a:lnT>
                    <a:lnB>
                      <a:noFill/>
                    </a:lnB>
                    <a:noFill/>
                  </a:tcPr>
                </a:tc>
                <a:tc>
                  <a:txBody>
                    <a:bodyPr/>
                    <a:lstStyle/>
                    <a:p>
                      <a:r>
                        <a:rPr lang="en-US" sz="1600"/>
                        <a:t>Immediate, organized help and education via chatbot and content.</a:t>
                      </a:r>
                    </a:p>
                  </a:txBody>
                  <a:tcPr anchor="ctr">
                    <a:lnL>
                      <a:noFill/>
                    </a:lnL>
                    <a:lnR>
                      <a:noFill/>
                    </a:lnR>
                    <a:lnT>
                      <a:noFill/>
                    </a:lnT>
                    <a:lnB>
                      <a:noFill/>
                    </a:lnB>
                    <a:noFill/>
                  </a:tcPr>
                </a:tc>
                <a:extLst>
                  <a:ext uri="{0D108BD9-81ED-4DB2-BD59-A6C34878D82A}">
                    <a16:rowId xmlns:a16="http://schemas.microsoft.com/office/drawing/2014/main" val="1079707608"/>
                  </a:ext>
                </a:extLst>
              </a:tr>
              <a:tr h="464964">
                <a:tc>
                  <a:txBody>
                    <a:bodyPr/>
                    <a:lstStyle/>
                    <a:p>
                      <a:r>
                        <a:rPr lang="en-IN" sz="1600" b="1"/>
                        <a:t>Social Inclusion</a:t>
                      </a:r>
                      <a:endParaRPr lang="en-IN" sz="1600"/>
                    </a:p>
                  </a:txBody>
                  <a:tcPr anchor="ctr">
                    <a:lnL>
                      <a:noFill/>
                    </a:lnL>
                    <a:lnR>
                      <a:noFill/>
                    </a:lnR>
                    <a:lnT>
                      <a:noFill/>
                    </a:lnT>
                    <a:lnB>
                      <a:noFill/>
                    </a:lnB>
                    <a:noFill/>
                  </a:tcPr>
                </a:tc>
                <a:tc>
                  <a:txBody>
                    <a:bodyPr/>
                    <a:lstStyle/>
                    <a:p>
                      <a:r>
                        <a:rPr lang="en-US" sz="1600"/>
                        <a:t>Increased awareness and participation in public life.</a:t>
                      </a:r>
                    </a:p>
                  </a:txBody>
                  <a:tcPr anchor="ctr">
                    <a:lnL>
                      <a:noFill/>
                    </a:lnL>
                    <a:lnR>
                      <a:noFill/>
                    </a:lnR>
                    <a:lnT>
                      <a:noFill/>
                    </a:lnT>
                    <a:lnB>
                      <a:noFill/>
                    </a:lnB>
                    <a:noFill/>
                  </a:tcPr>
                </a:tc>
                <a:extLst>
                  <a:ext uri="{0D108BD9-81ED-4DB2-BD59-A6C34878D82A}">
                    <a16:rowId xmlns:a16="http://schemas.microsoft.com/office/drawing/2014/main" val="2850665407"/>
                  </a:ext>
                </a:extLst>
              </a:tr>
              <a:tr h="464964">
                <a:tc>
                  <a:txBody>
                    <a:bodyPr/>
                    <a:lstStyle/>
                    <a:p>
                      <a:r>
                        <a:rPr lang="en-IN" sz="1600" b="1"/>
                        <a:t>Policy Influence</a:t>
                      </a:r>
                      <a:endParaRPr lang="en-IN" sz="1600"/>
                    </a:p>
                  </a:txBody>
                  <a:tcPr anchor="ctr">
                    <a:lnL>
                      <a:noFill/>
                    </a:lnL>
                    <a:lnR>
                      <a:noFill/>
                    </a:lnR>
                    <a:lnT>
                      <a:noFill/>
                    </a:lnT>
                    <a:lnB>
                      <a:noFill/>
                    </a:lnB>
                    <a:noFill/>
                  </a:tcPr>
                </a:tc>
                <a:tc>
                  <a:txBody>
                    <a:bodyPr/>
                    <a:lstStyle/>
                    <a:p>
                      <a:r>
                        <a:rPr lang="en-US" sz="1600"/>
                        <a:t>Encourages organizations to become more accessible and inclusive.</a:t>
                      </a:r>
                    </a:p>
                  </a:txBody>
                  <a:tcPr anchor="ctr">
                    <a:lnL>
                      <a:noFill/>
                    </a:lnL>
                    <a:lnR>
                      <a:noFill/>
                    </a:lnR>
                    <a:lnT>
                      <a:noFill/>
                    </a:lnT>
                    <a:lnB>
                      <a:noFill/>
                    </a:lnB>
                    <a:noFill/>
                  </a:tcPr>
                </a:tc>
                <a:extLst>
                  <a:ext uri="{0D108BD9-81ED-4DB2-BD59-A6C34878D82A}">
                    <a16:rowId xmlns:a16="http://schemas.microsoft.com/office/drawing/2014/main" val="3535787456"/>
                  </a:ext>
                </a:extLst>
              </a:tr>
              <a:tr h="464964">
                <a:tc>
                  <a:txBody>
                    <a:bodyPr/>
                    <a:lstStyle/>
                    <a:p>
                      <a:r>
                        <a:rPr lang="en-IN" sz="1600" b="1"/>
                        <a:t>Tech Adoption</a:t>
                      </a:r>
                      <a:endParaRPr lang="en-IN" sz="1600"/>
                    </a:p>
                  </a:txBody>
                  <a:tcPr anchor="ctr">
                    <a:lnL>
                      <a:noFill/>
                    </a:lnL>
                    <a:lnR>
                      <a:noFill/>
                    </a:lnR>
                    <a:lnT>
                      <a:noFill/>
                    </a:lnT>
                    <a:lnB>
                      <a:noFill/>
                    </a:lnB>
                    <a:noFill/>
                  </a:tcPr>
                </a:tc>
                <a:tc>
                  <a:txBody>
                    <a:bodyPr/>
                    <a:lstStyle/>
                    <a:p>
                      <a:r>
                        <a:rPr lang="en-US" sz="1600" dirty="0"/>
                        <a:t>Promotes the use of inclusive design and assistive technologies.</a:t>
                      </a:r>
                    </a:p>
                  </a:txBody>
                  <a:tcPr anchor="ctr">
                    <a:lnL>
                      <a:noFill/>
                    </a:lnL>
                    <a:lnR>
                      <a:noFill/>
                    </a:lnR>
                    <a:lnT>
                      <a:noFill/>
                    </a:lnT>
                    <a:lnB>
                      <a:noFill/>
                    </a:lnB>
                    <a:noFill/>
                  </a:tcPr>
                </a:tc>
                <a:extLst>
                  <a:ext uri="{0D108BD9-81ED-4DB2-BD59-A6C34878D82A}">
                    <a16:rowId xmlns:a16="http://schemas.microsoft.com/office/drawing/2014/main" val="48763319"/>
                  </a:ext>
                </a:extLst>
              </a:tr>
            </a:tbl>
          </a:graphicData>
        </a:graphic>
      </p:graphicFrame>
      <p:graphicFrame>
        <p:nvGraphicFramePr>
          <p:cNvPr id="15" name="Table 14">
            <a:extLst>
              <a:ext uri="{FF2B5EF4-FFF2-40B4-BE49-F238E27FC236}">
                <a16:creationId xmlns:a16="http://schemas.microsoft.com/office/drawing/2014/main" id="{A4044BBE-D3EF-61EA-4AAE-4B9B580453EE}"/>
              </a:ext>
            </a:extLst>
          </p:cNvPr>
          <p:cNvGraphicFramePr>
            <a:graphicFrameLocks noGrp="1"/>
          </p:cNvGraphicFramePr>
          <p:nvPr>
            <p:extLst>
              <p:ext uri="{D42A27DB-BD31-4B8C-83A1-F6EECF244321}">
                <p14:modId xmlns:p14="http://schemas.microsoft.com/office/powerpoint/2010/main" val="303093272"/>
              </p:ext>
            </p:extLst>
          </p:nvPr>
        </p:nvGraphicFramePr>
        <p:xfrm>
          <a:off x="412955" y="3012366"/>
          <a:ext cx="8101780" cy="3142628"/>
        </p:xfrm>
        <a:graphic>
          <a:graphicData uri="http://schemas.openxmlformats.org/drawingml/2006/table">
            <a:tbl>
              <a:tblPr/>
              <a:tblGrid>
                <a:gridCol w="8101780">
                  <a:extLst>
                    <a:ext uri="{9D8B030D-6E8A-4147-A177-3AD203B41FA5}">
                      <a16:colId xmlns:a16="http://schemas.microsoft.com/office/drawing/2014/main" val="3625730689"/>
                    </a:ext>
                  </a:extLst>
                </a:gridCol>
              </a:tblGrid>
              <a:tr h="3142628">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893636195"/>
                  </a:ext>
                </a:extLst>
              </a:tr>
            </a:tbl>
          </a:graphicData>
        </a:graphic>
      </p:graphicFrame>
      <p:cxnSp>
        <p:nvCxnSpPr>
          <p:cNvPr id="17" name="Straight Connector 16">
            <a:extLst>
              <a:ext uri="{FF2B5EF4-FFF2-40B4-BE49-F238E27FC236}">
                <a16:creationId xmlns:a16="http://schemas.microsoft.com/office/drawing/2014/main" id="{6427B380-DC13-33ED-A727-E3DA25BD35FC}"/>
              </a:ext>
            </a:extLst>
          </p:cNvPr>
          <p:cNvCxnSpPr>
            <a:cxnSpLocks/>
          </p:cNvCxnSpPr>
          <p:nvPr/>
        </p:nvCxnSpPr>
        <p:spPr>
          <a:xfrm>
            <a:off x="2483768" y="3012366"/>
            <a:ext cx="0" cy="31426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834BF62-F6EA-0F47-5E42-8FBDB340DA5A}"/>
              </a:ext>
            </a:extLst>
          </p:cNvPr>
          <p:cNvCxnSpPr/>
          <p:nvPr/>
        </p:nvCxnSpPr>
        <p:spPr>
          <a:xfrm>
            <a:off x="412955" y="3429000"/>
            <a:ext cx="81017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60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60B1A-695F-D551-AF26-E484CE62BF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D1958E-39EE-9775-61B9-D75AFCB54B17}"/>
              </a:ext>
            </a:extLst>
          </p:cNvPr>
          <p:cNvSpPr>
            <a:spLocks noGrp="1"/>
          </p:cNvSpPr>
          <p:nvPr>
            <p:ph idx="1"/>
          </p:nvPr>
        </p:nvSpPr>
        <p:spPr/>
        <p:txBody>
          <a:bodyPr/>
          <a:lstStyle/>
          <a:p>
            <a:endParaRPr lang="en-IN"/>
          </a:p>
        </p:txBody>
      </p:sp>
      <p:pic>
        <p:nvPicPr>
          <p:cNvPr id="4" name="Content Placeholder 3">
            <a:extLst>
              <a:ext uri="{FF2B5EF4-FFF2-40B4-BE49-F238E27FC236}">
                <a16:creationId xmlns:a16="http://schemas.microsoft.com/office/drawing/2014/main" id="{96098B7E-1065-3212-5F52-0B27B11612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80512" cy="6885384"/>
          </a:xfrm>
          <a:prstGeom prst="rect">
            <a:avLst/>
          </a:prstGeom>
        </p:spPr>
      </p:pic>
      <p:cxnSp>
        <p:nvCxnSpPr>
          <p:cNvPr id="5" name="Straight Connector 4">
            <a:extLst>
              <a:ext uri="{FF2B5EF4-FFF2-40B4-BE49-F238E27FC236}">
                <a16:creationId xmlns:a16="http://schemas.microsoft.com/office/drawing/2014/main" id="{394593CA-C2D0-9794-A82E-BBB902847E05}"/>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786FDD4-F0E3-2FCE-3FB8-12FF484957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8" name="TextBox 7">
            <a:extLst>
              <a:ext uri="{FF2B5EF4-FFF2-40B4-BE49-F238E27FC236}">
                <a16:creationId xmlns:a16="http://schemas.microsoft.com/office/drawing/2014/main" id="{45D6E6B3-2743-397F-9585-C2B64D3181E8}"/>
              </a:ext>
            </a:extLst>
          </p:cNvPr>
          <p:cNvSpPr txBox="1"/>
          <p:nvPr/>
        </p:nvSpPr>
        <p:spPr>
          <a:xfrm>
            <a:off x="323528" y="231960"/>
            <a:ext cx="4670322" cy="646331"/>
          </a:xfrm>
          <a:prstGeom prst="rect">
            <a:avLst/>
          </a:prstGeom>
          <a:noFill/>
        </p:spPr>
        <p:txBody>
          <a:bodyPr wrap="square">
            <a:spAutoFit/>
          </a:bodyPr>
          <a:lstStyle/>
          <a:p>
            <a:r>
              <a:rPr lang="en-US" sz="3600" b="1" dirty="0"/>
              <a:t>Future Enhancements</a:t>
            </a:r>
            <a:endParaRPr lang="en-IN" sz="3600" dirty="0"/>
          </a:p>
        </p:txBody>
      </p:sp>
      <p:sp>
        <p:nvSpPr>
          <p:cNvPr id="10" name="TextBox 9">
            <a:extLst>
              <a:ext uri="{FF2B5EF4-FFF2-40B4-BE49-F238E27FC236}">
                <a16:creationId xmlns:a16="http://schemas.microsoft.com/office/drawing/2014/main" id="{F47C0427-3855-61F8-680D-70C139E5E431}"/>
              </a:ext>
            </a:extLst>
          </p:cNvPr>
          <p:cNvSpPr txBox="1"/>
          <p:nvPr/>
        </p:nvSpPr>
        <p:spPr>
          <a:xfrm>
            <a:off x="755576" y="1848259"/>
            <a:ext cx="7200799" cy="3359061"/>
          </a:xfrm>
          <a:prstGeom prst="rect">
            <a:avLst/>
          </a:prstGeom>
          <a:noFill/>
        </p:spPr>
        <p:txBody>
          <a:bodyPr wrap="square">
            <a:spAutoFit/>
          </a:bodyPr>
          <a:lstStyle/>
          <a:p>
            <a:pPr algn="just">
              <a:lnSpc>
                <a:spcPct val="150000"/>
              </a:lnSpc>
              <a:buFont typeface="Arial" panose="020B0604020202020204" pitchFamily="34" charset="0"/>
              <a:buChar char="•"/>
            </a:pPr>
            <a:r>
              <a:rPr lang="en-US" sz="2400" dirty="0"/>
              <a:t>Voice-controlled chatbot</a:t>
            </a:r>
          </a:p>
          <a:p>
            <a:pPr algn="just">
              <a:lnSpc>
                <a:spcPct val="150000"/>
              </a:lnSpc>
              <a:buFont typeface="Arial" panose="020B0604020202020204" pitchFamily="34" charset="0"/>
              <a:buChar char="•"/>
            </a:pPr>
            <a:r>
              <a:rPr lang="en-US" sz="2400" dirty="0"/>
              <a:t>Multi-language support</a:t>
            </a:r>
          </a:p>
          <a:p>
            <a:pPr algn="just">
              <a:lnSpc>
                <a:spcPct val="150000"/>
              </a:lnSpc>
              <a:buFont typeface="Arial" panose="020B0604020202020204" pitchFamily="34" charset="0"/>
              <a:buChar char="•"/>
            </a:pPr>
            <a:r>
              <a:rPr lang="en-US" sz="2400" dirty="0"/>
              <a:t>Integration with smart city infrastructure</a:t>
            </a:r>
          </a:p>
          <a:p>
            <a:pPr algn="just">
              <a:lnSpc>
                <a:spcPct val="150000"/>
              </a:lnSpc>
              <a:buFont typeface="Arial" panose="020B0604020202020204" pitchFamily="34" charset="0"/>
              <a:buChar char="•"/>
            </a:pPr>
            <a:r>
              <a:rPr lang="en-US" sz="2400" dirty="0"/>
              <a:t>Accessibility heatmaps based on user ratings</a:t>
            </a:r>
          </a:p>
          <a:p>
            <a:pPr algn="just">
              <a:lnSpc>
                <a:spcPct val="150000"/>
              </a:lnSpc>
              <a:buFont typeface="Arial" panose="020B0604020202020204" pitchFamily="34" charset="0"/>
              <a:buChar char="•"/>
            </a:pPr>
            <a:r>
              <a:rPr lang="en-US" sz="2400" dirty="0"/>
              <a:t>Partnerships with municipalities and NGOs for live accessibility updates.</a:t>
            </a:r>
          </a:p>
        </p:txBody>
      </p:sp>
    </p:spTree>
    <p:extLst>
      <p:ext uri="{BB962C8B-B14F-4D97-AF65-F5344CB8AC3E}">
        <p14:creationId xmlns:p14="http://schemas.microsoft.com/office/powerpoint/2010/main" val="3287182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80512" cy="68580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2" name="TextBox 1"/>
          <p:cNvSpPr txBox="1"/>
          <p:nvPr/>
        </p:nvSpPr>
        <p:spPr>
          <a:xfrm>
            <a:off x="1835696" y="2708920"/>
            <a:ext cx="5651034" cy="1200329"/>
          </a:xfrm>
          <a:prstGeom prst="rect">
            <a:avLst/>
          </a:prstGeom>
          <a:noFill/>
        </p:spPr>
        <p:txBody>
          <a:bodyPr wrap="none" rtlCol="0">
            <a:spAutoFit/>
          </a:bodyPr>
          <a:lstStyle/>
          <a:p>
            <a:pPr algn="ctr"/>
            <a:r>
              <a:rPr lang="en-US" sz="7200" dirty="0">
                <a:solidFill>
                  <a:srgbClr val="0060AA"/>
                </a:solidFill>
                <a:latin typeface="Garamond" pitchFamily="18" charset="0"/>
              </a:rPr>
              <a:t>THANK</a:t>
            </a:r>
            <a:r>
              <a:rPr lang="en-US" sz="7200" dirty="0">
                <a:latin typeface="Garamond" pitchFamily="18" charset="0"/>
              </a:rPr>
              <a:t> </a:t>
            </a:r>
            <a:r>
              <a:rPr lang="en-US" sz="7200" dirty="0">
                <a:solidFill>
                  <a:srgbClr val="E31E24"/>
                </a:solidFill>
                <a:latin typeface="Garamond" pitchFamily="18" charset="0"/>
              </a:rPr>
              <a:t>YOU</a:t>
            </a:r>
            <a:endParaRPr lang="en-IN" sz="7200" dirty="0">
              <a:latin typeface="Garamond" pitchFamily="18" charset="0"/>
            </a:endParaRPr>
          </a:p>
        </p:txBody>
      </p:sp>
    </p:spTree>
    <p:extLst>
      <p:ext uri="{BB962C8B-B14F-4D97-AF65-F5344CB8AC3E}">
        <p14:creationId xmlns:p14="http://schemas.microsoft.com/office/powerpoint/2010/main" val="385819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4260" y="-27384"/>
            <a:ext cx="9180512" cy="6885384"/>
          </a:xfrm>
        </p:spPr>
      </p:pic>
      <p:cxnSp>
        <p:nvCxnSpPr>
          <p:cNvPr id="11" name="Straight Connector 10"/>
          <p:cNvCxnSpPr/>
          <p:nvPr/>
        </p:nvCxnSpPr>
        <p:spPr>
          <a:xfrm>
            <a:off x="1520415" y="2060848"/>
            <a:ext cx="63065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0382" y="150274"/>
            <a:ext cx="6396065" cy="920873"/>
          </a:xfrm>
          <a:prstGeom prst="rect">
            <a:avLst/>
          </a:prstGeom>
        </p:spPr>
      </p:pic>
      <p:sp>
        <p:nvSpPr>
          <p:cNvPr id="13" name="TextBox 12"/>
          <p:cNvSpPr txBox="1"/>
          <p:nvPr/>
        </p:nvSpPr>
        <p:spPr>
          <a:xfrm>
            <a:off x="236440" y="2219553"/>
            <a:ext cx="8784976" cy="830997"/>
          </a:xfrm>
          <a:prstGeom prst="rect">
            <a:avLst/>
          </a:prstGeom>
          <a:noFill/>
        </p:spPr>
        <p:txBody>
          <a:bodyPr wrap="square" rtlCol="0">
            <a:spAutoFit/>
          </a:bodyPr>
          <a:lstStyle/>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Pre-Final Year Project Synopsis</a:t>
            </a:r>
          </a:p>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Submitted by</a:t>
            </a:r>
          </a:p>
        </p:txBody>
      </p:sp>
      <p:graphicFrame>
        <p:nvGraphicFramePr>
          <p:cNvPr id="2" name="Table 2">
            <a:extLst>
              <a:ext uri="{FF2B5EF4-FFF2-40B4-BE49-F238E27FC236}">
                <a16:creationId xmlns:a16="http://schemas.microsoft.com/office/drawing/2014/main" id="{232DFD41-0025-28B4-FE3B-A54FAEE28F42}"/>
              </a:ext>
            </a:extLst>
          </p:cNvPr>
          <p:cNvGraphicFramePr>
            <a:graphicFrameLocks noGrp="1"/>
          </p:cNvGraphicFramePr>
          <p:nvPr>
            <p:extLst>
              <p:ext uri="{D42A27DB-BD31-4B8C-83A1-F6EECF244321}">
                <p14:modId xmlns:p14="http://schemas.microsoft.com/office/powerpoint/2010/main" val="3896424721"/>
              </p:ext>
            </p:extLst>
          </p:nvPr>
        </p:nvGraphicFramePr>
        <p:xfrm>
          <a:off x="1696134" y="3086002"/>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37270469"/>
                    </a:ext>
                  </a:extLst>
                </a:gridCol>
                <a:gridCol w="3048000">
                  <a:extLst>
                    <a:ext uri="{9D8B030D-6E8A-4147-A177-3AD203B41FA5}">
                      <a16:colId xmlns:a16="http://schemas.microsoft.com/office/drawing/2014/main" val="3305024946"/>
                    </a:ext>
                  </a:extLst>
                </a:gridCol>
              </a:tblGrid>
              <a:tr h="370840">
                <a:tc>
                  <a:txBody>
                    <a:bodyPr/>
                    <a:lstStyle/>
                    <a:p>
                      <a:pPr algn="ctr"/>
                      <a:r>
                        <a:rPr lang="en-US" dirty="0"/>
                        <a:t>ROLL</a:t>
                      </a:r>
                    </a:p>
                  </a:txBody>
                  <a:tcPr/>
                </a:tc>
                <a:tc>
                  <a:txBody>
                    <a:bodyPr/>
                    <a:lstStyle/>
                    <a:p>
                      <a:pPr algn="ctr"/>
                      <a:r>
                        <a:rPr lang="en-US" dirty="0"/>
                        <a:t>NAME</a:t>
                      </a:r>
                    </a:p>
                  </a:txBody>
                  <a:tcPr/>
                </a:tc>
                <a:extLst>
                  <a:ext uri="{0D108BD9-81ED-4DB2-BD59-A6C34878D82A}">
                    <a16:rowId xmlns:a16="http://schemas.microsoft.com/office/drawing/2014/main" val="1765898331"/>
                  </a:ext>
                </a:extLst>
              </a:tr>
              <a:tr h="370840">
                <a:tc>
                  <a:txBody>
                    <a:bodyPr/>
                    <a:lstStyle/>
                    <a:p>
                      <a:r>
                        <a:rPr lang="en-US" dirty="0"/>
                        <a:t>2401010077</a:t>
                      </a:r>
                    </a:p>
                  </a:txBody>
                  <a:tcPr/>
                </a:tc>
                <a:tc>
                  <a:txBody>
                    <a:bodyPr/>
                    <a:lstStyle/>
                    <a:p>
                      <a:r>
                        <a:rPr lang="en-US" dirty="0"/>
                        <a:t>Divesh </a:t>
                      </a:r>
                      <a:r>
                        <a:rPr lang="en-US" dirty="0" err="1"/>
                        <a:t>kumar</a:t>
                      </a:r>
                      <a:r>
                        <a:rPr lang="en-US" dirty="0"/>
                        <a:t> </a:t>
                      </a:r>
                      <a:r>
                        <a:rPr lang="en-US" dirty="0" err="1"/>
                        <a:t>kinha</a:t>
                      </a:r>
                      <a:endParaRPr lang="en-US" dirty="0"/>
                    </a:p>
                  </a:txBody>
                  <a:tcPr/>
                </a:tc>
                <a:extLst>
                  <a:ext uri="{0D108BD9-81ED-4DB2-BD59-A6C34878D82A}">
                    <a16:rowId xmlns:a16="http://schemas.microsoft.com/office/drawing/2014/main" val="4176101868"/>
                  </a:ext>
                </a:extLst>
              </a:tr>
              <a:tr h="370840">
                <a:tc>
                  <a:txBody>
                    <a:bodyPr/>
                    <a:lstStyle/>
                    <a:p>
                      <a:r>
                        <a:rPr lang="en-US" dirty="0"/>
                        <a:t>2401010064</a:t>
                      </a:r>
                    </a:p>
                  </a:txBody>
                  <a:tcPr/>
                </a:tc>
                <a:tc>
                  <a:txBody>
                    <a:bodyPr/>
                    <a:lstStyle/>
                    <a:p>
                      <a:r>
                        <a:rPr lang="en-US" dirty="0"/>
                        <a:t>ANIRUDH </a:t>
                      </a:r>
                      <a:r>
                        <a:rPr lang="en-US" dirty="0" err="1"/>
                        <a:t>Anthwal</a:t>
                      </a:r>
                      <a:endParaRPr lang="en-US" dirty="0"/>
                    </a:p>
                  </a:txBody>
                  <a:tcPr/>
                </a:tc>
                <a:extLst>
                  <a:ext uri="{0D108BD9-81ED-4DB2-BD59-A6C34878D82A}">
                    <a16:rowId xmlns:a16="http://schemas.microsoft.com/office/drawing/2014/main" val="1958206324"/>
                  </a:ext>
                </a:extLst>
              </a:tr>
              <a:tr h="370840">
                <a:tc>
                  <a:txBody>
                    <a:bodyPr/>
                    <a:lstStyle/>
                    <a:p>
                      <a:r>
                        <a:rPr lang="en-US" dirty="0"/>
                        <a:t>2401010164</a:t>
                      </a:r>
                    </a:p>
                  </a:txBody>
                  <a:tcPr/>
                </a:tc>
                <a:tc>
                  <a:txBody>
                    <a:bodyPr/>
                    <a:lstStyle/>
                    <a:p>
                      <a:r>
                        <a:rPr lang="en-US" dirty="0"/>
                        <a:t>Anubhav </a:t>
                      </a:r>
                    </a:p>
                  </a:txBody>
                  <a:tcPr/>
                </a:tc>
                <a:extLst>
                  <a:ext uri="{0D108BD9-81ED-4DB2-BD59-A6C34878D82A}">
                    <a16:rowId xmlns:a16="http://schemas.microsoft.com/office/drawing/2014/main" val="441949598"/>
                  </a:ext>
                </a:extLst>
              </a:tr>
              <a:tr h="370840">
                <a:tc>
                  <a:txBody>
                    <a:bodyPr/>
                    <a:lstStyle/>
                    <a:p>
                      <a:r>
                        <a:rPr lang="en-US" dirty="0"/>
                        <a:t>2401010133</a:t>
                      </a:r>
                    </a:p>
                  </a:txBody>
                  <a:tcPr/>
                </a:tc>
                <a:tc>
                  <a:txBody>
                    <a:bodyPr/>
                    <a:lstStyle/>
                    <a:p>
                      <a:r>
                        <a:rPr lang="en-US" dirty="0"/>
                        <a:t>Deepanshu </a:t>
                      </a:r>
                    </a:p>
                  </a:txBody>
                  <a:tcPr/>
                </a:tc>
                <a:extLst>
                  <a:ext uri="{0D108BD9-81ED-4DB2-BD59-A6C34878D82A}">
                    <a16:rowId xmlns:a16="http://schemas.microsoft.com/office/drawing/2014/main" val="3043375068"/>
                  </a:ext>
                </a:extLst>
              </a:tr>
            </a:tbl>
          </a:graphicData>
        </a:graphic>
      </p:graphicFrame>
      <p:sp>
        <p:nvSpPr>
          <p:cNvPr id="5" name="TextBox 4">
            <a:extLst>
              <a:ext uri="{FF2B5EF4-FFF2-40B4-BE49-F238E27FC236}">
                <a16:creationId xmlns:a16="http://schemas.microsoft.com/office/drawing/2014/main" id="{3DF18845-4075-32C5-8F4A-4F40F86E837F}"/>
              </a:ext>
            </a:extLst>
          </p:cNvPr>
          <p:cNvSpPr txBox="1"/>
          <p:nvPr/>
        </p:nvSpPr>
        <p:spPr>
          <a:xfrm>
            <a:off x="2299287" y="1212054"/>
            <a:ext cx="4659282" cy="707886"/>
          </a:xfrm>
          <a:prstGeom prst="rect">
            <a:avLst/>
          </a:prstGeom>
          <a:noFill/>
        </p:spPr>
        <p:txBody>
          <a:bodyPr wrap="square">
            <a:spAutoFit/>
          </a:bodyPr>
          <a:lstStyle/>
          <a:p>
            <a:pPr lvl="0" algn="ctr">
              <a:buSzPct val="25000"/>
            </a:pPr>
            <a:r>
              <a:rPr lang="en-IN" sz="4000" b="1" dirty="0">
                <a:solidFill>
                  <a:srgbClr val="C00000"/>
                </a:solidFill>
                <a:ea typeface="Cambria" panose="02040503050406030204" pitchFamily="18" charset="0"/>
                <a:cs typeface="Times New Roman" panose="02020603050405020304" pitchFamily="18" charset="0"/>
                <a:sym typeface="Arial"/>
              </a:rPr>
              <a:t>Project Title</a:t>
            </a:r>
          </a:p>
        </p:txBody>
      </p:sp>
      <p:sp>
        <p:nvSpPr>
          <p:cNvPr id="8" name="TextBox 7">
            <a:extLst>
              <a:ext uri="{FF2B5EF4-FFF2-40B4-BE49-F238E27FC236}">
                <a16:creationId xmlns:a16="http://schemas.microsoft.com/office/drawing/2014/main" id="{40D4C745-33B7-0116-E20F-11A7F0DFD46F}"/>
              </a:ext>
            </a:extLst>
          </p:cNvPr>
          <p:cNvSpPr txBox="1"/>
          <p:nvPr/>
        </p:nvSpPr>
        <p:spPr>
          <a:xfrm>
            <a:off x="236440" y="5733256"/>
            <a:ext cx="8584032" cy="646331"/>
          </a:xfrm>
          <a:prstGeom prst="rect">
            <a:avLst/>
          </a:prstGeom>
          <a:noFill/>
        </p:spPr>
        <p:txBody>
          <a:bodyPr wrap="square">
            <a:spAutoFit/>
          </a:bodyPr>
          <a:lstStyle/>
          <a:p>
            <a:pPr lvl="0">
              <a:buSzPct val="25000"/>
            </a:pPr>
            <a:endParaRPr lang="en-IN" sz="1800" b="1" dirty="0">
              <a:solidFill>
                <a:srgbClr val="0070C0"/>
              </a:solidFill>
              <a:ea typeface="Cambria" panose="02040503050406030204" pitchFamily="18" charset="0"/>
              <a:cs typeface="Times New Roman" panose="02020603050405020304" pitchFamily="18" charset="0"/>
              <a:sym typeface="Arial"/>
            </a:endParaRPr>
          </a:p>
          <a:p>
            <a:pPr lvl="0">
              <a:buSzPct val="25000"/>
            </a:pPr>
            <a:r>
              <a:rPr lang="en-IN" b="1" dirty="0">
                <a:solidFill>
                  <a:srgbClr val="0070C0"/>
                </a:solidFill>
                <a:ea typeface="Cambria" panose="02040503050406030204" pitchFamily="18" charset="0"/>
                <a:cs typeface="Times New Roman" panose="02020603050405020304" pitchFamily="18" charset="0"/>
                <a:sym typeface="Arial"/>
              </a:rPr>
              <a:t>Faculty Mentor: Dr. Reenu </a:t>
            </a:r>
            <a:r>
              <a:rPr lang="en-IN" sz="1800" b="1" dirty="0">
                <a:solidFill>
                  <a:srgbClr val="0070C0"/>
                </a:solidFill>
                <a:ea typeface="Cambria" panose="02040503050406030204" pitchFamily="18" charset="0"/>
                <a:cs typeface="Times New Roman" panose="02020603050405020304" pitchFamily="18" charset="0"/>
                <a:sym typeface="Arial"/>
              </a:rPr>
              <a:t> </a:t>
            </a:r>
          </a:p>
        </p:txBody>
      </p:sp>
    </p:spTree>
    <p:extLst>
      <p:ext uri="{BB962C8B-B14F-4D97-AF65-F5344CB8AC3E}">
        <p14:creationId xmlns:p14="http://schemas.microsoft.com/office/powerpoint/2010/main" val="414253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256" y="-11931"/>
            <a:ext cx="9180512" cy="6885384"/>
          </a:xfrm>
        </p:spPr>
      </p:pic>
      <p:sp>
        <p:nvSpPr>
          <p:cNvPr id="5" name="Rectangle 1"/>
          <p:cNvSpPr>
            <a:spLocks noChangeArrowheads="1"/>
          </p:cNvSpPr>
          <p:nvPr/>
        </p:nvSpPr>
        <p:spPr bwMode="auto">
          <a:xfrm>
            <a:off x="179512" y="332656"/>
            <a:ext cx="489268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a:t>
            </a:r>
            <a:r>
              <a:rPr lang="en-US" sz="3200" b="1" kern="100" dirty="0">
                <a:latin typeface="Verdana" panose="020B0604030504040204" pitchFamily="34" charset="0"/>
                <a:ea typeface="Times New Roman" panose="02020603050405020304" pitchFamily="18" charset="0"/>
                <a:cs typeface="Times New Roman" panose="02020603050405020304" pitchFamily="18" charset="0"/>
              </a:rPr>
              <a:t>Introduction</a:t>
            </a:r>
            <a:endParaRPr lang="en-IN" sz="3200" b="1" dirty="0">
              <a:solidFill>
                <a:srgbClr val="E31E24"/>
              </a:solidFill>
              <a:cs typeface="Times New Roman" panose="02020603050405020304" pitchFamily="18" charset="0"/>
              <a:sym typeface="Arial"/>
            </a:endParaRPr>
          </a:p>
          <a:p>
            <a:pPr lvl="0">
              <a:buSzPct val="25000"/>
            </a:pP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E202E3A7-F1DB-47FF-B5E0-E536ED513B96}"/>
              </a:ext>
            </a:extLst>
          </p:cNvPr>
          <p:cNvSpPr txBox="1"/>
          <p:nvPr/>
        </p:nvSpPr>
        <p:spPr>
          <a:xfrm>
            <a:off x="809836" y="1640252"/>
            <a:ext cx="7560840" cy="3416320"/>
          </a:xfrm>
          <a:prstGeom prst="rect">
            <a:avLst/>
          </a:prstGeom>
          <a:noFill/>
        </p:spPr>
        <p:txBody>
          <a:bodyPr wrap="square">
            <a:spAutoFit/>
          </a:bodyPr>
          <a:lstStyle/>
          <a:p>
            <a:pPr>
              <a:buNone/>
            </a:pPr>
            <a:r>
              <a:rPr lang="en-US" dirty="0"/>
              <a:t>Nearly 1% of the human population requires a wheelchair for mobility. However, most developing and underdeveloped countries still lack proper wheelchair accessibility.                                                                                                          </a:t>
            </a:r>
          </a:p>
          <a:p>
            <a:pPr>
              <a:buNone/>
            </a:pPr>
            <a:endParaRPr lang="en-US" dirty="0"/>
          </a:p>
          <a:p>
            <a:pPr>
              <a:buNone/>
            </a:pPr>
            <a:r>
              <a:rPr lang="en-US" dirty="0"/>
              <a:t>Wheelchair users are individuals who rely on wheelchairs for mobility due to physical disabilities, injuries, or health conditions. For them, a wheelchair is more than just a device—it is essential for independence, daily functioning, and participating fully in society. Despite advancements in accessibility, wheelchair users often face challenges in navigating public spaces, accessing services, and finding inclusive environments. Supporting their mobility through inclusive design and technology is key to fostering a more accessible and equitable world.</a:t>
            </a:r>
          </a:p>
        </p:txBody>
      </p:sp>
    </p:spTree>
    <p:extLst>
      <p:ext uri="{BB962C8B-B14F-4D97-AF65-F5344CB8AC3E}">
        <p14:creationId xmlns:p14="http://schemas.microsoft.com/office/powerpoint/2010/main" val="335378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235002"/>
            <a:ext cx="23679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600" b="1" kern="100" dirty="0">
                <a:latin typeface="Verdana" panose="020B0604030504040204" pitchFamily="34" charset="0"/>
                <a:cs typeface="Times New Roman" panose="02020603050405020304" pitchFamily="18" charset="0"/>
                <a:sym typeface="Arial"/>
              </a:rPr>
              <a:t>Abstract</a:t>
            </a:r>
            <a:endParaRPr lang="en-IN" sz="3600" b="1" dirty="0">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2F8187D0-67AA-4F44-459D-13123ADDF004}"/>
              </a:ext>
            </a:extLst>
          </p:cNvPr>
          <p:cNvSpPr txBox="1"/>
          <p:nvPr/>
        </p:nvSpPr>
        <p:spPr>
          <a:xfrm>
            <a:off x="539552" y="1279286"/>
            <a:ext cx="8064896" cy="4524315"/>
          </a:xfrm>
          <a:prstGeom prst="rect">
            <a:avLst/>
          </a:prstGeom>
          <a:noFill/>
        </p:spPr>
        <p:txBody>
          <a:bodyPr wrap="square">
            <a:spAutoFit/>
          </a:bodyPr>
          <a:lstStyle/>
          <a:p>
            <a:pPr>
              <a:buNone/>
            </a:pPr>
            <a:r>
              <a:rPr lang="en-US" dirty="0"/>
              <a:t>The </a:t>
            </a:r>
            <a:r>
              <a:rPr lang="en-US" i="1" dirty="0"/>
              <a:t>Wheelchair Guidance and Assistance Website</a:t>
            </a:r>
            <a:r>
              <a:rPr lang="en-US" dirty="0"/>
              <a:t> is a comprehensive, user-centric platform designed to support individuals with mobility impairments in navigating their physical environment with greater confidence, safety, and independence. The primary goal of the website is to bridge accessibility gaps by offering real-time tools, informative resources, and interactive features tailored specifically for wheelchair users and caregivers.</a:t>
            </a:r>
          </a:p>
          <a:p>
            <a:pPr>
              <a:buNone/>
            </a:pPr>
            <a:r>
              <a:rPr lang="en-US" dirty="0"/>
              <a:t>The website integrates key functionalities such as an </a:t>
            </a:r>
            <a:r>
              <a:rPr lang="en-US" b="1" dirty="0"/>
              <a:t>interactive accessibility map</a:t>
            </a:r>
            <a:r>
              <a:rPr lang="en-US" dirty="0"/>
              <a:t>, a </a:t>
            </a:r>
            <a:r>
              <a:rPr lang="en-US" b="1" dirty="0"/>
              <a:t>smart chatbot assistant</a:t>
            </a:r>
            <a:r>
              <a:rPr lang="en-US" dirty="0"/>
              <a:t>, and </a:t>
            </a:r>
            <a:r>
              <a:rPr lang="en-US" b="1" dirty="0"/>
              <a:t>educational content</a:t>
            </a:r>
            <a:r>
              <a:rPr lang="en-US" dirty="0"/>
              <a:t> on various challenges faced by wheelchair users. The </a:t>
            </a:r>
            <a:r>
              <a:rPr lang="en-US" b="1" dirty="0"/>
              <a:t>accessible map</a:t>
            </a:r>
            <a:r>
              <a:rPr lang="en-US" dirty="0"/>
              <a:t> leverages location data and user input to display wheelchair-friendly paths, entrances, ramps, elevators, and public facilities. This feature enables users to plan trips and identify obstacles in real-time, contributing to smoother and safer navigation in urban and suburban spaces.</a:t>
            </a:r>
          </a:p>
          <a:p>
            <a:pPr>
              <a:buNone/>
            </a:pPr>
            <a:r>
              <a:rPr lang="en-US" dirty="0"/>
              <a:t>The </a:t>
            </a:r>
            <a:r>
              <a:rPr lang="en-US" b="1" dirty="0"/>
              <a:t>chatbot</a:t>
            </a:r>
            <a:r>
              <a:rPr lang="en-US" dirty="0"/>
              <a:t> is designed using conversational AI to provide 24/7 support. It answers questions related to accessible services, nearby facilities, and legal rights. Additionally, it offers emotional support and quick guidance in case of emergencies, significantly enhancing user independence and confidence.</a:t>
            </a:r>
          </a:p>
        </p:txBody>
      </p:sp>
    </p:spTree>
    <p:extLst>
      <p:ext uri="{BB962C8B-B14F-4D97-AF65-F5344CB8AC3E}">
        <p14:creationId xmlns:p14="http://schemas.microsoft.com/office/powerpoint/2010/main" val="1047329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ECAB3-AFB1-0D9F-3D1F-1F89DBE4EC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856C305-F541-4A3A-C394-932EDD40B5C9}"/>
              </a:ext>
            </a:extLst>
          </p:cNvPr>
          <p:cNvSpPr>
            <a:spLocks noGrp="1"/>
          </p:cNvSpPr>
          <p:nvPr>
            <p:ph idx="1"/>
          </p:nvPr>
        </p:nvSpPr>
        <p:spPr/>
        <p:txBody>
          <a:bodyPr/>
          <a:lstStyle/>
          <a:p>
            <a:endParaRPr lang="en-IN"/>
          </a:p>
        </p:txBody>
      </p:sp>
      <p:pic>
        <p:nvPicPr>
          <p:cNvPr id="4" name="Content Placeholder 3">
            <a:extLst>
              <a:ext uri="{FF2B5EF4-FFF2-40B4-BE49-F238E27FC236}">
                <a16:creationId xmlns:a16="http://schemas.microsoft.com/office/drawing/2014/main" id="{C0095D70-0C51-9AE1-AAE7-F9C94C1E59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80512" cy="6885384"/>
          </a:xfrm>
          <a:prstGeom prst="rect">
            <a:avLst/>
          </a:prstGeom>
        </p:spPr>
      </p:pic>
      <p:pic>
        <p:nvPicPr>
          <p:cNvPr id="5" name="Picture 4">
            <a:extLst>
              <a:ext uri="{FF2B5EF4-FFF2-40B4-BE49-F238E27FC236}">
                <a16:creationId xmlns:a16="http://schemas.microsoft.com/office/drawing/2014/main" id="{9ED369CF-FEDC-CE93-71AF-B63E52DBE3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7" name="TextBox 6">
            <a:extLst>
              <a:ext uri="{FF2B5EF4-FFF2-40B4-BE49-F238E27FC236}">
                <a16:creationId xmlns:a16="http://schemas.microsoft.com/office/drawing/2014/main" id="{AAA4091F-096C-27BF-47D2-C73D402A6846}"/>
              </a:ext>
            </a:extLst>
          </p:cNvPr>
          <p:cNvSpPr txBox="1"/>
          <p:nvPr/>
        </p:nvSpPr>
        <p:spPr>
          <a:xfrm>
            <a:off x="917849" y="1052736"/>
            <a:ext cx="7344816" cy="3693319"/>
          </a:xfrm>
          <a:prstGeom prst="rect">
            <a:avLst/>
          </a:prstGeom>
          <a:noFill/>
        </p:spPr>
        <p:txBody>
          <a:bodyPr wrap="square">
            <a:spAutoFit/>
          </a:bodyPr>
          <a:lstStyle/>
          <a:p>
            <a:pPr>
              <a:buNone/>
            </a:pPr>
            <a:r>
              <a:rPr lang="en-US" dirty="0"/>
              <a:t>The website also includes a </a:t>
            </a:r>
            <a:r>
              <a:rPr lang="en-US" b="1" dirty="0"/>
              <a:t>knowledge center</a:t>
            </a:r>
            <a:r>
              <a:rPr lang="en-US" dirty="0"/>
              <a:t> with curated content on common issues such as inaccessible ramps, public transport limitations, lack of accessible restrooms, and gaps in public awareness. Each topic offers practical advice, policy explanations, and user-contributed solutions to promote community-driven advocacy and shared learning.</a:t>
            </a:r>
          </a:p>
          <a:p>
            <a:pPr>
              <a:buNone/>
            </a:pPr>
            <a:r>
              <a:rPr lang="en-US" dirty="0"/>
              <a:t>A modern, responsive web design ensures that the platform is accessible across devices and screen readers. Compliance with WCAG (Web Content Accessibility Guidelines) ensures usability for individuals with visual or motor impairments.</a:t>
            </a:r>
          </a:p>
          <a:p>
            <a:r>
              <a:rPr lang="en-US" dirty="0"/>
              <a:t>In summary, the Wheelchair Guidance and Assistance Website is not just a digital tool, but a </a:t>
            </a:r>
            <a:r>
              <a:rPr lang="en-US" b="1" dirty="0"/>
              <a:t>lifeline for mobility, advocacy, and empowerment</a:t>
            </a:r>
            <a:r>
              <a:rPr lang="en-US" dirty="0"/>
              <a:t>. It promotes inclusive living by helping users overcome daily barriers, make informed decisions, and engage with a supportive, informed community.</a:t>
            </a:r>
          </a:p>
        </p:txBody>
      </p:sp>
    </p:spTree>
    <p:extLst>
      <p:ext uri="{BB962C8B-B14F-4D97-AF65-F5344CB8AC3E}">
        <p14:creationId xmlns:p14="http://schemas.microsoft.com/office/powerpoint/2010/main" val="1347534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7BEF7-A2AF-1F0A-E1F9-00D8B8C4F1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E2A37F-8C41-BBA2-F675-684E1348BE95}"/>
              </a:ext>
            </a:extLst>
          </p:cNvPr>
          <p:cNvSpPr>
            <a:spLocks noGrp="1"/>
          </p:cNvSpPr>
          <p:nvPr>
            <p:ph idx="1"/>
          </p:nvPr>
        </p:nvSpPr>
        <p:spPr/>
        <p:txBody>
          <a:bodyPr/>
          <a:lstStyle/>
          <a:p>
            <a:endParaRPr lang="en-IN"/>
          </a:p>
        </p:txBody>
      </p:sp>
      <p:pic>
        <p:nvPicPr>
          <p:cNvPr id="4" name="Content Placeholder 3">
            <a:extLst>
              <a:ext uri="{FF2B5EF4-FFF2-40B4-BE49-F238E27FC236}">
                <a16:creationId xmlns:a16="http://schemas.microsoft.com/office/drawing/2014/main" id="{8A565D18-F90F-B80D-023B-4982225C35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80512" cy="6885384"/>
          </a:xfrm>
          <a:prstGeom prst="rect">
            <a:avLst/>
          </a:prstGeom>
        </p:spPr>
      </p:pic>
      <p:pic>
        <p:nvPicPr>
          <p:cNvPr id="5" name="Picture 4">
            <a:extLst>
              <a:ext uri="{FF2B5EF4-FFF2-40B4-BE49-F238E27FC236}">
                <a16:creationId xmlns:a16="http://schemas.microsoft.com/office/drawing/2014/main" id="{77C16A76-F1DE-7454-F207-B809431AB5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cxnSp>
        <p:nvCxnSpPr>
          <p:cNvPr id="6" name="Straight Connector 5">
            <a:extLst>
              <a:ext uri="{FF2B5EF4-FFF2-40B4-BE49-F238E27FC236}">
                <a16:creationId xmlns:a16="http://schemas.microsoft.com/office/drawing/2014/main" id="{B1DA93E5-8B98-B7BE-705F-8599F3C8F87F}"/>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939373F-BEBC-0098-4652-9A049F33CAB5}"/>
              </a:ext>
            </a:extLst>
          </p:cNvPr>
          <p:cNvSpPr txBox="1"/>
          <p:nvPr/>
        </p:nvSpPr>
        <p:spPr>
          <a:xfrm>
            <a:off x="323528" y="302722"/>
            <a:ext cx="4670322" cy="584775"/>
          </a:xfrm>
          <a:prstGeom prst="rect">
            <a:avLst/>
          </a:prstGeom>
          <a:noFill/>
        </p:spPr>
        <p:txBody>
          <a:bodyPr wrap="square">
            <a:spAutoFit/>
          </a:bodyPr>
          <a:lstStyle/>
          <a:p>
            <a:pPr lvl="0">
              <a:buSzPct val="25000"/>
            </a:pPr>
            <a:r>
              <a:rPr lang="en-US" sz="3200" b="1" kern="100" dirty="0">
                <a:latin typeface="Verdana" panose="020B0604030504040204" pitchFamily="34" charset="0"/>
                <a:cs typeface="Times New Roman" panose="02020603050405020304" pitchFamily="18" charset="0"/>
                <a:sym typeface="Arial"/>
              </a:rPr>
              <a:t>Problem Statement </a:t>
            </a:r>
            <a:endParaRPr lang="en-IN" sz="3200" b="1" dirty="0">
              <a:cs typeface="Times New Roman" panose="02020603050405020304" pitchFamily="18" charset="0"/>
              <a:sym typeface="Arial"/>
            </a:endParaRPr>
          </a:p>
        </p:txBody>
      </p:sp>
      <p:sp>
        <p:nvSpPr>
          <p:cNvPr id="10" name="TextBox 9">
            <a:extLst>
              <a:ext uri="{FF2B5EF4-FFF2-40B4-BE49-F238E27FC236}">
                <a16:creationId xmlns:a16="http://schemas.microsoft.com/office/drawing/2014/main" id="{C8B3EF18-7254-D4E2-BD30-66D207FEEE82}"/>
              </a:ext>
            </a:extLst>
          </p:cNvPr>
          <p:cNvSpPr txBox="1"/>
          <p:nvPr/>
        </p:nvSpPr>
        <p:spPr>
          <a:xfrm>
            <a:off x="935596" y="1756049"/>
            <a:ext cx="7272808" cy="2585323"/>
          </a:xfrm>
          <a:prstGeom prst="rect">
            <a:avLst/>
          </a:prstGeom>
          <a:noFill/>
        </p:spPr>
        <p:txBody>
          <a:bodyPr wrap="square">
            <a:spAutoFit/>
          </a:bodyPr>
          <a:lstStyle/>
          <a:p>
            <a:pPr>
              <a:buNone/>
            </a:pPr>
            <a:r>
              <a:rPr lang="en-US" b="1" dirty="0"/>
              <a:t>Problem Statement:</a:t>
            </a:r>
          </a:p>
          <a:p>
            <a:r>
              <a:rPr lang="en-US" dirty="0"/>
              <a:t>Individuals who use wheelchairs frequently encounter obstacles that hinder their mobility, independence, and access to essential services. Common issues include the lack of reliable information about wheelchair-accessible venues, difficulty in navigating unfamiliar environments, limited awareness of wheelchair maintenance and user rights, and the absence of immediate support when facing problems related to wheelchair use. These challenges contribute to reduced quality of life, dependence on others, and increased frustration in everyday activities.</a:t>
            </a:r>
          </a:p>
        </p:txBody>
      </p:sp>
    </p:spTree>
    <p:extLst>
      <p:ext uri="{BB962C8B-B14F-4D97-AF65-F5344CB8AC3E}">
        <p14:creationId xmlns:p14="http://schemas.microsoft.com/office/powerpoint/2010/main" val="497939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DB224-6FD2-0DF8-C14C-424B583772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982014-C049-A30B-64DF-0F58FA9BBF16}"/>
              </a:ext>
            </a:extLst>
          </p:cNvPr>
          <p:cNvSpPr>
            <a:spLocks noGrp="1"/>
          </p:cNvSpPr>
          <p:nvPr>
            <p:ph idx="1"/>
          </p:nvPr>
        </p:nvSpPr>
        <p:spPr/>
        <p:txBody>
          <a:bodyPr/>
          <a:lstStyle/>
          <a:p>
            <a:endParaRPr lang="en-IN"/>
          </a:p>
        </p:txBody>
      </p:sp>
      <p:pic>
        <p:nvPicPr>
          <p:cNvPr id="4" name="Content Placeholder 3">
            <a:extLst>
              <a:ext uri="{FF2B5EF4-FFF2-40B4-BE49-F238E27FC236}">
                <a16:creationId xmlns:a16="http://schemas.microsoft.com/office/drawing/2014/main" id="{7B229259-0E9A-845F-FE41-08466B9EAE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9180512" cy="6885384"/>
          </a:xfrm>
          <a:prstGeom prst="rect">
            <a:avLst/>
          </a:prstGeom>
        </p:spPr>
      </p:pic>
      <p:pic>
        <p:nvPicPr>
          <p:cNvPr id="5" name="Picture 4">
            <a:extLst>
              <a:ext uri="{FF2B5EF4-FFF2-40B4-BE49-F238E27FC236}">
                <a16:creationId xmlns:a16="http://schemas.microsoft.com/office/drawing/2014/main" id="{15EE9558-56C3-48ED-33A6-703134B8D3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cxnSp>
        <p:nvCxnSpPr>
          <p:cNvPr id="6" name="Straight Connector 5">
            <a:extLst>
              <a:ext uri="{FF2B5EF4-FFF2-40B4-BE49-F238E27FC236}">
                <a16:creationId xmlns:a16="http://schemas.microsoft.com/office/drawing/2014/main" id="{B4041DB9-9D7A-7490-6D67-54A67100CCFA}"/>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97DE565-A68C-5F0C-E5EC-A13125883934}"/>
              </a:ext>
            </a:extLst>
          </p:cNvPr>
          <p:cNvSpPr txBox="1"/>
          <p:nvPr/>
        </p:nvSpPr>
        <p:spPr>
          <a:xfrm>
            <a:off x="539552" y="313601"/>
            <a:ext cx="4670322" cy="584775"/>
          </a:xfrm>
          <a:prstGeom prst="rect">
            <a:avLst/>
          </a:prstGeom>
          <a:noFill/>
        </p:spPr>
        <p:txBody>
          <a:bodyPr wrap="square">
            <a:spAutoFit/>
          </a:bodyPr>
          <a:lstStyle/>
          <a:p>
            <a:pPr lvl="0">
              <a:buSzPct val="25000"/>
            </a:pPr>
            <a:r>
              <a:rPr lang="en-US" sz="3200" b="1" kern="100" dirty="0">
                <a:latin typeface="Verdana" panose="020B0604030504040204" pitchFamily="34" charset="0"/>
                <a:cs typeface="Times New Roman" panose="02020603050405020304" pitchFamily="18" charset="0"/>
                <a:sym typeface="Arial"/>
              </a:rPr>
              <a:t>Solution</a:t>
            </a:r>
            <a:endParaRPr lang="en-IN" sz="3200" b="1" dirty="0">
              <a:cs typeface="Times New Roman" panose="02020603050405020304" pitchFamily="18" charset="0"/>
              <a:sym typeface="Arial"/>
            </a:endParaRPr>
          </a:p>
        </p:txBody>
      </p:sp>
      <p:sp>
        <p:nvSpPr>
          <p:cNvPr id="10" name="TextBox 9">
            <a:extLst>
              <a:ext uri="{FF2B5EF4-FFF2-40B4-BE49-F238E27FC236}">
                <a16:creationId xmlns:a16="http://schemas.microsoft.com/office/drawing/2014/main" id="{8DA85E66-34BC-976D-DF95-BA96ECF11C97}"/>
              </a:ext>
            </a:extLst>
          </p:cNvPr>
          <p:cNvSpPr txBox="1"/>
          <p:nvPr/>
        </p:nvSpPr>
        <p:spPr>
          <a:xfrm>
            <a:off x="719572" y="1428816"/>
            <a:ext cx="7704856" cy="4524315"/>
          </a:xfrm>
          <a:prstGeom prst="rect">
            <a:avLst/>
          </a:prstGeom>
          <a:noFill/>
        </p:spPr>
        <p:txBody>
          <a:bodyPr wrap="square">
            <a:spAutoFit/>
          </a:bodyPr>
          <a:lstStyle/>
          <a:p>
            <a:pPr>
              <a:buNone/>
            </a:pPr>
            <a:r>
              <a:rPr lang="en-US" b="1" dirty="0"/>
              <a:t>Proposed Solution:</a:t>
            </a:r>
          </a:p>
          <a:p>
            <a:pPr>
              <a:buNone/>
            </a:pPr>
            <a:r>
              <a:rPr lang="en-US" dirty="0"/>
              <a:t>To address these challenges, the </a:t>
            </a:r>
            <a:r>
              <a:rPr lang="en-US" b="1" dirty="0"/>
              <a:t>Wheelchair Guidance and Assistance System</a:t>
            </a:r>
            <a:r>
              <a:rPr lang="en-US" dirty="0"/>
              <a:t> is designed as an all-in-one digital platform that enhances accessibility and support for wheelchair users. The system provides:</a:t>
            </a:r>
          </a:p>
          <a:p>
            <a:pPr>
              <a:buFont typeface="Arial" panose="020B0604020202020204" pitchFamily="34" charset="0"/>
              <a:buChar char="•"/>
            </a:pPr>
            <a:r>
              <a:rPr lang="en-US" b="1" dirty="0"/>
              <a:t>Accessible Venues Map</a:t>
            </a:r>
            <a:r>
              <a:rPr lang="en-US" dirty="0"/>
              <a:t>: An interactive, GPS-enabled map that helps users identify and locate nearby wheelchair-accessible places such as buildings, transport stations, restrooms, and recreational areas.</a:t>
            </a:r>
          </a:p>
          <a:p>
            <a:pPr>
              <a:buFont typeface="Arial" panose="020B0604020202020204" pitchFamily="34" charset="0"/>
              <a:buChar char="•"/>
            </a:pPr>
            <a:r>
              <a:rPr lang="en-US" b="1" dirty="0"/>
              <a:t>Educational Content Hub</a:t>
            </a:r>
            <a:r>
              <a:rPr lang="en-US" dirty="0"/>
              <a:t>: Curated resources covering wheelchair usage, maintenance, health and safety tips, accessibility laws, and user rights to empower and educate users.</a:t>
            </a:r>
          </a:p>
          <a:p>
            <a:pPr>
              <a:buFont typeface="Arial" panose="020B0604020202020204" pitchFamily="34" charset="0"/>
              <a:buChar char="•"/>
            </a:pPr>
            <a:r>
              <a:rPr lang="en-US" b="1" dirty="0"/>
              <a:t>24/7 Chatbot Assistance</a:t>
            </a:r>
            <a:r>
              <a:rPr lang="en-US" dirty="0"/>
              <a:t>: A smart chatbot that offers instant support for wheelchair-related queries, troubleshooting, guidance, and connections to service providers.</a:t>
            </a:r>
          </a:p>
          <a:p>
            <a:r>
              <a:rPr lang="en-US" dirty="0"/>
              <a:t>This solution promotes independence, reduces uncertainty, and bridges the accessibility gap by offering practical, real-time support and information tailored to the needs of wheelchair users.</a:t>
            </a:r>
          </a:p>
        </p:txBody>
      </p:sp>
    </p:spTree>
    <p:extLst>
      <p:ext uri="{BB962C8B-B14F-4D97-AF65-F5344CB8AC3E}">
        <p14:creationId xmlns:p14="http://schemas.microsoft.com/office/powerpoint/2010/main" val="3029205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256" y="-13692"/>
            <a:ext cx="9180512" cy="6885384"/>
          </a:xfrm>
        </p:spPr>
      </p:pic>
      <p:sp>
        <p:nvSpPr>
          <p:cNvPr id="5" name="Rectangle 1"/>
          <p:cNvSpPr>
            <a:spLocks noChangeArrowheads="1"/>
          </p:cNvSpPr>
          <p:nvPr/>
        </p:nvSpPr>
        <p:spPr bwMode="auto">
          <a:xfrm>
            <a:off x="179512" y="15159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Key Features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0365"/>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9271CB7C-4945-823E-1EB7-2B2319D71677}"/>
              </a:ext>
            </a:extLst>
          </p:cNvPr>
          <p:cNvSpPr>
            <a:spLocks noChangeArrowheads="1"/>
          </p:cNvSpPr>
          <p:nvPr/>
        </p:nvSpPr>
        <p:spPr bwMode="auto">
          <a:xfrm>
            <a:off x="179512" y="1474907"/>
            <a:ext cx="8784976"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Interactive Accessibility Map</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The website includes a GPS-enabled interactive map that displays accessible routes, facilities (like ramps, elevators, and restrooms), and potential obstructions. This map utilizes open-source geographic data and allows users to submit feedback on inaccessible areas, thus creating a dynamic, community-driven resource.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Chatbot Assistance System</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A key component of the platform is a 24/7 AI-powered chatbot designed to offer both </a:t>
            </a:r>
            <a:r>
              <a:rPr kumimoji="0" lang="en-US" altLang="en-US" sz="1600" b="1" i="0" u="none" strike="noStrike" cap="none" normalizeH="0" baseline="0" dirty="0">
                <a:ln>
                  <a:noFill/>
                </a:ln>
                <a:solidFill>
                  <a:schemeClr val="tx1"/>
                </a:solidFill>
                <a:effectLst/>
                <a:latin typeface="Arial" panose="020B0604020202020204" pitchFamily="34" charset="0"/>
              </a:rPr>
              <a:t>practical assistance</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a:ln>
                  <a:noFill/>
                </a:ln>
                <a:solidFill>
                  <a:schemeClr val="tx1"/>
                </a:solidFill>
                <a:effectLst/>
                <a:latin typeface="Arial" panose="020B0604020202020204" pitchFamily="34" charset="0"/>
              </a:rPr>
              <a:t>emotional support</a:t>
            </a:r>
            <a:r>
              <a:rPr kumimoji="0" lang="en-US" altLang="en-US" sz="1600" b="0" i="0" u="none" strike="noStrike" cap="none" normalizeH="0" baseline="0" dirty="0">
                <a:ln>
                  <a:noFill/>
                </a:ln>
                <a:solidFill>
                  <a:schemeClr val="tx1"/>
                </a:solidFill>
                <a:effectLst/>
                <a:latin typeface="Arial" panose="020B0604020202020204" pitchFamily="34" charset="0"/>
              </a:rPr>
              <a:t>. Users can ask the chatbot questions related to accessibility, receive recommendations for nearby accessible services (such as restaurants, clinics, transport stations), or learn how to report barriers or incidents.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F11E1822-81CD-CECE-33E9-23D4E6A5F78A}"/>
              </a:ext>
            </a:extLst>
          </p:cNvPr>
          <p:cNvSpPr txBox="1"/>
          <p:nvPr/>
        </p:nvSpPr>
        <p:spPr>
          <a:xfrm>
            <a:off x="179512" y="4551532"/>
            <a:ext cx="8712968" cy="166199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Informational and Awareness Portal</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The website hosts a rich library of articles, guides, and tips on issues like: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Choosing the right wheelchair.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Legal accessibility rights.</a:t>
            </a:r>
          </a:p>
          <a:p>
            <a:pPr lvl="0" eaLnBrk="0" fontAlgn="base" hangingPunct="0">
              <a:spcBef>
                <a:spcPct val="0"/>
              </a:spcBef>
              <a:spcAft>
                <a:spcPct val="0"/>
              </a:spcAft>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Safety and emergency protocols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endParaRPr lang="en-IN" dirty="0"/>
          </a:p>
        </p:txBody>
      </p:sp>
    </p:spTree>
    <p:extLst>
      <p:ext uri="{BB962C8B-B14F-4D97-AF65-F5344CB8AC3E}">
        <p14:creationId xmlns:p14="http://schemas.microsoft.com/office/powerpoint/2010/main" val="957423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306593"/>
            <a:ext cx="425469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a:t>
            </a:r>
            <a:r>
              <a:rPr lang="en-US" sz="3200" b="1" kern="100" dirty="0" err="1">
                <a:effectLst/>
                <a:latin typeface="Verdana" panose="020B0604030504040204" pitchFamily="34" charset="0"/>
                <a:ea typeface="Times New Roman" panose="02020603050405020304" pitchFamily="18" charset="0"/>
                <a:cs typeface="Times New Roman" panose="02020603050405020304" pitchFamily="18" charset="0"/>
              </a:rPr>
              <a:t>Usecases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E9BA73A4-B4E9-91C5-5FB4-7C092D2B2698}"/>
              </a:ext>
            </a:extLst>
          </p:cNvPr>
          <p:cNvSpPr txBox="1"/>
          <p:nvPr/>
        </p:nvSpPr>
        <p:spPr>
          <a:xfrm>
            <a:off x="557808" y="1061448"/>
            <a:ext cx="8064896" cy="5355312"/>
          </a:xfrm>
          <a:prstGeom prst="rect">
            <a:avLst/>
          </a:prstGeom>
          <a:noFill/>
        </p:spPr>
        <p:txBody>
          <a:bodyPr wrap="square">
            <a:spAutoFit/>
          </a:bodyPr>
          <a:lstStyle/>
          <a:p>
            <a:pPr>
              <a:buNone/>
            </a:pPr>
            <a:r>
              <a:rPr lang="en-US" b="1" dirty="0"/>
              <a:t>1. Accessible Route Navigation</a:t>
            </a:r>
          </a:p>
          <a:p>
            <a:pPr>
              <a:buFont typeface="Arial" panose="020B0604020202020204" pitchFamily="34" charset="0"/>
              <a:buChar char="•"/>
            </a:pPr>
            <a:r>
              <a:rPr lang="en-US" b="1" dirty="0"/>
              <a:t>Actors</a:t>
            </a:r>
            <a:r>
              <a:rPr lang="en-US" dirty="0"/>
              <a:t>: Wheelchair users</a:t>
            </a:r>
          </a:p>
          <a:p>
            <a:pPr>
              <a:buFont typeface="Arial" panose="020B0604020202020204" pitchFamily="34" charset="0"/>
              <a:buChar char="•"/>
            </a:pPr>
            <a:r>
              <a:rPr lang="en-US" b="1" dirty="0"/>
              <a:t>Description</a:t>
            </a:r>
            <a:r>
              <a:rPr lang="en-US" dirty="0"/>
              <a:t>: Users can find and follow routes optimized for wheelchair accessibility using a map interface.</a:t>
            </a:r>
          </a:p>
          <a:p>
            <a:pPr>
              <a:buFont typeface="Arial" panose="020B0604020202020204" pitchFamily="34" charset="0"/>
              <a:buChar char="•"/>
            </a:pPr>
            <a:r>
              <a:rPr lang="en-US" b="1" dirty="0"/>
              <a:t>Goal</a:t>
            </a:r>
            <a:r>
              <a:rPr lang="en-US" dirty="0"/>
              <a:t>: Avoid stairs, narrow paths, and other barriers by offering safe, navigable routes with ramps, lifts, or flat surfaces.</a:t>
            </a:r>
          </a:p>
          <a:p>
            <a:pPr>
              <a:buNone/>
            </a:pPr>
            <a:endParaRPr lang="en-US" b="1" dirty="0"/>
          </a:p>
          <a:p>
            <a:pPr>
              <a:buNone/>
            </a:pPr>
            <a:r>
              <a:rPr lang="en-US" b="1" dirty="0"/>
              <a:t>2. Live Chatbot Support</a:t>
            </a:r>
          </a:p>
          <a:p>
            <a:pPr>
              <a:buFont typeface="Arial" panose="020B0604020202020204" pitchFamily="34" charset="0"/>
              <a:buChar char="•"/>
            </a:pPr>
            <a:r>
              <a:rPr lang="en-US" b="1" dirty="0"/>
              <a:t>Actors</a:t>
            </a:r>
            <a:r>
              <a:rPr lang="en-US" dirty="0"/>
              <a:t>: Wheelchair users, caregivers, or visitors to new locations</a:t>
            </a:r>
          </a:p>
          <a:p>
            <a:pPr>
              <a:buFont typeface="Arial" panose="020B0604020202020204" pitchFamily="34" charset="0"/>
              <a:buChar char="•"/>
            </a:pPr>
            <a:r>
              <a:rPr lang="en-US" b="1" dirty="0"/>
              <a:t>Description</a:t>
            </a:r>
            <a:r>
              <a:rPr lang="en-US" dirty="0"/>
              <a:t>: A chatbot answers questions in real time, offering assistance on topics like accessibility rights, nearby facilities, or emergency tips.</a:t>
            </a:r>
          </a:p>
          <a:p>
            <a:pPr>
              <a:buFont typeface="Arial" panose="020B0604020202020204" pitchFamily="34" charset="0"/>
              <a:buChar char="•"/>
            </a:pPr>
            <a:r>
              <a:rPr lang="en-US" b="1" dirty="0"/>
              <a:t>Goal</a:t>
            </a:r>
            <a:r>
              <a:rPr lang="en-US" dirty="0"/>
              <a:t>: Provide instant help and reduce the user’s dependency on others.</a:t>
            </a:r>
          </a:p>
          <a:p>
            <a:pPr>
              <a:buNone/>
            </a:pPr>
            <a:endParaRPr lang="en-US" b="1" dirty="0"/>
          </a:p>
          <a:p>
            <a:pPr>
              <a:buNone/>
            </a:pPr>
            <a:r>
              <a:rPr lang="en-US" b="1" dirty="0"/>
              <a:t>3. Awareness &amp; Education Hub</a:t>
            </a:r>
          </a:p>
          <a:p>
            <a:pPr>
              <a:buFont typeface="Arial" panose="020B0604020202020204" pitchFamily="34" charset="0"/>
              <a:buChar char="•"/>
            </a:pPr>
            <a:r>
              <a:rPr lang="en-US" b="1" dirty="0"/>
              <a:t>Actors</a:t>
            </a:r>
            <a:r>
              <a:rPr lang="en-US" dirty="0"/>
              <a:t>: Wheelchair users, caregivers, NGOs, city planners</a:t>
            </a:r>
          </a:p>
          <a:p>
            <a:pPr>
              <a:buFont typeface="Arial" panose="020B0604020202020204" pitchFamily="34" charset="0"/>
              <a:buChar char="•"/>
            </a:pPr>
            <a:r>
              <a:rPr lang="en-US" b="1" dirty="0"/>
              <a:t>Description</a:t>
            </a:r>
            <a:r>
              <a:rPr lang="en-US" dirty="0"/>
              <a:t>: Access guides, tips, and articles on overcoming common wheelchair-related challenges (e.g., dealing with inaccessible transport, choosing the right wheelchair).</a:t>
            </a:r>
          </a:p>
          <a:p>
            <a:pPr>
              <a:buFont typeface="Arial" panose="020B0604020202020204" pitchFamily="34" charset="0"/>
              <a:buChar char="•"/>
            </a:pPr>
            <a:r>
              <a:rPr lang="en-US" b="1" dirty="0"/>
              <a:t>Goal</a:t>
            </a:r>
            <a:r>
              <a:rPr lang="en-US" dirty="0"/>
              <a:t>: Empower users with knowledge and raise public awareness.</a:t>
            </a:r>
          </a:p>
        </p:txBody>
      </p:sp>
    </p:spTree>
    <p:extLst>
      <p:ext uri="{BB962C8B-B14F-4D97-AF65-F5344CB8AC3E}">
        <p14:creationId xmlns:p14="http://schemas.microsoft.com/office/powerpoint/2010/main" val="3295812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6517</TotalTime>
  <Words>1670</Words>
  <Application>Microsoft Office PowerPoint</Application>
  <PresentationFormat>On-screen Show (4:3)</PresentationFormat>
  <Paragraphs>154</Paragraphs>
  <Slides>19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Cambria</vt:lpstr>
      <vt:lpstr>Garamond</vt:lpstr>
      <vt:lpstr>Söhne</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WEBDEV</dc:creator>
  <cp:lastModifiedBy>deepanshu .</cp:lastModifiedBy>
  <cp:revision>308</cp:revision>
  <cp:lastPrinted>2022-09-05T08:43:44Z</cp:lastPrinted>
  <dcterms:created xsi:type="dcterms:W3CDTF">2020-01-16T09:05:56Z</dcterms:created>
  <dcterms:modified xsi:type="dcterms:W3CDTF">2025-05-07T14:34:02Z</dcterms:modified>
</cp:coreProperties>
</file>