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4"/>
  </p:sldMasterIdLst>
  <p:notesMasterIdLst>
    <p:notesMasterId r:id="rId92"/>
  </p:notesMasterIdLst>
  <p:handoutMasterIdLst>
    <p:handoutMasterId r:id="rId93"/>
  </p:handoutMasterIdLst>
  <p:sldIdLst>
    <p:sldId id="344" r:id="rId5"/>
    <p:sldId id="355" r:id="rId6"/>
    <p:sldId id="348" r:id="rId7"/>
    <p:sldId id="368" r:id="rId8"/>
    <p:sldId id="364" r:id="rId9"/>
    <p:sldId id="365" r:id="rId10"/>
    <p:sldId id="366" r:id="rId11"/>
    <p:sldId id="367" r:id="rId12"/>
    <p:sldId id="437" r:id="rId13"/>
    <p:sldId id="363" r:id="rId14"/>
    <p:sldId id="455" r:id="rId15"/>
    <p:sldId id="463" r:id="rId16"/>
    <p:sldId id="398" r:id="rId17"/>
    <p:sldId id="361" r:id="rId18"/>
    <p:sldId id="370" r:id="rId19"/>
    <p:sldId id="372" r:id="rId20"/>
    <p:sldId id="379" r:id="rId21"/>
    <p:sldId id="420" r:id="rId22"/>
    <p:sldId id="371" r:id="rId23"/>
    <p:sldId id="380" r:id="rId24"/>
    <p:sldId id="438" r:id="rId25"/>
    <p:sldId id="381" r:id="rId26"/>
    <p:sldId id="357" r:id="rId27"/>
    <p:sldId id="422" r:id="rId28"/>
    <p:sldId id="448" r:id="rId29"/>
    <p:sldId id="403" r:id="rId30"/>
    <p:sldId id="384" r:id="rId31"/>
    <p:sldId id="449" r:id="rId32"/>
    <p:sldId id="396" r:id="rId33"/>
    <p:sldId id="383" r:id="rId34"/>
    <p:sldId id="404" r:id="rId35"/>
    <p:sldId id="405" r:id="rId36"/>
    <p:sldId id="385" r:id="rId37"/>
    <p:sldId id="387" r:id="rId38"/>
    <p:sldId id="406" r:id="rId39"/>
    <p:sldId id="407" r:id="rId40"/>
    <p:sldId id="408" r:id="rId41"/>
    <p:sldId id="386" r:id="rId42"/>
    <p:sldId id="389" r:id="rId43"/>
    <p:sldId id="445" r:id="rId44"/>
    <p:sldId id="401" r:id="rId45"/>
    <p:sldId id="390" r:id="rId46"/>
    <p:sldId id="391" r:id="rId47"/>
    <p:sldId id="454" r:id="rId48"/>
    <p:sldId id="395" r:id="rId49"/>
    <p:sldId id="410" r:id="rId50"/>
    <p:sldId id="415" r:id="rId51"/>
    <p:sldId id="444" r:id="rId52"/>
    <p:sldId id="446" r:id="rId53"/>
    <p:sldId id="409" r:id="rId54"/>
    <p:sldId id="418" r:id="rId55"/>
    <p:sldId id="411" r:id="rId56"/>
    <p:sldId id="419" r:id="rId57"/>
    <p:sldId id="421" r:id="rId58"/>
    <p:sldId id="430" r:id="rId59"/>
    <p:sldId id="432" r:id="rId60"/>
    <p:sldId id="439" r:id="rId61"/>
    <p:sldId id="440" r:id="rId62"/>
    <p:sldId id="441" r:id="rId63"/>
    <p:sldId id="394" r:id="rId64"/>
    <p:sldId id="399" r:id="rId65"/>
    <p:sldId id="462" r:id="rId66"/>
    <p:sldId id="392" r:id="rId67"/>
    <p:sldId id="467" r:id="rId68"/>
    <p:sldId id="393" r:id="rId69"/>
    <p:sldId id="400" r:id="rId70"/>
    <p:sldId id="434" r:id="rId71"/>
    <p:sldId id="435" r:id="rId72"/>
    <p:sldId id="412" r:id="rId73"/>
    <p:sldId id="443" r:id="rId74"/>
    <p:sldId id="442" r:id="rId75"/>
    <p:sldId id="423" r:id="rId76"/>
    <p:sldId id="447" r:id="rId77"/>
    <p:sldId id="453" r:id="rId78"/>
    <p:sldId id="456" r:id="rId79"/>
    <p:sldId id="457" r:id="rId80"/>
    <p:sldId id="464" r:id="rId81"/>
    <p:sldId id="465" r:id="rId82"/>
    <p:sldId id="466" r:id="rId83"/>
    <p:sldId id="458" r:id="rId84"/>
    <p:sldId id="459" r:id="rId85"/>
    <p:sldId id="413" r:id="rId86"/>
    <p:sldId id="414" r:id="rId87"/>
    <p:sldId id="450" r:id="rId88"/>
    <p:sldId id="461" r:id="rId89"/>
    <p:sldId id="338" r:id="rId90"/>
    <p:sldId id="286" r:id="rId91"/>
  </p:sldIdLst>
  <p:sldSz cx="9144000" cy="5143500" type="screen16x9"/>
  <p:notesSz cx="7099300" cy="10234613"/>
  <p:embeddedFontLst>
    <p:embeddedFont>
      <p:font typeface="Century Gothic" panose="020B0502020202020204" pitchFamily="34" charset="0"/>
      <p:regular r:id="rId94"/>
      <p:bold r:id="rId95"/>
      <p:italic r:id="rId96"/>
      <p:boldItalic r:id="rId97"/>
    </p:embeddedFont>
    <p:embeddedFont>
      <p:font typeface="Calibri" panose="020F0502020204030204" pitchFamily="34" charset="0"/>
      <p:regular r:id="rId98"/>
      <p:bold r:id="rId99"/>
      <p:italic r:id="rId100"/>
      <p:boldItalic r:id="rId101"/>
    </p:embeddedFont>
    <p:embeddedFont>
      <p:font typeface="Verdana" panose="020B0604030504040204" pitchFamily="34" charset="0"/>
      <p:regular r:id="rId102"/>
      <p:bold r:id="rId103"/>
      <p:italic r:id="rId104"/>
      <p:boldItalic r:id="rId105"/>
    </p:embeddedFont>
    <p:embeddedFont>
      <p:font typeface="Calibri Light" panose="020F0302020204030204" pitchFamily="34" charset="0"/>
      <p:regular r:id="rId106"/>
      <p:italic r:id="rId107"/>
    </p:embeddedFont>
    <p:embeddedFont>
      <p:font typeface="Roboto Light" pitchFamily="2" charset="0"/>
      <p:regular r:id="rId108"/>
      <p:italic r:id="rId109"/>
    </p:embeddedFont>
    <p:embeddedFont>
      <p:font typeface="SimSun" panose="02010600030101010101" pitchFamily="2" charset="-122"/>
      <p:regular r:id="rId110"/>
    </p:embeddedFont>
    <p:embeddedFont>
      <p:font typeface="Segoe UI Symbol" panose="020B0502040204020203" pitchFamily="34" charset="0"/>
      <p:regular r:id="rId111"/>
    </p:embeddedFont>
    <p:embeddedFont>
      <p:font typeface="Wingdings 2" panose="05020102010507070707" pitchFamily="18" charset="2"/>
      <p:regular r:id="rId112"/>
    </p:embeddedFont>
    <p:embeddedFont>
      <p:font typeface="Roboto Medium" pitchFamily="2" charset="0"/>
      <p:regular r:id="rId113"/>
      <p:italic r:id="rId114"/>
    </p:embeddedFont>
    <p:embeddedFont>
      <p:font typeface="Roboto Condensed" pitchFamily="2" charset="0"/>
      <p:regular r:id="rId115"/>
      <p:bold r:id="rId116"/>
      <p:italic r:id="rId117"/>
      <p:boldItalic r:id="rId118"/>
    </p:embeddedFont>
    <p:embeddedFont>
      <p:font typeface="Consolas" panose="020B0609020204030204" pitchFamily="49" charset="0"/>
      <p:regular r:id="rId119"/>
      <p:bold r:id="rId120"/>
      <p:italic r:id="rId121"/>
      <p:boldItalic r:id="rId1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4">
          <p15:clr>
            <a:srgbClr val="A4A3A4"/>
          </p15:clr>
        </p15:guide>
        <p15:guide id="2" orient="horz" pos="1236">
          <p15:clr>
            <a:srgbClr val="A4A3A4"/>
          </p15:clr>
        </p15:guide>
        <p15:guide id="3" pos="288">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RIGNAUD Etienne" initials="VE" lastIdx="1" clrIdx="0">
    <p:extLst>
      <p:ext uri="{19B8F6BF-5375-455C-9EA6-DF929625EA0E}">
        <p15:presenceInfo xmlns:p15="http://schemas.microsoft.com/office/powerpoint/2012/main" userId="S-1-5-21-1248577188-10479689-3873521419-5065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FFFFF"/>
    <a:srgbClr val="B133F9"/>
    <a:srgbClr val="4790B3"/>
    <a:srgbClr val="72AF2F"/>
    <a:srgbClr val="EE292F"/>
    <a:srgbClr val="262626"/>
    <a:srgbClr val="252C3D"/>
    <a:srgbClr val="231F20"/>
    <a:srgbClr val="272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91715" autoAdjust="0"/>
  </p:normalViewPr>
  <p:slideViewPr>
    <p:cSldViewPr>
      <p:cViewPr varScale="1">
        <p:scale>
          <a:sx n="141" d="100"/>
          <a:sy n="141" d="100"/>
        </p:scale>
        <p:origin x="480" y="120"/>
      </p:cViewPr>
      <p:guideLst>
        <p:guide orient="horz" pos="1524"/>
        <p:guide orient="horz" pos="1236"/>
        <p:guide pos="288"/>
      </p:guideLst>
    </p:cSldViewPr>
  </p:slideViewPr>
  <p:notesTextViewPr>
    <p:cViewPr>
      <p:scale>
        <a:sx n="100" d="100"/>
        <a:sy n="100" d="100"/>
      </p:scale>
      <p:origin x="0" y="0"/>
    </p:cViewPr>
  </p:notesTextViewPr>
  <p:notesViewPr>
    <p:cSldViewPr showGuides="1">
      <p:cViewPr varScale="1">
        <p:scale>
          <a:sx n="82" d="100"/>
          <a:sy n="82" d="100"/>
        </p:scale>
        <p:origin x="-3180"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font" Target="fonts/font24.fntdata"/><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font" Target="fonts/font19.fntdata"/><Relationship Id="rId16" Type="http://schemas.openxmlformats.org/officeDocument/2006/relationships/slide" Target="slides/slide12.xml"/><Relationship Id="rId107" Type="http://schemas.openxmlformats.org/officeDocument/2006/relationships/font" Target="fonts/font14.fntdata"/><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9.fntdata"/><Relationship Id="rId123"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font" Target="fonts/font2.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font" Target="fonts/font7.fntdata"/><Relationship Id="rId105" Type="http://schemas.openxmlformats.org/officeDocument/2006/relationships/font" Target="fonts/font12.fntdata"/><Relationship Id="rId113" Type="http://schemas.openxmlformats.org/officeDocument/2006/relationships/font" Target="fonts/font20.fntdata"/><Relationship Id="rId118" Type="http://schemas.openxmlformats.org/officeDocument/2006/relationships/font" Target="fonts/font25.fntdata"/><Relationship Id="rId12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handoutMaster" Target="handoutMasters/handoutMaster1.xml"/><Relationship Id="rId98" Type="http://schemas.openxmlformats.org/officeDocument/2006/relationships/font" Target="fonts/font5.fntdata"/><Relationship Id="rId121" Type="http://schemas.openxmlformats.org/officeDocument/2006/relationships/font" Target="fonts/font28.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font" Target="fonts/font10.fntdata"/><Relationship Id="rId108" Type="http://schemas.openxmlformats.org/officeDocument/2006/relationships/font" Target="fonts/font15.fntdata"/><Relationship Id="rId116" Type="http://schemas.openxmlformats.org/officeDocument/2006/relationships/font" Target="fonts/font23.fntdata"/><Relationship Id="rId124"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font" Target="fonts/font3.fntdata"/><Relationship Id="rId111" Type="http://schemas.openxmlformats.org/officeDocument/2006/relationships/font" Target="fonts/font18.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font" Target="fonts/font13.fntdata"/><Relationship Id="rId114" Type="http://schemas.openxmlformats.org/officeDocument/2006/relationships/font" Target="fonts/font21.fntdata"/><Relationship Id="rId119" Type="http://schemas.openxmlformats.org/officeDocument/2006/relationships/font" Target="fonts/font26.fntdata"/><Relationship Id="rId12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font" Target="fonts/font1.fntdata"/><Relationship Id="rId99" Type="http://schemas.openxmlformats.org/officeDocument/2006/relationships/font" Target="fonts/font6.fntdata"/><Relationship Id="rId101" Type="http://schemas.openxmlformats.org/officeDocument/2006/relationships/font" Target="fonts/font8.fntdata"/><Relationship Id="rId122" Type="http://schemas.openxmlformats.org/officeDocument/2006/relationships/font" Target="fonts/font29.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font" Target="fonts/font16.fntdata"/><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4.fntdata"/><Relationship Id="rId104" Type="http://schemas.openxmlformats.org/officeDocument/2006/relationships/font" Target="fonts/font11.fntdata"/><Relationship Id="rId120" Type="http://schemas.openxmlformats.org/officeDocument/2006/relationships/font" Target="fonts/font27.fntdata"/><Relationship Id="rId125"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font" Target="fonts/font17.fntdata"/><Relationship Id="rId115" Type="http://schemas.openxmlformats.org/officeDocument/2006/relationships/font" Target="fonts/font22.fntdata"/><Relationship Id="rId61" Type="http://schemas.openxmlformats.org/officeDocument/2006/relationships/slide" Target="slides/slide57.xml"/><Relationship Id="rId82" Type="http://schemas.openxmlformats.org/officeDocument/2006/relationships/slide" Target="slides/slide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7D639E65-4FE1-41E5-A1F2-DEBFE1551984}" type="datetimeFigureOut">
              <a:rPr lang="en-US" smtClean="0"/>
              <a:t>2/10/2018</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A31BD93-2676-40DB-A0BE-D9A209D9F214}" type="slidenum">
              <a:rPr lang="en-US" smtClean="0"/>
              <a:t>‹N°›</a:t>
            </a:fld>
            <a:endParaRPr lang="en-US"/>
          </a:p>
        </p:txBody>
      </p:sp>
    </p:spTree>
    <p:extLst>
      <p:ext uri="{BB962C8B-B14F-4D97-AF65-F5344CB8AC3E}">
        <p14:creationId xmlns:p14="http://schemas.microsoft.com/office/powerpoint/2010/main" val="53469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34980EE-51E4-494A-9DF6-C2E2651FA103}" type="datetimeFigureOut">
              <a:rPr lang="en-US" smtClean="0"/>
              <a:t>2/10/2018</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51352D6-DB90-4E7F-9D63-052A5F9664B4}" type="slidenum">
              <a:rPr lang="en-US" smtClean="0"/>
              <a:t>‹N°›</a:t>
            </a:fld>
            <a:endParaRPr lang="en-US"/>
          </a:p>
        </p:txBody>
      </p:sp>
    </p:spTree>
    <p:extLst>
      <p:ext uri="{BB962C8B-B14F-4D97-AF65-F5344CB8AC3E}">
        <p14:creationId xmlns:p14="http://schemas.microsoft.com/office/powerpoint/2010/main" val="797204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Local repo can also be seen as a </a:t>
            </a:r>
            <a:r>
              <a:rPr lang="en-US" b="1" noProof="0" dirty="0" smtClean="0"/>
              <a:t>backup</a:t>
            </a:r>
            <a:r>
              <a:rPr lang="en-US" noProof="0" dirty="0" smtClean="0"/>
              <a:t> of the original repo</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a:t>
            </a:fld>
            <a:endParaRPr lang="en-US"/>
          </a:p>
        </p:txBody>
      </p:sp>
    </p:spTree>
    <p:extLst>
      <p:ext uri="{BB962C8B-B14F-4D97-AF65-F5344CB8AC3E}">
        <p14:creationId xmlns:p14="http://schemas.microsoft.com/office/powerpoint/2010/main" val="1018585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16</a:t>
            </a:fld>
            <a:endParaRPr lang="en-US"/>
          </a:p>
        </p:txBody>
      </p:sp>
    </p:spTree>
    <p:extLst>
      <p:ext uri="{BB962C8B-B14F-4D97-AF65-F5344CB8AC3E}">
        <p14:creationId xmlns:p14="http://schemas.microsoft.com/office/powerpoint/2010/main" val="1080726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17</a:t>
            </a:fld>
            <a:endParaRPr lang="en-US"/>
          </a:p>
        </p:txBody>
      </p:sp>
    </p:spTree>
    <p:extLst>
      <p:ext uri="{BB962C8B-B14F-4D97-AF65-F5344CB8AC3E}">
        <p14:creationId xmlns:p14="http://schemas.microsoft.com/office/powerpoint/2010/main" val="2076644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All saved</a:t>
            </a:r>
            <a:r>
              <a:rPr lang="en-US" baseline="0" noProof="0" dirty="0" smtClean="0"/>
              <a:t> </a:t>
            </a:r>
            <a:r>
              <a:rPr lang="en-US" noProof="0" dirty="0" smtClean="0"/>
              <a:t>stashes are available from all local branches</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18</a:t>
            </a:fld>
            <a:endParaRPr lang="en-US"/>
          </a:p>
        </p:txBody>
      </p:sp>
    </p:spTree>
    <p:extLst>
      <p:ext uri="{BB962C8B-B14F-4D97-AF65-F5344CB8AC3E}">
        <p14:creationId xmlns:p14="http://schemas.microsoft.com/office/powerpoint/2010/main" val="46572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dirty="0"/>
              <a:t>A remote called </a:t>
            </a:r>
            <a:r>
              <a:rPr lang="en-US" sz="1300" b="1" dirty="0"/>
              <a:t>origin</a:t>
            </a:r>
            <a:r>
              <a:rPr lang="en-US" sz="1300" dirty="0"/>
              <a:t> is automatically created when you clone a repo, pointing to the repo you cloned from.</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19</a:t>
            </a:fld>
            <a:endParaRPr lang="en-US"/>
          </a:p>
        </p:txBody>
      </p:sp>
    </p:spTree>
    <p:extLst>
      <p:ext uri="{BB962C8B-B14F-4D97-AF65-F5344CB8AC3E}">
        <p14:creationId xmlns:p14="http://schemas.microsoft.com/office/powerpoint/2010/main" val="925548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20</a:t>
            </a:fld>
            <a:endParaRPr lang="en-US"/>
          </a:p>
        </p:txBody>
      </p:sp>
    </p:spTree>
    <p:extLst>
      <p:ext uri="{BB962C8B-B14F-4D97-AF65-F5344CB8AC3E}">
        <p14:creationId xmlns:p14="http://schemas.microsoft.com/office/powerpoint/2010/main" val="1402441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Merge</a:t>
            </a:r>
            <a:r>
              <a:rPr lang="en-US" baseline="0" noProof="0" dirty="0" smtClean="0"/>
              <a:t> operation</a:t>
            </a:r>
            <a:r>
              <a:rPr lang="en-US" noProof="0" dirty="0" smtClean="0"/>
              <a:t> creates an</a:t>
            </a:r>
            <a:r>
              <a:rPr lang="en-US" baseline="0" noProof="0" dirty="0" smtClean="0"/>
              <a:t> additional ‘merge commit’ </a:t>
            </a:r>
            <a:r>
              <a:rPr lang="en-US" baseline="0" noProof="0" dirty="0" smtClean="0">
                <a:sym typeface="Wingdings" panose="05000000000000000000" pitchFamily="2" charset="2"/>
              </a:rPr>
              <a:t>--&gt; </a:t>
            </a:r>
            <a:r>
              <a:rPr lang="en-US" baseline="0" noProof="0" dirty="0" smtClean="0"/>
              <a:t>rollback easy</a:t>
            </a:r>
          </a:p>
          <a:p>
            <a:endParaRPr lang="en-US" baseline="0" noProof="0" dirty="0" smtClean="0"/>
          </a:p>
          <a:p>
            <a:r>
              <a:rPr lang="en-US" noProof="0" dirty="0" smtClean="0"/>
              <a:t>Rebase does</a:t>
            </a:r>
            <a:r>
              <a:rPr lang="en-US" baseline="0" noProof="0" dirty="0" smtClean="0"/>
              <a:t> not need a ‘merge commit’ but as parent of commits change commit SHA’s change too</a:t>
            </a:r>
          </a:p>
          <a:p>
            <a:endParaRPr lang="en-US" baseline="0" noProof="0" dirty="0" smtClean="0"/>
          </a:p>
          <a:p>
            <a:r>
              <a:rPr lang="en-US" baseline="0" noProof="0" dirty="0" smtClean="0"/>
              <a:t>On your feature branch use rebase</a:t>
            </a:r>
          </a:p>
          <a:p>
            <a:r>
              <a:rPr lang="en-US" baseline="0" noProof="0" dirty="0" smtClean="0"/>
              <a:t>--&gt; you rebase </a:t>
            </a:r>
            <a:r>
              <a:rPr lang="en-US" b="1" baseline="0" noProof="0" dirty="0" smtClean="0"/>
              <a:t>your feature branch on top of master</a:t>
            </a:r>
          </a:p>
          <a:p>
            <a:endParaRPr lang="en-US" b="1" baseline="0" noProof="0" dirty="0" smtClean="0"/>
          </a:p>
          <a:p>
            <a:r>
              <a:rPr lang="en-US" b="0" baseline="0" noProof="0" dirty="0" smtClean="0"/>
              <a:t>On origin/master </a:t>
            </a:r>
            <a:r>
              <a:rPr lang="en-US" b="0" baseline="0" noProof="0" dirty="0" err="1" smtClean="0"/>
              <a:t>GitLab</a:t>
            </a:r>
            <a:r>
              <a:rPr lang="en-US" b="0" baseline="0" noProof="0" dirty="0" smtClean="0"/>
              <a:t> uses merge</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21</a:t>
            </a:fld>
            <a:endParaRPr lang="en-US"/>
          </a:p>
        </p:txBody>
      </p:sp>
    </p:spTree>
    <p:extLst>
      <p:ext uri="{BB962C8B-B14F-4D97-AF65-F5344CB8AC3E}">
        <p14:creationId xmlns:p14="http://schemas.microsoft.com/office/powerpoint/2010/main" val="2395688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22</a:t>
            </a:fld>
            <a:endParaRPr lang="en-US"/>
          </a:p>
        </p:txBody>
      </p:sp>
    </p:spTree>
    <p:extLst>
      <p:ext uri="{BB962C8B-B14F-4D97-AF65-F5344CB8AC3E}">
        <p14:creationId xmlns:p14="http://schemas.microsoft.com/office/powerpoint/2010/main" val="294788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Mix presentations of </a:t>
            </a:r>
            <a:r>
              <a:rPr lang="en-US" b="1" noProof="0" dirty="0" smtClean="0"/>
              <a:t>basic</a:t>
            </a:r>
            <a:r>
              <a:rPr lang="en-US" b="1" baseline="0" noProof="0" dirty="0" smtClean="0"/>
              <a:t> commands </a:t>
            </a:r>
            <a:r>
              <a:rPr lang="en-US" baseline="0" noProof="0" dirty="0" smtClean="0"/>
              <a:t>and </a:t>
            </a:r>
            <a:r>
              <a:rPr lang="en-US" b="1" baseline="0" noProof="0" dirty="0" smtClean="0"/>
              <a:t>practical training</a:t>
            </a:r>
          </a:p>
          <a:p>
            <a:endParaRPr lang="en-US" b="0" baseline="0" noProof="0" dirty="0" smtClean="0"/>
          </a:p>
          <a:p>
            <a:r>
              <a:rPr lang="en-US" b="0" baseline="0" noProof="0" dirty="0" smtClean="0"/>
              <a:t>Training menu:</a:t>
            </a:r>
          </a:p>
          <a:p>
            <a:pPr marL="495239" indent="-495239">
              <a:buFont typeface="+mj-lt"/>
              <a:buAutoNum type="arabicPeriod"/>
            </a:pPr>
            <a:r>
              <a:rPr lang="en-US" sz="1300" noProof="0" dirty="0" smtClean="0">
                <a:solidFill>
                  <a:schemeClr val="bg1"/>
                </a:solidFill>
              </a:rPr>
              <a:t>Install and configure your </a:t>
            </a:r>
            <a:r>
              <a:rPr lang="en-US" sz="1300" noProof="0" dirty="0" err="1" smtClean="0">
                <a:solidFill>
                  <a:schemeClr val="bg1"/>
                </a:solidFill>
              </a:rPr>
              <a:t>Git</a:t>
            </a:r>
            <a:r>
              <a:rPr lang="en-US" sz="1300" noProof="0" dirty="0" smtClean="0">
                <a:solidFill>
                  <a:schemeClr val="bg1"/>
                </a:solidFill>
              </a:rPr>
              <a:t> client</a:t>
            </a:r>
          </a:p>
          <a:p>
            <a:pPr marL="495239" indent="-495239">
              <a:buFont typeface="+mj-lt"/>
              <a:buAutoNum type="arabicPeriod"/>
            </a:pPr>
            <a:r>
              <a:rPr lang="en-US" sz="1300" noProof="0" dirty="0" smtClean="0">
                <a:solidFill>
                  <a:schemeClr val="bg1"/>
                </a:solidFill>
              </a:rPr>
              <a:t>Clone a repository</a:t>
            </a:r>
          </a:p>
          <a:p>
            <a:pPr marL="495239" indent="-495239">
              <a:buFont typeface="+mj-lt"/>
              <a:buAutoNum type="arabicPeriod"/>
            </a:pPr>
            <a:r>
              <a:rPr lang="en-US" sz="1300" noProof="0" dirty="0" smtClean="0">
                <a:solidFill>
                  <a:schemeClr val="bg1"/>
                </a:solidFill>
              </a:rPr>
              <a:t>Create a new feature branch</a:t>
            </a:r>
          </a:p>
          <a:p>
            <a:pPr marL="495239" indent="-495239">
              <a:buFont typeface="+mj-lt"/>
              <a:buAutoNum type="arabicPeriod"/>
            </a:pPr>
            <a:r>
              <a:rPr lang="en-US" sz="1300" noProof="0" dirty="0" smtClean="0">
                <a:solidFill>
                  <a:schemeClr val="bg1"/>
                </a:solidFill>
              </a:rPr>
              <a:t>Make some changes</a:t>
            </a:r>
          </a:p>
          <a:p>
            <a:pPr marL="495239" indent="-495239">
              <a:buFont typeface="+mj-lt"/>
              <a:buAutoNum type="arabicPeriod" startAt="5"/>
            </a:pPr>
            <a:r>
              <a:rPr lang="en-US" sz="1300" noProof="0" dirty="0" smtClean="0">
                <a:solidFill>
                  <a:schemeClr val="bg1"/>
                </a:solidFill>
              </a:rPr>
              <a:t>Add changes to index</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Commit changes</a:t>
            </a:r>
          </a:p>
          <a:p>
            <a:pPr marL="495239" indent="-495239">
              <a:buFont typeface="+mj-lt"/>
              <a:buAutoNum type="arabicPeriod" startAt="5"/>
            </a:pPr>
            <a:r>
              <a:rPr lang="en-US" sz="1300" kern="0" noProof="0" dirty="0" smtClean="0">
                <a:solidFill>
                  <a:schemeClr val="bg1"/>
                </a:solidFill>
              </a:rPr>
              <a:t>Push branch to a remote repository</a:t>
            </a:r>
          </a:p>
          <a:p>
            <a:pPr marL="495239" indent="-495239">
              <a:buFont typeface="+mj-lt"/>
              <a:buAutoNum type="arabicPeriod" startAt="5"/>
            </a:pPr>
            <a:r>
              <a:rPr lang="en-US" sz="1300" kern="0" noProof="0" dirty="0" smtClean="0">
                <a:solidFill>
                  <a:schemeClr val="bg1"/>
                </a:solidFill>
              </a:rPr>
              <a:t>Create another feature branch</a:t>
            </a:r>
          </a:p>
          <a:p>
            <a:pPr marL="495239" indent="-495239">
              <a:buFont typeface="+mj-lt"/>
              <a:buAutoNum type="arabicPeriod" startAt="5"/>
            </a:pPr>
            <a:r>
              <a:rPr lang="en-US" sz="1300" kern="0" noProof="0" dirty="0" smtClean="0">
                <a:solidFill>
                  <a:schemeClr val="bg1"/>
                </a:solidFill>
              </a:rPr>
              <a:t>Stash</a:t>
            </a:r>
          </a:p>
          <a:p>
            <a:pPr marL="495239" indent="-495239">
              <a:buFont typeface="+mj-lt"/>
              <a:buAutoNum type="arabicPeriod" startAt="5"/>
            </a:pPr>
            <a:r>
              <a:rPr lang="en-US" sz="1300" kern="0" noProof="0" dirty="0" smtClean="0">
                <a:solidFill>
                  <a:schemeClr val="bg1"/>
                </a:solidFill>
              </a:rPr>
              <a:t>Apply changes from another branch</a:t>
            </a:r>
          </a:p>
          <a:p>
            <a:pPr marL="495239" indent="-495239">
              <a:buFont typeface="+mj-lt"/>
              <a:buAutoNum type="arabicPeriod" startAt="5"/>
            </a:pPr>
            <a:r>
              <a:rPr lang="en-US" sz="1300" kern="0" noProof="0" dirty="0" err="1" smtClean="0">
                <a:solidFill>
                  <a:schemeClr val="bg1"/>
                </a:solidFill>
              </a:rPr>
              <a:t>Unstash</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Clean changes</a:t>
            </a:r>
          </a:p>
          <a:p>
            <a:r>
              <a:rPr lang="en-US" sz="1300" kern="0" noProof="0" dirty="0" smtClean="0">
                <a:solidFill>
                  <a:schemeClr val="bg1"/>
                </a:solidFill>
              </a:rPr>
              <a:t>(+ additional exercises)</a:t>
            </a:r>
          </a:p>
          <a:p>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23</a:t>
            </a:fld>
            <a:endParaRPr lang="en-US"/>
          </a:p>
        </p:txBody>
      </p:sp>
    </p:spTree>
    <p:extLst>
      <p:ext uri="{BB962C8B-B14F-4D97-AF65-F5344CB8AC3E}">
        <p14:creationId xmlns:p14="http://schemas.microsoft.com/office/powerpoint/2010/main" val="2242920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sz="1300" dirty="0"/>
              <a:t>Build your own way to work with </a:t>
            </a:r>
            <a:r>
              <a:rPr lang="en-US" sz="1300" dirty="0" err="1"/>
              <a:t>Git</a:t>
            </a:r>
            <a:r>
              <a:rPr lang="en-US" sz="1300" dirty="0"/>
              <a:t> !</a:t>
            </a:r>
            <a:endParaRPr lang="en-US" sz="1300" dirty="0">
              <a:ea typeface="SimSun"/>
              <a:cs typeface="Verdana"/>
            </a:endParaRP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24</a:t>
            </a:fld>
            <a:endParaRPr lang="en-US"/>
          </a:p>
        </p:txBody>
      </p:sp>
    </p:spTree>
    <p:extLst>
      <p:ext uri="{BB962C8B-B14F-4D97-AF65-F5344CB8AC3E}">
        <p14:creationId xmlns:p14="http://schemas.microsoft.com/office/powerpoint/2010/main" val="1932237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i="0" dirty="0" smtClean="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25</a:t>
            </a:fld>
            <a:endParaRPr lang="en-US"/>
          </a:p>
        </p:txBody>
      </p:sp>
    </p:spTree>
    <p:extLst>
      <p:ext uri="{BB962C8B-B14F-4D97-AF65-F5344CB8AC3E}">
        <p14:creationId xmlns:p14="http://schemas.microsoft.com/office/powerpoint/2010/main" val="2793034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dirty="0"/>
              <a:t>When you push to a remote repository, </a:t>
            </a:r>
            <a:r>
              <a:rPr lang="en-US" sz="1300" b="1" dirty="0"/>
              <a:t>you do not have to push all of your branches</a:t>
            </a:r>
            <a:r>
              <a:rPr lang="en-US" sz="1300" dirty="0"/>
              <a:t>.</a:t>
            </a:r>
          </a:p>
          <a:p>
            <a:endParaRPr lang="en-US" sz="1300" dirty="0"/>
          </a:p>
          <a:p>
            <a:r>
              <a:rPr lang="en-US" sz="1300" dirty="0"/>
              <a:t>You can choose to share just one of your branches, a few of them, or all of them. </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a:t>
            </a:fld>
            <a:endParaRPr lang="en-US"/>
          </a:p>
        </p:txBody>
      </p:sp>
    </p:spTree>
    <p:extLst>
      <p:ext uri="{BB962C8B-B14F-4D97-AF65-F5344CB8AC3E}">
        <p14:creationId xmlns:p14="http://schemas.microsoft.com/office/powerpoint/2010/main" val="4294350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26</a:t>
            </a:fld>
            <a:endParaRPr lang="en-US"/>
          </a:p>
        </p:txBody>
      </p:sp>
    </p:spTree>
    <p:extLst>
      <p:ext uri="{BB962C8B-B14F-4D97-AF65-F5344CB8AC3E}">
        <p14:creationId xmlns:p14="http://schemas.microsoft.com/office/powerpoint/2010/main" val="2299105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Different property scopes: </a:t>
            </a:r>
            <a:r>
              <a:rPr lang="en-US" b="1" noProof="0" dirty="0" smtClean="0"/>
              <a:t>global</a:t>
            </a:r>
            <a:r>
              <a:rPr lang="en-US" noProof="0" dirty="0" smtClean="0"/>
              <a:t> and </a:t>
            </a:r>
            <a:r>
              <a:rPr lang="en-US" b="1" noProof="0" dirty="0" smtClean="0"/>
              <a:t>repository</a:t>
            </a:r>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27</a:t>
            </a:fld>
            <a:endParaRPr lang="en-US"/>
          </a:p>
        </p:txBody>
      </p:sp>
    </p:spTree>
    <p:extLst>
      <p:ext uri="{BB962C8B-B14F-4D97-AF65-F5344CB8AC3E}">
        <p14:creationId xmlns:p14="http://schemas.microsoft.com/office/powerpoint/2010/main" val="2354863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Different property scopes: </a:t>
            </a:r>
            <a:r>
              <a:rPr lang="en-US" b="1" noProof="0" dirty="0" smtClean="0"/>
              <a:t>global</a:t>
            </a:r>
            <a:r>
              <a:rPr lang="en-US" noProof="0" dirty="0" smtClean="0"/>
              <a:t> and </a:t>
            </a:r>
            <a:r>
              <a:rPr lang="en-US" b="1" noProof="0" dirty="0" smtClean="0"/>
              <a:t>repository</a:t>
            </a:r>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28</a:t>
            </a:fld>
            <a:endParaRPr lang="en-US"/>
          </a:p>
        </p:txBody>
      </p:sp>
    </p:spTree>
    <p:extLst>
      <p:ext uri="{BB962C8B-B14F-4D97-AF65-F5344CB8AC3E}">
        <p14:creationId xmlns:p14="http://schemas.microsoft.com/office/powerpoint/2010/main" val="4278587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dirty="0" smtClean="0"/>
              <a:t>Start a new </a:t>
            </a:r>
            <a:r>
              <a:rPr lang="en-US" dirty="0" err="1" smtClean="0"/>
              <a:t>Git</a:t>
            </a:r>
            <a:r>
              <a:rPr lang="en-US" dirty="0" smtClean="0"/>
              <a:t> repository for an existing code base:</a:t>
            </a:r>
          </a:p>
          <a:p>
            <a:pPr defTabSz="990478">
              <a:defRPr/>
            </a:pPr>
            <a:r>
              <a:rPr lang="en-US" dirty="0" smtClean="0"/>
              <a:t>$ cd /path/to/project</a:t>
            </a:r>
          </a:p>
          <a:p>
            <a:pPr defTabSz="990478">
              <a:defRPr/>
            </a:pPr>
            <a:r>
              <a:rPr lang="en-US" dirty="0" smtClean="0"/>
              <a:t>$ </a:t>
            </a:r>
            <a:r>
              <a:rPr lang="en-US" dirty="0" err="1" smtClean="0"/>
              <a:t>git</a:t>
            </a:r>
            <a:r>
              <a:rPr lang="en-US" dirty="0" smtClean="0"/>
              <a:t> </a:t>
            </a:r>
            <a:r>
              <a:rPr lang="en-US" dirty="0" err="1" smtClean="0"/>
              <a:t>init</a:t>
            </a:r>
            <a:endParaRPr lang="en-US" dirty="0" smtClean="0"/>
          </a:p>
          <a:p>
            <a:pPr defTabSz="990478">
              <a:defRPr/>
            </a:pPr>
            <a:r>
              <a:rPr lang="en-US" dirty="0" smtClean="0"/>
              <a:t>$ </a:t>
            </a:r>
            <a:r>
              <a:rPr lang="en-US" dirty="0" err="1" smtClean="0"/>
              <a:t>git</a:t>
            </a:r>
            <a:r>
              <a:rPr lang="en-US" dirty="0" smtClean="0"/>
              <a:t> add . </a:t>
            </a:r>
            <a:endParaRPr lang="en-US" b="1" dirty="0" smtClean="0">
              <a:effectLst/>
            </a:endParaRPr>
          </a:p>
          <a:p>
            <a:pPr defTabSz="990478">
              <a:defRPr/>
            </a:pPr>
            <a:r>
              <a:rPr lang="en-US" dirty="0" smtClean="0"/>
              <a:t>$ </a:t>
            </a:r>
            <a:r>
              <a:rPr lang="en-US" dirty="0" err="1" smtClean="0"/>
              <a:t>git</a:t>
            </a:r>
            <a:r>
              <a:rPr lang="en-US" dirty="0" smtClean="0"/>
              <a:t> commit</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29</a:t>
            </a:fld>
            <a:endParaRPr lang="en-US"/>
          </a:p>
        </p:txBody>
      </p:sp>
    </p:spTree>
    <p:extLst>
      <p:ext uri="{BB962C8B-B14F-4D97-AF65-F5344CB8AC3E}">
        <p14:creationId xmlns:p14="http://schemas.microsoft.com/office/powerpoint/2010/main" val="707895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b="0" dirty="0" smtClean="0"/>
              <a:t>A remote named </a:t>
            </a:r>
            <a:r>
              <a:rPr lang="en-US" b="1" dirty="0" smtClean="0"/>
              <a:t>origin</a:t>
            </a:r>
            <a:r>
              <a:rPr lang="en-US" b="0" dirty="0" smtClean="0"/>
              <a:t> and with the URL used for cloning is automatically configured in the repository </a:t>
            </a:r>
          </a:p>
          <a:p>
            <a:pPr defTabSz="990478">
              <a:defRPr/>
            </a:pPr>
            <a:endParaRPr lang="en-US" b="1" dirty="0" smtClean="0"/>
          </a:p>
          <a:p>
            <a:pPr defTabSz="990478">
              <a:defRPr/>
            </a:pPr>
            <a:r>
              <a:rPr lang="en-US" b="1" dirty="0" smtClean="0"/>
              <a:t>-b &lt;name&gt; </a:t>
            </a:r>
            <a:r>
              <a:rPr lang="en-US" dirty="0" smtClean="0"/>
              <a:t>: </a:t>
            </a:r>
            <a:r>
              <a:rPr lang="en-US" dirty="0" smtClean="0">
                <a:effectLst/>
              </a:rPr>
              <a:t>point to &lt;branch&gt; instead of pointing the newly created HEAD to the branch pointed to by the cloned repository’s HEAD. </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30</a:t>
            </a:fld>
            <a:endParaRPr lang="en-US"/>
          </a:p>
        </p:txBody>
      </p:sp>
    </p:spTree>
    <p:extLst>
      <p:ext uri="{BB962C8B-B14F-4D97-AF65-F5344CB8AC3E}">
        <p14:creationId xmlns:p14="http://schemas.microsoft.com/office/powerpoint/2010/main" val="1888780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b="0" dirty="0" smtClean="0"/>
              <a:t>A remote named </a:t>
            </a:r>
            <a:r>
              <a:rPr lang="en-US" b="1" dirty="0" smtClean="0"/>
              <a:t>origin</a:t>
            </a:r>
            <a:r>
              <a:rPr lang="en-US" b="0" dirty="0" smtClean="0"/>
              <a:t> and with the URL used for cloning is automatically configured in the repository </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31</a:t>
            </a:fld>
            <a:endParaRPr lang="en-US"/>
          </a:p>
        </p:txBody>
      </p:sp>
    </p:spTree>
    <p:extLst>
      <p:ext uri="{BB962C8B-B14F-4D97-AF65-F5344CB8AC3E}">
        <p14:creationId xmlns:p14="http://schemas.microsoft.com/office/powerpoint/2010/main" val="1086207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32</a:t>
            </a:fld>
            <a:endParaRPr lang="en-US"/>
          </a:p>
        </p:txBody>
      </p:sp>
    </p:spTree>
    <p:extLst>
      <p:ext uri="{BB962C8B-B14F-4D97-AF65-F5344CB8AC3E}">
        <p14:creationId xmlns:p14="http://schemas.microsoft.com/office/powerpoint/2010/main" val="3057103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33</a:t>
            </a:fld>
            <a:endParaRPr lang="en-US"/>
          </a:p>
        </p:txBody>
      </p:sp>
    </p:spTree>
    <p:extLst>
      <p:ext uri="{BB962C8B-B14F-4D97-AF65-F5344CB8AC3E}">
        <p14:creationId xmlns:p14="http://schemas.microsoft.com/office/powerpoint/2010/main" val="3168749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b="0" noProof="0" dirty="0" err="1" smtClean="0"/>
              <a:t>git</a:t>
            </a:r>
            <a:r>
              <a:rPr lang="en-US" b="0" noProof="0" dirty="0" smtClean="0"/>
              <a:t> checkout != </a:t>
            </a:r>
            <a:r>
              <a:rPr lang="en-US" b="0" noProof="0" dirty="0" err="1" smtClean="0"/>
              <a:t>svn</a:t>
            </a:r>
            <a:r>
              <a:rPr lang="en-US" b="0" noProof="0" dirty="0" smtClean="0"/>
              <a:t> checkout</a:t>
            </a:r>
          </a:p>
          <a:p>
            <a:pPr defTabSz="990478">
              <a:defRPr/>
            </a:pPr>
            <a:endParaRPr lang="en-US" noProof="0" dirty="0" smtClean="0"/>
          </a:p>
          <a:p>
            <a:r>
              <a:rPr lang="en-US" noProof="0" dirty="0" smtClean="0"/>
              <a:t>‘--’ to disambiguate branch/path</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34</a:t>
            </a:fld>
            <a:endParaRPr lang="en-US"/>
          </a:p>
        </p:txBody>
      </p:sp>
    </p:spTree>
    <p:extLst>
      <p:ext uri="{BB962C8B-B14F-4D97-AF65-F5344CB8AC3E}">
        <p14:creationId xmlns:p14="http://schemas.microsoft.com/office/powerpoint/2010/main" val="951931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35</a:t>
            </a:fld>
            <a:endParaRPr lang="en-US"/>
          </a:p>
        </p:txBody>
      </p:sp>
    </p:spTree>
    <p:extLst>
      <p:ext uri="{BB962C8B-B14F-4D97-AF65-F5344CB8AC3E}">
        <p14:creationId xmlns:p14="http://schemas.microsoft.com/office/powerpoint/2010/main" val="226055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sz="1300" dirty="0">
                <a:ea typeface="SimSun"/>
                <a:cs typeface="Verdana"/>
              </a:rPr>
              <a:t>See command </a:t>
            </a:r>
            <a:r>
              <a:rPr lang="en-US" sz="1300" b="1" dirty="0" err="1">
                <a:ea typeface="SimSun"/>
                <a:cs typeface="Verdana"/>
              </a:rPr>
              <a:t>git</a:t>
            </a:r>
            <a:r>
              <a:rPr lang="en-US" sz="1300" b="1" dirty="0">
                <a:ea typeface="SimSun"/>
                <a:cs typeface="Verdana"/>
              </a:rPr>
              <a:t> </a:t>
            </a:r>
            <a:r>
              <a:rPr lang="en-US" sz="1300" b="1" dirty="0" err="1">
                <a:ea typeface="SimSun"/>
                <a:cs typeface="Verdana"/>
              </a:rPr>
              <a:t>reflog</a:t>
            </a:r>
            <a:r>
              <a:rPr lang="en-US" sz="1300" b="1" dirty="0">
                <a:ea typeface="SimSun"/>
                <a:cs typeface="Verdana"/>
              </a:rPr>
              <a:t> </a:t>
            </a:r>
            <a:r>
              <a:rPr lang="en-US" sz="1300" dirty="0">
                <a:ea typeface="SimSun"/>
                <a:cs typeface="Verdana"/>
              </a:rPr>
              <a:t>(</a:t>
            </a:r>
            <a:r>
              <a:rPr lang="en-US" sz="1300" dirty="0"/>
              <a:t>records when tips of branches and other refs are updated in the local repository</a:t>
            </a:r>
            <a:r>
              <a:rPr lang="en-US" sz="1300" dirty="0">
                <a:ea typeface="SimSun"/>
                <a:cs typeface="Verdana"/>
              </a:rPr>
              <a:t>)</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a:t>
            </a:fld>
            <a:endParaRPr lang="en-US"/>
          </a:p>
        </p:txBody>
      </p:sp>
    </p:spTree>
    <p:extLst>
      <p:ext uri="{BB962C8B-B14F-4D97-AF65-F5344CB8AC3E}">
        <p14:creationId xmlns:p14="http://schemas.microsoft.com/office/powerpoint/2010/main" val="1077162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36</a:t>
            </a:fld>
            <a:endParaRPr lang="en-US"/>
          </a:p>
        </p:txBody>
      </p:sp>
    </p:spTree>
    <p:extLst>
      <p:ext uri="{BB962C8B-B14F-4D97-AF65-F5344CB8AC3E}">
        <p14:creationId xmlns:p14="http://schemas.microsoft.com/office/powerpoint/2010/main" val="3612255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Make</a:t>
            </a:r>
            <a:r>
              <a:rPr lang="fr-FR" baseline="0" dirty="0" smtClean="0"/>
              <a:t> </a:t>
            </a:r>
            <a:r>
              <a:rPr lang="fr-FR" baseline="0" dirty="0" err="1" smtClean="0"/>
              <a:t>several</a:t>
            </a:r>
            <a:r>
              <a:rPr lang="fr-FR" baseline="0" dirty="0" smtClean="0"/>
              <a:t> changes in at least in an </a:t>
            </a:r>
            <a:r>
              <a:rPr lang="fr-FR" baseline="0" dirty="0" err="1" smtClean="0"/>
              <a:t>existing</a:t>
            </a:r>
            <a:r>
              <a:rPr lang="fr-FR" baseline="0" dirty="0" smtClean="0"/>
              <a:t> file</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37</a:t>
            </a:fld>
            <a:endParaRPr lang="en-US"/>
          </a:p>
        </p:txBody>
      </p:sp>
    </p:spTree>
    <p:extLst>
      <p:ext uri="{BB962C8B-B14F-4D97-AF65-F5344CB8AC3E}">
        <p14:creationId xmlns:p14="http://schemas.microsoft.com/office/powerpoint/2010/main" val="1565340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38</a:t>
            </a:fld>
            <a:endParaRPr lang="en-US"/>
          </a:p>
        </p:txBody>
      </p:sp>
    </p:spTree>
    <p:extLst>
      <p:ext uri="{BB962C8B-B14F-4D97-AF65-F5344CB8AC3E}">
        <p14:creationId xmlns:p14="http://schemas.microsoft.com/office/powerpoint/2010/main" val="3302687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39</a:t>
            </a:fld>
            <a:endParaRPr lang="en-US"/>
          </a:p>
        </p:txBody>
      </p:sp>
    </p:spTree>
    <p:extLst>
      <p:ext uri="{BB962C8B-B14F-4D97-AF65-F5344CB8AC3E}">
        <p14:creationId xmlns:p14="http://schemas.microsoft.com/office/powerpoint/2010/main" val="781584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40</a:t>
            </a:fld>
            <a:endParaRPr lang="en-US"/>
          </a:p>
        </p:txBody>
      </p:sp>
    </p:spTree>
    <p:extLst>
      <p:ext uri="{BB962C8B-B14F-4D97-AF65-F5344CB8AC3E}">
        <p14:creationId xmlns:p14="http://schemas.microsoft.com/office/powerpoint/2010/main" val="2592281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step 1: Move HEAD (--soft)</a:t>
            </a:r>
          </a:p>
          <a:p>
            <a:r>
              <a:rPr lang="en-US" sz="1300" noProof="0" dirty="0" smtClean="0"/>
              <a:t>+ step 2: Update the Index (--mixed)</a:t>
            </a:r>
          </a:p>
          <a:p>
            <a:r>
              <a:rPr lang="en-US" sz="1300" noProof="0" dirty="0" smtClean="0"/>
              <a:t>+ step 3: Update the Working Directory (--hard)</a:t>
            </a:r>
          </a:p>
          <a:p>
            <a:endParaRPr lang="en-US" sz="130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41</a:t>
            </a:fld>
            <a:endParaRPr lang="en-US"/>
          </a:p>
        </p:txBody>
      </p:sp>
    </p:spTree>
    <p:extLst>
      <p:ext uri="{BB962C8B-B14F-4D97-AF65-F5344CB8AC3E}">
        <p14:creationId xmlns:p14="http://schemas.microsoft.com/office/powerpoint/2010/main" val="4009448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42</a:t>
            </a:fld>
            <a:endParaRPr lang="en-US"/>
          </a:p>
        </p:txBody>
      </p:sp>
    </p:spTree>
    <p:extLst>
      <p:ext uri="{BB962C8B-B14F-4D97-AF65-F5344CB8AC3E}">
        <p14:creationId xmlns:p14="http://schemas.microsoft.com/office/powerpoint/2010/main" val="1431580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43</a:t>
            </a:fld>
            <a:endParaRPr lang="en-US"/>
          </a:p>
        </p:txBody>
      </p:sp>
    </p:spTree>
    <p:extLst>
      <p:ext uri="{BB962C8B-B14F-4D97-AF65-F5344CB8AC3E}">
        <p14:creationId xmlns:p14="http://schemas.microsoft.com/office/powerpoint/2010/main" val="529230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44</a:t>
            </a:fld>
            <a:endParaRPr lang="en-US"/>
          </a:p>
        </p:txBody>
      </p:sp>
    </p:spTree>
    <p:extLst>
      <p:ext uri="{BB962C8B-B14F-4D97-AF65-F5344CB8AC3E}">
        <p14:creationId xmlns:p14="http://schemas.microsoft.com/office/powerpoint/2010/main" val="2784351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if </a:t>
            </a:r>
            <a:r>
              <a:rPr lang="fr-FR" dirty="0" err="1" smtClean="0"/>
              <a:t>you</a:t>
            </a:r>
            <a:r>
              <a:rPr lang="fr-FR" dirty="0" smtClean="0"/>
              <a:t> </a:t>
            </a:r>
            <a:r>
              <a:rPr lang="fr-FR" dirty="0" err="1" smtClean="0"/>
              <a:t>reworked</a:t>
            </a:r>
            <a:r>
              <a:rPr lang="fr-FR" dirty="0" smtClean="0"/>
              <a:t> </a:t>
            </a:r>
            <a:r>
              <a:rPr lang="fr-FR" dirty="0" err="1" smtClean="0"/>
              <a:t>some</a:t>
            </a:r>
            <a:r>
              <a:rPr lang="fr-FR" baseline="0" dirty="0" smtClean="0"/>
              <a:t> </a:t>
            </a:r>
            <a:r>
              <a:rPr lang="fr-FR" baseline="0" dirty="0" err="1" smtClean="0"/>
              <a:t>commits</a:t>
            </a:r>
            <a:r>
              <a:rPr lang="fr-FR" baseline="0" dirty="0" smtClean="0"/>
              <a:t> </a:t>
            </a:r>
            <a:r>
              <a:rPr lang="fr-FR" baseline="0" dirty="0" err="1" smtClean="0"/>
              <a:t>that</a:t>
            </a:r>
            <a:r>
              <a:rPr lang="fr-FR" baseline="0" dirty="0" smtClean="0"/>
              <a:t> </a:t>
            </a:r>
            <a:r>
              <a:rPr lang="fr-FR" baseline="0" dirty="0" err="1" smtClean="0"/>
              <a:t>were</a:t>
            </a:r>
            <a:r>
              <a:rPr lang="fr-FR" baseline="0" dirty="0" smtClean="0"/>
              <a:t> </a:t>
            </a:r>
            <a:r>
              <a:rPr lang="fr-FR" baseline="0" dirty="0" err="1" smtClean="0"/>
              <a:t>already</a:t>
            </a:r>
            <a:r>
              <a:rPr lang="fr-FR" baseline="0" dirty="0" smtClean="0"/>
              <a:t> </a:t>
            </a:r>
            <a:r>
              <a:rPr lang="fr-FR" baseline="0" dirty="0" err="1" smtClean="0"/>
              <a:t>pushed</a:t>
            </a:r>
            <a:r>
              <a:rPr lang="fr-FR" baseline="0" dirty="0" smtClean="0"/>
              <a:t> and </a:t>
            </a:r>
            <a:r>
              <a:rPr lang="fr-FR" baseline="0" dirty="0" err="1" smtClean="0"/>
              <a:t>try</a:t>
            </a:r>
            <a:r>
              <a:rPr lang="fr-FR" baseline="0" dirty="0" smtClean="0"/>
              <a:t> to push </a:t>
            </a:r>
            <a:r>
              <a:rPr lang="fr-FR" baseline="0" dirty="0" err="1" smtClean="0"/>
              <a:t>your</a:t>
            </a:r>
            <a:r>
              <a:rPr lang="fr-FR" baseline="0" dirty="0" smtClean="0"/>
              <a:t> </a:t>
            </a:r>
            <a:r>
              <a:rPr lang="fr-FR" baseline="0" dirty="0" err="1" smtClean="0"/>
              <a:t>branch</a:t>
            </a:r>
            <a:endParaRPr lang="fr-FR" baseline="0" dirty="0" smtClean="0"/>
          </a:p>
          <a:p>
            <a:r>
              <a:rPr lang="fr-FR" b="1" baseline="0" dirty="0" err="1" smtClean="0"/>
              <a:t>then</a:t>
            </a:r>
            <a:r>
              <a:rPr lang="fr-FR" baseline="0" dirty="0" smtClean="0"/>
              <a:t> </a:t>
            </a:r>
            <a:r>
              <a:rPr lang="fr-FR" baseline="0" dirty="0" err="1" smtClean="0"/>
              <a:t>you’ll</a:t>
            </a:r>
            <a:r>
              <a:rPr lang="fr-FR" baseline="0" dirty="0" smtClean="0"/>
              <a:t> </a:t>
            </a:r>
            <a:r>
              <a:rPr lang="fr-FR" baseline="0" dirty="0" err="1" smtClean="0"/>
              <a:t>get</a:t>
            </a:r>
            <a:r>
              <a:rPr lang="fr-FR" baseline="0" dirty="0" smtClean="0"/>
              <a:t> an </a:t>
            </a:r>
            <a:r>
              <a:rPr lang="fr-FR" baseline="0" dirty="0" err="1" smtClean="0"/>
              <a:t>error</a:t>
            </a:r>
            <a:r>
              <a:rPr lang="fr-FR" baseline="0" dirty="0" smtClean="0"/>
              <a:t> (</a:t>
            </a:r>
            <a:r>
              <a:rPr lang="fr-FR" baseline="0" dirty="0" err="1" smtClean="0"/>
              <a:t>because</a:t>
            </a:r>
            <a:r>
              <a:rPr lang="fr-FR" baseline="0" dirty="0" smtClean="0"/>
              <a:t> </a:t>
            </a:r>
            <a:r>
              <a:rPr lang="fr-FR" baseline="0" dirty="0" err="1" smtClean="0"/>
              <a:t>modified</a:t>
            </a:r>
            <a:r>
              <a:rPr lang="fr-FR" baseline="0" dirty="0" smtClean="0"/>
              <a:t> </a:t>
            </a:r>
            <a:r>
              <a:rPr lang="fr-FR" baseline="0" dirty="0" err="1" smtClean="0"/>
              <a:t>commits</a:t>
            </a:r>
            <a:r>
              <a:rPr lang="fr-FR" baseline="0" dirty="0" smtClean="0"/>
              <a:t> </a:t>
            </a:r>
            <a:r>
              <a:rPr lang="fr-FR" baseline="0" dirty="0" err="1" smtClean="0"/>
              <a:t>differ</a:t>
            </a:r>
            <a:r>
              <a:rPr lang="fr-FR" baseline="0" dirty="0" smtClean="0"/>
              <a:t> </a:t>
            </a:r>
            <a:r>
              <a:rPr lang="fr-FR" baseline="0" dirty="0" err="1" smtClean="0"/>
              <a:t>from</a:t>
            </a:r>
            <a:r>
              <a:rPr lang="fr-FR" baseline="0" dirty="0" smtClean="0"/>
              <a:t> </a:t>
            </a:r>
            <a:r>
              <a:rPr lang="fr-FR" baseline="0" dirty="0" err="1" smtClean="0"/>
              <a:t>existing</a:t>
            </a:r>
            <a:r>
              <a:rPr lang="fr-FR" baseline="0" dirty="0" smtClean="0"/>
              <a:t> </a:t>
            </a:r>
            <a:r>
              <a:rPr lang="fr-FR" baseline="0" dirty="0" err="1" smtClean="0"/>
              <a:t>ones</a:t>
            </a:r>
            <a:r>
              <a:rPr lang="fr-FR" baseline="0" dirty="0" smtClean="0"/>
              <a:t>)</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45</a:t>
            </a:fld>
            <a:endParaRPr lang="en-US"/>
          </a:p>
        </p:txBody>
      </p:sp>
    </p:spTree>
    <p:extLst>
      <p:ext uri="{BB962C8B-B14F-4D97-AF65-F5344CB8AC3E}">
        <p14:creationId xmlns:p14="http://schemas.microsoft.com/office/powerpoint/2010/main" val="271586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Git replaces SVN, </a:t>
            </a:r>
            <a:r>
              <a:rPr lang="fr-FR" dirty="0" err="1" smtClean="0"/>
              <a:t>GitLab</a:t>
            </a:r>
            <a:r>
              <a:rPr lang="fr-FR" dirty="0" smtClean="0"/>
              <a:t> replaces the Forge »</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9</a:t>
            </a:fld>
            <a:endParaRPr lang="en-US"/>
          </a:p>
        </p:txBody>
      </p:sp>
    </p:spTree>
    <p:extLst>
      <p:ext uri="{BB962C8B-B14F-4D97-AF65-F5344CB8AC3E}">
        <p14:creationId xmlns:p14="http://schemas.microsoft.com/office/powerpoint/2010/main" val="3829912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46</a:t>
            </a:fld>
            <a:endParaRPr lang="en-US"/>
          </a:p>
        </p:txBody>
      </p:sp>
    </p:spTree>
    <p:extLst>
      <p:ext uri="{BB962C8B-B14F-4D97-AF65-F5344CB8AC3E}">
        <p14:creationId xmlns:p14="http://schemas.microsoft.com/office/powerpoint/2010/main" val="2717291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47</a:t>
            </a:fld>
            <a:endParaRPr lang="en-US"/>
          </a:p>
        </p:txBody>
      </p:sp>
    </p:spTree>
    <p:extLst>
      <p:ext uri="{BB962C8B-B14F-4D97-AF65-F5344CB8AC3E}">
        <p14:creationId xmlns:p14="http://schemas.microsoft.com/office/powerpoint/2010/main" val="32870573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fr-FR" dirty="0" err="1" smtClean="0"/>
              <a:t>Unstage</a:t>
            </a:r>
            <a:r>
              <a:rPr lang="fr-FR" baseline="0" dirty="0" smtClean="0"/>
              <a:t> </a:t>
            </a:r>
            <a:r>
              <a:rPr lang="fr-FR" b="1" baseline="0" dirty="0" smtClean="0"/>
              <a:t>part of changes made in a file </a:t>
            </a:r>
            <a:r>
              <a:rPr lang="fr-FR" baseline="0" dirty="0" smtClean="0"/>
              <a:t>(for training </a:t>
            </a:r>
            <a:r>
              <a:rPr lang="fr-FR" baseline="0" dirty="0" err="1" smtClean="0"/>
              <a:t>purpose</a:t>
            </a:r>
            <a:r>
              <a:rPr lang="fr-FR" baseline="0" dirty="0" smtClean="0"/>
              <a: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48</a:t>
            </a:fld>
            <a:endParaRPr lang="en-US"/>
          </a:p>
        </p:txBody>
      </p:sp>
    </p:spTree>
    <p:extLst>
      <p:ext uri="{BB962C8B-B14F-4D97-AF65-F5344CB8AC3E}">
        <p14:creationId xmlns:p14="http://schemas.microsoft.com/office/powerpoint/2010/main" val="4974375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Unstage</a:t>
            </a:r>
            <a:r>
              <a:rPr lang="fr-FR" baseline="0" dirty="0" smtClean="0"/>
              <a:t> </a:t>
            </a:r>
            <a:r>
              <a:rPr lang="fr-FR" baseline="0" dirty="0" err="1" smtClean="0"/>
              <a:t>only</a:t>
            </a:r>
            <a:r>
              <a:rPr lang="fr-FR" baseline="0" dirty="0" smtClean="0"/>
              <a:t> </a:t>
            </a:r>
            <a:r>
              <a:rPr lang="fr-FR" b="1" baseline="0" dirty="0" smtClean="0"/>
              <a:t>part of changes made in a file </a:t>
            </a:r>
            <a:r>
              <a:rPr lang="fr-FR" baseline="0" dirty="0" smtClean="0"/>
              <a:t>(for training </a:t>
            </a:r>
            <a:r>
              <a:rPr lang="fr-FR" baseline="0" dirty="0" err="1" smtClean="0"/>
              <a:t>purpose</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49</a:t>
            </a:fld>
            <a:endParaRPr lang="en-US"/>
          </a:p>
        </p:txBody>
      </p:sp>
    </p:spTree>
    <p:extLst>
      <p:ext uri="{BB962C8B-B14F-4D97-AF65-F5344CB8AC3E}">
        <p14:creationId xmlns:p14="http://schemas.microsoft.com/office/powerpoint/2010/main" val="2136359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50</a:t>
            </a:fld>
            <a:endParaRPr lang="en-US"/>
          </a:p>
        </p:txBody>
      </p:sp>
    </p:spTree>
    <p:extLst>
      <p:ext uri="{BB962C8B-B14F-4D97-AF65-F5344CB8AC3E}">
        <p14:creationId xmlns:p14="http://schemas.microsoft.com/office/powerpoint/2010/main" val="175173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51</a:t>
            </a:fld>
            <a:endParaRPr lang="en-US"/>
          </a:p>
        </p:txBody>
      </p:sp>
    </p:spTree>
    <p:extLst>
      <p:ext uri="{BB962C8B-B14F-4D97-AF65-F5344CB8AC3E}">
        <p14:creationId xmlns:p14="http://schemas.microsoft.com/office/powerpoint/2010/main" val="23181983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52</a:t>
            </a:fld>
            <a:endParaRPr lang="en-US"/>
          </a:p>
        </p:txBody>
      </p:sp>
    </p:spTree>
    <p:extLst>
      <p:ext uri="{BB962C8B-B14F-4D97-AF65-F5344CB8AC3E}">
        <p14:creationId xmlns:p14="http://schemas.microsoft.com/office/powerpoint/2010/main" val="4050046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53</a:t>
            </a:fld>
            <a:endParaRPr lang="en-US"/>
          </a:p>
        </p:txBody>
      </p:sp>
    </p:spTree>
    <p:extLst>
      <p:ext uri="{BB962C8B-B14F-4D97-AF65-F5344CB8AC3E}">
        <p14:creationId xmlns:p14="http://schemas.microsoft.com/office/powerpoint/2010/main" val="800459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b="1" dirty="0"/>
              <a:t>apply </a:t>
            </a:r>
            <a:r>
              <a:rPr lang="en-US" sz="1300" dirty="0"/>
              <a:t>= like </a:t>
            </a:r>
            <a:r>
              <a:rPr lang="en-US" dirty="0" smtClean="0"/>
              <a:t>pop</a:t>
            </a:r>
            <a:r>
              <a:rPr lang="en-US" sz="1300" dirty="0"/>
              <a:t>, but do not remove the state from the stash list</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54</a:t>
            </a:fld>
            <a:endParaRPr lang="en-US"/>
          </a:p>
        </p:txBody>
      </p:sp>
    </p:spTree>
    <p:extLst>
      <p:ext uri="{BB962C8B-B14F-4D97-AF65-F5344CB8AC3E}">
        <p14:creationId xmlns:p14="http://schemas.microsoft.com/office/powerpoint/2010/main" val="17460030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55</a:t>
            </a:fld>
            <a:endParaRPr lang="en-US"/>
          </a:p>
        </p:txBody>
      </p:sp>
    </p:spTree>
    <p:extLst>
      <p:ext uri="{BB962C8B-B14F-4D97-AF65-F5344CB8AC3E}">
        <p14:creationId xmlns:p14="http://schemas.microsoft.com/office/powerpoint/2010/main" val="62217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indent="-300926"/>
            <a:r>
              <a:rPr lang="en-US" dirty="0" smtClean="0">
                <a:sym typeface="Wingdings" panose="05000000000000000000" pitchFamily="2" charset="2"/>
              </a:rPr>
              <a:t>--&gt;</a:t>
            </a:r>
            <a:r>
              <a:rPr lang="en-US" baseline="0" dirty="0" smtClean="0">
                <a:sym typeface="Wingdings" panose="05000000000000000000" pitchFamily="2" charset="2"/>
              </a:rPr>
              <a:t> All 3 states are </a:t>
            </a:r>
            <a:r>
              <a:rPr lang="en-US" b="1" baseline="0" dirty="0" smtClean="0">
                <a:sym typeface="Wingdings" panose="05000000000000000000" pitchFamily="2" charset="2"/>
              </a:rPr>
              <a:t>local</a:t>
            </a:r>
            <a:endParaRPr lang="en-US" b="1" dirty="0" smtClean="0"/>
          </a:p>
          <a:p>
            <a:pPr indent="-300926"/>
            <a:endParaRPr lang="en-US" dirty="0" smtClean="0"/>
          </a:p>
          <a:p>
            <a:pPr indent="-300926"/>
            <a:r>
              <a:rPr lang="en-US" dirty="0" err="1" smtClean="0"/>
              <a:t>Git</a:t>
            </a:r>
            <a:r>
              <a:rPr lang="en-US" dirty="0" smtClean="0"/>
              <a:t> doesn’t track modified file in </a:t>
            </a:r>
            <a:r>
              <a:rPr lang="en-US" b="1" dirty="0" smtClean="0"/>
              <a:t>working directory</a:t>
            </a:r>
          </a:p>
          <a:p>
            <a:pPr indent="-300926"/>
            <a:r>
              <a:rPr lang="en-US" dirty="0" smtClean="0"/>
              <a:t>When you commit, </a:t>
            </a:r>
            <a:r>
              <a:rPr lang="en-US" dirty="0" err="1" smtClean="0"/>
              <a:t>Git</a:t>
            </a:r>
            <a:r>
              <a:rPr lang="en-US" dirty="0" smtClean="0"/>
              <a:t> only looks for the files present in the </a:t>
            </a:r>
            <a:r>
              <a:rPr lang="en-US" b="1" dirty="0" smtClean="0"/>
              <a:t>staging area </a:t>
            </a:r>
            <a:r>
              <a:rPr lang="en-US" b="0" dirty="0" smtClean="0"/>
              <a:t>(= index)</a:t>
            </a:r>
          </a:p>
          <a:p>
            <a:pPr indent="-300926"/>
            <a:r>
              <a:rPr lang="en-US" dirty="0" smtClean="0"/>
              <a:t>So it’s a 2-steps operation: </a:t>
            </a:r>
            <a:r>
              <a:rPr lang="en-US" i="1" dirty="0" smtClean="0"/>
              <a:t>add changes </a:t>
            </a:r>
            <a:r>
              <a:rPr lang="en-US" i="0" dirty="0" smtClean="0"/>
              <a:t>to the staging area </a:t>
            </a:r>
            <a:r>
              <a:rPr lang="en-US" dirty="0" smtClean="0"/>
              <a:t>and then </a:t>
            </a:r>
            <a:r>
              <a:rPr lang="en-US" i="1" dirty="0" smtClean="0"/>
              <a:t>commit</a:t>
            </a:r>
            <a:endParaRPr lang="fr-BE" i="1" dirty="0" smtClean="0"/>
          </a:p>
          <a:p>
            <a:endParaRPr lang="fr-BE" i="1" dirty="0" smtClean="0"/>
          </a:p>
          <a:p>
            <a:r>
              <a:rPr lang="en-US" sz="1300" b="1" dirty="0"/>
              <a:t>Modified </a:t>
            </a:r>
            <a:r>
              <a:rPr lang="en-US" sz="1300" dirty="0"/>
              <a:t>means that you have changed the file but have not staged or committed it yet. </a:t>
            </a:r>
          </a:p>
          <a:p>
            <a:r>
              <a:rPr lang="en-US" sz="1300" b="1" dirty="0"/>
              <a:t>Staged</a:t>
            </a:r>
            <a:r>
              <a:rPr lang="en-US" sz="1300" dirty="0"/>
              <a:t> means that you have marked a modified file in its current version to go into your next commit snapshot.</a:t>
            </a:r>
          </a:p>
          <a:p>
            <a:r>
              <a:rPr lang="en-US" sz="1300" b="1" dirty="0"/>
              <a:t>Committed</a:t>
            </a:r>
            <a:r>
              <a:rPr lang="en-US" sz="1300" dirty="0"/>
              <a:t> means that the data is safely stored in your local database.</a:t>
            </a:r>
          </a:p>
          <a:p>
            <a:endParaRPr lang="en-US" sz="1300" dirty="0"/>
          </a:p>
          <a:p>
            <a:pPr defTabSz="990478">
              <a:defRPr/>
            </a:pPr>
            <a:r>
              <a:rPr lang="fr-BE" i="0" dirty="0" smtClean="0"/>
              <a:t>Questions ?</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11</a:t>
            </a:fld>
            <a:endParaRPr lang="en-US"/>
          </a:p>
        </p:txBody>
      </p:sp>
    </p:spTree>
    <p:extLst>
      <p:ext uri="{BB962C8B-B14F-4D97-AF65-F5344CB8AC3E}">
        <p14:creationId xmlns:p14="http://schemas.microsoft.com/office/powerpoint/2010/main" val="8780770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Here on the same file:</a:t>
            </a:r>
          </a:p>
          <a:p>
            <a:pPr marL="185715" indent="-185715">
              <a:buFontTx/>
              <a:buChar char="-"/>
            </a:pPr>
            <a:r>
              <a:rPr lang="en-US" sz="1300" noProof="0" dirty="0" smtClean="0"/>
              <a:t>local modifications</a:t>
            </a:r>
          </a:p>
          <a:p>
            <a:pPr marL="185715" indent="-185715">
              <a:buFontTx/>
              <a:buChar char="-"/>
            </a:pPr>
            <a:r>
              <a:rPr lang="en-US" sz="1300" noProof="0" dirty="0" smtClean="0"/>
              <a:t>file is different between current branch &amp; branch to which we are switching</a:t>
            </a:r>
          </a:p>
          <a:p>
            <a:r>
              <a:rPr lang="en-US" sz="1300" noProof="0" dirty="0" err="1" smtClean="0"/>
              <a:t>Git</a:t>
            </a:r>
            <a:r>
              <a:rPr lang="en-US" sz="1300" noProof="0" dirty="0" smtClean="0"/>
              <a:t> refuse to switch because it cannot preserve </a:t>
            </a:r>
            <a:r>
              <a:rPr lang="en-US" sz="1300" noProof="0" dirty="0" err="1" smtClean="0"/>
              <a:t>modifs</a:t>
            </a:r>
            <a:r>
              <a:rPr lang="en-US" sz="1300" noProof="0" dirty="0" smtClean="0"/>
              <a:t> in context</a:t>
            </a:r>
          </a:p>
          <a:p>
            <a:endParaRPr lang="en-US" sz="1300" noProof="0" dirty="0" smtClean="0"/>
          </a:p>
          <a:p>
            <a:r>
              <a:rPr lang="en-US" sz="1300" noProof="0" dirty="0" smtClean="0"/>
              <a:t>Need to:</a:t>
            </a:r>
          </a:p>
          <a:p>
            <a:pPr marL="185715" indent="-185715">
              <a:buFontTx/>
              <a:buChar char="-"/>
            </a:pPr>
            <a:r>
              <a:rPr lang="en-US" sz="1300" i="1" noProof="0" dirty="0" smtClean="0"/>
              <a:t>stash</a:t>
            </a:r>
            <a:endParaRPr lang="en-US" sz="1300" noProof="0" dirty="0" smtClean="0"/>
          </a:p>
          <a:p>
            <a:pPr marL="185715" indent="-185715">
              <a:buFontTx/>
              <a:buChar char="-"/>
            </a:pPr>
            <a:r>
              <a:rPr lang="en-US" sz="1300" noProof="0" dirty="0" smtClean="0"/>
              <a:t>or </a:t>
            </a:r>
            <a:r>
              <a:rPr lang="en-US" sz="1300" i="1" noProof="0" dirty="0" err="1" smtClean="0"/>
              <a:t>git</a:t>
            </a:r>
            <a:r>
              <a:rPr lang="en-US" sz="1300" i="1" noProof="0" dirty="0" smtClean="0"/>
              <a:t> checkout --merge</a:t>
            </a:r>
            <a:r>
              <a:rPr lang="en-US" sz="1300" noProof="0" dirty="0" smtClean="0"/>
              <a:t> (three-way merge between current branch, working tree contents &amp; new branch)</a:t>
            </a:r>
          </a:p>
          <a:p>
            <a:endParaRPr lang="en-US" sz="130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56</a:t>
            </a:fld>
            <a:endParaRPr lang="en-US"/>
          </a:p>
        </p:txBody>
      </p:sp>
    </p:spTree>
    <p:extLst>
      <p:ext uri="{BB962C8B-B14F-4D97-AF65-F5344CB8AC3E}">
        <p14:creationId xmlns:p14="http://schemas.microsoft.com/office/powerpoint/2010/main" val="327020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57</a:t>
            </a:fld>
            <a:endParaRPr lang="en-US"/>
          </a:p>
        </p:txBody>
      </p:sp>
    </p:spTree>
    <p:extLst>
      <p:ext uri="{BB962C8B-B14F-4D97-AF65-F5344CB8AC3E}">
        <p14:creationId xmlns:p14="http://schemas.microsoft.com/office/powerpoint/2010/main" val="8709294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58</a:t>
            </a:fld>
            <a:endParaRPr lang="en-US"/>
          </a:p>
        </p:txBody>
      </p:sp>
    </p:spTree>
    <p:extLst>
      <p:ext uri="{BB962C8B-B14F-4D97-AF65-F5344CB8AC3E}">
        <p14:creationId xmlns:p14="http://schemas.microsoft.com/office/powerpoint/2010/main" val="3443613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59</a:t>
            </a:fld>
            <a:endParaRPr lang="en-US"/>
          </a:p>
        </p:txBody>
      </p:sp>
    </p:spTree>
    <p:extLst>
      <p:ext uri="{BB962C8B-B14F-4D97-AF65-F5344CB8AC3E}">
        <p14:creationId xmlns:p14="http://schemas.microsoft.com/office/powerpoint/2010/main" val="38651877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60</a:t>
            </a:fld>
            <a:endParaRPr lang="en-US"/>
          </a:p>
        </p:txBody>
      </p:sp>
    </p:spTree>
    <p:extLst>
      <p:ext uri="{BB962C8B-B14F-4D97-AF65-F5344CB8AC3E}">
        <p14:creationId xmlns:p14="http://schemas.microsoft.com/office/powerpoint/2010/main" val="25599385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Always rebase your feature branch on master, the opposite would modify commits on master branch</a:t>
            </a:r>
          </a:p>
          <a:p>
            <a:endParaRPr lang="en-US" noProof="0" dirty="0" smtClean="0"/>
          </a:p>
          <a:p>
            <a:pPr defTabSz="990478">
              <a:defRPr/>
            </a:pPr>
            <a:r>
              <a:rPr lang="en-US" sz="1300" b="1" noProof="0" dirty="0" smtClean="0"/>
              <a:t>The golden rule of </a:t>
            </a:r>
            <a:r>
              <a:rPr lang="en-US" sz="1300" b="1" noProof="0" dirty="0" err="1" smtClean="0"/>
              <a:t>git</a:t>
            </a:r>
            <a:r>
              <a:rPr lang="en-US" sz="1300" b="1" noProof="0" dirty="0" smtClean="0"/>
              <a:t> rebase is to never use it on public branches</a:t>
            </a:r>
            <a:endParaRPr lang="en-US" b="1" noProof="0" dirty="0" smtClean="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61</a:t>
            </a:fld>
            <a:endParaRPr lang="en-US"/>
          </a:p>
        </p:txBody>
      </p:sp>
    </p:spTree>
    <p:extLst>
      <p:ext uri="{BB962C8B-B14F-4D97-AF65-F5344CB8AC3E}">
        <p14:creationId xmlns:p14="http://schemas.microsoft.com/office/powerpoint/2010/main" val="1494044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fast-forward merge = Move (i.e., “fast forward”) the current branch tip up to the target branch tip. This is only possible when path to target branch tip is linear (when branches have not diverged).</a:t>
            </a:r>
          </a:p>
          <a:p>
            <a:endParaRPr lang="en-US" b="0" noProof="0" dirty="0" smtClean="0"/>
          </a:p>
          <a:p>
            <a:r>
              <a:rPr lang="en-US" b="0" noProof="0" dirty="0" smtClean="0"/>
              <a:t>Disabling</a:t>
            </a:r>
            <a:r>
              <a:rPr lang="en-US" b="0" baseline="0" noProof="0" dirty="0" smtClean="0"/>
              <a:t> fast-forward is useful in order to keep history of </a:t>
            </a:r>
            <a:r>
              <a:rPr lang="en-US" sz="1300" noProof="0" dirty="0" smtClean="0"/>
              <a:t>all merges that occur in the branch.</a:t>
            </a:r>
            <a:endParaRPr lang="en-US" b="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62</a:t>
            </a:fld>
            <a:endParaRPr lang="en-US"/>
          </a:p>
        </p:txBody>
      </p:sp>
    </p:spTree>
    <p:extLst>
      <p:ext uri="{BB962C8B-B14F-4D97-AF65-F5344CB8AC3E}">
        <p14:creationId xmlns:p14="http://schemas.microsoft.com/office/powerpoint/2010/main" val="18291200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fast-forward merge = Move (i.e., “fast forward”) the current branch tip up to the target branch tip. This is only possible when path to target branch tip is linear (when branches have not diverged).</a:t>
            </a:r>
          </a:p>
          <a:p>
            <a:endParaRPr lang="en-US" b="0" noProof="0" dirty="0" smtClean="0"/>
          </a:p>
          <a:p>
            <a:r>
              <a:rPr lang="en-US" b="0" noProof="0" dirty="0" smtClean="0"/>
              <a:t>Disabling</a:t>
            </a:r>
            <a:r>
              <a:rPr lang="en-US" b="0" baseline="0" noProof="0" dirty="0" smtClean="0"/>
              <a:t> fast-forward is useful in order to keep history of </a:t>
            </a:r>
            <a:r>
              <a:rPr lang="en-US" sz="1300" noProof="0" dirty="0" smtClean="0"/>
              <a:t>all merges that occur in the branch.</a:t>
            </a:r>
            <a:endParaRPr lang="en-US" b="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63</a:t>
            </a:fld>
            <a:endParaRPr lang="en-US"/>
          </a:p>
        </p:txBody>
      </p:sp>
    </p:spTree>
    <p:extLst>
      <p:ext uri="{BB962C8B-B14F-4D97-AF65-F5344CB8AC3E}">
        <p14:creationId xmlns:p14="http://schemas.microsoft.com/office/powerpoint/2010/main" val="9538778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fast-forward merge = Move (i.e., “fast forward”) the current branch tip up to the target branch tip. This is only possible when path to target branch tip is linear (when branches have not diverged).</a:t>
            </a:r>
          </a:p>
          <a:p>
            <a:endParaRPr lang="en-US" b="0" noProof="0" dirty="0" smtClean="0"/>
          </a:p>
          <a:p>
            <a:r>
              <a:rPr lang="en-US" b="0" noProof="0" dirty="0" smtClean="0"/>
              <a:t>Disabling</a:t>
            </a:r>
            <a:r>
              <a:rPr lang="en-US" b="0" baseline="0" noProof="0" dirty="0" smtClean="0"/>
              <a:t> fast-forward is useful in order to keep history of </a:t>
            </a:r>
            <a:r>
              <a:rPr lang="en-US" sz="1300" noProof="0" dirty="0" smtClean="0"/>
              <a:t>all merges that occur in the branch.</a:t>
            </a:r>
            <a:endParaRPr lang="en-US" b="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64</a:t>
            </a:fld>
            <a:endParaRPr lang="en-US"/>
          </a:p>
        </p:txBody>
      </p:sp>
    </p:spTree>
    <p:extLst>
      <p:ext uri="{BB962C8B-B14F-4D97-AF65-F5344CB8AC3E}">
        <p14:creationId xmlns:p14="http://schemas.microsoft.com/office/powerpoint/2010/main" val="23640175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65</a:t>
            </a:fld>
            <a:endParaRPr lang="en-US"/>
          </a:p>
        </p:txBody>
      </p:sp>
    </p:spTree>
    <p:extLst>
      <p:ext uri="{BB962C8B-B14F-4D97-AF65-F5344CB8AC3E}">
        <p14:creationId xmlns:p14="http://schemas.microsoft.com/office/powerpoint/2010/main" val="387937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indent="-300926"/>
            <a:r>
              <a:rPr lang="en-US" dirty="0" smtClean="0">
                <a:sym typeface="Wingdings" panose="05000000000000000000" pitchFamily="2" charset="2"/>
              </a:rPr>
              <a:t>--&gt;</a:t>
            </a:r>
            <a:r>
              <a:rPr lang="en-US" baseline="0" dirty="0" smtClean="0">
                <a:sym typeface="Wingdings" panose="05000000000000000000" pitchFamily="2" charset="2"/>
              </a:rPr>
              <a:t> All 3 states are </a:t>
            </a:r>
            <a:r>
              <a:rPr lang="en-US" b="1" baseline="0" dirty="0" smtClean="0">
                <a:sym typeface="Wingdings" panose="05000000000000000000" pitchFamily="2" charset="2"/>
              </a:rPr>
              <a:t>local</a:t>
            </a:r>
            <a:endParaRPr lang="en-US" b="1" dirty="0" smtClean="0"/>
          </a:p>
          <a:p>
            <a:pPr indent="-300926"/>
            <a:endParaRPr lang="en-US" dirty="0" smtClean="0"/>
          </a:p>
          <a:p>
            <a:pPr indent="-300926"/>
            <a:r>
              <a:rPr lang="en-US" dirty="0" err="1" smtClean="0"/>
              <a:t>Git</a:t>
            </a:r>
            <a:r>
              <a:rPr lang="en-US" dirty="0" smtClean="0"/>
              <a:t> doesn’t track modified file in </a:t>
            </a:r>
            <a:r>
              <a:rPr lang="en-US" b="1" dirty="0" smtClean="0"/>
              <a:t>working directory</a:t>
            </a:r>
          </a:p>
          <a:p>
            <a:pPr indent="-300926"/>
            <a:r>
              <a:rPr lang="en-US" dirty="0" smtClean="0"/>
              <a:t>When you commit, </a:t>
            </a:r>
            <a:r>
              <a:rPr lang="en-US" dirty="0" err="1" smtClean="0"/>
              <a:t>Git</a:t>
            </a:r>
            <a:r>
              <a:rPr lang="en-US" dirty="0" smtClean="0"/>
              <a:t> only looks for the files present in the </a:t>
            </a:r>
            <a:r>
              <a:rPr lang="en-US" b="1" dirty="0" smtClean="0"/>
              <a:t>staging area </a:t>
            </a:r>
            <a:r>
              <a:rPr lang="en-US" b="0" dirty="0" smtClean="0"/>
              <a:t>(= index)</a:t>
            </a:r>
          </a:p>
          <a:p>
            <a:pPr indent="-300926"/>
            <a:r>
              <a:rPr lang="en-US" dirty="0" smtClean="0"/>
              <a:t>So it’s a 2-steps operation: </a:t>
            </a:r>
            <a:r>
              <a:rPr lang="en-US" i="1" dirty="0" smtClean="0"/>
              <a:t>add changes </a:t>
            </a:r>
            <a:r>
              <a:rPr lang="en-US" i="0" dirty="0" smtClean="0"/>
              <a:t>to the staging area </a:t>
            </a:r>
            <a:r>
              <a:rPr lang="en-US" dirty="0" smtClean="0"/>
              <a:t>and then </a:t>
            </a:r>
            <a:r>
              <a:rPr lang="en-US" i="1" dirty="0" smtClean="0"/>
              <a:t>commit</a:t>
            </a:r>
            <a:endParaRPr lang="fr-BE" i="1" dirty="0" smtClean="0"/>
          </a:p>
          <a:p>
            <a:endParaRPr lang="fr-BE" i="1" dirty="0" smtClean="0"/>
          </a:p>
          <a:p>
            <a:r>
              <a:rPr lang="en-US" sz="1300" b="1" dirty="0"/>
              <a:t>Modified </a:t>
            </a:r>
            <a:r>
              <a:rPr lang="en-US" sz="1300" dirty="0"/>
              <a:t>means that you have changed the file but have not staged or committed it yet. </a:t>
            </a:r>
          </a:p>
          <a:p>
            <a:r>
              <a:rPr lang="en-US" sz="1300" b="1" dirty="0"/>
              <a:t>Staged</a:t>
            </a:r>
            <a:r>
              <a:rPr lang="en-US" sz="1300" dirty="0"/>
              <a:t> means that you have marked a modified file in its current version to go into your next commit snapshot.</a:t>
            </a:r>
          </a:p>
          <a:p>
            <a:r>
              <a:rPr lang="en-US" sz="1300" b="1" dirty="0"/>
              <a:t>Committed</a:t>
            </a:r>
            <a:r>
              <a:rPr lang="en-US" sz="1300" dirty="0"/>
              <a:t> means that the data is safely stored in your local database.</a:t>
            </a:r>
          </a:p>
          <a:p>
            <a:endParaRPr lang="en-US" sz="1300" dirty="0"/>
          </a:p>
          <a:p>
            <a:pPr defTabSz="990478">
              <a:defRPr/>
            </a:pPr>
            <a:r>
              <a:rPr lang="fr-BE" i="0" dirty="0" smtClean="0"/>
              <a:t>Questions ?</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12</a:t>
            </a:fld>
            <a:endParaRPr lang="en-US"/>
          </a:p>
        </p:txBody>
      </p:sp>
    </p:spTree>
    <p:extLst>
      <p:ext uri="{BB962C8B-B14F-4D97-AF65-F5344CB8AC3E}">
        <p14:creationId xmlns:p14="http://schemas.microsoft.com/office/powerpoint/2010/main" val="11680132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-v shows remote URLs</a:t>
            </a:r>
          </a:p>
          <a:p>
            <a:endParaRPr lang="en-US" noProof="0" dirty="0" smtClean="0"/>
          </a:p>
          <a:p>
            <a:r>
              <a:rPr lang="en-US" i="1" noProof="0" dirty="0" err="1" smtClean="0"/>
              <a:t>git</a:t>
            </a:r>
            <a:r>
              <a:rPr lang="en-US" i="1" baseline="0" noProof="0" dirty="0" smtClean="0"/>
              <a:t> </a:t>
            </a:r>
            <a:r>
              <a:rPr lang="en-US" i="1" noProof="0" dirty="0" smtClean="0"/>
              <a:t>remote </a:t>
            </a:r>
            <a:r>
              <a:rPr lang="en-US" noProof="0" dirty="0" smtClean="0"/>
              <a:t>will be used during the </a:t>
            </a:r>
            <a:r>
              <a:rPr lang="en-US" noProof="0" dirty="0" err="1" smtClean="0"/>
              <a:t>GitLab</a:t>
            </a:r>
            <a:r>
              <a:rPr lang="en-US" noProof="0" dirty="0" smtClean="0"/>
              <a:t> training</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66</a:t>
            </a:fld>
            <a:endParaRPr lang="en-US"/>
          </a:p>
        </p:txBody>
      </p:sp>
    </p:spTree>
    <p:extLst>
      <p:ext uri="{BB962C8B-B14F-4D97-AF65-F5344CB8AC3E}">
        <p14:creationId xmlns:p14="http://schemas.microsoft.com/office/powerpoint/2010/main" val="12433968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67</a:t>
            </a:fld>
            <a:endParaRPr lang="en-US"/>
          </a:p>
        </p:txBody>
      </p:sp>
    </p:spTree>
    <p:extLst>
      <p:ext uri="{BB962C8B-B14F-4D97-AF65-F5344CB8AC3E}">
        <p14:creationId xmlns:p14="http://schemas.microsoft.com/office/powerpoint/2010/main" val="33120094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--&gt; same as checkout, it will not</a:t>
            </a:r>
            <a:r>
              <a:rPr lang="en-US" baseline="0" noProof="0" dirty="0" smtClean="0"/>
              <a:t> work if you have </a:t>
            </a:r>
            <a:r>
              <a:rPr lang="en-US" baseline="0" noProof="0" dirty="0" err="1" smtClean="0"/>
              <a:t>unstaged</a:t>
            </a:r>
            <a:r>
              <a:rPr lang="en-US" baseline="0" noProof="0" dirty="0" smtClean="0"/>
              <a:t> changes (if you </a:t>
            </a:r>
            <a:r>
              <a:rPr lang="en-US" baseline="0" noProof="0" dirty="0" err="1" smtClean="0"/>
              <a:t>unstashed</a:t>
            </a:r>
            <a:r>
              <a:rPr lang="en-US" baseline="0" noProof="0" dirty="0" smtClean="0"/>
              <a:t>)</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68</a:t>
            </a:fld>
            <a:endParaRPr lang="en-US"/>
          </a:p>
        </p:txBody>
      </p:sp>
    </p:spTree>
    <p:extLst>
      <p:ext uri="{BB962C8B-B14F-4D97-AF65-F5344CB8AC3E}">
        <p14:creationId xmlns:p14="http://schemas.microsoft.com/office/powerpoint/2010/main" val="34434938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69</a:t>
            </a:fld>
            <a:endParaRPr lang="en-US"/>
          </a:p>
        </p:txBody>
      </p:sp>
    </p:spTree>
    <p:extLst>
      <p:ext uri="{BB962C8B-B14F-4D97-AF65-F5344CB8AC3E}">
        <p14:creationId xmlns:p14="http://schemas.microsoft.com/office/powerpoint/2010/main" val="37337429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70</a:t>
            </a:fld>
            <a:endParaRPr lang="en-US"/>
          </a:p>
        </p:txBody>
      </p:sp>
    </p:spTree>
    <p:extLst>
      <p:ext uri="{BB962C8B-B14F-4D97-AF65-F5344CB8AC3E}">
        <p14:creationId xmlns:p14="http://schemas.microsoft.com/office/powerpoint/2010/main" val="36402598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71</a:t>
            </a:fld>
            <a:endParaRPr lang="en-US"/>
          </a:p>
        </p:txBody>
      </p:sp>
    </p:spTree>
    <p:extLst>
      <p:ext uri="{BB962C8B-B14F-4D97-AF65-F5344CB8AC3E}">
        <p14:creationId xmlns:p14="http://schemas.microsoft.com/office/powerpoint/2010/main" val="24702681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 for disambiguating between</a:t>
            </a:r>
            <a:r>
              <a:rPr lang="en-US" baseline="0" noProof="0" dirty="0" smtClean="0"/>
              <a:t> branches and paths</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72</a:t>
            </a:fld>
            <a:endParaRPr lang="en-US"/>
          </a:p>
        </p:txBody>
      </p:sp>
    </p:spTree>
    <p:extLst>
      <p:ext uri="{BB962C8B-B14F-4D97-AF65-F5344CB8AC3E}">
        <p14:creationId xmlns:p14="http://schemas.microsoft.com/office/powerpoint/2010/main" val="14028306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Clean way to undo</a:t>
            </a:r>
            <a:r>
              <a:rPr lang="en-US" baseline="0" noProof="0" dirty="0" smtClean="0"/>
              <a:t> changes that were already committed and pushed</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73</a:t>
            </a:fld>
            <a:endParaRPr lang="en-US"/>
          </a:p>
        </p:txBody>
      </p:sp>
    </p:spTree>
    <p:extLst>
      <p:ext uri="{BB962C8B-B14F-4D97-AF65-F5344CB8AC3E}">
        <p14:creationId xmlns:p14="http://schemas.microsoft.com/office/powerpoint/2010/main" val="39198875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80</a:t>
            </a:fld>
            <a:endParaRPr lang="en-US"/>
          </a:p>
        </p:txBody>
      </p:sp>
    </p:spTree>
    <p:extLst>
      <p:ext uri="{BB962C8B-B14F-4D97-AF65-F5344CB8AC3E}">
        <p14:creationId xmlns:p14="http://schemas.microsoft.com/office/powerpoint/2010/main" val="15414003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81</a:t>
            </a:fld>
            <a:endParaRPr lang="en-US"/>
          </a:p>
        </p:txBody>
      </p:sp>
    </p:spTree>
    <p:extLst>
      <p:ext uri="{BB962C8B-B14F-4D97-AF65-F5344CB8AC3E}">
        <p14:creationId xmlns:p14="http://schemas.microsoft.com/office/powerpoint/2010/main" val="3765738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t>
            </a:r>
            <a:r>
              <a:rPr lang="en-US" noProof="0" dirty="0" err="1" smtClean="0"/>
              <a:t>gitignore</a:t>
            </a:r>
            <a:r>
              <a:rPr lang="en-US" baseline="0" noProof="0" dirty="0" smtClean="0"/>
              <a:t> file:</a:t>
            </a:r>
          </a:p>
          <a:p>
            <a:pPr marL="185715" indent="-185715">
              <a:buFont typeface="Arial" panose="020B0604020202020204" pitchFamily="34" charset="0"/>
              <a:buChar char="•"/>
            </a:pPr>
            <a:r>
              <a:rPr lang="en-US" baseline="0" noProof="0" dirty="0" smtClean="0"/>
              <a:t>is part of the project files</a:t>
            </a:r>
          </a:p>
          <a:p>
            <a:pPr marL="185715" indent="-185715">
              <a:buFont typeface="Arial" panose="020B0604020202020204" pitchFamily="34" charset="0"/>
              <a:buChar char="•"/>
            </a:pPr>
            <a:r>
              <a:rPr lang="en-US" noProof="0" dirty="0" smtClean="0"/>
              <a:t>is present</a:t>
            </a:r>
            <a:r>
              <a:rPr lang="en-US" baseline="0" noProof="0" dirty="0" smtClean="0"/>
              <a:t> only once in root directory</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13</a:t>
            </a:fld>
            <a:endParaRPr lang="en-US"/>
          </a:p>
        </p:txBody>
      </p:sp>
    </p:spTree>
    <p:extLst>
      <p:ext uri="{BB962C8B-B14F-4D97-AF65-F5344CB8AC3E}">
        <p14:creationId xmlns:p14="http://schemas.microsoft.com/office/powerpoint/2010/main" val="22367904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82</a:t>
            </a:fld>
            <a:endParaRPr lang="en-US"/>
          </a:p>
        </p:txBody>
      </p:sp>
    </p:spTree>
    <p:extLst>
      <p:ext uri="{BB962C8B-B14F-4D97-AF65-F5344CB8AC3E}">
        <p14:creationId xmlns:p14="http://schemas.microsoft.com/office/powerpoint/2010/main" val="9874446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83</a:t>
            </a:fld>
            <a:endParaRPr lang="en-US"/>
          </a:p>
        </p:txBody>
      </p:sp>
    </p:spTree>
    <p:extLst>
      <p:ext uri="{BB962C8B-B14F-4D97-AF65-F5344CB8AC3E}">
        <p14:creationId xmlns:p14="http://schemas.microsoft.com/office/powerpoint/2010/main" val="1436087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err="1" smtClean="0"/>
              <a:t>Git</a:t>
            </a:r>
            <a:r>
              <a:rPr lang="en-US" baseline="0" noProof="0" dirty="0" smtClean="0"/>
              <a:t> commit SHA = SVN revision number</a:t>
            </a:r>
          </a:p>
          <a:p>
            <a:r>
              <a:rPr lang="en-US" baseline="0" noProof="0" dirty="0" smtClean="0"/>
              <a:t>(</a:t>
            </a:r>
            <a:r>
              <a:rPr lang="en-US" baseline="0" noProof="0" dirty="0" err="1" smtClean="0"/>
              <a:t>Git</a:t>
            </a:r>
            <a:r>
              <a:rPr lang="en-US" baseline="0" noProof="0" dirty="0" smtClean="0"/>
              <a:t> cannot have simple number due to </a:t>
            </a:r>
            <a:r>
              <a:rPr lang="en-US" sz="1300" noProof="0" dirty="0" smtClean="0"/>
              <a:t>decentralized nature</a:t>
            </a:r>
            <a:r>
              <a:rPr lang="en-US" baseline="0" noProof="0" dirty="0" smtClean="0"/>
              <a:t>)</a:t>
            </a:r>
            <a:endParaRPr lang="en-US" noProof="0" dirty="0" smtClean="0"/>
          </a:p>
          <a:p>
            <a:endParaRPr lang="en-US" noProof="0" dirty="0" smtClean="0"/>
          </a:p>
          <a:p>
            <a:r>
              <a:rPr lang="en-US" noProof="0" dirty="0" smtClean="0"/>
              <a:t>Commit</a:t>
            </a:r>
            <a:r>
              <a:rPr lang="en-US" baseline="0" noProof="0" dirty="0" smtClean="0"/>
              <a:t> =</a:t>
            </a:r>
          </a:p>
          <a:p>
            <a:pPr marL="185715" indent="-185715">
              <a:buFont typeface="Arial" panose="020B0604020202020204" pitchFamily="34" charset="0"/>
              <a:buChar char="•"/>
            </a:pPr>
            <a:r>
              <a:rPr lang="en-US" sz="1300" noProof="0" dirty="0" smtClean="0"/>
              <a:t>SHA of the tree of files and directories in the commit</a:t>
            </a:r>
          </a:p>
          <a:p>
            <a:pPr marL="185715" indent="-185715">
              <a:buFont typeface="Arial" panose="020B0604020202020204" pitchFamily="34" charset="0"/>
              <a:buChar char="•"/>
            </a:pPr>
            <a:r>
              <a:rPr lang="en-US" sz="1300" noProof="0" dirty="0" smtClean="0"/>
              <a:t>SHA of the parent commit(s)</a:t>
            </a:r>
          </a:p>
          <a:p>
            <a:pPr marL="185715" indent="-185715">
              <a:buFont typeface="Arial" panose="020B0604020202020204" pitchFamily="34" charset="0"/>
              <a:buChar char="•"/>
            </a:pPr>
            <a:r>
              <a:rPr lang="en-US" sz="1300" noProof="0" dirty="0" smtClean="0"/>
              <a:t>commit message</a:t>
            </a:r>
          </a:p>
          <a:p>
            <a:pPr marL="185715" indent="-185715">
              <a:buFont typeface="Arial" panose="020B0604020202020204" pitchFamily="34" charset="0"/>
              <a:buChar char="•"/>
            </a:pPr>
            <a:r>
              <a:rPr lang="en-US" sz="1300" noProof="0" dirty="0" smtClean="0"/>
              <a:t>author name/email/timestamp</a:t>
            </a:r>
          </a:p>
          <a:p>
            <a:pPr marL="185715" indent="-185715">
              <a:buFont typeface="Arial" panose="020B0604020202020204" pitchFamily="34" charset="0"/>
              <a:buChar char="•"/>
            </a:pPr>
            <a:r>
              <a:rPr lang="en-US" sz="1300" noProof="0" dirty="0" smtClean="0"/>
              <a:t>committer name/email/timestamp</a:t>
            </a:r>
          </a:p>
          <a:p>
            <a:endParaRPr lang="en-US" noProof="0" dirty="0" smtClean="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14</a:t>
            </a:fld>
            <a:endParaRPr lang="en-US"/>
          </a:p>
        </p:txBody>
      </p:sp>
    </p:spTree>
    <p:extLst>
      <p:ext uri="{BB962C8B-B14F-4D97-AF65-F5344CB8AC3E}">
        <p14:creationId xmlns:p14="http://schemas.microsoft.com/office/powerpoint/2010/main" val="2514197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 branch does not really « contains » commits</a:t>
            </a:r>
          </a:p>
          <a:p>
            <a:endParaRPr lang="en-US" noProof="0" dirty="0" smtClean="0"/>
          </a:p>
          <a:p>
            <a:r>
              <a:rPr lang="en-US" noProof="0" dirty="0" smtClean="0"/>
              <a:t>A branch is just a name</a:t>
            </a:r>
            <a:r>
              <a:rPr lang="en-US" baseline="0" noProof="0" dirty="0" smtClean="0"/>
              <a:t> for a particular list of commits</a:t>
            </a:r>
          </a:p>
          <a:p>
            <a:endParaRPr lang="en-US" baseline="0" noProof="0" dirty="0" smtClean="0"/>
          </a:p>
          <a:p>
            <a:r>
              <a:rPr lang="en-US" baseline="0" noProof="0" dirty="0" smtClean="0"/>
              <a:t>Commits can appear in several branches</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15</a:t>
            </a:fld>
            <a:endParaRPr lang="en-US"/>
          </a:p>
        </p:txBody>
      </p:sp>
    </p:spTree>
    <p:extLst>
      <p:ext uri="{BB962C8B-B14F-4D97-AF65-F5344CB8AC3E}">
        <p14:creationId xmlns:p14="http://schemas.microsoft.com/office/powerpoint/2010/main" val="943820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2"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Picture 3" descr="T:\AUTRE\Ressources\Sopra stuff\Photo PPT\SOPRA_BANKING_WEALTH.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9138" b="4789"/>
          <a:stretch/>
        </p:blipFill>
        <p:spPr bwMode="auto">
          <a:xfrm>
            <a:off x="120035" y="0"/>
            <a:ext cx="90168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Group 4"/>
          <p:cNvGrpSpPr>
            <a:grpSpLocks noChangeAspect="1"/>
          </p:cNvGrpSpPr>
          <p:nvPr userDrawn="1"/>
        </p:nvGrpSpPr>
        <p:grpSpPr bwMode="auto">
          <a:xfrm>
            <a:off x="457200" y="4164187"/>
            <a:ext cx="3599295" cy="541163"/>
            <a:chOff x="1837" y="2436"/>
            <a:chExt cx="2554" cy="384"/>
          </a:xfrm>
        </p:grpSpPr>
        <p:sp>
          <p:nvSpPr>
            <p:cNvPr id="66"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0"/>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2"/>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3"/>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4"/>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9"/>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0"/>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1"/>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2"/>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3"/>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4"/>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5"/>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6"/>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a:spLocks noChangeArrowheads="1"/>
            </p:cNvSpPr>
            <p:nvPr/>
          </p:nvSpPr>
          <p:spPr bwMode="auto">
            <a:xfrm>
              <a:off x="3987" y="2495"/>
              <a:ext cx="31" cy="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88"/>
            <p:cNvSpPr>
              <a:spLocks noChangeArrowheads="1"/>
            </p:cNvSpPr>
            <p:nvPr/>
          </p:nvSpPr>
          <p:spPr bwMode="auto">
            <a:xfrm>
              <a:off x="3982" y="2437"/>
              <a:ext cx="40" cy="4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9"/>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0"/>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2" name="Rectangle 91"/>
          <p:cNvSpPr/>
          <p:nvPr userDrawn="1"/>
        </p:nvSpPr>
        <p:spPr>
          <a:xfrm>
            <a:off x="458714" y="356740"/>
            <a:ext cx="2977010" cy="29770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34" name="Text Placeholder 3"/>
          <p:cNvSpPr>
            <a:spLocks noGrp="1"/>
          </p:cNvSpPr>
          <p:nvPr>
            <p:ph type="body" sz="quarter" idx="10" hasCustomPrompt="1"/>
          </p:nvPr>
        </p:nvSpPr>
        <p:spPr>
          <a:xfrm>
            <a:off x="679021" y="590550"/>
            <a:ext cx="2523452" cy="1907261"/>
          </a:xfrm>
          <a:prstGeom prst="rect">
            <a:avLst/>
          </a:prstGeom>
        </p:spPr>
        <p:txBody>
          <a:bodyPr/>
          <a:lstStyle>
            <a:lvl1pPr>
              <a:defRPr sz="2800" b="1">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Type your title in this area.</a:t>
            </a:r>
            <a:endParaRPr lang="en-US" noProof="0" dirty="0"/>
          </a:p>
        </p:txBody>
      </p:sp>
      <p:sp>
        <p:nvSpPr>
          <p:cNvPr id="38" name="Text Placeholder 7"/>
          <p:cNvSpPr>
            <a:spLocks noGrp="1"/>
          </p:cNvSpPr>
          <p:nvPr>
            <p:ph type="body" sz="quarter" idx="11" hasCustomPrompt="1"/>
          </p:nvPr>
        </p:nvSpPr>
        <p:spPr>
          <a:xfrm>
            <a:off x="679021" y="2495550"/>
            <a:ext cx="2523456" cy="245967"/>
          </a:xfrm>
          <a:prstGeom prst="rect">
            <a:avLst/>
          </a:prstGeom>
        </p:spPr>
        <p:txBody>
          <a:bodyPr/>
          <a:lstStyle>
            <a:lvl1pPr>
              <a:defRPr sz="1600">
                <a:solidFill>
                  <a:schemeClr val="bg1"/>
                </a:solidFill>
                <a:latin typeface="+mn-lt"/>
              </a:defRPr>
            </a:lvl1pPr>
          </a:lstStyle>
          <a:p>
            <a:pPr lvl="0"/>
            <a:r>
              <a:rPr lang="en-US" noProof="0" dirty="0" smtClean="0"/>
              <a:t>Name</a:t>
            </a:r>
            <a:endParaRPr lang="en-US" noProof="0" dirty="0"/>
          </a:p>
        </p:txBody>
      </p:sp>
      <p:sp>
        <p:nvSpPr>
          <p:cNvPr id="39" name="Text Placeholder 7"/>
          <p:cNvSpPr>
            <a:spLocks noGrp="1"/>
          </p:cNvSpPr>
          <p:nvPr>
            <p:ph type="body" sz="quarter" idx="12" hasCustomPrompt="1"/>
          </p:nvPr>
        </p:nvSpPr>
        <p:spPr>
          <a:xfrm>
            <a:off x="679021" y="2749551"/>
            <a:ext cx="2523456" cy="245967"/>
          </a:xfrm>
          <a:prstGeom prst="rect">
            <a:avLst/>
          </a:prstGeom>
        </p:spPr>
        <p:txBody>
          <a:bodyPr/>
          <a:lstStyle>
            <a:lvl1pPr>
              <a:defRPr sz="1400">
                <a:solidFill>
                  <a:schemeClr val="bg1"/>
                </a:solidFill>
                <a:latin typeface="+mn-lt"/>
              </a:defRPr>
            </a:lvl1pPr>
          </a:lstStyle>
          <a:p>
            <a:pPr lvl="0"/>
            <a:r>
              <a:rPr lang="en-US" noProof="0" dirty="0" smtClean="0"/>
              <a:t>date, place</a:t>
            </a:r>
            <a:endParaRPr lang="en-US" noProof="0" dirty="0"/>
          </a:p>
        </p:txBody>
      </p:sp>
      <p:sp>
        <p:nvSpPr>
          <p:cNvPr id="41"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973115495"/>
      </p:ext>
    </p:extLst>
  </p:cSld>
  <p:clrMapOvr>
    <a:masterClrMapping/>
  </p:clrMapOvr>
  <p:transition>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ext">
    <p:spTree>
      <p:nvGrpSpPr>
        <p:cNvPr id="1" name=""/>
        <p:cNvGrpSpPr/>
        <p:nvPr/>
      </p:nvGrpSpPr>
      <p:grpSpPr>
        <a:xfrm>
          <a:off x="0" y="0"/>
          <a:ext cx="0" cy="0"/>
          <a:chOff x="0" y="0"/>
          <a:chExt cx="0" cy="0"/>
        </a:xfrm>
      </p:grpSpPr>
      <p:sp>
        <p:nvSpPr>
          <p:cNvPr id="2" name="Rechteck 1"/>
          <p:cNvSpPr/>
          <p:nvPr userDrawn="1"/>
        </p:nvSpPr>
        <p:spPr>
          <a:xfrm>
            <a:off x="9016800"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Box 2"/>
          <p:cNvSpPr txBox="1"/>
          <p:nvPr userDrawn="1"/>
        </p:nvSpPr>
        <p:spPr bwMode="black">
          <a:xfrm rot="16200000">
            <a:off x="8204100"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4" name="Slide Number Placeholder 2"/>
          <p:cNvSpPr txBox="1">
            <a:spLocks/>
          </p:cNvSpPr>
          <p:nvPr userDrawn="1"/>
        </p:nvSpPr>
        <p:spPr>
          <a:xfrm>
            <a:off x="8884165"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816957717"/>
      </p:ext>
    </p:extLst>
  </p:cSld>
  <p:clrMapOvr>
    <a:masterClrMapping/>
  </p:clrMapOvr>
  <p:transition>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ext">
    <p:spTree>
      <p:nvGrpSpPr>
        <p:cNvPr id="1" name=""/>
        <p:cNvGrpSpPr/>
        <p:nvPr/>
      </p:nvGrpSpPr>
      <p:grpSpPr>
        <a:xfrm>
          <a:off x="0" y="0"/>
          <a:ext cx="0" cy="0"/>
          <a:chOff x="0" y="0"/>
          <a:chExt cx="0" cy="0"/>
        </a:xfrm>
      </p:grpSpPr>
      <p:sp>
        <p:nvSpPr>
          <p:cNvPr id="2"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Box 2"/>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4"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540670552"/>
      </p:ext>
    </p:extLst>
  </p:cSld>
  <p:clrMapOvr>
    <a:masterClrMapping/>
  </p:clrMapOvr>
  <p:transition>
    <p:push dir="u"/>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Text">
    <p:spTree>
      <p:nvGrpSpPr>
        <p:cNvPr id="1" name=""/>
        <p:cNvGrpSpPr/>
        <p:nvPr/>
      </p:nvGrpSpPr>
      <p:grpSpPr>
        <a:xfrm>
          <a:off x="0" y="0"/>
          <a:ext cx="0" cy="0"/>
          <a:chOff x="0" y="0"/>
          <a:chExt cx="0" cy="0"/>
        </a:xfrm>
      </p:grpSpPr>
      <p:sp>
        <p:nvSpPr>
          <p:cNvPr id="5" name="Rechteck 1"/>
          <p:cNvSpPr/>
          <p:nvPr userDrawn="1"/>
        </p:nvSpPr>
        <p:spPr>
          <a:xfrm rot="5400000">
            <a:off x="4508400" y="5078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Box 5"/>
          <p:cNvSpPr txBox="1"/>
          <p:nvPr userDrawn="1"/>
        </p:nvSpPr>
        <p:spPr bwMode="black">
          <a:xfrm>
            <a:off x="1" y="5033732"/>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7" name="Slide Number Placeholder 2"/>
          <p:cNvSpPr txBox="1">
            <a:spLocks/>
          </p:cNvSpPr>
          <p:nvPr userDrawn="1"/>
        </p:nvSpPr>
        <p:spPr>
          <a:xfrm>
            <a:off x="8737202" y="498756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55587979"/>
      </p:ext>
    </p:extLst>
  </p:cSld>
  <p:clrMapOvr>
    <a:masterClrMapping/>
  </p:clrMapOvr>
  <p:transition>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ext">
    <p:spTree>
      <p:nvGrpSpPr>
        <p:cNvPr id="1" name=""/>
        <p:cNvGrpSpPr/>
        <p:nvPr/>
      </p:nvGrpSpPr>
      <p:grpSpPr>
        <a:xfrm>
          <a:off x="0" y="0"/>
          <a:ext cx="0" cy="0"/>
          <a:chOff x="0" y="0"/>
          <a:chExt cx="0" cy="0"/>
        </a:xfrm>
      </p:grpSpPr>
      <p:sp>
        <p:nvSpPr>
          <p:cNvPr id="5" name="Rectangle 4"/>
          <p:cNvSpPr/>
          <p:nvPr userDrawn="1"/>
        </p:nvSpPr>
        <p:spPr>
          <a:xfrm>
            <a:off x="124264" y="0"/>
            <a:ext cx="9019736"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8"/>
          <p:cNvSpPr>
            <a:spLocks noGrp="1"/>
          </p:cNvSpPr>
          <p:nvPr>
            <p:ph type="title"/>
          </p:nvPr>
        </p:nvSpPr>
        <p:spPr>
          <a:xfrm>
            <a:off x="457200" y="408296"/>
            <a:ext cx="8229600" cy="601661"/>
          </a:xfrm>
          <a:prstGeom prst="rect">
            <a:avLst/>
          </a:prstGeom>
        </p:spPr>
        <p:txBody>
          <a:bodyPr/>
          <a:lstStyle>
            <a:lvl1pPr>
              <a:defRPr sz="3600" b="1">
                <a:latin typeface="Roboto Condensed" panose="02000000000000000000" pitchFamily="2" charset="0"/>
                <a:ea typeface="Roboto Condensed" panose="02000000000000000000" pitchFamily="2" charset="0"/>
              </a:defRPr>
            </a:lvl1pPr>
          </a:lstStyle>
          <a:p>
            <a:r>
              <a:rPr lang="en-US" dirty="0" smtClean="0"/>
              <a:t>Click to edit Master title style</a:t>
            </a:r>
            <a:endParaRPr lang="en-US" dirty="0"/>
          </a:p>
        </p:txBody>
      </p:sp>
      <p:sp>
        <p:nvSpPr>
          <p:cNvPr id="7" name="Content Placeholder 10"/>
          <p:cNvSpPr>
            <a:spLocks noGrp="1"/>
          </p:cNvSpPr>
          <p:nvPr>
            <p:ph sz="quarter" idx="10"/>
          </p:nvPr>
        </p:nvSpPr>
        <p:spPr>
          <a:xfrm>
            <a:off x="457200" y="1782762"/>
            <a:ext cx="8229600" cy="2998788"/>
          </a:xfrm>
          <a:prstGeom prst="rect">
            <a:avLst/>
          </a:prstGeom>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2"/>
          <p:cNvSpPr>
            <a:spLocks noGrp="1"/>
          </p:cNvSpPr>
          <p:nvPr>
            <p:ph type="body" sz="quarter" idx="11"/>
          </p:nvPr>
        </p:nvSpPr>
        <p:spPr>
          <a:xfrm>
            <a:off x="457200" y="986499"/>
            <a:ext cx="8229600" cy="381000"/>
          </a:xfrm>
          <a:prstGeom prst="rect">
            <a:avLst/>
          </a:prstGeom>
        </p:spPr>
        <p:txBody>
          <a:bodyPr/>
          <a:lstStyle>
            <a:lvl1pPr>
              <a:defRPr sz="2800">
                <a:solidFill>
                  <a:schemeClr val="bg1"/>
                </a:solidFill>
                <a:latin typeface="+mn-lt"/>
              </a:defRPr>
            </a:lvl1pPr>
          </a:lstStyle>
          <a:p>
            <a:pPr lvl="0"/>
            <a:r>
              <a:rPr lang="en-US" dirty="0" smtClean="0"/>
              <a:t>Click to edit Master text styles</a:t>
            </a:r>
            <a:endParaRPr lang="en-US" dirty="0"/>
          </a:p>
        </p:txBody>
      </p:sp>
      <p:sp>
        <p:nvSpPr>
          <p:cNvPr id="11"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3"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835969316"/>
      </p:ext>
    </p:extLst>
  </p:cSld>
  <p:clrMapOvr>
    <a:masterClrMapping/>
  </p:clrMapOvr>
  <p:transition>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ext">
    <p:spTree>
      <p:nvGrpSpPr>
        <p:cNvPr id="1" name=""/>
        <p:cNvGrpSpPr/>
        <p:nvPr/>
      </p:nvGrpSpPr>
      <p:grpSpPr>
        <a:xfrm>
          <a:off x="0" y="0"/>
          <a:ext cx="0" cy="0"/>
          <a:chOff x="0" y="0"/>
          <a:chExt cx="0" cy="0"/>
        </a:xfrm>
      </p:grpSpPr>
      <p:sp>
        <p:nvSpPr>
          <p:cNvPr id="5" name="Rectangle 4"/>
          <p:cNvSpPr/>
          <p:nvPr userDrawn="1"/>
        </p:nvSpPr>
        <p:spPr>
          <a:xfrm>
            <a:off x="124264" y="0"/>
            <a:ext cx="9019736"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9"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730575818"/>
      </p:ext>
    </p:extLst>
  </p:cSld>
  <p:clrMapOvr>
    <a:masterClrMapping/>
  </p:clrMapOvr>
  <p:transition>
    <p:push dir="u"/>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Text">
    <p:spTree>
      <p:nvGrpSpPr>
        <p:cNvPr id="1" name=""/>
        <p:cNvGrpSpPr/>
        <p:nvPr/>
      </p:nvGrpSpPr>
      <p:grpSpPr>
        <a:xfrm>
          <a:off x="0" y="0"/>
          <a:ext cx="0" cy="0"/>
          <a:chOff x="0" y="0"/>
          <a:chExt cx="0" cy="0"/>
        </a:xfrm>
      </p:grpSpPr>
      <p:sp>
        <p:nvSpPr>
          <p:cNvPr id="5" name="Rectangle 4"/>
          <p:cNvSpPr/>
          <p:nvPr userDrawn="1"/>
        </p:nvSpPr>
        <p:spPr>
          <a:xfrm>
            <a:off x="0" y="0"/>
            <a:ext cx="9144000"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1"/>
          <p:cNvSpPr/>
          <p:nvPr userDrawn="1"/>
        </p:nvSpPr>
        <p:spPr>
          <a:xfrm>
            <a:off x="9016800"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Box 9"/>
          <p:cNvSpPr txBox="1"/>
          <p:nvPr userDrawn="1"/>
        </p:nvSpPr>
        <p:spPr bwMode="black">
          <a:xfrm rot="16200000">
            <a:off x="8204100"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1" name="Slide Number Placeholder 2"/>
          <p:cNvSpPr txBox="1">
            <a:spLocks/>
          </p:cNvSpPr>
          <p:nvPr userDrawn="1"/>
        </p:nvSpPr>
        <p:spPr>
          <a:xfrm>
            <a:off x="8884165"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781365811"/>
      </p:ext>
    </p:extLst>
  </p:cSld>
  <p:clrMapOvr>
    <a:masterClrMapping/>
  </p:clrMapOvr>
  <p:transition>
    <p:push dir="u"/>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ext">
    <p:spTree>
      <p:nvGrpSpPr>
        <p:cNvPr id="1" name=""/>
        <p:cNvGrpSpPr/>
        <p:nvPr/>
      </p:nvGrpSpPr>
      <p:grpSpPr>
        <a:xfrm>
          <a:off x="0" y="0"/>
          <a:ext cx="0" cy="0"/>
          <a:chOff x="0" y="0"/>
          <a:chExt cx="0" cy="0"/>
        </a:xfrm>
      </p:grpSpPr>
      <p:sp>
        <p:nvSpPr>
          <p:cNvPr id="5" name="Rectangle 4"/>
          <p:cNvSpPr/>
          <p:nvPr userDrawn="1"/>
        </p:nvSpPr>
        <p:spPr>
          <a:xfrm>
            <a:off x="0" y="0"/>
            <a:ext cx="9144000"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9"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4214649922"/>
      </p:ext>
    </p:extLst>
  </p:cSld>
  <p:clrMapOvr>
    <a:masterClrMapping/>
  </p:clrMapOvr>
  <p:transition>
    <p:push dir="u"/>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Text">
    <p:spTree>
      <p:nvGrpSpPr>
        <p:cNvPr id="1" name=""/>
        <p:cNvGrpSpPr/>
        <p:nvPr/>
      </p:nvGrpSpPr>
      <p:grpSpPr>
        <a:xfrm>
          <a:off x="0" y="0"/>
          <a:ext cx="0" cy="0"/>
          <a:chOff x="0" y="0"/>
          <a:chExt cx="0" cy="0"/>
        </a:xfrm>
      </p:grpSpPr>
      <p:sp>
        <p:nvSpPr>
          <p:cNvPr id="5" name="Rectangle 4"/>
          <p:cNvSpPr/>
          <p:nvPr userDrawn="1"/>
        </p:nvSpPr>
        <p:spPr>
          <a:xfrm>
            <a:off x="0" y="0"/>
            <a:ext cx="9144000"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1"/>
          <p:cNvSpPr/>
          <p:nvPr userDrawn="1"/>
        </p:nvSpPr>
        <p:spPr>
          <a:xfrm rot="5400000">
            <a:off x="4508400" y="5078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userDrawn="1"/>
        </p:nvSpPr>
        <p:spPr bwMode="black">
          <a:xfrm>
            <a:off x="1" y="5033732"/>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9" name="Slide Number Placeholder 2"/>
          <p:cNvSpPr txBox="1">
            <a:spLocks/>
          </p:cNvSpPr>
          <p:nvPr userDrawn="1"/>
        </p:nvSpPr>
        <p:spPr>
          <a:xfrm>
            <a:off x="8737202" y="498756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1344904882"/>
      </p:ext>
    </p:extLst>
  </p:cSld>
  <p:clrMapOvr>
    <a:masterClrMapping/>
  </p:clrMapOvr>
  <p:transition>
    <p:push dir="u"/>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estions ?">
    <p:spTree>
      <p:nvGrpSpPr>
        <p:cNvPr id="1" name=""/>
        <p:cNvGrpSpPr/>
        <p:nvPr/>
      </p:nvGrpSpPr>
      <p:grpSpPr>
        <a:xfrm>
          <a:off x="0" y="0"/>
          <a:ext cx="0" cy="0"/>
          <a:chOff x="0" y="0"/>
          <a:chExt cx="0" cy="0"/>
        </a:xfrm>
      </p:grpSpPr>
      <p:pic>
        <p:nvPicPr>
          <p:cNvPr id="4098" name="Picture 2" descr="T:\Powerpoints\shutterstock_123087244.jp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t="10101"/>
          <a:stretch/>
        </p:blipFill>
        <p:spPr bwMode="auto">
          <a:xfrm flipH="1">
            <a:off x="127200" y="57150"/>
            <a:ext cx="6229350" cy="3733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bwMode="auto">
          <a:xfrm>
            <a:off x="2442838" y="2923744"/>
            <a:ext cx="6243962" cy="1400704"/>
          </a:xfrm>
          <a:prstGeom prst="rect">
            <a:avLst/>
          </a:prstGeom>
          <a:noFill/>
          <a:ln w="9525">
            <a:noFill/>
            <a:miter lim="800000"/>
            <a:headEnd/>
            <a:tailEnd/>
          </a:ln>
        </p:spPr>
        <p:txBody>
          <a:bodyPr vert="horz" wrap="square" lIns="92075" tIns="46038" rIns="92075" bIns="0" numCol="1" rtlCol="0" anchor="t" anchorCtr="0" compatLnSpc="1">
            <a:prstTxWarp prst="textNoShape">
              <a:avLst/>
            </a:prstTxWarp>
            <a:spAutoFit/>
          </a:bodyPr>
          <a:lstStyle/>
          <a:p>
            <a:r>
              <a:rPr lang="en-US" sz="8800" dirty="0" smtClean="0">
                <a:solidFill>
                  <a:srgbClr val="EE292F"/>
                </a:solidFill>
                <a:latin typeface="HelveticaNeueLT Std Thin" pitchFamily="34" charset="0"/>
              </a:rPr>
              <a:t>Questions ?</a:t>
            </a:r>
          </a:p>
        </p:txBody>
      </p:sp>
      <p:sp>
        <p:nvSpPr>
          <p:cNvPr id="5" name="Text Placeholder 52"/>
          <p:cNvSpPr>
            <a:spLocks noGrp="1"/>
          </p:cNvSpPr>
          <p:nvPr>
            <p:ph type="body" sz="quarter" idx="16" hasCustomPrompt="1"/>
          </p:nvPr>
        </p:nvSpPr>
        <p:spPr>
          <a:xfrm>
            <a:off x="3131841" y="4969449"/>
            <a:ext cx="1800225" cy="92869"/>
          </a:xfrm>
          <a:prstGeom prst="rect">
            <a:avLst/>
          </a:prstGeom>
        </p:spPr>
        <p:txBody>
          <a:bodyPr anchor="ctr">
            <a:noAutofit/>
          </a:bodyPr>
          <a:lstStyle>
            <a:lvl1pPr>
              <a:defRPr sz="800">
                <a:latin typeface="Calibri Light" pitchFamily="34" charset="0"/>
              </a:defRPr>
            </a:lvl1pPr>
          </a:lstStyle>
          <a:p>
            <a:pPr lvl="0"/>
            <a:r>
              <a:rPr lang="en-US" noProof="0" dirty="0" smtClean="0"/>
              <a:t>| Insert title</a:t>
            </a:r>
            <a:endParaRPr lang="en-US" noProof="0" dirty="0"/>
          </a:p>
        </p:txBody>
      </p:sp>
      <p:sp>
        <p:nvSpPr>
          <p:cNvPr id="7"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Box 10"/>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2"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30704718"/>
      </p:ext>
    </p:extLst>
  </p:cSld>
  <p:clrMapOvr>
    <a:masterClrMapping/>
  </p:clrMapOvr>
  <p:transition>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Text">
    <p:spTree>
      <p:nvGrpSpPr>
        <p:cNvPr id="1" name=""/>
        <p:cNvGrpSpPr/>
        <p:nvPr/>
      </p:nvGrpSpPr>
      <p:grpSpPr>
        <a:xfrm>
          <a:off x="0" y="0"/>
          <a:ext cx="0" cy="0"/>
          <a:chOff x="0" y="0"/>
          <a:chExt cx="0" cy="0"/>
        </a:xfrm>
      </p:grpSpPr>
      <p:sp>
        <p:nvSpPr>
          <p:cNvPr id="10" name="Rechteck 1"/>
          <p:cNvSpPr/>
          <p:nvPr userDrawn="1"/>
        </p:nvSpPr>
        <p:spPr>
          <a:xfrm rot="5400000">
            <a:off x="4508396" y="-4508400"/>
            <a:ext cx="127203" cy="9144004"/>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11" name="Slide Number Placeholder 2"/>
          <p:cNvSpPr txBox="1">
            <a:spLocks/>
          </p:cNvSpPr>
          <p:nvPr userDrawn="1"/>
        </p:nvSpPr>
        <p:spPr>
          <a:xfrm>
            <a:off x="8852648" y="-27040"/>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900" dirty="0">
              <a:solidFill>
                <a:srgbClr val="FFFFFF"/>
              </a:solidFill>
              <a:latin typeface="HelveticaNeueLT Std Thin" pitchFamily="34" charset="0"/>
            </a:endParaRPr>
          </a:p>
        </p:txBody>
      </p:sp>
      <p:sp>
        <p:nvSpPr>
          <p:cNvPr id="5" name="Slide Number Placeholder 2"/>
          <p:cNvSpPr txBox="1">
            <a:spLocks/>
          </p:cNvSpPr>
          <p:nvPr userDrawn="1"/>
        </p:nvSpPr>
        <p:spPr>
          <a:xfrm>
            <a:off x="-76200" y="4923322"/>
            <a:ext cx="406800" cy="200055"/>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CE05EA-8EB7-4994-9B34-09892A67A7A9}" type="slidenum">
              <a:rPr lang="en-US" sz="700">
                <a:solidFill>
                  <a:srgbClr val="FFFFFF"/>
                </a:solidFill>
                <a:latin typeface="HelveticaNeueLT Std Thin" pitchFamily="34" charset="0"/>
              </a:rPr>
              <a:pPr/>
              <a:t>‹N°›</a:t>
            </a:fld>
            <a:endParaRPr lang="en-US" sz="700" dirty="0">
              <a:solidFill>
                <a:srgbClr val="FFFFFF"/>
              </a:solidFill>
              <a:latin typeface="HelveticaNeueLT Std Thin" pitchFamily="34" charset="0"/>
            </a:endParaRPr>
          </a:p>
        </p:txBody>
      </p:sp>
      <p:sp>
        <p:nvSpPr>
          <p:cNvPr id="6" name="Rectangle 5"/>
          <p:cNvSpPr/>
          <p:nvPr userDrawn="1"/>
        </p:nvSpPr>
        <p:spPr>
          <a:xfrm>
            <a:off x="0" y="127204"/>
            <a:ext cx="9144000" cy="5016296"/>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bwMode="black">
          <a:xfrm>
            <a:off x="3257550" y="2356307"/>
            <a:ext cx="26289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2800" noProof="0" dirty="0" smtClean="0">
                <a:solidFill>
                  <a:schemeClr val="bg1"/>
                </a:solidFill>
                <a:latin typeface="HelveticaNeueLT Std" pitchFamily="34" charset="0"/>
              </a:rPr>
              <a:t>Thank</a:t>
            </a:r>
            <a:r>
              <a:rPr lang="en-US" sz="2800" baseline="0" noProof="0" dirty="0" smtClean="0">
                <a:solidFill>
                  <a:schemeClr val="bg1"/>
                </a:solidFill>
                <a:latin typeface="HelveticaNeueLT Std" pitchFamily="34" charset="0"/>
              </a:rPr>
              <a:t> you.</a:t>
            </a:r>
            <a:endParaRPr lang="en-US" sz="2800" noProof="0" dirty="0" smtClean="0">
              <a:solidFill>
                <a:schemeClr val="bg1"/>
              </a:solidFill>
              <a:latin typeface="HelveticaNeueLT Std" pitchFamily="34" charset="0"/>
            </a:endParaRPr>
          </a:p>
        </p:txBody>
      </p:sp>
      <p:sp>
        <p:nvSpPr>
          <p:cNvPr id="8" name="TextBox 7"/>
          <p:cNvSpPr txBox="1"/>
          <p:nvPr userDrawn="1"/>
        </p:nvSpPr>
        <p:spPr bwMode="black">
          <a:xfrm>
            <a:off x="3573966" y="2356307"/>
            <a:ext cx="4572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fr-BE" sz="2800" noProof="0" dirty="0" smtClean="0">
                <a:solidFill>
                  <a:schemeClr val="bg1"/>
                </a:solidFill>
                <a:latin typeface="HelveticaNeueLT Std" pitchFamily="34" charset="0"/>
              </a:rPr>
              <a:t>T</a:t>
            </a:r>
            <a:endParaRPr lang="en-US" sz="2800" noProof="0" dirty="0" smtClean="0">
              <a:solidFill>
                <a:schemeClr val="bg1"/>
              </a:solidFill>
              <a:latin typeface="HelveticaNeueLT Std" pitchFamily="34" charset="0"/>
            </a:endParaRPr>
          </a:p>
        </p:txBody>
      </p:sp>
      <p:grpSp>
        <p:nvGrpSpPr>
          <p:cNvPr id="9" name="Group 8"/>
          <p:cNvGrpSpPr/>
          <p:nvPr userDrawn="1"/>
        </p:nvGrpSpPr>
        <p:grpSpPr>
          <a:xfrm>
            <a:off x="1805618" y="1200150"/>
            <a:ext cx="5571268" cy="1503591"/>
            <a:chOff x="1850651" y="2253793"/>
            <a:chExt cx="5571268" cy="1503591"/>
          </a:xfrm>
        </p:grpSpPr>
        <p:sp>
          <p:nvSpPr>
            <p:cNvPr id="12" name="TextBox 11"/>
            <p:cNvSpPr txBox="1"/>
            <p:nvPr/>
          </p:nvSpPr>
          <p:spPr bwMode="black">
            <a:xfrm>
              <a:off x="1850651" y="2253793"/>
              <a:ext cx="5442698"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fr-BE" sz="2800" noProof="0" dirty="0" smtClean="0">
                  <a:solidFill>
                    <a:schemeClr val="bg1"/>
                  </a:solidFill>
                  <a:latin typeface="HelveticaNeueLT Std" pitchFamily="34" charset="0"/>
                </a:rPr>
                <a:t>THINKING AHEAD BEGINS NOW</a:t>
              </a:r>
              <a:endParaRPr lang="en-US" sz="2800" noProof="0" dirty="0" smtClean="0">
                <a:solidFill>
                  <a:schemeClr val="bg1"/>
                </a:solidFill>
                <a:latin typeface="HelveticaNeueLT Std" pitchFamily="34" charset="0"/>
              </a:endParaRPr>
            </a:p>
          </p:txBody>
        </p:sp>
        <p:sp>
          <p:nvSpPr>
            <p:cNvPr id="13" name="Rectangle 12"/>
            <p:cNvSpPr/>
            <p:nvPr/>
          </p:nvSpPr>
          <p:spPr>
            <a:xfrm>
              <a:off x="7323868" y="3659333"/>
              <a:ext cx="98051" cy="980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72803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500"/>
                            </p:stCondLst>
                            <p:childTnLst>
                              <p:par>
                                <p:cTn id="11" presetID="35" presetClass="path" presetSubtype="0" accel="50000" decel="50000" fill="hold" grpId="1" nodeType="afterEffect">
                                  <p:stCondLst>
                                    <p:cond delay="0"/>
                                  </p:stCondLst>
                                  <p:childTnLst>
                                    <p:animMotion origin="layout" path="M 3.33333E-6 4.27337E-6 L -0.2 4.27337E-6 " pathEditMode="relative" rAng="0" ptsTypes="AA">
                                      <p:cBhvr>
                                        <p:cTn id="12" dur="2000" fill="hold"/>
                                        <p:tgtEl>
                                          <p:spTgt spid="8"/>
                                        </p:tgtEl>
                                        <p:attrNameLst>
                                          <p:attrName>ppt_x</p:attrName>
                                          <p:attrName>ppt_y</p:attrName>
                                        </p:attrNameLst>
                                      </p:cBhvr>
                                      <p:rCtr x="-10000" y="0"/>
                                    </p:animMotion>
                                  </p:childTnLst>
                                </p:cTn>
                              </p:par>
                            </p:childTnLst>
                          </p:cTn>
                        </p:par>
                        <p:par>
                          <p:cTn id="13" fill="hold">
                            <p:stCondLst>
                              <p:cond delay="2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3000"/>
                            </p:stCondLst>
                            <p:childTnLst>
                              <p:par>
                                <p:cTn id="18" presetID="10" presetClass="exit" presetSubtype="0" fill="hold" grpId="2" nodeType="afterEffect">
                                  <p:stCondLst>
                                    <p:cond delay="0"/>
                                  </p:stCondLst>
                                  <p:childTnLst>
                                    <p:animEffect transition="out" filter="fade">
                                      <p:cBhvr>
                                        <p:cTn id="19" dur="250"/>
                                        <p:tgtEl>
                                          <p:spTgt spid="8"/>
                                        </p:tgtEl>
                                      </p:cBhvr>
                                    </p:animEffect>
                                    <p:set>
                                      <p:cBhvr>
                                        <p:cTn id="20" dur="1" fill="hold">
                                          <p:stCondLst>
                                            <p:cond delay="24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 grpId="1"/>
      <p:bldP spid="8" grpId="2"/>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0"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Picture 2" descr="T:\AUTRE\Ressources\Illustrations\Photostock\shutterstock_206076679NB.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20035" y="0"/>
            <a:ext cx="9023965"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120035" y="0"/>
            <a:ext cx="9023966" cy="51435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bwMode="black">
          <a:xfrm>
            <a:off x="471510" y="510736"/>
            <a:ext cx="3505200" cy="553998"/>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BE" sz="3600" b="1" noProof="0" dirty="0" smtClean="0">
                <a:solidFill>
                  <a:schemeClr val="bg1"/>
                </a:solidFill>
                <a:latin typeface="Roboto Condensed" panose="02000000000000000000" pitchFamily="2" charset="0"/>
                <a:ea typeface="Roboto Condensed" panose="02000000000000000000" pitchFamily="2" charset="0"/>
              </a:rPr>
              <a:t>AGENDA</a:t>
            </a:r>
            <a:endParaRPr lang="en-US" sz="3600" b="1" noProof="0" dirty="0" smtClean="0">
              <a:solidFill>
                <a:schemeClr val="bg1"/>
              </a:solidFill>
              <a:latin typeface="Roboto Condensed" panose="02000000000000000000" pitchFamily="2" charset="0"/>
              <a:ea typeface="Roboto Condensed" panose="02000000000000000000" pitchFamily="2" charset="0"/>
            </a:endParaRPr>
          </a:p>
        </p:txBody>
      </p:sp>
      <p:grpSp>
        <p:nvGrpSpPr>
          <p:cNvPr id="6" name="Group 5"/>
          <p:cNvGrpSpPr>
            <a:grpSpLocks noChangeAspect="1"/>
          </p:cNvGrpSpPr>
          <p:nvPr userDrawn="1"/>
        </p:nvGrpSpPr>
        <p:grpSpPr bwMode="auto">
          <a:xfrm>
            <a:off x="7319401" y="1088325"/>
            <a:ext cx="272561" cy="272561"/>
            <a:chOff x="4272" y="1708"/>
            <a:chExt cx="652" cy="652"/>
          </a:xfrm>
        </p:grpSpPr>
        <p:sp>
          <p:nvSpPr>
            <p:cNvPr id="7" name="AutoShape 4"/>
            <p:cNvSpPr>
              <a:spLocks noChangeAspect="1" noChangeArrowheads="1" noTextEdit="1"/>
            </p:cNvSpPr>
            <p:nvPr/>
          </p:nvSpPr>
          <p:spPr bwMode="auto">
            <a:xfrm>
              <a:off x="4272" y="1708"/>
              <a:ext cx="652"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4270" y="1710"/>
              <a:ext cx="652" cy="652"/>
            </a:xfrm>
            <a:custGeom>
              <a:avLst/>
              <a:gdLst>
                <a:gd name="T0" fmla="*/ 138 w 276"/>
                <a:gd name="T1" fmla="*/ 276 h 276"/>
                <a:gd name="T2" fmla="*/ 0 w 276"/>
                <a:gd name="T3" fmla="*/ 138 h 276"/>
                <a:gd name="T4" fmla="*/ 138 w 276"/>
                <a:gd name="T5" fmla="*/ 0 h 276"/>
                <a:gd name="T6" fmla="*/ 276 w 276"/>
                <a:gd name="T7" fmla="*/ 138 h 276"/>
                <a:gd name="T8" fmla="*/ 138 w 276"/>
                <a:gd name="T9" fmla="*/ 276 h 276"/>
                <a:gd name="T10" fmla="*/ 138 w 276"/>
                <a:gd name="T11" fmla="*/ 12 h 276"/>
                <a:gd name="T12" fmla="*/ 12 w 276"/>
                <a:gd name="T13" fmla="*/ 138 h 276"/>
                <a:gd name="T14" fmla="*/ 138 w 276"/>
                <a:gd name="T15" fmla="*/ 264 h 276"/>
                <a:gd name="T16" fmla="*/ 264 w 276"/>
                <a:gd name="T17" fmla="*/ 138 h 276"/>
                <a:gd name="T18" fmla="*/ 138 w 276"/>
                <a:gd name="T19"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276">
                  <a:moveTo>
                    <a:pt x="138" y="276"/>
                  </a:moveTo>
                  <a:cubicBezTo>
                    <a:pt x="62" y="276"/>
                    <a:pt x="0" y="214"/>
                    <a:pt x="0" y="138"/>
                  </a:cubicBezTo>
                  <a:cubicBezTo>
                    <a:pt x="0" y="62"/>
                    <a:pt x="62" y="0"/>
                    <a:pt x="138" y="0"/>
                  </a:cubicBezTo>
                  <a:cubicBezTo>
                    <a:pt x="214" y="0"/>
                    <a:pt x="276" y="62"/>
                    <a:pt x="276" y="138"/>
                  </a:cubicBezTo>
                  <a:cubicBezTo>
                    <a:pt x="276" y="214"/>
                    <a:pt x="214" y="276"/>
                    <a:pt x="138" y="276"/>
                  </a:cubicBezTo>
                  <a:close/>
                  <a:moveTo>
                    <a:pt x="138" y="12"/>
                  </a:moveTo>
                  <a:cubicBezTo>
                    <a:pt x="69" y="12"/>
                    <a:pt x="12" y="69"/>
                    <a:pt x="12" y="138"/>
                  </a:cubicBezTo>
                  <a:cubicBezTo>
                    <a:pt x="12" y="207"/>
                    <a:pt x="69" y="264"/>
                    <a:pt x="138" y="264"/>
                  </a:cubicBezTo>
                  <a:cubicBezTo>
                    <a:pt x="207" y="264"/>
                    <a:pt x="264" y="207"/>
                    <a:pt x="264" y="138"/>
                  </a:cubicBezTo>
                  <a:cubicBezTo>
                    <a:pt x="264" y="69"/>
                    <a:pt x="207" y="12"/>
                    <a:pt x="13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581" y="1821"/>
              <a:ext cx="29" cy="230"/>
            </a:xfrm>
            <a:custGeom>
              <a:avLst/>
              <a:gdLst>
                <a:gd name="T0" fmla="*/ 6 w 12"/>
                <a:gd name="T1" fmla="*/ 97 h 97"/>
                <a:gd name="T2" fmla="*/ 0 w 12"/>
                <a:gd name="T3" fmla="*/ 91 h 97"/>
                <a:gd name="T4" fmla="*/ 0 w 12"/>
                <a:gd name="T5" fmla="*/ 6 h 97"/>
                <a:gd name="T6" fmla="*/ 6 w 12"/>
                <a:gd name="T7" fmla="*/ 0 h 97"/>
                <a:gd name="T8" fmla="*/ 12 w 12"/>
                <a:gd name="T9" fmla="*/ 6 h 97"/>
                <a:gd name="T10" fmla="*/ 12 w 12"/>
                <a:gd name="T11" fmla="*/ 91 h 97"/>
                <a:gd name="T12" fmla="*/ 6 w 12"/>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2" h="97">
                  <a:moveTo>
                    <a:pt x="6" y="97"/>
                  </a:moveTo>
                  <a:cubicBezTo>
                    <a:pt x="3" y="97"/>
                    <a:pt x="0" y="94"/>
                    <a:pt x="0" y="91"/>
                  </a:cubicBezTo>
                  <a:cubicBezTo>
                    <a:pt x="0" y="6"/>
                    <a:pt x="0" y="6"/>
                    <a:pt x="0" y="6"/>
                  </a:cubicBezTo>
                  <a:cubicBezTo>
                    <a:pt x="0" y="2"/>
                    <a:pt x="3" y="0"/>
                    <a:pt x="6" y="0"/>
                  </a:cubicBezTo>
                  <a:cubicBezTo>
                    <a:pt x="9" y="0"/>
                    <a:pt x="12" y="2"/>
                    <a:pt x="12" y="6"/>
                  </a:cubicBezTo>
                  <a:cubicBezTo>
                    <a:pt x="12" y="91"/>
                    <a:pt x="12" y="91"/>
                    <a:pt x="12" y="91"/>
                  </a:cubicBezTo>
                  <a:cubicBezTo>
                    <a:pt x="12" y="94"/>
                    <a:pt x="9" y="97"/>
                    <a:pt x="6" y="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4702" y="1798"/>
              <a:ext cx="38" cy="42"/>
            </a:xfrm>
            <a:custGeom>
              <a:avLst/>
              <a:gdLst>
                <a:gd name="T0" fmla="*/ 6 w 16"/>
                <a:gd name="T1" fmla="*/ 18 h 18"/>
                <a:gd name="T2" fmla="*/ 3 w 16"/>
                <a:gd name="T3" fmla="*/ 17 h 18"/>
                <a:gd name="T4" fmla="*/ 1 w 16"/>
                <a:gd name="T5" fmla="*/ 10 h 18"/>
                <a:gd name="T6" fmla="*/ 5 w 16"/>
                <a:gd name="T7" fmla="*/ 4 h 18"/>
                <a:gd name="T8" fmla="*/ 12 w 16"/>
                <a:gd name="T9" fmla="*/ 2 h 18"/>
                <a:gd name="T10" fmla="*/ 14 w 16"/>
                <a:gd name="T11" fmla="*/ 9 h 18"/>
                <a:gd name="T12" fmla="*/ 11 w 16"/>
                <a:gd name="T13" fmla="*/ 15 h 18"/>
                <a:gd name="T14" fmla="*/ 6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6" y="18"/>
                  </a:moveTo>
                  <a:cubicBezTo>
                    <a:pt x="5" y="18"/>
                    <a:pt x="4" y="18"/>
                    <a:pt x="3" y="17"/>
                  </a:cubicBezTo>
                  <a:cubicBezTo>
                    <a:pt x="1" y="16"/>
                    <a:pt x="0" y="12"/>
                    <a:pt x="1" y="10"/>
                  </a:cubicBezTo>
                  <a:cubicBezTo>
                    <a:pt x="5" y="4"/>
                    <a:pt x="5" y="4"/>
                    <a:pt x="5" y="4"/>
                  </a:cubicBezTo>
                  <a:cubicBezTo>
                    <a:pt x="6" y="1"/>
                    <a:pt x="10" y="0"/>
                    <a:pt x="12" y="2"/>
                  </a:cubicBezTo>
                  <a:cubicBezTo>
                    <a:pt x="15" y="3"/>
                    <a:pt x="16" y="7"/>
                    <a:pt x="14" y="9"/>
                  </a:cubicBezTo>
                  <a:cubicBezTo>
                    <a:pt x="11" y="15"/>
                    <a:pt x="11" y="15"/>
                    <a:pt x="11" y="15"/>
                  </a:cubicBezTo>
                  <a:cubicBezTo>
                    <a:pt x="10" y="17"/>
                    <a:pt x="8"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4451" y="2230"/>
              <a:ext cx="38" cy="43"/>
            </a:xfrm>
            <a:custGeom>
              <a:avLst/>
              <a:gdLst>
                <a:gd name="T0" fmla="*/ 6 w 16"/>
                <a:gd name="T1" fmla="*/ 18 h 18"/>
                <a:gd name="T2" fmla="*/ 4 w 16"/>
                <a:gd name="T3" fmla="*/ 17 h 18"/>
                <a:gd name="T4" fmla="*/ 2 w 16"/>
                <a:gd name="T5" fmla="*/ 10 h 18"/>
                <a:gd name="T6" fmla="*/ 5 w 16"/>
                <a:gd name="T7" fmla="*/ 4 h 18"/>
                <a:gd name="T8" fmla="*/ 13 w 16"/>
                <a:gd name="T9" fmla="*/ 2 h 18"/>
                <a:gd name="T10" fmla="*/ 15 w 16"/>
                <a:gd name="T11" fmla="*/ 9 h 18"/>
                <a:gd name="T12" fmla="*/ 11 w 16"/>
                <a:gd name="T13" fmla="*/ 15 h 18"/>
                <a:gd name="T14" fmla="*/ 6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6" y="18"/>
                  </a:moveTo>
                  <a:cubicBezTo>
                    <a:pt x="6" y="18"/>
                    <a:pt x="5" y="18"/>
                    <a:pt x="4" y="17"/>
                  </a:cubicBezTo>
                  <a:cubicBezTo>
                    <a:pt x="1" y="16"/>
                    <a:pt x="0" y="12"/>
                    <a:pt x="2" y="10"/>
                  </a:cubicBezTo>
                  <a:cubicBezTo>
                    <a:pt x="5" y="4"/>
                    <a:pt x="5" y="4"/>
                    <a:pt x="5" y="4"/>
                  </a:cubicBezTo>
                  <a:cubicBezTo>
                    <a:pt x="6" y="1"/>
                    <a:pt x="10" y="0"/>
                    <a:pt x="13" y="2"/>
                  </a:cubicBezTo>
                  <a:cubicBezTo>
                    <a:pt x="15" y="3"/>
                    <a:pt x="16" y="7"/>
                    <a:pt x="15" y="9"/>
                  </a:cubicBezTo>
                  <a:cubicBezTo>
                    <a:pt x="11" y="15"/>
                    <a:pt x="11" y="15"/>
                    <a:pt x="11" y="15"/>
                  </a:cubicBezTo>
                  <a:cubicBezTo>
                    <a:pt x="10" y="17"/>
                    <a:pt x="8"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4789" y="2143"/>
              <a:ext cx="45" cy="35"/>
            </a:xfrm>
            <a:custGeom>
              <a:avLst/>
              <a:gdLst>
                <a:gd name="T0" fmla="*/ 12 w 19"/>
                <a:gd name="T1" fmla="*/ 15 h 15"/>
                <a:gd name="T2" fmla="*/ 10 w 19"/>
                <a:gd name="T3" fmla="*/ 14 h 15"/>
                <a:gd name="T4" fmla="*/ 4 w 19"/>
                <a:gd name="T5" fmla="*/ 11 h 15"/>
                <a:gd name="T6" fmla="*/ 2 w 19"/>
                <a:gd name="T7" fmla="*/ 3 h 15"/>
                <a:gd name="T8" fmla="*/ 9 w 19"/>
                <a:gd name="T9" fmla="*/ 1 h 15"/>
                <a:gd name="T10" fmla="*/ 15 w 19"/>
                <a:gd name="T11" fmla="*/ 5 h 15"/>
                <a:gd name="T12" fmla="*/ 17 w 19"/>
                <a:gd name="T13" fmla="*/ 12 h 15"/>
                <a:gd name="T14" fmla="*/ 12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2" y="15"/>
                  </a:moveTo>
                  <a:cubicBezTo>
                    <a:pt x="11" y="15"/>
                    <a:pt x="10" y="15"/>
                    <a:pt x="10" y="14"/>
                  </a:cubicBezTo>
                  <a:cubicBezTo>
                    <a:pt x="4" y="11"/>
                    <a:pt x="4" y="11"/>
                    <a:pt x="4" y="11"/>
                  </a:cubicBezTo>
                  <a:cubicBezTo>
                    <a:pt x="1" y="9"/>
                    <a:pt x="0" y="6"/>
                    <a:pt x="2" y="3"/>
                  </a:cubicBezTo>
                  <a:cubicBezTo>
                    <a:pt x="3" y="1"/>
                    <a:pt x="7" y="0"/>
                    <a:pt x="9" y="1"/>
                  </a:cubicBezTo>
                  <a:cubicBezTo>
                    <a:pt x="15" y="5"/>
                    <a:pt x="15" y="5"/>
                    <a:pt x="15" y="5"/>
                  </a:cubicBezTo>
                  <a:cubicBezTo>
                    <a:pt x="18" y="6"/>
                    <a:pt x="19" y="10"/>
                    <a:pt x="17" y="12"/>
                  </a:cubicBezTo>
                  <a:cubicBezTo>
                    <a:pt x="16" y="14"/>
                    <a:pt x="14" y="15"/>
                    <a:pt x="1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357" y="1892"/>
              <a:ext cx="45" cy="36"/>
            </a:xfrm>
            <a:custGeom>
              <a:avLst/>
              <a:gdLst>
                <a:gd name="T0" fmla="*/ 12 w 19"/>
                <a:gd name="T1" fmla="*/ 15 h 15"/>
                <a:gd name="T2" fmla="*/ 10 w 19"/>
                <a:gd name="T3" fmla="*/ 15 h 15"/>
                <a:gd name="T4" fmla="*/ 4 w 19"/>
                <a:gd name="T5" fmla="*/ 11 h 15"/>
                <a:gd name="T6" fmla="*/ 2 w 19"/>
                <a:gd name="T7" fmla="*/ 4 h 15"/>
                <a:gd name="T8" fmla="*/ 9 w 19"/>
                <a:gd name="T9" fmla="*/ 2 h 15"/>
                <a:gd name="T10" fmla="*/ 15 w 19"/>
                <a:gd name="T11" fmla="*/ 5 h 15"/>
                <a:gd name="T12" fmla="*/ 17 w 19"/>
                <a:gd name="T13" fmla="*/ 13 h 15"/>
                <a:gd name="T14" fmla="*/ 12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2" y="15"/>
                  </a:moveTo>
                  <a:cubicBezTo>
                    <a:pt x="11" y="15"/>
                    <a:pt x="10" y="15"/>
                    <a:pt x="10" y="15"/>
                  </a:cubicBezTo>
                  <a:cubicBezTo>
                    <a:pt x="4" y="11"/>
                    <a:pt x="4" y="11"/>
                    <a:pt x="4" y="11"/>
                  </a:cubicBezTo>
                  <a:cubicBezTo>
                    <a:pt x="1" y="10"/>
                    <a:pt x="0" y="6"/>
                    <a:pt x="2" y="4"/>
                  </a:cubicBezTo>
                  <a:cubicBezTo>
                    <a:pt x="3" y="1"/>
                    <a:pt x="7" y="0"/>
                    <a:pt x="9" y="2"/>
                  </a:cubicBezTo>
                  <a:cubicBezTo>
                    <a:pt x="15" y="5"/>
                    <a:pt x="15" y="5"/>
                    <a:pt x="15" y="5"/>
                  </a:cubicBezTo>
                  <a:cubicBezTo>
                    <a:pt x="18" y="6"/>
                    <a:pt x="19" y="10"/>
                    <a:pt x="17" y="13"/>
                  </a:cubicBezTo>
                  <a:cubicBezTo>
                    <a:pt x="16" y="14"/>
                    <a:pt x="14" y="15"/>
                    <a:pt x="1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4451" y="1798"/>
              <a:ext cx="38" cy="42"/>
            </a:xfrm>
            <a:custGeom>
              <a:avLst/>
              <a:gdLst>
                <a:gd name="T0" fmla="*/ 10 w 16"/>
                <a:gd name="T1" fmla="*/ 18 h 18"/>
                <a:gd name="T2" fmla="*/ 5 w 16"/>
                <a:gd name="T3" fmla="*/ 15 h 18"/>
                <a:gd name="T4" fmla="*/ 2 w 16"/>
                <a:gd name="T5" fmla="*/ 9 h 18"/>
                <a:gd name="T6" fmla="*/ 4 w 16"/>
                <a:gd name="T7" fmla="*/ 2 h 18"/>
                <a:gd name="T8" fmla="*/ 11 w 16"/>
                <a:gd name="T9" fmla="*/ 4 h 18"/>
                <a:gd name="T10" fmla="*/ 15 w 16"/>
                <a:gd name="T11" fmla="*/ 10 h 18"/>
                <a:gd name="T12" fmla="*/ 13 w 16"/>
                <a:gd name="T13" fmla="*/ 17 h 18"/>
                <a:gd name="T14" fmla="*/ 10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10" y="18"/>
                  </a:moveTo>
                  <a:cubicBezTo>
                    <a:pt x="8" y="18"/>
                    <a:pt x="6" y="17"/>
                    <a:pt x="5" y="15"/>
                  </a:cubicBezTo>
                  <a:cubicBezTo>
                    <a:pt x="2" y="9"/>
                    <a:pt x="2" y="9"/>
                    <a:pt x="2" y="9"/>
                  </a:cubicBezTo>
                  <a:cubicBezTo>
                    <a:pt x="0" y="7"/>
                    <a:pt x="1" y="3"/>
                    <a:pt x="4" y="2"/>
                  </a:cubicBezTo>
                  <a:cubicBezTo>
                    <a:pt x="6" y="0"/>
                    <a:pt x="10" y="1"/>
                    <a:pt x="11" y="4"/>
                  </a:cubicBezTo>
                  <a:cubicBezTo>
                    <a:pt x="15" y="10"/>
                    <a:pt x="15" y="10"/>
                    <a:pt x="15" y="10"/>
                  </a:cubicBezTo>
                  <a:cubicBezTo>
                    <a:pt x="16" y="12"/>
                    <a:pt x="15" y="16"/>
                    <a:pt x="13" y="17"/>
                  </a:cubicBezTo>
                  <a:cubicBezTo>
                    <a:pt x="12" y="18"/>
                    <a:pt x="11" y="18"/>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4702" y="2230"/>
              <a:ext cx="38" cy="43"/>
            </a:xfrm>
            <a:custGeom>
              <a:avLst/>
              <a:gdLst>
                <a:gd name="T0" fmla="*/ 10 w 16"/>
                <a:gd name="T1" fmla="*/ 18 h 18"/>
                <a:gd name="T2" fmla="*/ 5 w 16"/>
                <a:gd name="T3" fmla="*/ 15 h 18"/>
                <a:gd name="T4" fmla="*/ 1 w 16"/>
                <a:gd name="T5" fmla="*/ 9 h 18"/>
                <a:gd name="T6" fmla="*/ 3 w 16"/>
                <a:gd name="T7" fmla="*/ 2 h 18"/>
                <a:gd name="T8" fmla="*/ 11 w 16"/>
                <a:gd name="T9" fmla="*/ 4 h 18"/>
                <a:gd name="T10" fmla="*/ 14 w 16"/>
                <a:gd name="T11" fmla="*/ 10 h 18"/>
                <a:gd name="T12" fmla="*/ 12 w 16"/>
                <a:gd name="T13" fmla="*/ 17 h 18"/>
                <a:gd name="T14" fmla="*/ 10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10" y="18"/>
                  </a:moveTo>
                  <a:cubicBezTo>
                    <a:pt x="8" y="18"/>
                    <a:pt x="6" y="17"/>
                    <a:pt x="5" y="15"/>
                  </a:cubicBezTo>
                  <a:cubicBezTo>
                    <a:pt x="1" y="9"/>
                    <a:pt x="1" y="9"/>
                    <a:pt x="1" y="9"/>
                  </a:cubicBezTo>
                  <a:cubicBezTo>
                    <a:pt x="0" y="7"/>
                    <a:pt x="1" y="3"/>
                    <a:pt x="3" y="2"/>
                  </a:cubicBezTo>
                  <a:cubicBezTo>
                    <a:pt x="6" y="0"/>
                    <a:pt x="9" y="1"/>
                    <a:pt x="11" y="4"/>
                  </a:cubicBezTo>
                  <a:cubicBezTo>
                    <a:pt x="14" y="10"/>
                    <a:pt x="14" y="10"/>
                    <a:pt x="14" y="10"/>
                  </a:cubicBezTo>
                  <a:cubicBezTo>
                    <a:pt x="16" y="12"/>
                    <a:pt x="15" y="16"/>
                    <a:pt x="12" y="17"/>
                  </a:cubicBezTo>
                  <a:cubicBezTo>
                    <a:pt x="11" y="18"/>
                    <a:pt x="10" y="18"/>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4357" y="2143"/>
              <a:ext cx="45" cy="35"/>
            </a:xfrm>
            <a:custGeom>
              <a:avLst/>
              <a:gdLst>
                <a:gd name="T0" fmla="*/ 7 w 19"/>
                <a:gd name="T1" fmla="*/ 15 h 15"/>
                <a:gd name="T2" fmla="*/ 2 w 19"/>
                <a:gd name="T3" fmla="*/ 12 h 15"/>
                <a:gd name="T4" fmla="*/ 4 w 19"/>
                <a:gd name="T5" fmla="*/ 5 h 15"/>
                <a:gd name="T6" fmla="*/ 10 w 19"/>
                <a:gd name="T7" fmla="*/ 1 h 15"/>
                <a:gd name="T8" fmla="*/ 17 w 19"/>
                <a:gd name="T9" fmla="*/ 3 h 15"/>
                <a:gd name="T10" fmla="*/ 15 w 19"/>
                <a:gd name="T11" fmla="*/ 11 h 15"/>
                <a:gd name="T12" fmla="*/ 9 w 19"/>
                <a:gd name="T13" fmla="*/ 14 h 15"/>
                <a:gd name="T14" fmla="*/ 7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7" y="15"/>
                  </a:moveTo>
                  <a:cubicBezTo>
                    <a:pt x="5" y="15"/>
                    <a:pt x="3" y="14"/>
                    <a:pt x="2" y="12"/>
                  </a:cubicBezTo>
                  <a:cubicBezTo>
                    <a:pt x="0" y="10"/>
                    <a:pt x="1" y="6"/>
                    <a:pt x="4" y="5"/>
                  </a:cubicBezTo>
                  <a:cubicBezTo>
                    <a:pt x="10" y="1"/>
                    <a:pt x="10" y="1"/>
                    <a:pt x="10" y="1"/>
                  </a:cubicBezTo>
                  <a:cubicBezTo>
                    <a:pt x="12" y="0"/>
                    <a:pt x="16" y="1"/>
                    <a:pt x="17" y="3"/>
                  </a:cubicBezTo>
                  <a:cubicBezTo>
                    <a:pt x="19" y="6"/>
                    <a:pt x="18" y="10"/>
                    <a:pt x="15" y="11"/>
                  </a:cubicBezTo>
                  <a:cubicBezTo>
                    <a:pt x="9" y="14"/>
                    <a:pt x="9" y="14"/>
                    <a:pt x="9" y="14"/>
                  </a:cubicBezTo>
                  <a:cubicBezTo>
                    <a:pt x="9" y="15"/>
                    <a:pt x="8" y="15"/>
                    <a:pt x="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4789" y="1892"/>
              <a:ext cx="45" cy="36"/>
            </a:xfrm>
            <a:custGeom>
              <a:avLst/>
              <a:gdLst>
                <a:gd name="T0" fmla="*/ 7 w 19"/>
                <a:gd name="T1" fmla="*/ 15 h 15"/>
                <a:gd name="T2" fmla="*/ 2 w 19"/>
                <a:gd name="T3" fmla="*/ 13 h 15"/>
                <a:gd name="T4" fmla="*/ 4 w 19"/>
                <a:gd name="T5" fmla="*/ 5 h 15"/>
                <a:gd name="T6" fmla="*/ 10 w 19"/>
                <a:gd name="T7" fmla="*/ 2 h 15"/>
                <a:gd name="T8" fmla="*/ 17 w 19"/>
                <a:gd name="T9" fmla="*/ 4 h 15"/>
                <a:gd name="T10" fmla="*/ 15 w 19"/>
                <a:gd name="T11" fmla="*/ 11 h 15"/>
                <a:gd name="T12" fmla="*/ 9 w 19"/>
                <a:gd name="T13" fmla="*/ 15 h 15"/>
                <a:gd name="T14" fmla="*/ 7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7" y="15"/>
                  </a:moveTo>
                  <a:cubicBezTo>
                    <a:pt x="5" y="15"/>
                    <a:pt x="3" y="14"/>
                    <a:pt x="2" y="13"/>
                  </a:cubicBezTo>
                  <a:cubicBezTo>
                    <a:pt x="0" y="10"/>
                    <a:pt x="1" y="6"/>
                    <a:pt x="4" y="5"/>
                  </a:cubicBezTo>
                  <a:cubicBezTo>
                    <a:pt x="10" y="2"/>
                    <a:pt x="10" y="2"/>
                    <a:pt x="10" y="2"/>
                  </a:cubicBezTo>
                  <a:cubicBezTo>
                    <a:pt x="12" y="0"/>
                    <a:pt x="16" y="1"/>
                    <a:pt x="17" y="4"/>
                  </a:cubicBezTo>
                  <a:cubicBezTo>
                    <a:pt x="19" y="6"/>
                    <a:pt x="18" y="10"/>
                    <a:pt x="15" y="11"/>
                  </a:cubicBezTo>
                  <a:cubicBezTo>
                    <a:pt x="9" y="15"/>
                    <a:pt x="9" y="15"/>
                    <a:pt x="9" y="15"/>
                  </a:cubicBezTo>
                  <a:cubicBezTo>
                    <a:pt x="9" y="15"/>
                    <a:pt x="8" y="15"/>
                    <a:pt x="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4324" y="2022"/>
              <a:ext cx="42" cy="29"/>
            </a:xfrm>
            <a:custGeom>
              <a:avLst/>
              <a:gdLst>
                <a:gd name="T0" fmla="*/ 13 w 18"/>
                <a:gd name="T1" fmla="*/ 12 h 12"/>
                <a:gd name="T2" fmla="*/ 13 w 18"/>
                <a:gd name="T3" fmla="*/ 12 h 12"/>
                <a:gd name="T4" fmla="*/ 6 w 18"/>
                <a:gd name="T5" fmla="*/ 12 h 12"/>
                <a:gd name="T6" fmla="*/ 0 w 18"/>
                <a:gd name="T7" fmla="*/ 6 h 12"/>
                <a:gd name="T8" fmla="*/ 6 w 18"/>
                <a:gd name="T9" fmla="*/ 0 h 12"/>
                <a:gd name="T10" fmla="*/ 6 w 18"/>
                <a:gd name="T11" fmla="*/ 0 h 12"/>
                <a:gd name="T12" fmla="*/ 13 w 18"/>
                <a:gd name="T13" fmla="*/ 0 h 12"/>
                <a:gd name="T14" fmla="*/ 18 w 18"/>
                <a:gd name="T15" fmla="*/ 6 h 12"/>
                <a:gd name="T16" fmla="*/ 13 w 18"/>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13" y="12"/>
                  </a:moveTo>
                  <a:cubicBezTo>
                    <a:pt x="13" y="12"/>
                    <a:pt x="13" y="12"/>
                    <a:pt x="13" y="12"/>
                  </a:cubicBezTo>
                  <a:cubicBezTo>
                    <a:pt x="6" y="12"/>
                    <a:pt x="6" y="12"/>
                    <a:pt x="6" y="12"/>
                  </a:cubicBezTo>
                  <a:cubicBezTo>
                    <a:pt x="3" y="12"/>
                    <a:pt x="0" y="9"/>
                    <a:pt x="0" y="6"/>
                  </a:cubicBezTo>
                  <a:cubicBezTo>
                    <a:pt x="0" y="3"/>
                    <a:pt x="3" y="0"/>
                    <a:pt x="6" y="0"/>
                  </a:cubicBezTo>
                  <a:cubicBezTo>
                    <a:pt x="6" y="0"/>
                    <a:pt x="6" y="0"/>
                    <a:pt x="6" y="0"/>
                  </a:cubicBezTo>
                  <a:cubicBezTo>
                    <a:pt x="13" y="0"/>
                    <a:pt x="13" y="0"/>
                    <a:pt x="13" y="0"/>
                  </a:cubicBezTo>
                  <a:cubicBezTo>
                    <a:pt x="16" y="0"/>
                    <a:pt x="18" y="3"/>
                    <a:pt x="18" y="6"/>
                  </a:cubicBezTo>
                  <a:cubicBezTo>
                    <a:pt x="18" y="9"/>
                    <a:pt x="16" y="12"/>
                    <a:pt x="1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4825" y="2022"/>
              <a:ext cx="42" cy="29"/>
            </a:xfrm>
            <a:custGeom>
              <a:avLst/>
              <a:gdLst>
                <a:gd name="T0" fmla="*/ 5 w 18"/>
                <a:gd name="T1" fmla="*/ 12 h 12"/>
                <a:gd name="T2" fmla="*/ 0 w 18"/>
                <a:gd name="T3" fmla="*/ 6 h 12"/>
                <a:gd name="T4" fmla="*/ 5 w 18"/>
                <a:gd name="T5" fmla="*/ 0 h 12"/>
                <a:gd name="T6" fmla="*/ 12 w 18"/>
                <a:gd name="T7" fmla="*/ 0 h 12"/>
                <a:gd name="T8" fmla="*/ 12 w 18"/>
                <a:gd name="T9" fmla="*/ 0 h 12"/>
                <a:gd name="T10" fmla="*/ 18 w 18"/>
                <a:gd name="T11" fmla="*/ 6 h 12"/>
                <a:gd name="T12" fmla="*/ 12 w 18"/>
                <a:gd name="T13" fmla="*/ 12 h 12"/>
                <a:gd name="T14" fmla="*/ 5 w 18"/>
                <a:gd name="T15" fmla="*/ 12 h 12"/>
                <a:gd name="T16" fmla="*/ 5 w 18"/>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5" y="12"/>
                  </a:moveTo>
                  <a:cubicBezTo>
                    <a:pt x="2" y="12"/>
                    <a:pt x="0" y="9"/>
                    <a:pt x="0" y="6"/>
                  </a:cubicBezTo>
                  <a:cubicBezTo>
                    <a:pt x="0" y="3"/>
                    <a:pt x="2" y="0"/>
                    <a:pt x="5" y="0"/>
                  </a:cubicBezTo>
                  <a:cubicBezTo>
                    <a:pt x="12" y="0"/>
                    <a:pt x="12" y="0"/>
                    <a:pt x="12" y="0"/>
                  </a:cubicBezTo>
                  <a:cubicBezTo>
                    <a:pt x="12" y="0"/>
                    <a:pt x="12" y="0"/>
                    <a:pt x="12" y="0"/>
                  </a:cubicBezTo>
                  <a:cubicBezTo>
                    <a:pt x="15" y="0"/>
                    <a:pt x="18" y="3"/>
                    <a:pt x="18" y="6"/>
                  </a:cubicBezTo>
                  <a:cubicBezTo>
                    <a:pt x="18" y="9"/>
                    <a:pt x="15" y="12"/>
                    <a:pt x="12" y="12"/>
                  </a:cubicBezTo>
                  <a:cubicBezTo>
                    <a:pt x="5" y="12"/>
                    <a:pt x="5" y="12"/>
                    <a:pt x="5" y="12"/>
                  </a:cubicBezTo>
                  <a:cubicBezTo>
                    <a:pt x="5" y="12"/>
                    <a:pt x="5" y="12"/>
                    <a:pt x="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4581" y="2266"/>
              <a:ext cx="29" cy="42"/>
            </a:xfrm>
            <a:custGeom>
              <a:avLst/>
              <a:gdLst>
                <a:gd name="T0" fmla="*/ 6 w 12"/>
                <a:gd name="T1" fmla="*/ 18 h 18"/>
                <a:gd name="T2" fmla="*/ 6 w 12"/>
                <a:gd name="T3" fmla="*/ 18 h 18"/>
                <a:gd name="T4" fmla="*/ 0 w 12"/>
                <a:gd name="T5" fmla="*/ 12 h 18"/>
                <a:gd name="T6" fmla="*/ 0 w 12"/>
                <a:gd name="T7" fmla="*/ 5 h 18"/>
                <a:gd name="T8" fmla="*/ 6 w 12"/>
                <a:gd name="T9" fmla="*/ 0 h 18"/>
                <a:gd name="T10" fmla="*/ 12 w 12"/>
                <a:gd name="T11" fmla="*/ 5 h 18"/>
                <a:gd name="T12" fmla="*/ 12 w 12"/>
                <a:gd name="T13" fmla="*/ 12 h 18"/>
                <a:gd name="T14" fmla="*/ 6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6" y="18"/>
                  </a:moveTo>
                  <a:cubicBezTo>
                    <a:pt x="6" y="18"/>
                    <a:pt x="6" y="18"/>
                    <a:pt x="6" y="18"/>
                  </a:cubicBezTo>
                  <a:cubicBezTo>
                    <a:pt x="3" y="18"/>
                    <a:pt x="0" y="15"/>
                    <a:pt x="0" y="12"/>
                  </a:cubicBezTo>
                  <a:cubicBezTo>
                    <a:pt x="0" y="5"/>
                    <a:pt x="0" y="5"/>
                    <a:pt x="0" y="5"/>
                  </a:cubicBezTo>
                  <a:cubicBezTo>
                    <a:pt x="0" y="2"/>
                    <a:pt x="3" y="0"/>
                    <a:pt x="6" y="0"/>
                  </a:cubicBezTo>
                  <a:cubicBezTo>
                    <a:pt x="9" y="0"/>
                    <a:pt x="12" y="2"/>
                    <a:pt x="12" y="5"/>
                  </a:cubicBezTo>
                  <a:cubicBezTo>
                    <a:pt x="12" y="12"/>
                    <a:pt x="12" y="12"/>
                    <a:pt x="12" y="12"/>
                  </a:cubicBezTo>
                  <a:cubicBezTo>
                    <a:pt x="12" y="15"/>
                    <a:pt x="9"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4581" y="1765"/>
              <a:ext cx="29" cy="42"/>
            </a:xfrm>
            <a:custGeom>
              <a:avLst/>
              <a:gdLst>
                <a:gd name="T0" fmla="*/ 6 w 12"/>
                <a:gd name="T1" fmla="*/ 18 h 18"/>
                <a:gd name="T2" fmla="*/ 0 w 12"/>
                <a:gd name="T3" fmla="*/ 13 h 18"/>
                <a:gd name="T4" fmla="*/ 0 w 12"/>
                <a:gd name="T5" fmla="*/ 6 h 18"/>
                <a:gd name="T6" fmla="*/ 6 w 12"/>
                <a:gd name="T7" fmla="*/ 0 h 18"/>
                <a:gd name="T8" fmla="*/ 12 w 12"/>
                <a:gd name="T9" fmla="*/ 6 h 18"/>
                <a:gd name="T10" fmla="*/ 12 w 12"/>
                <a:gd name="T11" fmla="*/ 13 h 18"/>
                <a:gd name="T12" fmla="*/ 6 w 1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2" h="18">
                  <a:moveTo>
                    <a:pt x="6" y="18"/>
                  </a:moveTo>
                  <a:cubicBezTo>
                    <a:pt x="3" y="18"/>
                    <a:pt x="0" y="16"/>
                    <a:pt x="0" y="13"/>
                  </a:cubicBezTo>
                  <a:cubicBezTo>
                    <a:pt x="0" y="6"/>
                    <a:pt x="0" y="6"/>
                    <a:pt x="0" y="6"/>
                  </a:cubicBezTo>
                  <a:cubicBezTo>
                    <a:pt x="0" y="3"/>
                    <a:pt x="3" y="0"/>
                    <a:pt x="6" y="0"/>
                  </a:cubicBezTo>
                  <a:cubicBezTo>
                    <a:pt x="9" y="0"/>
                    <a:pt x="12" y="3"/>
                    <a:pt x="12" y="6"/>
                  </a:cubicBezTo>
                  <a:cubicBezTo>
                    <a:pt x="12" y="13"/>
                    <a:pt x="12" y="13"/>
                    <a:pt x="12" y="13"/>
                  </a:cubicBezTo>
                  <a:cubicBezTo>
                    <a:pt x="12" y="16"/>
                    <a:pt x="9"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4492" y="2025"/>
              <a:ext cx="115" cy="113"/>
            </a:xfrm>
            <a:custGeom>
              <a:avLst/>
              <a:gdLst>
                <a:gd name="T0" fmla="*/ 7 w 49"/>
                <a:gd name="T1" fmla="*/ 48 h 48"/>
                <a:gd name="T2" fmla="*/ 2 w 49"/>
                <a:gd name="T3" fmla="*/ 47 h 48"/>
                <a:gd name="T4" fmla="*/ 2 w 49"/>
                <a:gd name="T5" fmla="*/ 38 h 48"/>
                <a:gd name="T6" fmla="*/ 38 w 49"/>
                <a:gd name="T7" fmla="*/ 2 h 48"/>
                <a:gd name="T8" fmla="*/ 47 w 49"/>
                <a:gd name="T9" fmla="*/ 2 h 48"/>
                <a:gd name="T10" fmla="*/ 47 w 49"/>
                <a:gd name="T11" fmla="*/ 11 h 48"/>
                <a:gd name="T12" fmla="*/ 11 w 49"/>
                <a:gd name="T13" fmla="*/ 47 h 48"/>
                <a:gd name="T14" fmla="*/ 7 w 49"/>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8">
                  <a:moveTo>
                    <a:pt x="7" y="48"/>
                  </a:moveTo>
                  <a:cubicBezTo>
                    <a:pt x="5" y="48"/>
                    <a:pt x="3" y="48"/>
                    <a:pt x="2" y="47"/>
                  </a:cubicBezTo>
                  <a:cubicBezTo>
                    <a:pt x="0" y="44"/>
                    <a:pt x="0" y="40"/>
                    <a:pt x="2" y="38"/>
                  </a:cubicBezTo>
                  <a:cubicBezTo>
                    <a:pt x="38" y="2"/>
                    <a:pt x="38" y="2"/>
                    <a:pt x="38" y="2"/>
                  </a:cubicBezTo>
                  <a:cubicBezTo>
                    <a:pt x="41" y="0"/>
                    <a:pt x="44" y="0"/>
                    <a:pt x="47" y="2"/>
                  </a:cubicBezTo>
                  <a:cubicBezTo>
                    <a:pt x="49" y="4"/>
                    <a:pt x="49" y="8"/>
                    <a:pt x="47" y="11"/>
                  </a:cubicBezTo>
                  <a:cubicBezTo>
                    <a:pt x="11" y="47"/>
                    <a:pt x="11" y="47"/>
                    <a:pt x="11" y="47"/>
                  </a:cubicBezTo>
                  <a:cubicBezTo>
                    <a:pt x="10" y="48"/>
                    <a:pt x="8" y="48"/>
                    <a:pt x="7"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 Placeholder 27"/>
          <p:cNvSpPr>
            <a:spLocks noGrp="1"/>
          </p:cNvSpPr>
          <p:nvPr>
            <p:ph type="body" sz="quarter" idx="10" hasCustomPrompt="1"/>
          </p:nvPr>
        </p:nvSpPr>
        <p:spPr>
          <a:xfrm>
            <a:off x="471510" y="1513775"/>
            <a:ext cx="5853090" cy="2012950"/>
          </a:xfrm>
          <a:prstGeom prst="rect">
            <a:avLst/>
          </a:prstGeom>
        </p:spPr>
        <p:txBody>
          <a:bodyPr/>
          <a:lstStyle>
            <a:lvl1pPr marL="342900" indent="-342900">
              <a:lnSpc>
                <a:spcPct val="150000"/>
              </a:lnSpc>
              <a:buFont typeface="Wingdings" panose="05000000000000000000" pitchFamily="2" charset="2"/>
              <a:buChar char="§"/>
              <a:defRPr sz="2400">
                <a:solidFill>
                  <a:schemeClr val="bg1"/>
                </a:solidFill>
                <a:latin typeface="+mn-lt"/>
              </a:defRPr>
            </a:lvl1pPr>
          </a:lstStyle>
          <a:p>
            <a:pPr lvl="0"/>
            <a:r>
              <a:rPr lang="en-US" dirty="0" smtClean="0"/>
              <a:t>Lorem Ipsum</a:t>
            </a:r>
            <a:endParaRPr lang="en-US" dirty="0"/>
          </a:p>
        </p:txBody>
      </p:sp>
      <p:sp>
        <p:nvSpPr>
          <p:cNvPr id="24" name="Text Placeholder 27"/>
          <p:cNvSpPr>
            <a:spLocks noGrp="1"/>
          </p:cNvSpPr>
          <p:nvPr>
            <p:ph type="body" sz="quarter" idx="11" hasCustomPrompt="1"/>
          </p:nvPr>
        </p:nvSpPr>
        <p:spPr>
          <a:xfrm>
            <a:off x="7003366" y="1513775"/>
            <a:ext cx="1683434" cy="2012950"/>
          </a:xfrm>
          <a:prstGeom prst="rect">
            <a:avLst/>
          </a:prstGeom>
        </p:spPr>
        <p:txBody>
          <a:bodyPr/>
          <a:lstStyle>
            <a:lvl1pPr marL="0" indent="0">
              <a:lnSpc>
                <a:spcPct val="150000"/>
              </a:lnSpc>
              <a:buFont typeface="Wingdings" panose="05000000000000000000" pitchFamily="2" charset="2"/>
              <a:buNone/>
              <a:defRPr sz="2400">
                <a:solidFill>
                  <a:schemeClr val="bg1"/>
                </a:solidFill>
                <a:latin typeface="+mn-lt"/>
              </a:defRPr>
            </a:lvl1pPr>
          </a:lstStyle>
          <a:p>
            <a:pPr lvl="0"/>
            <a:r>
              <a:rPr lang="fr-BE" dirty="0" smtClean="0"/>
              <a:t>00’00</a:t>
            </a:r>
            <a:endParaRPr lang="en-US" dirty="0"/>
          </a:p>
        </p:txBody>
      </p:sp>
      <p:sp>
        <p:nvSpPr>
          <p:cNvPr id="28" name="TextBox 27"/>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29"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565173353"/>
      </p:ext>
    </p:extLst>
  </p:cSld>
  <p:clrMapOvr>
    <a:masterClrMapping/>
  </p:clrMapOvr>
  <p:transition>
    <p:push dir="u"/>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ext">
    <p:spTree>
      <p:nvGrpSpPr>
        <p:cNvPr id="1" name=""/>
        <p:cNvGrpSpPr/>
        <p:nvPr/>
      </p:nvGrpSpPr>
      <p:grpSpPr>
        <a:xfrm>
          <a:off x="0" y="0"/>
          <a:ext cx="0" cy="0"/>
          <a:chOff x="0" y="0"/>
          <a:chExt cx="0" cy="0"/>
        </a:xfrm>
      </p:grpSpPr>
      <p:sp>
        <p:nvSpPr>
          <p:cNvPr id="11" name="Slide Number Placeholder 2"/>
          <p:cNvSpPr txBox="1">
            <a:spLocks/>
          </p:cNvSpPr>
          <p:nvPr userDrawn="1"/>
        </p:nvSpPr>
        <p:spPr>
          <a:xfrm>
            <a:off x="8852648" y="-27040"/>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900" dirty="0">
              <a:solidFill>
                <a:srgbClr val="FFFFFF"/>
              </a:solidFill>
              <a:latin typeface="HelveticaNeueLT Std Thin" pitchFamily="34" charset="0"/>
            </a:endParaRPr>
          </a:p>
        </p:txBody>
      </p:sp>
      <p:sp>
        <p:nvSpPr>
          <p:cNvPr id="5" name="Slide Number Placeholder 2"/>
          <p:cNvSpPr txBox="1">
            <a:spLocks/>
          </p:cNvSpPr>
          <p:nvPr userDrawn="1"/>
        </p:nvSpPr>
        <p:spPr>
          <a:xfrm>
            <a:off x="-76200" y="4923322"/>
            <a:ext cx="406800" cy="200055"/>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CE05EA-8EB7-4994-9B34-09892A67A7A9}" type="slidenum">
              <a:rPr lang="en-US" sz="700">
                <a:solidFill>
                  <a:srgbClr val="FFFFFF"/>
                </a:solidFill>
                <a:latin typeface="HelveticaNeueLT Std Thin" pitchFamily="34" charset="0"/>
              </a:rPr>
              <a:pPr/>
              <a:t>‹N°›</a:t>
            </a:fld>
            <a:endParaRPr lang="en-US" sz="700" dirty="0">
              <a:solidFill>
                <a:srgbClr val="FFFFFF"/>
              </a:solidFill>
              <a:latin typeface="HelveticaNeueLT Std Thin" pitchFamily="34" charset="0"/>
            </a:endParaRPr>
          </a:p>
        </p:txBody>
      </p:sp>
      <p:sp>
        <p:nvSpPr>
          <p:cNvPr id="6" name="TextBox 5"/>
          <p:cNvSpPr txBox="1"/>
          <p:nvPr userDrawn="1"/>
        </p:nvSpPr>
        <p:spPr bwMode="black">
          <a:xfrm>
            <a:off x="3257550" y="2356307"/>
            <a:ext cx="26289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2800" noProof="0" dirty="0" smtClean="0">
                <a:solidFill>
                  <a:schemeClr val="tx2"/>
                </a:solidFill>
                <a:latin typeface="HelveticaNeueLT Std" pitchFamily="34" charset="0"/>
              </a:rPr>
              <a:t>Thank</a:t>
            </a:r>
            <a:r>
              <a:rPr lang="en-US" sz="2800" baseline="0" noProof="0" dirty="0" smtClean="0">
                <a:solidFill>
                  <a:schemeClr val="tx2"/>
                </a:solidFill>
                <a:latin typeface="HelveticaNeueLT Std" pitchFamily="34" charset="0"/>
              </a:rPr>
              <a:t> you.</a:t>
            </a:r>
            <a:endParaRPr lang="en-US" sz="2800" noProof="0" dirty="0" smtClean="0">
              <a:solidFill>
                <a:schemeClr val="tx2"/>
              </a:solidFill>
              <a:latin typeface="HelveticaNeueLT Std" pitchFamily="34" charset="0"/>
            </a:endParaRPr>
          </a:p>
        </p:txBody>
      </p:sp>
      <p:sp>
        <p:nvSpPr>
          <p:cNvPr id="7" name="TextBox 6"/>
          <p:cNvSpPr txBox="1"/>
          <p:nvPr userDrawn="1"/>
        </p:nvSpPr>
        <p:spPr bwMode="black">
          <a:xfrm>
            <a:off x="3573966" y="2356307"/>
            <a:ext cx="4572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fr-BE" sz="2800" noProof="0" dirty="0" smtClean="0">
                <a:solidFill>
                  <a:schemeClr val="tx2"/>
                </a:solidFill>
                <a:latin typeface="HelveticaNeueLT Std" pitchFamily="34" charset="0"/>
              </a:rPr>
              <a:t>T</a:t>
            </a:r>
            <a:endParaRPr lang="en-US" sz="2800" noProof="0" dirty="0" smtClean="0">
              <a:solidFill>
                <a:schemeClr val="tx2"/>
              </a:solidFill>
              <a:latin typeface="HelveticaNeueLT Std" pitchFamily="34" charset="0"/>
            </a:endParaRPr>
          </a:p>
        </p:txBody>
      </p:sp>
      <p:grpSp>
        <p:nvGrpSpPr>
          <p:cNvPr id="2" name="Group 1"/>
          <p:cNvGrpSpPr/>
          <p:nvPr userDrawn="1"/>
        </p:nvGrpSpPr>
        <p:grpSpPr>
          <a:xfrm>
            <a:off x="1915319" y="1733550"/>
            <a:ext cx="5461567" cy="371475"/>
            <a:chOff x="1915319" y="2407519"/>
            <a:chExt cx="5461567" cy="371475"/>
          </a:xfrm>
        </p:grpSpPr>
        <p:sp>
          <p:nvSpPr>
            <p:cNvPr id="12" name="Rectangle 11"/>
            <p:cNvSpPr/>
            <p:nvPr/>
          </p:nvSpPr>
          <p:spPr>
            <a:xfrm>
              <a:off x="7278835" y="2605690"/>
              <a:ext cx="98051" cy="980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Thinking" descr="T:\Powerpoints\Thankyou\Think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19" y="2407519"/>
              <a:ext cx="5313362" cy="37147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Box 13"/>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5"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93138172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35" presetClass="path" presetSubtype="0" accel="50000" decel="50000" fill="hold" grpId="1" nodeType="afterEffect">
                                  <p:stCondLst>
                                    <p:cond delay="0"/>
                                  </p:stCondLst>
                                  <p:childTnLst>
                                    <p:animMotion origin="layout" path="M 3.33333E-6 4.27337E-6 L -0.2 4.27337E-6 " pathEditMode="relative" rAng="0" ptsTypes="AA">
                                      <p:cBhvr>
                                        <p:cTn id="12" dur="2000" fill="hold"/>
                                        <p:tgtEl>
                                          <p:spTgt spid="7"/>
                                        </p:tgtEl>
                                        <p:attrNameLst>
                                          <p:attrName>ppt_x</p:attrName>
                                          <p:attrName>ppt_y</p:attrName>
                                        </p:attrNameLst>
                                      </p:cBhvr>
                                      <p:rCtr x="-10000" y="0"/>
                                    </p:animMotion>
                                  </p:childTnLst>
                                </p:cTn>
                              </p:par>
                            </p:childTnLst>
                          </p:cTn>
                        </p:par>
                        <p:par>
                          <p:cTn id="13" fill="hold">
                            <p:stCondLst>
                              <p:cond delay="2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3000"/>
                            </p:stCondLst>
                            <p:childTnLst>
                              <p:par>
                                <p:cTn id="18" presetID="10" presetClass="exit" presetSubtype="0" fill="hold" grpId="2" nodeType="afterEffect">
                                  <p:stCondLst>
                                    <p:cond delay="0"/>
                                  </p:stCondLst>
                                  <p:childTnLst>
                                    <p:animEffect transition="out" filter="fade">
                                      <p:cBhvr>
                                        <p:cTn id="19" dur="250"/>
                                        <p:tgtEl>
                                          <p:spTgt spid="7"/>
                                        </p:tgtEl>
                                      </p:cBhvr>
                                    </p:animEffect>
                                    <p:set>
                                      <p:cBhvr>
                                        <p:cTn id="20" dur="1" fill="hold">
                                          <p:stCondLst>
                                            <p:cond delay="24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P spid="7" grpId="2"/>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ext">
    <p:spTree>
      <p:nvGrpSpPr>
        <p:cNvPr id="1" name=""/>
        <p:cNvGrpSpPr/>
        <p:nvPr/>
      </p:nvGrpSpPr>
      <p:grpSpPr>
        <a:xfrm>
          <a:off x="0" y="0"/>
          <a:ext cx="0" cy="0"/>
          <a:chOff x="0" y="0"/>
          <a:chExt cx="0" cy="0"/>
        </a:xfrm>
      </p:grpSpPr>
      <p:sp>
        <p:nvSpPr>
          <p:cNvPr id="6" name="Slide Number Placeholder 2"/>
          <p:cNvSpPr txBox="1">
            <a:spLocks/>
          </p:cNvSpPr>
          <p:nvPr userDrawn="1"/>
        </p:nvSpPr>
        <p:spPr>
          <a:xfrm>
            <a:off x="8859372" y="4982533"/>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900" dirty="0">
              <a:solidFill>
                <a:srgbClr val="FFFFFF"/>
              </a:solidFill>
              <a:latin typeface="HelveticaNeueLT Std Thin" pitchFamily="34" charset="0"/>
            </a:endParaRPr>
          </a:p>
        </p:txBody>
      </p:sp>
      <p:grpSp>
        <p:nvGrpSpPr>
          <p:cNvPr id="9" name="Group 4"/>
          <p:cNvGrpSpPr>
            <a:grpSpLocks noChangeAspect="1"/>
          </p:cNvGrpSpPr>
          <p:nvPr userDrawn="1"/>
        </p:nvGrpSpPr>
        <p:grpSpPr bwMode="auto">
          <a:xfrm>
            <a:off x="2544763" y="2266950"/>
            <a:ext cx="4054475" cy="609600"/>
            <a:chOff x="1837" y="2436"/>
            <a:chExt cx="2554" cy="384"/>
          </a:xfrm>
        </p:grpSpPr>
        <p:sp>
          <p:nvSpPr>
            <p:cNvPr id="10"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3987" y="2495"/>
              <a:ext cx="31"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2"/>
            <p:cNvSpPr>
              <a:spLocks noChangeArrowheads="1"/>
            </p:cNvSpPr>
            <p:nvPr/>
          </p:nvSpPr>
          <p:spPr bwMode="auto">
            <a:xfrm>
              <a:off x="3982" y="2437"/>
              <a:ext cx="40" cy="4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Box 36"/>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38"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1596890712"/>
      </p:ext>
    </p:extLst>
  </p:cSld>
  <p:clrMapOvr>
    <a:masterClrMapping/>
  </p:clrMapOvr>
  <p:transition>
    <p:push dir="u"/>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8" name="TextBox 7"/>
          <p:cNvSpPr txBox="1"/>
          <p:nvPr userDrawn="1"/>
        </p:nvSpPr>
        <p:spPr>
          <a:xfrm>
            <a:off x="457505" y="1163181"/>
            <a:ext cx="8268950" cy="2246769"/>
          </a:xfrm>
          <a:prstGeom prst="rect">
            <a:avLst/>
          </a:prstGeom>
          <a:noFill/>
        </p:spPr>
        <p:txBody>
          <a:bodyPr wrap="square" rtlCol="0">
            <a:spAutoFit/>
          </a:bodyPr>
          <a:lstStyle/>
          <a:p>
            <a:pPr algn="just"/>
            <a:r>
              <a:rPr lang="en-US" sz="1000" dirty="0" smtClean="0">
                <a:solidFill>
                  <a:srgbClr val="262626"/>
                </a:solidFill>
                <a:latin typeface="+mn-lt"/>
              </a:rPr>
              <a:t>The information contained herein relates to Sopra Banking Software information, products and services. While all reasonable attempts have been made to ensure accuracy, currency and reliability of the content, all information is provided "as is". There is no guarantee as to the completeness, accuracy, timeliness or the results obtained from the use of this information. No warranty of any kind is given, expressed or implied, including, but not limited to warranties of performance, merchantability and fitness for a particular purpose. In no event will Sopra Banking Software be liable to you or anyone else for any decision made or action taken in reliance on the information herein or for any consequential, special or similar damages, even if advised of the possibility of such damages. Sopra Banking Software does not accept any responsibility for any errors or omissions, or for the results obtained from the use of this information. Information obtained should not be used as a substitute for consultation with Sopra Banking Software. References and links are provided as a service. Sopra Banking Software is not endorsing any provider of products or services, nor does it accept responsibility for the quality of goods and services provided by third parties. The content is protected by copyright and trademark laws. Apart from fair dealing for the purposes of private study, research, criticism or review, as permitted under copyright law, no part may be reproduced or reused for any commercial purposes whatsoever without the prior written permission of the copyright owner. All trademarks, logos and other marks shown are the property of their respective owners.</a:t>
            </a:r>
            <a:r>
              <a:rPr lang="en-US" sz="1000" baseline="0" dirty="0" smtClean="0">
                <a:solidFill>
                  <a:srgbClr val="262626"/>
                </a:solidFill>
                <a:latin typeface="+mn-lt"/>
              </a:rPr>
              <a:t> </a:t>
            </a:r>
            <a:r>
              <a:rPr lang="en-US" sz="1000" dirty="0" smtClean="0">
                <a:solidFill>
                  <a:srgbClr val="262626"/>
                </a:solidFill>
                <a:latin typeface="+mn-lt"/>
              </a:rPr>
              <a:t>Fonts licensed under the Apache License, Version 2.0 (the "License");   you may not use this file except in compliance with the License. You may obtain a copy of the License at http://www.apache.org/licenses/LICENSE-2.0</a:t>
            </a:r>
          </a:p>
        </p:txBody>
      </p:sp>
      <p:sp>
        <p:nvSpPr>
          <p:cNvPr id="9" name="TextBox 8"/>
          <p:cNvSpPr txBox="1"/>
          <p:nvPr userDrawn="1"/>
        </p:nvSpPr>
        <p:spPr bwMode="auto">
          <a:xfrm>
            <a:off x="6888857" y="4502319"/>
            <a:ext cx="1950343" cy="354264"/>
          </a:xfrm>
          <a:prstGeom prst="rect">
            <a:avLst/>
          </a:prstGeom>
          <a:noFill/>
          <a:ln w="9525">
            <a:noFill/>
            <a:miter lim="800000"/>
            <a:headEnd/>
            <a:tailEnd/>
          </a:ln>
        </p:spPr>
        <p:txBody>
          <a:bodyPr vert="horz" wrap="square" lIns="92075" tIns="46038" rIns="92075" bIns="0" numCol="1" rtlCol="0" anchor="t" anchorCtr="0" compatLnSpc="1">
            <a:prstTxWarp prst="textNoShape">
              <a:avLst/>
            </a:prstTxWarp>
            <a:spAutoFit/>
          </a:bodyPr>
          <a:lstStyle/>
          <a:p>
            <a:pPr algn="r"/>
            <a:r>
              <a:rPr lang="en-US" sz="1000" dirty="0" smtClean="0">
                <a:solidFill>
                  <a:schemeClr val="tx1">
                    <a:lumMod val="75000"/>
                    <a:lumOff val="25000"/>
                  </a:schemeClr>
                </a:solidFill>
                <a:latin typeface="+mn-lt"/>
              </a:rPr>
              <a:t>T +33 (0)1 55 91 72 72</a:t>
            </a:r>
            <a:br>
              <a:rPr lang="en-US" sz="1000" dirty="0" smtClean="0">
                <a:solidFill>
                  <a:schemeClr val="tx1">
                    <a:lumMod val="75000"/>
                    <a:lumOff val="25000"/>
                  </a:schemeClr>
                </a:solidFill>
                <a:latin typeface="+mn-lt"/>
              </a:rPr>
            </a:br>
            <a:r>
              <a:rPr lang="en-US" sz="1000" dirty="0" smtClean="0">
                <a:solidFill>
                  <a:schemeClr val="tx1">
                    <a:lumMod val="75000"/>
                    <a:lumOff val="25000"/>
                  </a:schemeClr>
                </a:solidFill>
                <a:latin typeface="+mn-lt"/>
              </a:rPr>
              <a:t>F +33 (0)1 55 91 72 73</a:t>
            </a:r>
            <a:endParaRPr lang="en-US" altLang="fr-FR" sz="1000" dirty="0" smtClean="0">
              <a:solidFill>
                <a:schemeClr val="tx1">
                  <a:lumMod val="75000"/>
                  <a:lumOff val="25000"/>
                </a:schemeClr>
              </a:solidFill>
              <a:latin typeface="+mn-lt"/>
            </a:endParaRPr>
          </a:p>
        </p:txBody>
      </p:sp>
      <p:sp>
        <p:nvSpPr>
          <p:cNvPr id="10" name="TextBox 9"/>
          <p:cNvSpPr txBox="1"/>
          <p:nvPr userDrawn="1"/>
        </p:nvSpPr>
        <p:spPr bwMode="black">
          <a:xfrm>
            <a:off x="389265" y="4502319"/>
            <a:ext cx="2438400" cy="461665"/>
          </a:xfrm>
          <a:prstGeom prst="rect">
            <a:avLst/>
          </a:prstGeom>
          <a:noFill/>
        </p:spPr>
        <p:txBody>
          <a:bodyPr wrap="square" lIns="85730" tIns="0" rIns="0" bIns="0" rtlCol="0">
            <a:spAutoFit/>
          </a:bodyPr>
          <a:lstStyle/>
          <a:p>
            <a:pPr algn="l"/>
            <a:r>
              <a:rPr lang="en-US" sz="1000" dirty="0" smtClean="0">
                <a:solidFill>
                  <a:schemeClr val="tx1">
                    <a:lumMod val="75000"/>
                    <a:lumOff val="25000"/>
                  </a:schemeClr>
                </a:solidFill>
                <a:latin typeface="+mn-lt"/>
                <a:ea typeface="Roboto Medium" panose="02000000000000000000" pitchFamily="2" charset="0"/>
              </a:rPr>
              <a:t>Tour Manhattan</a:t>
            </a:r>
          </a:p>
          <a:p>
            <a:pPr algn="l"/>
            <a:r>
              <a:rPr lang="en-US" sz="1000" dirty="0" smtClean="0">
                <a:solidFill>
                  <a:schemeClr val="tx1">
                    <a:lumMod val="75000"/>
                    <a:lumOff val="25000"/>
                  </a:schemeClr>
                </a:solidFill>
                <a:latin typeface="+mn-lt"/>
                <a:ea typeface="Roboto Medium" panose="02000000000000000000" pitchFamily="2" charset="0"/>
              </a:rPr>
              <a:t>5, place de </a:t>
            </a:r>
            <a:r>
              <a:rPr lang="en-US" sz="1000" dirty="0" err="1" smtClean="0">
                <a:solidFill>
                  <a:schemeClr val="tx1">
                    <a:lumMod val="75000"/>
                    <a:lumOff val="25000"/>
                  </a:schemeClr>
                </a:solidFill>
                <a:latin typeface="+mn-lt"/>
                <a:ea typeface="Roboto Medium" panose="02000000000000000000" pitchFamily="2" charset="0"/>
              </a:rPr>
              <a:t>l’Iris</a:t>
            </a:r>
            <a:r>
              <a:rPr lang="en-US" sz="1000" dirty="0" smtClean="0">
                <a:solidFill>
                  <a:schemeClr val="tx1">
                    <a:lumMod val="75000"/>
                    <a:lumOff val="25000"/>
                  </a:schemeClr>
                </a:solidFill>
                <a:latin typeface="+mn-lt"/>
                <a:ea typeface="Roboto Medium" panose="02000000000000000000" pitchFamily="2" charset="0"/>
              </a:rPr>
              <a:t> – Courbevoie</a:t>
            </a:r>
          </a:p>
          <a:p>
            <a:pPr algn="l"/>
            <a:r>
              <a:rPr lang="en-US" sz="1000" dirty="0" smtClean="0">
                <a:solidFill>
                  <a:schemeClr val="tx1">
                    <a:lumMod val="75000"/>
                    <a:lumOff val="25000"/>
                  </a:schemeClr>
                </a:solidFill>
                <a:latin typeface="+mn-lt"/>
                <a:ea typeface="Roboto Medium" panose="02000000000000000000" pitchFamily="2" charset="0"/>
              </a:rPr>
              <a:t>FR 92095 La </a:t>
            </a:r>
            <a:r>
              <a:rPr lang="en-US" sz="1000" dirty="0" err="1" smtClean="0">
                <a:solidFill>
                  <a:schemeClr val="tx1">
                    <a:lumMod val="75000"/>
                    <a:lumOff val="25000"/>
                  </a:schemeClr>
                </a:solidFill>
                <a:latin typeface="+mn-lt"/>
                <a:ea typeface="Roboto Medium" panose="02000000000000000000" pitchFamily="2" charset="0"/>
              </a:rPr>
              <a:t>Défense</a:t>
            </a:r>
            <a:r>
              <a:rPr lang="en-US" sz="1000" dirty="0" smtClean="0">
                <a:solidFill>
                  <a:schemeClr val="tx1">
                    <a:lumMod val="75000"/>
                    <a:lumOff val="25000"/>
                  </a:schemeClr>
                </a:solidFill>
                <a:latin typeface="+mn-lt"/>
                <a:ea typeface="Roboto Medium" panose="02000000000000000000" pitchFamily="2" charset="0"/>
              </a:rPr>
              <a:t> </a:t>
            </a:r>
            <a:r>
              <a:rPr lang="en-US" sz="1000" dirty="0" err="1" smtClean="0">
                <a:solidFill>
                  <a:schemeClr val="tx1">
                    <a:lumMod val="75000"/>
                    <a:lumOff val="25000"/>
                  </a:schemeClr>
                </a:solidFill>
                <a:latin typeface="+mn-lt"/>
                <a:ea typeface="Roboto Medium" panose="02000000000000000000" pitchFamily="2" charset="0"/>
              </a:rPr>
              <a:t>Cedex</a:t>
            </a:r>
            <a:endParaRPr lang="en-US" sz="1000" dirty="0" smtClean="0">
              <a:solidFill>
                <a:schemeClr val="tx1">
                  <a:lumMod val="75000"/>
                  <a:lumOff val="25000"/>
                </a:schemeClr>
              </a:solidFill>
              <a:latin typeface="+mn-lt"/>
              <a:ea typeface="Roboto Medium" panose="02000000000000000000" pitchFamily="2" charset="0"/>
            </a:endParaRPr>
          </a:p>
        </p:txBody>
      </p:sp>
      <p:sp>
        <p:nvSpPr>
          <p:cNvPr id="12"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pic>
        <p:nvPicPr>
          <p:cNvPr id="14" name="Picture 13" descr="T:\AUTRE\Ressources\Sopra stuff\PAPETERIE_SOPRA BANKING_EN\SOPRASTERIA_soprabanking_CMJN.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418" y="3737259"/>
            <a:ext cx="1967254" cy="29370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459472" y="4125133"/>
            <a:ext cx="8379728" cy="91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userDrawn="1"/>
        </p:nvSpPr>
        <p:spPr>
          <a:xfrm>
            <a:off x="371187" y="4136524"/>
            <a:ext cx="6335692" cy="261610"/>
          </a:xfrm>
          <a:prstGeom prst="rect">
            <a:avLst/>
          </a:prstGeom>
          <a:noFill/>
        </p:spPr>
        <p:txBody>
          <a:bodyPr wrap="square" rtlCol="0">
            <a:spAutoFit/>
          </a:bodyPr>
          <a:lstStyle/>
          <a:p>
            <a:pPr algn="l"/>
            <a:r>
              <a:rPr lang="fr-BE" sz="1050" dirty="0" smtClean="0">
                <a:solidFill>
                  <a:schemeClr val="tx1">
                    <a:lumMod val="90000"/>
                    <a:lumOff val="10000"/>
                  </a:schemeClr>
                </a:solidFill>
                <a:latin typeface="Roboto Condensed" panose="02000000000000000000" pitchFamily="2" charset="0"/>
                <a:ea typeface="Roboto Condensed" panose="02000000000000000000" pitchFamily="2" charset="0"/>
              </a:rPr>
              <a:t>www.soprabanking.com</a:t>
            </a:r>
            <a:endParaRPr lang="en-US" sz="1050" dirty="0" smtClean="0">
              <a:solidFill>
                <a:schemeClr val="tx1">
                  <a:lumMod val="90000"/>
                  <a:lumOff val="10000"/>
                </a:schemeClr>
              </a:solidFill>
              <a:latin typeface="Roboto Condensed" panose="02000000000000000000" pitchFamily="2" charset="0"/>
              <a:ea typeface="Roboto Condensed" panose="02000000000000000000" pitchFamily="2" charset="0"/>
            </a:endParaRPr>
          </a:p>
        </p:txBody>
      </p:sp>
      <p:sp>
        <p:nvSpPr>
          <p:cNvPr id="18" name="Title 8"/>
          <p:cNvSpPr>
            <a:spLocks noGrp="1"/>
          </p:cNvSpPr>
          <p:nvPr>
            <p:ph type="title" hasCustomPrompt="1"/>
          </p:nvPr>
        </p:nvSpPr>
        <p:spPr>
          <a:xfrm>
            <a:off x="457200" y="408296"/>
            <a:ext cx="8229600" cy="501676"/>
          </a:xfrm>
          <a:prstGeom prst="rect">
            <a:avLst/>
          </a:prstGeom>
        </p:spPr>
        <p:txBody>
          <a:bodyPr>
            <a:spAutoFit/>
          </a:bodyPr>
          <a:lstStyle>
            <a:lvl1pPr>
              <a:defRPr sz="2800" b="1" baseline="0">
                <a:latin typeface="Roboto Condensed" panose="02000000000000000000" pitchFamily="2" charset="0"/>
                <a:ea typeface="Roboto Condensed" panose="02000000000000000000" pitchFamily="2" charset="0"/>
              </a:defRPr>
            </a:lvl1pPr>
          </a:lstStyle>
          <a:p>
            <a:r>
              <a:rPr lang="en-US" dirty="0" smtClean="0"/>
              <a:t>Legal disclaimer</a:t>
            </a:r>
            <a:endParaRPr lang="en-US" dirty="0"/>
          </a:p>
        </p:txBody>
      </p:sp>
      <p:sp>
        <p:nvSpPr>
          <p:cNvPr id="19"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Box 19"/>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21"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412547724"/>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descr="T:\AUTRE\Ressources\Illustrations\Photostock\shutterstock_206076679NB.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26999" y="0"/>
            <a:ext cx="9017001"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124265" y="0"/>
            <a:ext cx="9019735" cy="51435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bwMode="black">
          <a:xfrm>
            <a:off x="471510" y="510736"/>
            <a:ext cx="3505200" cy="553998"/>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BE" sz="3600" b="1" noProof="0" dirty="0" smtClean="0">
                <a:solidFill>
                  <a:schemeClr val="bg1"/>
                </a:solidFill>
                <a:latin typeface="Roboto Condensed" panose="02000000000000000000" pitchFamily="2" charset="0"/>
                <a:ea typeface="Roboto Condensed" panose="02000000000000000000" pitchFamily="2" charset="0"/>
              </a:rPr>
              <a:t>AGENDA</a:t>
            </a:r>
            <a:endParaRPr lang="en-US" sz="3600" b="1" noProof="0" dirty="0" smtClean="0">
              <a:solidFill>
                <a:schemeClr val="bg1"/>
              </a:solidFill>
              <a:latin typeface="Roboto Condensed" panose="02000000000000000000" pitchFamily="2" charset="0"/>
              <a:ea typeface="Roboto Condensed" panose="02000000000000000000" pitchFamily="2" charset="0"/>
            </a:endParaRPr>
          </a:p>
        </p:txBody>
      </p:sp>
      <p:sp>
        <p:nvSpPr>
          <p:cNvPr id="8" name="Rechteck 1"/>
          <p:cNvSpPr/>
          <p:nvPr userDrawn="1"/>
        </p:nvSpPr>
        <p:spPr>
          <a:xfrm>
            <a:off x="0" y="0"/>
            <a:ext cx="127200" cy="51435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Box 8"/>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0"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11" name="Text Placeholder 27"/>
          <p:cNvSpPr>
            <a:spLocks noGrp="1"/>
          </p:cNvSpPr>
          <p:nvPr>
            <p:ph type="body" sz="quarter" idx="10" hasCustomPrompt="1"/>
          </p:nvPr>
        </p:nvSpPr>
        <p:spPr>
          <a:xfrm>
            <a:off x="471510" y="1513775"/>
            <a:ext cx="5853090" cy="2012950"/>
          </a:xfrm>
          <a:prstGeom prst="rect">
            <a:avLst/>
          </a:prstGeom>
        </p:spPr>
        <p:txBody>
          <a:bodyPr/>
          <a:lstStyle>
            <a:lvl1pPr marL="342900" indent="-342900">
              <a:lnSpc>
                <a:spcPct val="150000"/>
              </a:lnSpc>
              <a:buFont typeface="Wingdings" panose="05000000000000000000" pitchFamily="2" charset="2"/>
              <a:buChar char="§"/>
              <a:defRPr sz="2400">
                <a:solidFill>
                  <a:schemeClr val="bg1"/>
                </a:solidFill>
                <a:latin typeface="+mn-lt"/>
              </a:defRPr>
            </a:lvl1pPr>
          </a:lstStyle>
          <a:p>
            <a:pPr lvl="0"/>
            <a:r>
              <a:rPr lang="en-US" dirty="0" smtClean="0"/>
              <a:t>Lorem Ipsum</a:t>
            </a:r>
            <a:endParaRPr lang="en-US" dirty="0"/>
          </a:p>
        </p:txBody>
      </p:sp>
    </p:spTree>
    <p:extLst>
      <p:ext uri="{BB962C8B-B14F-4D97-AF65-F5344CB8AC3E}">
        <p14:creationId xmlns:p14="http://schemas.microsoft.com/office/powerpoint/2010/main" val="2300358054"/>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3" name="Picture 2" descr="T:\AUTRE\Ressources\Sopra stuff\Photo PPT\SOPRA_BANKING_DIRECT.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3720"/>
          <a:stretch/>
        </p:blipFill>
        <p:spPr bwMode="auto">
          <a:xfrm>
            <a:off x="127200" y="-19051"/>
            <a:ext cx="9016800" cy="5157563"/>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Group 4"/>
          <p:cNvGrpSpPr>
            <a:grpSpLocks noChangeAspect="1"/>
          </p:cNvGrpSpPr>
          <p:nvPr userDrawn="1"/>
        </p:nvGrpSpPr>
        <p:grpSpPr bwMode="auto">
          <a:xfrm>
            <a:off x="6375721" y="4705350"/>
            <a:ext cx="2234879" cy="336020"/>
            <a:chOff x="1837" y="2436"/>
            <a:chExt cx="2554" cy="384"/>
          </a:xfrm>
        </p:grpSpPr>
        <p:sp>
          <p:nvSpPr>
            <p:cNvPr id="66"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0"/>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2"/>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3"/>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4"/>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9"/>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0"/>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1"/>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2"/>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3"/>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4"/>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5"/>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6"/>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a:spLocks noChangeArrowheads="1"/>
            </p:cNvSpPr>
            <p:nvPr/>
          </p:nvSpPr>
          <p:spPr bwMode="auto">
            <a:xfrm>
              <a:off x="3987" y="2495"/>
              <a:ext cx="31" cy="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88"/>
            <p:cNvSpPr>
              <a:spLocks noChangeArrowheads="1"/>
            </p:cNvSpPr>
            <p:nvPr/>
          </p:nvSpPr>
          <p:spPr bwMode="auto">
            <a:xfrm>
              <a:off x="3982" y="2437"/>
              <a:ext cx="40" cy="4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9"/>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0"/>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0" name="Rectangle 39"/>
          <p:cNvSpPr/>
          <p:nvPr userDrawn="1"/>
        </p:nvSpPr>
        <p:spPr>
          <a:xfrm>
            <a:off x="5630333" y="370417"/>
            <a:ext cx="2977010" cy="2977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Placeholder 3"/>
          <p:cNvSpPr>
            <a:spLocks noGrp="1"/>
          </p:cNvSpPr>
          <p:nvPr>
            <p:ph type="body" sz="quarter" idx="10" hasCustomPrompt="1"/>
          </p:nvPr>
        </p:nvSpPr>
        <p:spPr>
          <a:xfrm>
            <a:off x="5849859" y="528557"/>
            <a:ext cx="2461758" cy="1860632"/>
          </a:xfrm>
          <a:prstGeom prst="rect">
            <a:avLst/>
          </a:prstGeom>
        </p:spPr>
        <p:txBody>
          <a:bodyPr/>
          <a:lstStyle>
            <a:lvl1pPr>
              <a:defRPr sz="3200" b="1" baseline="0">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Chapter title here.</a:t>
            </a:r>
            <a:endParaRPr lang="en-US" noProof="0" dirty="0"/>
          </a:p>
        </p:txBody>
      </p:sp>
      <p:sp>
        <p:nvSpPr>
          <p:cNvPr id="42" name="Text Placeholder 7"/>
          <p:cNvSpPr>
            <a:spLocks noGrp="1"/>
          </p:cNvSpPr>
          <p:nvPr>
            <p:ph type="body" sz="quarter" idx="11" hasCustomPrompt="1"/>
          </p:nvPr>
        </p:nvSpPr>
        <p:spPr>
          <a:xfrm>
            <a:off x="5849859" y="2399530"/>
            <a:ext cx="2461758" cy="239953"/>
          </a:xfrm>
          <a:prstGeom prst="rect">
            <a:avLst/>
          </a:prstGeom>
        </p:spPr>
        <p:txBody>
          <a:bodyPr/>
          <a:lstStyle>
            <a:lvl1pPr>
              <a:defRPr sz="2000" baseline="0">
                <a:solidFill>
                  <a:schemeClr val="bg1"/>
                </a:solidFill>
                <a:latin typeface="+mn-lt"/>
              </a:defRPr>
            </a:lvl1pPr>
          </a:lstStyle>
          <a:p>
            <a:pPr lvl="0"/>
            <a:r>
              <a:rPr lang="en-US" noProof="0" dirty="0" smtClean="0"/>
              <a:t>Chapter subtitle</a:t>
            </a:r>
            <a:endParaRPr lang="en-US" noProof="0" dirty="0"/>
          </a:p>
        </p:txBody>
      </p:sp>
      <p:sp>
        <p:nvSpPr>
          <p:cNvPr id="36"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37" name="Rechteck 1"/>
          <p:cNvSpPr/>
          <p:nvPr userDrawn="1"/>
        </p:nvSpPr>
        <p:spPr>
          <a:xfrm>
            <a:off x="0" y="-8468"/>
            <a:ext cx="127200" cy="5151967"/>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TextBox 37"/>
          <p:cNvSpPr txBox="1"/>
          <p:nvPr userDrawn="1"/>
        </p:nvSpPr>
        <p:spPr bwMode="black">
          <a:xfrm rot="16200000">
            <a:off x="-819865" y="821666"/>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39" name="Slide Number Placeholder 2"/>
          <p:cNvSpPr txBox="1">
            <a:spLocks/>
          </p:cNvSpPr>
          <p:nvPr userDrawn="1"/>
        </p:nvSpPr>
        <p:spPr>
          <a:xfrm>
            <a:off x="-139800" y="495036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711834288"/>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6"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Rectangle 33"/>
          <p:cNvSpPr/>
          <p:nvPr userDrawn="1"/>
        </p:nvSpPr>
        <p:spPr>
          <a:xfrm>
            <a:off x="120035" y="0"/>
            <a:ext cx="9023965" cy="515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5630333" y="370417"/>
            <a:ext cx="2977010" cy="29770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3"/>
          <p:cNvSpPr>
            <a:spLocks noGrp="1"/>
          </p:cNvSpPr>
          <p:nvPr>
            <p:ph type="body" sz="quarter" idx="10" hasCustomPrompt="1"/>
          </p:nvPr>
        </p:nvSpPr>
        <p:spPr>
          <a:xfrm>
            <a:off x="5849859" y="528557"/>
            <a:ext cx="2461758" cy="1860632"/>
          </a:xfrm>
          <a:prstGeom prst="rect">
            <a:avLst/>
          </a:prstGeom>
        </p:spPr>
        <p:txBody>
          <a:bodyPr/>
          <a:lstStyle>
            <a:lvl1pPr>
              <a:defRPr sz="3200" b="1" baseline="0">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Chapter title here.</a:t>
            </a:r>
            <a:endParaRPr lang="en-US" noProof="0" dirty="0"/>
          </a:p>
        </p:txBody>
      </p:sp>
      <p:sp>
        <p:nvSpPr>
          <p:cNvPr id="8" name="Text Placeholder 7"/>
          <p:cNvSpPr>
            <a:spLocks noGrp="1"/>
          </p:cNvSpPr>
          <p:nvPr>
            <p:ph type="body" sz="quarter" idx="11" hasCustomPrompt="1"/>
          </p:nvPr>
        </p:nvSpPr>
        <p:spPr>
          <a:xfrm>
            <a:off x="5849859" y="2399530"/>
            <a:ext cx="2461758" cy="355482"/>
          </a:xfrm>
          <a:prstGeom prst="rect">
            <a:avLst/>
          </a:prstGeom>
        </p:spPr>
        <p:txBody>
          <a:bodyPr>
            <a:spAutoFit/>
          </a:bodyPr>
          <a:lstStyle>
            <a:lvl1pPr algn="l">
              <a:defRPr sz="1800" baseline="0">
                <a:solidFill>
                  <a:schemeClr val="bg1"/>
                </a:solidFill>
                <a:latin typeface="+mn-lt"/>
              </a:defRPr>
            </a:lvl1pPr>
          </a:lstStyle>
          <a:p>
            <a:pPr lvl="0"/>
            <a:r>
              <a:rPr lang="en-US" noProof="0" dirty="0" smtClean="0"/>
              <a:t>Chapter subtitle</a:t>
            </a:r>
            <a:endParaRPr lang="en-US" noProof="0" dirty="0"/>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3"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325724875"/>
      </p:ext>
    </p:extLst>
  </p:cSld>
  <p:clrMapOvr>
    <a:masterClrMapping/>
  </p:clrMapOvr>
  <p:transition>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4" name="Rectangle 33"/>
          <p:cNvSpPr/>
          <p:nvPr userDrawn="1"/>
        </p:nvSpPr>
        <p:spPr>
          <a:xfrm>
            <a:off x="120035" y="0"/>
            <a:ext cx="9023965" cy="515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5630333" y="370417"/>
            <a:ext cx="2977010" cy="2977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3"/>
          <p:cNvSpPr>
            <a:spLocks noGrp="1"/>
          </p:cNvSpPr>
          <p:nvPr>
            <p:ph type="body" sz="quarter" idx="10" hasCustomPrompt="1"/>
          </p:nvPr>
        </p:nvSpPr>
        <p:spPr>
          <a:xfrm>
            <a:off x="5849859" y="528557"/>
            <a:ext cx="2461758" cy="1860632"/>
          </a:xfrm>
          <a:prstGeom prst="rect">
            <a:avLst/>
          </a:prstGeom>
        </p:spPr>
        <p:txBody>
          <a:bodyPr/>
          <a:lstStyle>
            <a:lvl1pPr>
              <a:defRPr sz="3200" b="1" baseline="0">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Chapter title here.</a:t>
            </a:r>
            <a:endParaRPr lang="en-US" noProof="0" dirty="0"/>
          </a:p>
        </p:txBody>
      </p:sp>
      <p:sp>
        <p:nvSpPr>
          <p:cNvPr id="8" name="Text Placeholder 7"/>
          <p:cNvSpPr>
            <a:spLocks noGrp="1"/>
          </p:cNvSpPr>
          <p:nvPr>
            <p:ph type="body" sz="quarter" idx="11" hasCustomPrompt="1"/>
          </p:nvPr>
        </p:nvSpPr>
        <p:spPr>
          <a:xfrm>
            <a:off x="5849859" y="2399530"/>
            <a:ext cx="2461758" cy="355482"/>
          </a:xfrm>
          <a:prstGeom prst="rect">
            <a:avLst/>
          </a:prstGeom>
        </p:spPr>
        <p:txBody>
          <a:bodyPr>
            <a:spAutoFit/>
          </a:bodyPr>
          <a:lstStyle>
            <a:lvl1pPr>
              <a:defRPr sz="1800" baseline="0">
                <a:solidFill>
                  <a:schemeClr val="bg1"/>
                </a:solidFill>
                <a:latin typeface="+mn-lt"/>
              </a:defRPr>
            </a:lvl1pPr>
          </a:lstStyle>
          <a:p>
            <a:pPr lvl="0"/>
            <a:r>
              <a:rPr lang="en-US" noProof="0" dirty="0" smtClean="0"/>
              <a:t>Chapter subtitle</a:t>
            </a:r>
            <a:endParaRPr lang="en-US" noProof="0" dirty="0"/>
          </a:p>
        </p:txBody>
      </p:sp>
      <p:sp>
        <p:nvSpPr>
          <p:cNvPr id="11" name="Rechteck 1"/>
          <p:cNvSpPr/>
          <p:nvPr userDrawn="1"/>
        </p:nvSpPr>
        <p:spPr>
          <a:xfrm>
            <a:off x="-7165" y="9016"/>
            <a:ext cx="127200" cy="51435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3"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831005427"/>
      </p:ext>
    </p:extLst>
  </p:cSld>
  <p:clrMapOvr>
    <a:masterClrMapping/>
  </p:clrMapOvr>
  <p:transition>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hteck 1"/>
          <p:cNvSpPr/>
          <p:nvPr userDrawn="1"/>
        </p:nvSpPr>
        <p:spPr>
          <a:xfrm>
            <a:off x="0" y="0"/>
            <a:ext cx="1272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Tree>
    <p:extLst>
      <p:ext uri="{BB962C8B-B14F-4D97-AF65-F5344CB8AC3E}">
        <p14:creationId xmlns:p14="http://schemas.microsoft.com/office/powerpoint/2010/main" val="2655400889"/>
      </p:ext>
    </p:extLst>
  </p:cSld>
  <p:clrMapOvr>
    <a:masterClrMapping/>
  </p:clrMapOvr>
  <p:transition>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xt">
    <p:spTree>
      <p:nvGrpSpPr>
        <p:cNvPr id="1" name=""/>
        <p:cNvGrpSpPr/>
        <p:nvPr/>
      </p:nvGrpSpPr>
      <p:grpSpPr>
        <a:xfrm>
          <a:off x="0" y="0"/>
          <a:ext cx="0" cy="0"/>
          <a:chOff x="0" y="0"/>
          <a:chExt cx="0" cy="0"/>
        </a:xfrm>
      </p:grpSpPr>
      <p:sp>
        <p:nvSpPr>
          <p:cNvPr id="12"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5" name="Title 8"/>
          <p:cNvSpPr>
            <a:spLocks noGrp="1"/>
          </p:cNvSpPr>
          <p:nvPr>
            <p:ph type="title"/>
          </p:nvPr>
        </p:nvSpPr>
        <p:spPr>
          <a:xfrm>
            <a:off x="457200" y="408296"/>
            <a:ext cx="8229600" cy="601661"/>
          </a:xfrm>
          <a:prstGeom prst="rect">
            <a:avLst/>
          </a:prstGeom>
        </p:spPr>
        <p:txBody>
          <a:bodyPr/>
          <a:lstStyle>
            <a:lvl1pPr>
              <a:defRPr sz="3600" b="1">
                <a:latin typeface="Roboto Condensed" panose="02000000000000000000" pitchFamily="2" charset="0"/>
                <a:ea typeface="Roboto Condensed" panose="02000000000000000000" pitchFamily="2" charset="0"/>
              </a:defRPr>
            </a:lvl1pPr>
          </a:lstStyle>
          <a:p>
            <a:r>
              <a:rPr lang="en-US" dirty="0" smtClean="0"/>
              <a:t>Click to edit Master title style</a:t>
            </a:r>
            <a:endParaRPr lang="en-US" dirty="0"/>
          </a:p>
        </p:txBody>
      </p:sp>
      <p:sp>
        <p:nvSpPr>
          <p:cNvPr id="6" name="Content Placeholder 10"/>
          <p:cNvSpPr>
            <a:spLocks noGrp="1"/>
          </p:cNvSpPr>
          <p:nvPr>
            <p:ph sz="quarter" idx="10"/>
          </p:nvPr>
        </p:nvSpPr>
        <p:spPr>
          <a:xfrm>
            <a:off x="457200" y="1782762"/>
            <a:ext cx="8229600" cy="2693988"/>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2"/>
          <p:cNvSpPr>
            <a:spLocks noGrp="1"/>
          </p:cNvSpPr>
          <p:nvPr>
            <p:ph type="body" sz="quarter" idx="11"/>
          </p:nvPr>
        </p:nvSpPr>
        <p:spPr>
          <a:xfrm>
            <a:off x="457200" y="986499"/>
            <a:ext cx="8229600" cy="381000"/>
          </a:xfrm>
          <a:prstGeom prst="rect">
            <a:avLst/>
          </a:prstGeom>
        </p:spPr>
        <p:txBody>
          <a:bodyPr/>
          <a:lstStyle>
            <a:lvl1pPr>
              <a:defRPr sz="2800">
                <a:solidFill>
                  <a:schemeClr val="tx1">
                    <a:lumMod val="75000"/>
                    <a:lumOff val="25000"/>
                  </a:schemeClr>
                </a:solidFill>
                <a:latin typeface="+mn-lt"/>
              </a:defRPr>
            </a:lvl1pPr>
          </a:lstStyle>
          <a:p>
            <a:pPr lvl="0"/>
            <a:r>
              <a:rPr lang="en-US" dirty="0" smtClean="0"/>
              <a:t>Click to edit Master text styles</a:t>
            </a:r>
            <a:endParaRPr lang="en-US" dirty="0"/>
          </a:p>
        </p:txBody>
      </p:sp>
      <p:sp>
        <p:nvSpPr>
          <p:cNvPr id="10" name="TextBox 9"/>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1"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058655032"/>
      </p:ext>
    </p:extLst>
  </p:cSld>
  <p:clrMapOvr>
    <a:masterClrMapping/>
  </p:clrMapOvr>
  <p:transition>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2"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Box 2"/>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4"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356505845"/>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250937"/>
      </p:ext>
    </p:extLst>
  </p:cSld>
  <p:clrMap bg1="lt1" tx1="dk1" bg2="lt2" tx2="dk2" accent1="accent1" accent2="accent2" accent3="accent3" accent4="accent4" accent5="accent5" accent6="accent6" hlink="hlink" folHlink="folHlink"/>
  <p:sldLayoutIdLst>
    <p:sldLayoutId id="2147483684" r:id="rId1"/>
    <p:sldLayoutId id="2147483688" r:id="rId2"/>
    <p:sldLayoutId id="2147483689" r:id="rId3"/>
    <p:sldLayoutId id="2147483685" r:id="rId4"/>
    <p:sldLayoutId id="2147483686" r:id="rId5"/>
    <p:sldLayoutId id="2147483690" r:id="rId6"/>
    <p:sldLayoutId id="2147483665" r:id="rId7"/>
    <p:sldLayoutId id="2147483680" r:id="rId8"/>
    <p:sldLayoutId id="2147483672" r:id="rId9"/>
    <p:sldLayoutId id="2147483692" r:id="rId10"/>
    <p:sldLayoutId id="2147483693" r:id="rId11"/>
    <p:sldLayoutId id="2147483694" r:id="rId12"/>
    <p:sldLayoutId id="2147483676" r:id="rId13"/>
    <p:sldLayoutId id="2147483691" r:id="rId14"/>
    <p:sldLayoutId id="2147483695" r:id="rId15"/>
    <p:sldLayoutId id="2147483696" r:id="rId16"/>
    <p:sldLayoutId id="2147483697" r:id="rId17"/>
    <p:sldLayoutId id="2147483668" r:id="rId18"/>
    <p:sldLayoutId id="2147483683" r:id="rId19"/>
    <p:sldLayoutId id="2147483673" r:id="rId20"/>
    <p:sldLayoutId id="2147483675" r:id="rId21"/>
    <p:sldLayoutId id="2147483671" r:id="rId22"/>
  </p:sldLayoutIdLst>
  <p:transition>
    <p:push dir="u"/>
  </p:transition>
  <p:timing>
    <p:tnLst>
      <p:par>
        <p:cTn id="1" dur="indefinite" restart="never" nodeType="tmRoot"/>
      </p:par>
    </p:tnLst>
  </p:timing>
  <p:hf hdr="0" ftr="0" dt="0"/>
  <p:txStyles>
    <p:titleStyle>
      <a:lvl1pPr algn="l" rtl="0" eaLnBrk="1" fontAlgn="base" hangingPunct="1">
        <a:lnSpc>
          <a:spcPct val="95000"/>
        </a:lnSpc>
        <a:spcBef>
          <a:spcPct val="0"/>
        </a:spcBef>
        <a:spcAft>
          <a:spcPct val="0"/>
        </a:spcAft>
        <a:defRPr sz="4000" b="0">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2pPr>
      <a:lvl3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3pPr>
      <a:lvl4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4pPr>
      <a:lvl5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5pPr>
      <a:lvl6pPr marL="4572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6pPr>
      <a:lvl7pPr marL="9144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7pPr>
      <a:lvl8pPr marL="13716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8pPr>
      <a:lvl9pPr marL="18288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9pPr>
    </p:titleStyle>
    <p:body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www.gitignore.io/"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hyperlink" Target="https://stackoverflow.com/questions/tagged/git" TargetMode="External"/><Relationship Id="rId4" Type="http://schemas.openxmlformats.org/officeDocument/2006/relationships/hyperlink" Target="https://gitlab.com/gitlab-com/marketing/raw/master/design/print/git-cheatsheet/print-pdf/git-cheatsheet.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innersource.soprasteria.com/software-automation-architecture/git-training"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hyperlink" Target="https://innersource.soprasteria.com/software-automation-architecture/git-training"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hyperlink" Target="https://innersource.soprasteria.com/software-automation-architecture/git_training.git"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git/git" TargetMode="Externa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hyperlink" Target="https://dev.to/srebalaji/useful-tricks-you-might-not-know-about-git-stash-117e"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hyperlink" Target="https://delicious-insights.com/en/posts/getting-solid-at-git-rebase-vs-merge/" TargetMode="External"/><Relationship Id="rId2" Type="http://schemas.openxmlformats.org/officeDocument/2006/relationships/hyperlink" Target="https://git-scm.com/book/en/v2/Git-Tools-Rewriting-History" TargetMode="Externa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hyperlink" Target="https://help.github.com/articles/resolving-a-merge-conflict-using-the-command-line/" TargetMode="External"/><Relationship Id="rId2" Type="http://schemas.openxmlformats.org/officeDocument/2006/relationships/hyperlink" Target="https://git-scm.com/book/en/v2/Git-Branching-Basic-Branching-and-Merging#_basic_merge_conflicts" TargetMode="Externa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hyperlink" Target="https://stackoverflow.com/a/15144275" TargetMode="External"/><Relationship Id="rId2" Type="http://schemas.openxmlformats.org/officeDocument/2006/relationships/hyperlink" Target="https://stackoverflow.com/a/8940299" TargetMode="Externa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hyperlink" Target="http://meldmerge.org/" TargetMode="External"/><Relationship Id="rId2" Type="http://schemas.openxmlformats.org/officeDocument/2006/relationships/notesSlide" Target="../notesSlides/notesSlide68.xml"/><Relationship Id="rId1" Type="http://schemas.openxmlformats.org/officeDocument/2006/relationships/slideLayout" Target="../slideLayouts/slideLayout8.xml"/><Relationship Id="rId5" Type="http://schemas.openxmlformats.org/officeDocument/2006/relationships/hyperlink" Target="https://www.perforce.com/products/helix-core-apps/merge-diff-tool-p4merge" TargetMode="External"/><Relationship Id="rId4" Type="http://schemas.openxmlformats.org/officeDocument/2006/relationships/hyperlink" Target="http://www.scootersoftware.com/features.php" TargetMode="Externa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3" Type="http://schemas.openxmlformats.org/officeDocument/2006/relationships/hyperlink" Target="https://git-scm.com/book" TargetMode="External"/><Relationship Id="rId2" Type="http://schemas.openxmlformats.org/officeDocument/2006/relationships/hyperlink" Target="https://learngitbranching.js.org/" TargetMode="External"/><Relationship Id="rId1" Type="http://schemas.openxmlformats.org/officeDocument/2006/relationships/slideLayout" Target="../slideLayouts/slideLayout8.xml"/><Relationship Id="rId6" Type="http://schemas.openxmlformats.org/officeDocument/2006/relationships/hyperlink" Target="https://git-scm.com/download/gui/windows" TargetMode="External"/><Relationship Id="rId5" Type="http://schemas.openxmlformats.org/officeDocument/2006/relationships/hyperlink" Target="https://www.youtube.com/watch?v=ZDR433b0HJY" TargetMode="External"/><Relationship Id="rId4" Type="http://schemas.openxmlformats.org/officeDocument/2006/relationships/hyperlink" Target="https://git-scm.com/book/fr/v2" TargetMode="External"/></Relationships>
</file>

<file path=ppt/slides/_rels/slide85.xml.rels><?xml version="1.0" encoding="UTF-8" standalone="yes"?>
<Relationships xmlns="http://schemas.openxmlformats.org/package/2006/relationships"><Relationship Id="rId2" Type="http://schemas.openxmlformats.org/officeDocument/2006/relationships/hyperlink" Target="https://git-scm.com/docs/git-config" TargetMode="Externa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10"/>
          </p:nvPr>
        </p:nvSpPr>
        <p:spPr/>
        <p:txBody>
          <a:bodyPr/>
          <a:lstStyle/>
          <a:p>
            <a:r>
              <a:rPr lang="en-US" dirty="0" err="1" smtClean="0"/>
              <a:t>Git</a:t>
            </a:r>
            <a:endParaRPr lang="en-US" dirty="0"/>
          </a:p>
        </p:txBody>
      </p:sp>
      <p:sp>
        <p:nvSpPr>
          <p:cNvPr id="32" name="Text Placeholder 31"/>
          <p:cNvSpPr>
            <a:spLocks noGrp="1"/>
          </p:cNvSpPr>
          <p:nvPr>
            <p:ph type="body" sz="quarter" idx="11"/>
          </p:nvPr>
        </p:nvSpPr>
        <p:spPr>
          <a:xfrm>
            <a:off x="679020" y="2038350"/>
            <a:ext cx="2673779" cy="609600"/>
          </a:xfrm>
        </p:spPr>
        <p:txBody>
          <a:bodyPr/>
          <a:lstStyle/>
          <a:p>
            <a:r>
              <a:rPr lang="en-US" b="1" dirty="0"/>
              <a:t>SA2 team</a:t>
            </a:r>
            <a:r>
              <a:rPr lang="en-US" dirty="0"/>
              <a:t/>
            </a:r>
            <a:br>
              <a:rPr lang="en-US" dirty="0"/>
            </a:br>
            <a:r>
              <a:rPr lang="en-US" sz="1200" dirty="0" smtClean="0"/>
              <a:t>(Software Automation Architecture</a:t>
            </a:r>
            <a:r>
              <a:rPr lang="en-US" sz="1200" dirty="0"/>
              <a:t>)</a:t>
            </a:r>
          </a:p>
        </p:txBody>
      </p:sp>
      <p:sp>
        <p:nvSpPr>
          <p:cNvPr id="33" name="Text Placeholder 32"/>
          <p:cNvSpPr>
            <a:spLocks noGrp="1"/>
          </p:cNvSpPr>
          <p:nvPr>
            <p:ph type="body" sz="quarter" idx="12"/>
          </p:nvPr>
        </p:nvSpPr>
        <p:spPr/>
        <p:txBody>
          <a:bodyPr/>
          <a:lstStyle/>
          <a:p>
            <a:r>
              <a:rPr lang="en-US" b="1" dirty="0" smtClean="0"/>
              <a:t>February 2018</a:t>
            </a:r>
            <a:endParaRPr lang="en-US" b="1" dirty="0"/>
          </a:p>
        </p:txBody>
      </p:sp>
    </p:spTree>
    <p:extLst>
      <p:ext uri="{BB962C8B-B14F-4D97-AF65-F5344CB8AC3E}">
        <p14:creationId xmlns:p14="http://schemas.microsoft.com/office/powerpoint/2010/main" val="422845046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A little vocabulary</a:t>
            </a:r>
            <a:endParaRPr lang="en-US" b="1" dirty="0"/>
          </a:p>
        </p:txBody>
      </p:sp>
    </p:spTree>
    <p:extLst>
      <p:ext uri="{BB962C8B-B14F-4D97-AF65-F5344CB8AC3E}">
        <p14:creationId xmlns:p14="http://schemas.microsoft.com/office/powerpoint/2010/main" val="3353241432"/>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The three zones</a:t>
            </a:r>
            <a:endParaRPr lang="en-US" dirty="0"/>
          </a:p>
        </p:txBody>
      </p:sp>
      <p:sp>
        <p:nvSpPr>
          <p:cNvPr id="3" name="Rectangle à coins arrondis 2"/>
          <p:cNvSpPr/>
          <p:nvPr/>
        </p:nvSpPr>
        <p:spPr>
          <a:xfrm>
            <a:off x="1752600" y="1657350"/>
            <a:ext cx="1442253" cy="609600"/>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Working Directory</a:t>
            </a:r>
            <a:endParaRPr lang="en-US" sz="1600" dirty="0">
              <a:cs typeface="Consolas" panose="020B0609020204030204" pitchFamily="49" charset="0"/>
            </a:endParaRPr>
          </a:p>
        </p:txBody>
      </p:sp>
      <p:sp>
        <p:nvSpPr>
          <p:cNvPr id="10" name="Rectangle à coins arrondis 9"/>
          <p:cNvSpPr/>
          <p:nvPr/>
        </p:nvSpPr>
        <p:spPr>
          <a:xfrm>
            <a:off x="3845327" y="1657350"/>
            <a:ext cx="1447800" cy="609600"/>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Staging area</a:t>
            </a:r>
            <a:endParaRPr lang="en-US" sz="1600" dirty="0">
              <a:cs typeface="Consolas" panose="020B0609020204030204" pitchFamily="49" charset="0"/>
            </a:endParaRPr>
          </a:p>
        </p:txBody>
      </p:sp>
      <p:sp>
        <p:nvSpPr>
          <p:cNvPr id="12" name="Rectangle à coins arrondis 11"/>
          <p:cNvSpPr/>
          <p:nvPr/>
        </p:nvSpPr>
        <p:spPr>
          <a:xfrm>
            <a:off x="5943601" y="1657350"/>
            <a:ext cx="1447800" cy="609600"/>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a:t>
            </a:r>
            <a:r>
              <a:rPr lang="en-US" sz="1600" dirty="0" err="1" smtClean="0">
                <a:cs typeface="Consolas" panose="020B0609020204030204" pitchFamily="49" charset="0"/>
              </a:rPr>
              <a:t>git</a:t>
            </a:r>
            <a:r>
              <a:rPr lang="en-US" sz="1600" dirty="0" smtClean="0">
                <a:cs typeface="Consolas" panose="020B0609020204030204" pitchFamily="49" charset="0"/>
              </a:rPr>
              <a:t> directory (Repository)</a:t>
            </a:r>
            <a:endParaRPr lang="en-US" sz="1600" dirty="0">
              <a:cs typeface="Consolas" panose="020B0609020204030204" pitchFamily="49" charset="0"/>
            </a:endParaRPr>
          </a:p>
        </p:txBody>
      </p:sp>
      <p:cxnSp>
        <p:nvCxnSpPr>
          <p:cNvPr id="5" name="Connecteur droit 4"/>
          <p:cNvCxnSpPr>
            <a:stCxn id="3" idx="2"/>
          </p:cNvCxnSpPr>
          <p:nvPr/>
        </p:nvCxnSpPr>
        <p:spPr>
          <a:xfrm>
            <a:off x="2473727"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0" idx="2"/>
          </p:cNvCxnSpPr>
          <p:nvPr/>
        </p:nvCxnSpPr>
        <p:spPr>
          <a:xfrm flipH="1">
            <a:off x="4566052"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2" idx="2"/>
          </p:cNvCxnSpPr>
          <p:nvPr/>
        </p:nvCxnSpPr>
        <p:spPr>
          <a:xfrm flipH="1">
            <a:off x="6661351" y="2266950"/>
            <a:ext cx="6150"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Flèche gauche 5"/>
          <p:cNvSpPr/>
          <p:nvPr/>
        </p:nvSpPr>
        <p:spPr>
          <a:xfrm>
            <a:off x="2513306" y="2464258"/>
            <a:ext cx="4123739" cy="579605"/>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Checkout a branch</a:t>
            </a:r>
            <a:endParaRPr lang="en-US" sz="1400" dirty="0"/>
          </a:p>
        </p:txBody>
      </p:sp>
      <p:sp>
        <p:nvSpPr>
          <p:cNvPr id="26" name="Flèche droite 25"/>
          <p:cNvSpPr/>
          <p:nvPr/>
        </p:nvSpPr>
        <p:spPr>
          <a:xfrm>
            <a:off x="2505661" y="3131026"/>
            <a:ext cx="2046706"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(add) changes</a:t>
            </a:r>
            <a:endParaRPr lang="en-US" sz="1400" dirty="0"/>
          </a:p>
        </p:txBody>
      </p:sp>
      <p:sp>
        <p:nvSpPr>
          <p:cNvPr id="28" name="Flèche droite 27"/>
          <p:cNvSpPr/>
          <p:nvPr/>
        </p:nvSpPr>
        <p:spPr>
          <a:xfrm>
            <a:off x="4594612" y="3681252"/>
            <a:ext cx="2056029"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Commit</a:t>
            </a:r>
            <a:endParaRPr lang="en-US" sz="1400" dirty="0"/>
          </a:p>
        </p:txBody>
      </p:sp>
    </p:spTree>
    <p:extLst>
      <p:ext uri="{BB962C8B-B14F-4D97-AF65-F5344CB8AC3E}">
        <p14:creationId xmlns:p14="http://schemas.microsoft.com/office/powerpoint/2010/main" val="3684438184"/>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èche droite 16"/>
          <p:cNvSpPr/>
          <p:nvPr/>
        </p:nvSpPr>
        <p:spPr>
          <a:xfrm>
            <a:off x="1514137" y="2419350"/>
            <a:ext cx="3819863" cy="550226"/>
          </a:xfrm>
          <a:prstGeom prst="rightArrow">
            <a:avLst/>
          </a:prstGeom>
          <a:solidFill>
            <a:srgbClr val="4790B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                   add</a:t>
            </a:r>
            <a:endParaRPr lang="en-US" sz="1400" dirty="0">
              <a:solidFill>
                <a:schemeClr val="tx1"/>
              </a:solidFill>
            </a:endParaRPr>
          </a:p>
        </p:txBody>
      </p:sp>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The fourth states</a:t>
            </a:r>
            <a:endParaRPr lang="en-US" dirty="0"/>
          </a:p>
        </p:txBody>
      </p:sp>
      <p:sp>
        <p:nvSpPr>
          <p:cNvPr id="3" name="Rectangle à coins arrondis 2"/>
          <p:cNvSpPr/>
          <p:nvPr/>
        </p:nvSpPr>
        <p:spPr>
          <a:xfrm>
            <a:off x="2857918" y="1657350"/>
            <a:ext cx="1442253" cy="609600"/>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modified</a:t>
            </a:r>
            <a:endParaRPr lang="en-US" sz="1600" dirty="0">
              <a:cs typeface="Consolas" panose="020B0609020204030204" pitchFamily="49" charset="0"/>
            </a:endParaRPr>
          </a:p>
        </p:txBody>
      </p:sp>
      <p:sp>
        <p:nvSpPr>
          <p:cNvPr id="10" name="Rectangle à coins arrondis 9"/>
          <p:cNvSpPr/>
          <p:nvPr/>
        </p:nvSpPr>
        <p:spPr>
          <a:xfrm>
            <a:off x="4950645" y="1657350"/>
            <a:ext cx="1447800" cy="609600"/>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staged</a:t>
            </a:r>
            <a:endParaRPr lang="en-US" sz="1600" dirty="0">
              <a:cs typeface="Consolas" panose="020B0609020204030204" pitchFamily="49" charset="0"/>
            </a:endParaRPr>
          </a:p>
        </p:txBody>
      </p:sp>
      <p:sp>
        <p:nvSpPr>
          <p:cNvPr id="12" name="Rectangle à coins arrondis 11"/>
          <p:cNvSpPr/>
          <p:nvPr/>
        </p:nvSpPr>
        <p:spPr>
          <a:xfrm>
            <a:off x="7048919" y="1657350"/>
            <a:ext cx="1447800" cy="609600"/>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unmodified</a:t>
            </a:r>
            <a:endParaRPr lang="en-US" sz="1600" dirty="0">
              <a:cs typeface="Consolas" panose="020B0609020204030204" pitchFamily="49" charset="0"/>
            </a:endParaRPr>
          </a:p>
        </p:txBody>
      </p:sp>
      <p:cxnSp>
        <p:nvCxnSpPr>
          <p:cNvPr id="5" name="Connecteur droit 4"/>
          <p:cNvCxnSpPr>
            <a:stCxn id="3" idx="2"/>
          </p:cNvCxnSpPr>
          <p:nvPr/>
        </p:nvCxnSpPr>
        <p:spPr>
          <a:xfrm>
            <a:off x="3579045"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0" idx="2"/>
          </p:cNvCxnSpPr>
          <p:nvPr/>
        </p:nvCxnSpPr>
        <p:spPr>
          <a:xfrm flipH="1">
            <a:off x="5671370"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2" idx="2"/>
          </p:cNvCxnSpPr>
          <p:nvPr/>
        </p:nvCxnSpPr>
        <p:spPr>
          <a:xfrm flipH="1">
            <a:off x="7766669" y="2266950"/>
            <a:ext cx="6150"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Flèche droite 25"/>
          <p:cNvSpPr/>
          <p:nvPr/>
        </p:nvSpPr>
        <p:spPr>
          <a:xfrm>
            <a:off x="3610979" y="2495550"/>
            <a:ext cx="2046706"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a:t>
            </a:r>
            <a:endParaRPr lang="en-US" sz="1400" dirty="0"/>
          </a:p>
        </p:txBody>
      </p:sp>
      <p:sp>
        <p:nvSpPr>
          <p:cNvPr id="28" name="Flèche droite 27"/>
          <p:cNvSpPr/>
          <p:nvPr/>
        </p:nvSpPr>
        <p:spPr>
          <a:xfrm>
            <a:off x="5699930" y="2495550"/>
            <a:ext cx="2056029"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Commit</a:t>
            </a:r>
            <a:endParaRPr lang="en-US" sz="1400" dirty="0"/>
          </a:p>
        </p:txBody>
      </p:sp>
      <p:sp>
        <p:nvSpPr>
          <p:cNvPr id="15" name="Rectangle à coins arrondis 14"/>
          <p:cNvSpPr/>
          <p:nvPr/>
        </p:nvSpPr>
        <p:spPr>
          <a:xfrm>
            <a:off x="762000" y="1657350"/>
            <a:ext cx="1442253" cy="609600"/>
          </a:xfrm>
          <a:prstGeom prst="roundRect">
            <a:avLst/>
          </a:prstGeom>
          <a:solidFill>
            <a:schemeClr val="accent3">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untracked</a:t>
            </a:r>
            <a:endParaRPr lang="en-US" sz="1600" dirty="0">
              <a:cs typeface="Consolas" panose="020B0609020204030204" pitchFamily="49" charset="0"/>
            </a:endParaRPr>
          </a:p>
        </p:txBody>
      </p:sp>
      <p:cxnSp>
        <p:nvCxnSpPr>
          <p:cNvPr id="16" name="Connecteur droit 15"/>
          <p:cNvCxnSpPr>
            <a:stCxn id="15" idx="2"/>
          </p:cNvCxnSpPr>
          <p:nvPr/>
        </p:nvCxnSpPr>
        <p:spPr>
          <a:xfrm>
            <a:off x="1483127"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Flèche gauche 19"/>
          <p:cNvSpPr/>
          <p:nvPr/>
        </p:nvSpPr>
        <p:spPr>
          <a:xfrm>
            <a:off x="3610611" y="3198176"/>
            <a:ext cx="4121517" cy="579605"/>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Edit file</a:t>
            </a:r>
            <a:endParaRPr lang="en-US" sz="1400" dirty="0"/>
          </a:p>
        </p:txBody>
      </p:sp>
    </p:spTree>
    <p:extLst>
      <p:ext uri="{BB962C8B-B14F-4D97-AF65-F5344CB8AC3E}">
        <p14:creationId xmlns:p14="http://schemas.microsoft.com/office/powerpoint/2010/main" val="2170742509"/>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t>.</a:t>
            </a:r>
            <a:r>
              <a:rPr lang="en-US" dirty="0" err="1" smtClean="0"/>
              <a:t>gitignore</a:t>
            </a:r>
            <a:endParaRPr lang="en-US" dirty="0"/>
          </a:p>
        </p:txBody>
      </p:sp>
      <p:sp>
        <p:nvSpPr>
          <p:cNvPr id="10" name="Content Placeholder 8"/>
          <p:cNvSpPr>
            <a:spLocks noGrp="1"/>
          </p:cNvSpPr>
          <p:nvPr>
            <p:ph sz="quarter" idx="10"/>
          </p:nvPr>
        </p:nvSpPr>
        <p:spPr>
          <a:xfrm>
            <a:off x="457200" y="1657350"/>
            <a:ext cx="8458200" cy="788988"/>
          </a:xfrm>
        </p:spPr>
        <p:txBody>
          <a:bodyPr/>
          <a:lstStyle/>
          <a:p>
            <a:pPr marL="342900" indent="-342900">
              <a:buFont typeface="Wingdings" panose="05000000000000000000" pitchFamily="2" charset="2"/>
              <a:buChar char="§"/>
            </a:pPr>
            <a:r>
              <a:rPr lang="en-US" dirty="0" smtClean="0"/>
              <a:t>Specifies intentionally untracked files that </a:t>
            </a:r>
            <a:r>
              <a:rPr lang="en-US" dirty="0" err="1" smtClean="0"/>
              <a:t>Git</a:t>
            </a:r>
            <a:r>
              <a:rPr lang="en-US" dirty="0" smtClean="0"/>
              <a:t> should ignore</a:t>
            </a:r>
          </a:p>
        </p:txBody>
      </p:sp>
      <p:sp>
        <p:nvSpPr>
          <p:cNvPr id="5" name="Content Placeholder 8"/>
          <p:cNvSpPr txBox="1">
            <a:spLocks/>
          </p:cNvSpPr>
          <p:nvPr/>
        </p:nvSpPr>
        <p:spPr>
          <a:xfrm>
            <a:off x="1828800" y="2348706"/>
            <a:ext cx="1676400" cy="2051844"/>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mn-lt"/>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pPr>
              <a:lnSpc>
                <a:spcPct val="50000"/>
              </a:lnSpc>
            </a:pPr>
            <a:r>
              <a:rPr lang="en-US" sz="2000" kern="0" dirty="0" smtClean="0">
                <a:latin typeface="Consolas" panose="020B0609020204030204" pitchFamily="49" charset="0"/>
                <a:cs typeface="Consolas" panose="020B0609020204030204" pitchFamily="49" charset="0"/>
              </a:rPr>
              <a:t># Eclipse</a:t>
            </a:r>
          </a:p>
          <a:p>
            <a:pPr>
              <a:lnSpc>
                <a:spcPct val="50000"/>
              </a:lnSpc>
            </a:pPr>
            <a:r>
              <a:rPr lang="en-US" sz="2000" kern="0" dirty="0" smtClean="0">
                <a:latin typeface="Consolas" panose="020B0609020204030204" pitchFamily="49" charset="0"/>
                <a:cs typeface="Consolas" panose="020B0609020204030204" pitchFamily="49" charset="0"/>
              </a:rPr>
              <a:t>.</a:t>
            </a:r>
            <a:r>
              <a:rPr lang="en-US" sz="2000" kern="0" dirty="0" err="1" smtClean="0">
                <a:latin typeface="Consolas" panose="020B0609020204030204" pitchFamily="49" charset="0"/>
                <a:cs typeface="Consolas" panose="020B0609020204030204" pitchFamily="49" charset="0"/>
              </a:rPr>
              <a:t>classpath</a:t>
            </a:r>
            <a:endParaRPr lang="en-US" sz="2000" kern="0" dirty="0" smtClean="0">
              <a:latin typeface="Consolas" panose="020B0609020204030204" pitchFamily="49" charset="0"/>
              <a:cs typeface="Consolas" panose="020B0609020204030204" pitchFamily="49" charset="0"/>
            </a:endParaRPr>
          </a:p>
          <a:p>
            <a:pPr>
              <a:lnSpc>
                <a:spcPct val="50000"/>
              </a:lnSpc>
            </a:pPr>
            <a:r>
              <a:rPr lang="en-US" sz="2000" kern="0" dirty="0" smtClean="0">
                <a:latin typeface="Consolas" panose="020B0609020204030204" pitchFamily="49" charset="0"/>
                <a:cs typeface="Consolas" panose="020B0609020204030204" pitchFamily="49" charset="0"/>
              </a:rPr>
              <a:t>.project</a:t>
            </a:r>
          </a:p>
          <a:p>
            <a:pPr>
              <a:lnSpc>
                <a:spcPct val="50000"/>
              </a:lnSpc>
            </a:pPr>
            <a:r>
              <a:rPr lang="en-US" sz="2000" kern="0" dirty="0" smtClean="0">
                <a:latin typeface="Consolas" panose="020B0609020204030204" pitchFamily="49" charset="0"/>
                <a:cs typeface="Consolas" panose="020B0609020204030204" pitchFamily="49" charset="0"/>
              </a:rPr>
              <a:t>.settings/</a:t>
            </a:r>
          </a:p>
          <a:p>
            <a:pPr>
              <a:lnSpc>
                <a:spcPct val="50000"/>
              </a:lnSpc>
            </a:pPr>
            <a:r>
              <a:rPr lang="en-US" sz="2000" kern="0" dirty="0" smtClean="0">
                <a:latin typeface="Consolas" panose="020B0609020204030204" pitchFamily="49" charset="0"/>
                <a:cs typeface="Consolas" panose="020B0609020204030204" pitchFamily="49" charset="0"/>
              </a:rPr>
              <a:t>target/</a:t>
            </a:r>
          </a:p>
          <a:p>
            <a:pPr>
              <a:lnSpc>
                <a:spcPct val="50000"/>
              </a:lnSpc>
            </a:pPr>
            <a:r>
              <a:rPr lang="en-US" sz="2000" kern="0" dirty="0" smtClean="0">
                <a:latin typeface="Consolas" panose="020B0609020204030204" pitchFamily="49" charset="0"/>
                <a:cs typeface="Consolas" panose="020B0609020204030204" pitchFamily="49" charset="0"/>
              </a:rPr>
              <a:t>bin/</a:t>
            </a:r>
          </a:p>
        </p:txBody>
      </p:sp>
      <p:sp>
        <p:nvSpPr>
          <p:cNvPr id="8" name="Content Placeholder 8"/>
          <p:cNvSpPr txBox="1">
            <a:spLocks/>
          </p:cNvSpPr>
          <p:nvPr/>
        </p:nvSpPr>
        <p:spPr>
          <a:xfrm>
            <a:off x="5143500" y="2348706"/>
            <a:ext cx="1676400" cy="2051844"/>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mn-lt"/>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pPr>
              <a:lnSpc>
                <a:spcPct val="50000"/>
              </a:lnSpc>
            </a:pPr>
            <a:r>
              <a:rPr lang="en-US" sz="2000" kern="0" dirty="0" smtClean="0">
                <a:latin typeface="Consolas" panose="020B0609020204030204" pitchFamily="49" charset="0"/>
                <a:cs typeface="Consolas" panose="020B0609020204030204" pitchFamily="49" charset="0"/>
              </a:rPr>
              <a:t># Archives</a:t>
            </a:r>
          </a:p>
          <a:p>
            <a:pPr>
              <a:lnSpc>
                <a:spcPct val="50000"/>
              </a:lnSpc>
            </a:pPr>
            <a:r>
              <a:rPr lang="en-US" sz="2000" kern="0" dirty="0" smtClean="0">
                <a:latin typeface="Consolas" panose="020B0609020204030204" pitchFamily="49" charset="0"/>
                <a:cs typeface="Consolas" panose="020B0609020204030204" pitchFamily="49" charset="0"/>
              </a:rPr>
              <a:t>*.7z</a:t>
            </a:r>
          </a:p>
          <a:p>
            <a:pPr>
              <a:lnSpc>
                <a:spcPct val="50000"/>
              </a:lnSpc>
            </a:pPr>
            <a:r>
              <a:rPr lang="en-US" sz="2000" kern="0" dirty="0" smtClean="0">
                <a:latin typeface="Consolas" panose="020B0609020204030204" pitchFamily="49" charset="0"/>
                <a:cs typeface="Consolas" panose="020B0609020204030204" pitchFamily="49" charset="0"/>
              </a:rPr>
              <a:t>*.jar</a:t>
            </a:r>
          </a:p>
          <a:p>
            <a:pPr>
              <a:lnSpc>
                <a:spcPct val="50000"/>
              </a:lnSpc>
            </a:pPr>
            <a:r>
              <a:rPr lang="en-US" sz="2000" kern="0" dirty="0" smtClean="0">
                <a:latin typeface="Consolas" panose="020B0609020204030204" pitchFamily="49" charset="0"/>
                <a:cs typeface="Consolas" panose="020B0609020204030204" pitchFamily="49" charset="0"/>
              </a:rPr>
              <a:t>*.</a:t>
            </a:r>
            <a:r>
              <a:rPr lang="en-US" sz="2000" kern="0" dirty="0" err="1" smtClean="0">
                <a:latin typeface="Consolas" panose="020B0609020204030204" pitchFamily="49" charset="0"/>
                <a:cs typeface="Consolas" panose="020B0609020204030204" pitchFamily="49" charset="0"/>
              </a:rPr>
              <a:t>rar</a:t>
            </a:r>
            <a:endParaRPr lang="en-US" sz="2000" kern="0" dirty="0" smtClean="0">
              <a:latin typeface="Consolas" panose="020B0609020204030204" pitchFamily="49" charset="0"/>
              <a:cs typeface="Consolas" panose="020B0609020204030204" pitchFamily="49" charset="0"/>
            </a:endParaRPr>
          </a:p>
          <a:p>
            <a:pPr>
              <a:lnSpc>
                <a:spcPct val="50000"/>
              </a:lnSpc>
            </a:pPr>
            <a:r>
              <a:rPr lang="en-US" sz="2000" kern="0" dirty="0" smtClean="0">
                <a:latin typeface="Consolas" panose="020B0609020204030204" pitchFamily="49" charset="0"/>
                <a:cs typeface="Consolas" panose="020B0609020204030204" pitchFamily="49" charset="0"/>
              </a:rPr>
              <a:t>*.tar</a:t>
            </a:r>
          </a:p>
          <a:p>
            <a:pPr>
              <a:lnSpc>
                <a:spcPct val="50000"/>
              </a:lnSpc>
            </a:pPr>
            <a:r>
              <a:rPr lang="en-US" sz="2000" kern="0" dirty="0" smtClean="0">
                <a:latin typeface="Consolas" panose="020B0609020204030204" pitchFamily="49" charset="0"/>
                <a:cs typeface="Consolas" panose="020B0609020204030204" pitchFamily="49" charset="0"/>
              </a:rPr>
              <a:t>*.zip</a:t>
            </a:r>
          </a:p>
        </p:txBody>
      </p:sp>
      <p:sp>
        <p:nvSpPr>
          <p:cNvPr id="2" name="ZoneTexte 1"/>
          <p:cNvSpPr txBox="1"/>
          <p:nvPr/>
        </p:nvSpPr>
        <p:spPr bwMode="black">
          <a:xfrm>
            <a:off x="609600" y="4689495"/>
            <a:ext cx="7924800" cy="276999"/>
          </a:xfrm>
          <a:prstGeom prst="rect">
            <a:avLst/>
          </a:prstGeom>
          <a:noFill/>
        </p:spPr>
        <p:txBody>
          <a:bodyPr wrap="square" lIns="85730" tIns="0" rIns="0" bIns="0" rtlCol="0">
            <a:spAutoFit/>
          </a:bodyPr>
          <a:lstStyle/>
          <a:p>
            <a:r>
              <a:rPr lang="en-US" dirty="0"/>
              <a:t>Create useful .</a:t>
            </a:r>
            <a:r>
              <a:rPr lang="en-US" dirty="0" err="1"/>
              <a:t>gitignore</a:t>
            </a:r>
            <a:r>
              <a:rPr lang="en-US" dirty="0"/>
              <a:t> files for your project - </a:t>
            </a:r>
            <a:r>
              <a:rPr lang="en-US" dirty="0">
                <a:hlinkClick r:id="rId3"/>
              </a:rPr>
              <a:t>https://www.gitignore.io</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28119553"/>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t>Commit</a:t>
            </a:r>
            <a:endParaRPr lang="en-US" dirty="0"/>
          </a:p>
        </p:txBody>
      </p:sp>
      <p:sp>
        <p:nvSpPr>
          <p:cNvPr id="10" name="Content Placeholder 8"/>
          <p:cNvSpPr>
            <a:spLocks noGrp="1"/>
          </p:cNvSpPr>
          <p:nvPr>
            <p:ph sz="quarter" idx="10"/>
          </p:nvPr>
        </p:nvSpPr>
        <p:spPr>
          <a:xfrm>
            <a:off x="457200" y="1782762"/>
            <a:ext cx="8458200" cy="3151188"/>
          </a:xfrm>
        </p:spPr>
        <p:txBody>
          <a:bodyPr/>
          <a:lstStyle/>
          <a:p>
            <a:pPr marL="342900" indent="-342900">
              <a:buFont typeface="Wingdings" panose="05000000000000000000" pitchFamily="2" charset="2"/>
              <a:buChar char="§"/>
            </a:pPr>
            <a:r>
              <a:rPr lang="en-US" dirty="0" smtClean="0"/>
              <a:t>Holds one state of the repository</a:t>
            </a:r>
          </a:p>
          <a:p>
            <a:pPr marL="342900" indent="-342900">
              <a:buFont typeface="Wingdings" panose="05000000000000000000" pitchFamily="2" charset="2"/>
              <a:buChar char="§"/>
            </a:pPr>
            <a:r>
              <a:rPr lang="en-US" dirty="0" smtClean="0"/>
              <a:t>Identified by a SHA1 hash like </a:t>
            </a:r>
          </a:p>
          <a:p>
            <a:pPr marL="342900" indent="-342900">
              <a:buFont typeface="Wingdings" panose="05000000000000000000" pitchFamily="2" charset="2"/>
              <a:buChar char="§"/>
            </a:pPr>
            <a:r>
              <a:rPr lang="en-US" dirty="0" smtClean="0"/>
              <a:t>The SHA is globally unique</a:t>
            </a:r>
          </a:p>
          <a:p>
            <a:pPr marL="342900" indent="-342900">
              <a:buFont typeface="Wingdings" panose="05000000000000000000" pitchFamily="2" charset="2"/>
              <a:buChar char="§"/>
            </a:pPr>
            <a:r>
              <a:rPr lang="en-US" dirty="0" smtClean="0"/>
              <a:t>Every commit has a parent commit</a:t>
            </a:r>
          </a:p>
          <a:p>
            <a:pPr marL="342900" indent="-342900">
              <a:buFont typeface="Wingdings" panose="05000000000000000000" pitchFamily="2" charset="2"/>
              <a:buChar char="§"/>
            </a:pPr>
            <a:r>
              <a:rPr lang="en-US" dirty="0" smtClean="0"/>
              <a:t>A merge commit as two parent commits</a:t>
            </a:r>
          </a:p>
          <a:p>
            <a:pPr lvl="0"/>
            <a:endParaRPr lang="en-US" dirty="0" smtClean="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625" y="556726"/>
            <a:ext cx="6131175" cy="304800"/>
          </a:xfrm>
          <a:prstGeom prst="rect">
            <a:avLst/>
          </a:prstGeom>
        </p:spPr>
      </p:pic>
      <p:cxnSp>
        <p:nvCxnSpPr>
          <p:cNvPr id="6" name="Connecteur en arc 5"/>
          <p:cNvCxnSpPr/>
          <p:nvPr/>
        </p:nvCxnSpPr>
        <p:spPr>
          <a:xfrm rot="5400000" flipH="1" flipV="1">
            <a:off x="4591203" y="1376351"/>
            <a:ext cx="1561793" cy="838198"/>
          </a:xfrm>
          <a:prstGeom prst="curvedConnector3">
            <a:avLst>
              <a:gd name="adj1" fmla="val 155"/>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bwMode="black">
          <a:xfrm>
            <a:off x="6616209" y="1383866"/>
            <a:ext cx="685799" cy="138499"/>
          </a:xfrm>
          <a:prstGeom prst="rect">
            <a:avLst/>
          </a:prstGeom>
          <a:noFill/>
        </p:spPr>
        <p:txBody>
          <a:bodyPr wrap="square" lIns="85730" tIns="0" rIns="0" bIns="0" rtlCol="0">
            <a:spAutoFit/>
          </a:bodyPr>
          <a:lstStyle/>
          <a:p>
            <a:pPr>
              <a:buClr>
                <a:schemeClr val="tx2"/>
              </a:buClr>
            </a:pPr>
            <a:r>
              <a:rPr lang="en-US" sz="900" b="1" dirty="0">
                <a:solidFill>
                  <a:schemeClr val="tx2"/>
                </a:solidFill>
                <a:latin typeface="Segoe UI Symbol" panose="020B0502040204020203" pitchFamily="34" charset="0"/>
                <a:ea typeface="Segoe UI Symbol" panose="020B0502040204020203" pitchFamily="34" charset="0"/>
                <a:cs typeface="Consolas" panose="020B0609020204030204" pitchFamily="49" charset="0"/>
              </a:rPr>
              <a:t>⏵ </a:t>
            </a: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27" name="Rectangle à coins arrondis 26"/>
          <p:cNvSpPr/>
          <p:nvPr/>
        </p:nvSpPr>
        <p:spPr>
          <a:xfrm>
            <a:off x="7344895" y="1371451"/>
            <a:ext cx="956119" cy="175972"/>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28" name="Rectangle à coins arrondis 27"/>
          <p:cNvSpPr/>
          <p:nvPr/>
        </p:nvSpPr>
        <p:spPr>
          <a:xfrm>
            <a:off x="7340224" y="1791327"/>
            <a:ext cx="956119" cy="175972"/>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29" name="Rectangle à coins arrondis 28"/>
          <p:cNvSpPr/>
          <p:nvPr/>
        </p:nvSpPr>
        <p:spPr>
          <a:xfrm>
            <a:off x="7349681" y="2214666"/>
            <a:ext cx="956119" cy="175972"/>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30" name="Rectangle à coins arrondis 29"/>
          <p:cNvSpPr/>
          <p:nvPr/>
        </p:nvSpPr>
        <p:spPr>
          <a:xfrm>
            <a:off x="7349681" y="2628416"/>
            <a:ext cx="956119" cy="175972"/>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31" name="Rectangle à coins arrondis 30"/>
          <p:cNvSpPr/>
          <p:nvPr/>
        </p:nvSpPr>
        <p:spPr>
          <a:xfrm>
            <a:off x="7349681" y="3047765"/>
            <a:ext cx="956119" cy="175972"/>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cxnSp>
        <p:nvCxnSpPr>
          <p:cNvPr id="34" name="Connecteur droit avec flèche 33"/>
          <p:cNvCxnSpPr/>
          <p:nvPr/>
        </p:nvCxnSpPr>
        <p:spPr>
          <a:xfrm flipV="1">
            <a:off x="7852695" y="1581357"/>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V="1">
            <a:off x="7852695" y="2003768"/>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V="1">
            <a:off x="7852695" y="2439584"/>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V="1">
            <a:off x="7852695" y="2852999"/>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687650"/>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dirty="0" smtClean="0"/>
              <a:t>Branch</a:t>
            </a:r>
            <a:endParaRPr lang="en-US" dirty="0"/>
          </a:p>
        </p:txBody>
      </p:sp>
      <p:sp>
        <p:nvSpPr>
          <p:cNvPr id="10" name="Content Placeholder 8"/>
          <p:cNvSpPr>
            <a:spLocks noGrp="1"/>
          </p:cNvSpPr>
          <p:nvPr>
            <p:ph sz="quarter" idx="10"/>
          </p:nvPr>
        </p:nvSpPr>
        <p:spPr>
          <a:xfrm>
            <a:off x="457200" y="1782762"/>
            <a:ext cx="8229600" cy="2252572"/>
          </a:xfrm>
        </p:spPr>
        <p:txBody>
          <a:bodyPr/>
          <a:lstStyle/>
          <a:p>
            <a:pPr marL="342900" indent="-342900">
              <a:buFont typeface="Wingdings" panose="05000000000000000000" pitchFamily="2" charset="2"/>
              <a:buChar char="§"/>
            </a:pPr>
            <a:r>
              <a:rPr lang="en-US" dirty="0" smtClean="0"/>
              <a:t>A linked list of commits with a name</a:t>
            </a:r>
          </a:p>
          <a:p>
            <a:pPr marL="342900" indent="-342900">
              <a:buFont typeface="Wingdings" panose="05000000000000000000" pitchFamily="2" charset="2"/>
              <a:buChar char="§"/>
            </a:pPr>
            <a:r>
              <a:rPr lang="en-US" dirty="0" smtClean="0"/>
              <a:t>Default branch is </a:t>
            </a:r>
            <a:r>
              <a:rPr lang="en-US" b="1" dirty="0" smtClean="0"/>
              <a:t>master</a:t>
            </a:r>
          </a:p>
          <a:p>
            <a:pPr marL="342900" indent="-342900">
              <a:buFont typeface="Wingdings" panose="05000000000000000000" pitchFamily="2" charset="2"/>
              <a:buChar char="§"/>
            </a:pPr>
            <a:r>
              <a:rPr lang="en-US" dirty="0" smtClean="0"/>
              <a:t>Usually a branch is created to work on a new feature</a:t>
            </a:r>
          </a:p>
          <a:p>
            <a:pPr marL="342900" indent="-342900">
              <a:buFont typeface="Wingdings" panose="05000000000000000000" pitchFamily="2" charset="2"/>
              <a:buChar char="§"/>
            </a:pPr>
            <a:r>
              <a:rPr lang="en-US" dirty="0" smtClean="0"/>
              <a:t>A branch is easy to create and delete</a:t>
            </a:r>
          </a:p>
          <a:p>
            <a:pPr marL="342900" indent="-342900">
              <a:buFont typeface="Wingdings" panose="05000000000000000000" pitchFamily="2" charset="2"/>
              <a:buChar char="§"/>
            </a:pPr>
            <a:endParaRPr lang="en-US" dirty="0" smtClean="0"/>
          </a:p>
        </p:txBody>
      </p:sp>
      <p:sp>
        <p:nvSpPr>
          <p:cNvPr id="6" name="AutoShape 76"/>
          <p:cNvSpPr>
            <a:spLocks noChangeArrowheads="1"/>
          </p:cNvSpPr>
          <p:nvPr/>
        </p:nvSpPr>
        <p:spPr bwMode="gray">
          <a:xfrm rot="10800000" flipV="1">
            <a:off x="1447800" y="4248150"/>
            <a:ext cx="6248400" cy="509942"/>
          </a:xfrm>
          <a:prstGeom prst="roundRect">
            <a:avLst>
              <a:gd name="adj" fmla="val 16743"/>
            </a:avLst>
          </a:prstGeom>
          <a:ln>
            <a:solidFill>
              <a:srgbClr val="EE292F"/>
            </a:solidFill>
            <a:prstDash val="dash"/>
            <a:headEnd/>
            <a:tailEnd/>
          </a:ln>
          <a:extLst/>
        </p:spPr>
        <p:style>
          <a:lnRef idx="2">
            <a:schemeClr val="accent4"/>
          </a:lnRef>
          <a:fillRef idx="1">
            <a:schemeClr val="lt1"/>
          </a:fillRef>
          <a:effectRef idx="0">
            <a:schemeClr val="accent4"/>
          </a:effectRef>
          <a:fontRef idx="minor">
            <a:schemeClr val="dk1"/>
          </a:fontRef>
        </p:style>
        <p:txBody>
          <a:bodyPr rot="0" vert="horz" wrap="square" lIns="36000" tIns="36000" rIns="36000" bIns="36000" anchor="ctr" anchorCtr="0" upright="1">
            <a:noAutofit/>
          </a:bodyPr>
          <a:lstStyle/>
          <a:p>
            <a:pPr algn="ctr">
              <a:spcAft>
                <a:spcPts val="0"/>
              </a:spcAft>
            </a:pPr>
            <a:r>
              <a:rPr lang="en-US" sz="2400" dirty="0" smtClean="0">
                <a:solidFill>
                  <a:schemeClr val="tx1"/>
                </a:solidFill>
                <a:ea typeface="SimSun"/>
                <a:cs typeface="Verdana"/>
              </a:rPr>
              <a:t>This is the basis of </a:t>
            </a:r>
            <a:r>
              <a:rPr lang="en-US" sz="2400" b="1" dirty="0" smtClean="0">
                <a:solidFill>
                  <a:schemeClr val="tx1"/>
                </a:solidFill>
                <a:ea typeface="SimSun"/>
                <a:cs typeface="Verdana"/>
              </a:rPr>
              <a:t>Feature </a:t>
            </a:r>
            <a:r>
              <a:rPr lang="en-US" sz="2400" b="1" dirty="0">
                <a:solidFill>
                  <a:schemeClr val="tx1"/>
                </a:solidFill>
                <a:ea typeface="SimSun"/>
                <a:cs typeface="Verdana"/>
              </a:rPr>
              <a:t>B</a:t>
            </a:r>
            <a:r>
              <a:rPr lang="en-US" sz="2400" b="1" dirty="0" smtClean="0">
                <a:solidFill>
                  <a:schemeClr val="tx1"/>
                </a:solidFill>
                <a:ea typeface="SimSun"/>
                <a:cs typeface="Verdana"/>
              </a:rPr>
              <a:t>ranch </a:t>
            </a:r>
            <a:r>
              <a:rPr lang="en-US" sz="2400" dirty="0" smtClean="0">
                <a:solidFill>
                  <a:schemeClr val="tx1"/>
                </a:solidFill>
                <a:ea typeface="SimSun"/>
                <a:cs typeface="Verdana"/>
              </a:rPr>
              <a:t>workflow</a:t>
            </a:r>
            <a:endParaRPr lang="en-US" sz="2400" dirty="0">
              <a:solidFill>
                <a:schemeClr val="tx1"/>
              </a:solidFill>
              <a:ea typeface="SimSun"/>
              <a:cs typeface="Verdana"/>
            </a:endParaRPr>
          </a:p>
        </p:txBody>
      </p:sp>
      <p:sp>
        <p:nvSpPr>
          <p:cNvPr id="11" name="ZoneTexte 10"/>
          <p:cNvSpPr txBox="1"/>
          <p:nvPr/>
        </p:nvSpPr>
        <p:spPr bwMode="black">
          <a:xfrm>
            <a:off x="8184532" y="590551"/>
            <a:ext cx="883268" cy="138499"/>
          </a:xfrm>
          <a:prstGeom prst="rect">
            <a:avLst/>
          </a:prstGeom>
          <a:noFill/>
        </p:spPr>
        <p:txBody>
          <a:bodyPr wrap="square" lIns="85730" tIns="0" rIns="0" bIns="0" rtlCol="0">
            <a:spAutoFit/>
          </a:bodyPr>
          <a:lstStyle/>
          <a:p>
            <a:pPr>
              <a:buClr>
                <a:schemeClr val="tx2"/>
              </a:buClr>
            </a:pPr>
            <a:r>
              <a:rPr lang="en-US" sz="900" b="1" dirty="0">
                <a:solidFill>
                  <a:schemeClr val="tx2"/>
                </a:solidFill>
                <a:latin typeface="Segoe UI Symbol" panose="020B0502040204020203" pitchFamily="34" charset="0"/>
                <a:ea typeface="Segoe UI Symbol" panose="020B0502040204020203" pitchFamily="34" charset="0"/>
                <a:cs typeface="Consolas" panose="020B0609020204030204" pitchFamily="49" charset="0"/>
              </a:rPr>
              <a:t>⏵ </a:t>
            </a: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2" name="Rectangle à coins arrondis 11"/>
          <p:cNvSpPr/>
          <p:nvPr/>
        </p:nvSpPr>
        <p:spPr>
          <a:xfrm>
            <a:off x="6163220" y="593058"/>
            <a:ext cx="875070" cy="161056"/>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13" name="Rectangle à coins arrondis 12"/>
          <p:cNvSpPr/>
          <p:nvPr/>
        </p:nvSpPr>
        <p:spPr>
          <a:xfrm>
            <a:off x="6158945" y="977342"/>
            <a:ext cx="875070" cy="161056"/>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14" name="Rectangle à coins arrondis 13"/>
          <p:cNvSpPr/>
          <p:nvPr/>
        </p:nvSpPr>
        <p:spPr>
          <a:xfrm>
            <a:off x="6167601" y="1364795"/>
            <a:ext cx="875070" cy="161056"/>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15" name="Rectangle à coins arrondis 14"/>
          <p:cNvSpPr/>
          <p:nvPr/>
        </p:nvSpPr>
        <p:spPr>
          <a:xfrm>
            <a:off x="6167601" y="1743472"/>
            <a:ext cx="875070" cy="161056"/>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16" name="Rectangle à coins arrondis 15"/>
          <p:cNvSpPr/>
          <p:nvPr/>
        </p:nvSpPr>
        <p:spPr>
          <a:xfrm>
            <a:off x="6167601" y="2127273"/>
            <a:ext cx="875070" cy="161056"/>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17" name="Rectangle à coins arrondis 16"/>
          <p:cNvSpPr/>
          <p:nvPr/>
        </p:nvSpPr>
        <p:spPr>
          <a:xfrm>
            <a:off x="7318807" y="593058"/>
            <a:ext cx="875070" cy="161056"/>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18" name="Rectangle à coins arrondis 17"/>
          <p:cNvSpPr/>
          <p:nvPr/>
        </p:nvSpPr>
        <p:spPr>
          <a:xfrm>
            <a:off x="7318807" y="972479"/>
            <a:ext cx="875070" cy="161056"/>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19" name="Connecteur droit avec flèche 18"/>
          <p:cNvCxnSpPr/>
          <p:nvPr/>
        </p:nvCxnSpPr>
        <p:spPr>
          <a:xfrm flipV="1">
            <a:off x="6627975" y="785171"/>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6627975" y="1171775"/>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6627975" y="1570647"/>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V="1">
            <a:off x="6627975" y="1949018"/>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V="1">
            <a:off x="7756342" y="785171"/>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4" name="Connecteur en angle 23"/>
          <p:cNvCxnSpPr/>
          <p:nvPr/>
        </p:nvCxnSpPr>
        <p:spPr>
          <a:xfrm flipV="1">
            <a:off x="7092730" y="1202459"/>
            <a:ext cx="655790" cy="251827"/>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bwMode="black">
          <a:xfrm>
            <a:off x="5562600" y="610526"/>
            <a:ext cx="551432"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master</a:t>
            </a:r>
          </a:p>
        </p:txBody>
      </p:sp>
    </p:spTree>
    <p:extLst>
      <p:ext uri="{BB962C8B-B14F-4D97-AF65-F5344CB8AC3E}">
        <p14:creationId xmlns:p14="http://schemas.microsoft.com/office/powerpoint/2010/main" val="1770497589"/>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9200" y="3028950"/>
            <a:ext cx="3733800" cy="1862323"/>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dirty="0"/>
              <a:t>HEAD</a:t>
            </a:r>
            <a:endParaRPr lang="en-US" dirty="0"/>
          </a:p>
        </p:txBody>
      </p:sp>
      <p:sp>
        <p:nvSpPr>
          <p:cNvPr id="10" name="Content Placeholder 8"/>
          <p:cNvSpPr>
            <a:spLocks noGrp="1"/>
          </p:cNvSpPr>
          <p:nvPr>
            <p:ph sz="quarter" idx="10"/>
          </p:nvPr>
        </p:nvSpPr>
        <p:spPr>
          <a:xfrm>
            <a:off x="457200" y="1782762"/>
            <a:ext cx="8229600" cy="1169988"/>
          </a:xfrm>
        </p:spPr>
        <p:txBody>
          <a:bodyPr/>
          <a:lstStyle/>
          <a:p>
            <a:pPr marL="342900" indent="-342900">
              <a:buFont typeface="Wingdings" panose="05000000000000000000" pitchFamily="2" charset="2"/>
              <a:buChar char="§"/>
            </a:pPr>
            <a:r>
              <a:rPr lang="en-US" dirty="0" smtClean="0"/>
              <a:t>Symbolic ref to the latest commit (</a:t>
            </a:r>
            <a:r>
              <a:rPr lang="en-US" b="1" dirty="0" smtClean="0">
                <a:solidFill>
                  <a:schemeClr val="tx2"/>
                </a:solidFill>
                <a:latin typeface="Segoe UI Symbol" panose="020B0502040204020203" pitchFamily="34" charset="0"/>
                <a:ea typeface="Segoe UI Symbol" panose="020B0502040204020203" pitchFamily="34" charset="0"/>
                <a:cs typeface="Consolas" panose="020B0609020204030204" pitchFamily="49" charset="0"/>
              </a:rPr>
              <a:t>⏵</a:t>
            </a:r>
            <a:r>
              <a:rPr lang="en-US" dirty="0"/>
              <a:t>)</a:t>
            </a:r>
          </a:p>
          <a:p>
            <a:pPr marL="342900" indent="-342900">
              <a:buFont typeface="Wingdings" panose="05000000000000000000" pitchFamily="2" charset="2"/>
              <a:buChar char="§"/>
            </a:pPr>
            <a:r>
              <a:rPr lang="en-US" b="1" dirty="0" smtClean="0"/>
              <a:t>Only on currently checked out branch</a:t>
            </a:r>
          </a:p>
        </p:txBody>
      </p:sp>
      <p:sp>
        <p:nvSpPr>
          <p:cNvPr id="5" name="ZoneTexte 4"/>
          <p:cNvSpPr txBox="1"/>
          <p:nvPr/>
        </p:nvSpPr>
        <p:spPr bwMode="black">
          <a:xfrm>
            <a:off x="6523343" y="3948112"/>
            <a:ext cx="1994141" cy="246221"/>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600" dirty="0" smtClean="0">
                <a:solidFill>
                  <a:schemeClr val="tx2"/>
                </a:solidFill>
                <a:latin typeface="Consolas" panose="020B0609020204030204" pitchFamily="49" charset="0"/>
                <a:cs typeface="Consolas" panose="020B0609020204030204" pitchFamily="49" charset="0"/>
              </a:rPr>
              <a:t>$ git show HEAD~3</a:t>
            </a:r>
            <a:endParaRPr lang="fr-FR" sz="1600" noProof="0" dirty="0" smtClean="0">
              <a:solidFill>
                <a:schemeClr val="tx2"/>
              </a:solidFill>
              <a:latin typeface="Consolas" panose="020B0609020204030204" pitchFamily="49" charset="0"/>
              <a:cs typeface="Consolas" panose="020B0609020204030204" pitchFamily="49" charset="0"/>
            </a:endParaRPr>
          </a:p>
        </p:txBody>
      </p:sp>
      <p:sp>
        <p:nvSpPr>
          <p:cNvPr id="2" name="Rectangle à coins arrondis 1"/>
          <p:cNvSpPr/>
          <p:nvPr/>
        </p:nvSpPr>
        <p:spPr>
          <a:xfrm>
            <a:off x="5257800" y="3270127"/>
            <a:ext cx="801415" cy="228600"/>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000" dirty="0" smtClean="0">
                <a:solidFill>
                  <a:schemeClr val="bg1"/>
                </a:solidFill>
                <a:latin typeface="Consolas" panose="020B0609020204030204" pitchFamily="49" charset="0"/>
                <a:cs typeface="Consolas" panose="020B0609020204030204" pitchFamily="49" charset="0"/>
              </a:rPr>
              <a:t>af12b073</a:t>
            </a:r>
            <a:endParaRPr lang="fr-FR" sz="1000" dirty="0">
              <a:solidFill>
                <a:schemeClr val="bg1"/>
              </a:solidFill>
              <a:latin typeface="Consolas" panose="020B0609020204030204" pitchFamily="49" charset="0"/>
              <a:cs typeface="Consolas" panose="020B0609020204030204" pitchFamily="49" charset="0"/>
            </a:endParaRPr>
          </a:p>
        </p:txBody>
      </p:sp>
      <p:sp>
        <p:nvSpPr>
          <p:cNvPr id="11" name="Rectangle à coins arrondis 10"/>
          <p:cNvSpPr/>
          <p:nvPr/>
        </p:nvSpPr>
        <p:spPr>
          <a:xfrm>
            <a:off x="5257800" y="3498727"/>
            <a:ext cx="801415" cy="228600"/>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000" dirty="0">
                <a:solidFill>
                  <a:schemeClr val="bg1"/>
                </a:solidFill>
                <a:latin typeface="Consolas" panose="020B0609020204030204" pitchFamily="49" charset="0"/>
                <a:cs typeface="Consolas" panose="020B0609020204030204" pitchFamily="49" charset="0"/>
              </a:rPr>
              <a:t>w</a:t>
            </a:r>
            <a:r>
              <a:rPr lang="fr-FR" sz="1000" dirty="0" smtClean="0">
                <a:solidFill>
                  <a:schemeClr val="bg1"/>
                </a:solidFill>
                <a:latin typeface="Consolas" panose="020B0609020204030204" pitchFamily="49" charset="0"/>
                <a:cs typeface="Consolas" panose="020B0609020204030204" pitchFamily="49" charset="0"/>
              </a:rPr>
              <a:t>5462bfe</a:t>
            </a:r>
            <a:endParaRPr lang="fr-FR" sz="1000" dirty="0">
              <a:solidFill>
                <a:schemeClr val="bg1"/>
              </a:solidFill>
              <a:latin typeface="Consolas" panose="020B0609020204030204" pitchFamily="49" charset="0"/>
              <a:cs typeface="Consolas" panose="020B0609020204030204" pitchFamily="49" charset="0"/>
            </a:endParaRPr>
          </a:p>
        </p:txBody>
      </p:sp>
      <p:sp>
        <p:nvSpPr>
          <p:cNvPr id="12" name="Rectangle à coins arrondis 11"/>
          <p:cNvSpPr/>
          <p:nvPr/>
        </p:nvSpPr>
        <p:spPr>
          <a:xfrm>
            <a:off x="5257800" y="3727327"/>
            <a:ext cx="801415" cy="228600"/>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000" dirty="0" smtClean="0">
                <a:solidFill>
                  <a:schemeClr val="bg1"/>
                </a:solidFill>
                <a:latin typeface="Consolas" panose="020B0609020204030204" pitchFamily="49" charset="0"/>
                <a:cs typeface="Consolas" panose="020B0609020204030204" pitchFamily="49" charset="0"/>
              </a:rPr>
              <a:t>368f3565</a:t>
            </a:r>
            <a:endParaRPr lang="fr-FR" sz="1000" dirty="0">
              <a:solidFill>
                <a:schemeClr val="bg1"/>
              </a:solidFill>
              <a:latin typeface="Consolas" panose="020B0609020204030204" pitchFamily="49" charset="0"/>
              <a:cs typeface="Consolas" panose="020B0609020204030204" pitchFamily="49" charset="0"/>
            </a:endParaRPr>
          </a:p>
        </p:txBody>
      </p:sp>
      <p:sp>
        <p:nvSpPr>
          <p:cNvPr id="13" name="Rectangle à coins arrondis 12"/>
          <p:cNvSpPr/>
          <p:nvPr/>
        </p:nvSpPr>
        <p:spPr>
          <a:xfrm>
            <a:off x="5257800" y="3955927"/>
            <a:ext cx="801415" cy="228600"/>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000" dirty="0">
                <a:solidFill>
                  <a:schemeClr val="bg1"/>
                </a:solidFill>
                <a:latin typeface="Consolas" panose="020B0609020204030204" pitchFamily="49" charset="0"/>
                <a:cs typeface="Consolas" panose="020B0609020204030204" pitchFamily="49" charset="0"/>
              </a:rPr>
              <a:t>1033177f</a:t>
            </a:r>
          </a:p>
        </p:txBody>
      </p:sp>
      <p:sp>
        <p:nvSpPr>
          <p:cNvPr id="14" name="Rectangle à coins arrondis 13"/>
          <p:cNvSpPr/>
          <p:nvPr/>
        </p:nvSpPr>
        <p:spPr>
          <a:xfrm>
            <a:off x="5263056" y="4184527"/>
            <a:ext cx="801415" cy="228600"/>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000" dirty="0">
                <a:solidFill>
                  <a:schemeClr val="bg1"/>
                </a:solidFill>
                <a:latin typeface="Consolas" panose="020B0609020204030204" pitchFamily="49" charset="0"/>
                <a:cs typeface="Consolas" panose="020B0609020204030204" pitchFamily="49" charset="0"/>
              </a:rPr>
              <a:t>99bfc288</a:t>
            </a:r>
          </a:p>
        </p:txBody>
      </p:sp>
      <p:sp>
        <p:nvSpPr>
          <p:cNvPr id="15" name="Rectangle à coins arrondis 14"/>
          <p:cNvSpPr/>
          <p:nvPr/>
        </p:nvSpPr>
        <p:spPr>
          <a:xfrm>
            <a:off x="5263056" y="4413127"/>
            <a:ext cx="801415" cy="228600"/>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000" dirty="0">
                <a:solidFill>
                  <a:schemeClr val="bg1"/>
                </a:solidFill>
                <a:latin typeface="Consolas" panose="020B0609020204030204" pitchFamily="49" charset="0"/>
                <a:cs typeface="Consolas" panose="020B0609020204030204" pitchFamily="49" charset="0"/>
              </a:rPr>
              <a:t>f120d34e</a:t>
            </a:r>
          </a:p>
        </p:txBody>
      </p:sp>
      <p:cxnSp>
        <p:nvCxnSpPr>
          <p:cNvPr id="6" name="Connecteur droit avec flèche 5"/>
          <p:cNvCxnSpPr>
            <a:stCxn id="5" idx="1"/>
            <a:endCxn id="13" idx="3"/>
          </p:cNvCxnSpPr>
          <p:nvPr/>
        </p:nvCxnSpPr>
        <p:spPr>
          <a:xfrm flipH="1" flipV="1">
            <a:off x="6059215" y="4070227"/>
            <a:ext cx="464128" cy="99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8" name="Image 7"/>
          <p:cNvPicPr>
            <a:picLocks noChangeAspect="1"/>
          </p:cNvPicPr>
          <p:nvPr/>
        </p:nvPicPr>
        <p:blipFill>
          <a:blip r:embed="rId3"/>
          <a:stretch>
            <a:fillRect/>
          </a:stretch>
        </p:blipFill>
        <p:spPr>
          <a:xfrm>
            <a:off x="1094810" y="3159332"/>
            <a:ext cx="2164670" cy="1482395"/>
          </a:xfrm>
          <a:prstGeom prst="rect">
            <a:avLst/>
          </a:prstGeom>
        </p:spPr>
      </p:pic>
      <p:sp>
        <p:nvSpPr>
          <p:cNvPr id="17" name="ZoneTexte 16"/>
          <p:cNvSpPr txBox="1"/>
          <p:nvPr/>
        </p:nvSpPr>
        <p:spPr bwMode="black">
          <a:xfrm>
            <a:off x="267394" y="2987793"/>
            <a:ext cx="494606" cy="138499"/>
          </a:xfrm>
          <a:prstGeom prst="rect">
            <a:avLst/>
          </a:prstGeom>
          <a:noFill/>
        </p:spPr>
        <p:txBody>
          <a:bodyPr wrap="square" lIns="85730" tIns="0" rIns="0" bIns="0" rtlCol="0">
            <a:spAutoFit/>
          </a:bodyPr>
          <a:lstStyle/>
          <a:p>
            <a:pPr>
              <a:buClr>
                <a:schemeClr val="tx2"/>
              </a:buClr>
            </a:pPr>
            <a:r>
              <a:rPr lang="en-US" sz="900" b="1" dirty="0">
                <a:solidFill>
                  <a:schemeClr val="tx2"/>
                </a:solidFill>
                <a:latin typeface="Segoe UI Symbol" panose="020B0502040204020203" pitchFamily="34" charset="0"/>
                <a:ea typeface="Segoe UI Symbol" panose="020B0502040204020203" pitchFamily="34" charset="0"/>
                <a:cs typeface="Consolas" panose="020B0609020204030204" pitchFamily="49" charset="0"/>
              </a:rPr>
              <a:t>⏵ </a:t>
            </a:r>
            <a:r>
              <a:rPr lang="en-US" sz="900" b="1" dirty="0" smtClean="0">
                <a:solidFill>
                  <a:schemeClr val="tx2"/>
                </a:solidFill>
                <a:latin typeface="Consolas" panose="020B0609020204030204" pitchFamily="49" charset="0"/>
                <a:cs typeface="Consolas" panose="020B0609020204030204" pitchFamily="49" charset="0"/>
              </a:rPr>
              <a:t>HEAD</a:t>
            </a:r>
          </a:p>
        </p:txBody>
      </p:sp>
      <p:sp>
        <p:nvSpPr>
          <p:cNvPr id="18" name="ZoneTexte 17"/>
          <p:cNvSpPr txBox="1"/>
          <p:nvPr/>
        </p:nvSpPr>
        <p:spPr bwMode="black">
          <a:xfrm>
            <a:off x="3234080" y="3244333"/>
            <a:ext cx="824840"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9" name="ZoneTexte 18"/>
          <p:cNvSpPr txBox="1"/>
          <p:nvPr/>
        </p:nvSpPr>
        <p:spPr bwMode="black">
          <a:xfrm>
            <a:off x="609599" y="3211859"/>
            <a:ext cx="576085"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master</a:t>
            </a:r>
          </a:p>
        </p:txBody>
      </p:sp>
      <p:cxnSp>
        <p:nvCxnSpPr>
          <p:cNvPr id="20" name="Connecteur droit avec flèche 19"/>
          <p:cNvCxnSpPr/>
          <p:nvPr/>
        </p:nvCxnSpPr>
        <p:spPr>
          <a:xfrm>
            <a:off x="795056" y="3073765"/>
            <a:ext cx="299754" cy="12494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986363"/>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dirty="0" smtClean="0"/>
              <a:t>Tag</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Same semantic as in SVN</a:t>
            </a:r>
          </a:p>
          <a:p>
            <a:pPr marL="342900" indent="-342900">
              <a:buFont typeface="Wingdings" panose="05000000000000000000" pitchFamily="2" charset="2"/>
              <a:buChar char="§"/>
            </a:pPr>
            <a:r>
              <a:rPr lang="en-US" dirty="0" smtClean="0"/>
              <a:t>« branches move, tags don't »</a:t>
            </a:r>
          </a:p>
          <a:p>
            <a:pPr marL="342900" indent="-342900">
              <a:buFont typeface="Wingdings" panose="05000000000000000000" pitchFamily="2" charset="2"/>
              <a:buChar char="§"/>
            </a:pPr>
            <a:r>
              <a:rPr lang="en-US" dirty="0" smtClean="0"/>
              <a:t>Usually created for releases</a:t>
            </a:r>
          </a:p>
        </p:txBody>
      </p:sp>
    </p:spTree>
    <p:extLst>
      <p:ext uri="{BB962C8B-B14F-4D97-AF65-F5344CB8AC3E}">
        <p14:creationId xmlns:p14="http://schemas.microsoft.com/office/powerpoint/2010/main" val="3479108726"/>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57200" y="986499"/>
            <a:ext cx="2743200" cy="381000"/>
          </a:xfrm>
        </p:spPr>
        <p:txBody>
          <a:bodyPr/>
          <a:lstStyle/>
          <a:p>
            <a:r>
              <a:rPr lang="en-US" dirty="0" smtClean="0"/>
              <a:t>Stash</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Like a « fourth zone »</a:t>
            </a:r>
          </a:p>
          <a:p>
            <a:pPr marL="342900" indent="-342900">
              <a:buFont typeface="Wingdings" panose="05000000000000000000" pitchFamily="2" charset="2"/>
              <a:buChar char="§"/>
            </a:pPr>
            <a:r>
              <a:rPr lang="en-US" dirty="0" smtClean="0"/>
              <a:t>Save changes from your </a:t>
            </a:r>
            <a:r>
              <a:rPr lang="en-US" b="1" dirty="0" smtClean="0"/>
              <a:t>working directory + staging area </a:t>
            </a:r>
            <a:r>
              <a:rPr lang="en-US" dirty="0" smtClean="0"/>
              <a:t>on a stack away from any branch</a:t>
            </a:r>
          </a:p>
          <a:p>
            <a:pPr marL="342900" indent="-342900">
              <a:buFont typeface="Wingdings" panose="05000000000000000000" pitchFamily="2" charset="2"/>
              <a:buChar char="§"/>
            </a:pPr>
            <a:r>
              <a:rPr lang="en-US" dirty="0" smtClean="0"/>
              <a:t>Number of stashes not limited</a:t>
            </a:r>
          </a:p>
          <a:p>
            <a:pPr marL="342900" indent="-342900">
              <a:buFont typeface="Wingdings" panose="05000000000000000000" pitchFamily="2" charset="2"/>
              <a:buChar char="§"/>
            </a:pPr>
            <a:r>
              <a:rPr lang="en-US" dirty="0" smtClean="0"/>
              <a:t>You can reapply any of your stashes at any time on any of your local branches</a:t>
            </a:r>
          </a:p>
          <a:p>
            <a:pPr marL="342900" indent="-342900">
              <a:buFont typeface="Wingdings" panose="05000000000000000000" pitchFamily="2" charset="2"/>
              <a:buChar char="§"/>
            </a:pPr>
            <a:endParaRPr lang="en-US" dirty="0" smtClean="0"/>
          </a:p>
        </p:txBody>
      </p:sp>
      <p:grpSp>
        <p:nvGrpSpPr>
          <p:cNvPr id="2" name="Groupe 1"/>
          <p:cNvGrpSpPr/>
          <p:nvPr/>
        </p:nvGrpSpPr>
        <p:grpSpPr>
          <a:xfrm>
            <a:off x="4980366" y="209550"/>
            <a:ext cx="3706434" cy="2089395"/>
            <a:chOff x="6172200" y="469918"/>
            <a:chExt cx="2411034" cy="1359151"/>
          </a:xfrm>
        </p:grpSpPr>
        <p:sp>
          <p:nvSpPr>
            <p:cNvPr id="35" name="Rectangle à coins arrondis 34"/>
            <p:cNvSpPr/>
            <p:nvPr/>
          </p:nvSpPr>
          <p:spPr>
            <a:xfrm>
              <a:off x="7080716" y="469918"/>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36" name="Rectangle à coins arrondis 35"/>
            <p:cNvSpPr/>
            <p:nvPr/>
          </p:nvSpPr>
          <p:spPr>
            <a:xfrm>
              <a:off x="7987941" y="469918"/>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38" name="Connecteur droit 37"/>
            <p:cNvCxnSpPr>
              <a:stCxn id="35" idx="2"/>
            </p:cNvCxnSpPr>
            <p:nvPr/>
          </p:nvCxnSpPr>
          <p:spPr>
            <a:xfrm flipH="1">
              <a:off x="7416463" y="720283"/>
              <a:ext cx="4200"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a:stCxn id="36" idx="2"/>
            </p:cNvCxnSpPr>
            <p:nvPr/>
          </p:nvCxnSpPr>
          <p:spPr>
            <a:xfrm flipH="1">
              <a:off x="8281707" y="720283"/>
              <a:ext cx="3881"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Rectangle à coins arrondis 43"/>
            <p:cNvSpPr/>
            <p:nvPr/>
          </p:nvSpPr>
          <p:spPr>
            <a:xfrm>
              <a:off x="6172200" y="469918"/>
              <a:ext cx="683981" cy="250365"/>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Stashes</a:t>
              </a:r>
              <a:endParaRPr lang="en-US" sz="800" dirty="0">
                <a:solidFill>
                  <a:schemeClr val="tx1"/>
                </a:solidFill>
                <a:cs typeface="Consolas" panose="020B0609020204030204" pitchFamily="49" charset="0"/>
              </a:endParaRPr>
            </a:p>
          </p:txBody>
        </p:sp>
        <p:cxnSp>
          <p:nvCxnSpPr>
            <p:cNvPr id="45" name="Connecteur droit 44"/>
            <p:cNvCxnSpPr>
              <a:stCxn id="44" idx="2"/>
            </p:cNvCxnSpPr>
            <p:nvPr/>
          </p:nvCxnSpPr>
          <p:spPr>
            <a:xfrm>
              <a:off x="6514191" y="720283"/>
              <a:ext cx="3319" cy="110076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Flèche droite 45"/>
            <p:cNvSpPr/>
            <p:nvPr/>
          </p:nvSpPr>
          <p:spPr>
            <a:xfrm>
              <a:off x="6534436" y="1362778"/>
              <a:ext cx="865100"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t>Unstash</a:t>
              </a:r>
              <a:endParaRPr lang="en-US" sz="800" dirty="0"/>
            </a:p>
          </p:txBody>
        </p:sp>
        <p:sp>
          <p:nvSpPr>
            <p:cNvPr id="47" name="Flèche gauche 46"/>
            <p:cNvSpPr/>
            <p:nvPr/>
          </p:nvSpPr>
          <p:spPr>
            <a:xfrm>
              <a:off x="6534436" y="1010228"/>
              <a:ext cx="865100"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Stash</a:t>
              </a:r>
              <a:endParaRPr lang="en-US" sz="800" dirty="0">
                <a:solidFill>
                  <a:schemeClr val="bg1"/>
                </a:solidFill>
              </a:endParaRPr>
            </a:p>
          </p:txBody>
        </p:sp>
        <p:sp>
          <p:nvSpPr>
            <p:cNvPr id="54" name="Rectangle 53"/>
            <p:cNvSpPr/>
            <p:nvPr/>
          </p:nvSpPr>
          <p:spPr>
            <a:xfrm>
              <a:off x="7447023" y="1091228"/>
              <a:ext cx="808323" cy="126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Title 6"/>
          <p:cNvSpPr>
            <a:spLocks noGrp="1"/>
          </p:cNvSpPr>
          <p:nvPr>
            <p:ph type="title"/>
          </p:nvPr>
        </p:nvSpPr>
        <p:spPr>
          <a:xfrm>
            <a:off x="457200" y="408296"/>
            <a:ext cx="1219200" cy="601661"/>
          </a:xfrm>
        </p:spPr>
        <p:txBody>
          <a:bodyPr/>
          <a:lstStyle/>
          <a:p>
            <a:r>
              <a:rPr lang="fr-BE" dirty="0" smtClean="0"/>
              <a:t>Git</a:t>
            </a:r>
            <a:endParaRPr lang="en-US" dirty="0"/>
          </a:p>
        </p:txBody>
      </p:sp>
    </p:spTree>
    <p:extLst>
      <p:ext uri="{BB962C8B-B14F-4D97-AF65-F5344CB8AC3E}">
        <p14:creationId xmlns:p14="http://schemas.microsoft.com/office/powerpoint/2010/main" val="4271783345"/>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219200" cy="601661"/>
          </a:xfrm>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Remote</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Alias + URL that refers to another repository</a:t>
            </a:r>
          </a:p>
          <a:p>
            <a:pPr marL="342900" indent="-342900">
              <a:buFont typeface="Wingdings" panose="05000000000000000000" pitchFamily="2" charset="2"/>
              <a:buChar char="§"/>
            </a:pPr>
            <a:r>
              <a:rPr lang="en-US" dirty="0" smtClean="0"/>
              <a:t>In URL protocol can be </a:t>
            </a:r>
            <a:r>
              <a:rPr lang="en-US" dirty="0" err="1" smtClean="0"/>
              <a:t>ssh</a:t>
            </a:r>
            <a:r>
              <a:rPr lang="en-US" dirty="0" smtClean="0"/>
              <a:t> / http(s) / </a:t>
            </a:r>
            <a:r>
              <a:rPr lang="en-US" dirty="0" err="1" smtClean="0"/>
              <a:t>git</a:t>
            </a:r>
            <a:r>
              <a:rPr lang="en-US" dirty="0" smtClean="0"/>
              <a:t> / local file</a:t>
            </a:r>
          </a:p>
          <a:p>
            <a:pPr marL="342900" indent="-342900">
              <a:buFont typeface="Wingdings" panose="05000000000000000000" pitchFamily="2" charset="2"/>
              <a:buChar char="§"/>
            </a:pPr>
            <a:r>
              <a:rPr lang="en-US" b="1" dirty="0" smtClean="0"/>
              <a:t>Several remotes </a:t>
            </a:r>
            <a:r>
              <a:rPr lang="en-US" dirty="0" smtClean="0"/>
              <a:t>can be configured in a repository</a:t>
            </a:r>
          </a:p>
          <a:p>
            <a:pPr lvl="0"/>
            <a:endParaRPr lang="en-US" dirty="0" smtClean="0"/>
          </a:p>
        </p:txBody>
      </p:sp>
      <p:sp>
        <p:nvSpPr>
          <p:cNvPr id="5" name="ZoneTexte 4"/>
          <p:cNvSpPr txBox="1"/>
          <p:nvPr/>
        </p:nvSpPr>
        <p:spPr bwMode="black">
          <a:xfrm>
            <a:off x="381000" y="3714750"/>
            <a:ext cx="8686800" cy="923330"/>
          </a:xfrm>
          <a:prstGeom prst="rect">
            <a:avLst/>
          </a:prstGeom>
          <a:noFill/>
        </p:spPr>
        <p:txBody>
          <a:bodyPr wrap="square" lIns="85730" tIns="0" rIns="0" bIns="0"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remote -v</a:t>
            </a:r>
          </a:p>
          <a:p>
            <a:r>
              <a:rPr lang="en-US" sz="1200" dirty="0">
                <a:latin typeface="Consolas" panose="020B0609020204030204" pitchFamily="49" charset="0"/>
                <a:cs typeface="Consolas" panose="020B0609020204030204" pitchFamily="49" charset="0"/>
              </a:rPr>
              <a:t>origin  https://innersource.soprasteria.com/software-automation-architecture/git-training.git (fetch)</a:t>
            </a:r>
          </a:p>
          <a:p>
            <a:r>
              <a:rPr lang="en-US" sz="1200" dirty="0">
                <a:latin typeface="Consolas" panose="020B0609020204030204" pitchFamily="49" charset="0"/>
                <a:cs typeface="Consolas" panose="020B0609020204030204" pitchFamily="49" charset="0"/>
              </a:rPr>
              <a:t>origin  https://innersource.soprasteria.com/software-automation-architecture/git-training.git (push)</a:t>
            </a:r>
          </a:p>
          <a:p>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https://innersource.soprasteria.com/etienne.vrignaud/git-training.git (fetch)</a:t>
            </a:r>
          </a:p>
          <a:p>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https://innersource.soprasteria.com/etienne.vrignaud/git-training.git (push)</a:t>
            </a:r>
          </a:p>
        </p:txBody>
      </p:sp>
    </p:spTree>
    <p:extLst>
      <p:ext uri="{BB962C8B-B14F-4D97-AF65-F5344CB8AC3E}">
        <p14:creationId xmlns:p14="http://schemas.microsoft.com/office/powerpoint/2010/main" val="3960708187"/>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1510" y="1513774"/>
            <a:ext cx="5853090" cy="3191575"/>
          </a:xfrm>
        </p:spPr>
        <p:txBody>
          <a:bodyPr/>
          <a:lstStyle/>
          <a:p>
            <a:r>
              <a:rPr lang="en-US" dirty="0" smtClean="0"/>
              <a:t>Introduction</a:t>
            </a:r>
          </a:p>
          <a:p>
            <a:r>
              <a:rPr lang="en-US" dirty="0" smtClean="0"/>
              <a:t>A little vocabulary</a:t>
            </a:r>
          </a:p>
          <a:p>
            <a:r>
              <a:rPr lang="en-US" dirty="0" smtClean="0"/>
              <a:t>Basic usage</a:t>
            </a:r>
          </a:p>
          <a:p>
            <a:pPr marL="0" indent="0">
              <a:buNone/>
            </a:pPr>
            <a:endParaRPr lang="en-US" dirty="0"/>
          </a:p>
        </p:txBody>
      </p:sp>
      <p:sp>
        <p:nvSpPr>
          <p:cNvPr id="3" name="Text Placeholder 2"/>
          <p:cNvSpPr>
            <a:spLocks noGrp="1"/>
          </p:cNvSpPr>
          <p:nvPr>
            <p:ph type="body" sz="quarter" idx="11"/>
          </p:nvPr>
        </p:nvSpPr>
        <p:spPr>
          <a:xfrm>
            <a:off x="7003366" y="1513774"/>
            <a:ext cx="1683434" cy="3039175"/>
          </a:xfrm>
        </p:spPr>
        <p:txBody>
          <a:bodyPr/>
          <a:lstStyle/>
          <a:p>
            <a:r>
              <a:rPr lang="fr-BE" dirty="0" smtClean="0"/>
              <a:t>00’20</a:t>
            </a:r>
          </a:p>
          <a:p>
            <a:r>
              <a:rPr lang="fr-BE" dirty="0" smtClean="0"/>
              <a:t>00’40</a:t>
            </a:r>
          </a:p>
          <a:p>
            <a:r>
              <a:rPr lang="fr-BE" dirty="0" smtClean="0"/>
              <a:t>03’00</a:t>
            </a:r>
          </a:p>
        </p:txBody>
      </p:sp>
    </p:spTree>
    <p:extLst>
      <p:ext uri="{BB962C8B-B14F-4D97-AF65-F5344CB8AC3E}">
        <p14:creationId xmlns:p14="http://schemas.microsoft.com/office/powerpoint/2010/main" val="3342412142"/>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371600" cy="601661"/>
          </a:xfrm>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5468380" cy="381000"/>
          </a:xfrm>
        </p:spPr>
        <p:txBody>
          <a:bodyPr/>
          <a:lstStyle/>
          <a:p>
            <a:r>
              <a:rPr lang="fr-FR" dirty="0" smtClean="0"/>
              <a:t>Pull</a:t>
            </a:r>
            <a:endParaRPr lang="en-US" dirty="0"/>
          </a:p>
        </p:txBody>
      </p:sp>
      <p:sp>
        <p:nvSpPr>
          <p:cNvPr id="10" name="Content Placeholder 8"/>
          <p:cNvSpPr>
            <a:spLocks noGrp="1"/>
          </p:cNvSpPr>
          <p:nvPr>
            <p:ph sz="quarter" idx="10"/>
          </p:nvPr>
        </p:nvSpPr>
        <p:spPr>
          <a:xfrm>
            <a:off x="457200" y="2466173"/>
            <a:ext cx="8229600" cy="2467777"/>
          </a:xfrm>
        </p:spPr>
        <p:txBody>
          <a:bodyPr/>
          <a:lstStyle/>
          <a:p>
            <a:pPr marL="342900" lvl="0" indent="-342900">
              <a:buFont typeface="Wingdings" panose="05000000000000000000" pitchFamily="2" charset="2"/>
              <a:buChar char="§"/>
            </a:pPr>
            <a:r>
              <a:rPr lang="en-US" dirty="0"/>
              <a:t>Incorporates changes from a </a:t>
            </a:r>
            <a:r>
              <a:rPr lang="en-US" dirty="0" smtClean="0"/>
              <a:t>branch on a remote repo into </a:t>
            </a:r>
            <a:r>
              <a:rPr lang="en-US" dirty="0"/>
              <a:t>the current </a:t>
            </a:r>
            <a:r>
              <a:rPr lang="en-US" dirty="0" smtClean="0"/>
              <a:t>local branch</a:t>
            </a:r>
          </a:p>
          <a:p>
            <a:pPr marL="342900" lvl="0" indent="-342900">
              <a:buFont typeface="Wingdings" panose="05000000000000000000" pitchFamily="2" charset="2"/>
              <a:buChar char="§"/>
            </a:pPr>
            <a:r>
              <a:rPr lang="en-US" dirty="0" smtClean="0"/>
              <a:t>Shortcut for </a:t>
            </a:r>
            <a:r>
              <a:rPr lang="en-US" i="1" dirty="0" smtClean="0"/>
              <a:t>fetch</a:t>
            </a:r>
            <a:r>
              <a:rPr lang="en-US" dirty="0" smtClean="0"/>
              <a:t> + (</a:t>
            </a:r>
            <a:r>
              <a:rPr lang="en-US" b="1" i="1" dirty="0" smtClean="0"/>
              <a:t>merge</a:t>
            </a:r>
            <a:r>
              <a:rPr lang="en-US" dirty="0" smtClean="0"/>
              <a:t> or </a:t>
            </a:r>
            <a:r>
              <a:rPr lang="en-US" b="1" i="1" dirty="0" smtClean="0"/>
              <a:t>rebase</a:t>
            </a:r>
            <a:r>
              <a:rPr lang="en-US" dirty="0" smtClean="0"/>
              <a:t>)</a:t>
            </a:r>
          </a:p>
          <a:p>
            <a:pPr marL="342900" indent="-342900">
              <a:buFont typeface="Wingdings" panose="05000000000000000000" pitchFamily="2" charset="2"/>
              <a:buChar char="§"/>
            </a:pPr>
            <a:r>
              <a:rPr lang="en-GB" dirty="0"/>
              <a:t>Pull will not work if you have local changes that are in conflict </a:t>
            </a:r>
            <a:r>
              <a:rPr lang="en-GB" dirty="0" smtClean="0"/>
              <a:t>--&gt; </a:t>
            </a:r>
            <a:r>
              <a:rPr lang="en-GB" dirty="0">
                <a:latin typeface="Consolas" panose="020B0609020204030204" pitchFamily="49" charset="0"/>
              </a:rPr>
              <a:t>stash</a:t>
            </a:r>
            <a:r>
              <a:rPr lang="en-GB" dirty="0"/>
              <a:t>, </a:t>
            </a:r>
            <a:r>
              <a:rPr lang="en-GB" dirty="0">
                <a:latin typeface="Consolas" panose="020B0609020204030204" pitchFamily="49" charset="0"/>
              </a:rPr>
              <a:t>commit</a:t>
            </a:r>
            <a:r>
              <a:rPr lang="en-GB" dirty="0"/>
              <a:t> or </a:t>
            </a:r>
            <a:r>
              <a:rPr lang="en-GB" dirty="0" smtClean="0">
                <a:latin typeface="Consolas" panose="020B0609020204030204" pitchFamily="49" charset="0"/>
              </a:rPr>
              <a:t>reset</a:t>
            </a:r>
            <a:endParaRPr lang="fr-BE" dirty="0">
              <a:latin typeface="Consolas" panose="020B0609020204030204" pitchFamily="49" charset="0"/>
            </a:endParaRPr>
          </a:p>
        </p:txBody>
      </p:sp>
      <p:grpSp>
        <p:nvGrpSpPr>
          <p:cNvPr id="2" name="Groupe 1"/>
          <p:cNvGrpSpPr/>
          <p:nvPr/>
        </p:nvGrpSpPr>
        <p:grpSpPr>
          <a:xfrm>
            <a:off x="3930500" y="408296"/>
            <a:ext cx="4602081" cy="1841688"/>
            <a:chOff x="5136282" y="408296"/>
            <a:chExt cx="3396299" cy="1359151"/>
          </a:xfrm>
        </p:grpSpPr>
        <p:sp>
          <p:nvSpPr>
            <p:cNvPr id="17" name="Rectangle à coins arrondis 16"/>
            <p:cNvSpPr/>
            <p:nvPr/>
          </p:nvSpPr>
          <p:spPr>
            <a:xfrm>
              <a:off x="6791100" y="40829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cxnSp>
          <p:nvCxnSpPr>
            <p:cNvPr id="19" name="Connecteur droit 18"/>
            <p:cNvCxnSpPr>
              <a:stCxn id="17" idx="2"/>
            </p:cNvCxnSpPr>
            <p:nvPr/>
          </p:nvCxnSpPr>
          <p:spPr>
            <a:xfrm>
              <a:off x="7226517" y="658661"/>
              <a:ext cx="8175" cy="11007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Rectangle à coins arrondis 19"/>
            <p:cNvSpPr/>
            <p:nvPr/>
          </p:nvSpPr>
          <p:spPr>
            <a:xfrm>
              <a:off x="7848600" y="408296"/>
              <a:ext cx="683981" cy="250365"/>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Remote repository</a:t>
              </a:r>
              <a:endParaRPr lang="en-US" sz="800" dirty="0">
                <a:solidFill>
                  <a:schemeClr val="tx1"/>
                </a:solidFill>
                <a:cs typeface="Consolas" panose="020B0609020204030204" pitchFamily="49" charset="0"/>
              </a:endParaRPr>
            </a:p>
          </p:txBody>
        </p:sp>
        <p:cxnSp>
          <p:nvCxnSpPr>
            <p:cNvPr id="21" name="Connecteur droit 20"/>
            <p:cNvCxnSpPr>
              <a:stCxn id="20" idx="2"/>
            </p:cNvCxnSpPr>
            <p:nvPr/>
          </p:nvCxnSpPr>
          <p:spPr>
            <a:xfrm>
              <a:off x="8190591" y="658661"/>
              <a:ext cx="3319" cy="110076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Flèche gauche 22"/>
            <p:cNvSpPr/>
            <p:nvPr/>
          </p:nvSpPr>
          <p:spPr>
            <a:xfrm>
              <a:off x="7251406" y="1002573"/>
              <a:ext cx="922471"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Fetch</a:t>
              </a:r>
              <a:endParaRPr lang="en-US" sz="800" dirty="0"/>
            </a:p>
          </p:txBody>
        </p:sp>
        <p:sp>
          <p:nvSpPr>
            <p:cNvPr id="29" name="Rectangle à coins arrondis 28"/>
            <p:cNvSpPr/>
            <p:nvPr/>
          </p:nvSpPr>
          <p:spPr>
            <a:xfrm>
              <a:off x="5136282" y="40829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30" name="Rectangle à coins arrondis 29"/>
            <p:cNvSpPr/>
            <p:nvPr/>
          </p:nvSpPr>
          <p:spPr>
            <a:xfrm>
              <a:off x="6002843" y="40829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31" name="Connecteur droit 30"/>
            <p:cNvCxnSpPr>
              <a:stCxn id="29" idx="2"/>
            </p:cNvCxnSpPr>
            <p:nvPr/>
          </p:nvCxnSpPr>
          <p:spPr>
            <a:xfrm flipH="1">
              <a:off x="5472029" y="658661"/>
              <a:ext cx="4200"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stCxn id="30" idx="2"/>
            </p:cNvCxnSpPr>
            <p:nvPr/>
          </p:nvCxnSpPr>
          <p:spPr>
            <a:xfrm flipH="1">
              <a:off x="6296609" y="658661"/>
              <a:ext cx="3881"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Flèche gauche 33"/>
            <p:cNvSpPr/>
            <p:nvPr/>
          </p:nvSpPr>
          <p:spPr>
            <a:xfrm>
              <a:off x="5491899" y="1002573"/>
              <a:ext cx="1717903"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Merge / Rebase</a:t>
              </a:r>
              <a:endParaRPr lang="en-US" sz="800" dirty="0"/>
            </a:p>
          </p:txBody>
        </p:sp>
      </p:grpSp>
    </p:spTree>
    <p:extLst>
      <p:ext uri="{BB962C8B-B14F-4D97-AF65-F5344CB8AC3E}">
        <p14:creationId xmlns:p14="http://schemas.microsoft.com/office/powerpoint/2010/main" val="321177812"/>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371600" cy="601661"/>
          </a:xfrm>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488503"/>
            <a:ext cx="8534400" cy="457935"/>
          </a:xfrm>
        </p:spPr>
        <p:txBody>
          <a:bodyPr/>
          <a:lstStyle/>
          <a:p>
            <a:r>
              <a:rPr lang="en-US" dirty="0" smtClean="0"/>
              <a:t>	Merge 			 	Rebase</a:t>
            </a:r>
            <a:endParaRPr lang="en-US" dirty="0"/>
          </a:p>
        </p:txBody>
      </p:sp>
      <p:sp>
        <p:nvSpPr>
          <p:cNvPr id="40" name="ZoneTexte 39"/>
          <p:cNvSpPr txBox="1"/>
          <p:nvPr/>
        </p:nvSpPr>
        <p:spPr bwMode="black">
          <a:xfrm>
            <a:off x="474577" y="1165520"/>
            <a:ext cx="676044" cy="138499"/>
          </a:xfrm>
          <a:prstGeom prst="rect">
            <a:avLst/>
          </a:prstGeom>
          <a:noFill/>
        </p:spPr>
        <p:txBody>
          <a:bodyPr wrap="square" lIns="85730" tIns="0" rIns="0" bIns="0" rtlCol="0">
            <a:spAutoFit/>
          </a:bodyPr>
          <a:lstStyle/>
          <a:p>
            <a:pPr>
              <a:buClr>
                <a:schemeClr val="tx2"/>
              </a:buClr>
            </a:pPr>
            <a:r>
              <a:rPr lang="en-US" sz="900" b="1" dirty="0">
                <a:solidFill>
                  <a:schemeClr val="tx2"/>
                </a:solidFill>
                <a:latin typeface="Segoe UI Symbol" panose="020B0502040204020203" pitchFamily="34" charset="0"/>
                <a:ea typeface="Segoe UI Symbol" panose="020B0502040204020203" pitchFamily="34" charset="0"/>
                <a:cs typeface="Consolas" panose="020B0609020204030204" pitchFamily="49" charset="0"/>
              </a:rPr>
              <a:t>⏵ </a:t>
            </a: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41" name="ZoneTexte 40"/>
          <p:cNvSpPr txBox="1"/>
          <p:nvPr/>
        </p:nvSpPr>
        <p:spPr bwMode="black">
          <a:xfrm>
            <a:off x="2729615" y="1177975"/>
            <a:ext cx="732371"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84" name="Rectangle à coins arrondis 83"/>
          <p:cNvSpPr/>
          <p:nvPr/>
        </p:nvSpPr>
        <p:spPr>
          <a:xfrm>
            <a:off x="1169773" y="3394678"/>
            <a:ext cx="651600" cy="118800"/>
          </a:xfrm>
          <a:prstGeom prst="roundRect">
            <a:avLst/>
          </a:prstGeom>
          <a:solidFill>
            <a:srgbClr val="92D050"/>
          </a:solidFill>
          <a:ln w="28575">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tx1"/>
                </a:solidFill>
                <a:latin typeface="Consolas" panose="020B0609020204030204" pitchFamily="49" charset="0"/>
                <a:cs typeface="Consolas" panose="020B0609020204030204" pitchFamily="49" charset="0"/>
              </a:rPr>
              <a:t>1cbf5873</a:t>
            </a:r>
            <a:endParaRPr lang="en-US" sz="700" dirty="0">
              <a:solidFill>
                <a:schemeClr val="tx1"/>
              </a:solidFill>
              <a:latin typeface="Consolas" panose="020B0609020204030204" pitchFamily="49" charset="0"/>
              <a:cs typeface="Consolas" panose="020B0609020204030204" pitchFamily="49" charset="0"/>
            </a:endParaRPr>
          </a:p>
        </p:txBody>
      </p:sp>
      <p:sp>
        <p:nvSpPr>
          <p:cNvPr id="104" name="ZoneTexte 103"/>
          <p:cNvSpPr txBox="1"/>
          <p:nvPr/>
        </p:nvSpPr>
        <p:spPr bwMode="black">
          <a:xfrm>
            <a:off x="925063" y="2803510"/>
            <a:ext cx="1508705" cy="138499"/>
          </a:xfrm>
          <a:prstGeom prst="rect">
            <a:avLst/>
          </a:prstGeom>
          <a:noFill/>
        </p:spPr>
        <p:txBody>
          <a:bodyPr wrap="square" lIns="85730" tIns="0" rIns="0" bIns="0" rtlCol="0">
            <a:spAutoFit/>
          </a:bodyPr>
          <a:lstStyle/>
          <a:p>
            <a:pPr algn="ctr">
              <a:buClr>
                <a:schemeClr val="tx2"/>
              </a:buClr>
            </a:pPr>
            <a:r>
              <a:rPr lang="en-US" sz="900" b="1" dirty="0" smtClean="0">
                <a:solidFill>
                  <a:schemeClr val="tx2"/>
                </a:solidFill>
                <a:latin typeface="Consolas" panose="020B0609020204030204" pitchFamily="49" charset="0"/>
                <a:cs typeface="Consolas" panose="020B0609020204030204" pitchFamily="49" charset="0"/>
              </a:rPr>
              <a:t>$ </a:t>
            </a:r>
            <a:r>
              <a:rPr lang="en-US" sz="900" b="1" dirty="0" err="1" smtClean="0">
                <a:solidFill>
                  <a:schemeClr val="tx2"/>
                </a:solidFill>
                <a:latin typeface="Consolas" panose="020B0609020204030204" pitchFamily="49" charset="0"/>
                <a:cs typeface="Consolas" panose="020B0609020204030204" pitchFamily="49" charset="0"/>
              </a:rPr>
              <a:t>git</a:t>
            </a:r>
            <a:r>
              <a:rPr lang="en-US" sz="900" b="1" dirty="0" smtClean="0">
                <a:solidFill>
                  <a:schemeClr val="tx2"/>
                </a:solidFill>
                <a:latin typeface="Consolas" panose="020B0609020204030204" pitchFamily="49" charset="0"/>
                <a:cs typeface="Consolas" panose="020B0609020204030204" pitchFamily="49" charset="0"/>
              </a:rPr>
              <a:t> merge FEATURE_1</a:t>
            </a:r>
            <a:endParaRPr lang="en-US" sz="900" b="1" dirty="0">
              <a:solidFill>
                <a:schemeClr val="tx2"/>
              </a:solidFill>
              <a:latin typeface="Consolas" panose="020B0609020204030204" pitchFamily="49" charset="0"/>
              <a:cs typeface="Consolas" panose="020B0609020204030204" pitchFamily="49" charset="0"/>
            </a:endParaRPr>
          </a:p>
        </p:txBody>
      </p:sp>
      <p:sp>
        <p:nvSpPr>
          <p:cNvPr id="105" name="ZoneTexte 104"/>
          <p:cNvSpPr txBox="1"/>
          <p:nvPr/>
        </p:nvSpPr>
        <p:spPr bwMode="black">
          <a:xfrm>
            <a:off x="5824779" y="2803510"/>
            <a:ext cx="1565771" cy="138499"/>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 </a:t>
            </a:r>
            <a:r>
              <a:rPr lang="en-US" sz="900" b="1" dirty="0" err="1" smtClean="0">
                <a:solidFill>
                  <a:schemeClr val="tx2"/>
                </a:solidFill>
                <a:latin typeface="Consolas" panose="020B0609020204030204" pitchFamily="49" charset="0"/>
                <a:cs typeface="Consolas" panose="020B0609020204030204" pitchFamily="49" charset="0"/>
              </a:rPr>
              <a:t>git</a:t>
            </a:r>
            <a:r>
              <a:rPr lang="en-US" sz="900" b="1" dirty="0" smtClean="0">
                <a:solidFill>
                  <a:schemeClr val="tx2"/>
                </a:solidFill>
                <a:latin typeface="Consolas" panose="020B0609020204030204" pitchFamily="49" charset="0"/>
                <a:cs typeface="Consolas" panose="020B0609020204030204" pitchFamily="49" charset="0"/>
              </a:rPr>
              <a:t> rebase master</a:t>
            </a:r>
          </a:p>
        </p:txBody>
      </p:sp>
      <p:sp>
        <p:nvSpPr>
          <p:cNvPr id="118" name="Rectangle à coins arrondis 117"/>
          <p:cNvSpPr/>
          <p:nvPr/>
        </p:nvSpPr>
        <p:spPr>
          <a:xfrm>
            <a:off x="1177373" y="1178135"/>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119" name="Rectangle à coins arrondis 118"/>
          <p:cNvSpPr/>
          <p:nvPr/>
        </p:nvSpPr>
        <p:spPr>
          <a:xfrm>
            <a:off x="1174197" y="1463598"/>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120" name="Rectangle à coins arrondis 119"/>
          <p:cNvSpPr/>
          <p:nvPr/>
        </p:nvSpPr>
        <p:spPr>
          <a:xfrm>
            <a:off x="1180627" y="1751415"/>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121" name="Rectangle à coins arrondis 120"/>
          <p:cNvSpPr/>
          <p:nvPr/>
        </p:nvSpPr>
        <p:spPr>
          <a:xfrm>
            <a:off x="1180627" y="2032713"/>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122" name="Rectangle à coins arrondis 121"/>
          <p:cNvSpPr/>
          <p:nvPr/>
        </p:nvSpPr>
        <p:spPr>
          <a:xfrm>
            <a:off x="1180627" y="2317817"/>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124" name="Rectangle à coins arrondis 123"/>
          <p:cNvSpPr/>
          <p:nvPr/>
        </p:nvSpPr>
        <p:spPr>
          <a:xfrm>
            <a:off x="2035793" y="1178135"/>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125" name="Rectangle à coins arrondis 124"/>
          <p:cNvSpPr/>
          <p:nvPr/>
        </p:nvSpPr>
        <p:spPr>
          <a:xfrm>
            <a:off x="2035793" y="1459986"/>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4126" name="Connecteur droit avec flèche 4125"/>
          <p:cNvCxnSpPr/>
          <p:nvPr/>
        </p:nvCxnSpPr>
        <p:spPr>
          <a:xfrm flipV="1">
            <a:off x="1522613"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p:nvPr/>
        </p:nvCxnSpPr>
        <p:spPr>
          <a:xfrm flipV="1">
            <a:off x="1522613" y="16080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a:xfrm flipV="1">
            <a:off x="1522613" y="19043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5" name="Connecteur droit avec flèche 64"/>
          <p:cNvCxnSpPr/>
          <p:nvPr/>
        </p:nvCxnSpPr>
        <p:spPr>
          <a:xfrm flipV="1">
            <a:off x="1522613" y="218540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p:nvPr/>
        </p:nvCxnSpPr>
        <p:spPr>
          <a:xfrm flipV="1">
            <a:off x="2360813"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7" name="Connecteur en angle 66"/>
          <p:cNvCxnSpPr/>
          <p:nvPr/>
        </p:nvCxnSpPr>
        <p:spPr>
          <a:xfrm flipV="1">
            <a:off x="1867853" y="1630825"/>
            <a:ext cx="487149" cy="187068"/>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75" name="ZoneTexte 74"/>
          <p:cNvSpPr txBox="1"/>
          <p:nvPr/>
        </p:nvSpPr>
        <p:spPr bwMode="black">
          <a:xfrm>
            <a:off x="5311035" y="1175228"/>
            <a:ext cx="570617"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81" name="ZoneTexte 80"/>
          <p:cNvSpPr txBox="1"/>
          <p:nvPr/>
        </p:nvSpPr>
        <p:spPr bwMode="black">
          <a:xfrm>
            <a:off x="7417946" y="1159275"/>
            <a:ext cx="975904" cy="138499"/>
          </a:xfrm>
          <a:prstGeom prst="rect">
            <a:avLst/>
          </a:prstGeom>
          <a:noFill/>
        </p:spPr>
        <p:txBody>
          <a:bodyPr wrap="square" lIns="85730" tIns="0" rIns="0" bIns="0" rtlCol="0">
            <a:spAutoFit/>
          </a:bodyPr>
          <a:lstStyle/>
          <a:p>
            <a:pPr>
              <a:buClr>
                <a:schemeClr val="tx2"/>
              </a:buClr>
            </a:pPr>
            <a:r>
              <a:rPr lang="en-US" sz="700" b="1" dirty="0">
                <a:solidFill>
                  <a:schemeClr val="tx2"/>
                </a:solidFill>
                <a:latin typeface="Segoe UI Symbol" panose="020B0502040204020203" pitchFamily="34" charset="0"/>
                <a:ea typeface="Segoe UI Symbol" panose="020B0502040204020203" pitchFamily="34" charset="0"/>
                <a:cs typeface="Consolas" panose="020B0609020204030204" pitchFamily="49" charset="0"/>
              </a:rPr>
              <a:t>⏵</a:t>
            </a:r>
            <a:r>
              <a:rPr lang="en-US" sz="700" b="1" dirty="0" smtClean="0">
                <a:solidFill>
                  <a:schemeClr val="tx2"/>
                </a:solidFill>
                <a:latin typeface="Consolas" panose="020B0609020204030204" pitchFamily="49" charset="0"/>
                <a:cs typeface="Consolas" panose="020B0609020204030204" pitchFamily="49" charset="0"/>
              </a:rPr>
              <a:t> </a:t>
            </a: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85" name="Rectangle à coins arrondis 84"/>
          <p:cNvSpPr/>
          <p:nvPr/>
        </p:nvSpPr>
        <p:spPr>
          <a:xfrm>
            <a:off x="5907793" y="1178135"/>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86" name="Rectangle à coins arrondis 85"/>
          <p:cNvSpPr/>
          <p:nvPr/>
        </p:nvSpPr>
        <p:spPr>
          <a:xfrm>
            <a:off x="5904617" y="1463598"/>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87" name="Rectangle à coins arrondis 86"/>
          <p:cNvSpPr/>
          <p:nvPr/>
        </p:nvSpPr>
        <p:spPr>
          <a:xfrm>
            <a:off x="5911047" y="1751415"/>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88" name="Rectangle à coins arrondis 87"/>
          <p:cNvSpPr/>
          <p:nvPr/>
        </p:nvSpPr>
        <p:spPr>
          <a:xfrm>
            <a:off x="5911047" y="2032713"/>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93" name="Rectangle à coins arrondis 92"/>
          <p:cNvSpPr/>
          <p:nvPr/>
        </p:nvSpPr>
        <p:spPr>
          <a:xfrm>
            <a:off x="5911047" y="2317817"/>
            <a:ext cx="650040" cy="119639"/>
          </a:xfrm>
          <a:prstGeom prst="roundRect">
            <a:avLst/>
          </a:prstGeom>
          <a:solidFill>
            <a:schemeClr val="accent4">
              <a:lumMod val="75000"/>
              <a:alpha val="60000"/>
            </a:schemeClr>
          </a:solidFill>
          <a:ln w="28575">
            <a:solidFill>
              <a:schemeClr val="accent4">
                <a:lumMod val="75000"/>
                <a:alpha val="60000"/>
              </a:schemeClr>
            </a:solidFill>
            <a:headEnd type="stealth"/>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94" name="Rectangle à coins arrondis 93"/>
          <p:cNvSpPr/>
          <p:nvPr/>
        </p:nvSpPr>
        <p:spPr>
          <a:xfrm>
            <a:off x="6766213" y="1178135"/>
            <a:ext cx="650040" cy="119639"/>
          </a:xfrm>
          <a:prstGeom prst="roundRect">
            <a:avLst/>
          </a:prstGeom>
          <a:solidFill>
            <a:schemeClr val="accent6">
              <a:lumMod val="75000"/>
            </a:schemeClr>
          </a:solidFill>
          <a:ln w="28575">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95" name="Rectangle à coins arrondis 94"/>
          <p:cNvSpPr/>
          <p:nvPr/>
        </p:nvSpPr>
        <p:spPr>
          <a:xfrm>
            <a:off x="6766213" y="1459986"/>
            <a:ext cx="650040" cy="119639"/>
          </a:xfrm>
          <a:prstGeom prst="roundRect">
            <a:avLst/>
          </a:prstGeom>
          <a:solidFill>
            <a:schemeClr val="accent6">
              <a:lumMod val="75000"/>
            </a:schemeClr>
          </a:solidFill>
          <a:ln w="28575">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96" name="Connecteur droit avec flèche 95"/>
          <p:cNvCxnSpPr/>
          <p:nvPr/>
        </p:nvCxnSpPr>
        <p:spPr>
          <a:xfrm flipV="1">
            <a:off x="6253033"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97" name="Connecteur droit avec flèche 96"/>
          <p:cNvCxnSpPr/>
          <p:nvPr/>
        </p:nvCxnSpPr>
        <p:spPr>
          <a:xfrm flipV="1">
            <a:off x="6253033" y="16080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98" name="Connecteur droit avec flèche 97"/>
          <p:cNvCxnSpPr/>
          <p:nvPr/>
        </p:nvCxnSpPr>
        <p:spPr>
          <a:xfrm flipV="1">
            <a:off x="6253033" y="19043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99" name="Connecteur droit avec flèche 98"/>
          <p:cNvCxnSpPr/>
          <p:nvPr/>
        </p:nvCxnSpPr>
        <p:spPr>
          <a:xfrm flipV="1">
            <a:off x="6253033" y="218540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00" name="Connecteur droit avec flèche 99"/>
          <p:cNvCxnSpPr/>
          <p:nvPr/>
        </p:nvCxnSpPr>
        <p:spPr>
          <a:xfrm flipV="1">
            <a:off x="7091233"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01" name="Connecteur en angle 100"/>
          <p:cNvCxnSpPr/>
          <p:nvPr/>
        </p:nvCxnSpPr>
        <p:spPr>
          <a:xfrm flipV="1">
            <a:off x="6598273" y="1630825"/>
            <a:ext cx="487149" cy="187068"/>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102" name="ZoneTexte 101"/>
          <p:cNvSpPr txBox="1"/>
          <p:nvPr/>
        </p:nvSpPr>
        <p:spPr bwMode="black">
          <a:xfrm>
            <a:off x="457200" y="3392938"/>
            <a:ext cx="719003" cy="140240"/>
          </a:xfrm>
          <a:prstGeom prst="rect">
            <a:avLst/>
          </a:prstGeom>
          <a:noFill/>
        </p:spPr>
        <p:txBody>
          <a:bodyPr wrap="square" lIns="85730" tIns="0" rIns="0" bIns="0" rtlCol="0">
            <a:spAutoFit/>
          </a:bodyPr>
          <a:lstStyle/>
          <a:p>
            <a:pPr>
              <a:buClr>
                <a:schemeClr val="tx2"/>
              </a:buClr>
            </a:pPr>
            <a:r>
              <a:rPr lang="en-US" sz="900" b="1" dirty="0">
                <a:solidFill>
                  <a:schemeClr val="tx2"/>
                </a:solidFill>
                <a:latin typeface="Segoe UI Symbol" panose="020B0502040204020203" pitchFamily="34" charset="0"/>
                <a:ea typeface="Segoe UI Symbol" panose="020B0502040204020203" pitchFamily="34" charset="0"/>
                <a:cs typeface="Consolas" panose="020B0609020204030204" pitchFamily="49" charset="0"/>
              </a:rPr>
              <a:t>⏵</a:t>
            </a:r>
            <a:r>
              <a:rPr lang="en-US" sz="900" b="1" dirty="0" smtClean="0">
                <a:solidFill>
                  <a:schemeClr val="tx2"/>
                </a:solidFill>
                <a:latin typeface="Consolas" panose="020B0609020204030204" pitchFamily="49" charset="0"/>
                <a:cs typeface="Consolas" panose="020B0609020204030204" pitchFamily="49" charset="0"/>
              </a:rPr>
              <a:t> master</a:t>
            </a:r>
          </a:p>
        </p:txBody>
      </p:sp>
      <p:sp>
        <p:nvSpPr>
          <p:cNvPr id="103" name="ZoneTexte 102"/>
          <p:cNvSpPr txBox="1"/>
          <p:nvPr/>
        </p:nvSpPr>
        <p:spPr bwMode="black">
          <a:xfrm>
            <a:off x="2674234" y="3690860"/>
            <a:ext cx="754034"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06" name="Rectangle à coins arrondis 105"/>
          <p:cNvSpPr/>
          <p:nvPr/>
        </p:nvSpPr>
        <p:spPr>
          <a:xfrm>
            <a:off x="1172949" y="3678943"/>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107" name="Rectangle à coins arrondis 106"/>
          <p:cNvSpPr/>
          <p:nvPr/>
        </p:nvSpPr>
        <p:spPr>
          <a:xfrm>
            <a:off x="1169773" y="3964406"/>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108" name="Rectangle à coins arrondis 107"/>
          <p:cNvSpPr/>
          <p:nvPr/>
        </p:nvSpPr>
        <p:spPr>
          <a:xfrm>
            <a:off x="1176203" y="4252223"/>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109" name="Rectangle à coins arrondis 108"/>
          <p:cNvSpPr/>
          <p:nvPr/>
        </p:nvSpPr>
        <p:spPr>
          <a:xfrm>
            <a:off x="1176203" y="4533521"/>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110" name="Rectangle à coins arrondis 109"/>
          <p:cNvSpPr/>
          <p:nvPr/>
        </p:nvSpPr>
        <p:spPr>
          <a:xfrm>
            <a:off x="1176203" y="4818625"/>
            <a:ext cx="650040" cy="119639"/>
          </a:xfrm>
          <a:prstGeom prst="roundRect">
            <a:avLst/>
          </a:prstGeom>
          <a:solidFill>
            <a:schemeClr val="accent4">
              <a:lumMod val="75000"/>
            </a:schemeClr>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111" name="Rectangle à coins arrondis 110"/>
          <p:cNvSpPr/>
          <p:nvPr/>
        </p:nvSpPr>
        <p:spPr>
          <a:xfrm>
            <a:off x="2031369" y="3678943"/>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112" name="Rectangle à coins arrondis 111"/>
          <p:cNvSpPr/>
          <p:nvPr/>
        </p:nvSpPr>
        <p:spPr>
          <a:xfrm>
            <a:off x="2031369" y="3960794"/>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113" name="Connecteur droit avec flèche 112"/>
          <p:cNvCxnSpPr/>
          <p:nvPr/>
        </p:nvCxnSpPr>
        <p:spPr>
          <a:xfrm flipV="1">
            <a:off x="1518189" y="3821653"/>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4" name="Connecteur droit avec flèche 113"/>
          <p:cNvCxnSpPr/>
          <p:nvPr/>
        </p:nvCxnSpPr>
        <p:spPr>
          <a:xfrm flipV="1">
            <a:off x="1518189" y="41088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p:cNvCxnSpPr/>
          <p:nvPr/>
        </p:nvCxnSpPr>
        <p:spPr>
          <a:xfrm flipV="1">
            <a:off x="1518189" y="44051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6" name="Connecteur droit avec flèche 115"/>
          <p:cNvCxnSpPr/>
          <p:nvPr/>
        </p:nvCxnSpPr>
        <p:spPr>
          <a:xfrm flipV="1">
            <a:off x="1518189" y="468620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7" name="Connecteur droit avec flèche 116"/>
          <p:cNvCxnSpPr/>
          <p:nvPr/>
        </p:nvCxnSpPr>
        <p:spPr>
          <a:xfrm flipV="1">
            <a:off x="2356389" y="3821653"/>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23" name="Connecteur en angle 122"/>
          <p:cNvCxnSpPr/>
          <p:nvPr/>
        </p:nvCxnSpPr>
        <p:spPr>
          <a:xfrm flipV="1">
            <a:off x="1863429" y="4131633"/>
            <a:ext cx="487149" cy="187068"/>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126" name="ZoneTexte 125"/>
          <p:cNvSpPr txBox="1"/>
          <p:nvPr/>
        </p:nvSpPr>
        <p:spPr bwMode="black">
          <a:xfrm>
            <a:off x="5311035" y="3676589"/>
            <a:ext cx="612133"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127" name="ZoneTexte 126"/>
          <p:cNvSpPr txBox="1"/>
          <p:nvPr/>
        </p:nvSpPr>
        <p:spPr bwMode="black">
          <a:xfrm>
            <a:off x="7416253" y="3079480"/>
            <a:ext cx="896280" cy="138499"/>
          </a:xfrm>
          <a:prstGeom prst="rect">
            <a:avLst/>
          </a:prstGeom>
          <a:noFill/>
        </p:spPr>
        <p:txBody>
          <a:bodyPr wrap="square" lIns="85730" tIns="0" rIns="0" bIns="0" rtlCol="0">
            <a:spAutoFit/>
          </a:bodyPr>
          <a:lstStyle/>
          <a:p>
            <a:pPr>
              <a:buClr>
                <a:schemeClr val="tx2"/>
              </a:buClr>
            </a:pPr>
            <a:r>
              <a:rPr lang="en-US" sz="700" b="1" dirty="0">
                <a:solidFill>
                  <a:schemeClr val="tx2"/>
                </a:solidFill>
                <a:latin typeface="Segoe UI Symbol" panose="020B0502040204020203" pitchFamily="34" charset="0"/>
                <a:ea typeface="Segoe UI Symbol" panose="020B0502040204020203" pitchFamily="34" charset="0"/>
                <a:cs typeface="Consolas" panose="020B0609020204030204" pitchFamily="49" charset="0"/>
              </a:rPr>
              <a:t>⏵</a:t>
            </a:r>
            <a:r>
              <a:rPr lang="en-US" sz="700" b="1" dirty="0" smtClean="0">
                <a:solidFill>
                  <a:schemeClr val="tx2"/>
                </a:solidFill>
                <a:latin typeface="Consolas" panose="020B0609020204030204" pitchFamily="49" charset="0"/>
                <a:cs typeface="Consolas" panose="020B0609020204030204" pitchFamily="49" charset="0"/>
              </a:rPr>
              <a:t> </a:t>
            </a: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28" name="Rectangle à coins arrondis 127"/>
          <p:cNvSpPr/>
          <p:nvPr/>
        </p:nvSpPr>
        <p:spPr>
          <a:xfrm>
            <a:off x="5907793" y="3678943"/>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af12b073</a:t>
            </a:r>
            <a:endParaRPr lang="en-US" sz="700" dirty="0">
              <a:solidFill>
                <a:schemeClr val="bg1"/>
              </a:solidFill>
              <a:latin typeface="Consolas" panose="020B0609020204030204" pitchFamily="49" charset="0"/>
              <a:cs typeface="Consolas" panose="020B0609020204030204" pitchFamily="49" charset="0"/>
            </a:endParaRPr>
          </a:p>
        </p:txBody>
      </p:sp>
      <p:sp>
        <p:nvSpPr>
          <p:cNvPr id="129" name="Rectangle à coins arrondis 128"/>
          <p:cNvSpPr/>
          <p:nvPr/>
        </p:nvSpPr>
        <p:spPr>
          <a:xfrm>
            <a:off x="5904617" y="3964406"/>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w5462bfe</a:t>
            </a:r>
            <a:endParaRPr lang="en-US" sz="700" dirty="0">
              <a:solidFill>
                <a:schemeClr val="bg1"/>
              </a:solidFill>
              <a:latin typeface="Consolas" panose="020B0609020204030204" pitchFamily="49" charset="0"/>
              <a:cs typeface="Consolas" panose="020B0609020204030204" pitchFamily="49" charset="0"/>
            </a:endParaRPr>
          </a:p>
        </p:txBody>
      </p:sp>
      <p:sp>
        <p:nvSpPr>
          <p:cNvPr id="130" name="Rectangle à coins arrondis 129"/>
          <p:cNvSpPr/>
          <p:nvPr/>
        </p:nvSpPr>
        <p:spPr>
          <a:xfrm>
            <a:off x="5911047" y="4252223"/>
            <a:ext cx="650040" cy="119639"/>
          </a:xfrm>
          <a:prstGeom prst="roundRect">
            <a:avLst/>
          </a:prstGeom>
          <a:solidFill>
            <a:schemeClr val="accent4">
              <a:lumMod val="75000"/>
              <a:alpha val="60000"/>
            </a:schemeClr>
          </a:solidFill>
          <a:ln w="28575">
            <a:solidFill>
              <a:schemeClr val="accent4">
                <a:lumMod val="75000"/>
                <a:alpha val="60000"/>
              </a:schemeClr>
            </a:solidFill>
            <a:headEnd type="stealth"/>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368f3565</a:t>
            </a:r>
            <a:endParaRPr lang="en-US" sz="700" dirty="0">
              <a:solidFill>
                <a:schemeClr val="bg1"/>
              </a:solidFill>
              <a:latin typeface="Consolas" panose="020B0609020204030204" pitchFamily="49" charset="0"/>
              <a:cs typeface="Consolas" panose="020B0609020204030204" pitchFamily="49" charset="0"/>
            </a:endParaRPr>
          </a:p>
        </p:txBody>
      </p:sp>
      <p:sp>
        <p:nvSpPr>
          <p:cNvPr id="131" name="Rectangle à coins arrondis 130"/>
          <p:cNvSpPr/>
          <p:nvPr/>
        </p:nvSpPr>
        <p:spPr>
          <a:xfrm>
            <a:off x="5911047" y="4533521"/>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1033177f</a:t>
            </a:r>
            <a:endParaRPr lang="en-US" sz="700" dirty="0">
              <a:solidFill>
                <a:schemeClr val="bg1"/>
              </a:solidFill>
              <a:latin typeface="Consolas" panose="020B0609020204030204" pitchFamily="49" charset="0"/>
              <a:cs typeface="Consolas" panose="020B0609020204030204" pitchFamily="49" charset="0"/>
            </a:endParaRPr>
          </a:p>
        </p:txBody>
      </p:sp>
      <p:sp>
        <p:nvSpPr>
          <p:cNvPr id="132" name="Rectangle à coins arrondis 131"/>
          <p:cNvSpPr/>
          <p:nvPr/>
        </p:nvSpPr>
        <p:spPr>
          <a:xfrm>
            <a:off x="5911047" y="4818625"/>
            <a:ext cx="650040" cy="119639"/>
          </a:xfrm>
          <a:prstGeom prst="roundRect">
            <a:avLst/>
          </a:prstGeom>
          <a:solidFill>
            <a:schemeClr val="accent4">
              <a:lumMod val="75000"/>
              <a:alpha val="60000"/>
            </a:schemeClr>
          </a:solidFill>
          <a:ln w="28575">
            <a:solidFill>
              <a:schemeClr val="accent4">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99bfc288</a:t>
            </a:r>
            <a:endParaRPr lang="en-US" sz="700" dirty="0">
              <a:solidFill>
                <a:schemeClr val="bg1"/>
              </a:solidFill>
              <a:latin typeface="Consolas" panose="020B0609020204030204" pitchFamily="49" charset="0"/>
              <a:cs typeface="Consolas" panose="020B0609020204030204" pitchFamily="49" charset="0"/>
            </a:endParaRPr>
          </a:p>
        </p:txBody>
      </p:sp>
      <p:sp>
        <p:nvSpPr>
          <p:cNvPr id="133" name="Rectangle à coins arrondis 132"/>
          <p:cNvSpPr/>
          <p:nvPr/>
        </p:nvSpPr>
        <p:spPr>
          <a:xfrm>
            <a:off x="6759232" y="3113810"/>
            <a:ext cx="650040" cy="119639"/>
          </a:xfrm>
          <a:prstGeom prst="roundRect">
            <a:avLst/>
          </a:prstGeom>
          <a:solidFill>
            <a:srgbClr val="92D050"/>
          </a:solidFill>
          <a:ln w="28575">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tx1"/>
                </a:solidFill>
                <a:latin typeface="Consolas" panose="020B0609020204030204" pitchFamily="49" charset="0"/>
                <a:cs typeface="Consolas" panose="020B0609020204030204" pitchFamily="49" charset="0"/>
              </a:rPr>
              <a:t>c769fc41</a:t>
            </a:r>
          </a:p>
        </p:txBody>
      </p:sp>
      <p:sp>
        <p:nvSpPr>
          <p:cNvPr id="134" name="Rectangle à coins arrondis 133"/>
          <p:cNvSpPr/>
          <p:nvPr/>
        </p:nvSpPr>
        <p:spPr>
          <a:xfrm>
            <a:off x="6759232" y="3395661"/>
            <a:ext cx="650040" cy="119639"/>
          </a:xfrm>
          <a:prstGeom prst="roundRect">
            <a:avLst/>
          </a:prstGeom>
          <a:solidFill>
            <a:srgbClr val="92D050"/>
          </a:solidFill>
          <a:ln w="28575">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tx1"/>
                </a:solidFill>
                <a:latin typeface="Consolas" panose="020B0609020204030204" pitchFamily="49" charset="0"/>
                <a:cs typeface="Consolas" panose="020B0609020204030204" pitchFamily="49" charset="0"/>
              </a:rPr>
              <a:t>57387afd</a:t>
            </a:r>
          </a:p>
        </p:txBody>
      </p:sp>
      <p:cxnSp>
        <p:nvCxnSpPr>
          <p:cNvPr id="135" name="Connecteur droit avec flèche 134"/>
          <p:cNvCxnSpPr/>
          <p:nvPr/>
        </p:nvCxnSpPr>
        <p:spPr>
          <a:xfrm flipV="1">
            <a:off x="6253033" y="3821653"/>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6" name="Connecteur droit avec flèche 135"/>
          <p:cNvCxnSpPr/>
          <p:nvPr/>
        </p:nvCxnSpPr>
        <p:spPr>
          <a:xfrm flipV="1">
            <a:off x="6253033" y="41088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7" name="Connecteur droit avec flèche 136"/>
          <p:cNvCxnSpPr/>
          <p:nvPr/>
        </p:nvCxnSpPr>
        <p:spPr>
          <a:xfrm flipV="1">
            <a:off x="6253033" y="44051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8" name="Connecteur droit avec flèche 137"/>
          <p:cNvCxnSpPr/>
          <p:nvPr/>
        </p:nvCxnSpPr>
        <p:spPr>
          <a:xfrm flipV="1">
            <a:off x="6253033" y="468620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9" name="Connecteur droit avec flèche 138"/>
          <p:cNvCxnSpPr/>
          <p:nvPr/>
        </p:nvCxnSpPr>
        <p:spPr>
          <a:xfrm flipV="1">
            <a:off x="7104472" y="3257550"/>
            <a:ext cx="0" cy="87941"/>
          </a:xfrm>
          <a:prstGeom prst="straightConnector1">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51" name="Connecteur en angle 150"/>
          <p:cNvCxnSpPr/>
          <p:nvPr/>
        </p:nvCxnSpPr>
        <p:spPr>
          <a:xfrm rot="10800000">
            <a:off x="1863431" y="3451345"/>
            <a:ext cx="496212" cy="176398"/>
          </a:xfrm>
          <a:prstGeom prst="bentConnector3">
            <a:avLst>
              <a:gd name="adj1" fmla="val -868"/>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52" name="Connecteur droit avec flèche 151"/>
          <p:cNvCxnSpPr/>
          <p:nvPr/>
        </p:nvCxnSpPr>
        <p:spPr>
          <a:xfrm flipV="1">
            <a:off x="1518189" y="3539803"/>
            <a:ext cx="0" cy="87941"/>
          </a:xfrm>
          <a:prstGeom prst="straightConnector1">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80" name="Connecteur en angle 79"/>
          <p:cNvCxnSpPr>
            <a:stCxn id="128" idx="3"/>
            <a:endCxn id="134" idx="2"/>
          </p:cNvCxnSpPr>
          <p:nvPr/>
        </p:nvCxnSpPr>
        <p:spPr>
          <a:xfrm flipV="1">
            <a:off x="6557833" y="3515300"/>
            <a:ext cx="526419" cy="223463"/>
          </a:xfrm>
          <a:prstGeom prst="bentConnector2">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4343400" y="782075"/>
            <a:ext cx="0" cy="4228075"/>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893669"/>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600200" cy="601661"/>
          </a:xfrm>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1371600" cy="381000"/>
          </a:xfrm>
        </p:spPr>
        <p:txBody>
          <a:bodyPr/>
          <a:lstStyle/>
          <a:p>
            <a:r>
              <a:rPr lang="fr-FR" dirty="0" smtClean="0"/>
              <a:t>Push</a:t>
            </a:r>
            <a:endParaRPr lang="en-US" dirty="0"/>
          </a:p>
        </p:txBody>
      </p:sp>
      <p:sp>
        <p:nvSpPr>
          <p:cNvPr id="10" name="Content Placeholder 8"/>
          <p:cNvSpPr>
            <a:spLocks noGrp="1"/>
          </p:cNvSpPr>
          <p:nvPr>
            <p:ph sz="quarter" idx="10"/>
          </p:nvPr>
        </p:nvSpPr>
        <p:spPr>
          <a:xfrm>
            <a:off x="457200" y="2544762"/>
            <a:ext cx="8229600" cy="1474788"/>
          </a:xfrm>
        </p:spPr>
        <p:txBody>
          <a:bodyPr/>
          <a:lstStyle/>
          <a:p>
            <a:pPr marL="342900" indent="-342900">
              <a:buFont typeface="Wingdings" panose="05000000000000000000" pitchFamily="2" charset="2"/>
              <a:buChar char="§"/>
            </a:pPr>
            <a:r>
              <a:rPr lang="en-US" dirty="0" smtClean="0"/>
              <a:t>Updates a remote branch from your local branch</a:t>
            </a:r>
            <a:endParaRPr lang="fr-FR" dirty="0"/>
          </a:p>
          <a:p>
            <a:pPr marL="342900" lvl="0" indent="-342900">
              <a:buFont typeface="Wingdings" panose="05000000000000000000" pitchFamily="2" charset="2"/>
              <a:buChar char="§"/>
            </a:pPr>
            <a:r>
              <a:rPr lang="en-US" dirty="0" smtClean="0"/>
              <a:t>Sends objects (commits) necessary </a:t>
            </a:r>
            <a:r>
              <a:rPr lang="en-US" dirty="0"/>
              <a:t>to complete the given </a:t>
            </a:r>
            <a:r>
              <a:rPr lang="en-US" dirty="0" smtClean="0"/>
              <a:t>branch</a:t>
            </a:r>
            <a:endParaRPr lang="fr-BE" dirty="0" smtClean="0"/>
          </a:p>
        </p:txBody>
      </p:sp>
      <p:grpSp>
        <p:nvGrpSpPr>
          <p:cNvPr id="2" name="Groupe 1"/>
          <p:cNvGrpSpPr/>
          <p:nvPr/>
        </p:nvGrpSpPr>
        <p:grpSpPr>
          <a:xfrm>
            <a:off x="4078516" y="408296"/>
            <a:ext cx="4454065" cy="1782454"/>
            <a:chOff x="5136282" y="408296"/>
            <a:chExt cx="3396299" cy="1359151"/>
          </a:xfrm>
        </p:grpSpPr>
        <p:sp>
          <p:nvSpPr>
            <p:cNvPr id="5" name="Rectangle à coins arrondis 4"/>
            <p:cNvSpPr/>
            <p:nvPr/>
          </p:nvSpPr>
          <p:spPr>
            <a:xfrm>
              <a:off x="6791100" y="40829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cxnSp>
          <p:nvCxnSpPr>
            <p:cNvPr id="6" name="Connecteur droit 5"/>
            <p:cNvCxnSpPr>
              <a:stCxn id="5" idx="2"/>
            </p:cNvCxnSpPr>
            <p:nvPr/>
          </p:nvCxnSpPr>
          <p:spPr>
            <a:xfrm>
              <a:off x="7226517" y="658661"/>
              <a:ext cx="8175" cy="11007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à coins arrondis 7"/>
            <p:cNvSpPr/>
            <p:nvPr/>
          </p:nvSpPr>
          <p:spPr>
            <a:xfrm>
              <a:off x="7848600" y="408296"/>
              <a:ext cx="683981" cy="250365"/>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Remote repository</a:t>
              </a:r>
              <a:endParaRPr lang="en-US" sz="800" dirty="0">
                <a:solidFill>
                  <a:schemeClr val="tx1"/>
                </a:solidFill>
                <a:cs typeface="Consolas" panose="020B0609020204030204" pitchFamily="49" charset="0"/>
              </a:endParaRPr>
            </a:p>
          </p:txBody>
        </p:sp>
        <p:cxnSp>
          <p:nvCxnSpPr>
            <p:cNvPr id="11" name="Connecteur droit 10"/>
            <p:cNvCxnSpPr>
              <a:stCxn id="8" idx="2"/>
            </p:cNvCxnSpPr>
            <p:nvPr/>
          </p:nvCxnSpPr>
          <p:spPr>
            <a:xfrm>
              <a:off x="8190591" y="658661"/>
              <a:ext cx="3319" cy="110076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à coins arrondis 12"/>
            <p:cNvSpPr/>
            <p:nvPr/>
          </p:nvSpPr>
          <p:spPr>
            <a:xfrm>
              <a:off x="5136282" y="40829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14" name="Rectangle à coins arrondis 13"/>
            <p:cNvSpPr/>
            <p:nvPr/>
          </p:nvSpPr>
          <p:spPr>
            <a:xfrm>
              <a:off x="6002843" y="40829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5" name="Connecteur droit 14"/>
            <p:cNvCxnSpPr>
              <a:stCxn id="13" idx="2"/>
            </p:cNvCxnSpPr>
            <p:nvPr/>
          </p:nvCxnSpPr>
          <p:spPr>
            <a:xfrm flipH="1">
              <a:off x="5472029" y="658661"/>
              <a:ext cx="4200"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a:stCxn id="14" idx="2"/>
            </p:cNvCxnSpPr>
            <p:nvPr/>
          </p:nvCxnSpPr>
          <p:spPr>
            <a:xfrm flipH="1">
              <a:off x="6296609" y="658661"/>
              <a:ext cx="3881"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Flèche droite 17"/>
            <p:cNvSpPr/>
            <p:nvPr/>
          </p:nvSpPr>
          <p:spPr>
            <a:xfrm>
              <a:off x="7253397" y="1428750"/>
              <a:ext cx="922905"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Push</a:t>
              </a:r>
              <a:endParaRPr lang="en-US" sz="800" dirty="0"/>
            </a:p>
          </p:txBody>
        </p:sp>
        <p:sp>
          <p:nvSpPr>
            <p:cNvPr id="19" name="Flèche droite 18"/>
            <p:cNvSpPr/>
            <p:nvPr/>
          </p:nvSpPr>
          <p:spPr>
            <a:xfrm>
              <a:off x="6325235" y="1122930"/>
              <a:ext cx="893033"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Commit</a:t>
              </a:r>
              <a:endParaRPr lang="en-US" sz="800" dirty="0"/>
            </a:p>
          </p:txBody>
        </p:sp>
        <p:sp>
          <p:nvSpPr>
            <p:cNvPr id="20" name="Flèche droite 19"/>
            <p:cNvSpPr/>
            <p:nvPr/>
          </p:nvSpPr>
          <p:spPr>
            <a:xfrm>
              <a:off x="5492726" y="822913"/>
              <a:ext cx="785736"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Add</a:t>
              </a:r>
              <a:endParaRPr lang="en-US" sz="800" dirty="0"/>
            </a:p>
          </p:txBody>
        </p:sp>
      </p:grpSp>
    </p:spTree>
    <p:extLst>
      <p:ext uri="{BB962C8B-B14F-4D97-AF65-F5344CB8AC3E}">
        <p14:creationId xmlns:p14="http://schemas.microsoft.com/office/powerpoint/2010/main" val="1998450012"/>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Basic usage</a:t>
            </a:r>
            <a:endParaRPr lang="en-US" b="1" dirty="0"/>
          </a:p>
        </p:txBody>
      </p:sp>
    </p:spTree>
    <p:extLst>
      <p:ext uri="{BB962C8B-B14F-4D97-AF65-F5344CB8AC3E}">
        <p14:creationId xmlns:p14="http://schemas.microsoft.com/office/powerpoint/2010/main" val="1715039467"/>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BE" dirty="0" smtClean="0"/>
              <a:t>Notice</a:t>
            </a:r>
            <a:endParaRPr lang="fr-BE" dirty="0"/>
          </a:p>
          <a:p>
            <a:endParaRPr lang="en-US" dirty="0"/>
          </a:p>
        </p:txBody>
      </p:sp>
      <p:sp>
        <p:nvSpPr>
          <p:cNvPr id="10" name="Content Placeholder 8"/>
          <p:cNvSpPr>
            <a:spLocks noGrp="1"/>
          </p:cNvSpPr>
          <p:nvPr>
            <p:ph sz="quarter" idx="10"/>
          </p:nvPr>
        </p:nvSpPr>
        <p:spPr>
          <a:xfrm>
            <a:off x="457200" y="1657350"/>
            <a:ext cx="8077200" cy="3486150"/>
          </a:xfrm>
        </p:spPr>
        <p:txBody>
          <a:bodyPr/>
          <a:lstStyle/>
          <a:p>
            <a:pPr marL="342900" indent="-342900">
              <a:spcBef>
                <a:spcPts val="900"/>
              </a:spcBef>
              <a:buFont typeface="Wingdings" panose="05000000000000000000" pitchFamily="2" charset="2"/>
              <a:buChar char="§"/>
            </a:pPr>
            <a:r>
              <a:rPr lang="en-US" dirty="0" err="1" smtClean="0"/>
              <a:t>Git</a:t>
            </a:r>
            <a:r>
              <a:rPr lang="en-US" dirty="0" smtClean="0"/>
              <a:t> offers tens of commands for all usage</a:t>
            </a:r>
          </a:p>
          <a:p>
            <a:pPr marL="342900" indent="-342900">
              <a:spcBef>
                <a:spcPts val="900"/>
              </a:spcBef>
              <a:buFont typeface="Wingdings" panose="05000000000000000000" pitchFamily="2" charset="2"/>
              <a:buChar char="§"/>
            </a:pPr>
            <a:r>
              <a:rPr lang="en-US" b="1" dirty="0"/>
              <a:t>Only </a:t>
            </a:r>
            <a:r>
              <a:rPr lang="en-US" b="1" dirty="0" smtClean="0"/>
              <a:t>the most common commands and options are </a:t>
            </a:r>
            <a:r>
              <a:rPr lang="en-US" b="1" dirty="0"/>
              <a:t>presented in this section</a:t>
            </a:r>
          </a:p>
          <a:p>
            <a:pPr marL="342900" indent="-342900">
              <a:spcBef>
                <a:spcPts val="900"/>
              </a:spcBef>
              <a:buFont typeface="Wingdings" panose="05000000000000000000" pitchFamily="2" charset="2"/>
              <a:buChar char="§"/>
            </a:pPr>
            <a:r>
              <a:rPr lang="en-US" dirty="0" smtClean="0"/>
              <a:t>For a comprehensive list of </a:t>
            </a:r>
            <a:r>
              <a:rPr lang="en-US" dirty="0" err="1" smtClean="0"/>
              <a:t>Git</a:t>
            </a:r>
            <a:r>
              <a:rPr lang="en-US" dirty="0" smtClean="0"/>
              <a:t> commands visit </a:t>
            </a:r>
            <a:r>
              <a:rPr lang="en-US" dirty="0" err="1" smtClean="0"/>
              <a:t>Git</a:t>
            </a:r>
            <a:r>
              <a:rPr lang="en-US" dirty="0" smtClean="0"/>
              <a:t> official </a:t>
            </a:r>
            <a:r>
              <a:rPr lang="en-US" dirty="0"/>
              <a:t>page: </a:t>
            </a:r>
            <a:r>
              <a:rPr lang="en-US" dirty="0">
                <a:hlinkClick r:id="rId3"/>
              </a:rPr>
              <a:t>https://</a:t>
            </a:r>
            <a:r>
              <a:rPr lang="en-US" dirty="0" smtClean="0">
                <a:hlinkClick r:id="rId3"/>
              </a:rPr>
              <a:t>git-scm.com/docs</a:t>
            </a:r>
            <a:r>
              <a:rPr lang="en-US" dirty="0" smtClean="0"/>
              <a:t> </a:t>
            </a:r>
          </a:p>
          <a:p>
            <a:pPr marL="342900" indent="-342900">
              <a:spcBef>
                <a:spcPts val="900"/>
              </a:spcBef>
              <a:buFont typeface="Wingdings" panose="05000000000000000000" pitchFamily="2" charset="2"/>
              <a:buChar char="§"/>
            </a:pPr>
            <a:r>
              <a:rPr lang="en-US" dirty="0" err="1"/>
              <a:t>Git</a:t>
            </a:r>
            <a:r>
              <a:rPr lang="en-US" dirty="0"/>
              <a:t> Cheat Sheet</a:t>
            </a:r>
            <a:br>
              <a:rPr lang="en-US" dirty="0"/>
            </a:br>
            <a:r>
              <a:rPr lang="en-US" sz="1600" dirty="0">
                <a:hlinkClick r:id="rId4"/>
              </a:rPr>
              <a:t>https://gitlab.com/gitlab-com/marketing/raw/master/design/print/git-cheatsheet/print-pdf/git-cheatsheet.pdf</a:t>
            </a:r>
            <a:r>
              <a:rPr lang="en-US" sz="1600" dirty="0"/>
              <a:t> </a:t>
            </a:r>
            <a:endParaRPr lang="en-US" sz="1600" dirty="0" smtClean="0"/>
          </a:p>
          <a:p>
            <a:pPr marL="342900" indent="-342900">
              <a:spcBef>
                <a:spcPts val="900"/>
              </a:spcBef>
              <a:buFont typeface="Wingdings" panose="05000000000000000000" pitchFamily="2" charset="2"/>
              <a:buChar char="§"/>
            </a:pPr>
            <a:r>
              <a:rPr lang="en-GB" dirty="0" err="1" smtClean="0"/>
              <a:t>Stackoverflow</a:t>
            </a:r>
            <a:r>
              <a:rPr lang="en-GB" sz="1600" dirty="0" smtClean="0"/>
              <a:t> - </a:t>
            </a:r>
            <a:r>
              <a:rPr lang="en-GB" sz="1600" dirty="0" smtClean="0">
                <a:hlinkClick r:id="rId5"/>
              </a:rPr>
              <a:t>https</a:t>
            </a:r>
            <a:r>
              <a:rPr lang="en-GB" sz="1600" dirty="0">
                <a:hlinkClick r:id="rId5"/>
              </a:rPr>
              <a:t>://</a:t>
            </a:r>
            <a:r>
              <a:rPr lang="en-GB" sz="1600" dirty="0" smtClean="0">
                <a:hlinkClick r:id="rId5"/>
              </a:rPr>
              <a:t>stackoverflow.com/questions/tagged/git</a:t>
            </a:r>
            <a:r>
              <a:rPr lang="en-GB" sz="1600" dirty="0" smtClean="0"/>
              <a:t> </a:t>
            </a:r>
          </a:p>
        </p:txBody>
      </p:sp>
      <p:pic>
        <p:nvPicPr>
          <p:cNvPr id="2050" name="Picture 2" descr="http://2.bp.blogspot.com/-EpYoiY4gBqc/VWcVTw1kS1I/AAAAAAAACAY/FsvBORZ9_XE/s1600/IPCC%2BAccounts%2BImportant%2BTopics%2BNotes%2BChapter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4314" y="408296"/>
            <a:ext cx="1197475" cy="1197475"/>
          </a:xfrm>
          <a:prstGeom prst="rect">
            <a:avLst/>
          </a:prstGeom>
          <a:noFill/>
          <a:extLst/>
        </p:spPr>
      </p:pic>
    </p:spTree>
    <p:extLst>
      <p:ext uri="{BB962C8B-B14F-4D97-AF65-F5344CB8AC3E}">
        <p14:creationId xmlns:p14="http://schemas.microsoft.com/office/powerpoint/2010/main" val="4189469254"/>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2071531" y="285750"/>
            <a:ext cx="1442253" cy="609600"/>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Working Directory</a:t>
            </a:r>
            <a:endParaRPr lang="en-US" sz="1600" dirty="0">
              <a:cs typeface="Consolas" panose="020B0609020204030204" pitchFamily="49" charset="0"/>
            </a:endParaRPr>
          </a:p>
        </p:txBody>
      </p:sp>
      <p:sp>
        <p:nvSpPr>
          <p:cNvPr id="10" name="Rectangle à coins arrondis 9"/>
          <p:cNvSpPr/>
          <p:nvPr/>
        </p:nvSpPr>
        <p:spPr>
          <a:xfrm>
            <a:off x="3892617" y="285750"/>
            <a:ext cx="1447800" cy="609600"/>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Staging area</a:t>
            </a:r>
            <a:endParaRPr lang="en-US" sz="1600" dirty="0">
              <a:cs typeface="Consolas" panose="020B0609020204030204" pitchFamily="49" charset="0"/>
            </a:endParaRPr>
          </a:p>
        </p:txBody>
      </p:sp>
      <p:sp>
        <p:nvSpPr>
          <p:cNvPr id="12" name="Rectangle à coins arrondis 11"/>
          <p:cNvSpPr/>
          <p:nvPr/>
        </p:nvSpPr>
        <p:spPr>
          <a:xfrm>
            <a:off x="5721417" y="285750"/>
            <a:ext cx="1447800" cy="609600"/>
          </a:xfrm>
          <a:prstGeom prst="roundRect">
            <a:avLst/>
          </a:prstGeom>
          <a:solidFill>
            <a:schemeClr val="tx1">
              <a:lumMod val="90000"/>
              <a:lumOff val="1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a:t>
            </a:r>
            <a:r>
              <a:rPr lang="en-US" sz="1600" dirty="0" err="1" smtClean="0">
                <a:cs typeface="Consolas" panose="020B0609020204030204" pitchFamily="49" charset="0"/>
              </a:rPr>
              <a:t>git</a:t>
            </a:r>
            <a:r>
              <a:rPr lang="en-US" sz="1600" dirty="0" smtClean="0">
                <a:cs typeface="Consolas" panose="020B0609020204030204" pitchFamily="49" charset="0"/>
              </a:rPr>
              <a:t> directory (Repository)</a:t>
            </a:r>
            <a:endParaRPr lang="en-US" sz="1600" dirty="0">
              <a:cs typeface="Consolas" panose="020B0609020204030204" pitchFamily="49" charset="0"/>
            </a:endParaRPr>
          </a:p>
        </p:txBody>
      </p:sp>
      <p:cxnSp>
        <p:nvCxnSpPr>
          <p:cNvPr id="5" name="Connecteur droit 4"/>
          <p:cNvCxnSpPr>
            <a:stCxn id="3" idx="2"/>
          </p:cNvCxnSpPr>
          <p:nvPr/>
        </p:nvCxnSpPr>
        <p:spPr>
          <a:xfrm>
            <a:off x="2792657"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0" idx="2"/>
          </p:cNvCxnSpPr>
          <p:nvPr/>
        </p:nvCxnSpPr>
        <p:spPr>
          <a:xfrm flipH="1">
            <a:off x="4613341"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2" idx="2"/>
          </p:cNvCxnSpPr>
          <p:nvPr/>
        </p:nvCxnSpPr>
        <p:spPr>
          <a:xfrm>
            <a:off x="6445316"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Flèche gauche 5"/>
          <p:cNvSpPr/>
          <p:nvPr/>
        </p:nvSpPr>
        <p:spPr>
          <a:xfrm>
            <a:off x="2810972" y="1206226"/>
            <a:ext cx="1780253" cy="3600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Checkout branch</a:t>
            </a:r>
            <a:endParaRPr lang="en-US" sz="1400" dirty="0"/>
          </a:p>
        </p:txBody>
      </p:sp>
      <p:sp>
        <p:nvSpPr>
          <p:cNvPr id="26" name="Flèche droite 25"/>
          <p:cNvSpPr/>
          <p:nvPr/>
        </p:nvSpPr>
        <p:spPr>
          <a:xfrm>
            <a:off x="2811412" y="1664049"/>
            <a:ext cx="1781266" cy="3600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a:t>
            </a:r>
            <a:endParaRPr lang="en-US" sz="1400" dirty="0"/>
          </a:p>
        </p:txBody>
      </p:sp>
      <p:sp>
        <p:nvSpPr>
          <p:cNvPr id="28" name="Flèche droite 27"/>
          <p:cNvSpPr/>
          <p:nvPr/>
        </p:nvSpPr>
        <p:spPr>
          <a:xfrm>
            <a:off x="4639098" y="2024049"/>
            <a:ext cx="1779591" cy="360000"/>
          </a:xfrm>
          <a:prstGeom prst="rightArrow">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Commit</a:t>
            </a:r>
            <a:endParaRPr lang="en-US" sz="1400" dirty="0"/>
          </a:p>
        </p:txBody>
      </p:sp>
      <p:sp>
        <p:nvSpPr>
          <p:cNvPr id="16" name="Rectangle à coins arrondis 15"/>
          <p:cNvSpPr/>
          <p:nvPr/>
        </p:nvSpPr>
        <p:spPr>
          <a:xfrm>
            <a:off x="7543800" y="285750"/>
            <a:ext cx="1447800" cy="609600"/>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Remote repository</a:t>
            </a:r>
            <a:endParaRPr lang="en-US" sz="1600" dirty="0">
              <a:cs typeface="Consolas" panose="020B0609020204030204" pitchFamily="49" charset="0"/>
            </a:endParaRPr>
          </a:p>
        </p:txBody>
      </p:sp>
      <p:cxnSp>
        <p:nvCxnSpPr>
          <p:cNvPr id="17" name="Connecteur droit 16"/>
          <p:cNvCxnSpPr>
            <a:stCxn id="16" idx="2"/>
          </p:cNvCxnSpPr>
          <p:nvPr/>
        </p:nvCxnSpPr>
        <p:spPr>
          <a:xfrm>
            <a:off x="8267699"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Rectangle à coins arrondis 18"/>
          <p:cNvSpPr/>
          <p:nvPr/>
        </p:nvSpPr>
        <p:spPr>
          <a:xfrm>
            <a:off x="222116" y="285750"/>
            <a:ext cx="1447800" cy="609600"/>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cs typeface="Consolas" panose="020B0609020204030204" pitchFamily="49" charset="0"/>
              </a:rPr>
              <a:t>Stash</a:t>
            </a:r>
            <a:endParaRPr lang="en-US" sz="1600" dirty="0">
              <a:solidFill>
                <a:schemeClr val="tx1"/>
              </a:solidFill>
              <a:cs typeface="Consolas" panose="020B0609020204030204" pitchFamily="49" charset="0"/>
            </a:endParaRPr>
          </a:p>
        </p:txBody>
      </p:sp>
      <p:cxnSp>
        <p:nvCxnSpPr>
          <p:cNvPr id="20" name="Connecteur droit 19"/>
          <p:cNvCxnSpPr>
            <a:stCxn id="19" idx="2"/>
          </p:cNvCxnSpPr>
          <p:nvPr/>
        </p:nvCxnSpPr>
        <p:spPr>
          <a:xfrm>
            <a:off x="946015" y="895349"/>
            <a:ext cx="0" cy="41400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lèche gauche 21"/>
          <p:cNvSpPr/>
          <p:nvPr/>
        </p:nvSpPr>
        <p:spPr>
          <a:xfrm>
            <a:off x="6471300" y="944417"/>
            <a:ext cx="1777645" cy="360000"/>
          </a:xfrm>
          <a:prstGeom prst="leftArrow">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Clone</a:t>
            </a:r>
            <a:endParaRPr lang="en-US" sz="1400" dirty="0"/>
          </a:p>
        </p:txBody>
      </p:sp>
      <p:sp>
        <p:nvSpPr>
          <p:cNvPr id="23" name="Flèche droite 22"/>
          <p:cNvSpPr/>
          <p:nvPr/>
        </p:nvSpPr>
        <p:spPr>
          <a:xfrm>
            <a:off x="6471746" y="3409950"/>
            <a:ext cx="1777199" cy="3600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Push</a:t>
            </a:r>
            <a:endParaRPr lang="en-US" sz="1400" dirty="0"/>
          </a:p>
        </p:txBody>
      </p:sp>
      <p:sp>
        <p:nvSpPr>
          <p:cNvPr id="24" name="Flèche gauche 23"/>
          <p:cNvSpPr/>
          <p:nvPr/>
        </p:nvSpPr>
        <p:spPr>
          <a:xfrm>
            <a:off x="6471300" y="3769950"/>
            <a:ext cx="1777645" cy="360000"/>
          </a:xfrm>
          <a:prstGeom prst="leftArrow">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Fetch</a:t>
            </a:r>
            <a:endParaRPr lang="en-US" sz="1400" dirty="0"/>
          </a:p>
        </p:txBody>
      </p:sp>
      <p:sp>
        <p:nvSpPr>
          <p:cNvPr id="27" name="Flèche gauche 26"/>
          <p:cNvSpPr/>
          <p:nvPr/>
        </p:nvSpPr>
        <p:spPr>
          <a:xfrm>
            <a:off x="4635458" y="2384049"/>
            <a:ext cx="1777645" cy="36000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Reset</a:t>
            </a:r>
            <a:endParaRPr lang="en-US" sz="1400" dirty="0"/>
          </a:p>
        </p:txBody>
      </p:sp>
      <p:sp>
        <p:nvSpPr>
          <p:cNvPr id="29" name="Flèche gauche 28"/>
          <p:cNvSpPr/>
          <p:nvPr/>
        </p:nvSpPr>
        <p:spPr>
          <a:xfrm>
            <a:off x="2816843" y="3145770"/>
            <a:ext cx="1767925" cy="3600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Reset --hard</a:t>
            </a:r>
            <a:endParaRPr lang="en-US" sz="1400" dirty="0"/>
          </a:p>
        </p:txBody>
      </p:sp>
      <p:sp>
        <p:nvSpPr>
          <p:cNvPr id="30" name="Flèche gauche 29"/>
          <p:cNvSpPr/>
          <p:nvPr/>
        </p:nvSpPr>
        <p:spPr>
          <a:xfrm>
            <a:off x="4641915" y="4045771"/>
            <a:ext cx="1777645" cy="36000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Merge / Rebase</a:t>
            </a:r>
            <a:endParaRPr lang="en-US" sz="1400" dirty="0"/>
          </a:p>
        </p:txBody>
      </p:sp>
      <p:sp>
        <p:nvSpPr>
          <p:cNvPr id="31" name="Flèche gauche 30"/>
          <p:cNvSpPr/>
          <p:nvPr/>
        </p:nvSpPr>
        <p:spPr>
          <a:xfrm>
            <a:off x="2809940" y="2744049"/>
            <a:ext cx="1777645" cy="3600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Checkout path(s)</a:t>
            </a:r>
            <a:endParaRPr lang="en-US" sz="1400" dirty="0"/>
          </a:p>
        </p:txBody>
      </p:sp>
      <p:sp>
        <p:nvSpPr>
          <p:cNvPr id="32" name="Flèche gauche 31"/>
          <p:cNvSpPr/>
          <p:nvPr/>
        </p:nvSpPr>
        <p:spPr>
          <a:xfrm>
            <a:off x="970692" y="4319850"/>
            <a:ext cx="1799849" cy="360000"/>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Stash</a:t>
            </a:r>
            <a:endParaRPr lang="en-US" sz="1400" dirty="0">
              <a:solidFill>
                <a:schemeClr val="tx1"/>
              </a:solidFill>
            </a:endParaRPr>
          </a:p>
        </p:txBody>
      </p:sp>
      <p:sp>
        <p:nvSpPr>
          <p:cNvPr id="33" name="Flèche droite 32"/>
          <p:cNvSpPr/>
          <p:nvPr/>
        </p:nvSpPr>
        <p:spPr>
          <a:xfrm>
            <a:off x="991273" y="4679850"/>
            <a:ext cx="1777199" cy="3600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Unstash</a:t>
            </a:r>
            <a:endParaRPr lang="en-US" sz="1400" dirty="0"/>
          </a:p>
        </p:txBody>
      </p:sp>
      <p:cxnSp>
        <p:nvCxnSpPr>
          <p:cNvPr id="8" name="Connecteur droit avec flèche 7"/>
          <p:cNvCxnSpPr/>
          <p:nvPr/>
        </p:nvCxnSpPr>
        <p:spPr>
          <a:xfrm flipH="1">
            <a:off x="4633200" y="3326400"/>
            <a:ext cx="1800000" cy="0"/>
          </a:xfrm>
          <a:prstGeom prst="straightConnector1">
            <a:avLst/>
          </a:prstGeom>
          <a:ln w="1809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H="1">
            <a:off x="2821490" y="4500000"/>
            <a:ext cx="1771188" cy="0"/>
          </a:xfrm>
          <a:prstGeom prst="straightConnector1">
            <a:avLst/>
          </a:prstGeom>
          <a:ln w="180975">
            <a:solidFill>
              <a:schemeClr val="bg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H="1">
            <a:off x="4635458" y="1389600"/>
            <a:ext cx="1800000" cy="0"/>
          </a:xfrm>
          <a:prstGeom prst="straightConnector1">
            <a:avLst/>
          </a:prstGeom>
          <a:ln w="1809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106468"/>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BE" dirty="0">
                <a:solidFill>
                  <a:schemeClr val="bg1"/>
                </a:solidFill>
              </a:rPr>
              <a:t>Install </a:t>
            </a:r>
            <a:r>
              <a:rPr lang="fr-BE" dirty="0" smtClean="0">
                <a:solidFill>
                  <a:schemeClr val="bg1"/>
                </a:solidFill>
              </a:rPr>
              <a:t>a Git </a:t>
            </a:r>
            <a:r>
              <a:rPr lang="fr-BE" dirty="0">
                <a:solidFill>
                  <a:schemeClr val="bg1"/>
                </a:solidFill>
              </a:rPr>
              <a:t>client</a:t>
            </a:r>
          </a:p>
          <a:p>
            <a:endParaRPr lang="en-US" dirty="0">
              <a:solidFill>
                <a:schemeClr val="bg1"/>
              </a:solidFill>
            </a:endParaRPr>
          </a:p>
        </p:txBody>
      </p:sp>
      <p:sp>
        <p:nvSpPr>
          <p:cNvPr id="10" name="Content Placeholder 8"/>
          <p:cNvSpPr>
            <a:spLocks noGrp="1"/>
          </p:cNvSpPr>
          <p:nvPr>
            <p:ph sz="quarter" idx="10"/>
          </p:nvPr>
        </p:nvSpPr>
        <p:spPr>
          <a:xfrm>
            <a:off x="457200" y="1782762"/>
            <a:ext cx="8077200" cy="3151188"/>
          </a:xfrm>
        </p:spPr>
        <p:txBody>
          <a:bodyPr/>
          <a:lstStyle/>
          <a:p>
            <a:pPr marL="342900" indent="-342900">
              <a:buFont typeface="Wingdings" panose="05000000000000000000" pitchFamily="2" charset="2"/>
              <a:buChar char="§"/>
            </a:pPr>
            <a:r>
              <a:rPr lang="en-US" dirty="0">
                <a:solidFill>
                  <a:schemeClr val="bg1"/>
                </a:solidFill>
              </a:rPr>
              <a:t>Create a HOME </a:t>
            </a:r>
            <a:r>
              <a:rPr lang="en-US" dirty="0" err="1">
                <a:solidFill>
                  <a:schemeClr val="bg1"/>
                </a:solidFill>
              </a:rPr>
              <a:t>env</a:t>
            </a:r>
            <a:r>
              <a:rPr lang="en-US" dirty="0">
                <a:solidFill>
                  <a:schemeClr val="bg1"/>
                </a:solidFill>
              </a:rPr>
              <a:t> variable in Windows with value </a:t>
            </a:r>
            <a:r>
              <a:rPr lang="en-US" dirty="0">
                <a:solidFill>
                  <a:schemeClr val="bg1"/>
                </a:solidFill>
                <a:latin typeface="Consolas" panose="020B0609020204030204" pitchFamily="49" charset="0"/>
                <a:cs typeface="Consolas" panose="020B0609020204030204" pitchFamily="49" charset="0"/>
              </a:rPr>
              <a:t>D:\Profiles\&lt;user&gt;</a:t>
            </a:r>
            <a:r>
              <a:rPr lang="en-US" dirty="0">
                <a:solidFill>
                  <a:schemeClr val="bg1"/>
                </a:solidFill>
              </a:rPr>
              <a:t> (It defines the location where </a:t>
            </a:r>
            <a:r>
              <a:rPr lang="en-US" dirty="0" err="1">
                <a:solidFill>
                  <a:schemeClr val="bg1"/>
                </a:solidFill>
              </a:rPr>
              <a:t>Git</a:t>
            </a:r>
            <a:r>
              <a:rPr lang="en-US" dirty="0">
                <a:solidFill>
                  <a:schemeClr val="bg1"/>
                </a:solidFill>
              </a:rPr>
              <a:t> Stores his configuration files)</a:t>
            </a:r>
          </a:p>
          <a:p>
            <a:pPr marL="342900" indent="-342900">
              <a:buFont typeface="Wingdings" panose="05000000000000000000" pitchFamily="2" charset="2"/>
              <a:buChar char="§"/>
            </a:pPr>
            <a:r>
              <a:rPr lang="en-US" dirty="0" smtClean="0">
                <a:solidFill>
                  <a:schemeClr val="bg1"/>
                </a:solidFill>
              </a:rPr>
              <a:t>Install </a:t>
            </a:r>
            <a:r>
              <a:rPr lang="en-US" b="1" dirty="0" err="1">
                <a:solidFill>
                  <a:schemeClr val="bg1"/>
                </a:solidFill>
              </a:rPr>
              <a:t>Git</a:t>
            </a:r>
            <a:r>
              <a:rPr lang="en-US" b="1" dirty="0">
                <a:solidFill>
                  <a:schemeClr val="bg1"/>
                </a:solidFill>
              </a:rPr>
              <a:t> </a:t>
            </a:r>
            <a:r>
              <a:rPr lang="en-US" b="1" dirty="0" smtClean="0">
                <a:solidFill>
                  <a:schemeClr val="bg1"/>
                </a:solidFill>
              </a:rPr>
              <a:t>for Windows</a:t>
            </a:r>
            <a:r>
              <a:rPr lang="en-US" dirty="0" smtClean="0">
                <a:solidFill>
                  <a:schemeClr val="bg1"/>
                </a:solidFill>
              </a:rPr>
              <a:t> </a:t>
            </a:r>
            <a:r>
              <a:rPr lang="en-US" dirty="0" smtClean="0">
                <a:solidFill>
                  <a:schemeClr val="bg1"/>
                </a:solidFill>
                <a:hlinkClick r:id="rId3"/>
              </a:rPr>
              <a:t>https</a:t>
            </a:r>
            <a:r>
              <a:rPr lang="en-US" dirty="0">
                <a:solidFill>
                  <a:schemeClr val="bg1"/>
                </a:solidFill>
                <a:hlinkClick r:id="rId3"/>
              </a:rPr>
              <a:t>://gitforwindows.org</a:t>
            </a:r>
            <a:r>
              <a:rPr lang="en-US" dirty="0" smtClean="0">
                <a:solidFill>
                  <a:schemeClr val="bg1"/>
                </a:solidFill>
                <a:hlinkClick r:id="rId3"/>
              </a:rPr>
              <a:t>/</a:t>
            </a:r>
            <a:r>
              <a:rPr lang="en-US" dirty="0" smtClean="0">
                <a:solidFill>
                  <a:schemeClr val="bg1"/>
                </a:solidFill>
              </a:rPr>
              <a:t> </a:t>
            </a:r>
            <a:br>
              <a:rPr lang="en-US" dirty="0" smtClean="0">
                <a:solidFill>
                  <a:schemeClr val="bg1"/>
                </a:solidFill>
              </a:rPr>
            </a:br>
            <a:r>
              <a:rPr lang="en-US" dirty="0" smtClean="0">
                <a:solidFill>
                  <a:schemeClr val="bg1"/>
                </a:solidFill>
              </a:rPr>
              <a:t>Includes also </a:t>
            </a:r>
            <a:r>
              <a:rPr lang="en-US" b="1" dirty="0" err="1" smtClean="0">
                <a:solidFill>
                  <a:schemeClr val="bg1"/>
                </a:solidFill>
              </a:rPr>
              <a:t>Git</a:t>
            </a:r>
            <a:r>
              <a:rPr lang="en-US" b="1" dirty="0" smtClean="0">
                <a:solidFill>
                  <a:schemeClr val="bg1"/>
                </a:solidFill>
              </a:rPr>
              <a:t> BASH</a:t>
            </a:r>
          </a:p>
          <a:p>
            <a:pPr marL="342900" indent="-342900">
              <a:buFont typeface="Wingdings" panose="05000000000000000000" pitchFamily="2" charset="2"/>
              <a:buChar char="§"/>
            </a:pPr>
            <a:r>
              <a:rPr lang="en-US" dirty="0" smtClean="0">
                <a:solidFill>
                  <a:schemeClr val="bg1"/>
                </a:solidFill>
              </a:rPr>
              <a:t>You can then access </a:t>
            </a:r>
            <a:r>
              <a:rPr lang="en-US" dirty="0" err="1" smtClean="0">
                <a:solidFill>
                  <a:schemeClr val="bg1"/>
                </a:solidFill>
              </a:rPr>
              <a:t>Git</a:t>
            </a:r>
            <a:r>
              <a:rPr lang="en-US" dirty="0" smtClean="0">
                <a:solidFill>
                  <a:schemeClr val="bg1"/>
                </a:solidFill>
              </a:rPr>
              <a:t> Bash </a:t>
            </a:r>
            <a:r>
              <a:rPr lang="en-US" dirty="0">
                <a:solidFill>
                  <a:schemeClr val="bg1"/>
                </a:solidFill>
              </a:rPr>
              <a:t>from Eclipse </a:t>
            </a:r>
            <a:r>
              <a:rPr lang="en-US" dirty="0" smtClean="0">
                <a:solidFill>
                  <a:schemeClr val="bg1"/>
                </a:solidFill>
              </a:rPr>
              <a:t>(right click on project &gt; Show in &gt; </a:t>
            </a:r>
            <a:r>
              <a:rPr lang="en-US" dirty="0" err="1" smtClean="0">
                <a:solidFill>
                  <a:schemeClr val="bg1"/>
                </a:solidFill>
              </a:rPr>
              <a:t>Git</a:t>
            </a:r>
            <a:r>
              <a:rPr lang="en-US" dirty="0" smtClean="0">
                <a:solidFill>
                  <a:schemeClr val="bg1"/>
                </a:solidFill>
              </a:rPr>
              <a:t> Bash)</a:t>
            </a:r>
          </a:p>
        </p:txBody>
      </p:sp>
      <p:pic>
        <p:nvPicPr>
          <p:cNvPr id="11" name="Image 10"/>
          <p:cNvPicPr>
            <a:picLocks noChangeAspect="1"/>
          </p:cNvPicPr>
          <p:nvPr/>
        </p:nvPicPr>
        <p:blipFill>
          <a:blip r:embed="rId4"/>
          <a:stretch>
            <a:fillRect/>
          </a:stretch>
        </p:blipFill>
        <p:spPr>
          <a:xfrm>
            <a:off x="7833651" y="514350"/>
            <a:ext cx="853149" cy="853149"/>
          </a:xfrm>
          <a:prstGeom prst="rect">
            <a:avLst/>
          </a:prstGeom>
        </p:spPr>
      </p:pic>
    </p:spTree>
    <p:extLst>
      <p:ext uri="{BB962C8B-B14F-4D97-AF65-F5344CB8AC3E}">
        <p14:creationId xmlns:p14="http://schemas.microsoft.com/office/powerpoint/2010/main" val="434431196"/>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err="1" smtClean="0">
                <a:cs typeface="Consolas" panose="020B0609020204030204" pitchFamily="49" charset="0"/>
              </a:rPr>
              <a:t>config</a:t>
            </a:r>
            <a:r>
              <a:rPr lang="en-US" sz="2400" dirty="0" smtClean="0">
                <a:cs typeface="Consolas" panose="020B0609020204030204" pitchFamily="49" charset="0"/>
              </a:rPr>
              <a:t> : manage </a:t>
            </a:r>
            <a:r>
              <a:rPr lang="en-US" sz="2400" dirty="0" smtClean="0"/>
              <a:t>global and repository configuration</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List </a:t>
            </a:r>
            <a:r>
              <a:rPr lang="en-US" dirty="0" smtClean="0"/>
              <a:t>properties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--list</a:t>
            </a:r>
            <a:endParaRPr lang="en-US" dirty="0" smtClean="0"/>
          </a:p>
          <a:p>
            <a:pPr marL="342900" indent="-342900">
              <a:buFont typeface="Wingdings" panose="05000000000000000000" pitchFamily="2" charset="2"/>
              <a:buChar char="§"/>
            </a:pPr>
            <a:r>
              <a:rPr lang="en-US" dirty="0" smtClean="0"/>
              <a:t>Configure your author name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--global user.name </a:t>
            </a:r>
            <a:r>
              <a:rPr lang="en-US" dirty="0" smtClean="0">
                <a:latin typeface="Consolas" panose="020B0609020204030204" pitchFamily="49" charset="0"/>
                <a:cs typeface="Consolas" panose="020B0609020204030204" pitchFamily="49" charset="0"/>
              </a:rPr>
              <a:t>"Jean </a:t>
            </a:r>
            <a:r>
              <a:rPr lang="en-US" dirty="0" err="1" smtClean="0">
                <a:latin typeface="Consolas" panose="020B0609020204030204" pitchFamily="49" charset="0"/>
                <a:cs typeface="Consolas" panose="020B0609020204030204" pitchFamily="49" charset="0"/>
              </a:rPr>
              <a:t>Dupont</a:t>
            </a:r>
            <a:r>
              <a:rPr lang="en-US" dirty="0" smtClean="0">
                <a:latin typeface="Consolas" panose="020B0609020204030204" pitchFamily="49" charset="0"/>
                <a:cs typeface="Consolas" panose="020B0609020204030204" pitchFamily="49" charset="0"/>
              </a:rPr>
              <a:t>"</a:t>
            </a:r>
          </a:p>
          <a:p>
            <a:pPr marL="342900" indent="-342900">
              <a:buFont typeface="Wingdings" panose="05000000000000000000" pitchFamily="2" charset="2"/>
              <a:buChar char="§"/>
            </a:pPr>
            <a:r>
              <a:rPr lang="en-US" dirty="0" smtClean="0"/>
              <a:t>Configure your email address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--global </a:t>
            </a:r>
            <a:r>
              <a:rPr lang="en-US" dirty="0" err="1">
                <a:latin typeface="Consolas" panose="020B0609020204030204" pitchFamily="49" charset="0"/>
                <a:cs typeface="Consolas" panose="020B0609020204030204" pitchFamily="49" charset="0"/>
              </a:rPr>
              <a:t>user.email</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jdu@sopra.com</a:t>
            </a:r>
            <a:endParaRPr lang="en-US" dirty="0">
              <a:latin typeface="Consolas" panose="020B0609020204030204" pitchFamily="49" charset="0"/>
              <a:cs typeface="Consolas" panose="020B0609020204030204" pitchFamily="49" charset="0"/>
            </a:endParaRPr>
          </a:p>
          <a:p>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4541231"/>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err="1" smtClean="0">
                <a:cs typeface="Consolas" panose="020B0609020204030204" pitchFamily="49" charset="0"/>
              </a:rPr>
              <a:t>config</a:t>
            </a:r>
            <a:r>
              <a:rPr lang="en-US" sz="2400" dirty="0" smtClean="0">
                <a:cs typeface="Consolas" panose="020B0609020204030204" pitchFamily="49" charset="0"/>
              </a:rPr>
              <a:t> : </a:t>
            </a:r>
            <a:r>
              <a:rPr lang="en-US" sz="2400">
                <a:cs typeface="Consolas" panose="020B0609020204030204" pitchFamily="49" charset="0"/>
              </a:rPr>
              <a:t>Setup specific config</a:t>
            </a:r>
            <a:r>
              <a:rPr lang="en-US" sz="2400" dirty="0">
                <a:cs typeface="Consolas" panose="020B0609020204030204" pitchFamily="49" charset="0"/>
              </a:rPr>
              <a:t> </a:t>
            </a:r>
            <a:r>
              <a:rPr lang="en-US" sz="2400" dirty="0" smtClean="0">
                <a:cs typeface="Consolas" panose="020B0609020204030204" pitchFamily="49" charset="0"/>
              </a:rPr>
              <a:t>for Windows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smtClean="0"/>
              <a:t>Store user / password inside the</a:t>
            </a:r>
            <a:br>
              <a:rPr lang="en-US" dirty="0" smtClean="0"/>
            </a:br>
            <a:r>
              <a:rPr lang="en-US" dirty="0" err="1" smtClean="0"/>
              <a:t>Git</a:t>
            </a:r>
            <a:r>
              <a:rPr lang="en-US" dirty="0" smtClean="0"/>
              <a:t> Credential Manager for Windows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config</a:t>
            </a:r>
            <a:r>
              <a:rPr lang="en-US" dirty="0" smtClean="0">
                <a:latin typeface="Consolas" panose="020B0609020204030204" pitchFamily="49" charset="0"/>
                <a:cs typeface="Consolas" panose="020B0609020204030204" pitchFamily="49" charset="0"/>
              </a:rPr>
              <a:t> --global </a:t>
            </a:r>
            <a:r>
              <a:rPr lang="en-US" dirty="0" err="1" smtClean="0">
                <a:latin typeface="Consolas" panose="020B0609020204030204" pitchFamily="49" charset="0"/>
                <a:cs typeface="Consolas" panose="020B0609020204030204" pitchFamily="49" charset="0"/>
              </a:rPr>
              <a:t>credential.helper</a:t>
            </a:r>
            <a:r>
              <a:rPr lang="en-US" dirty="0" smtClean="0">
                <a:latin typeface="Consolas" panose="020B0609020204030204" pitchFamily="49" charset="0"/>
                <a:cs typeface="Consolas" panose="020B0609020204030204" pitchFamily="49" charset="0"/>
              </a:rPr>
              <a:t> manager </a:t>
            </a:r>
            <a:endParaRPr lang="en-US" dirty="0" smtClean="0"/>
          </a:p>
          <a:p>
            <a:pPr marL="342900" indent="-342900">
              <a:buFont typeface="Wingdings" panose="05000000000000000000" pitchFamily="2" charset="2"/>
              <a:buChar char="§"/>
            </a:pPr>
            <a:r>
              <a:rPr lang="en-US" dirty="0" smtClean="0"/>
              <a:t>Allow to create a file or directory with a long path</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config</a:t>
            </a:r>
            <a:r>
              <a:rPr lang="en-US" dirty="0" smtClean="0">
                <a:latin typeface="Consolas" panose="020B0609020204030204" pitchFamily="49" charset="0"/>
                <a:cs typeface="Consolas" panose="020B0609020204030204" pitchFamily="49" charset="0"/>
              </a:rPr>
              <a:t> --global </a:t>
            </a:r>
            <a:r>
              <a:rPr lang="en-US" dirty="0" err="1" smtClean="0">
                <a:latin typeface="Consolas" panose="020B0609020204030204" pitchFamily="49" charset="0"/>
                <a:cs typeface="Consolas" panose="020B0609020204030204" pitchFamily="49" charset="0"/>
              </a:rPr>
              <a:t>core.longpaths</a:t>
            </a:r>
            <a:r>
              <a:rPr lang="en-US" dirty="0" smtClean="0">
                <a:latin typeface="Consolas" panose="020B0609020204030204" pitchFamily="49" charset="0"/>
                <a:cs typeface="Consolas" panose="020B0609020204030204" pitchFamily="49" charset="0"/>
              </a:rPr>
              <a:t> true</a:t>
            </a:r>
          </a:p>
          <a:p>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21641424"/>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6629400" cy="381000"/>
          </a:xfrm>
        </p:spPr>
        <p:txBody>
          <a:bodyPr/>
          <a:lstStyle/>
          <a:p>
            <a:r>
              <a:rPr lang="en-US" sz="2400" dirty="0" err="1" smtClean="0">
                <a:cs typeface="Consolas" panose="020B0609020204030204" pitchFamily="49" charset="0"/>
              </a:rPr>
              <a:t>init</a:t>
            </a:r>
            <a:r>
              <a:rPr lang="en-US" sz="2400" dirty="0" smtClean="0">
                <a:cs typeface="Consolas" panose="020B0609020204030204" pitchFamily="49" charset="0"/>
              </a:rPr>
              <a:t> : </a:t>
            </a:r>
            <a:r>
              <a:rPr lang="en-US" sz="2400" dirty="0" smtClean="0"/>
              <a:t>create a new </a:t>
            </a:r>
            <a:r>
              <a:rPr lang="en-US" sz="2400" b="1" dirty="0" smtClean="0"/>
              <a:t>empty</a:t>
            </a:r>
            <a:r>
              <a:rPr lang="en-US" sz="2400" dirty="0" smtClean="0"/>
              <a:t> repository</a:t>
            </a:r>
            <a:endParaRPr lang="en-US" sz="2400" dirty="0"/>
          </a:p>
        </p:txBody>
      </p:sp>
      <p:sp>
        <p:nvSpPr>
          <p:cNvPr id="10" name="Content Placeholder 8"/>
          <p:cNvSpPr>
            <a:spLocks noGrp="1"/>
          </p:cNvSpPr>
          <p:nvPr>
            <p:ph sz="quarter" idx="10"/>
          </p:nvPr>
        </p:nvSpPr>
        <p:spPr>
          <a:xfrm>
            <a:off x="457200" y="1782762"/>
            <a:ext cx="8534400" cy="3151188"/>
          </a:xfrm>
        </p:spPr>
        <p: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init</a:t>
            </a:r>
            <a:r>
              <a:rPr lang="en-US" dirty="0" smtClean="0">
                <a:latin typeface="Consolas" panose="020B0609020204030204" pitchFamily="49" charset="0"/>
                <a:cs typeface="Consolas" panose="020B0609020204030204" pitchFamily="49" charset="0"/>
              </a:rPr>
              <a:t> [&lt;directory&gt;]</a:t>
            </a:r>
            <a:endParaRPr lang="fr-BE"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709506"/>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Introduction</a:t>
            </a:r>
            <a:endParaRPr lang="en-US" b="1" dirty="0"/>
          </a:p>
        </p:txBody>
      </p:sp>
    </p:spTree>
    <p:extLst>
      <p:ext uri="{BB962C8B-B14F-4D97-AF65-F5344CB8AC3E}">
        <p14:creationId xmlns:p14="http://schemas.microsoft.com/office/powerpoint/2010/main" val="4269415086"/>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7620000" cy="381000"/>
          </a:xfrm>
        </p:spPr>
        <p:txBody>
          <a:bodyPr/>
          <a:lstStyle/>
          <a:p>
            <a:r>
              <a:rPr lang="en-US" sz="2400" dirty="0" smtClean="0">
                <a:cs typeface="Consolas" panose="020B0609020204030204" pitchFamily="49" charset="0"/>
              </a:rPr>
              <a:t>clone : </a:t>
            </a:r>
            <a:r>
              <a:rPr lang="en-US" sz="2400" dirty="0" smtClean="0"/>
              <a:t>copy an </a:t>
            </a:r>
            <a:r>
              <a:rPr lang="en-US" sz="2400" b="1" dirty="0" smtClean="0"/>
              <a:t>existing</a:t>
            </a:r>
            <a:r>
              <a:rPr lang="en-US" sz="2400" dirty="0" smtClean="0"/>
              <a:t> repository into a new directory</a:t>
            </a:r>
            <a:endParaRPr lang="en-US" sz="2400" dirty="0"/>
          </a:p>
        </p:txBody>
      </p:sp>
      <p:sp>
        <p:nvSpPr>
          <p:cNvPr id="10" name="Content Placeholder 8"/>
          <p:cNvSpPr>
            <a:spLocks noGrp="1"/>
          </p:cNvSpPr>
          <p:nvPr>
            <p:ph sz="quarter" idx="10"/>
          </p:nvPr>
        </p:nvSpPr>
        <p:spPr>
          <a:xfrm>
            <a:off x="457200" y="1782762"/>
            <a:ext cx="8686800" cy="3151188"/>
          </a:xfrm>
        </p:spPr>
        <p: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clone </a:t>
            </a:r>
            <a:r>
              <a:rPr lang="en-US" dirty="0">
                <a:latin typeface="Consolas" panose="020B0609020204030204" pitchFamily="49" charset="0"/>
                <a:cs typeface="Consolas" panose="020B0609020204030204" pitchFamily="49" charset="0"/>
              </a:rPr>
              <a:t>[-b </a:t>
            </a:r>
            <a:r>
              <a:rPr lang="en-US" dirty="0" smtClean="0">
                <a:latin typeface="Consolas" panose="020B0609020204030204" pitchFamily="49" charset="0"/>
                <a:cs typeface="Consolas" panose="020B0609020204030204" pitchFamily="49" charset="0"/>
              </a:rPr>
              <a:t>&lt;branch&gt;] </a:t>
            </a:r>
            <a:r>
              <a:rPr lang="en-US" dirty="0">
                <a:latin typeface="Consolas" panose="020B0609020204030204" pitchFamily="49" charset="0"/>
                <a:cs typeface="Consolas" panose="020B0609020204030204" pitchFamily="49" charset="0"/>
              </a:rPr>
              <a:t>&lt;</a:t>
            </a:r>
            <a:r>
              <a:rPr lang="en-US" dirty="0" smtClean="0">
                <a:latin typeface="Consolas" panose="020B0609020204030204" pitchFamily="49" charset="0"/>
                <a:cs typeface="Consolas" panose="020B0609020204030204" pitchFamily="49" charset="0"/>
              </a:rPr>
              <a:t>repo-</a:t>
            </a:r>
            <a:r>
              <a:rPr lang="en-US" dirty="0" err="1" smtClean="0">
                <a:latin typeface="Consolas" panose="020B0609020204030204" pitchFamily="49" charset="0"/>
                <a:cs typeface="Consolas" panose="020B0609020204030204" pitchFamily="49" charset="0"/>
              </a:rPr>
              <a:t>url</a:t>
            </a:r>
            <a:r>
              <a:rPr lang="en-US" dirty="0" smtClean="0">
                <a:latin typeface="Consolas" panose="020B0609020204030204" pitchFamily="49" charset="0"/>
                <a:cs typeface="Consolas" panose="020B0609020204030204" pitchFamily="49" charset="0"/>
              </a:rPr>
              <a:t>&gt; </a:t>
            </a:r>
            <a:r>
              <a:rPr lang="en-US" dirty="0">
                <a:latin typeface="Consolas" panose="020B0609020204030204" pitchFamily="49" charset="0"/>
                <a:cs typeface="Consolas" panose="020B0609020204030204" pitchFamily="49" charset="0"/>
              </a:rPr>
              <a:t>[&lt;directory&gt;]</a:t>
            </a:r>
            <a:endParaRPr lang="fr-BE"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6720115"/>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Clone a repository</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Clone </a:t>
            </a:r>
            <a:r>
              <a:rPr lang="en-US" dirty="0">
                <a:solidFill>
                  <a:schemeClr val="bg1"/>
                </a:solidFill>
                <a:hlinkClick r:id="rId3"/>
              </a:rPr>
              <a:t>https://</a:t>
            </a:r>
            <a:r>
              <a:rPr lang="en-US" dirty="0" smtClean="0">
                <a:solidFill>
                  <a:schemeClr val="bg1"/>
                </a:solidFill>
                <a:hlinkClick r:id="rId3"/>
              </a:rPr>
              <a:t>innersource.soprasteria.com/software-automation-architecture/git-training</a:t>
            </a:r>
            <a:r>
              <a:rPr lang="en-US" dirty="0" smtClean="0">
                <a:solidFill>
                  <a:schemeClr val="bg1"/>
                </a:solidFill>
              </a:rPr>
              <a:t>  </a:t>
            </a:r>
          </a:p>
          <a:p>
            <a:pPr marL="342900" indent="-342900">
              <a:buFont typeface="Wingdings" panose="05000000000000000000" pitchFamily="2" charset="2"/>
              <a:buChar char="§"/>
            </a:pPr>
            <a:r>
              <a:rPr lang="en-US" dirty="0" smtClean="0">
                <a:solidFill>
                  <a:schemeClr val="bg1"/>
                </a:solidFill>
              </a:rPr>
              <a:t>Tips:</a:t>
            </a:r>
          </a:p>
          <a:p>
            <a:pPr marL="522288" lvl="1" indent="-342900">
              <a:buFont typeface="Wingdings" panose="05000000000000000000" pitchFamily="2" charset="2"/>
              <a:buChar char="§"/>
            </a:pPr>
            <a:r>
              <a:rPr lang="en-US" dirty="0" smtClean="0">
                <a:solidFill>
                  <a:schemeClr val="bg1"/>
                </a:solidFill>
              </a:rPr>
              <a:t>Get the Https URL of the repository to clone on </a:t>
            </a:r>
            <a:r>
              <a:rPr lang="en-US" dirty="0" err="1" smtClean="0">
                <a:solidFill>
                  <a:schemeClr val="bg1"/>
                </a:solidFill>
              </a:rPr>
              <a:t>GitLab</a:t>
            </a:r>
            <a:endParaRPr lang="en-US" dirty="0">
              <a:solidFill>
                <a:schemeClr val="bg1"/>
              </a:solidFill>
            </a:endParaRPr>
          </a:p>
        </p:txBody>
      </p:sp>
      <p:pic>
        <p:nvPicPr>
          <p:cNvPr id="8" name="Image 7"/>
          <p:cNvPicPr>
            <a:picLocks noChangeAspect="1"/>
          </p:cNvPicPr>
          <p:nvPr/>
        </p:nvPicPr>
        <p:blipFill>
          <a:blip r:embed="rId4"/>
          <a:stretch>
            <a:fillRect/>
          </a:stretch>
        </p:blipFill>
        <p:spPr>
          <a:xfrm>
            <a:off x="7833651" y="514350"/>
            <a:ext cx="853149" cy="853149"/>
          </a:xfrm>
          <a:prstGeom prst="rect">
            <a:avLst/>
          </a:prstGeom>
        </p:spPr>
      </p:pic>
    </p:spTree>
    <p:extLst>
      <p:ext uri="{BB962C8B-B14F-4D97-AF65-F5344CB8AC3E}">
        <p14:creationId xmlns:p14="http://schemas.microsoft.com/office/powerpoint/2010/main" val="109355484"/>
      </p:ext>
    </p:extLst>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Clone a repository</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a:solidFill>
                  <a:schemeClr val="bg1"/>
                </a:solidFill>
              </a:rPr>
              <a:t>Clone </a:t>
            </a:r>
            <a:r>
              <a:rPr lang="en-US" dirty="0">
                <a:solidFill>
                  <a:schemeClr val="bg1"/>
                </a:solidFill>
                <a:hlinkClick r:id="rId3"/>
              </a:rPr>
              <a:t>https://innersource.soprasteria.com/software-automation-architecture/git-training</a:t>
            </a:r>
            <a:r>
              <a:rPr lang="en-US" dirty="0">
                <a:solidFill>
                  <a:schemeClr val="bg1"/>
                </a:solidFill>
              </a:rPr>
              <a:t>  </a:t>
            </a:r>
          </a:p>
          <a:p>
            <a:r>
              <a:rPr lang="en-US" dirty="0" smtClean="0">
                <a:solidFill>
                  <a:srgbClr val="FF0000"/>
                </a:solidFill>
                <a:latin typeface="Consolas" panose="020B0609020204030204" pitchFamily="49" charset="0"/>
                <a:cs typeface="Consolas" panose="020B0609020204030204" pitchFamily="49" charset="0"/>
              </a:rPr>
              <a:t>$ cd </a:t>
            </a:r>
            <a:r>
              <a:rPr lang="en-US" dirty="0" err="1" smtClean="0">
                <a:solidFill>
                  <a:srgbClr val="FF0000"/>
                </a:solidFill>
                <a:latin typeface="Consolas" panose="020B0609020204030204" pitchFamily="49" charset="0"/>
                <a:cs typeface="Consolas" panose="020B0609020204030204" pitchFamily="49" charset="0"/>
              </a:rPr>
              <a:t>projets</a:t>
            </a:r>
            <a:endParaRPr lang="en-US" dirty="0">
              <a:solidFill>
                <a:srgbClr val="FF0000"/>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clone </a:t>
            </a:r>
            <a:r>
              <a:rPr lang="en-US" dirty="0">
                <a:solidFill>
                  <a:srgbClr val="FF0000"/>
                </a:solidFill>
                <a:latin typeface="Consolas" panose="020B0609020204030204" pitchFamily="49" charset="0"/>
                <a:cs typeface="Consolas" panose="020B0609020204030204" pitchFamily="49" charset="0"/>
                <a:hlinkClick r:id="rId4"/>
              </a:rPr>
              <a:t>https://</a:t>
            </a:r>
            <a:r>
              <a:rPr lang="en-US" dirty="0" smtClean="0">
                <a:solidFill>
                  <a:srgbClr val="FF0000"/>
                </a:solidFill>
                <a:latin typeface="Consolas" panose="020B0609020204030204" pitchFamily="49" charset="0"/>
                <a:cs typeface="Consolas" panose="020B0609020204030204" pitchFamily="49" charset="0"/>
                <a:hlinkClick r:id="rId4"/>
              </a:rPr>
              <a:t>innersource.soprasteria.com/software-automation-architecture/git-training.git</a:t>
            </a:r>
            <a:r>
              <a:rPr lang="en-US" dirty="0" smtClean="0">
                <a:solidFill>
                  <a:srgbClr val="FF0000"/>
                </a:solidFill>
                <a:latin typeface="Consolas" panose="020B0609020204030204" pitchFamily="49" charset="0"/>
                <a:cs typeface="Consolas" panose="020B0609020204030204" pitchFamily="49" charset="0"/>
              </a:rPr>
              <a:t> </a:t>
            </a:r>
          </a:p>
          <a:p>
            <a:r>
              <a:rPr lang="en-US" dirty="0" smtClean="0">
                <a:solidFill>
                  <a:srgbClr val="FF0000"/>
                </a:solidFill>
                <a:latin typeface="Consolas" panose="020B0609020204030204" pitchFamily="49" charset="0"/>
                <a:cs typeface="Consolas" panose="020B0609020204030204" pitchFamily="49" charset="0"/>
              </a:rPr>
              <a:t>$ cd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-training</a:t>
            </a:r>
            <a:endParaRPr lang="en-US" dirty="0">
              <a:solidFill>
                <a:srgbClr val="FF0000"/>
              </a:solidFill>
              <a:latin typeface="Consolas" panose="020B0609020204030204" pitchFamily="49" charset="0"/>
              <a:cs typeface="Consolas" panose="020B0609020204030204" pitchFamily="49" charset="0"/>
            </a:endParaRPr>
          </a:p>
        </p:txBody>
      </p:sp>
      <p:pic>
        <p:nvPicPr>
          <p:cNvPr id="6" name="Image 5"/>
          <p:cNvPicPr>
            <a:picLocks noChangeAspect="1"/>
          </p:cNvPicPr>
          <p:nvPr/>
        </p:nvPicPr>
        <p:blipFill>
          <a:blip r:embed="rId5"/>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637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branch : manage branches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List branches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branch</a:t>
            </a:r>
            <a:endParaRPr lang="en-US" dirty="0" smtClean="0"/>
          </a:p>
          <a:p>
            <a:pPr marL="342900" indent="-342900">
              <a:buFont typeface="Wingdings" panose="05000000000000000000" pitchFamily="2" charset="2"/>
              <a:buChar char="§"/>
            </a:pPr>
            <a:r>
              <a:rPr lang="en-US" dirty="0" smtClean="0"/>
              <a:t>Create </a:t>
            </a:r>
            <a:r>
              <a:rPr lang="en-US" dirty="0"/>
              <a:t>a new branch</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branch &lt;</a:t>
            </a:r>
            <a:r>
              <a:rPr lang="en-US" dirty="0" smtClean="0">
                <a:latin typeface="Consolas" panose="020B0609020204030204" pitchFamily="49" charset="0"/>
                <a:cs typeface="Consolas" panose="020B0609020204030204" pitchFamily="49" charset="0"/>
              </a:rPr>
              <a:t>branch name</a:t>
            </a:r>
            <a:r>
              <a:rPr lang="en-US" dirty="0">
                <a:latin typeface="Consolas" panose="020B0609020204030204" pitchFamily="49" charset="0"/>
                <a:cs typeface="Consolas" panose="020B0609020204030204" pitchFamily="49" charset="0"/>
              </a:rPr>
              <a:t>&gt; [&lt;start-point</a:t>
            </a:r>
            <a:r>
              <a:rPr lang="en-US" dirty="0" smtClean="0">
                <a:latin typeface="Consolas" panose="020B0609020204030204" pitchFamily="49" charset="0"/>
                <a:cs typeface="Consolas" panose="020B0609020204030204" pitchFamily="49" charset="0"/>
              </a:rPr>
              <a:t>&gt;]</a:t>
            </a:r>
          </a:p>
          <a:p>
            <a:pPr marL="342900" indent="-342900">
              <a:buFont typeface="Wingdings" panose="05000000000000000000" pitchFamily="2" charset="2"/>
              <a:buChar char="§"/>
            </a:pPr>
            <a:r>
              <a:rPr lang="en-US" dirty="0" smtClean="0"/>
              <a:t>Delete a branch</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branch -d </a:t>
            </a:r>
            <a:r>
              <a:rPr lang="en-US" dirty="0">
                <a:latin typeface="Consolas" panose="020B0609020204030204" pitchFamily="49" charset="0"/>
                <a:cs typeface="Consolas" panose="020B0609020204030204" pitchFamily="49" charset="0"/>
              </a:rPr>
              <a:t>&lt;</a:t>
            </a:r>
            <a:r>
              <a:rPr lang="en-US" dirty="0" smtClean="0">
                <a:latin typeface="Consolas" panose="020B0609020204030204" pitchFamily="49" charset="0"/>
                <a:cs typeface="Consolas" panose="020B0609020204030204" pitchFamily="49" charset="0"/>
              </a:rPr>
              <a:t>branch name&gt;</a:t>
            </a:r>
          </a:p>
        </p:txBody>
      </p:sp>
    </p:spTree>
    <p:extLst>
      <p:ext uri="{BB962C8B-B14F-4D97-AF65-F5344CB8AC3E}">
        <p14:creationId xmlns:p14="http://schemas.microsoft.com/office/powerpoint/2010/main" val="3575273242"/>
      </p:ext>
    </p:extLst>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5133631" cy="601661"/>
          </a:xfrm>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checkout : switch branches </a:t>
            </a:r>
            <a:br>
              <a:rPr lang="en-US" sz="2400" dirty="0" smtClean="0">
                <a:cs typeface="Consolas" panose="020B0609020204030204" pitchFamily="49" charset="0"/>
              </a:rPr>
            </a:br>
            <a:r>
              <a:rPr lang="en-US" sz="2400" dirty="0" smtClean="0">
                <a:cs typeface="Consolas" panose="020B0609020204030204" pitchFamily="49" charset="0"/>
              </a:rPr>
              <a:t>                   or restore working tree files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816760"/>
            <a:ext cx="8610600" cy="3193390"/>
          </a:xfrm>
        </p:spPr>
        <p:txBody>
          <a:bodyPr/>
          <a:lstStyle/>
          <a:p>
            <a:pPr marL="342900" indent="-342900">
              <a:buFont typeface="Wingdings" panose="05000000000000000000" pitchFamily="2" charset="2"/>
              <a:buChar char="§"/>
            </a:pPr>
            <a:r>
              <a:rPr lang="en-US" dirty="0" smtClean="0"/>
              <a:t>Switch to a branch</a:t>
            </a:r>
            <a:endParaRPr lang="en-US" dirty="0"/>
          </a:p>
          <a:p>
            <a:pPr>
              <a:spcBef>
                <a:spcPts val="900"/>
              </a:spcBef>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checkout &lt;branch&gt;</a:t>
            </a:r>
            <a:endParaRPr lang="en-US" dirty="0" smtClean="0"/>
          </a:p>
          <a:p>
            <a:pPr marL="342900" indent="-342900">
              <a:buFont typeface="Wingdings" panose="05000000000000000000" pitchFamily="2" charset="2"/>
              <a:buChar char="§"/>
            </a:pPr>
            <a:r>
              <a:rPr lang="en-US" dirty="0" smtClean="0"/>
              <a:t>Create </a:t>
            </a:r>
            <a:r>
              <a:rPr lang="en-US" dirty="0"/>
              <a:t>a new </a:t>
            </a:r>
            <a:r>
              <a:rPr lang="en-US" dirty="0" smtClean="0"/>
              <a:t>branch and switch to it</a:t>
            </a:r>
            <a:endParaRPr lang="en-US" dirty="0"/>
          </a:p>
          <a:p>
            <a:pPr>
              <a:spcBef>
                <a:spcPts val="900"/>
              </a:spcBef>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checkout –b &lt;new-branch&gt; [&lt;start point&gt;]</a:t>
            </a:r>
            <a:endParaRPr lang="en-US" dirty="0"/>
          </a:p>
          <a:p>
            <a:pPr marL="342900" indent="-342900">
              <a:buFont typeface="Wingdings" panose="05000000000000000000" pitchFamily="2" charset="2"/>
              <a:buChar char="§"/>
            </a:pPr>
            <a:r>
              <a:rPr lang="en-US" dirty="0" smtClean="0"/>
              <a:t>Update given </a:t>
            </a:r>
            <a:r>
              <a:rPr lang="en-US" dirty="0"/>
              <a:t>path in </a:t>
            </a:r>
            <a:r>
              <a:rPr lang="en-US" dirty="0" smtClean="0"/>
              <a:t>working </a:t>
            </a:r>
            <a:r>
              <a:rPr lang="en-US" dirty="0"/>
              <a:t>tree </a:t>
            </a:r>
            <a:r>
              <a:rPr lang="en-US" dirty="0" smtClean="0"/>
              <a:t>to match the index</a:t>
            </a:r>
          </a:p>
          <a:p>
            <a:pPr>
              <a:spcBef>
                <a:spcPts val="900"/>
              </a:spcBef>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checkout </a:t>
            </a: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 &lt;path&gt;  </a:t>
            </a:r>
            <a:r>
              <a:rPr lang="en-US" i="1" dirty="0" smtClean="0">
                <a:latin typeface="+mj-lt"/>
                <a:cs typeface="Consolas" panose="020B0609020204030204" pitchFamily="49" charset="0"/>
              </a:rPr>
              <a:t># </a:t>
            </a:r>
            <a:r>
              <a:rPr lang="en-US" i="1" dirty="0"/>
              <a:t>L</a:t>
            </a:r>
            <a:r>
              <a:rPr lang="en-US" i="1" dirty="0" smtClean="0"/>
              <a:t>ocal modifications are </a:t>
            </a:r>
            <a:r>
              <a:rPr lang="en-US" i="1" dirty="0"/>
              <a:t>lost</a:t>
            </a:r>
            <a:endParaRPr lang="en-US" i="1" dirty="0" smtClean="0">
              <a:cs typeface="Consolas" panose="020B0609020204030204" pitchFamily="49" charset="0"/>
            </a:endParaRPr>
          </a:p>
        </p:txBody>
      </p:sp>
      <p:grpSp>
        <p:nvGrpSpPr>
          <p:cNvPr id="2" name="Groupe 1"/>
          <p:cNvGrpSpPr/>
          <p:nvPr/>
        </p:nvGrpSpPr>
        <p:grpSpPr>
          <a:xfrm>
            <a:off x="5162925" y="201385"/>
            <a:ext cx="3752475" cy="1166113"/>
            <a:chOff x="5987626" y="201386"/>
            <a:chExt cx="2591724" cy="805400"/>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8" name="Rectangle à coins arrondis 7"/>
            <p:cNvSpPr/>
            <p:nvPr/>
          </p:nvSpPr>
          <p:spPr>
            <a:xfrm>
              <a:off x="5987626" y="202978"/>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11" name="Rectangle à coins arrondis 10"/>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2" name="Connecteur droit 11"/>
            <p:cNvCxnSpPr>
              <a:stCxn id="8" idx="2"/>
            </p:cNvCxnSpPr>
            <p:nvPr/>
          </p:nvCxnSpPr>
          <p:spPr>
            <a:xfrm>
              <a:off x="6327573" y="453343"/>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1"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Flèche gauche 24"/>
            <p:cNvSpPr/>
            <p:nvPr/>
          </p:nvSpPr>
          <p:spPr>
            <a:xfrm>
              <a:off x="6327573" y="491438"/>
              <a:ext cx="1800299" cy="2304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Checkout &lt;branch&gt;</a:t>
              </a:r>
              <a:endParaRPr lang="en-US" sz="700" dirty="0"/>
            </a:p>
          </p:txBody>
        </p:sp>
        <p:sp>
          <p:nvSpPr>
            <p:cNvPr id="26" name="Flèche gauche 25"/>
            <p:cNvSpPr/>
            <p:nvPr/>
          </p:nvSpPr>
          <p:spPr>
            <a:xfrm>
              <a:off x="6327573" y="770488"/>
              <a:ext cx="916574" cy="229637"/>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Checkout &lt;path&gt;</a:t>
              </a:r>
              <a:endParaRPr lang="en-US" sz="700" dirty="0"/>
            </a:p>
          </p:txBody>
        </p:sp>
      </p:grpSp>
    </p:spTree>
    <p:extLst>
      <p:ext uri="{BB962C8B-B14F-4D97-AF65-F5344CB8AC3E}">
        <p14:creationId xmlns:p14="http://schemas.microsoft.com/office/powerpoint/2010/main" val="1618234987"/>
      </p:ext>
    </p:extLst>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 new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Now you have a local </a:t>
            </a:r>
            <a:r>
              <a:rPr lang="en-US" dirty="0" err="1" smtClean="0">
                <a:solidFill>
                  <a:schemeClr val="bg1"/>
                </a:solidFill>
              </a:rPr>
              <a:t>Git</a:t>
            </a:r>
            <a:r>
              <a:rPr lang="en-US" dirty="0" smtClean="0">
                <a:solidFill>
                  <a:schemeClr val="bg1"/>
                </a:solidFill>
              </a:rPr>
              <a:t> repository </a:t>
            </a:r>
            <a:r>
              <a:rPr lang="en-US" dirty="0">
                <a:solidFill>
                  <a:schemeClr val="bg1"/>
                </a:solidFill>
              </a:rPr>
              <a:t>which is a copy of </a:t>
            </a:r>
            <a:r>
              <a:rPr lang="en-US" dirty="0" smtClean="0">
                <a:solidFill>
                  <a:schemeClr val="bg1"/>
                </a:solidFill>
              </a:rPr>
              <a:t>software-automation-architecture/</a:t>
            </a:r>
            <a:r>
              <a:rPr lang="en-US" dirty="0" err="1" smtClean="0">
                <a:solidFill>
                  <a:schemeClr val="bg1"/>
                </a:solidFill>
              </a:rPr>
              <a:t>git</a:t>
            </a:r>
            <a:r>
              <a:rPr lang="en-US" dirty="0" smtClean="0">
                <a:solidFill>
                  <a:schemeClr val="bg1"/>
                </a:solidFill>
              </a:rPr>
              <a:t>-training</a:t>
            </a:r>
          </a:p>
          <a:p>
            <a:pPr marL="342900" indent="-342900">
              <a:buFont typeface="Wingdings" panose="05000000000000000000" pitchFamily="2" charset="2"/>
              <a:buChar char="§"/>
            </a:pPr>
            <a:r>
              <a:rPr lang="en-US" dirty="0" smtClean="0">
                <a:solidFill>
                  <a:schemeClr val="bg1"/>
                </a:solidFill>
              </a:rPr>
              <a:t>Create a new branch named like your Sopra short name and switch to it</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121162556"/>
      </p:ext>
    </p:extLst>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 new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smtClean="0">
                <a:solidFill>
                  <a:schemeClr val="bg1"/>
                </a:solidFill>
              </a:rPr>
              <a:t>Now you </a:t>
            </a:r>
            <a:r>
              <a:rPr lang="en-US" dirty="0" smtClean="0">
                <a:solidFill>
                  <a:schemeClr val="bg1"/>
                </a:solidFill>
              </a:rPr>
              <a:t>have a local </a:t>
            </a:r>
            <a:r>
              <a:rPr lang="en-US" dirty="0" err="1" smtClean="0">
                <a:solidFill>
                  <a:schemeClr val="bg1"/>
                </a:solidFill>
              </a:rPr>
              <a:t>Git</a:t>
            </a:r>
            <a:r>
              <a:rPr lang="en-US" dirty="0" smtClean="0">
                <a:solidFill>
                  <a:schemeClr val="bg1"/>
                </a:solidFill>
              </a:rPr>
              <a:t> </a:t>
            </a:r>
            <a:r>
              <a:rPr lang="en-US" dirty="0">
                <a:solidFill>
                  <a:schemeClr val="bg1"/>
                </a:solidFill>
              </a:rPr>
              <a:t>repository which is a copy of </a:t>
            </a:r>
            <a:r>
              <a:rPr lang="en-US" dirty="0" smtClean="0">
                <a:solidFill>
                  <a:schemeClr val="bg1"/>
                </a:solidFill>
              </a:rPr>
              <a:t>software-automation-architecture/</a:t>
            </a:r>
            <a:r>
              <a:rPr lang="en-US" dirty="0" err="1" smtClean="0">
                <a:solidFill>
                  <a:schemeClr val="bg1"/>
                </a:solidFill>
              </a:rPr>
              <a:t>git</a:t>
            </a:r>
            <a:r>
              <a:rPr lang="en-US" dirty="0" smtClean="0">
                <a:solidFill>
                  <a:schemeClr val="bg1"/>
                </a:solidFill>
              </a:rPr>
              <a:t>-training</a:t>
            </a:r>
          </a:p>
          <a:p>
            <a:pPr marL="342900" indent="-342900">
              <a:buFont typeface="Wingdings" panose="05000000000000000000" pitchFamily="2" charset="2"/>
              <a:buChar char="§"/>
            </a:pPr>
            <a:r>
              <a:rPr lang="en-US" dirty="0">
                <a:solidFill>
                  <a:schemeClr val="bg1"/>
                </a:solidFill>
              </a:rPr>
              <a:t>Create a new branch named like your Sopra short name </a:t>
            </a:r>
            <a:r>
              <a:rPr lang="en-US" dirty="0" smtClean="0">
                <a:solidFill>
                  <a:schemeClr val="bg1"/>
                </a:solidFill>
              </a:rPr>
              <a:t>and </a:t>
            </a:r>
            <a:r>
              <a:rPr lang="en-US" dirty="0">
                <a:solidFill>
                  <a:schemeClr val="bg1"/>
                </a:solidFill>
              </a:rPr>
              <a:t>switch to it</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checkout –b &lt;</a:t>
            </a:r>
            <a:r>
              <a:rPr lang="en-US" dirty="0" err="1" smtClean="0">
                <a:solidFill>
                  <a:srgbClr val="FF0000"/>
                </a:solidFill>
                <a:latin typeface="Consolas" panose="020B0609020204030204" pitchFamily="49" charset="0"/>
                <a:cs typeface="Consolas" panose="020B0609020204030204" pitchFamily="49" charset="0"/>
              </a:rPr>
              <a:t>shortname</a:t>
            </a:r>
            <a:r>
              <a:rPr lang="en-US" dirty="0" smtClean="0">
                <a:solidFill>
                  <a:srgbClr val="FF0000"/>
                </a:solidFill>
                <a:latin typeface="Consolas" panose="020B0609020204030204" pitchFamily="49" charset="0"/>
                <a:cs typeface="Consolas" panose="020B0609020204030204" pitchFamily="49" charset="0"/>
              </a:rPr>
              <a:t>&gt;</a:t>
            </a:r>
          </a:p>
          <a:p>
            <a:r>
              <a:rPr lang="en-US" dirty="0" smtClean="0">
                <a:solidFill>
                  <a:srgbClr val="FF0000"/>
                </a:solidFill>
                <a:latin typeface="Consolas" panose="020B0609020204030204" pitchFamily="49" charset="0"/>
                <a:cs typeface="Consolas" panose="020B0609020204030204" pitchFamily="49" charset="0"/>
              </a:rPr>
              <a:t>(or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branch </a:t>
            </a:r>
            <a:r>
              <a:rPr lang="en-US" dirty="0" smtClean="0">
                <a:solidFill>
                  <a:srgbClr val="FF0000"/>
                </a:solidFill>
                <a:latin typeface="Consolas" panose="020B0609020204030204" pitchFamily="49" charset="0"/>
                <a:cs typeface="Consolas" panose="020B0609020204030204" pitchFamily="49" charset="0"/>
              </a:rPr>
              <a:t>&lt;</a:t>
            </a:r>
            <a:r>
              <a:rPr lang="en-US" dirty="0" err="1" smtClean="0">
                <a:solidFill>
                  <a:srgbClr val="FF0000"/>
                </a:solidFill>
                <a:latin typeface="Consolas" panose="020B0609020204030204" pitchFamily="49" charset="0"/>
                <a:cs typeface="Consolas" panose="020B0609020204030204" pitchFamily="49" charset="0"/>
              </a:rPr>
              <a:t>shortname</a:t>
            </a:r>
            <a:r>
              <a:rPr lang="en-US" dirty="0" smtClean="0">
                <a:solidFill>
                  <a:srgbClr val="FF0000"/>
                </a:solidFill>
                <a:latin typeface="Consolas" panose="020B0609020204030204" pitchFamily="49" charset="0"/>
                <a:cs typeface="Consolas" panose="020B0609020204030204" pitchFamily="49" charset="0"/>
              </a:rPr>
              <a:t>&gt;</a:t>
            </a:r>
            <a:br>
              <a:rPr lang="en-US" dirty="0" smtClean="0">
                <a:solidFill>
                  <a:srgbClr val="FF0000"/>
                </a:solidFill>
                <a:latin typeface="Consolas" panose="020B0609020204030204" pitchFamily="49" charset="0"/>
                <a:cs typeface="Consolas" panose="020B0609020204030204" pitchFamily="49" charset="0"/>
              </a:rPr>
            </a:br>
            <a:r>
              <a:rPr lang="en-US" dirty="0" smtClean="0">
                <a:solidFill>
                  <a:srgbClr val="FF0000"/>
                </a:solidFill>
                <a:latin typeface="Consolas" panose="020B0609020204030204" pitchFamily="49" charset="0"/>
                <a:cs typeface="Consolas" panose="020B0609020204030204" pitchFamily="49" charset="0"/>
              </a:rPr>
              <a:t>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checkout &lt;</a:t>
            </a:r>
            <a:r>
              <a:rPr lang="en-US" dirty="0" err="1" smtClean="0">
                <a:solidFill>
                  <a:srgbClr val="FF0000"/>
                </a:solidFill>
                <a:latin typeface="Consolas" panose="020B0609020204030204" pitchFamily="49" charset="0"/>
                <a:cs typeface="Consolas" panose="020B0609020204030204" pitchFamily="49" charset="0"/>
              </a:rPr>
              <a:t>shortname</a:t>
            </a:r>
            <a:r>
              <a:rPr lang="en-US" dirty="0" smtClean="0">
                <a:solidFill>
                  <a:srgbClr val="FF0000"/>
                </a:solidFill>
                <a:latin typeface="Consolas" panose="020B0609020204030204" pitchFamily="49" charset="0"/>
                <a:cs typeface="Consolas" panose="020B0609020204030204" pitchFamily="49" charset="0"/>
              </a:rPr>
              <a:t>&gt;)</a:t>
            </a:r>
            <a:endParaRPr lang="en-US" dirty="0" smtClean="0">
              <a:solidFill>
                <a:srgbClr val="FF0000"/>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470716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Make some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Make some changes in existing files</a:t>
            </a:r>
          </a:p>
          <a:p>
            <a:pPr marL="342900" indent="-342900">
              <a:buFont typeface="Wingdings" panose="05000000000000000000" pitchFamily="2" charset="2"/>
              <a:buChar char="§"/>
            </a:pPr>
            <a:r>
              <a:rPr lang="en-US" dirty="0" smtClean="0">
                <a:solidFill>
                  <a:schemeClr val="bg1"/>
                </a:solidFill>
              </a:rPr>
              <a:t>Create a new file</a:t>
            </a:r>
          </a:p>
          <a:p>
            <a:pPr marL="342900" indent="-342900">
              <a:buFont typeface="Wingdings" panose="05000000000000000000" pitchFamily="2" charset="2"/>
              <a:buChar char="§"/>
            </a:pPr>
            <a:r>
              <a:rPr lang="en-US" dirty="0" smtClean="0">
                <a:solidFill>
                  <a:schemeClr val="bg1"/>
                </a:solidFill>
              </a:rPr>
              <a:t>Delete an existing file</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879761843"/>
      </p:ext>
    </p:extLst>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6629400" cy="381000"/>
          </a:xfrm>
        </p:spPr>
        <p:txBody>
          <a:bodyPr/>
          <a:lstStyle/>
          <a:p>
            <a:r>
              <a:rPr lang="en-US" sz="2400" dirty="0" smtClean="0">
                <a:cs typeface="Consolas" panose="020B0609020204030204" pitchFamily="49" charset="0"/>
              </a:rPr>
              <a:t>status : </a:t>
            </a:r>
            <a:r>
              <a:rPr lang="en-US" sz="2400" dirty="0" smtClean="0"/>
              <a:t>show the working tree status</a:t>
            </a:r>
            <a:endParaRPr lang="en-US" sz="2400" dirty="0"/>
          </a:p>
        </p:txBody>
      </p:sp>
      <p:sp>
        <p:nvSpPr>
          <p:cNvPr id="10" name="Content Placeholder 8"/>
          <p:cNvSpPr>
            <a:spLocks noGrp="1"/>
          </p:cNvSpPr>
          <p:nvPr>
            <p:ph sz="quarter" idx="10"/>
          </p:nvPr>
        </p:nvSpPr>
        <p:spPr>
          <a:xfrm>
            <a:off x="457200" y="1477962"/>
            <a:ext cx="8534400" cy="941388"/>
          </a:xfrm>
        </p:spPr>
        <p: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status</a:t>
            </a:r>
            <a:endParaRPr lang="fr-BE" dirty="0" smtClean="0">
              <a:latin typeface="Consolas" panose="020B0609020204030204" pitchFamily="49" charset="0"/>
              <a:cs typeface="Consolas" panose="020B0609020204030204" pitchFamily="49" charset="0"/>
            </a:endParaRPr>
          </a:p>
        </p:txBody>
      </p:sp>
      <p:sp>
        <p:nvSpPr>
          <p:cNvPr id="3" name="Rectangle 2"/>
          <p:cNvSpPr/>
          <p:nvPr/>
        </p:nvSpPr>
        <p:spPr>
          <a:xfrm>
            <a:off x="1447800" y="1945702"/>
            <a:ext cx="7086600" cy="2988248"/>
          </a:xfrm>
          <a:prstGeom prst="rect">
            <a:avLst/>
          </a:prstGeom>
          <a:ln w="12700">
            <a:headEnd type="none" w="med" len="med"/>
            <a:tailEnd type="none" w="med" len="med"/>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ZoneTexte 1"/>
          <p:cNvSpPr txBox="1"/>
          <p:nvPr/>
        </p:nvSpPr>
        <p:spPr bwMode="black">
          <a:xfrm>
            <a:off x="1600200" y="2038350"/>
            <a:ext cx="6858000" cy="2769989"/>
          </a:xfrm>
          <a:prstGeom prst="rect">
            <a:avLst/>
          </a:prstGeom>
          <a:noFill/>
        </p:spPr>
        <p:txBody>
          <a:bodyPr wrap="square" lIns="85730" tIns="0" rIns="0" bIns="0" rtlCol="0">
            <a:spAutoFit/>
          </a:bodyPr>
          <a:lstStyle/>
          <a:p>
            <a:pPr>
              <a:buClr>
                <a:schemeClr val="tx2"/>
              </a:buClr>
            </a:pPr>
            <a:r>
              <a:rPr lang="en-US" sz="1200" dirty="0">
                <a:latin typeface="Consolas" panose="020B0609020204030204" pitchFamily="49" charset="0"/>
                <a:cs typeface="Consolas" panose="020B0609020204030204" pitchFamily="49" charset="0"/>
              </a:rPr>
              <a:t>MINGW64 /</a:t>
            </a:r>
            <a:r>
              <a:rPr lang="en-US" sz="1200" dirty="0" smtClean="0">
                <a:latin typeface="Consolas" panose="020B0609020204030204" pitchFamily="49" charset="0"/>
                <a:cs typeface="Consolas" panose="020B0609020204030204" pitchFamily="49" charset="0"/>
              </a:rPr>
              <a:t>d/projects/</a:t>
            </a:r>
            <a:r>
              <a:rPr lang="en-US" sz="1200" dirty="0" err="1" smtClean="0">
                <a:latin typeface="Consolas" panose="020B0609020204030204" pitchFamily="49" charset="0"/>
                <a:cs typeface="Consolas" panose="020B0609020204030204" pitchFamily="49" charset="0"/>
              </a:rPr>
              <a:t>git</a:t>
            </a:r>
            <a:r>
              <a:rPr lang="en-US" sz="1200" dirty="0" smtClean="0">
                <a:latin typeface="Consolas" panose="020B0609020204030204" pitchFamily="49" charset="0"/>
                <a:cs typeface="Consolas" panose="020B0609020204030204" pitchFamily="49" charset="0"/>
              </a:rPr>
              <a:t>-training </a:t>
            </a:r>
            <a:r>
              <a:rPr lang="en-US" sz="1200" dirty="0">
                <a:solidFill>
                  <a:schemeClr val="accent3">
                    <a:lumMod val="75000"/>
                  </a:schemeClr>
                </a:solidFill>
                <a:latin typeface="Consolas" panose="020B0609020204030204" pitchFamily="49" charset="0"/>
                <a:cs typeface="Consolas" panose="020B0609020204030204" pitchFamily="49" charset="0"/>
              </a:rPr>
              <a:t>(&lt;</a:t>
            </a:r>
            <a:r>
              <a:rPr lang="en-US" sz="1200" dirty="0" err="1">
                <a:solidFill>
                  <a:schemeClr val="accent3">
                    <a:lumMod val="75000"/>
                  </a:schemeClr>
                </a:solidFill>
                <a:latin typeface="Consolas" panose="020B0609020204030204" pitchFamily="49" charset="0"/>
                <a:cs typeface="Consolas" panose="020B0609020204030204" pitchFamily="49" charset="0"/>
              </a:rPr>
              <a:t>shortname</a:t>
            </a:r>
            <a:r>
              <a:rPr lang="en-US" sz="1200" dirty="0">
                <a:solidFill>
                  <a:schemeClr val="accent3">
                    <a:lumMod val="75000"/>
                  </a:schemeClr>
                </a:solidFill>
                <a:latin typeface="Consolas" panose="020B0609020204030204" pitchFamily="49" charset="0"/>
                <a:cs typeface="Consolas" panose="020B0609020204030204" pitchFamily="49" charset="0"/>
              </a:rPr>
              <a:t>&gt;)</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status</a:t>
            </a:r>
          </a:p>
          <a:p>
            <a:pPr>
              <a:buClr>
                <a:schemeClr val="tx2"/>
              </a:buClr>
            </a:pPr>
            <a:r>
              <a:rPr lang="en-US" sz="1200" dirty="0">
                <a:latin typeface="Consolas" panose="020B0609020204030204" pitchFamily="49" charset="0"/>
                <a:cs typeface="Consolas" panose="020B0609020204030204" pitchFamily="49" charset="0"/>
              </a:rPr>
              <a:t>On branch &lt;</a:t>
            </a:r>
            <a:r>
              <a:rPr lang="en-US" sz="1200" dirty="0" err="1">
                <a:latin typeface="Consolas" panose="020B0609020204030204" pitchFamily="49" charset="0"/>
                <a:cs typeface="Consolas" panose="020B0609020204030204" pitchFamily="49" charset="0"/>
              </a:rPr>
              <a:t>shortname</a:t>
            </a:r>
            <a:r>
              <a:rPr lang="en-US" sz="1200" dirty="0">
                <a:latin typeface="Consolas" panose="020B0609020204030204" pitchFamily="49" charset="0"/>
                <a:cs typeface="Consolas" panose="020B0609020204030204" pitchFamily="49" charset="0"/>
              </a:rPr>
              <a:t>&gt;</a:t>
            </a:r>
          </a:p>
          <a:p>
            <a:pPr>
              <a:buClr>
                <a:schemeClr val="tx2"/>
              </a:buClr>
            </a:pPr>
            <a:r>
              <a:rPr lang="en-US" sz="1200" dirty="0">
                <a:latin typeface="Consolas" panose="020B0609020204030204" pitchFamily="49" charset="0"/>
                <a:cs typeface="Consolas" panose="020B0609020204030204" pitchFamily="49" charset="0"/>
              </a:rPr>
              <a:t>Changes to be committed:</a:t>
            </a:r>
          </a:p>
          <a:p>
            <a:pPr>
              <a:buClr>
                <a:schemeClr val="tx2"/>
              </a:buClr>
            </a:pPr>
            <a:r>
              <a:rPr lang="en-US" sz="1200" dirty="0">
                <a:latin typeface="Consolas" panose="020B0609020204030204" pitchFamily="49" charset="0"/>
                <a:cs typeface="Consolas" panose="020B0609020204030204" pitchFamily="49" charset="0"/>
              </a:rPr>
              <a:t>  (use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reset HEAD &lt;file&gt;..." to </a:t>
            </a:r>
            <a:r>
              <a:rPr lang="en-US" sz="1200" dirty="0" err="1">
                <a:latin typeface="Consolas" panose="020B0609020204030204" pitchFamily="49" charset="0"/>
                <a:cs typeface="Consolas" panose="020B0609020204030204" pitchFamily="49" charset="0"/>
              </a:rPr>
              <a:t>unstage</a:t>
            </a:r>
            <a:r>
              <a:rPr lang="en-US" sz="1200" dirty="0">
                <a:latin typeface="Consolas" panose="020B0609020204030204" pitchFamily="49" charset="0"/>
                <a:cs typeface="Consolas" panose="020B0609020204030204" pitchFamily="49" charset="0"/>
              </a:rPr>
              <a:t>)</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00B050"/>
                </a:solidFill>
                <a:latin typeface="Consolas" panose="020B0609020204030204" pitchFamily="49" charset="0"/>
                <a:cs typeface="Consolas" panose="020B0609020204030204" pitchFamily="49" charset="0"/>
              </a:rPr>
              <a:t>new file:   </a:t>
            </a:r>
            <a:r>
              <a:rPr lang="en-US" sz="1200" dirty="0" err="1">
                <a:solidFill>
                  <a:srgbClr val="00B050"/>
                </a:solidFill>
                <a:latin typeface="Consolas" panose="020B0609020204030204" pitchFamily="49" charset="0"/>
                <a:cs typeface="Consolas" panose="020B0609020204030204" pitchFamily="49" charset="0"/>
              </a:rPr>
              <a:t>src</a:t>
            </a:r>
            <a:r>
              <a:rPr lang="en-US" sz="1200" dirty="0">
                <a:solidFill>
                  <a:srgbClr val="00B050"/>
                </a:solidFill>
                <a:latin typeface="Consolas" panose="020B0609020204030204" pitchFamily="49" charset="0"/>
                <a:cs typeface="Consolas" panose="020B0609020204030204" pitchFamily="49" charset="0"/>
              </a:rPr>
              <a:t>/main/java/com/example/Test.java</a:t>
            </a:r>
          </a:p>
          <a:p>
            <a:pPr>
              <a:buClr>
                <a:schemeClr val="tx2"/>
              </a:buClr>
            </a:pPr>
            <a:r>
              <a:rPr lang="en-US" sz="1200" dirty="0">
                <a:solidFill>
                  <a:srgbClr val="00B050"/>
                </a:solidFill>
                <a:latin typeface="Consolas" panose="020B0609020204030204" pitchFamily="49" charset="0"/>
                <a:cs typeface="Consolas" panose="020B0609020204030204" pitchFamily="49" charset="0"/>
              </a:rPr>
              <a:t>        deleted:    </a:t>
            </a:r>
            <a:r>
              <a:rPr lang="en-US" sz="1200" dirty="0" err="1">
                <a:solidFill>
                  <a:srgbClr val="00B050"/>
                </a:solidFill>
                <a:latin typeface="Consolas" panose="020B0609020204030204" pitchFamily="49" charset="0"/>
                <a:cs typeface="Consolas" panose="020B0609020204030204" pitchFamily="49" charset="0"/>
              </a:rPr>
              <a:t>src</a:t>
            </a:r>
            <a:r>
              <a:rPr lang="en-US" sz="1200" dirty="0">
                <a:solidFill>
                  <a:srgbClr val="00B050"/>
                </a:solidFill>
                <a:latin typeface="Consolas" panose="020B0609020204030204" pitchFamily="49" charset="0"/>
                <a:cs typeface="Consolas" panose="020B0609020204030204" pitchFamily="49" charset="0"/>
              </a:rPr>
              <a:t>/site/apt/</a:t>
            </a:r>
            <a:r>
              <a:rPr lang="en-US" sz="1200" dirty="0" err="1">
                <a:solidFill>
                  <a:srgbClr val="00B050"/>
                </a:solidFill>
                <a:latin typeface="Consolas" panose="020B0609020204030204" pitchFamily="49" charset="0"/>
                <a:cs typeface="Consolas" panose="020B0609020204030204" pitchFamily="49" charset="0"/>
              </a:rPr>
              <a:t>index.apt</a:t>
            </a:r>
            <a:endParaRPr lang="en-US" sz="1200" dirty="0">
              <a:solidFill>
                <a:srgbClr val="00B050"/>
              </a:solidFill>
              <a:latin typeface="Consolas" panose="020B0609020204030204" pitchFamily="49" charset="0"/>
              <a:cs typeface="Consolas" panose="020B0609020204030204" pitchFamily="49" charset="0"/>
            </a:endParaRPr>
          </a:p>
          <a:p>
            <a:pPr>
              <a:buClr>
                <a:schemeClr val="tx2"/>
              </a:buClr>
            </a:pPr>
            <a:r>
              <a:rPr lang="en-US" sz="1200" dirty="0">
                <a:solidFill>
                  <a:srgbClr val="00B050"/>
                </a:solidFill>
                <a:latin typeface="Consolas" panose="020B0609020204030204" pitchFamily="49" charset="0"/>
                <a:cs typeface="Consolas" panose="020B0609020204030204" pitchFamily="49" charset="0"/>
              </a:rPr>
              <a:t>        modified:   </a:t>
            </a:r>
            <a:r>
              <a:rPr lang="en-US" sz="1200" dirty="0" err="1">
                <a:solidFill>
                  <a:srgbClr val="00B050"/>
                </a:solidFill>
                <a:latin typeface="Consolas" panose="020B0609020204030204" pitchFamily="49" charset="0"/>
                <a:cs typeface="Consolas" panose="020B0609020204030204" pitchFamily="49" charset="0"/>
              </a:rPr>
              <a:t>src</a:t>
            </a:r>
            <a:r>
              <a:rPr lang="en-US" sz="1200" dirty="0">
                <a:solidFill>
                  <a:srgbClr val="00B050"/>
                </a:solidFill>
                <a:latin typeface="Consolas" panose="020B0609020204030204" pitchFamily="49" charset="0"/>
                <a:cs typeface="Consolas" panose="020B0609020204030204" pitchFamily="49" charset="0"/>
              </a:rPr>
              <a:t>/test/java/com/example/TestGreeter.java</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Changes not staged for commit:</a:t>
            </a:r>
          </a:p>
          <a:p>
            <a:pPr>
              <a:buClr>
                <a:schemeClr val="tx2"/>
              </a:buClr>
            </a:pPr>
            <a:r>
              <a:rPr lang="en-US" sz="1200" dirty="0">
                <a:latin typeface="Consolas" panose="020B0609020204030204" pitchFamily="49" charset="0"/>
                <a:cs typeface="Consolas" panose="020B0609020204030204" pitchFamily="49" charset="0"/>
              </a:rPr>
              <a:t>  (use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add &lt;file&gt;..." to update what will be committed)</a:t>
            </a:r>
          </a:p>
          <a:p>
            <a:pPr>
              <a:buClr>
                <a:schemeClr val="tx2"/>
              </a:buClr>
            </a:pPr>
            <a:r>
              <a:rPr lang="en-US" sz="1200" dirty="0">
                <a:latin typeface="Consolas" panose="020B0609020204030204" pitchFamily="49" charset="0"/>
                <a:cs typeface="Consolas" panose="020B0609020204030204" pitchFamily="49" charset="0"/>
              </a:rPr>
              <a:t>  (use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checkout -- &lt;file&gt;..." to discard changes in working directory)</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solidFill>
                  <a:srgbClr val="FF0000"/>
                </a:solidFill>
                <a:latin typeface="Consolas" panose="020B0609020204030204" pitchFamily="49" charset="0"/>
                <a:cs typeface="Consolas" panose="020B0609020204030204" pitchFamily="49" charset="0"/>
              </a:rPr>
              <a:t>        modified:   </a:t>
            </a:r>
            <a:r>
              <a:rPr lang="en-US" sz="1200" dirty="0" err="1">
                <a:solidFill>
                  <a:srgbClr val="FF0000"/>
                </a:solidFill>
                <a:latin typeface="Consolas" panose="020B0609020204030204" pitchFamily="49" charset="0"/>
                <a:cs typeface="Consolas" panose="020B0609020204030204" pitchFamily="49" charset="0"/>
              </a:rPr>
              <a:t>src</a:t>
            </a:r>
            <a:r>
              <a:rPr lang="en-US" sz="1200" dirty="0">
                <a:solidFill>
                  <a:srgbClr val="FF0000"/>
                </a:solidFill>
                <a:latin typeface="Consolas" panose="020B0609020204030204" pitchFamily="49" charset="0"/>
                <a:cs typeface="Consolas" panose="020B0609020204030204" pitchFamily="49" charset="0"/>
              </a:rPr>
              <a:t>/test/java/com/example/TestGreeter.java</a:t>
            </a:r>
          </a:p>
        </p:txBody>
      </p:sp>
    </p:spTree>
    <p:extLst>
      <p:ext uri="{BB962C8B-B14F-4D97-AF65-F5344CB8AC3E}">
        <p14:creationId xmlns:p14="http://schemas.microsoft.com/office/powerpoint/2010/main" val="896984011"/>
      </p:ext>
    </p:extLst>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diff : show changes between states or commits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View the diff between working directory and index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diff</a:t>
            </a:r>
            <a:endParaRPr lang="en-US" dirty="0"/>
          </a:p>
          <a:p>
            <a:pPr marL="342900" indent="-342900">
              <a:buFont typeface="Wingdings" panose="05000000000000000000" pitchFamily="2" charset="2"/>
              <a:buChar char="§"/>
            </a:pPr>
            <a:r>
              <a:rPr lang="en-US" dirty="0"/>
              <a:t>View the changes you added to the index (staging area)</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diff --staged</a:t>
            </a:r>
            <a:endParaRPr lang="en-US" dirty="0"/>
          </a:p>
          <a:p>
            <a:pPr marL="342900" indent="-342900">
              <a:buFont typeface="Wingdings" panose="05000000000000000000" pitchFamily="2" charset="2"/>
              <a:buChar char="§"/>
            </a:pPr>
            <a:r>
              <a:rPr lang="en-US" dirty="0"/>
              <a:t>View the changes between two commits</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diff &lt;commit&gt; &lt;commit&gt;</a:t>
            </a:r>
          </a:p>
        </p:txBody>
      </p:sp>
    </p:spTree>
    <p:extLst>
      <p:ext uri="{BB962C8B-B14F-4D97-AF65-F5344CB8AC3E}">
        <p14:creationId xmlns:p14="http://schemas.microsoft.com/office/powerpoint/2010/main" val="1000243699"/>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a:t>is </a:t>
            </a:r>
            <a:r>
              <a:rPr lang="en-US" dirty="0" smtClean="0"/>
              <a:t>a revision control </a:t>
            </a:r>
            <a:r>
              <a:rPr lang="en-US" dirty="0"/>
              <a:t>system </a:t>
            </a:r>
          </a:p>
          <a:p>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Created by Linus Torvalds to develop the Linux kernel</a:t>
            </a:r>
          </a:p>
          <a:p>
            <a:pPr marL="342900" indent="-342900">
              <a:buFont typeface="Wingdings" panose="05000000000000000000" pitchFamily="2" charset="2"/>
              <a:buChar char="§"/>
            </a:pPr>
            <a:r>
              <a:rPr lang="en-US" dirty="0" smtClean="0"/>
              <a:t>Free and open source</a:t>
            </a:r>
          </a:p>
          <a:p>
            <a:pPr marL="342900" indent="-342900">
              <a:buFont typeface="Wingdings" panose="05000000000000000000" pitchFamily="2" charset="2"/>
              <a:buChar char="§"/>
            </a:pPr>
            <a:r>
              <a:rPr lang="en-US" dirty="0" smtClean="0"/>
              <a:t>Source code available at </a:t>
            </a:r>
            <a:r>
              <a:rPr lang="en-US" dirty="0" smtClean="0">
                <a:hlinkClick r:id="rId2"/>
              </a:rPr>
              <a:t>https://github.com/git/git</a:t>
            </a:r>
            <a:endParaRPr lang="en-US" dirty="0" smtClean="0"/>
          </a:p>
          <a:p>
            <a:pPr marL="342900" indent="-342900">
              <a:buFont typeface="Wingdings" panose="05000000000000000000" pitchFamily="2" charset="2"/>
              <a:buChar char="§"/>
            </a:pPr>
            <a:r>
              <a:rPr lang="en-US" dirty="0" smtClean="0"/>
              <a:t>Possible to contribute !</a:t>
            </a:r>
          </a:p>
          <a:p>
            <a:pPr marL="342900" lvl="0" indent="-342900">
              <a:buFont typeface="Wingdings" panose="05000000000000000000" pitchFamily="2" charset="2"/>
              <a:buChar char="§"/>
            </a:pPr>
            <a:endParaRPr lang="en-US" dirty="0" smtClean="0"/>
          </a:p>
        </p:txBody>
      </p:sp>
    </p:spTree>
    <p:extLst>
      <p:ext uri="{BB962C8B-B14F-4D97-AF65-F5344CB8AC3E}">
        <p14:creationId xmlns:p14="http://schemas.microsoft.com/office/powerpoint/2010/main" val="4225252875"/>
      </p:ext>
    </p:extLst>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add : add file contents to the index</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Interactively choose changes to add to the index</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add -p</a:t>
            </a:r>
            <a:endParaRPr lang="en-US" dirty="0" smtClean="0"/>
          </a:p>
          <a:p>
            <a:pPr marL="342900" indent="-342900">
              <a:buFont typeface="Wingdings" panose="05000000000000000000" pitchFamily="2" charset="2"/>
              <a:buChar char="§"/>
            </a:pPr>
            <a:r>
              <a:rPr lang="en-US" dirty="0" smtClean="0"/>
              <a:t>Add all changes at given path to the index</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add &lt;path&gt;</a:t>
            </a:r>
            <a:endParaRPr lang="en-US" dirty="0"/>
          </a:p>
        </p:txBody>
      </p:sp>
      <p:grpSp>
        <p:nvGrpSpPr>
          <p:cNvPr id="2" name="Groupe 1"/>
          <p:cNvGrpSpPr/>
          <p:nvPr/>
        </p:nvGrpSpPr>
        <p:grpSpPr>
          <a:xfrm>
            <a:off x="5364948" y="201385"/>
            <a:ext cx="3550452" cy="1166113"/>
            <a:chOff x="6132004" y="201386"/>
            <a:chExt cx="2447346" cy="803808"/>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6" name="Rectangle à coins arrondis 5"/>
            <p:cNvSpPr/>
            <p:nvPr/>
          </p:nvSpPr>
          <p:spPr>
            <a:xfrm>
              <a:off x="6132004" y="20138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8" name="Rectangle à coins arrondis 7"/>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1" name="Connecteur droit 10"/>
            <p:cNvCxnSpPr>
              <a:stCxn id="6" idx="2"/>
            </p:cNvCxnSpPr>
            <p:nvPr/>
          </p:nvCxnSpPr>
          <p:spPr>
            <a:xfrm>
              <a:off x="6471951" y="451751"/>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stCxn id="8"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Flèche droite 21"/>
            <p:cNvSpPr/>
            <p:nvPr/>
          </p:nvSpPr>
          <p:spPr>
            <a:xfrm>
              <a:off x="6487321" y="575125"/>
              <a:ext cx="757518"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Add</a:t>
              </a:r>
              <a:endParaRPr lang="en-US" sz="700" dirty="0"/>
            </a:p>
          </p:txBody>
        </p:sp>
      </p:grpSp>
    </p:spTree>
    <p:extLst>
      <p:ext uri="{BB962C8B-B14F-4D97-AF65-F5344CB8AC3E}">
        <p14:creationId xmlns:p14="http://schemas.microsoft.com/office/powerpoint/2010/main" val="3473892365"/>
      </p:ext>
    </p:extLst>
  </p:cSld>
  <p:clrMapOvr>
    <a:masterClrMapping/>
  </p:clrMapOvr>
  <p:transition>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r</a:t>
            </a:r>
            <a:r>
              <a:rPr lang="fr-FR" sz="2400" dirty="0" smtClean="0">
                <a:cs typeface="Consolas" panose="020B0609020204030204" pitchFamily="49" charset="0"/>
              </a:rPr>
              <a:t>eset : </a:t>
            </a:r>
            <a:r>
              <a:rPr lang="en-US" sz="2400" dirty="0"/>
              <a:t>r</a:t>
            </a:r>
            <a:r>
              <a:rPr lang="en-US" sz="2400" dirty="0" smtClean="0"/>
              <a:t>eset </a:t>
            </a:r>
            <a:r>
              <a:rPr lang="en-US" sz="2400" dirty="0"/>
              <a:t>current </a:t>
            </a:r>
            <a:r>
              <a:rPr lang="en-US" sz="2400" dirty="0" smtClean="0"/>
              <a:t>HEAD</a:t>
            </a:r>
            <a:br>
              <a:rPr lang="en-US" sz="2400" dirty="0" smtClean="0"/>
            </a:br>
            <a:r>
              <a:rPr lang="en-US" sz="2400" dirty="0" smtClean="0"/>
              <a:t>            to </a:t>
            </a:r>
            <a:r>
              <a:rPr lang="en-US" sz="2400" dirty="0"/>
              <a:t>the specified state</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816760"/>
            <a:ext cx="8305800" cy="3345790"/>
          </a:xfrm>
        </p:spPr>
        <p:txBody>
          <a:bodyPr/>
          <a:lstStyle/>
          <a:p>
            <a:pPr marL="342900" indent="-342900">
              <a:buFont typeface="Wingdings" panose="05000000000000000000" pitchFamily="2" charset="2"/>
              <a:buChar char="§"/>
            </a:pPr>
            <a:r>
              <a:rPr lang="en-US" dirty="0" err="1" smtClean="0"/>
              <a:t>Unstage</a:t>
            </a:r>
            <a:r>
              <a:rPr lang="en-US" dirty="0" smtClean="0"/>
              <a:t> changes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reset HEAD</a:t>
            </a:r>
            <a:endParaRPr lang="en-US" dirty="0" smtClean="0"/>
          </a:p>
          <a:p>
            <a:pPr marL="342900" indent="-342900">
              <a:buFont typeface="Wingdings" panose="05000000000000000000" pitchFamily="2" charset="2"/>
              <a:buChar char="§"/>
            </a:pPr>
            <a:r>
              <a:rPr lang="en-US" dirty="0" smtClean="0"/>
              <a:t>Interactively choose changes to </a:t>
            </a:r>
            <a:r>
              <a:rPr lang="en-US" dirty="0" err="1" smtClean="0"/>
              <a:t>unstage</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reset –p HEAD</a:t>
            </a:r>
            <a:endParaRPr lang="en-US" dirty="0"/>
          </a:p>
          <a:p>
            <a:pPr marL="342900" indent="-342900">
              <a:buFont typeface="Wingdings" panose="05000000000000000000" pitchFamily="2" charset="2"/>
              <a:buChar char="§"/>
            </a:pPr>
            <a:r>
              <a:rPr lang="en-US" dirty="0" smtClean="0"/>
              <a:t>Reset current branch head to a commit / branch / tag</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reset</a:t>
            </a:r>
            <a:r>
              <a:rPr lang="en-US" dirty="0">
                <a:latin typeface="Consolas" panose="020B0609020204030204" pitchFamily="49" charset="0"/>
                <a:cs typeface="Consolas" panose="020B0609020204030204" pitchFamily="49" charset="0"/>
              </a:rPr>
              <a:t> --hard </a:t>
            </a:r>
            <a:r>
              <a:rPr lang="en-US" dirty="0" smtClean="0">
                <a:latin typeface="Consolas" panose="020B0609020204030204" pitchFamily="49" charset="0"/>
                <a:cs typeface="Consolas" panose="020B0609020204030204" pitchFamily="49" charset="0"/>
              </a:rPr>
              <a:t>&lt;tree-</a:t>
            </a:r>
            <a:r>
              <a:rPr lang="en-US" dirty="0" err="1" smtClean="0">
                <a:latin typeface="Consolas" panose="020B0609020204030204" pitchFamily="49" charset="0"/>
                <a:cs typeface="Consolas" panose="020B0609020204030204" pitchFamily="49" charset="0"/>
              </a:rPr>
              <a:t>ish</a:t>
            </a:r>
            <a:r>
              <a:rPr lang="en-US" dirty="0" smtClean="0">
                <a:latin typeface="Consolas" panose="020B0609020204030204" pitchFamily="49" charset="0"/>
                <a:cs typeface="Consolas" panose="020B0609020204030204" pitchFamily="49" charset="0"/>
              </a:rPr>
              <a:t>&gt;</a:t>
            </a:r>
          </a:p>
        </p:txBody>
      </p:sp>
      <p:grpSp>
        <p:nvGrpSpPr>
          <p:cNvPr id="2" name="Groupe 1"/>
          <p:cNvGrpSpPr/>
          <p:nvPr/>
        </p:nvGrpSpPr>
        <p:grpSpPr>
          <a:xfrm>
            <a:off x="4946452" y="201386"/>
            <a:ext cx="3968948" cy="1303564"/>
            <a:chOff x="6132004" y="201386"/>
            <a:chExt cx="2447346" cy="803808"/>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6" name="Rectangle à coins arrondis 5"/>
            <p:cNvSpPr/>
            <p:nvPr/>
          </p:nvSpPr>
          <p:spPr>
            <a:xfrm>
              <a:off x="6132004" y="20138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8" name="Rectangle à coins arrondis 7"/>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1" name="Connecteur droit 10"/>
            <p:cNvCxnSpPr>
              <a:stCxn id="6" idx="2"/>
            </p:cNvCxnSpPr>
            <p:nvPr/>
          </p:nvCxnSpPr>
          <p:spPr>
            <a:xfrm>
              <a:off x="6471951" y="451751"/>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stCxn id="8"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lèche gauche 13"/>
            <p:cNvSpPr/>
            <p:nvPr/>
          </p:nvSpPr>
          <p:spPr>
            <a:xfrm>
              <a:off x="7275169" y="477838"/>
              <a:ext cx="856407" cy="2232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Reset</a:t>
              </a:r>
              <a:endParaRPr lang="fr-FR" sz="700" dirty="0"/>
            </a:p>
          </p:txBody>
        </p:sp>
        <p:sp>
          <p:nvSpPr>
            <p:cNvPr id="15" name="Flèche gauche 14"/>
            <p:cNvSpPr/>
            <p:nvPr/>
          </p:nvSpPr>
          <p:spPr>
            <a:xfrm>
              <a:off x="6496665" y="717559"/>
              <a:ext cx="1634911" cy="223793"/>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Reset --hard </a:t>
              </a:r>
              <a:endParaRPr lang="fr-FR" sz="700" dirty="0"/>
            </a:p>
          </p:txBody>
        </p:sp>
      </p:grpSp>
    </p:spTree>
    <p:extLst>
      <p:ext uri="{BB962C8B-B14F-4D97-AF65-F5344CB8AC3E}">
        <p14:creationId xmlns:p14="http://schemas.microsoft.com/office/powerpoint/2010/main" val="126378681"/>
      </p:ext>
    </p:extLst>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c</a:t>
            </a:r>
            <a:r>
              <a:rPr lang="fr-FR" sz="2400" dirty="0" smtClean="0">
                <a:cs typeface="Consolas" panose="020B0609020204030204" pitchFamily="49" charset="0"/>
              </a:rPr>
              <a:t>ommit :</a:t>
            </a:r>
            <a:r>
              <a:rPr lang="fr-FR" sz="2400" dirty="0">
                <a:cs typeface="Consolas" panose="020B0609020204030204" pitchFamily="49" charset="0"/>
              </a:rPr>
              <a:t> </a:t>
            </a:r>
            <a:r>
              <a:rPr lang="en-US" sz="2400" dirty="0" smtClean="0">
                <a:cs typeface="Consolas" panose="020B0609020204030204" pitchFamily="49" charset="0"/>
              </a:rPr>
              <a:t>record changes</a:t>
            </a:r>
            <a:br>
              <a:rPr lang="en-US" sz="2400" dirty="0" smtClean="0">
                <a:cs typeface="Consolas" panose="020B0609020204030204" pitchFamily="49" charset="0"/>
              </a:rPr>
            </a:br>
            <a:r>
              <a:rPr lang="en-US" sz="2400" dirty="0" smtClean="0">
                <a:cs typeface="Consolas" panose="020B0609020204030204" pitchFamily="49" charset="0"/>
              </a:rPr>
              <a:t>                 to </a:t>
            </a:r>
            <a:r>
              <a:rPr lang="en-US" sz="2400" dirty="0">
                <a:cs typeface="Consolas" panose="020B0609020204030204" pitchFamily="49" charset="0"/>
              </a:rPr>
              <a:t>the </a:t>
            </a:r>
            <a:r>
              <a:rPr lang="en-US" sz="2400" dirty="0" smtClean="0">
                <a:cs typeface="Consolas" panose="020B0609020204030204" pitchFamily="49" charset="0"/>
              </a:rPr>
              <a:t>local repository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2121560"/>
            <a:ext cx="8229600" cy="2812390"/>
          </a:xfrm>
        </p:spPr>
        <p:txBody>
          <a:bodyPr/>
          <a:lstStyle/>
          <a:p>
            <a:pPr marL="342900" indent="-342900">
              <a:buFont typeface="Wingdings" panose="05000000000000000000" pitchFamily="2" charset="2"/>
              <a:buChar char="§"/>
            </a:pPr>
            <a:r>
              <a:rPr lang="en-US" dirty="0"/>
              <a:t>Stores the </a:t>
            </a:r>
            <a:r>
              <a:rPr lang="en-US" dirty="0" smtClean="0"/>
              <a:t>contents </a:t>
            </a:r>
            <a:r>
              <a:rPr lang="en-US" dirty="0"/>
              <a:t>of the index in a new commit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commit –m &lt;message&gt;</a:t>
            </a:r>
            <a:endParaRPr lang="en-US" dirty="0" smtClean="0"/>
          </a:p>
          <a:p>
            <a:pPr marL="342900" indent="-342900">
              <a:buFont typeface="Wingdings" panose="05000000000000000000" pitchFamily="2" charset="2"/>
              <a:buChar char="§"/>
            </a:pPr>
            <a:r>
              <a:rPr lang="en-US" dirty="0" smtClean="0"/>
              <a:t>Amend the </a:t>
            </a:r>
            <a:r>
              <a:rPr lang="en-US" dirty="0"/>
              <a:t>previous </a:t>
            </a:r>
            <a:r>
              <a:rPr lang="en-US" dirty="0" smtClean="0"/>
              <a:t>commit with </a:t>
            </a:r>
            <a:r>
              <a:rPr lang="en-US" dirty="0"/>
              <a:t>the contents of the </a:t>
            </a:r>
            <a:r>
              <a:rPr lang="en-US" dirty="0" smtClean="0"/>
              <a:t>index</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commit --amend</a:t>
            </a:r>
            <a:endParaRPr lang="en-US" dirty="0"/>
          </a:p>
        </p:txBody>
      </p:sp>
      <p:grpSp>
        <p:nvGrpSpPr>
          <p:cNvPr id="2" name="Groupe 1"/>
          <p:cNvGrpSpPr/>
          <p:nvPr/>
        </p:nvGrpSpPr>
        <p:grpSpPr>
          <a:xfrm>
            <a:off x="4953000" y="201386"/>
            <a:ext cx="3968948" cy="1303564"/>
            <a:chOff x="6132004" y="201386"/>
            <a:chExt cx="2447346" cy="803808"/>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6" name="Rectangle à coins arrondis 5"/>
            <p:cNvSpPr/>
            <p:nvPr/>
          </p:nvSpPr>
          <p:spPr>
            <a:xfrm>
              <a:off x="6132004" y="20138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8" name="Rectangle à coins arrondis 7"/>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1" name="Connecteur droit 10"/>
            <p:cNvCxnSpPr>
              <a:stCxn id="6" idx="2"/>
            </p:cNvCxnSpPr>
            <p:nvPr/>
          </p:nvCxnSpPr>
          <p:spPr>
            <a:xfrm>
              <a:off x="6471951" y="451751"/>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stCxn id="8"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lèche droite 13"/>
            <p:cNvSpPr/>
            <p:nvPr/>
          </p:nvSpPr>
          <p:spPr>
            <a:xfrm>
              <a:off x="7282173" y="581938"/>
              <a:ext cx="842400"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Commit</a:t>
              </a:r>
              <a:endParaRPr lang="fr-FR" sz="700" dirty="0"/>
            </a:p>
          </p:txBody>
        </p:sp>
      </p:grpSp>
    </p:spTree>
    <p:extLst>
      <p:ext uri="{BB962C8B-B14F-4D97-AF65-F5344CB8AC3E}">
        <p14:creationId xmlns:p14="http://schemas.microsoft.com/office/powerpoint/2010/main" val="4133216741"/>
      </p:ext>
    </p:extLst>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l</a:t>
            </a:r>
            <a:r>
              <a:rPr lang="fr-FR" sz="2400" dirty="0" smtClean="0">
                <a:cs typeface="Consolas" panose="020B0609020204030204" pitchFamily="49" charset="0"/>
              </a:rPr>
              <a:t>og : </a:t>
            </a:r>
            <a:r>
              <a:rPr lang="fr-FR" sz="2400" dirty="0"/>
              <a:t>s</a:t>
            </a:r>
            <a:r>
              <a:rPr lang="fr-FR" sz="2400" dirty="0" smtClean="0"/>
              <a:t>how </a:t>
            </a:r>
            <a:r>
              <a:rPr lang="fr-FR" sz="2400" dirty="0"/>
              <a:t>commit logs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fr-FR" dirty="0"/>
              <a:t>Show </a:t>
            </a:r>
            <a:r>
              <a:rPr lang="fr-FR" dirty="0" smtClean="0"/>
              <a:t>the commit </a:t>
            </a:r>
            <a:r>
              <a:rPr lang="fr-FR" dirty="0"/>
              <a:t>logs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log</a:t>
            </a:r>
            <a:endParaRPr lang="en-US" dirty="0" smtClean="0"/>
          </a:p>
          <a:p>
            <a:pPr marL="342900" indent="-342900">
              <a:buFont typeface="Wingdings" panose="05000000000000000000" pitchFamily="2" charset="2"/>
              <a:buChar char="§"/>
            </a:pPr>
            <a:r>
              <a:rPr lang="en-US" dirty="0" smtClean="0"/>
              <a:t>Shows </a:t>
            </a:r>
            <a:r>
              <a:rPr lang="en-US" dirty="0"/>
              <a:t>commits and diffs that touch the given </a:t>
            </a:r>
            <a:r>
              <a:rPr lang="en-US" dirty="0" smtClean="0"/>
              <a:t>path</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log –p &lt;path&gt;</a:t>
            </a:r>
            <a:endParaRPr lang="en-US" dirty="0"/>
          </a:p>
          <a:p>
            <a:pPr marL="342900" indent="-342900">
              <a:buFont typeface="Wingdings" panose="05000000000000000000" pitchFamily="2" charset="2"/>
              <a:buChar char="§"/>
            </a:pPr>
            <a:r>
              <a:rPr lang="en-US" dirty="0"/>
              <a:t>Shows </a:t>
            </a:r>
            <a:r>
              <a:rPr lang="en-US" dirty="0" smtClean="0"/>
              <a:t>the commits difference between two branches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log &lt;branch1&gt;..&lt;branch2&gt;</a:t>
            </a:r>
          </a:p>
        </p:txBody>
      </p:sp>
    </p:spTree>
    <p:extLst>
      <p:ext uri="{BB962C8B-B14F-4D97-AF65-F5344CB8AC3E}">
        <p14:creationId xmlns:p14="http://schemas.microsoft.com/office/powerpoint/2010/main" val="946850982"/>
      </p:ext>
    </p:extLst>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l</a:t>
            </a:r>
            <a:r>
              <a:rPr lang="fr-FR" sz="2400" dirty="0" smtClean="0">
                <a:cs typeface="Consolas" panose="020B0609020204030204" pitchFamily="49" charset="0"/>
              </a:rPr>
              <a:t>og : </a:t>
            </a:r>
            <a:r>
              <a:rPr lang="fr-FR" sz="2400" dirty="0"/>
              <a:t>s</a:t>
            </a:r>
            <a:r>
              <a:rPr lang="fr-FR" sz="2400" dirty="0" smtClean="0"/>
              <a:t>how </a:t>
            </a:r>
            <a:r>
              <a:rPr lang="fr-FR" sz="2400" dirty="0"/>
              <a:t>commit logs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600200"/>
            <a:ext cx="8229600" cy="3409950"/>
          </a:xfrm>
        </p:spPr>
        <p:txBody>
          <a:bodyPr/>
          <a:lstStyle/>
          <a:p>
            <a:pPr marL="342900" indent="-342900">
              <a:buFont typeface="Wingdings" panose="05000000000000000000" pitchFamily="2" charset="2"/>
              <a:buChar char="§"/>
            </a:pPr>
            <a:r>
              <a:rPr lang="en-US" dirty="0"/>
              <a:t>Visualize the branches, merges, etc.</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log --graph</a:t>
            </a:r>
          </a:p>
          <a:p>
            <a:pPr marL="342900" indent="-342900">
              <a:buFont typeface="Wingdings" panose="05000000000000000000" pitchFamily="2" charset="2"/>
              <a:buChar char="§"/>
            </a:pPr>
            <a:r>
              <a:rPr lang="en-US" dirty="0"/>
              <a:t>Visualize</a:t>
            </a:r>
            <a:r>
              <a:rPr lang="fr-FR" dirty="0" smtClean="0"/>
              <a:t> </a:t>
            </a:r>
            <a:r>
              <a:rPr lang="fr-FR" dirty="0"/>
              <a:t>all </a:t>
            </a:r>
            <a:r>
              <a:rPr lang="fr-FR" dirty="0" smtClean="0"/>
              <a:t>branches </a:t>
            </a:r>
            <a:r>
              <a:rPr lang="fr-FR" dirty="0" err="1" smtClean="0"/>
              <a:t>decorated</a:t>
            </a:r>
            <a:endParaRPr lang="fr-FR" dirty="0"/>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log --graph --</a:t>
            </a:r>
            <a:r>
              <a:rPr lang="en-US" dirty="0" err="1">
                <a:latin typeface="Consolas" panose="020B0609020204030204" pitchFamily="49" charset="0"/>
                <a:cs typeface="Consolas" panose="020B0609020204030204" pitchFamily="49" charset="0"/>
              </a:rPr>
              <a:t>oneline</a:t>
            </a:r>
            <a:r>
              <a:rPr lang="en-US" dirty="0">
                <a:latin typeface="Consolas" panose="020B0609020204030204" pitchFamily="49" charset="0"/>
                <a:cs typeface="Consolas" panose="020B0609020204030204" pitchFamily="49" charset="0"/>
              </a:rPr>
              <a:t> --all </a:t>
            </a:r>
            <a:r>
              <a:rPr lang="en-US" dirty="0" smtClean="0">
                <a:latin typeface="Consolas" panose="020B0609020204030204" pitchFamily="49" charset="0"/>
                <a:cs typeface="Consolas" panose="020B0609020204030204" pitchFamily="49" charset="0"/>
              </a:rPr>
              <a:t>--decorate</a:t>
            </a:r>
          </a:p>
          <a:p>
            <a:pPr marL="342900" indent="-342900">
              <a:buFont typeface="Wingdings" panose="05000000000000000000" pitchFamily="2" charset="2"/>
              <a:buChar char="§"/>
            </a:pPr>
            <a:r>
              <a:rPr lang="en-US" dirty="0"/>
              <a:t>Filter by author</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log --author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41843848"/>
      </p:ext>
    </p:extLst>
  </p:cSld>
  <p:clrMapOvr>
    <a:masterClrMapping/>
  </p:clrMapOvr>
  <p:transition>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8458200" cy="381000"/>
          </a:xfrm>
        </p:spPr>
        <p:txBody>
          <a:bodyPr/>
          <a:lstStyle/>
          <a:p>
            <a:r>
              <a:rPr lang="fr-FR" sz="2400" dirty="0" smtClean="0">
                <a:cs typeface="Consolas" panose="020B0609020204030204" pitchFamily="49" charset="0"/>
              </a:rPr>
              <a:t>push : </a:t>
            </a:r>
            <a:r>
              <a:rPr lang="en-US" sz="2400" dirty="0" smtClean="0"/>
              <a:t>update </a:t>
            </a:r>
            <a:r>
              <a:rPr lang="en-US" sz="2400" dirty="0"/>
              <a:t>remote refs along with associated objects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458200" cy="3345790"/>
          </a:xfrm>
        </p:spPr>
        <p:txBody>
          <a:bodyPr/>
          <a:lstStyle/>
          <a:p>
            <a:pPr marL="342900" indent="-342900">
              <a:buFont typeface="Wingdings" panose="05000000000000000000" pitchFamily="2" charset="2"/>
              <a:buChar char="§"/>
            </a:pPr>
            <a:r>
              <a:rPr lang="en-US" dirty="0" smtClean="0"/>
              <a:t>Update given repository and branch using local branch</a:t>
            </a:r>
            <a:endParaRPr lang="en-US" u="sng" dirty="0" smtClean="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push &lt;remote&gt; &lt;branch&gt;</a:t>
            </a:r>
            <a:endParaRPr lang="en-US" dirty="0" smtClean="0"/>
          </a:p>
        </p:txBody>
      </p:sp>
    </p:spTree>
    <p:extLst>
      <p:ext uri="{BB962C8B-B14F-4D97-AF65-F5344CB8AC3E}">
        <p14:creationId xmlns:p14="http://schemas.microsoft.com/office/powerpoint/2010/main" val="310684377"/>
      </p:ext>
    </p:extLst>
  </p:cSld>
  <p:clrMapOvr>
    <a:masterClrMapping/>
  </p:clrMapOvr>
  <p:transition>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Add changes to index</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Add new file and deleted </a:t>
            </a:r>
            <a:r>
              <a:rPr lang="en-US" dirty="0">
                <a:solidFill>
                  <a:schemeClr val="bg1"/>
                </a:solidFill>
              </a:rPr>
              <a:t>file to the </a:t>
            </a:r>
            <a:r>
              <a:rPr lang="en-US" dirty="0" smtClean="0">
                <a:solidFill>
                  <a:schemeClr val="bg1"/>
                </a:solidFill>
              </a:rPr>
              <a:t>index</a:t>
            </a:r>
          </a:p>
          <a:p>
            <a:pPr marL="342900" indent="-342900">
              <a:buFont typeface="Wingdings" panose="05000000000000000000" pitchFamily="2" charset="2"/>
              <a:buChar char="§"/>
            </a:pPr>
            <a:r>
              <a:rPr lang="en-US" dirty="0">
                <a:solidFill>
                  <a:schemeClr val="bg1"/>
                </a:solidFill>
              </a:rPr>
              <a:t>Interactively choose files content to add</a:t>
            </a:r>
          </a:p>
          <a:p>
            <a:endParaRPr lang="en-US" dirty="0" smtClean="0">
              <a:solidFill>
                <a:schemeClr val="bg1"/>
              </a:solidFill>
            </a:endParaRPr>
          </a:p>
          <a:p>
            <a:pPr marL="342900" indent="-342900">
              <a:buFont typeface="Wingdings" panose="05000000000000000000" pitchFamily="2" charset="2"/>
              <a:buChar char="§"/>
            </a:pPr>
            <a:endParaRPr lang="en-US" dirty="0" smtClean="0">
              <a:solidFill>
                <a:schemeClr val="bg1"/>
              </a:solidFill>
            </a:endParaRP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76163572"/>
      </p:ext>
    </p:extLst>
  </p:cSld>
  <p:clrMapOvr>
    <a:masterClrMapping/>
  </p:clrMapOvr>
  <p:transition>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Add changes to index</a:t>
            </a:r>
            <a:endParaRPr lang="en-US" dirty="0">
              <a:solidFill>
                <a:schemeClr val="bg1"/>
              </a:solidFill>
            </a:endParaRPr>
          </a:p>
        </p:txBody>
      </p:sp>
      <p:sp>
        <p:nvSpPr>
          <p:cNvPr id="10" name="Content Placeholder 8"/>
          <p:cNvSpPr>
            <a:spLocks noGrp="1"/>
          </p:cNvSpPr>
          <p:nvPr>
            <p:ph sz="quarter" idx="10"/>
          </p:nvPr>
        </p:nvSpPr>
        <p:spPr>
          <a:xfrm>
            <a:off x="457200" y="1782762"/>
            <a:ext cx="7543800" cy="3151188"/>
          </a:xfrm>
        </p:spPr>
        <p:txBody>
          <a:bodyPr/>
          <a:lstStyle/>
          <a:p>
            <a:pPr marL="342900" indent="-342900">
              <a:buFont typeface="Wingdings" panose="05000000000000000000" pitchFamily="2" charset="2"/>
              <a:buChar char="§"/>
            </a:pPr>
            <a:r>
              <a:rPr lang="en-US" dirty="0" smtClean="0">
                <a:solidFill>
                  <a:schemeClr val="bg1"/>
                </a:solidFill>
              </a:rPr>
              <a:t>Add new file and deleted file to the index</a:t>
            </a:r>
          </a:p>
          <a:p>
            <a:pPr marL="342900" indent="-342900">
              <a:buFont typeface="Wingdings" panose="05000000000000000000" pitchFamily="2" charset="2"/>
              <a:buChar char="§"/>
            </a:pPr>
            <a:r>
              <a:rPr lang="en-US" dirty="0" smtClean="0">
                <a:solidFill>
                  <a:schemeClr val="bg1"/>
                </a:solidFill>
              </a:rPr>
              <a:t>Interactively choose files content to add</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add &lt;new file&gt; &lt;deleted file&gt;</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add -p</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3255228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Unstage</a:t>
            </a:r>
            <a:r>
              <a:rPr lang="en-US" dirty="0" smtClean="0">
                <a:solidFill>
                  <a:schemeClr val="bg1"/>
                </a:solidFill>
              </a:rPr>
              <a:t> some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Unstage</a:t>
            </a:r>
            <a:r>
              <a:rPr lang="en-US" dirty="0" smtClean="0">
                <a:solidFill>
                  <a:schemeClr val="bg1"/>
                </a:solidFill>
              </a:rPr>
              <a:t> some of the changes you just added to index</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895598307"/>
      </p:ext>
    </p:extLst>
  </p:cSld>
  <p:clrMapOvr>
    <a:masterClrMapping/>
  </p:clrMapOvr>
  <p:transition>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Unstage</a:t>
            </a:r>
            <a:r>
              <a:rPr lang="en-US" dirty="0" smtClean="0">
                <a:solidFill>
                  <a:schemeClr val="bg1"/>
                </a:solidFill>
              </a:rPr>
              <a:t> some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Unstage</a:t>
            </a:r>
            <a:r>
              <a:rPr lang="en-US" dirty="0" smtClean="0">
                <a:solidFill>
                  <a:schemeClr val="bg1"/>
                </a:solidFill>
              </a:rPr>
              <a:t> </a:t>
            </a:r>
            <a:r>
              <a:rPr lang="en-US" b="1" dirty="0" smtClean="0">
                <a:solidFill>
                  <a:schemeClr val="bg1"/>
                </a:solidFill>
              </a:rPr>
              <a:t>some</a:t>
            </a:r>
            <a:r>
              <a:rPr lang="en-US" dirty="0" smtClean="0">
                <a:solidFill>
                  <a:schemeClr val="bg1"/>
                </a:solidFill>
              </a:rPr>
              <a:t> of the changes you just added to index</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reset -p HEAD</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3247645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a:t>i</a:t>
            </a:r>
            <a:r>
              <a:rPr lang="en-US" dirty="0" smtClean="0"/>
              <a:t>s distributed</a:t>
            </a:r>
            <a:endParaRPr lang="en-US" dirty="0"/>
          </a:p>
          <a:p>
            <a:endParaRPr lang="en-US" dirty="0"/>
          </a:p>
        </p:txBody>
      </p:sp>
      <p:sp>
        <p:nvSpPr>
          <p:cNvPr id="10" name="Content Placeholder 8"/>
          <p:cNvSpPr>
            <a:spLocks noGrp="1"/>
          </p:cNvSpPr>
          <p:nvPr>
            <p:ph sz="quarter" idx="10"/>
          </p:nvPr>
        </p:nvSpPr>
        <p:spPr>
          <a:xfrm>
            <a:off x="457200" y="1733550"/>
            <a:ext cx="4724400" cy="3200400"/>
          </a:xfrm>
        </p:spPr>
        <p:txBody>
          <a:bodyPr/>
          <a:lstStyle/>
          <a:p>
            <a:pPr marL="342900" lvl="0" indent="-342900">
              <a:buFont typeface="Wingdings" panose="05000000000000000000" pitchFamily="2" charset="2"/>
              <a:buChar char="§"/>
            </a:pPr>
            <a:r>
              <a:rPr lang="en-US" dirty="0" smtClean="0"/>
              <a:t>You </a:t>
            </a:r>
            <a:r>
              <a:rPr lang="en-US" b="1" dirty="0" smtClean="0"/>
              <a:t>clone</a:t>
            </a:r>
            <a:r>
              <a:rPr lang="en-US" dirty="0" smtClean="0"/>
              <a:t> an entire repository</a:t>
            </a:r>
          </a:p>
          <a:p>
            <a:pPr marL="342900" lvl="0" indent="-342900">
              <a:buFont typeface="Wingdings" panose="05000000000000000000" pitchFamily="2" charset="2"/>
              <a:buChar char="§"/>
            </a:pPr>
            <a:r>
              <a:rPr lang="en-US" dirty="0" smtClean="0"/>
              <a:t>Your local repo is a full copy of the original repo</a:t>
            </a:r>
          </a:p>
          <a:p>
            <a:pPr marL="342900" lvl="0" indent="-342900">
              <a:buFont typeface="Wingdings" panose="05000000000000000000" pitchFamily="2" charset="2"/>
              <a:buChar char="§"/>
            </a:pPr>
            <a:r>
              <a:rPr lang="en-US" dirty="0" smtClean="0"/>
              <a:t>There is no single point of failure (as long as there is at least two copies of a repository)</a:t>
            </a:r>
          </a:p>
        </p:txBody>
      </p:sp>
      <p:pic>
        <p:nvPicPr>
          <p:cNvPr id="6" name="Shape 105"/>
          <p:cNvPicPr preferRelativeResize="0"/>
          <p:nvPr/>
        </p:nvPicPr>
        <p:blipFill>
          <a:blip r:embed="rId3">
            <a:alphaModFix/>
          </a:blip>
          <a:stretch>
            <a:fillRect/>
          </a:stretch>
        </p:blipFill>
        <p:spPr>
          <a:xfrm>
            <a:off x="5334000" y="209550"/>
            <a:ext cx="3675525" cy="4343988"/>
          </a:xfrm>
          <a:prstGeom prst="rect">
            <a:avLst/>
          </a:prstGeom>
          <a:noFill/>
          <a:ln>
            <a:noFill/>
          </a:ln>
        </p:spPr>
      </p:pic>
    </p:spTree>
    <p:extLst>
      <p:ext uri="{BB962C8B-B14F-4D97-AF65-F5344CB8AC3E}">
        <p14:creationId xmlns:p14="http://schemas.microsoft.com/office/powerpoint/2010/main" val="2360668865"/>
      </p:ext>
    </p:extLst>
  </p:cSld>
  <p:clrMapOvr>
    <a:masterClrMapping/>
  </p:clrMapOvr>
  <p:transition>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fr-BE" dirty="0">
                <a:solidFill>
                  <a:schemeClr val="bg1"/>
                </a:solidFill>
              </a:rPr>
              <a:t>Commit changes</a:t>
            </a: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Commit staged changes with a message</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3086209366"/>
      </p:ext>
    </p:extLst>
  </p:cSld>
  <p:clrMapOvr>
    <a:masterClrMapping/>
  </p:clrMapOvr>
  <p:transition>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fr-BE" dirty="0">
                <a:solidFill>
                  <a:schemeClr val="bg1"/>
                </a:solidFill>
              </a:rPr>
              <a:t>Commit changes</a:t>
            </a: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Commit staged changes </a:t>
            </a:r>
            <a:r>
              <a:rPr lang="en-US" dirty="0">
                <a:solidFill>
                  <a:schemeClr val="bg1"/>
                </a:solidFill>
              </a:rPr>
              <a:t>with a message</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commit –m </a:t>
            </a:r>
            <a:r>
              <a:rPr lang="en-US" dirty="0" smtClean="0">
                <a:solidFill>
                  <a:srgbClr val="FF0000"/>
                </a:solidFill>
                <a:latin typeface="Consolas" panose="020B0609020204030204" pitchFamily="49" charset="0"/>
                <a:cs typeface="Consolas" panose="020B0609020204030204" pitchFamily="49" charset="0"/>
              </a:rPr>
              <a:t>"commit message"</a:t>
            </a:r>
            <a:endParaRPr lang="en-US" dirty="0">
              <a:solidFill>
                <a:srgbClr val="FF0000"/>
              </a:solidFill>
              <a:latin typeface="Consolas" panose="020B0609020204030204" pitchFamily="49" charset="0"/>
              <a:cs typeface="Consolas" panose="020B0609020204030204" pitchFamily="49" charset="0"/>
            </a:endParaRPr>
          </a:p>
          <a:p>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922768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Push branch to a remote repository</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Push will create a branch with same name as your local branch on remote repository</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Push operation takes two parameters </a:t>
            </a:r>
            <a:r>
              <a:rPr lang="en-US" b="1" dirty="0" smtClean="0">
                <a:solidFill>
                  <a:schemeClr val="bg1"/>
                </a:solidFill>
              </a:rPr>
              <a:t>remote</a:t>
            </a:r>
            <a:r>
              <a:rPr lang="en-US" dirty="0" smtClean="0">
                <a:solidFill>
                  <a:schemeClr val="bg1"/>
                </a:solidFill>
              </a:rPr>
              <a:t> and </a:t>
            </a:r>
            <a:r>
              <a:rPr lang="en-US" b="1" dirty="0" smtClean="0">
                <a:solidFill>
                  <a:schemeClr val="bg1"/>
                </a:solidFill>
              </a:rPr>
              <a:t>branch</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3405317292"/>
      </p:ext>
    </p:extLst>
  </p:cSld>
  <p:clrMapOvr>
    <a:masterClrMapping/>
  </p:clrMapOvr>
  <p:transition>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Push branch to a remote repository</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a:solidFill>
                  <a:schemeClr val="bg1"/>
                </a:solidFill>
              </a:rPr>
              <a:t>Push will create a branch with same name as your local branch on remote repository</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push origin &lt;your branch name&gt;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891395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stash : stash changes in</a:t>
            </a:r>
            <a:br>
              <a:rPr lang="en-US" sz="2400" dirty="0" smtClean="0">
                <a:cs typeface="Consolas" panose="020B0609020204030204" pitchFamily="49" charset="0"/>
              </a:rPr>
            </a:br>
            <a:r>
              <a:rPr lang="en-US" sz="2400" dirty="0" smtClean="0">
                <a:cs typeface="Consolas" panose="020B0609020204030204" pitchFamily="49" charset="0"/>
              </a:rPr>
              <a:t>             working directory away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809750"/>
            <a:ext cx="8229600" cy="3345790"/>
          </a:xfrm>
        </p:spPr>
        <p:txBody>
          <a:bodyPr/>
          <a:lstStyle/>
          <a:p>
            <a:pPr marL="342900" indent="-342900">
              <a:buFont typeface="Wingdings" panose="05000000000000000000" pitchFamily="2" charset="2"/>
              <a:buChar char="§"/>
            </a:pPr>
            <a:r>
              <a:rPr lang="en-US" dirty="0" smtClean="0"/>
              <a:t>stash current </a:t>
            </a:r>
            <a:r>
              <a:rPr lang="en-US" dirty="0"/>
              <a:t>state of the working directory and </a:t>
            </a:r>
            <a:r>
              <a:rPr lang="en-US" dirty="0" smtClean="0"/>
              <a:t>index</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stash [-p save &lt;message&gt;]</a:t>
            </a:r>
            <a:endParaRPr lang="en-US" dirty="0" smtClean="0"/>
          </a:p>
          <a:p>
            <a:pPr marL="342900" indent="-342900">
              <a:buFont typeface="Wingdings" panose="05000000000000000000" pitchFamily="2" charset="2"/>
              <a:buChar char="§"/>
            </a:pPr>
            <a:r>
              <a:rPr lang="en-US" dirty="0"/>
              <a:t>List the stashes that you currently </a:t>
            </a:r>
            <a:r>
              <a:rPr lang="en-US" dirty="0" smtClean="0"/>
              <a:t>have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stash </a:t>
            </a:r>
            <a:r>
              <a:rPr lang="en-US" dirty="0" smtClean="0">
                <a:latin typeface="Consolas" panose="020B0609020204030204" pitchFamily="49" charset="0"/>
                <a:cs typeface="Consolas" panose="020B0609020204030204" pitchFamily="49" charset="0"/>
              </a:rPr>
              <a:t>list</a:t>
            </a:r>
            <a:endParaRPr lang="en-US" dirty="0" smtClean="0"/>
          </a:p>
          <a:p>
            <a:pPr marL="342900" indent="-342900">
              <a:buFont typeface="Wingdings" panose="05000000000000000000" pitchFamily="2" charset="2"/>
              <a:buChar char="§"/>
            </a:pPr>
            <a:r>
              <a:rPr lang="en-US" dirty="0" smtClean="0"/>
              <a:t>Apply </a:t>
            </a:r>
            <a:r>
              <a:rPr lang="en-US" dirty="0"/>
              <a:t>a </a:t>
            </a:r>
            <a:r>
              <a:rPr lang="en-US" dirty="0" smtClean="0"/>
              <a:t>stash on </a:t>
            </a:r>
            <a:r>
              <a:rPr lang="en-US" dirty="0"/>
              <a:t>top of the current working tree </a:t>
            </a:r>
            <a:r>
              <a:rPr lang="en-US" dirty="0" smtClean="0"/>
              <a:t>state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stash pop [&lt;stash</a:t>
            </a:r>
            <a:r>
              <a:rPr lang="en-US" dirty="0" smtClean="0">
                <a:latin typeface="Consolas" panose="020B0609020204030204" pitchFamily="49" charset="0"/>
                <a:cs typeface="Consolas" panose="020B0609020204030204" pitchFamily="49" charset="0"/>
              </a:rPr>
              <a:t>&gt;]</a:t>
            </a:r>
            <a:endParaRPr lang="en-US" dirty="0"/>
          </a:p>
        </p:txBody>
      </p:sp>
      <p:grpSp>
        <p:nvGrpSpPr>
          <p:cNvPr id="2" name="Groupe 1"/>
          <p:cNvGrpSpPr/>
          <p:nvPr/>
        </p:nvGrpSpPr>
        <p:grpSpPr>
          <a:xfrm>
            <a:off x="4868206" y="215600"/>
            <a:ext cx="4047194" cy="1441750"/>
            <a:chOff x="6172200" y="215600"/>
            <a:chExt cx="2256407" cy="803810"/>
          </a:xfrm>
        </p:grpSpPr>
        <p:sp>
          <p:nvSpPr>
            <p:cNvPr id="5" name="Rectangle à coins arrondis 4"/>
            <p:cNvSpPr/>
            <p:nvPr/>
          </p:nvSpPr>
          <p:spPr>
            <a:xfrm>
              <a:off x="7002757" y="215602"/>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6" name="Rectangle à coins arrondis 5"/>
            <p:cNvSpPr/>
            <p:nvPr/>
          </p:nvSpPr>
          <p:spPr>
            <a:xfrm>
              <a:off x="7833314" y="215602"/>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8" name="Connecteur droit 7"/>
            <p:cNvCxnSpPr>
              <a:stCxn id="5" idx="2"/>
            </p:cNvCxnSpPr>
            <p:nvPr/>
          </p:nvCxnSpPr>
          <p:spPr>
            <a:xfrm>
              <a:off x="7342704" y="465967"/>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stCxn id="6" idx="2"/>
            </p:cNvCxnSpPr>
            <p:nvPr/>
          </p:nvCxnSpPr>
          <p:spPr>
            <a:xfrm>
              <a:off x="8130961" y="465967"/>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lèche gauche 11"/>
            <p:cNvSpPr/>
            <p:nvPr/>
          </p:nvSpPr>
          <p:spPr>
            <a:xfrm>
              <a:off x="6523870" y="565126"/>
              <a:ext cx="788256"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Stash</a:t>
              </a:r>
              <a:endParaRPr lang="en-US" sz="700" dirty="0"/>
            </a:p>
          </p:txBody>
        </p:sp>
        <p:sp>
          <p:nvSpPr>
            <p:cNvPr id="13" name="Rectangle à coins arrondis 12"/>
            <p:cNvSpPr/>
            <p:nvPr/>
          </p:nvSpPr>
          <p:spPr>
            <a:xfrm>
              <a:off x="6172200" y="215600"/>
              <a:ext cx="679894" cy="250365"/>
            </a:xfrm>
            <a:prstGeom prst="roundRect">
              <a:avLst/>
            </a:prstGeom>
            <a:solidFill>
              <a:schemeClr val="bg1">
                <a:lumMod val="7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Stashes</a:t>
              </a:r>
              <a:endParaRPr lang="en-US" sz="800" dirty="0">
                <a:solidFill>
                  <a:schemeClr val="tx1"/>
                </a:solidFill>
                <a:cs typeface="Consolas" panose="020B0609020204030204" pitchFamily="49" charset="0"/>
              </a:endParaRPr>
            </a:p>
          </p:txBody>
        </p:sp>
        <p:cxnSp>
          <p:nvCxnSpPr>
            <p:cNvPr id="14" name="Connecteur droit 13"/>
            <p:cNvCxnSpPr>
              <a:stCxn id="13" idx="2"/>
            </p:cNvCxnSpPr>
            <p:nvPr/>
          </p:nvCxnSpPr>
          <p:spPr>
            <a:xfrm>
              <a:off x="6512147" y="465965"/>
              <a:ext cx="0" cy="55344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e 14"/>
          <p:cNvGrpSpPr/>
          <p:nvPr/>
        </p:nvGrpSpPr>
        <p:grpSpPr>
          <a:xfrm>
            <a:off x="6781800" y="2495550"/>
            <a:ext cx="2255315" cy="1584181"/>
            <a:chOff x="2209800" y="98263"/>
            <a:chExt cx="2255315" cy="1584181"/>
          </a:xfrm>
        </p:grpSpPr>
        <p:pic>
          <p:nvPicPr>
            <p:cNvPr id="16" name="Image 15"/>
            <p:cNvPicPr>
              <a:picLocks noChangeAspect="1"/>
            </p:cNvPicPr>
            <p:nvPr/>
          </p:nvPicPr>
          <p:blipFill>
            <a:blip r:embed="rId3"/>
            <a:stretch>
              <a:fillRect/>
            </a:stretch>
          </p:blipFill>
          <p:spPr>
            <a:xfrm>
              <a:off x="2797409" y="98263"/>
              <a:ext cx="1080096" cy="1260112"/>
            </a:xfrm>
            <a:prstGeom prst="rect">
              <a:avLst/>
            </a:prstGeom>
          </p:spPr>
        </p:pic>
        <p:sp>
          <p:nvSpPr>
            <p:cNvPr id="17" name="Rectangle 16"/>
            <p:cNvSpPr/>
            <p:nvPr/>
          </p:nvSpPr>
          <p:spPr>
            <a:xfrm>
              <a:off x="2209800" y="1313112"/>
              <a:ext cx="2255315" cy="369332"/>
            </a:xfrm>
            <a:prstGeom prst="rect">
              <a:avLst/>
            </a:prstGeom>
          </p:spPr>
          <p:txBody>
            <a:bodyPr wrap="square">
              <a:spAutoFit/>
            </a:bodyPr>
            <a:lstStyle/>
            <a:p>
              <a:r>
                <a:rPr lang="en-US" sz="900" dirty="0">
                  <a:hlinkClick r:id="rId4"/>
                </a:rPr>
                <a:t>https://</a:t>
              </a:r>
              <a:r>
                <a:rPr lang="en-US" sz="900" dirty="0" smtClean="0">
                  <a:hlinkClick r:id="rId4"/>
                </a:rPr>
                <a:t>dev.to/srebalaji/useful-tricks-you-might-not-know-about-git-stash-117e</a:t>
              </a:r>
              <a:r>
                <a:rPr lang="en-US" sz="900" dirty="0" smtClean="0"/>
                <a:t> </a:t>
              </a:r>
              <a:endParaRPr lang="en-US" sz="900" dirty="0"/>
            </a:p>
          </p:txBody>
        </p:sp>
      </p:grpSp>
    </p:spTree>
    <p:extLst>
      <p:ext uri="{BB962C8B-B14F-4D97-AF65-F5344CB8AC3E}">
        <p14:creationId xmlns:p14="http://schemas.microsoft.com/office/powerpoint/2010/main" val="295864066"/>
      </p:ext>
    </p:extLst>
  </p:cSld>
  <p:clrMapOvr>
    <a:masterClrMapping/>
  </p:clrMapOvr>
  <p:transition>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another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smtClean="0">
                <a:solidFill>
                  <a:schemeClr val="bg1"/>
                </a:solidFill>
              </a:rPr>
              <a:t>Create another branch </a:t>
            </a:r>
            <a:r>
              <a:rPr lang="en-US" b="1" dirty="0" smtClean="0">
                <a:solidFill>
                  <a:schemeClr val="bg1"/>
                </a:solidFill>
              </a:rPr>
              <a:t>from master </a:t>
            </a:r>
            <a:r>
              <a:rPr lang="en-US" dirty="0">
                <a:solidFill>
                  <a:schemeClr val="bg1"/>
                </a:solidFill>
              </a:rPr>
              <a:t>(named for instance </a:t>
            </a:r>
            <a:r>
              <a:rPr lang="en-US" dirty="0">
                <a:solidFill>
                  <a:schemeClr val="bg1"/>
                </a:solidFill>
                <a:latin typeface="Consolas" panose="020B0609020204030204" pitchFamily="49" charset="0"/>
                <a:cs typeface="Consolas" panose="020B0609020204030204" pitchFamily="49" charset="0"/>
              </a:rPr>
              <a:t>&lt;</a:t>
            </a:r>
            <a:r>
              <a:rPr lang="en-US" dirty="0" err="1">
                <a:solidFill>
                  <a:schemeClr val="bg1"/>
                </a:solidFill>
                <a:latin typeface="Consolas" panose="020B0609020204030204" pitchFamily="49" charset="0"/>
                <a:cs typeface="Consolas" panose="020B0609020204030204" pitchFamily="49" charset="0"/>
              </a:rPr>
              <a:t>shortname</a:t>
            </a:r>
            <a:r>
              <a:rPr lang="en-US" dirty="0">
                <a:solidFill>
                  <a:schemeClr val="bg1"/>
                </a:solidFill>
                <a:latin typeface="Consolas" panose="020B0609020204030204" pitchFamily="49" charset="0"/>
                <a:cs typeface="Consolas" panose="020B0609020204030204" pitchFamily="49" charset="0"/>
              </a:rPr>
              <a:t>&gt;2</a:t>
            </a:r>
            <a:r>
              <a:rPr lang="en-US" dirty="0">
                <a:solidFill>
                  <a:schemeClr val="bg1"/>
                </a:solidFill>
              </a:rPr>
              <a:t>) </a:t>
            </a:r>
            <a:r>
              <a:rPr lang="en-US" dirty="0" smtClean="0">
                <a:solidFill>
                  <a:schemeClr val="bg1"/>
                </a:solidFill>
              </a:rPr>
              <a:t>+ switch to it</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Pay attention to use </a:t>
            </a:r>
            <a:r>
              <a:rPr lang="en-US" b="1" dirty="0" smtClean="0">
                <a:solidFill>
                  <a:schemeClr val="bg1"/>
                </a:solidFill>
              </a:rPr>
              <a:t>master</a:t>
            </a:r>
            <a:r>
              <a:rPr lang="en-US" dirty="0" smtClean="0">
                <a:solidFill>
                  <a:schemeClr val="bg1"/>
                </a:solidFill>
              </a:rPr>
              <a:t> as starting point and not your currently checked out branch</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3554911618"/>
      </p:ext>
    </p:extLst>
  </p:cSld>
  <p:clrMapOvr>
    <a:masterClrMapping/>
  </p:clrMapOvr>
  <p:transition>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another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1550988"/>
          </a:xfrm>
        </p:spPr>
        <p:txBody>
          <a:bodyPr/>
          <a:lstStyle/>
          <a:p>
            <a:pPr marL="342900" indent="-342900">
              <a:buFont typeface="Wingdings" panose="05000000000000000000" pitchFamily="2" charset="2"/>
              <a:buChar char="§"/>
            </a:pPr>
            <a:r>
              <a:rPr lang="en-US" dirty="0" smtClean="0">
                <a:solidFill>
                  <a:schemeClr val="bg1"/>
                </a:solidFill>
              </a:rPr>
              <a:t>Create another branch </a:t>
            </a:r>
            <a:r>
              <a:rPr lang="en-US" b="1" dirty="0">
                <a:solidFill>
                  <a:schemeClr val="bg1"/>
                </a:solidFill>
              </a:rPr>
              <a:t>from master </a:t>
            </a:r>
            <a:r>
              <a:rPr lang="en-US" dirty="0" smtClean="0">
                <a:solidFill>
                  <a:schemeClr val="bg1"/>
                </a:solidFill>
              </a:rPr>
              <a:t>(named for instance </a:t>
            </a:r>
            <a:r>
              <a:rPr lang="en-US" dirty="0" smtClean="0">
                <a:solidFill>
                  <a:schemeClr val="bg1"/>
                </a:solidFill>
                <a:latin typeface="Consolas" panose="020B0609020204030204" pitchFamily="49" charset="0"/>
                <a:cs typeface="Consolas" panose="020B0609020204030204" pitchFamily="49" charset="0"/>
              </a:rPr>
              <a:t>&lt;</a:t>
            </a:r>
            <a:r>
              <a:rPr lang="en-US" dirty="0" err="1" smtClean="0">
                <a:solidFill>
                  <a:schemeClr val="bg1"/>
                </a:solidFill>
                <a:latin typeface="Consolas" panose="020B0609020204030204" pitchFamily="49" charset="0"/>
                <a:cs typeface="Consolas" panose="020B0609020204030204" pitchFamily="49" charset="0"/>
              </a:rPr>
              <a:t>shortname</a:t>
            </a:r>
            <a:r>
              <a:rPr lang="en-US" dirty="0" smtClean="0">
                <a:solidFill>
                  <a:schemeClr val="bg1"/>
                </a:solidFill>
                <a:latin typeface="Consolas" panose="020B0609020204030204" pitchFamily="49" charset="0"/>
                <a:cs typeface="Consolas" panose="020B0609020204030204" pitchFamily="49" charset="0"/>
              </a:rPr>
              <a:t>&gt;2</a:t>
            </a:r>
            <a:r>
              <a:rPr lang="en-US" dirty="0" smtClean="0">
                <a:solidFill>
                  <a:schemeClr val="bg1"/>
                </a:solidFill>
              </a:rPr>
              <a:t>) </a:t>
            </a:r>
            <a:r>
              <a:rPr lang="en-US" dirty="0">
                <a:solidFill>
                  <a:schemeClr val="bg1"/>
                </a:solidFill>
              </a:rPr>
              <a:t>+ switch to </a:t>
            </a:r>
            <a:r>
              <a:rPr lang="en-US" dirty="0" smtClean="0">
                <a:solidFill>
                  <a:schemeClr val="bg1"/>
                </a:solidFill>
              </a:rPr>
              <a:t>it</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checkout –b </a:t>
            </a:r>
            <a:r>
              <a:rPr lang="en-US" dirty="0" smtClean="0">
                <a:solidFill>
                  <a:srgbClr val="FF0000"/>
                </a:solidFill>
                <a:latin typeface="Consolas" panose="020B0609020204030204" pitchFamily="49" charset="0"/>
                <a:cs typeface="Consolas" panose="020B0609020204030204" pitchFamily="49" charset="0"/>
              </a:rPr>
              <a:t>&lt;</a:t>
            </a:r>
            <a:r>
              <a:rPr lang="en-US" dirty="0" err="1" smtClean="0">
                <a:solidFill>
                  <a:srgbClr val="FF0000"/>
                </a:solidFill>
                <a:latin typeface="Consolas" panose="020B0609020204030204" pitchFamily="49" charset="0"/>
                <a:cs typeface="Consolas" panose="020B0609020204030204" pitchFamily="49" charset="0"/>
              </a:rPr>
              <a:t>shortname</a:t>
            </a:r>
            <a:r>
              <a:rPr lang="en-US" dirty="0" smtClean="0">
                <a:solidFill>
                  <a:srgbClr val="FF0000"/>
                </a:solidFill>
                <a:latin typeface="Consolas" panose="020B0609020204030204" pitchFamily="49" charset="0"/>
                <a:cs typeface="Consolas" panose="020B0609020204030204" pitchFamily="49" charset="0"/>
              </a:rPr>
              <a:t>&gt;2 master</a:t>
            </a:r>
            <a:endParaRPr lang="en-US" dirty="0">
              <a:solidFill>
                <a:srgbClr val="FF0000"/>
              </a:solidFill>
              <a:latin typeface="Consolas" panose="020B0609020204030204" pitchFamily="49" charset="0"/>
              <a:cs typeface="Consolas" panose="020B0609020204030204" pitchFamily="49" charset="0"/>
            </a:endParaRPr>
          </a:p>
        </p:txBody>
      </p:sp>
      <p:sp>
        <p:nvSpPr>
          <p:cNvPr id="2" name="ZoneTexte 1"/>
          <p:cNvSpPr txBox="1"/>
          <p:nvPr/>
        </p:nvSpPr>
        <p:spPr bwMode="black">
          <a:xfrm>
            <a:off x="762000" y="3275558"/>
            <a:ext cx="7203757" cy="1384995"/>
          </a:xfrm>
          <a:prstGeom prst="rect">
            <a:avLst/>
          </a:prstGeom>
          <a:noFill/>
        </p:spPr>
        <p:txBody>
          <a:bodyPr wrap="square" lIns="85730" tIns="0" rIns="0" bIns="0" rtlCol="0">
            <a:spAutoFit/>
          </a:bodyPr>
          <a:lstStyle/>
          <a:p>
            <a:r>
              <a:rPr lang="en-US" dirty="0" smtClean="0">
                <a:solidFill>
                  <a:srgbClr val="FF0000"/>
                </a:solidFill>
                <a:latin typeface="Consolas" panose="020B0609020204030204" pitchFamily="49" charset="0"/>
                <a:cs typeface="Consolas" panose="020B0609020204030204" pitchFamily="49" charset="0"/>
              </a:rPr>
              <a:t>[error: Your local changes to the following files would be overwritten by checkout:</a:t>
            </a:r>
          </a:p>
          <a:p>
            <a:r>
              <a:rPr lang="en-US" dirty="0" smtClean="0">
                <a:solidFill>
                  <a:srgbClr val="FF0000"/>
                </a:solidFill>
                <a:latin typeface="Consolas" panose="020B0609020204030204" pitchFamily="49" charset="0"/>
                <a:cs typeface="Consolas" panose="020B0609020204030204" pitchFamily="49" charset="0"/>
              </a:rPr>
              <a:t>        &lt;your modified file&gt;</a:t>
            </a:r>
          </a:p>
          <a:p>
            <a:r>
              <a:rPr lang="en-US" dirty="0" smtClean="0">
                <a:solidFill>
                  <a:srgbClr val="FF0000"/>
                </a:solidFill>
                <a:latin typeface="Consolas" panose="020B0609020204030204" pitchFamily="49" charset="0"/>
                <a:cs typeface="Consolas" panose="020B0609020204030204" pitchFamily="49" charset="0"/>
              </a:rPr>
              <a:t>Please commit your changes or stash them before you can switch branches.]</a:t>
            </a:r>
            <a:endParaRPr lang="en-US" dirty="0">
              <a:solidFill>
                <a:srgbClr val="FF0000"/>
              </a:solidFill>
              <a:latin typeface="Consolas" panose="020B0609020204030204" pitchFamily="49" charset="0"/>
              <a:cs typeface="Consolas" panose="020B0609020204030204" pitchFamily="49" charset="0"/>
            </a:endParaRPr>
          </a:p>
        </p:txBody>
      </p:sp>
      <p:pic>
        <p:nvPicPr>
          <p:cNvPr id="11" name="Image 10"/>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697868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Stash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Stash</a:t>
            </a:r>
          </a:p>
          <a:p>
            <a:pPr marL="342900" indent="-342900">
              <a:buFont typeface="Wingdings" panose="05000000000000000000" pitchFamily="2" charset="2"/>
              <a:buChar char="§"/>
            </a:pPr>
            <a:r>
              <a:rPr lang="en-US" dirty="0" smtClean="0">
                <a:solidFill>
                  <a:schemeClr val="bg1"/>
                </a:solidFill>
              </a:rPr>
              <a:t>Check content of your stash</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49054485"/>
      </p:ext>
    </p:extLst>
  </p:cSld>
  <p:clrMapOvr>
    <a:masterClrMapping/>
  </p:clrMapOvr>
  <p:transition>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Stash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a:solidFill>
                  <a:schemeClr val="bg1"/>
                </a:solidFill>
              </a:rPr>
              <a:t>Stash</a:t>
            </a:r>
          </a:p>
          <a:p>
            <a:pPr marL="342900" indent="-342900">
              <a:buFont typeface="Wingdings" panose="05000000000000000000" pitchFamily="2" charset="2"/>
              <a:buChar char="§"/>
            </a:pPr>
            <a:r>
              <a:rPr lang="en-US" dirty="0">
                <a:solidFill>
                  <a:schemeClr val="bg1"/>
                </a:solidFill>
              </a:rPr>
              <a:t>Check content of </a:t>
            </a:r>
            <a:r>
              <a:rPr lang="en-US" dirty="0" smtClean="0">
                <a:solidFill>
                  <a:schemeClr val="bg1"/>
                </a:solidFill>
              </a:rPr>
              <a:t>your stash</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list</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show –p stash@{0}</a:t>
            </a:r>
          </a:p>
          <a:p>
            <a:pPr marL="342900" indent="-342900">
              <a:buFont typeface="Wingdings" panose="05000000000000000000" pitchFamily="2" charset="2"/>
              <a:buChar char="§"/>
            </a:pPr>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106904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Retry to create your branch</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cs typeface="Consolas" panose="020B0609020204030204" pitchFamily="49" charset="0"/>
              </a:rPr>
              <a:t>Now your working directory is clean </a:t>
            </a:r>
            <a:r>
              <a:rPr lang="en-US" dirty="0" smtClean="0">
                <a:solidFill>
                  <a:schemeClr val="bg1"/>
                </a:solidFill>
                <a:cs typeface="Consolas" panose="020B0609020204030204" pitchFamily="49" charset="0"/>
                <a:sym typeface="Wingdings" panose="05000000000000000000" pitchFamily="2" charset="2"/>
              </a:rPr>
              <a:t></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git</a:t>
            </a:r>
            <a:r>
              <a:rPr lang="en-US" dirty="0">
                <a:solidFill>
                  <a:srgbClr val="FF0000"/>
                </a:solidFill>
                <a:latin typeface="Consolas" panose="020B0609020204030204" pitchFamily="49" charset="0"/>
                <a:cs typeface="Consolas" panose="020B0609020204030204" pitchFamily="49" charset="0"/>
              </a:rPr>
              <a:t> checkout –b </a:t>
            </a:r>
            <a:r>
              <a:rPr lang="en-US" dirty="0" smtClean="0">
                <a:solidFill>
                  <a:srgbClr val="FF0000"/>
                </a:solidFill>
                <a:latin typeface="Consolas" panose="020B0609020204030204" pitchFamily="49" charset="0"/>
                <a:cs typeface="Consolas" panose="020B0609020204030204" pitchFamily="49" charset="0"/>
              </a:rPr>
              <a:t>&lt;</a:t>
            </a:r>
            <a:r>
              <a:rPr lang="en-US" dirty="0" err="1" smtClean="0">
                <a:solidFill>
                  <a:srgbClr val="FF0000"/>
                </a:solidFill>
                <a:latin typeface="Consolas" panose="020B0609020204030204" pitchFamily="49" charset="0"/>
                <a:cs typeface="Consolas" panose="020B0609020204030204" pitchFamily="49" charset="0"/>
              </a:rPr>
              <a:t>shortname</a:t>
            </a:r>
            <a:r>
              <a:rPr lang="en-US" dirty="0" smtClean="0">
                <a:solidFill>
                  <a:srgbClr val="FF0000"/>
                </a:solidFill>
                <a:latin typeface="Consolas" panose="020B0609020204030204" pitchFamily="49" charset="0"/>
                <a:cs typeface="Consolas" panose="020B0609020204030204" pitchFamily="49" charset="0"/>
              </a:rPr>
              <a:t>&gt;2 master</a:t>
            </a:r>
            <a:endParaRPr lang="en-US" dirty="0" smtClean="0">
              <a:solidFill>
                <a:schemeClr val="bg1"/>
              </a:solidFill>
              <a:cs typeface="Consolas" panose="020B0609020204030204" pitchFamily="49" charset="0"/>
            </a:endParaRPr>
          </a:p>
          <a:p>
            <a:pPr marL="342900" indent="-342900">
              <a:buFont typeface="Wingdings" panose="05000000000000000000" pitchFamily="2" charset="2"/>
              <a:buChar char="§"/>
            </a:pPr>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422202163"/>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operations are mostly local</a:t>
            </a:r>
            <a:endParaRPr lang="en-US" dirty="0"/>
          </a:p>
          <a:p>
            <a:endParaRPr lang="en-US" dirty="0"/>
          </a:p>
        </p:txBody>
      </p:sp>
      <p:sp>
        <p:nvSpPr>
          <p:cNvPr id="10" name="Content Placeholder 8"/>
          <p:cNvSpPr>
            <a:spLocks noGrp="1"/>
          </p:cNvSpPr>
          <p:nvPr>
            <p:ph sz="quarter" idx="10"/>
          </p:nvPr>
        </p:nvSpPr>
        <p:spPr>
          <a:xfrm>
            <a:off x="457200" y="1782762"/>
            <a:ext cx="8229600" cy="1779588"/>
          </a:xfrm>
        </p:spPr>
        <p:txBody>
          <a:bodyPr/>
          <a:lstStyle/>
          <a:p>
            <a:pPr marL="342900" indent="-342900">
              <a:buFont typeface="Wingdings" panose="05000000000000000000" pitchFamily="2" charset="2"/>
              <a:buChar char="§"/>
            </a:pPr>
            <a:r>
              <a:rPr lang="en-US" dirty="0" smtClean="0"/>
              <a:t>Any repo is self-sufficient</a:t>
            </a:r>
          </a:p>
          <a:p>
            <a:pPr marL="342900" lvl="0" indent="-342900">
              <a:buFont typeface="Wingdings" panose="05000000000000000000" pitchFamily="2" charset="2"/>
              <a:buChar char="§"/>
            </a:pPr>
            <a:r>
              <a:rPr lang="en-US" dirty="0" smtClean="0"/>
              <a:t>All the information, files and history are stored locally</a:t>
            </a:r>
          </a:p>
          <a:p>
            <a:pPr marL="342900" indent="-342900">
              <a:buFont typeface="Wingdings" panose="05000000000000000000" pitchFamily="2" charset="2"/>
              <a:buChar char="§"/>
            </a:pPr>
            <a:r>
              <a:rPr lang="en-US" dirty="0" smtClean="0"/>
              <a:t>As a consequence operations are local… and fast</a:t>
            </a:r>
          </a:p>
        </p:txBody>
      </p:sp>
      <p:sp>
        <p:nvSpPr>
          <p:cNvPr id="5" name="AutoShape 76"/>
          <p:cNvSpPr>
            <a:spLocks noChangeArrowheads="1"/>
          </p:cNvSpPr>
          <p:nvPr/>
        </p:nvSpPr>
        <p:spPr bwMode="gray">
          <a:xfrm rot="10800000" flipV="1">
            <a:off x="2070271" y="3977613"/>
            <a:ext cx="5003457" cy="509942"/>
          </a:xfrm>
          <a:prstGeom prst="roundRect">
            <a:avLst>
              <a:gd name="adj" fmla="val 16743"/>
            </a:avLst>
          </a:prstGeom>
          <a:ln>
            <a:solidFill>
              <a:srgbClr val="EE292F"/>
            </a:solidFill>
            <a:prstDash val="dash"/>
            <a:headEnd/>
            <a:tailEnd/>
          </a:ln>
          <a:extLst/>
        </p:spPr>
        <p:style>
          <a:lnRef idx="2">
            <a:schemeClr val="accent4"/>
          </a:lnRef>
          <a:fillRef idx="1">
            <a:schemeClr val="lt1"/>
          </a:fillRef>
          <a:effectRef idx="0">
            <a:schemeClr val="accent4"/>
          </a:effectRef>
          <a:fontRef idx="minor">
            <a:schemeClr val="dk1"/>
          </a:fontRef>
        </p:style>
        <p:txBody>
          <a:bodyPr rot="0" vert="horz" wrap="square" lIns="36000" tIns="36000" rIns="36000" bIns="36000" anchor="ctr" anchorCtr="0" upright="1">
            <a:noAutofit/>
          </a:bodyPr>
          <a:lstStyle/>
          <a:p>
            <a:pPr algn="ctr">
              <a:spcAft>
                <a:spcPts val="0"/>
              </a:spcAft>
            </a:pPr>
            <a:r>
              <a:rPr lang="en-US" sz="2400" b="1" dirty="0">
                <a:solidFill>
                  <a:schemeClr val="tx1"/>
                </a:solidFill>
                <a:ea typeface="SimSun"/>
                <a:cs typeface="Verdana"/>
              </a:rPr>
              <a:t>C</a:t>
            </a:r>
            <a:r>
              <a:rPr lang="en-US" sz="2400" b="1" dirty="0" smtClean="0">
                <a:solidFill>
                  <a:schemeClr val="tx1"/>
                </a:solidFill>
                <a:ea typeface="SimSun"/>
                <a:cs typeface="Verdana"/>
              </a:rPr>
              <a:t>ommit </a:t>
            </a:r>
            <a:r>
              <a:rPr lang="en-US" sz="2400" dirty="0" smtClean="0">
                <a:solidFill>
                  <a:schemeClr val="tx1"/>
                </a:solidFill>
                <a:ea typeface="SimSun"/>
                <a:cs typeface="Verdana"/>
              </a:rPr>
              <a:t>and</a:t>
            </a:r>
            <a:r>
              <a:rPr lang="en-US" sz="2400" b="1" dirty="0" smtClean="0">
                <a:solidFill>
                  <a:schemeClr val="tx1"/>
                </a:solidFill>
                <a:ea typeface="SimSun"/>
                <a:cs typeface="Verdana"/>
              </a:rPr>
              <a:t> checkout </a:t>
            </a:r>
            <a:r>
              <a:rPr lang="en-US" sz="2400" dirty="0" smtClean="0">
                <a:solidFill>
                  <a:schemeClr val="tx1"/>
                </a:solidFill>
                <a:ea typeface="SimSun"/>
                <a:cs typeface="Verdana"/>
              </a:rPr>
              <a:t>are local too !</a:t>
            </a:r>
            <a:endParaRPr lang="en-US" sz="2400" dirty="0">
              <a:solidFill>
                <a:schemeClr val="tx1"/>
              </a:solidFill>
              <a:ea typeface="SimSun"/>
              <a:cs typeface="Verdana"/>
            </a:endParaRPr>
          </a:p>
        </p:txBody>
      </p:sp>
    </p:spTree>
    <p:extLst>
      <p:ext uri="{BB962C8B-B14F-4D97-AF65-F5344CB8AC3E}">
        <p14:creationId xmlns:p14="http://schemas.microsoft.com/office/powerpoint/2010/main" val="4207944191"/>
      </p:ext>
    </p:extLst>
  </p:cSld>
  <p:clrMapOvr>
    <a:masterClrMapping/>
  </p:clrMapOvr>
  <p:transition>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458200" cy="381000"/>
          </a:xfrm>
        </p:spPr>
        <p:txBody>
          <a:bodyPr/>
          <a:lstStyle/>
          <a:p>
            <a:r>
              <a:rPr lang="en-US" sz="2400" dirty="0" smtClean="0">
                <a:cs typeface="Consolas" panose="020B0609020204030204" pitchFamily="49" charset="0"/>
              </a:rPr>
              <a:t>fetch : </a:t>
            </a:r>
            <a:r>
              <a:rPr lang="en-US" sz="2400" dirty="0" smtClean="0"/>
              <a:t>download objects</a:t>
            </a:r>
            <a:br>
              <a:rPr lang="en-US" sz="2400" dirty="0" smtClean="0"/>
            </a:br>
            <a:r>
              <a:rPr lang="en-US" sz="2400" dirty="0" smtClean="0"/>
              <a:t>            and refs from another repository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969160"/>
            <a:ext cx="8458200" cy="2964790"/>
          </a:xfrm>
        </p:spPr>
        <p:txBody>
          <a:bodyPr/>
          <a:lstStyle/>
          <a:p>
            <a:pPr marL="342900" indent="-342900">
              <a:buFont typeface="Wingdings" panose="05000000000000000000" pitchFamily="2" charset="2"/>
              <a:buChar char="§"/>
            </a:pPr>
            <a:r>
              <a:rPr lang="en-US" dirty="0"/>
              <a:t>Fetch branches and tags from a </a:t>
            </a:r>
            <a:r>
              <a:rPr lang="en-US" dirty="0" smtClean="0"/>
              <a:t>given remote repo</a:t>
            </a:r>
            <a:endParaRPr lang="en-US" u="sng" dirty="0" smtClean="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fetch &lt;remote&gt;</a:t>
            </a:r>
            <a:endParaRPr lang="en-US" dirty="0" smtClean="0"/>
          </a:p>
          <a:p>
            <a:pPr marL="342900" indent="-342900">
              <a:buFont typeface="Wingdings" panose="05000000000000000000" pitchFamily="2" charset="2"/>
              <a:buChar char="§"/>
            </a:pPr>
            <a:r>
              <a:rPr lang="en-US" dirty="0" smtClean="0"/>
              <a:t>Fetch from all configured remotes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fetch --all</a:t>
            </a:r>
            <a:endParaRPr lang="en-US" dirty="0"/>
          </a:p>
        </p:txBody>
      </p:sp>
      <p:grpSp>
        <p:nvGrpSpPr>
          <p:cNvPr id="2" name="Groupe 1"/>
          <p:cNvGrpSpPr/>
          <p:nvPr/>
        </p:nvGrpSpPr>
        <p:grpSpPr>
          <a:xfrm>
            <a:off x="5902567" y="204428"/>
            <a:ext cx="3012833" cy="1376722"/>
            <a:chOff x="7009332" y="204428"/>
            <a:chExt cx="1747969" cy="798739"/>
          </a:xfrm>
        </p:grpSpPr>
        <p:sp>
          <p:nvSpPr>
            <p:cNvPr id="5" name="Rectangle à coins arrondis 4"/>
            <p:cNvSpPr/>
            <p:nvPr/>
          </p:nvSpPr>
          <p:spPr>
            <a:xfrm>
              <a:off x="7009332" y="204428"/>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8" name="Rectangle à coins arrondis 7"/>
            <p:cNvSpPr/>
            <p:nvPr/>
          </p:nvSpPr>
          <p:spPr>
            <a:xfrm>
              <a:off x="7974439" y="204428"/>
              <a:ext cx="782862" cy="250365"/>
            </a:xfrm>
            <a:prstGeom prst="roundRect">
              <a:avLst/>
            </a:prstGeom>
            <a:solidFill>
              <a:schemeClr val="bg1">
                <a:lumMod val="7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Remote repository</a:t>
              </a:r>
              <a:endParaRPr lang="en-US" sz="800" dirty="0">
                <a:solidFill>
                  <a:schemeClr val="tx1"/>
                </a:solidFill>
                <a:cs typeface="Consolas" panose="020B0609020204030204" pitchFamily="49" charset="0"/>
              </a:endParaRPr>
            </a:p>
          </p:txBody>
        </p:sp>
        <p:cxnSp>
          <p:nvCxnSpPr>
            <p:cNvPr id="12" name="Connecteur droit 11"/>
            <p:cNvCxnSpPr>
              <a:stCxn id="8" idx="2"/>
            </p:cNvCxnSpPr>
            <p:nvPr/>
          </p:nvCxnSpPr>
          <p:spPr>
            <a:xfrm flipH="1">
              <a:off x="8360719" y="454793"/>
              <a:ext cx="5151" cy="53170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7444748" y="454793"/>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Flèche gauche 14"/>
            <p:cNvSpPr/>
            <p:nvPr/>
          </p:nvSpPr>
          <p:spPr>
            <a:xfrm>
              <a:off x="7467601" y="584980"/>
              <a:ext cx="872870"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Fetch</a:t>
              </a:r>
              <a:endParaRPr lang="en-US" sz="700" dirty="0"/>
            </a:p>
          </p:txBody>
        </p:sp>
      </p:grpSp>
    </p:spTree>
    <p:extLst>
      <p:ext uri="{BB962C8B-B14F-4D97-AF65-F5344CB8AC3E}">
        <p14:creationId xmlns:p14="http://schemas.microsoft.com/office/powerpoint/2010/main" val="3362242295"/>
      </p:ext>
    </p:extLst>
  </p:cSld>
  <p:clrMapOvr>
    <a:masterClrMapping/>
  </p:clrMapOvr>
  <p:transition>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686800" cy="381000"/>
          </a:xfrm>
        </p:spPr>
        <p:txBody>
          <a:bodyPr/>
          <a:lstStyle/>
          <a:p>
            <a:r>
              <a:rPr lang="en-US" sz="2400" dirty="0" smtClean="0">
                <a:cs typeface="Consolas" panose="020B0609020204030204" pitchFamily="49" charset="0"/>
              </a:rPr>
              <a:t>rebase : </a:t>
            </a:r>
            <a:r>
              <a:rPr lang="en-US" sz="2400" dirty="0" smtClean="0"/>
              <a:t>apply commits on top of another branch</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458200" cy="3345790"/>
          </a:xfrm>
        </p:spPr>
        <p:txBody>
          <a:bodyPr/>
          <a:lstStyle/>
          <a:p>
            <a:pPr marL="342900" indent="-342900">
              <a:buFont typeface="Wingdings" panose="05000000000000000000" pitchFamily="2" charset="2"/>
              <a:buChar char="§"/>
            </a:pPr>
            <a:r>
              <a:rPr lang="en-US" dirty="0" smtClean="0"/>
              <a:t>Apply commits of current branch on top of given branch</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rebase &lt;branch&gt;</a:t>
            </a:r>
            <a:endParaRPr lang="en-US" dirty="0" smtClean="0"/>
          </a:p>
          <a:p>
            <a:pPr marL="342900" indent="-342900">
              <a:buFont typeface="Wingdings" panose="05000000000000000000" pitchFamily="2" charset="2"/>
              <a:buChar char="§"/>
            </a:pPr>
            <a:r>
              <a:rPr lang="en-US" dirty="0" smtClean="0"/>
              <a:t>Edit the list </a:t>
            </a:r>
            <a:r>
              <a:rPr lang="en-US" dirty="0"/>
              <a:t>of </a:t>
            </a:r>
            <a:r>
              <a:rPr lang="en-US" dirty="0" smtClean="0"/>
              <a:t>commits </a:t>
            </a:r>
            <a:r>
              <a:rPr lang="en-US" dirty="0"/>
              <a:t>which are about to be rebased</a:t>
            </a:r>
            <a:endParaRPr lang="en-US" dirty="0" smtClean="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rebase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&lt;branch&gt;</a:t>
            </a:r>
            <a:endParaRPr lang="en-US" dirty="0"/>
          </a:p>
        </p:txBody>
      </p:sp>
      <p:pic>
        <p:nvPicPr>
          <p:cNvPr id="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3942290"/>
            <a:ext cx="1263161" cy="1039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4"/>
          <p:cNvSpPr txBox="1"/>
          <p:nvPr/>
        </p:nvSpPr>
        <p:spPr bwMode="black">
          <a:xfrm>
            <a:off x="1905000" y="4303603"/>
            <a:ext cx="6096000" cy="369332"/>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GB" sz="2400" b="1" dirty="0">
                <a:solidFill>
                  <a:srgbClr val="FF0000"/>
                </a:solidFill>
              </a:rPr>
              <a:t>This is a possibly dangerous operation</a:t>
            </a:r>
            <a:endParaRPr lang="en-US" sz="2400" b="1" dirty="0">
              <a:solidFill>
                <a:srgbClr val="FF0000"/>
              </a:solidFill>
            </a:endParaRPr>
          </a:p>
        </p:txBody>
      </p:sp>
    </p:spTree>
    <p:extLst>
      <p:ext uri="{BB962C8B-B14F-4D97-AF65-F5344CB8AC3E}">
        <p14:creationId xmlns:p14="http://schemas.microsoft.com/office/powerpoint/2010/main" val="3304373205"/>
      </p:ext>
    </p:extLst>
  </p:cSld>
  <p:clrMapOvr>
    <a:masterClrMapping/>
  </p:clrMapOvr>
  <p:transition>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8"/>
            <a:ext cx="4572000" cy="1204251"/>
          </a:xfrm>
        </p:spPr>
        <p:txBody>
          <a:bodyPr/>
          <a:lstStyle/>
          <a:p>
            <a:r>
              <a:rPr lang="en-US" sz="2400" dirty="0" smtClean="0">
                <a:cs typeface="Consolas" panose="020B0609020204030204" pitchFamily="49" charset="0"/>
              </a:rPr>
              <a:t>merge :</a:t>
            </a:r>
            <a:br>
              <a:rPr lang="en-US" sz="2400" dirty="0" smtClean="0">
                <a:cs typeface="Consolas" panose="020B0609020204030204" pitchFamily="49" charset="0"/>
              </a:rPr>
            </a:br>
            <a:r>
              <a:rPr lang="en-US" sz="2400" dirty="0" smtClean="0">
                <a:cs typeface="Consolas" panose="020B0609020204030204" pitchFamily="49" charset="0"/>
              </a:rPr>
              <a:t>join </a:t>
            </a:r>
            <a:r>
              <a:rPr lang="en-US" sz="2400" dirty="0">
                <a:cs typeface="Consolas" panose="020B0609020204030204" pitchFamily="49" charset="0"/>
              </a:rPr>
              <a:t>several development histories </a:t>
            </a:r>
            <a:r>
              <a:rPr lang="en-US" sz="2400" dirty="0" smtClean="0">
                <a:cs typeface="Consolas" panose="020B0609020204030204" pitchFamily="49" charset="0"/>
              </a:rPr>
              <a:t>together</a:t>
            </a:r>
            <a:endParaRPr lang="en-US" sz="2400" dirty="0">
              <a:cs typeface="Consolas" panose="020B0609020204030204" pitchFamily="49" charset="0"/>
            </a:endParaRPr>
          </a:p>
        </p:txBody>
      </p:sp>
      <p:sp>
        <p:nvSpPr>
          <p:cNvPr id="3" name="Rectangle 2"/>
          <p:cNvSpPr/>
          <p:nvPr/>
        </p:nvSpPr>
        <p:spPr>
          <a:xfrm>
            <a:off x="457200" y="3333750"/>
            <a:ext cx="3188693" cy="1077218"/>
          </a:xfrm>
          <a:prstGeom prst="rect">
            <a:avLst/>
          </a:prstGeom>
        </p:spPr>
        <p:txBody>
          <a:bodyPr wrap="none">
            <a:spAutoFit/>
          </a:bodyPr>
          <a:lstStyle/>
          <a:p>
            <a:r>
              <a:rPr lang="en-US" sz="2400" dirty="0" smtClean="0">
                <a:solidFill>
                  <a:schemeClr val="tx1">
                    <a:lumMod val="75000"/>
                    <a:lumOff val="25000"/>
                  </a:schemeClr>
                </a:solidFill>
                <a:cs typeface="Consolas" panose="020B0609020204030204" pitchFamily="49" charset="0"/>
              </a:rPr>
              <a:t>Two strategies:</a:t>
            </a:r>
          </a:p>
          <a:p>
            <a:pPr marL="342900" indent="-342900">
              <a:buFont typeface="Arial" panose="020B0604020202020204" pitchFamily="34" charset="0"/>
              <a:buChar char="•"/>
            </a:pPr>
            <a:r>
              <a:rPr lang="en-US" sz="2000" dirty="0">
                <a:solidFill>
                  <a:schemeClr val="tx1">
                    <a:lumMod val="75000"/>
                    <a:lumOff val="25000"/>
                  </a:schemeClr>
                </a:solidFill>
                <a:cs typeface="Consolas" panose="020B0609020204030204" pitchFamily="49" charset="0"/>
              </a:rPr>
              <a:t>C</a:t>
            </a:r>
            <a:r>
              <a:rPr lang="en-US" sz="2000" dirty="0" smtClean="0">
                <a:solidFill>
                  <a:schemeClr val="tx1">
                    <a:lumMod val="75000"/>
                    <a:lumOff val="25000"/>
                  </a:schemeClr>
                </a:solidFill>
                <a:cs typeface="Consolas" panose="020B0609020204030204" pitchFamily="49" charset="0"/>
              </a:rPr>
              <a:t>reate a merge commit</a:t>
            </a:r>
          </a:p>
          <a:p>
            <a:pPr marL="342900" indent="-342900">
              <a:buFont typeface="Arial" panose="020B0604020202020204" pitchFamily="34" charset="0"/>
              <a:buChar char="•"/>
            </a:pPr>
            <a:r>
              <a:rPr lang="en-US" sz="2000" dirty="0" smtClean="0">
                <a:solidFill>
                  <a:schemeClr val="tx1">
                    <a:lumMod val="75000"/>
                    <a:lumOff val="25000"/>
                  </a:schemeClr>
                </a:solidFill>
                <a:cs typeface="Consolas" panose="020B0609020204030204" pitchFamily="49" charset="0"/>
              </a:rPr>
              <a:t>Fast forward</a:t>
            </a:r>
            <a:endParaRPr lang="en-US" sz="2000" dirty="0">
              <a:solidFill>
                <a:schemeClr val="tx1">
                  <a:lumMod val="75000"/>
                  <a:lumOff val="25000"/>
                </a:schemeClr>
              </a:solidFill>
              <a:cs typeface="Consolas" panose="020B0609020204030204" pitchFamily="49" charset="0"/>
            </a:endParaRPr>
          </a:p>
        </p:txBody>
      </p:sp>
      <p:pic>
        <p:nvPicPr>
          <p:cNvPr id="5" name="Image 4"/>
          <p:cNvPicPr>
            <a:picLocks noChangeAspect="1"/>
          </p:cNvPicPr>
          <p:nvPr/>
        </p:nvPicPr>
        <p:blipFill>
          <a:blip r:embed="rId3"/>
          <a:stretch>
            <a:fillRect/>
          </a:stretch>
        </p:blipFill>
        <p:spPr>
          <a:xfrm>
            <a:off x="3645893" y="285750"/>
            <a:ext cx="5181600" cy="4629890"/>
          </a:xfrm>
          <a:prstGeom prst="rect">
            <a:avLst/>
          </a:prstGeom>
        </p:spPr>
      </p:pic>
      <p:sp>
        <p:nvSpPr>
          <p:cNvPr id="2" name="ZoneTexte 1"/>
          <p:cNvSpPr txBox="1"/>
          <p:nvPr/>
        </p:nvSpPr>
        <p:spPr bwMode="black">
          <a:xfrm>
            <a:off x="5257800" y="402793"/>
            <a:ext cx="762000" cy="215444"/>
          </a:xfrm>
          <a:prstGeom prst="rect">
            <a:avLst/>
          </a:prstGeom>
          <a:solidFill>
            <a:schemeClr val="bg1"/>
          </a:solidFill>
          <a:ln>
            <a:noFill/>
          </a:ln>
        </p:spPr>
        <p:txBody>
          <a:bodyPr wrap="square" lIns="85730" tIns="0" rIns="0" bIns="0" rtlCol="0">
            <a:spAutoFit/>
          </a:bodyPr>
          <a:lstStyle/>
          <a:p>
            <a:pPr marL="0" indent="0" algn="l">
              <a:buClr>
                <a:schemeClr val="tx2"/>
              </a:buClr>
              <a:buFont typeface="Arial" pitchFamily="34" charset="0"/>
              <a:buNone/>
              <a:tabLst/>
            </a:pPr>
            <a:r>
              <a:rPr lang="fr-FR" sz="1400" b="1" noProof="0" dirty="0" smtClean="0">
                <a:solidFill>
                  <a:schemeClr val="tx2"/>
                </a:solidFill>
                <a:latin typeface="+mn-lt"/>
              </a:rPr>
              <a:t>master</a:t>
            </a:r>
            <a:endParaRPr lang="en-US" sz="1400" b="1" noProof="0" dirty="0" smtClean="0">
              <a:solidFill>
                <a:schemeClr val="tx2"/>
              </a:solidFill>
              <a:latin typeface="+mn-lt"/>
            </a:endParaRPr>
          </a:p>
        </p:txBody>
      </p:sp>
      <p:sp>
        <p:nvSpPr>
          <p:cNvPr id="8" name="ZoneTexte 7"/>
          <p:cNvSpPr txBox="1"/>
          <p:nvPr/>
        </p:nvSpPr>
        <p:spPr bwMode="black">
          <a:xfrm>
            <a:off x="7250707" y="402793"/>
            <a:ext cx="762000" cy="215444"/>
          </a:xfrm>
          <a:prstGeom prst="rect">
            <a:avLst/>
          </a:prstGeom>
          <a:solidFill>
            <a:schemeClr val="bg1"/>
          </a:solidFill>
          <a:ln>
            <a:noFill/>
          </a:ln>
        </p:spPr>
        <p:txBody>
          <a:bodyPr wrap="square" lIns="85730" tIns="0" rIns="0" bIns="0" rtlCol="0">
            <a:spAutoFit/>
          </a:bodyPr>
          <a:lstStyle/>
          <a:p>
            <a:pPr marL="0" indent="0" algn="l">
              <a:buClr>
                <a:schemeClr val="tx2"/>
              </a:buClr>
              <a:buFont typeface="Arial" pitchFamily="34" charset="0"/>
              <a:buNone/>
              <a:tabLst/>
            </a:pPr>
            <a:r>
              <a:rPr lang="fr-FR" sz="1400" b="1" noProof="0" dirty="0" smtClean="0">
                <a:solidFill>
                  <a:schemeClr val="tx2"/>
                </a:solidFill>
                <a:latin typeface="+mn-lt"/>
              </a:rPr>
              <a:t>master</a:t>
            </a:r>
            <a:endParaRPr lang="en-US" sz="1400" b="1" noProof="0" dirty="0" smtClean="0">
              <a:solidFill>
                <a:schemeClr val="tx2"/>
              </a:solidFill>
              <a:latin typeface="+mn-lt"/>
            </a:endParaRPr>
          </a:p>
        </p:txBody>
      </p:sp>
      <p:sp>
        <p:nvSpPr>
          <p:cNvPr id="4" name="ZoneTexte 3"/>
          <p:cNvSpPr txBox="1"/>
          <p:nvPr/>
        </p:nvSpPr>
        <p:spPr bwMode="black">
          <a:xfrm>
            <a:off x="8085931" y="4379218"/>
            <a:ext cx="533400" cy="218182"/>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400" noProof="0" dirty="0" smtClean="0">
                <a:solidFill>
                  <a:schemeClr val="tx2"/>
                </a:solidFill>
                <a:latin typeface="Consolas" panose="020B0609020204030204" pitchFamily="49" charset="0"/>
              </a:rPr>
              <a:t>--</a:t>
            </a:r>
            <a:r>
              <a:rPr lang="fr-FR" sz="1400" noProof="0" dirty="0" err="1" smtClean="0">
                <a:solidFill>
                  <a:schemeClr val="tx2"/>
                </a:solidFill>
                <a:latin typeface="Consolas" panose="020B0609020204030204" pitchFamily="49" charset="0"/>
              </a:rPr>
              <a:t>ff</a:t>
            </a:r>
            <a:endParaRPr lang="en-US" sz="1400" noProof="0" dirty="0" smtClean="0">
              <a:solidFill>
                <a:schemeClr val="tx2"/>
              </a:solidFill>
              <a:latin typeface="Consolas" panose="020B0609020204030204" pitchFamily="49" charset="0"/>
            </a:endParaRPr>
          </a:p>
        </p:txBody>
      </p:sp>
    </p:spTree>
    <p:extLst>
      <p:ext uri="{BB962C8B-B14F-4D97-AF65-F5344CB8AC3E}">
        <p14:creationId xmlns:p14="http://schemas.microsoft.com/office/powerpoint/2010/main" val="2808872109"/>
      </p:ext>
    </p:extLst>
  </p:cSld>
  <p:clrMapOvr>
    <a:masterClrMapping/>
  </p:clrMapOvr>
  <p:transition>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686800" cy="381000"/>
          </a:xfrm>
        </p:spPr>
        <p:txBody>
          <a:bodyPr/>
          <a:lstStyle/>
          <a:p>
            <a:r>
              <a:rPr lang="en-US" sz="2400" dirty="0" smtClean="0">
                <a:cs typeface="Consolas" panose="020B0609020204030204" pitchFamily="49" charset="0"/>
              </a:rPr>
              <a:t>merge : join several development histories together</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458200" cy="3498190"/>
          </a:xfrm>
        </p:spPr>
        <p:txBody>
          <a:bodyPr/>
          <a:lstStyle/>
          <a:p>
            <a:pPr marL="342900" indent="-342900">
              <a:spcBef>
                <a:spcPts val="900"/>
              </a:spcBef>
              <a:buFont typeface="Wingdings" panose="05000000000000000000" pitchFamily="2" charset="2"/>
              <a:buChar char="§"/>
            </a:pPr>
            <a:r>
              <a:rPr lang="en-US" dirty="0"/>
              <a:t>Incorporates changes at the top of the current branch executing a “fast-forward”</a:t>
            </a:r>
          </a:p>
          <a:p>
            <a:pPr>
              <a:spcBef>
                <a:spcPts val="90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merge --</a:t>
            </a:r>
            <a:r>
              <a:rPr lang="en-US" dirty="0" err="1">
                <a:latin typeface="Consolas" panose="020B0609020204030204" pitchFamily="49" charset="0"/>
                <a:cs typeface="Consolas" panose="020B0609020204030204" pitchFamily="49" charset="0"/>
              </a:rPr>
              <a:t>ff</a:t>
            </a:r>
            <a:r>
              <a:rPr lang="en-US" dirty="0">
                <a:latin typeface="Consolas" panose="020B0609020204030204" pitchFamily="49" charset="0"/>
                <a:cs typeface="Consolas" panose="020B0609020204030204" pitchFamily="49" charset="0"/>
              </a:rPr>
              <a:t> &lt;branch&gt;</a:t>
            </a:r>
          </a:p>
          <a:p>
            <a:pPr marL="342900" indent="-342900">
              <a:spcBef>
                <a:spcPts val="900"/>
              </a:spcBef>
              <a:buFont typeface="Wingdings" panose="05000000000000000000" pitchFamily="2" charset="2"/>
              <a:buChar char="§"/>
            </a:pPr>
            <a:r>
              <a:rPr lang="en-US" dirty="0" smtClean="0">
                <a:solidFill>
                  <a:srgbClr val="00B050"/>
                </a:solidFill>
              </a:rPr>
              <a:t>Incorporates </a:t>
            </a:r>
            <a:r>
              <a:rPr lang="en-US" dirty="0">
                <a:solidFill>
                  <a:srgbClr val="00B050"/>
                </a:solidFill>
              </a:rPr>
              <a:t>changes from a given branch into the current branch and record the result in a new merge </a:t>
            </a:r>
            <a:r>
              <a:rPr lang="en-US" dirty="0" smtClean="0">
                <a:solidFill>
                  <a:srgbClr val="00B050"/>
                </a:solidFill>
              </a:rPr>
              <a:t>commit </a:t>
            </a:r>
          </a:p>
          <a:p>
            <a:pPr>
              <a:spcBef>
                <a:spcPts val="900"/>
              </a:spcBef>
            </a:pP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git</a:t>
            </a:r>
            <a:r>
              <a:rPr lang="en-US" dirty="0">
                <a:solidFill>
                  <a:srgbClr val="00B050"/>
                </a:solidFill>
                <a:latin typeface="Consolas" panose="020B0609020204030204" pitchFamily="49" charset="0"/>
                <a:cs typeface="Consolas" panose="020B0609020204030204" pitchFamily="49" charset="0"/>
              </a:rPr>
              <a:t> merge --no-</a:t>
            </a:r>
            <a:r>
              <a:rPr lang="en-US" dirty="0" err="1">
                <a:solidFill>
                  <a:srgbClr val="00B050"/>
                </a:solidFill>
                <a:latin typeface="Consolas" panose="020B0609020204030204" pitchFamily="49" charset="0"/>
                <a:cs typeface="Consolas" panose="020B0609020204030204" pitchFamily="49" charset="0"/>
              </a:rPr>
              <a:t>ff</a:t>
            </a:r>
            <a:r>
              <a:rPr lang="en-US" dirty="0">
                <a:solidFill>
                  <a:srgbClr val="00B050"/>
                </a:solidFill>
                <a:latin typeface="Consolas" panose="020B0609020204030204" pitchFamily="49" charset="0"/>
                <a:cs typeface="Consolas" panose="020B0609020204030204" pitchFamily="49" charset="0"/>
              </a:rPr>
              <a:t> &lt;branch&gt;</a:t>
            </a:r>
          </a:p>
          <a:p>
            <a:pPr marL="342900" indent="-342900">
              <a:spcBef>
                <a:spcPts val="900"/>
              </a:spcBef>
              <a:buFont typeface="Wingdings" panose="05000000000000000000" pitchFamily="2" charset="2"/>
              <a:buChar char="§"/>
            </a:pPr>
            <a:r>
              <a:rPr lang="en-US" dirty="0" smtClean="0"/>
              <a:t>Merge </a:t>
            </a:r>
            <a:r>
              <a:rPr lang="en-US" dirty="0"/>
              <a:t>by default when doing </a:t>
            </a:r>
            <a:r>
              <a:rPr lang="en-US" dirty="0" err="1">
                <a:latin typeface="Consolas" panose="020B0609020204030204" pitchFamily="49" charset="0"/>
              </a:rPr>
              <a:t>git</a:t>
            </a:r>
            <a:r>
              <a:rPr lang="en-US" dirty="0">
                <a:latin typeface="Consolas" panose="020B0609020204030204" pitchFamily="49" charset="0"/>
              </a:rPr>
              <a:t> </a:t>
            </a:r>
            <a:r>
              <a:rPr lang="en-US" dirty="0" smtClean="0">
                <a:latin typeface="Consolas" panose="020B0609020204030204" pitchFamily="49" charset="0"/>
              </a:rPr>
              <a:t>merge </a:t>
            </a:r>
            <a:r>
              <a:rPr lang="en-US" dirty="0"/>
              <a:t>without </a:t>
            </a: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no-</a:t>
            </a:r>
            <a:r>
              <a:rPr lang="en-US" dirty="0" err="1" smtClean="0">
                <a:latin typeface="Consolas" panose="020B0609020204030204" pitchFamily="49" charset="0"/>
                <a:cs typeface="Consolas" panose="020B0609020204030204" pitchFamily="49" charset="0"/>
              </a:rPr>
              <a:t>ff</a:t>
            </a:r>
            <a:endParaRPr lang="en-US" dirty="0" smtClean="0">
              <a:latin typeface="Consolas" panose="020B0609020204030204" pitchFamily="49" charset="0"/>
            </a:endParaRPr>
          </a:p>
          <a:p>
            <a:pPr>
              <a:spcBef>
                <a:spcPts val="90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--global </a:t>
            </a:r>
            <a:r>
              <a:rPr lang="en-US" dirty="0" err="1">
                <a:latin typeface="Consolas" panose="020B0609020204030204" pitchFamily="49" charset="0"/>
                <a:cs typeface="Consolas" panose="020B0609020204030204" pitchFamily="49" charset="0"/>
              </a:rPr>
              <a:t>merge.ff</a:t>
            </a:r>
            <a:r>
              <a:rPr lang="en-US" dirty="0">
                <a:latin typeface="Consolas" panose="020B0609020204030204" pitchFamily="49" charset="0"/>
                <a:cs typeface="Consolas" panose="020B0609020204030204" pitchFamily="49" charset="0"/>
              </a:rPr>
              <a:t> false</a:t>
            </a:r>
          </a:p>
          <a:p>
            <a:pPr>
              <a:spcBef>
                <a:spcPts val="0"/>
              </a:spcBef>
            </a:pPr>
            <a:endParaRPr lang="en-US" dirty="0">
              <a:solidFill>
                <a:srgbClr val="00B050"/>
              </a:solidFill>
              <a:latin typeface="Consolas" panose="020B0609020204030204" pitchFamily="49" charset="0"/>
            </a:endParaRPr>
          </a:p>
        </p:txBody>
      </p:sp>
      <p:grpSp>
        <p:nvGrpSpPr>
          <p:cNvPr id="4" name="Groupe 3"/>
          <p:cNvGrpSpPr/>
          <p:nvPr/>
        </p:nvGrpSpPr>
        <p:grpSpPr>
          <a:xfrm>
            <a:off x="6324600" y="3714750"/>
            <a:ext cx="2667000" cy="310895"/>
            <a:chOff x="6019801" y="3562350"/>
            <a:chExt cx="2667000" cy="310895"/>
          </a:xfrm>
        </p:grpSpPr>
        <p:sp>
          <p:nvSpPr>
            <p:cNvPr id="8" name="Rectangle à coins arrondis 7"/>
            <p:cNvSpPr/>
            <p:nvPr/>
          </p:nvSpPr>
          <p:spPr>
            <a:xfrm>
              <a:off x="6019801" y="3562350"/>
              <a:ext cx="2666999" cy="310895"/>
            </a:xfrm>
            <a:prstGeom prst="roundRect">
              <a:avLst>
                <a:gd name="adj" fmla="val 46447"/>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1" name="Rectangle 10"/>
            <p:cNvSpPr/>
            <p:nvPr/>
          </p:nvSpPr>
          <p:spPr>
            <a:xfrm>
              <a:off x="6019801" y="3565468"/>
              <a:ext cx="2667000" cy="307777"/>
            </a:xfrm>
            <a:prstGeom prst="rect">
              <a:avLst/>
            </a:prstGeom>
          </p:spPr>
          <p:txBody>
            <a:bodyPr wrap="square">
              <a:spAutoFit/>
            </a:bodyPr>
            <a:lstStyle/>
            <a:p>
              <a:pPr>
                <a:buClr>
                  <a:schemeClr val="tx2"/>
                </a:buClr>
              </a:pPr>
              <a:r>
                <a:rPr lang="en-US" sz="1400" dirty="0" smtClean="0">
                  <a:solidFill>
                    <a:srgbClr val="00B050"/>
                  </a:solidFill>
                </a:rPr>
                <a:t>Recommended way </a:t>
              </a:r>
              <a:r>
                <a:rPr lang="en-US" sz="1400" dirty="0">
                  <a:solidFill>
                    <a:srgbClr val="00B050"/>
                  </a:solidFill>
                </a:rPr>
                <a:t>of </a:t>
              </a:r>
              <a:r>
                <a:rPr lang="en-US" sz="1400" dirty="0" smtClean="0">
                  <a:solidFill>
                    <a:srgbClr val="00B050"/>
                  </a:solidFill>
                </a:rPr>
                <a:t>merging</a:t>
              </a:r>
              <a:endParaRPr lang="en-US" sz="1400" dirty="0">
                <a:solidFill>
                  <a:srgbClr val="00B050"/>
                </a:solidFill>
              </a:endParaRPr>
            </a:p>
          </p:txBody>
        </p:sp>
      </p:grpSp>
    </p:spTree>
    <p:extLst>
      <p:ext uri="{BB962C8B-B14F-4D97-AF65-F5344CB8AC3E}">
        <p14:creationId xmlns:p14="http://schemas.microsoft.com/office/powerpoint/2010/main" val="1042843748"/>
      </p:ext>
    </p:extLst>
  </p:cSld>
  <p:clrMapOvr>
    <a:masterClrMapping/>
  </p:clrMapOvr>
  <p:transition>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686800" cy="381000"/>
          </a:xfrm>
        </p:spPr>
        <p:txBody>
          <a:bodyPr/>
          <a:lstStyle/>
          <a:p>
            <a:r>
              <a:rPr lang="en-US" sz="2400" dirty="0">
                <a:cs typeface="Consolas" panose="020B0609020204030204" pitchFamily="49" charset="0"/>
              </a:rPr>
              <a:t>merge : join several development histories together</a:t>
            </a:r>
          </a:p>
          <a:p>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458200" cy="3498190"/>
          </a:xfrm>
        </p:spPr>
        <p:txBody>
          <a:bodyPr/>
          <a:lstStyle/>
          <a:p>
            <a:pPr marL="342900" indent="-342900">
              <a:spcBef>
                <a:spcPts val="900"/>
              </a:spcBef>
              <a:buFont typeface="Wingdings" panose="05000000000000000000" pitchFamily="2" charset="2"/>
              <a:buChar char="§"/>
            </a:pPr>
            <a:r>
              <a:rPr lang="en-US" dirty="0"/>
              <a:t>Abort the merge process and </a:t>
            </a:r>
            <a:r>
              <a:rPr lang="en-US" dirty="0" smtClean="0"/>
              <a:t>reconstruct </a:t>
            </a:r>
            <a:r>
              <a:rPr lang="en-US" dirty="0"/>
              <a:t>the pre-merge state</a:t>
            </a:r>
          </a:p>
          <a:p>
            <a:pPr>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merge --abort</a:t>
            </a:r>
            <a:endParaRPr lang="en-US" dirty="0"/>
          </a:p>
        </p:txBody>
      </p:sp>
    </p:spTree>
    <p:extLst>
      <p:ext uri="{BB962C8B-B14F-4D97-AF65-F5344CB8AC3E}">
        <p14:creationId xmlns:p14="http://schemas.microsoft.com/office/powerpoint/2010/main" val="2437783268"/>
      </p:ext>
    </p:extLst>
  </p:cSld>
  <p:clrMapOvr>
    <a:masterClrMapping/>
  </p:clrMapOvr>
  <p:transition>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458200" cy="381000"/>
          </a:xfrm>
        </p:spPr>
        <p:txBody>
          <a:bodyPr/>
          <a:lstStyle/>
          <a:p>
            <a:r>
              <a:rPr lang="en-US" sz="2400" dirty="0" smtClean="0">
                <a:cs typeface="Consolas" panose="020B0609020204030204" pitchFamily="49" charset="0"/>
              </a:rPr>
              <a:t>pull : </a:t>
            </a:r>
            <a:r>
              <a:rPr lang="en-US" sz="2400" dirty="0" smtClean="0"/>
              <a:t>fetch from and integrate with another repository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534400" cy="3345790"/>
          </a:xfrm>
        </p:spPr>
        <p:txBody>
          <a:bodyPr/>
          <a:lstStyle/>
          <a:p>
            <a:pPr marL="342900" indent="-342900">
              <a:buFont typeface="Wingdings" panose="05000000000000000000" pitchFamily="2" charset="2"/>
              <a:buChar char="§"/>
            </a:pPr>
            <a:r>
              <a:rPr lang="en-US" dirty="0"/>
              <a:t>Shorthand for </a:t>
            </a:r>
            <a:r>
              <a:rPr lang="en-US" i="1" dirty="0" err="1">
                <a:latin typeface="Consolas" panose="020B0609020204030204" pitchFamily="49" charset="0"/>
              </a:rPr>
              <a:t>git</a:t>
            </a:r>
            <a:r>
              <a:rPr lang="en-US" i="1" dirty="0">
                <a:latin typeface="Consolas" panose="020B0609020204030204" pitchFamily="49" charset="0"/>
              </a:rPr>
              <a:t> fetch </a:t>
            </a:r>
            <a:r>
              <a:rPr lang="en-US" dirty="0"/>
              <a:t>followed by </a:t>
            </a:r>
            <a:r>
              <a:rPr lang="en-US" i="1" dirty="0" err="1">
                <a:latin typeface="Consolas" panose="020B0609020204030204" pitchFamily="49" charset="0"/>
              </a:rPr>
              <a:t>git</a:t>
            </a:r>
            <a:r>
              <a:rPr lang="en-US" i="1" dirty="0">
                <a:latin typeface="Consolas" panose="020B0609020204030204" pitchFamily="49" charset="0"/>
              </a:rPr>
              <a:t> </a:t>
            </a:r>
            <a:r>
              <a:rPr lang="en-US" i="1" dirty="0" smtClean="0">
                <a:latin typeface="Consolas" panose="020B0609020204030204" pitchFamily="49" charset="0"/>
              </a:rPr>
              <a:t>merge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pull &lt;remote&gt; &lt;branch&gt;</a:t>
            </a:r>
            <a:endParaRPr lang="en-US" dirty="0" smtClean="0"/>
          </a:p>
          <a:p>
            <a:pPr marL="342900" indent="-342900">
              <a:buFont typeface="Wingdings" panose="05000000000000000000" pitchFamily="2" charset="2"/>
              <a:buChar char="§"/>
            </a:pPr>
            <a:r>
              <a:rPr lang="en-US" dirty="0">
                <a:solidFill>
                  <a:srgbClr val="00B050"/>
                </a:solidFill>
              </a:rPr>
              <a:t>Shorthand for </a:t>
            </a:r>
            <a:r>
              <a:rPr lang="en-US" i="1" dirty="0" err="1">
                <a:solidFill>
                  <a:srgbClr val="00B050"/>
                </a:solidFill>
                <a:latin typeface="Consolas" panose="020B0609020204030204" pitchFamily="49" charset="0"/>
              </a:rPr>
              <a:t>git</a:t>
            </a:r>
            <a:r>
              <a:rPr lang="en-US" i="1" dirty="0">
                <a:solidFill>
                  <a:srgbClr val="00B050"/>
                </a:solidFill>
                <a:latin typeface="Consolas" panose="020B0609020204030204" pitchFamily="49" charset="0"/>
              </a:rPr>
              <a:t> fetch </a:t>
            </a:r>
            <a:r>
              <a:rPr lang="en-US" dirty="0">
                <a:solidFill>
                  <a:srgbClr val="00B050"/>
                </a:solidFill>
              </a:rPr>
              <a:t>followed by </a:t>
            </a:r>
            <a:r>
              <a:rPr lang="en-US" i="1" dirty="0" err="1">
                <a:solidFill>
                  <a:srgbClr val="00B050"/>
                </a:solidFill>
                <a:latin typeface="Consolas" panose="020B0609020204030204" pitchFamily="49" charset="0"/>
              </a:rPr>
              <a:t>git</a:t>
            </a:r>
            <a:r>
              <a:rPr lang="en-US" i="1" dirty="0">
                <a:solidFill>
                  <a:srgbClr val="00B050"/>
                </a:solidFill>
                <a:latin typeface="Consolas" panose="020B0609020204030204" pitchFamily="49" charset="0"/>
              </a:rPr>
              <a:t> </a:t>
            </a:r>
            <a:r>
              <a:rPr lang="en-US" i="1" dirty="0" smtClean="0">
                <a:solidFill>
                  <a:srgbClr val="00B050"/>
                </a:solidFill>
                <a:latin typeface="Consolas" panose="020B0609020204030204" pitchFamily="49" charset="0"/>
              </a:rPr>
              <a:t>rebase</a:t>
            </a:r>
          </a:p>
          <a:p>
            <a:r>
              <a:rPr lang="en-US" dirty="0" smtClean="0">
                <a:solidFill>
                  <a:srgbClr val="00B050"/>
                </a:solidFill>
                <a:latin typeface="Consolas" panose="020B0609020204030204" pitchFamily="49" charset="0"/>
                <a:cs typeface="Consolas" panose="020B0609020204030204" pitchFamily="49" charset="0"/>
              </a:rPr>
              <a:t>$ </a:t>
            </a:r>
            <a:r>
              <a:rPr lang="en-US" dirty="0" err="1" smtClean="0">
                <a:solidFill>
                  <a:srgbClr val="00B050"/>
                </a:solidFill>
                <a:latin typeface="Consolas" panose="020B0609020204030204" pitchFamily="49" charset="0"/>
                <a:cs typeface="Consolas" panose="020B0609020204030204" pitchFamily="49" charset="0"/>
              </a:rPr>
              <a:t>git</a:t>
            </a:r>
            <a:r>
              <a:rPr lang="en-US" dirty="0" smtClean="0">
                <a:solidFill>
                  <a:srgbClr val="00B050"/>
                </a:solidFill>
                <a:latin typeface="Consolas" panose="020B0609020204030204" pitchFamily="49" charset="0"/>
                <a:cs typeface="Consolas" panose="020B0609020204030204" pitchFamily="49" charset="0"/>
              </a:rPr>
              <a:t> pull --rebase &lt;remote&gt; </a:t>
            </a:r>
            <a:r>
              <a:rPr lang="en-US" dirty="0">
                <a:solidFill>
                  <a:srgbClr val="00B050"/>
                </a:solidFill>
                <a:latin typeface="Consolas" panose="020B0609020204030204" pitchFamily="49" charset="0"/>
                <a:cs typeface="Consolas" panose="020B0609020204030204" pitchFamily="49" charset="0"/>
              </a:rPr>
              <a:t>&lt;branch</a:t>
            </a:r>
            <a:r>
              <a:rPr lang="en-US" dirty="0" smtClean="0">
                <a:solidFill>
                  <a:srgbClr val="00B050"/>
                </a:solidFill>
                <a:latin typeface="Consolas" panose="020B0609020204030204" pitchFamily="49" charset="0"/>
                <a:cs typeface="Consolas" panose="020B0609020204030204" pitchFamily="49" charset="0"/>
              </a:rPr>
              <a:t>&gt;</a:t>
            </a:r>
          </a:p>
          <a:p>
            <a:pPr marL="342900" indent="-342900">
              <a:buFont typeface="Wingdings" panose="05000000000000000000" pitchFamily="2" charset="2"/>
              <a:buChar char="§"/>
            </a:pPr>
            <a:r>
              <a:rPr lang="en-US" dirty="0"/>
              <a:t>Rebase by default when doing </a:t>
            </a:r>
            <a:r>
              <a:rPr lang="en-US" dirty="0" err="1">
                <a:latin typeface="Consolas" panose="020B0609020204030204" pitchFamily="49" charset="0"/>
              </a:rPr>
              <a:t>git</a:t>
            </a:r>
            <a:r>
              <a:rPr lang="en-US" dirty="0">
                <a:latin typeface="Consolas" panose="020B0609020204030204" pitchFamily="49" charset="0"/>
              </a:rPr>
              <a:t> </a:t>
            </a:r>
            <a:r>
              <a:rPr lang="en-US" dirty="0" smtClean="0">
                <a:latin typeface="Consolas" panose="020B0609020204030204" pitchFamily="49" charset="0"/>
              </a:rPr>
              <a:t>pull </a:t>
            </a:r>
            <a:r>
              <a:rPr lang="en-US" dirty="0" smtClean="0"/>
              <a:t>without </a:t>
            </a:r>
            <a:r>
              <a:rPr lang="en-US" dirty="0" smtClean="0">
                <a:latin typeface="Consolas" panose="020B0609020204030204" pitchFamily="49" charset="0"/>
              </a:rPr>
              <a:t>--rebase</a:t>
            </a:r>
            <a:endParaRPr lang="en-US" dirty="0">
              <a:latin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--global </a:t>
            </a:r>
            <a:r>
              <a:rPr lang="en-US" dirty="0" err="1">
                <a:latin typeface="Consolas" panose="020B0609020204030204" pitchFamily="49" charset="0"/>
                <a:cs typeface="Consolas" panose="020B0609020204030204" pitchFamily="49" charset="0"/>
              </a:rPr>
              <a:t>pull.rebase</a:t>
            </a:r>
            <a:r>
              <a:rPr lang="en-US" dirty="0">
                <a:latin typeface="Consolas" panose="020B0609020204030204" pitchFamily="49" charset="0"/>
                <a:cs typeface="Consolas" panose="020B0609020204030204" pitchFamily="49" charset="0"/>
              </a:rPr>
              <a:t> true</a:t>
            </a:r>
          </a:p>
        </p:txBody>
      </p:sp>
      <p:grpSp>
        <p:nvGrpSpPr>
          <p:cNvPr id="4" name="Groupe 3"/>
          <p:cNvGrpSpPr/>
          <p:nvPr/>
        </p:nvGrpSpPr>
        <p:grpSpPr>
          <a:xfrm>
            <a:off x="7330440" y="3261055"/>
            <a:ext cx="1600200" cy="539885"/>
            <a:chOff x="5867400" y="270845"/>
            <a:chExt cx="1600200" cy="539885"/>
          </a:xfrm>
        </p:grpSpPr>
        <p:sp>
          <p:nvSpPr>
            <p:cNvPr id="11" name="Rectangle à coins arrondis 10"/>
            <p:cNvSpPr/>
            <p:nvPr/>
          </p:nvSpPr>
          <p:spPr>
            <a:xfrm>
              <a:off x="5867400" y="270845"/>
              <a:ext cx="1600200" cy="539885"/>
            </a:xfrm>
            <a:prstGeom prst="roundRect">
              <a:avLst>
                <a:gd name="adj" fmla="val 46447"/>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Rectangle 11"/>
            <p:cNvSpPr/>
            <p:nvPr/>
          </p:nvSpPr>
          <p:spPr>
            <a:xfrm>
              <a:off x="5996487" y="273963"/>
              <a:ext cx="1386918" cy="523220"/>
            </a:xfrm>
            <a:prstGeom prst="rect">
              <a:avLst/>
            </a:prstGeom>
          </p:spPr>
          <p:txBody>
            <a:bodyPr wrap="none">
              <a:spAutoFit/>
            </a:bodyPr>
            <a:lstStyle/>
            <a:p>
              <a:pPr>
                <a:buClr>
                  <a:schemeClr val="tx2"/>
                </a:buClr>
              </a:pPr>
              <a:r>
                <a:rPr lang="en-US" sz="1400" dirty="0" smtClean="0">
                  <a:solidFill>
                    <a:srgbClr val="00B050"/>
                  </a:solidFill>
                </a:rPr>
                <a:t>Recommended</a:t>
              </a:r>
              <a:br>
                <a:rPr lang="en-US" sz="1400" dirty="0" smtClean="0">
                  <a:solidFill>
                    <a:srgbClr val="00B050"/>
                  </a:solidFill>
                </a:rPr>
              </a:br>
              <a:r>
                <a:rPr lang="en-US" sz="1400" dirty="0" smtClean="0">
                  <a:solidFill>
                    <a:srgbClr val="00B050"/>
                  </a:solidFill>
                </a:rPr>
                <a:t>way </a:t>
              </a:r>
              <a:r>
                <a:rPr lang="en-US" sz="1400" dirty="0">
                  <a:solidFill>
                    <a:srgbClr val="00B050"/>
                  </a:solidFill>
                </a:rPr>
                <a:t>of pulling</a:t>
              </a:r>
            </a:p>
          </p:txBody>
        </p:sp>
      </p:grpSp>
    </p:spTree>
    <p:extLst>
      <p:ext uri="{BB962C8B-B14F-4D97-AF65-F5344CB8AC3E}">
        <p14:creationId xmlns:p14="http://schemas.microsoft.com/office/powerpoint/2010/main" val="1693332021"/>
      </p:ext>
    </p:extLst>
  </p:cSld>
  <p:clrMapOvr>
    <a:masterClrMapping/>
  </p:clrMapOvr>
  <p:transition>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remote : </a:t>
            </a:r>
            <a:r>
              <a:rPr lang="en-US" sz="2400" dirty="0" smtClean="0"/>
              <a:t>manage remotes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smtClean="0"/>
              <a:t>List remotes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remote [-v]</a:t>
            </a:r>
            <a:endParaRPr lang="en-US" dirty="0" smtClean="0"/>
          </a:p>
          <a:p>
            <a:pPr marL="342900" indent="-342900">
              <a:buFont typeface="Wingdings" panose="05000000000000000000" pitchFamily="2" charset="2"/>
              <a:buChar char="§"/>
            </a:pPr>
            <a:r>
              <a:rPr lang="en-US" dirty="0" smtClean="0"/>
              <a:t>Add a new remote</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remote add &lt;alias&gt; &lt;repository URL&gt;</a:t>
            </a:r>
            <a:endParaRPr lang="en-US" dirty="0"/>
          </a:p>
          <a:p>
            <a:pPr marL="342900" indent="-342900">
              <a:buFont typeface="Wingdings" panose="05000000000000000000" pitchFamily="2" charset="2"/>
              <a:buChar char="§"/>
            </a:pPr>
            <a:r>
              <a:rPr lang="en-US" dirty="0" smtClean="0"/>
              <a:t>Remove a given remote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remote remove &lt;alias&gt;</a:t>
            </a:r>
          </a:p>
        </p:txBody>
      </p:sp>
    </p:spTree>
    <p:extLst>
      <p:ext uri="{BB962C8B-B14F-4D97-AF65-F5344CB8AC3E}">
        <p14:creationId xmlns:p14="http://schemas.microsoft.com/office/powerpoint/2010/main" val="123234216"/>
      </p:ext>
    </p:extLst>
  </p:cSld>
  <p:clrMapOvr>
    <a:masterClrMapping/>
  </p:clrMapOvr>
  <p:transition>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Apply changes from another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smtClean="0">
                <a:solidFill>
                  <a:schemeClr val="bg1"/>
                </a:solidFill>
              </a:rPr>
              <a:t>Apply the changes from your first branch on the second branch using the </a:t>
            </a:r>
            <a:r>
              <a:rPr lang="en-US" b="1" dirty="0" smtClean="0">
                <a:solidFill>
                  <a:schemeClr val="bg1"/>
                </a:solidFill>
              </a:rPr>
              <a:t>rebase</a:t>
            </a:r>
            <a:r>
              <a:rPr lang="en-US" dirty="0" smtClean="0">
                <a:solidFill>
                  <a:schemeClr val="bg1"/>
                </a:solidFill>
              </a:rPr>
              <a:t> strategy</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You can use either the local or the remote branch to get the changes</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624379211"/>
      </p:ext>
    </p:extLst>
  </p:cSld>
  <p:clrMapOvr>
    <a:masterClrMapping/>
  </p:clrMapOvr>
  <p:transition>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Apply changes from another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a:solidFill>
                  <a:schemeClr val="bg1"/>
                </a:solidFill>
              </a:rPr>
              <a:t>Apply the changes from your first branch on the second branch using the </a:t>
            </a:r>
            <a:r>
              <a:rPr lang="en-US" b="1" dirty="0">
                <a:solidFill>
                  <a:schemeClr val="bg1"/>
                </a:solidFill>
              </a:rPr>
              <a:t>rebase</a:t>
            </a:r>
            <a:r>
              <a:rPr lang="en-US" dirty="0">
                <a:solidFill>
                  <a:schemeClr val="bg1"/>
                </a:solidFill>
              </a:rPr>
              <a:t> strategy</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rebase &lt;branch&gt;</a:t>
            </a:r>
          </a:p>
          <a:p>
            <a:r>
              <a:rPr lang="en-US" dirty="0" smtClean="0">
                <a:solidFill>
                  <a:srgbClr val="FF0000"/>
                </a:solidFill>
                <a:latin typeface="Consolas" panose="020B0609020204030204" pitchFamily="49" charset="0"/>
                <a:cs typeface="Consolas" panose="020B0609020204030204" pitchFamily="49" charset="0"/>
              </a:rPr>
              <a:t>(or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pull --rebase origin/&lt;branch&gt;)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75124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Unstash</a:t>
            </a:r>
            <a:r>
              <a:rPr lang="en-US" dirty="0" smtClean="0">
                <a:solidFill>
                  <a:schemeClr val="bg1"/>
                </a:solidFill>
              </a:rPr>
              <a:t>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Unstash</a:t>
            </a:r>
            <a:r>
              <a:rPr lang="en-US" dirty="0" smtClean="0">
                <a:solidFill>
                  <a:schemeClr val="bg1"/>
                </a:solidFill>
              </a:rPr>
              <a:t> the local changes that we staged earlier</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440149224"/>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branching is flexible</a:t>
            </a:r>
            <a:endParaRPr lang="en-US" dirty="0"/>
          </a:p>
        </p:txBody>
      </p:sp>
      <p:sp>
        <p:nvSpPr>
          <p:cNvPr id="10" name="Content Placeholder 8"/>
          <p:cNvSpPr>
            <a:spLocks noGrp="1"/>
          </p:cNvSpPr>
          <p:nvPr>
            <p:ph sz="quarter" idx="10"/>
          </p:nvPr>
        </p:nvSpPr>
        <p:spPr>
          <a:xfrm>
            <a:off x="457200" y="1782762"/>
            <a:ext cx="8229600" cy="2031646"/>
          </a:xfrm>
        </p:spPr>
        <p:txBody>
          <a:bodyPr/>
          <a:lstStyle/>
          <a:p>
            <a:pPr marL="342900" lvl="0" indent="-342900">
              <a:buFont typeface="Wingdings" panose="05000000000000000000" pitchFamily="2" charset="2"/>
              <a:buChar char="§"/>
            </a:pPr>
            <a:r>
              <a:rPr lang="en-US" dirty="0" err="1" smtClean="0"/>
              <a:t>Git</a:t>
            </a:r>
            <a:r>
              <a:rPr lang="en-US" dirty="0" smtClean="0"/>
              <a:t> encourages you to have multiple local branches</a:t>
            </a:r>
          </a:p>
          <a:p>
            <a:pPr marL="342900" lvl="0" indent="-342900">
              <a:buFont typeface="Wingdings" panose="05000000000000000000" pitchFamily="2" charset="2"/>
              <a:buChar char="§"/>
            </a:pPr>
            <a:r>
              <a:rPr lang="en-US" dirty="0" smtClean="0"/>
              <a:t>Creation / merging / deletion of branches take seconds</a:t>
            </a:r>
          </a:p>
          <a:p>
            <a:pPr marL="342900" lvl="0" indent="-342900">
              <a:buFont typeface="Wingdings" panose="05000000000000000000" pitchFamily="2" charset="2"/>
              <a:buChar char="§"/>
            </a:pPr>
            <a:r>
              <a:rPr lang="en-US" dirty="0" smtClean="0"/>
              <a:t>If you have a new idea, switch to a new branch and code</a:t>
            </a:r>
            <a:endParaRPr lang="en-US" dirty="0"/>
          </a:p>
        </p:txBody>
      </p:sp>
    </p:spTree>
    <p:extLst>
      <p:ext uri="{BB962C8B-B14F-4D97-AF65-F5344CB8AC3E}">
        <p14:creationId xmlns:p14="http://schemas.microsoft.com/office/powerpoint/2010/main" val="1517161085"/>
      </p:ext>
    </p:extLst>
  </p:cSld>
  <p:clrMapOvr>
    <a:masterClrMapping/>
  </p:clrMapOvr>
  <p:transition>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Unstash</a:t>
            </a:r>
            <a:r>
              <a:rPr lang="en-US" dirty="0" smtClean="0">
                <a:solidFill>
                  <a:schemeClr val="bg1"/>
                </a:solidFill>
              </a:rPr>
              <a:t>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Unstash</a:t>
            </a:r>
            <a:r>
              <a:rPr lang="en-US" dirty="0" smtClean="0">
                <a:solidFill>
                  <a:schemeClr val="bg1"/>
                </a:solidFill>
              </a:rPr>
              <a:t> the local changes that we staged earlier</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pop</a:t>
            </a:r>
          </a:p>
          <a:p>
            <a:r>
              <a:rPr lang="en-US" dirty="0" smtClean="0">
                <a:solidFill>
                  <a:srgbClr val="FF0000"/>
                </a:solidFill>
                <a:latin typeface="Consolas" panose="020B0609020204030204" pitchFamily="49" charset="0"/>
                <a:cs typeface="Consolas" panose="020B0609020204030204" pitchFamily="49" charset="0"/>
              </a:rPr>
              <a:t>or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apply </a:t>
            </a:r>
            <a:r>
              <a:rPr lang="en-US" dirty="0">
                <a:solidFill>
                  <a:srgbClr val="FF0000"/>
                </a:solidFill>
                <a:latin typeface="Consolas" panose="020B0609020204030204" pitchFamily="49" charset="0"/>
                <a:cs typeface="Consolas" panose="020B0609020204030204" pitchFamily="49" charset="0"/>
              </a:rPr>
              <a:t>[stash{0</a:t>
            </a:r>
            <a:r>
              <a:rPr lang="en-US" dirty="0" smtClean="0">
                <a:solidFill>
                  <a:srgbClr val="FF0000"/>
                </a:solidFill>
                <a:latin typeface="Consolas" panose="020B0609020204030204" pitchFamily="49" charset="0"/>
                <a:cs typeface="Consolas" panose="020B0609020204030204" pitchFamily="49" charset="0"/>
              </a:rPr>
              <a: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250294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Clean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Clean your local changes from the working directory </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Revert changes on working directory = update given paths in </a:t>
            </a:r>
            <a:r>
              <a:rPr lang="en-US" dirty="0">
                <a:solidFill>
                  <a:schemeClr val="bg1"/>
                </a:solidFill>
              </a:rPr>
              <a:t>the working tree from the index file</a:t>
            </a:r>
            <a:endParaRPr lang="en-US" dirty="0" smtClean="0">
              <a:solidFill>
                <a:schemeClr val="bg1"/>
              </a:solidFill>
            </a:endParaRP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335825241"/>
      </p:ext>
    </p:extLst>
  </p:cSld>
  <p:clrMapOvr>
    <a:masterClrMapping/>
  </p:clrMapOvr>
  <p:transition>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Clean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a:solidFill>
                  <a:schemeClr val="bg1"/>
                </a:solidFill>
              </a:rPr>
              <a:t>Clean your local changes from the working directory </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checkout -- &lt;path&gt;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3903641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revert : Revert some existing commits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smtClean="0"/>
              <a:t>Revert the changes that given commit(s) introduced</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revert &lt;commit&gt;..</a:t>
            </a:r>
          </a:p>
          <a:p>
            <a:pPr marL="342900" indent="-342900">
              <a:buFont typeface="Wingdings" panose="05000000000000000000" pitchFamily="2" charset="2"/>
              <a:buChar char="§"/>
            </a:pPr>
            <a:r>
              <a:rPr lang="en-US" dirty="0" smtClean="0"/>
              <a:t>Edit the commit message prior to committing the revert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revert -e &lt;commit&gt;..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4279175"/>
      </p:ext>
    </p:extLst>
  </p:cSld>
  <p:clrMapOvr>
    <a:masterClrMapping/>
  </p:clrMapOvr>
  <p:transition>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Git</a:t>
            </a:r>
            <a:r>
              <a:rPr lang="en-US" dirty="0"/>
              <a:t> Aliases</a:t>
            </a:r>
            <a:br>
              <a:rPr lang="en-US" dirty="0"/>
            </a:br>
            <a:r>
              <a:rPr lang="en-US" b="0" dirty="0"/>
              <a:t/>
            </a:r>
            <a:br>
              <a:rPr lang="en-US" b="0" dirty="0"/>
            </a:br>
            <a:endParaRPr lang="en-US" dirty="0"/>
          </a:p>
        </p:txBody>
      </p:sp>
      <p:sp>
        <p:nvSpPr>
          <p:cNvPr id="3" name="Espace réservé du contenu 2"/>
          <p:cNvSpPr>
            <a:spLocks noGrp="1"/>
          </p:cNvSpPr>
          <p:nvPr>
            <p:ph sz="quarter" idx="10"/>
          </p:nvPr>
        </p:nvSpPr>
        <p:spPr>
          <a:xfrm>
            <a:off x="457200" y="1782762"/>
            <a:ext cx="8229600" cy="3303588"/>
          </a:xfrm>
        </p:spPr>
        <p:txBody>
          <a:bodyPr/>
          <a:lstStyle/>
          <a:p>
            <a:pPr marL="342900" indent="-342900">
              <a:buFont typeface="Wingdings" panose="05000000000000000000" pitchFamily="2" charset="2"/>
              <a:buChar char="§"/>
            </a:pPr>
            <a:r>
              <a:rPr lang="en-US" dirty="0" smtClean="0"/>
              <a:t>You can define </a:t>
            </a:r>
            <a:r>
              <a:rPr lang="en-US" dirty="0"/>
              <a:t>some useful </a:t>
            </a:r>
            <a:r>
              <a:rPr lang="en-US" dirty="0" smtClean="0"/>
              <a:t>aliases</a:t>
            </a:r>
            <a:endParaRPr lang="en-US" dirty="0"/>
          </a:p>
          <a:p>
            <a:endParaRPr lang="en-US" dirty="0" smtClean="0"/>
          </a:p>
          <a:p>
            <a:endParaRPr lang="en-US" dirty="0" smtClean="0"/>
          </a:p>
          <a:p>
            <a:pPr marL="342900" indent="-342900">
              <a:buFont typeface="Arial" panose="020B0604020202020204" pitchFamily="34" charset="0"/>
              <a:buChar char="•"/>
            </a:pPr>
            <a:endParaRPr lang="en-US" dirty="0" smtClean="0"/>
          </a:p>
          <a:p>
            <a:pPr marL="342900" indent="-342900">
              <a:buFont typeface="Wingdings" panose="05000000000000000000" pitchFamily="2" charset="2"/>
              <a:buChar char="§"/>
            </a:pPr>
            <a:r>
              <a:rPr lang="en-US" dirty="0" smtClean="0"/>
              <a:t>Using one of them</a:t>
            </a:r>
            <a:endParaRPr lang="en-US" dirty="0"/>
          </a:p>
        </p:txBody>
      </p:sp>
      <p:sp>
        <p:nvSpPr>
          <p:cNvPr id="4" name="Espace réservé du texte 3"/>
          <p:cNvSpPr>
            <a:spLocks noGrp="1"/>
          </p:cNvSpPr>
          <p:nvPr>
            <p:ph type="body" sz="quarter" idx="11"/>
          </p:nvPr>
        </p:nvSpPr>
        <p:spPr/>
        <p:txBody>
          <a:bodyPr/>
          <a:lstStyle/>
          <a:p>
            <a:r>
              <a:rPr lang="en-US" dirty="0"/>
              <a:t>Aliases are shortcuts to </a:t>
            </a:r>
            <a:r>
              <a:rPr lang="en-US" dirty="0" err="1"/>
              <a:t>Git</a:t>
            </a:r>
            <a:r>
              <a:rPr lang="en-US" dirty="0"/>
              <a:t> commands</a:t>
            </a:r>
          </a:p>
        </p:txBody>
      </p:sp>
      <p:sp>
        <p:nvSpPr>
          <p:cNvPr id="8" name="ZoneTexte 7"/>
          <p:cNvSpPr txBox="1"/>
          <p:nvPr/>
        </p:nvSpPr>
        <p:spPr bwMode="black">
          <a:xfrm>
            <a:off x="685800" y="2266950"/>
            <a:ext cx="8229600" cy="1538883"/>
          </a:xfrm>
          <a:prstGeom prst="rect">
            <a:avLst/>
          </a:prstGeom>
          <a:noFill/>
        </p:spPr>
        <p:txBody>
          <a:bodyPr wrap="square" lIns="85730" tIns="0" rIns="0" bIns="0" rtlCol="0">
            <a:spAutoFit/>
          </a:bodyPr>
          <a:lstStyle/>
          <a:p>
            <a:pPr>
              <a:buClr>
                <a:schemeClr val="tx2"/>
              </a:buClr>
            </a:pP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alias.st status</a:t>
            </a:r>
          </a:p>
          <a:p>
            <a:pPr>
              <a:buClr>
                <a:schemeClr val="tx2"/>
              </a:buClr>
            </a:pP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alias.ci commit</a:t>
            </a:r>
          </a:p>
          <a:p>
            <a:pPr>
              <a:buClr>
                <a:schemeClr val="tx2"/>
              </a:buClr>
            </a:pP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t>
            </a:r>
            <a:r>
              <a:rPr lang="en-US" sz="2000" dirty="0" err="1">
                <a:latin typeface="Consolas" panose="020B0609020204030204" pitchFamily="49" charset="0"/>
                <a:cs typeface="Consolas" panose="020B0609020204030204" pitchFamily="49" charset="0"/>
              </a:rPr>
              <a:t>alias.lg</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"log </a:t>
            </a:r>
            <a:r>
              <a:rPr lang="en-US" sz="2000" dirty="0">
                <a:latin typeface="Consolas" panose="020B0609020204030204" pitchFamily="49" charset="0"/>
                <a:cs typeface="Consolas" panose="020B0609020204030204" pitchFamily="49" charset="0"/>
              </a:rPr>
              <a:t>--graph --</a:t>
            </a:r>
            <a:r>
              <a:rPr lang="en-US" sz="2000" dirty="0" err="1">
                <a:latin typeface="Consolas" panose="020B0609020204030204" pitchFamily="49" charset="0"/>
                <a:cs typeface="Consolas" panose="020B0609020204030204" pitchFamily="49" charset="0"/>
              </a:rPr>
              <a:t>oneline</a:t>
            </a:r>
            <a:r>
              <a:rPr lang="en-US" sz="2000" dirty="0">
                <a:latin typeface="Consolas" panose="020B0609020204030204" pitchFamily="49" charset="0"/>
                <a:cs typeface="Consolas" panose="020B0609020204030204" pitchFamily="49" charset="0"/>
              </a:rPr>
              <a:t> --all --</a:t>
            </a:r>
            <a:r>
              <a:rPr lang="en-US" sz="2000" dirty="0" smtClean="0">
                <a:latin typeface="Consolas" panose="020B0609020204030204" pitchFamily="49" charset="0"/>
                <a:cs typeface="Consolas" panose="020B0609020204030204" pitchFamily="49" charset="0"/>
              </a:rPr>
              <a:t>decorate"</a:t>
            </a:r>
            <a:endParaRPr lang="en-US" sz="2000" dirty="0">
              <a:latin typeface="Consolas" panose="020B0609020204030204" pitchFamily="49" charset="0"/>
              <a:cs typeface="Consolas" panose="020B0609020204030204" pitchFamily="49" charset="0"/>
            </a:endParaRPr>
          </a:p>
          <a:p>
            <a:pPr>
              <a:buClr>
                <a:schemeClr val="tx2"/>
              </a:buClr>
            </a:pP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t>
            </a:r>
            <a:r>
              <a:rPr lang="en-US" sz="2000" dirty="0" err="1">
                <a:latin typeface="Consolas" panose="020B0609020204030204" pitchFamily="49" charset="0"/>
                <a:cs typeface="Consolas" panose="020B0609020204030204" pitchFamily="49" charset="0"/>
              </a:rPr>
              <a:t>alias.oops</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"commit </a:t>
            </a:r>
            <a:r>
              <a:rPr lang="en-US" sz="2000" dirty="0">
                <a:latin typeface="Consolas" panose="020B0609020204030204" pitchFamily="49" charset="0"/>
                <a:cs typeface="Consolas" panose="020B0609020204030204" pitchFamily="49" charset="0"/>
              </a:rPr>
              <a:t>--amend --</a:t>
            </a:r>
            <a:r>
              <a:rPr lang="en-US" sz="2000" dirty="0" smtClean="0">
                <a:latin typeface="Consolas" panose="020B0609020204030204" pitchFamily="49" charset="0"/>
                <a:cs typeface="Consolas" panose="020B0609020204030204" pitchFamily="49" charset="0"/>
              </a:rPr>
              <a:t>no-edit"</a:t>
            </a:r>
            <a:endParaRPr lang="en-US" sz="2000" dirty="0">
              <a:solidFill>
                <a:srgbClr val="FF0000"/>
              </a:solidFill>
              <a:latin typeface="Consolas" panose="020B0609020204030204" pitchFamily="49" charset="0"/>
              <a:cs typeface="Consolas" panose="020B0609020204030204" pitchFamily="49" charset="0"/>
            </a:endParaRPr>
          </a:p>
        </p:txBody>
      </p:sp>
      <p:sp>
        <p:nvSpPr>
          <p:cNvPr id="9" name="ZoneTexte 8"/>
          <p:cNvSpPr txBox="1"/>
          <p:nvPr/>
        </p:nvSpPr>
        <p:spPr bwMode="black">
          <a:xfrm>
            <a:off x="685800" y="4563923"/>
            <a:ext cx="7818000" cy="307777"/>
          </a:xfrm>
          <a:prstGeom prst="rect">
            <a:avLst/>
          </a:prstGeom>
          <a:noFill/>
        </p:spPr>
        <p:txBody>
          <a:bodyPr wrap="square" lIns="85730" tIns="0" rIns="0" bIns="0" rtlCol="0">
            <a:spAutoFit/>
          </a:bodyPr>
          <a:lstStyle>
            <a:defPPr>
              <a:defRPr lang="en-US"/>
            </a:defPPr>
            <a:lvl1pPr>
              <a:buClr>
                <a:schemeClr val="tx2"/>
              </a:buClr>
              <a:defRPr sz="2000">
                <a:latin typeface="Consolas" panose="020B0609020204030204" pitchFamily="49" charset="0"/>
                <a:cs typeface="Consolas" panose="020B0609020204030204" pitchFamily="49" charset="0"/>
              </a:defRPr>
            </a:lvl1pPr>
          </a:lstStyle>
          <a:p>
            <a:r>
              <a:rPr lang="en-US" dirty="0" err="1"/>
              <a:t>git</a:t>
            </a:r>
            <a:r>
              <a:rPr lang="en-US" dirty="0"/>
              <a:t> </a:t>
            </a:r>
            <a:r>
              <a:rPr lang="en-US" dirty="0" err="1"/>
              <a:t>lg</a:t>
            </a:r>
            <a:endParaRPr lang="en-US" dirty="0"/>
          </a:p>
        </p:txBody>
      </p:sp>
    </p:spTree>
    <p:extLst>
      <p:ext uri="{BB962C8B-B14F-4D97-AF65-F5344CB8AC3E}">
        <p14:creationId xmlns:p14="http://schemas.microsoft.com/office/powerpoint/2010/main" val="2985171547"/>
      </p:ext>
    </p:extLst>
  </p:cSld>
  <p:clrMapOvr>
    <a:masterClrMapping/>
  </p:clrMapOvr>
  <p:transition>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Cherry picking</a:t>
            </a:r>
          </a:p>
        </p:txBody>
      </p:sp>
      <p:sp>
        <p:nvSpPr>
          <p:cNvPr id="3" name="Espace réservé du contenu 2"/>
          <p:cNvSpPr>
            <a:spLocks noGrp="1"/>
          </p:cNvSpPr>
          <p:nvPr>
            <p:ph sz="quarter" idx="10"/>
          </p:nvPr>
        </p:nvSpPr>
        <p:spPr/>
        <p:txBody>
          <a:bodyPr/>
          <a:lstStyle/>
          <a:p>
            <a:pPr marL="342900" indent="-342900">
              <a:buFont typeface="Wingdings" panose="05000000000000000000" pitchFamily="2" charset="2"/>
              <a:buChar char="§"/>
            </a:pPr>
            <a:r>
              <a:rPr lang="en-US" dirty="0" smtClean="0"/>
              <a:t>Pick a commit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cherry-pick &lt;the-commit-</a:t>
            </a:r>
            <a:r>
              <a:rPr lang="en-US" dirty="0" err="1" smtClean="0">
                <a:latin typeface="Consolas" panose="020B0609020204030204" pitchFamily="49" charset="0"/>
                <a:cs typeface="Consolas" panose="020B0609020204030204" pitchFamily="49" charset="0"/>
              </a:rPr>
              <a:t>sha</a:t>
            </a:r>
            <a:r>
              <a:rPr lang="en-US" dirty="0" smtClean="0">
                <a:latin typeface="Consolas" panose="020B0609020204030204" pitchFamily="49" charset="0"/>
                <a:cs typeface="Consolas" panose="020B0609020204030204" pitchFamily="49" charset="0"/>
              </a:rPr>
              <a:t>&gt;</a:t>
            </a:r>
          </a:p>
          <a:p>
            <a:pPr marL="342900" indent="-342900">
              <a:buFont typeface="Wingdings" panose="05000000000000000000" pitchFamily="2" charset="2"/>
              <a:buChar char="§"/>
            </a:pPr>
            <a:r>
              <a:rPr lang="en-US" dirty="0" smtClean="0"/>
              <a:t>If it goes wrong you can abort </a:t>
            </a:r>
            <a:r>
              <a:rPr lang="en-US" dirty="0"/>
              <a:t>cherry pick</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cherry-pick --abort</a:t>
            </a:r>
            <a:endParaRPr lang="en-US" dirty="0">
              <a:latin typeface="Consolas" panose="020B0609020204030204" pitchFamily="49" charset="0"/>
              <a:cs typeface="Consolas" panose="020B0609020204030204" pitchFamily="49" charset="0"/>
            </a:endParaRPr>
          </a:p>
        </p:txBody>
      </p:sp>
      <p:sp>
        <p:nvSpPr>
          <p:cNvPr id="4" name="Espace réservé du texte 3"/>
          <p:cNvSpPr>
            <a:spLocks noGrp="1"/>
          </p:cNvSpPr>
          <p:nvPr>
            <p:ph type="body" sz="quarter" idx="11"/>
          </p:nvPr>
        </p:nvSpPr>
        <p:spPr/>
        <p:txBody>
          <a:bodyPr/>
          <a:lstStyle/>
          <a:p>
            <a:r>
              <a:rPr lang="en-US" dirty="0" smtClean="0"/>
              <a:t>Just pick a single commit</a:t>
            </a:r>
            <a:endParaRPr lang="en-US" dirty="0"/>
          </a:p>
        </p:txBody>
      </p:sp>
    </p:spTree>
    <p:extLst>
      <p:ext uri="{BB962C8B-B14F-4D97-AF65-F5344CB8AC3E}">
        <p14:creationId xmlns:p14="http://schemas.microsoft.com/office/powerpoint/2010/main" val="3034856806"/>
      </p:ext>
    </p:extLst>
  </p:cSld>
  <p:clrMapOvr>
    <a:masterClrMapping/>
  </p:clrMapOvr>
  <p:transition>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Cherry picking</a:t>
            </a:r>
          </a:p>
        </p:txBody>
      </p:sp>
      <p:sp>
        <p:nvSpPr>
          <p:cNvPr id="7" name="ZoneTexte 6"/>
          <p:cNvSpPr txBox="1"/>
          <p:nvPr/>
        </p:nvSpPr>
        <p:spPr bwMode="black">
          <a:xfrm>
            <a:off x="1295400" y="1009957"/>
            <a:ext cx="6858000" cy="4062651"/>
          </a:xfrm>
          <a:prstGeom prst="rect">
            <a:avLst/>
          </a:prstGeom>
          <a:noFill/>
        </p:spPr>
        <p:txBody>
          <a:bodyPr wrap="square" lIns="85730" tIns="0" rIns="0" bIns="0" rtlCol="0">
            <a:spAutoFit/>
          </a:bodyPr>
          <a:lstStyle/>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log --graph --</a:t>
            </a:r>
            <a:r>
              <a:rPr lang="en-US" sz="1200" dirty="0" err="1">
                <a:latin typeface="Consolas" panose="020B0609020204030204" pitchFamily="49" charset="0"/>
                <a:cs typeface="Consolas" panose="020B0609020204030204" pitchFamily="49" charset="0"/>
              </a:rPr>
              <a:t>oneline</a:t>
            </a:r>
            <a:r>
              <a:rPr lang="en-US" sz="1200" dirty="0">
                <a:latin typeface="Consolas" panose="020B0609020204030204" pitchFamily="49" charset="0"/>
                <a:cs typeface="Consolas" panose="020B0609020204030204" pitchFamily="49" charset="0"/>
              </a:rPr>
              <a:t> --all --decorate</a:t>
            </a:r>
          </a:p>
          <a:p>
            <a:pPr>
              <a:buClr>
                <a:schemeClr val="tx2"/>
              </a:buClr>
            </a:pPr>
            <a:r>
              <a:rPr lang="en-US" sz="1200" dirty="0">
                <a:latin typeface="Consolas" panose="020B0609020204030204" pitchFamily="49" charset="0"/>
                <a:cs typeface="Consolas" panose="020B0609020204030204" pitchFamily="49" charset="0"/>
              </a:rPr>
              <a:t>* 9a050ca (</a:t>
            </a:r>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After some work</a:t>
            </a:r>
          </a:p>
          <a:p>
            <a:pPr>
              <a:buClr>
                <a:schemeClr val="tx2"/>
              </a:buClr>
            </a:pPr>
            <a:r>
              <a:rPr lang="en-US" sz="1200" dirty="0">
                <a:latin typeface="Consolas" panose="020B0609020204030204" pitchFamily="49" charset="0"/>
                <a:cs typeface="Consolas" panose="020B0609020204030204" pitchFamily="49" charset="0"/>
              </a:rPr>
              <a:t>* 44e18fb (master) </a:t>
            </a:r>
            <a:r>
              <a:rPr lang="en-US" sz="1200" dirty="0" err="1">
                <a:latin typeface="Consolas" panose="020B0609020204030204" pitchFamily="49" charset="0"/>
                <a:cs typeface="Consolas" panose="020B0609020204030204" pitchFamily="49" charset="0"/>
              </a:rPr>
              <a:t>Modif</a:t>
            </a:r>
            <a:r>
              <a:rPr lang="en-US" sz="1200" dirty="0">
                <a:latin typeface="Consolas" panose="020B0609020204030204" pitchFamily="49" charset="0"/>
                <a:cs typeface="Consolas" panose="020B0609020204030204" pitchFamily="49" charset="0"/>
              </a:rPr>
              <a:t> #2</a:t>
            </a:r>
          </a:p>
          <a:p>
            <a:pPr>
              <a:buClr>
                <a:schemeClr val="tx2"/>
              </a:buClr>
            </a:pPr>
            <a:r>
              <a:rPr lang="en-US" sz="1200" dirty="0">
                <a:latin typeface="Consolas" panose="020B0609020204030204" pitchFamily="49" charset="0"/>
                <a:cs typeface="Consolas" panose="020B0609020204030204" pitchFamily="49" charset="0"/>
              </a:rPr>
              <a:t>* b736445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f46a1cd (</a:t>
            </a:r>
            <a:r>
              <a:rPr lang="en-US" sz="1200" b="1" dirty="0">
                <a:latin typeface="Consolas" panose="020B0609020204030204" pitchFamily="49" charset="0"/>
                <a:cs typeface="Consolas" panose="020B0609020204030204" pitchFamily="49" charset="0"/>
              </a:rPr>
              <a:t>HEAD</a:t>
            </a:r>
            <a:r>
              <a:rPr lang="en-US" sz="1200" dirty="0">
                <a:latin typeface="Consolas" panose="020B0609020204030204" pitchFamily="49" charset="0"/>
                <a:cs typeface="Consolas" panose="020B0609020204030204" pitchFamily="49" charset="0"/>
              </a:rPr>
              <a:t> -&gt; dev) Add some content</a:t>
            </a:r>
          </a:p>
          <a:p>
            <a:pPr>
              <a:buClr>
                <a:schemeClr val="tx2"/>
              </a:buClr>
            </a:pPr>
            <a:r>
              <a:rPr lang="en-US" sz="1200" dirty="0">
                <a:latin typeface="Consolas" panose="020B0609020204030204" pitchFamily="49" charset="0"/>
                <a:cs typeface="Consolas" panose="020B0609020204030204" pitchFamily="49" charset="0"/>
              </a:rPr>
              <a:t>* 1db511c Add readme</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cherry-pick b736445</a:t>
            </a:r>
          </a:p>
          <a:p>
            <a:pPr>
              <a:buClr>
                <a:schemeClr val="tx2"/>
              </a:buClr>
            </a:pPr>
            <a:r>
              <a:rPr lang="en-US" sz="1200" dirty="0">
                <a:latin typeface="Consolas" panose="020B0609020204030204" pitchFamily="49" charset="0"/>
                <a:cs typeface="Consolas" panose="020B0609020204030204" pitchFamily="49" charset="0"/>
              </a:rPr>
              <a:t>[dev e87b4a5]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Date: Wed Jan 31 22:52:20 2018 +0100</a:t>
            </a:r>
          </a:p>
          <a:p>
            <a:pPr>
              <a:buClr>
                <a:schemeClr val="tx2"/>
              </a:buClr>
            </a:pPr>
            <a:r>
              <a:rPr lang="en-US" sz="1200" dirty="0">
                <a:latin typeface="Consolas" panose="020B0609020204030204" pitchFamily="49" charset="0"/>
                <a:cs typeface="Consolas" panose="020B0609020204030204" pitchFamily="49" charset="0"/>
              </a:rPr>
              <a:t> 2 files changed, 0 insertions(+), 0 deletions(-)</a:t>
            </a:r>
          </a:p>
          <a:p>
            <a:pPr>
              <a:buClr>
                <a:schemeClr val="tx2"/>
              </a:buClr>
            </a:pPr>
            <a:r>
              <a:rPr lang="en-US" sz="1200" dirty="0">
                <a:latin typeface="Consolas" panose="020B0609020204030204" pitchFamily="49" charset="0"/>
                <a:cs typeface="Consolas" panose="020B0609020204030204" pitchFamily="49" charset="0"/>
              </a:rPr>
              <a:t> create mode 100644 </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/site/apt/</a:t>
            </a:r>
            <a:r>
              <a:rPr lang="en-US" sz="1200" dirty="0" err="1">
                <a:latin typeface="Consolas" panose="020B0609020204030204" pitchFamily="49" charset="0"/>
                <a:cs typeface="Consolas" panose="020B0609020204030204" pitchFamily="49" charset="0"/>
              </a:rPr>
              <a:t>index.apt</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create mode 100644 </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/test/java/com/example/TestGreeter.java</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log --graph --</a:t>
            </a:r>
            <a:r>
              <a:rPr lang="en-US" sz="1200" dirty="0" err="1">
                <a:latin typeface="Consolas" panose="020B0609020204030204" pitchFamily="49" charset="0"/>
                <a:cs typeface="Consolas" panose="020B0609020204030204" pitchFamily="49" charset="0"/>
              </a:rPr>
              <a:t>oneline</a:t>
            </a:r>
            <a:r>
              <a:rPr lang="en-US" sz="1200" dirty="0">
                <a:latin typeface="Consolas" panose="020B0609020204030204" pitchFamily="49" charset="0"/>
                <a:cs typeface="Consolas" panose="020B0609020204030204" pitchFamily="49" charset="0"/>
              </a:rPr>
              <a:t> --all --decorate</a:t>
            </a:r>
          </a:p>
          <a:p>
            <a:pPr>
              <a:buClr>
                <a:schemeClr val="tx2"/>
              </a:buClr>
            </a:pPr>
            <a:r>
              <a:rPr lang="en-US" sz="1200" dirty="0">
                <a:latin typeface="Consolas" panose="020B0609020204030204" pitchFamily="49" charset="0"/>
                <a:cs typeface="Consolas" panose="020B0609020204030204" pitchFamily="49" charset="0"/>
              </a:rPr>
              <a:t>* e87b4a5 (</a:t>
            </a:r>
            <a:r>
              <a:rPr lang="en-US" sz="1200" b="1" dirty="0">
                <a:latin typeface="Consolas" panose="020B0609020204030204" pitchFamily="49" charset="0"/>
                <a:cs typeface="Consolas" panose="020B0609020204030204" pitchFamily="49" charset="0"/>
              </a:rPr>
              <a:t>HEAD</a:t>
            </a:r>
            <a:r>
              <a:rPr lang="en-US" sz="1200" dirty="0">
                <a:latin typeface="Consolas" panose="020B0609020204030204" pitchFamily="49" charset="0"/>
                <a:cs typeface="Consolas" panose="020B0609020204030204" pitchFamily="49" charset="0"/>
              </a:rPr>
              <a:t> -&gt; dev)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 9a050ca (</a:t>
            </a:r>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After some work</a:t>
            </a:r>
          </a:p>
          <a:p>
            <a:pPr>
              <a:buClr>
                <a:schemeClr val="tx2"/>
              </a:buClr>
            </a:pPr>
            <a:r>
              <a:rPr lang="en-US" sz="1200" dirty="0">
                <a:latin typeface="Consolas" panose="020B0609020204030204" pitchFamily="49" charset="0"/>
                <a:cs typeface="Consolas" panose="020B0609020204030204" pitchFamily="49" charset="0"/>
              </a:rPr>
              <a:t>| * 44e18fb (master) </a:t>
            </a:r>
            <a:r>
              <a:rPr lang="en-US" sz="1200" dirty="0" err="1">
                <a:latin typeface="Consolas" panose="020B0609020204030204" pitchFamily="49" charset="0"/>
                <a:cs typeface="Consolas" panose="020B0609020204030204" pitchFamily="49" charset="0"/>
              </a:rPr>
              <a:t>Modif</a:t>
            </a:r>
            <a:r>
              <a:rPr lang="en-US" sz="1200" dirty="0">
                <a:latin typeface="Consolas" panose="020B0609020204030204" pitchFamily="49" charset="0"/>
                <a:cs typeface="Consolas" panose="020B0609020204030204" pitchFamily="49" charset="0"/>
              </a:rPr>
              <a:t> #2</a:t>
            </a:r>
          </a:p>
          <a:p>
            <a:pPr>
              <a:buClr>
                <a:schemeClr val="tx2"/>
              </a:buClr>
            </a:pPr>
            <a:r>
              <a:rPr lang="en-US" sz="1200" dirty="0">
                <a:latin typeface="Consolas" panose="020B0609020204030204" pitchFamily="49" charset="0"/>
                <a:cs typeface="Consolas" panose="020B0609020204030204" pitchFamily="49" charset="0"/>
              </a:rPr>
              <a:t>| * b736445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a:t>
            </a:r>
          </a:p>
          <a:p>
            <a:pPr>
              <a:buClr>
                <a:schemeClr val="tx2"/>
              </a:buClr>
            </a:pPr>
            <a:r>
              <a:rPr lang="en-US" sz="1200" dirty="0">
                <a:latin typeface="Consolas" panose="020B0609020204030204" pitchFamily="49" charset="0"/>
                <a:cs typeface="Consolas" panose="020B0609020204030204" pitchFamily="49" charset="0"/>
              </a:rPr>
              <a:t>* f46a1cd Add some content</a:t>
            </a:r>
          </a:p>
          <a:p>
            <a:pPr>
              <a:buClr>
                <a:schemeClr val="tx2"/>
              </a:buClr>
            </a:pPr>
            <a:r>
              <a:rPr lang="en-US" sz="1200" dirty="0">
                <a:latin typeface="Consolas" panose="020B0609020204030204" pitchFamily="49" charset="0"/>
                <a:cs typeface="Consolas" panose="020B0609020204030204" pitchFamily="49" charset="0"/>
              </a:rPr>
              <a:t>* 1db511c Add readme</a:t>
            </a:r>
          </a:p>
        </p:txBody>
      </p:sp>
    </p:spTree>
    <p:extLst>
      <p:ext uri="{BB962C8B-B14F-4D97-AF65-F5344CB8AC3E}">
        <p14:creationId xmlns:p14="http://schemas.microsoft.com/office/powerpoint/2010/main" val="2577888426"/>
      </p:ext>
    </p:extLst>
  </p:cSld>
  <p:clrMapOvr>
    <a:masterClrMapping/>
  </p:clrMapOvr>
  <p:transition>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Cleanup your history</a:t>
            </a:r>
            <a:br>
              <a:rPr lang="en-US" dirty="0"/>
            </a:br>
            <a:endParaRPr lang="en-US" dirty="0"/>
          </a:p>
        </p:txBody>
      </p:sp>
      <p:sp>
        <p:nvSpPr>
          <p:cNvPr id="3" name="Espace réservé du contenu 2"/>
          <p:cNvSpPr>
            <a:spLocks noGrp="1"/>
          </p:cNvSpPr>
          <p:nvPr>
            <p:ph sz="quarter" idx="10"/>
          </p:nvPr>
        </p:nvSpPr>
        <p:spPr>
          <a:xfrm>
            <a:off x="457200" y="1428750"/>
            <a:ext cx="8229600" cy="3581400"/>
          </a:xfrm>
        </p:spPr>
        <p:txBody>
          <a:bodyPr/>
          <a:lstStyle/>
          <a:p>
            <a:pPr marL="342900" indent="-342900">
              <a:buFont typeface="Wingdings" panose="05000000000000000000" pitchFamily="2" charset="2"/>
              <a:buChar char="§"/>
            </a:pPr>
            <a:r>
              <a:rPr lang="fr-FR" dirty="0" smtClean="0"/>
              <a:t>Rewriting </a:t>
            </a:r>
            <a:r>
              <a:rPr lang="fr-FR" dirty="0" err="1" smtClean="0"/>
              <a:t>History</a:t>
            </a:r>
            <a:endParaRPr lang="en-US" dirty="0" smtClean="0"/>
          </a:p>
          <a:p>
            <a:pPr marL="522288" lvl="1" indent="-342900">
              <a:buFont typeface="Wingdings" panose="05000000000000000000" pitchFamily="2" charset="2"/>
              <a:buChar char="§"/>
            </a:pPr>
            <a:r>
              <a:rPr lang="en-US" dirty="0" smtClean="0"/>
              <a:t>Changing </a:t>
            </a:r>
            <a:r>
              <a:rPr lang="en-US" dirty="0"/>
              <a:t>Multiple Commit Messages</a:t>
            </a:r>
          </a:p>
          <a:p>
            <a:pPr marL="522288" lvl="1" indent="-342900">
              <a:buFont typeface="Wingdings" panose="05000000000000000000" pitchFamily="2" charset="2"/>
              <a:buChar char="§"/>
            </a:pPr>
            <a:r>
              <a:rPr lang="en-US" dirty="0"/>
              <a:t>Reordering Commits</a:t>
            </a:r>
          </a:p>
          <a:p>
            <a:pPr marL="522288" lvl="1" indent="-342900">
              <a:buFont typeface="Wingdings" panose="05000000000000000000" pitchFamily="2" charset="2"/>
              <a:buChar char="§"/>
            </a:pPr>
            <a:r>
              <a:rPr lang="en-US" dirty="0"/>
              <a:t>Squashing Commits</a:t>
            </a:r>
          </a:p>
          <a:p>
            <a:pPr marL="522288" lvl="1" indent="-342900">
              <a:buFont typeface="Wingdings" panose="05000000000000000000" pitchFamily="2" charset="2"/>
              <a:buChar char="§"/>
            </a:pPr>
            <a:r>
              <a:rPr lang="en-US" dirty="0"/>
              <a:t>Splitting a </a:t>
            </a:r>
            <a:r>
              <a:rPr lang="en-US" dirty="0" smtClean="0"/>
              <a:t>Commit</a:t>
            </a:r>
          </a:p>
          <a:p>
            <a:pPr marL="522288" lvl="1" indent="-342900">
              <a:buFont typeface="Wingdings" panose="05000000000000000000" pitchFamily="2" charset="2"/>
              <a:buChar char="§"/>
            </a:pPr>
            <a:endParaRPr lang="en-US" dirty="0"/>
          </a:p>
          <a:p>
            <a:pPr marL="522288" lvl="1" indent="-342900">
              <a:buFont typeface="Wingdings" panose="05000000000000000000" pitchFamily="2" charset="2"/>
              <a:buChar char="§"/>
            </a:pPr>
            <a:r>
              <a:rPr lang="en-US" dirty="0">
                <a:hlinkClick r:id="rId2"/>
              </a:rPr>
              <a:t>https://</a:t>
            </a:r>
            <a:r>
              <a:rPr lang="en-US" dirty="0" smtClean="0">
                <a:hlinkClick r:id="rId2"/>
              </a:rPr>
              <a:t>git-scm.com/book/en/v2/Git-Tools-Rewriting-History</a:t>
            </a:r>
            <a:r>
              <a:rPr lang="en-US" dirty="0" smtClean="0"/>
              <a:t> </a:t>
            </a:r>
          </a:p>
          <a:p>
            <a:pPr marL="522288" lvl="1" indent="-342900">
              <a:buFont typeface="Wingdings" panose="05000000000000000000" pitchFamily="2" charset="2"/>
              <a:buChar char="§"/>
            </a:pPr>
            <a:r>
              <a:rPr lang="en-US" dirty="0">
                <a:hlinkClick r:id="rId3"/>
              </a:rPr>
              <a:t>https://delicious-insights.com/en/posts/getting-solid-at-git-rebase-vs-merge</a:t>
            </a:r>
            <a:r>
              <a:rPr lang="en-US" dirty="0" smtClean="0">
                <a:hlinkClick r:id="rId3"/>
              </a:rPr>
              <a:t>/</a:t>
            </a:r>
            <a:r>
              <a:rPr lang="en-US" dirty="0" smtClean="0"/>
              <a:t> </a:t>
            </a:r>
            <a:endParaRPr lang="en-US" dirty="0"/>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73359786"/>
      </p:ext>
    </p:extLst>
  </p:cSld>
  <p:clrMapOvr>
    <a:masterClrMapping/>
  </p:clrMapOvr>
  <p:transition>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Merge Conflicts</a:t>
            </a:r>
          </a:p>
        </p:txBody>
      </p:sp>
      <p:sp>
        <p:nvSpPr>
          <p:cNvPr id="3" name="Espace réservé du contenu 2"/>
          <p:cNvSpPr>
            <a:spLocks noGrp="1"/>
          </p:cNvSpPr>
          <p:nvPr>
            <p:ph sz="quarter" idx="10"/>
          </p:nvPr>
        </p:nvSpPr>
        <p:spPr>
          <a:xfrm>
            <a:off x="457200" y="1782762"/>
            <a:ext cx="8229600" cy="3227388"/>
          </a:xfrm>
        </p:spPr>
        <p:txBody>
          <a:bodyPr/>
          <a:lstStyle/>
          <a:p>
            <a:pPr marL="342900" indent="-342900">
              <a:buFont typeface="Wingdings" panose="05000000000000000000" pitchFamily="2" charset="2"/>
              <a:buChar char="§"/>
            </a:pPr>
            <a:r>
              <a:rPr lang="en-US" dirty="0"/>
              <a:t>Merge conflicts may occur if competing changes are made to the same line of a file or when a file is deleted that another person is attempting to edit.</a:t>
            </a:r>
            <a:endParaRPr lang="en-US" dirty="0" smtClean="0">
              <a:hlinkClick r:id="rId2"/>
            </a:endParaRPr>
          </a:p>
          <a:p>
            <a:pPr marL="522288" lvl="1" indent="-342900">
              <a:buFont typeface="Wingdings" panose="05000000000000000000" pitchFamily="2" charset="2"/>
              <a:buChar char="§"/>
            </a:pPr>
            <a:r>
              <a:rPr lang="en-US" dirty="0" smtClean="0">
                <a:hlinkClick r:id="rId2"/>
              </a:rPr>
              <a:t>https</a:t>
            </a:r>
            <a:r>
              <a:rPr lang="en-US" dirty="0">
                <a:hlinkClick r:id="rId2"/>
              </a:rPr>
              <a:t>://git-scm.com/book/en/v2/Git-Branching-Basic-Branching-and-Merging#_</a:t>
            </a:r>
            <a:r>
              <a:rPr lang="en-US" dirty="0" smtClean="0">
                <a:hlinkClick r:id="rId2"/>
              </a:rPr>
              <a:t>basic_merge_conflicts</a:t>
            </a:r>
            <a:r>
              <a:rPr lang="en-US" dirty="0" smtClean="0"/>
              <a:t> </a:t>
            </a:r>
            <a:endParaRPr lang="en-US" dirty="0"/>
          </a:p>
          <a:p>
            <a:pPr marL="522288" lvl="1" indent="-342900">
              <a:buFont typeface="Wingdings" panose="05000000000000000000" pitchFamily="2" charset="2"/>
              <a:buChar char="§"/>
            </a:pPr>
            <a:r>
              <a:rPr lang="en-US" dirty="0">
                <a:hlinkClick r:id="rId3"/>
              </a:rPr>
              <a:t>https://help.github.com/articles/resolving-a-merge-conflict-using-the-command-line</a:t>
            </a:r>
            <a:r>
              <a:rPr lang="en-US" dirty="0" smtClean="0">
                <a:hlinkClick r:id="rId3"/>
              </a:rPr>
              <a:t>/</a:t>
            </a:r>
            <a:r>
              <a:rPr lang="en-US" dirty="0" smtClean="0"/>
              <a:t> </a:t>
            </a:r>
            <a:endParaRPr lang="en-US" dirty="0"/>
          </a:p>
          <a:p>
            <a:pPr marL="342900" indent="-342900">
              <a:buFont typeface="Wingdings" panose="05000000000000000000" pitchFamily="2" charset="2"/>
              <a:buChar char="§"/>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08939790"/>
      </p:ext>
    </p:extLst>
  </p:cSld>
  <p:clrMapOvr>
    <a:masterClrMapping/>
  </p:clrMapOvr>
  <p:transition>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Force push needed after rebase</a:t>
            </a:r>
            <a:endParaRPr lang="en-US" dirty="0"/>
          </a:p>
        </p:txBody>
      </p:sp>
      <p:sp>
        <p:nvSpPr>
          <p:cNvPr id="3" name="Espace réservé du contenu 2"/>
          <p:cNvSpPr>
            <a:spLocks noGrp="1"/>
          </p:cNvSpPr>
          <p:nvPr>
            <p:ph sz="quarter" idx="10"/>
          </p:nvPr>
        </p:nvSpPr>
        <p:spPr>
          <a:xfrm>
            <a:off x="457200" y="3230254"/>
            <a:ext cx="6858000" cy="1779896"/>
          </a:xfrm>
        </p:spPr>
        <p:txBody>
          <a:bodyPr/>
          <a:lstStyle/>
          <a:p>
            <a:pPr marL="342900" indent="-342900">
              <a:buFont typeface="Wingdings" panose="05000000000000000000" pitchFamily="2" charset="2"/>
              <a:buChar char="§"/>
            </a:pPr>
            <a:r>
              <a:rPr lang="en-US" dirty="0"/>
              <a:t>After a rebase the remote branch cannot be « fast-forwarded » to your local branch </a:t>
            </a:r>
          </a:p>
          <a:p>
            <a:pPr marL="522288" lvl="1" indent="-342900">
              <a:buFont typeface="Wingdings" panose="05000000000000000000" pitchFamily="2" charset="2"/>
              <a:buChar char="§"/>
            </a:pPr>
            <a:r>
              <a:rPr lang="en-US" dirty="0">
                <a:hlinkClick r:id="rId2"/>
              </a:rPr>
              <a:t>https://</a:t>
            </a:r>
            <a:r>
              <a:rPr lang="en-US" dirty="0" smtClean="0">
                <a:hlinkClick r:id="rId2"/>
              </a:rPr>
              <a:t>stackoverflow.com/a/8940299</a:t>
            </a:r>
            <a:r>
              <a:rPr lang="en-US" dirty="0" smtClean="0"/>
              <a:t> </a:t>
            </a:r>
            <a:endParaRPr lang="en-US" dirty="0"/>
          </a:p>
          <a:p>
            <a:pPr marL="522288" lvl="1" indent="-342900">
              <a:buFont typeface="Wingdings" panose="05000000000000000000" pitchFamily="2" charset="2"/>
              <a:buChar char="§"/>
            </a:pPr>
            <a:r>
              <a:rPr lang="en-US" dirty="0">
                <a:hlinkClick r:id="rId3"/>
              </a:rPr>
              <a:t>https://</a:t>
            </a:r>
            <a:r>
              <a:rPr lang="en-US" dirty="0" smtClean="0">
                <a:hlinkClick r:id="rId3"/>
              </a:rPr>
              <a:t>stackoverflow.com/a/15144275</a:t>
            </a:r>
            <a:r>
              <a:rPr lang="en-US" dirty="0" smtClean="0"/>
              <a:t> </a:t>
            </a:r>
            <a:endParaRPr lang="en-US" dirty="0"/>
          </a:p>
        </p:txBody>
      </p:sp>
      <p:pic>
        <p:nvPicPr>
          <p:cNvPr id="1026" name="Picture 2" descr="Rebasing a feature branch onto mas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762000"/>
            <a:ext cx="3801836" cy="24193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e 5"/>
          <p:cNvGrpSpPr/>
          <p:nvPr/>
        </p:nvGrpSpPr>
        <p:grpSpPr>
          <a:xfrm>
            <a:off x="6324600" y="1293706"/>
            <a:ext cx="1371600" cy="287443"/>
            <a:chOff x="3276600" y="1307872"/>
            <a:chExt cx="1371600" cy="304800"/>
          </a:xfrm>
        </p:grpSpPr>
        <p:sp>
          <p:nvSpPr>
            <p:cNvPr id="5" name="Rectangle à coins arrondis 4"/>
            <p:cNvSpPr/>
            <p:nvPr/>
          </p:nvSpPr>
          <p:spPr>
            <a:xfrm>
              <a:off x="3276600" y="1307872"/>
              <a:ext cx="1371600" cy="304800"/>
            </a:xfrm>
            <a:prstGeom prst="roundRect">
              <a:avLst/>
            </a:prstGeom>
            <a:solidFill>
              <a:srgbClr val="B133F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p:cNvSpPr txBox="1"/>
            <p:nvPr/>
          </p:nvSpPr>
          <p:spPr bwMode="black">
            <a:xfrm>
              <a:off x="3314700" y="1360125"/>
              <a:ext cx="1295400" cy="184666"/>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1200" b="1" dirty="0" smtClean="0">
                  <a:solidFill>
                    <a:schemeClr val="tx2"/>
                  </a:solidFill>
                  <a:latin typeface="Consolas" panose="020B0609020204030204" pitchFamily="49" charset="0"/>
                </a:rPr>
                <a:t>origin/feature</a:t>
              </a:r>
            </a:p>
          </p:txBody>
        </p:sp>
      </p:grpSp>
    </p:spTree>
    <p:extLst>
      <p:ext uri="{BB962C8B-B14F-4D97-AF65-F5344CB8AC3E}">
        <p14:creationId xmlns:p14="http://schemas.microsoft.com/office/powerpoint/2010/main" val="3943351295"/>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is about snapshots</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lvl="0" indent="-342900">
              <a:buFont typeface="Wingdings" panose="05000000000000000000" pitchFamily="2" charset="2"/>
              <a:buChar char="§"/>
            </a:pPr>
            <a:r>
              <a:rPr lang="en-US" dirty="0" err="1" smtClean="0"/>
              <a:t>Git</a:t>
            </a:r>
            <a:r>
              <a:rPr lang="en-US" dirty="0" smtClean="0"/>
              <a:t> stores state of the repo after each operation</a:t>
            </a:r>
          </a:p>
          <a:p>
            <a:pPr marL="342900" lvl="0" indent="-342900">
              <a:buFont typeface="Wingdings" panose="05000000000000000000" pitchFamily="2" charset="2"/>
              <a:buChar char="§"/>
            </a:pPr>
            <a:r>
              <a:rPr lang="en-US" dirty="0" err="1" smtClean="0"/>
              <a:t>Git</a:t>
            </a:r>
            <a:r>
              <a:rPr lang="en-US" dirty="0" smtClean="0"/>
              <a:t> generally only adds data</a:t>
            </a:r>
          </a:p>
          <a:p>
            <a:pPr marL="342900" lvl="0" indent="-342900">
              <a:buFont typeface="Wingdings" panose="05000000000000000000" pitchFamily="2" charset="2"/>
              <a:buChar char="§"/>
            </a:pPr>
            <a:r>
              <a:rPr lang="en-US" dirty="0" smtClean="0"/>
              <a:t>Almost any change on a branch can be recovered</a:t>
            </a:r>
          </a:p>
          <a:p>
            <a:pPr lvl="0"/>
            <a:endParaRPr lang="en-US" dirty="0"/>
          </a:p>
        </p:txBody>
      </p:sp>
    </p:spTree>
    <p:extLst>
      <p:ext uri="{BB962C8B-B14F-4D97-AF65-F5344CB8AC3E}">
        <p14:creationId xmlns:p14="http://schemas.microsoft.com/office/powerpoint/2010/main" val="3881378206"/>
      </p:ext>
    </p:extLst>
  </p:cSld>
  <p:clrMapOvr>
    <a:masterClrMapping/>
  </p:clrMapOvr>
  <p:transition>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You can use </a:t>
            </a:r>
            <a:r>
              <a:rPr lang="en-US" sz="2400" dirty="0" err="1" smtClean="0">
                <a:latin typeface="Consolas" panose="020B0609020204030204" pitchFamily="49" charset="0"/>
                <a:cs typeface="Consolas" panose="020B0609020204030204" pitchFamily="49" charset="0"/>
              </a:rPr>
              <a:t>difftool</a:t>
            </a:r>
            <a:r>
              <a:rPr lang="en-US" sz="2400" dirty="0" smtClean="0">
                <a:cs typeface="Consolas" panose="020B0609020204030204" pitchFamily="49" charset="0"/>
              </a:rPr>
              <a:t> for more </a:t>
            </a:r>
            <a:r>
              <a:rPr lang="en-US" sz="2400" dirty="0">
                <a:cs typeface="Consolas" panose="020B0609020204030204" pitchFamily="49" charset="0"/>
              </a:rPr>
              <a:t>visual comfort</a:t>
            </a:r>
          </a:p>
        </p:txBody>
      </p:sp>
      <p:sp>
        <p:nvSpPr>
          <p:cNvPr id="10" name="Content Placeholder 8"/>
          <p:cNvSpPr>
            <a:spLocks noGrp="1"/>
          </p:cNvSpPr>
          <p:nvPr>
            <p:ph sz="quarter" idx="10"/>
          </p:nvPr>
        </p:nvSpPr>
        <p:spPr>
          <a:xfrm>
            <a:off x="457200" y="1504950"/>
            <a:ext cx="8229600" cy="3638550"/>
          </a:xfrm>
        </p:spPr>
        <p:txBody>
          <a:bodyPr/>
          <a:lstStyle/>
          <a:p>
            <a:pPr marL="342900" indent="-342900">
              <a:buFont typeface="Wingdings" panose="05000000000000000000" pitchFamily="2" charset="2"/>
              <a:buChar char="§"/>
            </a:pPr>
            <a:r>
              <a:rPr lang="en-US" dirty="0" smtClean="0"/>
              <a:t>Install a diff tool</a:t>
            </a:r>
            <a:br>
              <a:rPr lang="en-US" dirty="0" smtClean="0"/>
            </a:br>
            <a:r>
              <a:rPr lang="en-US" dirty="0" err="1" smtClean="0">
                <a:latin typeface="Consolas" panose="020B0609020204030204" pitchFamily="49" charset="0"/>
                <a:cs typeface="Consolas" panose="020B0609020204030204" pitchFamily="49" charset="0"/>
              </a:rPr>
              <a:t>difftool</a:t>
            </a:r>
            <a:r>
              <a:rPr lang="en-US" dirty="0" smtClean="0"/>
              <a:t> supports the following diff tools:</a:t>
            </a:r>
            <a:br>
              <a:rPr lang="en-US" dirty="0" smtClean="0"/>
            </a:br>
            <a:r>
              <a:rPr lang="en-US" sz="1600" dirty="0" err="1" smtClean="0">
                <a:latin typeface="Consolas" panose="020B0609020204030204" pitchFamily="49" charset="0"/>
                <a:cs typeface="Consolas" panose="020B0609020204030204" pitchFamily="49" charset="0"/>
              </a:rPr>
              <a:t>opendiff</a:t>
            </a:r>
            <a:r>
              <a:rPr lang="en-US" sz="1600" dirty="0" smtClean="0">
                <a:latin typeface="Consolas" panose="020B0609020204030204" pitchFamily="49" charset="0"/>
                <a:cs typeface="Consolas" panose="020B0609020204030204" pitchFamily="49" charset="0"/>
              </a:rPr>
              <a:t> kdiff3 </a:t>
            </a:r>
            <a:r>
              <a:rPr lang="en-US" sz="1600" dirty="0" err="1" smtClean="0">
                <a:latin typeface="Consolas" panose="020B0609020204030204" pitchFamily="49" charset="0"/>
                <a:cs typeface="Consolas" panose="020B0609020204030204" pitchFamily="49" charset="0"/>
              </a:rPr>
              <a:t>tkdiff</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xxdiff</a:t>
            </a:r>
            <a:r>
              <a:rPr lang="en-US" sz="1600" dirty="0" smtClean="0">
                <a:latin typeface="Consolas" panose="020B0609020204030204" pitchFamily="49" charset="0"/>
                <a:cs typeface="Consolas" panose="020B0609020204030204" pitchFamily="49" charset="0"/>
              </a:rPr>
              <a:t> meld </a:t>
            </a:r>
            <a:r>
              <a:rPr lang="en-US" sz="1600" dirty="0" err="1" smtClean="0">
                <a:latin typeface="Consolas" panose="020B0609020204030204" pitchFamily="49" charset="0"/>
                <a:cs typeface="Consolas" panose="020B0609020204030204" pitchFamily="49" charset="0"/>
              </a:rPr>
              <a:t>kompare</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gvimdiff</a:t>
            </a:r>
            <a:r>
              <a:rPr lang="en-US" sz="1600" dirty="0" smtClean="0">
                <a:latin typeface="Consolas" panose="020B0609020204030204" pitchFamily="49" charset="0"/>
                <a:cs typeface="Consolas" panose="020B0609020204030204" pitchFamily="49" charset="0"/>
              </a:rPr>
              <a:t> diffuse</a:t>
            </a:r>
            <a:br>
              <a:rPr lang="en-US" sz="1600" dirty="0" smtClean="0">
                <a:latin typeface="Consolas" panose="020B0609020204030204" pitchFamily="49" charset="0"/>
                <a:cs typeface="Consolas" panose="020B0609020204030204" pitchFamily="49" charset="0"/>
              </a:rPr>
            </a:br>
            <a:r>
              <a:rPr lang="en-US" sz="1600" dirty="0" err="1" smtClean="0">
                <a:latin typeface="Consolas" panose="020B0609020204030204" pitchFamily="49" charset="0"/>
                <a:cs typeface="Consolas" panose="020B0609020204030204" pitchFamily="49" charset="0"/>
              </a:rPr>
              <a:t>diffmerge</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ecmerge</a:t>
            </a:r>
            <a:r>
              <a:rPr lang="en-US" sz="1600" dirty="0" smtClean="0">
                <a:latin typeface="Consolas" panose="020B0609020204030204" pitchFamily="49" charset="0"/>
                <a:cs typeface="Consolas" panose="020B0609020204030204" pitchFamily="49" charset="0"/>
              </a:rPr>
              <a:t> p4merge </a:t>
            </a:r>
            <a:r>
              <a:rPr lang="en-US" sz="1600" dirty="0" err="1" smtClean="0">
                <a:latin typeface="Consolas" panose="020B0609020204030204" pitchFamily="49" charset="0"/>
                <a:cs typeface="Consolas" panose="020B0609020204030204" pitchFamily="49" charset="0"/>
              </a:rPr>
              <a:t>araxis</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bc</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codecompare</a:t>
            </a:r>
            <a:r>
              <a:rPr lang="en-US" sz="1600" dirty="0" smtClean="0">
                <a:latin typeface="Consolas" panose="020B0609020204030204" pitchFamily="49" charset="0"/>
                <a:cs typeface="Consolas" panose="020B0609020204030204" pitchFamily="49" charset="0"/>
              </a:rPr>
              <a:t> emerge </a:t>
            </a:r>
            <a:r>
              <a:rPr lang="en-US" sz="1600" dirty="0" err="1" smtClean="0">
                <a:latin typeface="Consolas" panose="020B0609020204030204" pitchFamily="49" charset="0"/>
                <a:cs typeface="Consolas" panose="020B0609020204030204" pitchFamily="49" charset="0"/>
              </a:rPr>
              <a:t>vimdiff</a:t>
            </a:r>
            <a:endParaRPr lang="en-US" sz="1600" dirty="0" smtClean="0">
              <a:latin typeface="Consolas" panose="020B0609020204030204" pitchFamily="49" charset="0"/>
              <a:cs typeface="Consolas" panose="020B0609020204030204" pitchFamily="49" charset="0"/>
            </a:endParaRPr>
          </a:p>
          <a:p>
            <a:pPr marL="522288" lvl="1" indent="-342900">
              <a:buFont typeface="Wingdings" panose="05000000000000000000" pitchFamily="2" charset="2"/>
              <a:buChar char="§"/>
            </a:pPr>
            <a:r>
              <a:rPr lang="en-US" sz="1600" dirty="0" smtClean="0"/>
              <a:t>Meld: </a:t>
            </a:r>
            <a:r>
              <a:rPr lang="en-US" sz="1400" dirty="0" smtClean="0">
                <a:hlinkClick r:id="rId3"/>
              </a:rPr>
              <a:t>http://meldmerge.org/</a:t>
            </a:r>
            <a:r>
              <a:rPr lang="en-US" sz="1400" dirty="0" smtClean="0"/>
              <a:t> </a:t>
            </a:r>
            <a:endParaRPr lang="en-US" sz="1600" dirty="0" smtClean="0"/>
          </a:p>
          <a:p>
            <a:pPr marL="522288" lvl="1" indent="-342900">
              <a:buFont typeface="Wingdings" panose="05000000000000000000" pitchFamily="2" charset="2"/>
              <a:buChar char="§"/>
            </a:pPr>
            <a:r>
              <a:rPr lang="en-US" sz="1600" dirty="0" smtClean="0"/>
              <a:t>Beyond Compare: </a:t>
            </a:r>
            <a:r>
              <a:rPr lang="en-US" sz="1400" dirty="0" smtClean="0">
                <a:hlinkClick r:id="rId4"/>
              </a:rPr>
              <a:t>http://www.scootersoftware.com/features.php</a:t>
            </a:r>
            <a:r>
              <a:rPr lang="en-US" sz="1400" dirty="0" smtClean="0"/>
              <a:t> </a:t>
            </a:r>
            <a:endParaRPr lang="en-US" sz="1600" dirty="0" smtClean="0"/>
          </a:p>
          <a:p>
            <a:pPr marL="522288" lvl="1" indent="-342900">
              <a:buFont typeface="Wingdings" panose="05000000000000000000" pitchFamily="2" charset="2"/>
              <a:buChar char="§"/>
            </a:pPr>
            <a:r>
              <a:rPr lang="en-US" sz="1600" dirty="0" smtClean="0"/>
              <a:t>P4Merge: </a:t>
            </a:r>
            <a:r>
              <a:rPr lang="en-US" sz="1400" dirty="0" smtClean="0">
                <a:hlinkClick r:id="rId5"/>
              </a:rPr>
              <a:t>https://www.perforce.com/products/helix-core-apps/merge-diff-tool-p4merge</a:t>
            </a:r>
            <a:r>
              <a:rPr lang="en-US" sz="1400" dirty="0" smtClean="0"/>
              <a:t> </a:t>
            </a:r>
          </a:p>
          <a:p>
            <a:pPr marL="342900" indent="-342900">
              <a:buFont typeface="Wingdings" panose="05000000000000000000" pitchFamily="2" charset="2"/>
              <a:buChar char="§"/>
            </a:pPr>
            <a:r>
              <a:rPr lang="en-US" dirty="0" smtClean="0"/>
              <a:t>Configure the diff tool</a:t>
            </a:r>
          </a:p>
          <a:p>
            <a:pPr lvl="1"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git</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config</a:t>
            </a:r>
            <a:r>
              <a:rPr lang="en-US" sz="2400" dirty="0" smtClean="0">
                <a:latin typeface="Consolas" panose="020B0609020204030204" pitchFamily="49" charset="0"/>
                <a:cs typeface="Consolas" panose="020B0609020204030204" pitchFamily="49" charset="0"/>
              </a:rPr>
              <a:t> --global </a:t>
            </a:r>
            <a:r>
              <a:rPr lang="en-US" sz="2400" dirty="0" err="1" smtClean="0">
                <a:latin typeface="Consolas" panose="020B0609020204030204" pitchFamily="49" charset="0"/>
                <a:cs typeface="Consolas" panose="020B0609020204030204" pitchFamily="49" charset="0"/>
              </a:rPr>
              <a:t>diff.tool</a:t>
            </a:r>
            <a:r>
              <a:rPr lang="en-US" sz="2400" dirty="0" smtClean="0">
                <a:latin typeface="Consolas" panose="020B0609020204030204" pitchFamily="49" charset="0"/>
                <a:cs typeface="Consolas" panose="020B0609020204030204" pitchFamily="49" charset="0"/>
              </a:rPr>
              <a:t> meld</a:t>
            </a:r>
          </a:p>
          <a:p>
            <a:pPr lvl="1"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git</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config</a:t>
            </a:r>
            <a:r>
              <a:rPr lang="en-US" sz="2400" dirty="0" smtClean="0">
                <a:latin typeface="Consolas" panose="020B0609020204030204" pitchFamily="49" charset="0"/>
                <a:cs typeface="Consolas" panose="020B0609020204030204" pitchFamily="49" charset="0"/>
              </a:rPr>
              <a:t> --global </a:t>
            </a:r>
            <a:r>
              <a:rPr lang="en-US" sz="2400" dirty="0" err="1" smtClean="0">
                <a:latin typeface="Consolas" panose="020B0609020204030204" pitchFamily="49" charset="0"/>
                <a:cs typeface="Consolas" panose="020B0609020204030204" pitchFamily="49" charset="0"/>
              </a:rPr>
              <a:t>difftool.prompt</a:t>
            </a:r>
            <a:r>
              <a:rPr lang="en-US" sz="2400" dirty="0" smtClean="0">
                <a:latin typeface="Consolas" panose="020B0609020204030204" pitchFamily="49" charset="0"/>
                <a:cs typeface="Consolas" panose="020B0609020204030204" pitchFamily="49" charset="0"/>
              </a:rPr>
              <a:t> false</a:t>
            </a:r>
          </a:p>
          <a:p>
            <a:pPr marL="522288" lvl="1" indent="-342900">
              <a:buFont typeface="Wingdings" panose="05000000000000000000" pitchFamily="2" charset="2"/>
              <a:buChar char="§"/>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47220546"/>
      </p:ext>
    </p:extLst>
  </p:cSld>
  <p:clrMapOvr>
    <a:masterClrMapping/>
  </p:clrMapOvr>
  <p:transition>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err="1" smtClean="0">
                <a:cs typeface="Consolas" panose="020B0609020204030204" pitchFamily="49" charset="0"/>
              </a:rPr>
              <a:t>difftool</a:t>
            </a:r>
            <a:r>
              <a:rPr lang="en-US" sz="2400" dirty="0" smtClean="0">
                <a:cs typeface="Consolas" panose="020B0609020204030204" pitchFamily="49" charset="0"/>
              </a:rPr>
              <a:t> : </a:t>
            </a:r>
            <a:r>
              <a:rPr lang="en-US" sz="2400" dirty="0">
                <a:cs typeface="Consolas" panose="020B0609020204030204" pitchFamily="49" charset="0"/>
              </a:rPr>
              <a:t>More visual comfort</a:t>
            </a:r>
          </a:p>
        </p:txBody>
      </p:sp>
      <p:sp>
        <p:nvSpPr>
          <p:cNvPr id="10" name="Content Placeholder 8"/>
          <p:cNvSpPr>
            <a:spLocks noGrp="1"/>
          </p:cNvSpPr>
          <p:nvPr>
            <p:ph sz="quarter" idx="10"/>
          </p:nvPr>
        </p:nvSpPr>
        <p:spPr>
          <a:xfrm>
            <a:off x="457200" y="1657350"/>
            <a:ext cx="8229600" cy="3345790"/>
          </a:xfrm>
        </p:spPr>
        <p:txBody>
          <a:bodyPr/>
          <a:lstStyle/>
          <a:p>
            <a:pPr marL="342900" indent="-342900">
              <a:buFont typeface="Wingdings" panose="05000000000000000000" pitchFamily="2" charset="2"/>
              <a:buChar char="§"/>
            </a:pPr>
            <a:r>
              <a:rPr lang="en-US" dirty="0"/>
              <a:t>View the diff between working directory and index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difftool</a:t>
            </a:r>
            <a:endParaRPr lang="en-US" dirty="0"/>
          </a:p>
          <a:p>
            <a:pPr marL="342900" indent="-342900">
              <a:buFont typeface="Wingdings" panose="05000000000000000000" pitchFamily="2" charset="2"/>
              <a:buChar char="§"/>
            </a:pPr>
            <a:r>
              <a:rPr lang="en-US" dirty="0"/>
              <a:t>View the changes you added to the index (staging area)</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difftool</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--staged</a:t>
            </a:r>
            <a:endParaRPr lang="en-US" dirty="0"/>
          </a:p>
          <a:p>
            <a:pPr marL="342900" indent="-342900">
              <a:buFont typeface="Wingdings" panose="05000000000000000000" pitchFamily="2" charset="2"/>
              <a:buChar char="§"/>
            </a:pPr>
            <a:r>
              <a:rPr lang="en-US" dirty="0"/>
              <a:t>View the changes between two commits</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difftool</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&lt;commit&gt; &lt;commit&gt;</a:t>
            </a:r>
          </a:p>
        </p:txBody>
      </p:sp>
    </p:spTree>
    <p:extLst>
      <p:ext uri="{BB962C8B-B14F-4D97-AF65-F5344CB8AC3E}">
        <p14:creationId xmlns:p14="http://schemas.microsoft.com/office/powerpoint/2010/main" val="1254964062"/>
      </p:ext>
    </p:extLst>
  </p:cSld>
  <p:clrMapOvr>
    <a:masterClrMapping/>
  </p:clrMapOvr>
  <p:transition>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More exercises</a:t>
            </a:r>
            <a:endParaRPr lang="en-US" dirty="0">
              <a:solidFill>
                <a:schemeClr val="bg1"/>
              </a:solidFill>
            </a:endParaRPr>
          </a:p>
        </p:txBody>
      </p:sp>
      <p:sp>
        <p:nvSpPr>
          <p:cNvPr id="10" name="Content Placeholder 8"/>
          <p:cNvSpPr>
            <a:spLocks noGrp="1"/>
          </p:cNvSpPr>
          <p:nvPr>
            <p:ph sz="quarter" idx="10"/>
          </p:nvPr>
        </p:nvSpPr>
        <p:spPr>
          <a:xfrm>
            <a:off x="457200" y="1782762"/>
            <a:ext cx="8610600" cy="3151188"/>
          </a:xfrm>
        </p:spPr>
        <p:txBody>
          <a:bodyPr/>
          <a:lstStyle/>
          <a:p>
            <a:pPr marL="457200" indent="-457200">
              <a:buFont typeface="+mj-lt"/>
              <a:buAutoNum type="arabicPeriod"/>
            </a:pPr>
            <a:r>
              <a:rPr lang="en-US" dirty="0" smtClean="0">
                <a:solidFill>
                  <a:schemeClr val="bg1"/>
                </a:solidFill>
              </a:rPr>
              <a:t>Display commits difference between a local branch and origin/master</a:t>
            </a:r>
          </a:p>
          <a:p>
            <a:pPr marL="457200" indent="-457200">
              <a:buFont typeface="+mj-lt"/>
              <a:buAutoNum type="arabicPeriod"/>
            </a:pPr>
            <a:r>
              <a:rPr lang="en-US" dirty="0" smtClean="0">
                <a:solidFill>
                  <a:schemeClr val="bg1"/>
                </a:solidFill>
              </a:rPr>
              <a:t>Reset HEAD to previous commit</a:t>
            </a:r>
          </a:p>
          <a:p>
            <a:pPr marL="457200" indent="-457200">
              <a:buFont typeface="+mj-lt"/>
              <a:buAutoNum type="arabicPeriod"/>
            </a:pPr>
            <a:r>
              <a:rPr lang="en-US" dirty="0" smtClean="0">
                <a:solidFill>
                  <a:schemeClr val="bg1"/>
                </a:solidFill>
              </a:rPr>
              <a:t>Apply </a:t>
            </a:r>
            <a:r>
              <a:rPr lang="en-US" b="1" dirty="0" smtClean="0">
                <a:solidFill>
                  <a:schemeClr val="bg1"/>
                </a:solidFill>
              </a:rPr>
              <a:t>one</a:t>
            </a:r>
            <a:r>
              <a:rPr lang="en-US" dirty="0" smtClean="0">
                <a:solidFill>
                  <a:schemeClr val="bg1"/>
                </a:solidFill>
              </a:rPr>
              <a:t> commit from another branch to your branch</a:t>
            </a:r>
          </a:p>
          <a:p>
            <a:pPr marL="457200" indent="-457200">
              <a:buFont typeface="+mj-lt"/>
              <a:buAutoNum type="arabicPeriod"/>
            </a:pPr>
            <a:r>
              <a:rPr lang="en-US" dirty="0" smtClean="0">
                <a:solidFill>
                  <a:schemeClr val="bg1"/>
                </a:solidFill>
              </a:rPr>
              <a:t>Edit last commit (content, message and author)</a:t>
            </a:r>
          </a:p>
          <a:p>
            <a:pPr marL="457200" indent="-457200">
              <a:buFont typeface="+mj-lt"/>
              <a:buAutoNum type="arabicPeriod"/>
            </a:pPr>
            <a:r>
              <a:rPr lang="en-US" dirty="0" smtClean="0">
                <a:solidFill>
                  <a:schemeClr val="bg1"/>
                </a:solidFill>
              </a:rPr>
              <a:t>Delete a branch both locally and on remote repository</a:t>
            </a:r>
          </a:p>
          <a:p>
            <a:pPr marL="342900" indent="-342900">
              <a:buFont typeface="Wingdings" panose="05000000000000000000" pitchFamily="2" charset="2"/>
              <a:buChar char="§"/>
            </a:pPr>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1393715470"/>
      </p:ext>
    </p:extLst>
  </p:cSld>
  <p:clrMapOvr>
    <a:masterClrMapping/>
  </p:clrMapOvr>
  <p:transition>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More exercises</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457200" indent="-457200">
              <a:buFont typeface="+mj-lt"/>
              <a:buAutoNum type="arabicPeriod"/>
            </a:pP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log origin/master..&lt;my-branch</a:t>
            </a:r>
            <a:r>
              <a:rPr lang="en-US" dirty="0" smtClean="0">
                <a:solidFill>
                  <a:srgbClr val="FF0000"/>
                </a:solidFill>
                <a:latin typeface="Consolas" panose="020B0609020204030204" pitchFamily="49" charset="0"/>
                <a:cs typeface="Consolas" panose="020B0609020204030204" pitchFamily="49" charset="0"/>
              </a:rPr>
              <a:t>&gt;</a:t>
            </a:r>
          </a:p>
          <a:p>
            <a:pPr marL="457200" indent="-457200">
              <a:buFont typeface="+mj-lt"/>
              <a:buAutoNum type="arabicPeriod"/>
            </a:pPr>
            <a:r>
              <a:rPr lang="en-US" dirty="0" err="1">
                <a:solidFill>
                  <a:srgbClr val="FF0000"/>
                </a:solidFill>
                <a:latin typeface="Consolas" panose="020B0609020204030204" pitchFamily="49" charset="0"/>
                <a:cs typeface="Consolas" panose="020B0609020204030204" pitchFamily="49" charset="0"/>
              </a:rPr>
              <a:t>git</a:t>
            </a:r>
            <a:r>
              <a:rPr lang="en-US" dirty="0">
                <a:solidFill>
                  <a:srgbClr val="FF0000"/>
                </a:solidFill>
                <a:latin typeface="Consolas" panose="020B0609020204030204" pitchFamily="49" charset="0"/>
                <a:cs typeface="Consolas" panose="020B0609020204030204" pitchFamily="49" charset="0"/>
              </a:rPr>
              <a:t> </a:t>
            </a:r>
            <a:r>
              <a:rPr lang="en-US" dirty="0" smtClean="0">
                <a:solidFill>
                  <a:srgbClr val="FF0000"/>
                </a:solidFill>
                <a:latin typeface="Consolas" panose="020B0609020204030204" pitchFamily="49" charset="0"/>
                <a:cs typeface="Consolas" panose="020B0609020204030204" pitchFamily="49" charset="0"/>
              </a:rPr>
              <a:t>reset [mode] HEAD~1</a:t>
            </a:r>
          </a:p>
          <a:p>
            <a:pPr marL="457200" indent="-457200">
              <a:buFont typeface="+mj-lt"/>
              <a:buAutoNum type="arabicPeriod"/>
            </a:pP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cherry-pick &lt;commit SHA&gt;</a:t>
            </a:r>
          </a:p>
          <a:p>
            <a:pPr marL="457200" indent="-457200">
              <a:buFont typeface="+mj-lt"/>
              <a:buAutoNum type="arabicPeriod"/>
            </a:pPr>
            <a:r>
              <a:rPr lang="en-US" dirty="0" err="1">
                <a:solidFill>
                  <a:srgbClr val="FF0000"/>
                </a:solidFill>
                <a:latin typeface="Consolas" panose="020B0609020204030204" pitchFamily="49" charset="0"/>
                <a:cs typeface="Consolas" panose="020B0609020204030204" pitchFamily="49" charset="0"/>
              </a:rPr>
              <a:t>g</a:t>
            </a:r>
            <a:r>
              <a:rPr lang="en-US" dirty="0" err="1" smtClean="0">
                <a:solidFill>
                  <a:srgbClr val="FF0000"/>
                </a:solidFill>
                <a:latin typeface="Consolas" panose="020B0609020204030204" pitchFamily="49" charset="0"/>
                <a:cs typeface="Consolas" panose="020B0609020204030204" pitchFamily="49" charset="0"/>
              </a:rPr>
              <a:t>it</a:t>
            </a:r>
            <a:r>
              <a:rPr lang="en-US" dirty="0" smtClean="0">
                <a:solidFill>
                  <a:srgbClr val="FF0000"/>
                </a:solidFill>
                <a:latin typeface="Consolas" panose="020B0609020204030204" pitchFamily="49" charset="0"/>
                <a:cs typeface="Consolas" panose="020B0609020204030204" pitchFamily="49" charset="0"/>
              </a:rPr>
              <a:t> commit --amend [--author “Author &lt;</a:t>
            </a:r>
            <a:r>
              <a:rPr lang="en-US" dirty="0" err="1" smtClean="0">
                <a:solidFill>
                  <a:srgbClr val="FF0000"/>
                </a:solidFill>
                <a:latin typeface="Consolas" panose="020B0609020204030204" pitchFamily="49" charset="0"/>
                <a:cs typeface="Consolas" panose="020B0609020204030204" pitchFamily="49" charset="0"/>
              </a:rPr>
              <a:t>a@a.a</a:t>
            </a:r>
            <a:r>
              <a:rPr lang="en-US" dirty="0" smtClean="0">
                <a:solidFill>
                  <a:srgbClr val="FF0000"/>
                </a:solidFill>
                <a:latin typeface="Consolas" panose="020B0609020204030204" pitchFamily="49" charset="0"/>
                <a:cs typeface="Consolas" panose="020B0609020204030204" pitchFamily="49" charset="0"/>
              </a:rPr>
              <a:t>&gt;”]</a:t>
            </a:r>
          </a:p>
          <a:p>
            <a:pPr marL="457200" indent="-457200">
              <a:buFont typeface="+mj-lt"/>
              <a:buAutoNum type="arabicPeriod"/>
            </a:pPr>
            <a:r>
              <a:rPr lang="en-US" dirty="0" err="1">
                <a:solidFill>
                  <a:srgbClr val="FF0000"/>
                </a:solidFill>
                <a:latin typeface="Consolas" panose="020B0609020204030204" pitchFamily="49" charset="0"/>
                <a:cs typeface="Consolas" panose="020B0609020204030204" pitchFamily="49" charset="0"/>
              </a:rPr>
              <a:t>g</a:t>
            </a:r>
            <a:r>
              <a:rPr lang="en-US" dirty="0" err="1" smtClean="0">
                <a:solidFill>
                  <a:srgbClr val="FF0000"/>
                </a:solidFill>
                <a:latin typeface="Consolas" panose="020B0609020204030204" pitchFamily="49" charset="0"/>
                <a:cs typeface="Consolas" panose="020B0609020204030204" pitchFamily="49" charset="0"/>
              </a:rPr>
              <a:t>it</a:t>
            </a:r>
            <a:r>
              <a:rPr lang="en-US" dirty="0" smtClean="0">
                <a:solidFill>
                  <a:srgbClr val="FF0000"/>
                </a:solidFill>
                <a:latin typeface="Consolas" panose="020B0609020204030204" pitchFamily="49" charset="0"/>
                <a:cs typeface="Consolas" panose="020B0609020204030204" pitchFamily="49" charset="0"/>
              </a:rPr>
              <a:t> branch –d (or -D) &lt;branch&gt;               &amp;&amp;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push &lt;remote&gt; :&lt;branch&gt;</a:t>
            </a:r>
          </a:p>
        </p:txBody>
      </p:sp>
      <p:pic>
        <p:nvPicPr>
          <p:cNvPr id="3" name="Image 2"/>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70138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Going further</a:t>
            </a:r>
          </a:p>
        </p:txBody>
      </p:sp>
      <p:sp>
        <p:nvSpPr>
          <p:cNvPr id="3" name="Espace réservé du contenu 2"/>
          <p:cNvSpPr>
            <a:spLocks noGrp="1"/>
          </p:cNvSpPr>
          <p:nvPr>
            <p:ph sz="quarter" idx="10"/>
          </p:nvPr>
        </p:nvSpPr>
        <p:spPr>
          <a:xfrm>
            <a:off x="457200" y="1428750"/>
            <a:ext cx="8001000" cy="3581400"/>
          </a:xfrm>
        </p:spPr>
        <p:txBody>
          <a:bodyPr/>
          <a:lstStyle/>
          <a:p>
            <a:pPr marL="342900" indent="-342900">
              <a:buFont typeface="Wingdings" panose="05000000000000000000" pitchFamily="2" charset="2"/>
              <a:buChar char="§"/>
            </a:pPr>
            <a:r>
              <a:rPr lang="en-US" dirty="0"/>
              <a:t>Learn </a:t>
            </a:r>
            <a:r>
              <a:rPr lang="en-US" dirty="0" err="1"/>
              <a:t>Git</a:t>
            </a:r>
            <a:r>
              <a:rPr lang="en-US" dirty="0"/>
              <a:t> Branching</a:t>
            </a:r>
            <a:r>
              <a:rPr lang="fr-FR" dirty="0"/>
              <a:t/>
            </a:r>
            <a:br>
              <a:rPr lang="fr-FR" dirty="0"/>
            </a:br>
            <a:r>
              <a:rPr lang="fr-FR" sz="1600" dirty="0">
                <a:hlinkClick r:id="rId2"/>
              </a:rPr>
              <a:t>https://learngitbranching.js.org</a:t>
            </a:r>
            <a:r>
              <a:rPr lang="fr-FR" sz="1600" dirty="0" smtClean="0">
                <a:hlinkClick r:id="rId2"/>
              </a:rPr>
              <a:t>/</a:t>
            </a:r>
            <a:r>
              <a:rPr lang="fr-FR" sz="1600" dirty="0" smtClean="0"/>
              <a:t> </a:t>
            </a:r>
            <a:endParaRPr lang="en-US" sz="1600" dirty="0" smtClean="0"/>
          </a:p>
          <a:p>
            <a:pPr marL="342900" indent="-342900">
              <a:buFont typeface="Wingdings" panose="05000000000000000000" pitchFamily="2" charset="2"/>
              <a:buChar char="§"/>
            </a:pPr>
            <a:r>
              <a:rPr lang="en-US" dirty="0" err="1" smtClean="0"/>
              <a:t>Git</a:t>
            </a:r>
            <a:r>
              <a:rPr lang="en-US" dirty="0" smtClean="0"/>
              <a:t> </a:t>
            </a:r>
            <a:r>
              <a:rPr lang="en-US" dirty="0"/>
              <a:t>book available online for </a:t>
            </a:r>
            <a:r>
              <a:rPr lang="en-US" dirty="0" smtClean="0"/>
              <a:t>free</a:t>
            </a:r>
          </a:p>
          <a:p>
            <a:pPr marL="522288" lvl="1" indent="-342900">
              <a:buFont typeface="Wingdings" panose="05000000000000000000" pitchFamily="2" charset="2"/>
              <a:buChar char="§"/>
            </a:pPr>
            <a:r>
              <a:rPr lang="en-US" dirty="0" smtClean="0"/>
              <a:t>EN </a:t>
            </a:r>
            <a:r>
              <a:rPr lang="en-US" sz="1600" dirty="0" smtClean="0">
                <a:hlinkClick r:id="rId3"/>
              </a:rPr>
              <a:t>https</a:t>
            </a:r>
            <a:r>
              <a:rPr lang="en-US" sz="1600" dirty="0">
                <a:hlinkClick r:id="rId3"/>
              </a:rPr>
              <a:t>://</a:t>
            </a:r>
            <a:r>
              <a:rPr lang="en-US" sz="1600" dirty="0" smtClean="0">
                <a:hlinkClick r:id="rId3"/>
              </a:rPr>
              <a:t>git-scm.com/book</a:t>
            </a:r>
            <a:r>
              <a:rPr lang="en-US" sz="1600" dirty="0"/>
              <a:t> </a:t>
            </a:r>
            <a:endParaRPr lang="en-US" sz="1600" dirty="0" smtClean="0"/>
          </a:p>
          <a:p>
            <a:pPr marL="522288" lvl="1" indent="-342900">
              <a:buFont typeface="Wingdings" panose="05000000000000000000" pitchFamily="2" charset="2"/>
              <a:buChar char="§"/>
            </a:pPr>
            <a:r>
              <a:rPr lang="en-US" dirty="0" smtClean="0"/>
              <a:t>FR </a:t>
            </a:r>
            <a:r>
              <a:rPr lang="en-US" sz="1600" dirty="0">
                <a:hlinkClick r:id="rId4"/>
              </a:rPr>
              <a:t>https://</a:t>
            </a:r>
            <a:r>
              <a:rPr lang="en-US" sz="1600" dirty="0" smtClean="0">
                <a:hlinkClick r:id="rId4"/>
              </a:rPr>
              <a:t>git-scm.com/book/fr/v2</a:t>
            </a:r>
            <a:r>
              <a:rPr lang="en-US" sz="1600" dirty="0" smtClean="0"/>
              <a:t> </a:t>
            </a:r>
          </a:p>
          <a:p>
            <a:pPr marL="342900" indent="-342900">
              <a:buFont typeface="Wingdings" panose="05000000000000000000" pitchFamily="2" charset="2"/>
              <a:buChar char="§"/>
            </a:pPr>
            <a:r>
              <a:rPr lang="en-US" dirty="0"/>
              <a:t>Introduction to </a:t>
            </a:r>
            <a:r>
              <a:rPr lang="en-US" dirty="0" err="1"/>
              <a:t>Git</a:t>
            </a:r>
            <a:r>
              <a:rPr lang="en-US" dirty="0"/>
              <a:t> with Scott Chacon of GitHub </a:t>
            </a:r>
            <a:r>
              <a:rPr lang="en-US" sz="1600" dirty="0">
                <a:hlinkClick r:id="rId5"/>
              </a:rPr>
              <a:t>https://www.youtube.com/watch?v=ZDR433b0HJY</a:t>
            </a:r>
            <a:r>
              <a:rPr lang="en-US" sz="1600" dirty="0"/>
              <a:t> </a:t>
            </a:r>
          </a:p>
          <a:p>
            <a:pPr marL="342900" indent="-342900">
              <a:buFont typeface="Wingdings" panose="05000000000000000000" pitchFamily="2" charset="2"/>
              <a:buChar char="§"/>
            </a:pPr>
            <a:r>
              <a:rPr lang="fr-FR" dirty="0"/>
              <a:t>Git GUI Clients</a:t>
            </a:r>
            <a:r>
              <a:rPr lang="fr-FR" sz="1600" dirty="0"/>
              <a:t/>
            </a:r>
            <a:br>
              <a:rPr lang="fr-FR" sz="1600" dirty="0"/>
            </a:br>
            <a:r>
              <a:rPr lang="fr-FR" sz="1600" dirty="0">
                <a:hlinkClick r:id="rId6"/>
              </a:rPr>
              <a:t>https://git-scm.com/download/gui/windows</a:t>
            </a:r>
            <a:r>
              <a:rPr lang="fr-FR" sz="1600" dirty="0"/>
              <a:t> </a:t>
            </a:r>
            <a:endParaRPr lang="en-US" sz="1600" dirty="0"/>
          </a:p>
        </p:txBody>
      </p:sp>
    </p:spTree>
    <p:extLst>
      <p:ext uri="{BB962C8B-B14F-4D97-AF65-F5344CB8AC3E}">
        <p14:creationId xmlns:p14="http://schemas.microsoft.com/office/powerpoint/2010/main" val="3244930687"/>
      </p:ext>
    </p:extLst>
  </p:cSld>
  <p:clrMapOvr>
    <a:masterClrMapping/>
  </p:clrMapOvr>
  <p:transition>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
            </a:r>
            <a:r>
              <a:rPr lang="fr-FR" dirty="0" err="1" smtClean="0"/>
              <a:t>gitconfig</a:t>
            </a:r>
            <a:r>
              <a:rPr lang="fr-FR" dirty="0" smtClean="0"/>
              <a:t> minimal content</a:t>
            </a:r>
            <a:endParaRPr lang="en-US" dirty="0"/>
          </a:p>
        </p:txBody>
      </p:sp>
      <p:sp>
        <p:nvSpPr>
          <p:cNvPr id="6" name="ZoneTexte 5"/>
          <p:cNvSpPr txBox="1"/>
          <p:nvPr/>
        </p:nvSpPr>
        <p:spPr bwMode="black">
          <a:xfrm>
            <a:off x="609600" y="1272897"/>
            <a:ext cx="4953000" cy="3508653"/>
          </a:xfrm>
          <a:prstGeom prst="rect">
            <a:avLst/>
          </a:prstGeom>
          <a:noFill/>
        </p:spPr>
        <p:txBody>
          <a:bodyPr wrap="square" lIns="85730" tIns="0" rIns="0" bIns="0" rtlCol="0">
            <a:spAutoFit/>
          </a:bodyPr>
          <a:lstStyle/>
          <a:p>
            <a:pPr>
              <a:buClr>
                <a:schemeClr val="tx2"/>
              </a:buClr>
            </a:pPr>
            <a:r>
              <a:rPr lang="en-US" sz="1200" dirty="0">
                <a:latin typeface="Consolas" panose="020B0609020204030204" pitchFamily="49" charset="0"/>
                <a:cs typeface="Consolas" panose="020B0609020204030204" pitchFamily="49" charset="0"/>
              </a:rPr>
              <a:t># File: ~/.</a:t>
            </a:r>
            <a:r>
              <a:rPr lang="en-US" sz="1200" dirty="0" err="1">
                <a:latin typeface="Consolas" panose="020B0609020204030204" pitchFamily="49" charset="0"/>
                <a:cs typeface="Consolas" panose="020B0609020204030204" pitchFamily="49" charset="0"/>
              </a:rPr>
              <a:t>gitconfig</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[core]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longpaths</a:t>
            </a:r>
            <a:r>
              <a:rPr lang="en-US" sz="1200" dirty="0">
                <a:latin typeface="Consolas" panose="020B0609020204030204" pitchFamily="49" charset="0"/>
                <a:cs typeface="Consolas" panose="020B0609020204030204" pitchFamily="49" charset="0"/>
              </a:rPr>
              <a:t> = true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autocrlf</a:t>
            </a:r>
            <a:r>
              <a:rPr lang="en-US" sz="1200" dirty="0">
                <a:latin typeface="Consolas" panose="020B0609020204030204" pitchFamily="49" charset="0"/>
                <a:cs typeface="Consolas" panose="020B0609020204030204" pitchFamily="49" charset="0"/>
              </a:rPr>
              <a:t> = true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excludesfile</a:t>
            </a:r>
            <a:r>
              <a:rPr lang="en-US" sz="1200" dirty="0">
                <a:latin typeface="Consolas" panose="020B0609020204030204" pitchFamily="49" charset="0"/>
                <a:cs typeface="Consolas" panose="020B0609020204030204" pitchFamily="49" charset="0"/>
              </a:rPr>
              <a:t> = D:/Profiles/&lt;username&gt;/.gitignore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fscache</a:t>
            </a:r>
            <a:r>
              <a:rPr lang="en-US" sz="1200" dirty="0">
                <a:latin typeface="Consolas" panose="020B0609020204030204" pitchFamily="49" charset="0"/>
                <a:cs typeface="Consolas" panose="020B0609020204030204" pitchFamily="49" charset="0"/>
              </a:rPr>
              <a:t> = true</a:t>
            </a:r>
          </a:p>
          <a:p>
            <a:pPr>
              <a:buClr>
                <a:schemeClr val="tx2"/>
              </a:buClr>
            </a:pPr>
            <a:r>
              <a:rPr lang="en-US" sz="1200" dirty="0">
                <a:latin typeface="Consolas" panose="020B0609020204030204" pitchFamily="49" charset="0"/>
                <a:cs typeface="Consolas" panose="020B0609020204030204" pitchFamily="49" charset="0"/>
              </a:rPr>
              <a:t>[push]</a:t>
            </a:r>
          </a:p>
          <a:p>
            <a:pPr>
              <a:buClr>
                <a:schemeClr val="tx2"/>
              </a:buClr>
            </a:pPr>
            <a:r>
              <a:rPr lang="en-US" sz="1200" dirty="0">
                <a:latin typeface="Consolas" panose="020B0609020204030204" pitchFamily="49" charset="0"/>
                <a:cs typeface="Consolas" panose="020B0609020204030204" pitchFamily="49" charset="0"/>
              </a:rPr>
              <a:t>        default = matching</a:t>
            </a:r>
          </a:p>
          <a:p>
            <a:pPr>
              <a:buClr>
                <a:schemeClr val="tx2"/>
              </a:buClr>
            </a:pP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user]</a:t>
            </a:r>
          </a:p>
          <a:p>
            <a:pPr>
              <a:buClr>
                <a:schemeClr val="tx2"/>
              </a:buClr>
            </a:pPr>
            <a:r>
              <a:rPr lang="en-US" sz="1200" dirty="0">
                <a:latin typeface="Consolas" panose="020B0609020204030204" pitchFamily="49" charset="0"/>
                <a:cs typeface="Consolas" panose="020B0609020204030204" pitchFamily="49" charset="0"/>
              </a:rPr>
              <a:t>        name = &lt;name&gt;</a:t>
            </a:r>
          </a:p>
          <a:p>
            <a:pPr>
              <a:buClr>
                <a:schemeClr val="tx2"/>
              </a:buClr>
            </a:pPr>
            <a:r>
              <a:rPr lang="en-US" sz="1200" dirty="0" smtClean="0">
                <a:latin typeface="Consolas" panose="020B0609020204030204" pitchFamily="49" charset="0"/>
                <a:cs typeface="Consolas" panose="020B0609020204030204" pitchFamily="49" charset="0"/>
              </a:rPr>
              <a:t>        email = &lt;email&gt;</a:t>
            </a:r>
          </a:p>
          <a:p>
            <a:pPr>
              <a:buClr>
                <a:schemeClr val="tx2"/>
              </a:buClr>
            </a:pPr>
            <a:r>
              <a:rPr lang="en-US" sz="1200" dirty="0">
                <a:latin typeface="Consolas" panose="020B0609020204030204" pitchFamily="49" charset="0"/>
                <a:cs typeface="Consolas" panose="020B0609020204030204" pitchFamily="49" charset="0"/>
              </a:rPr>
              <a:t>[pull]</a:t>
            </a:r>
          </a:p>
          <a:p>
            <a:pPr>
              <a:buClr>
                <a:schemeClr val="tx2"/>
              </a:buClr>
            </a:pPr>
            <a:r>
              <a:rPr lang="en-US" sz="1200" dirty="0">
                <a:latin typeface="Consolas" panose="020B0609020204030204" pitchFamily="49" charset="0"/>
                <a:cs typeface="Consolas" panose="020B0609020204030204" pitchFamily="49" charset="0"/>
              </a:rPr>
              <a:t>        rebase = true</a:t>
            </a:r>
          </a:p>
          <a:p>
            <a:pPr>
              <a:buClr>
                <a:schemeClr val="tx2"/>
              </a:buClr>
            </a:pPr>
            <a:r>
              <a:rPr lang="en-US" sz="1200" dirty="0">
                <a:latin typeface="Consolas" panose="020B0609020204030204" pitchFamily="49" charset="0"/>
                <a:cs typeface="Consolas" panose="020B0609020204030204" pitchFamily="49" charset="0"/>
              </a:rPr>
              <a:t>[merge]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ff</a:t>
            </a:r>
            <a:r>
              <a:rPr lang="en-US" sz="1200" dirty="0">
                <a:latin typeface="Consolas" panose="020B0609020204030204" pitchFamily="49" charset="0"/>
                <a:cs typeface="Consolas" panose="020B0609020204030204" pitchFamily="49" charset="0"/>
              </a:rPr>
              <a:t> = </a:t>
            </a:r>
            <a:r>
              <a:rPr lang="en-US" sz="1200" dirty="0" smtClean="0">
                <a:latin typeface="Consolas" panose="020B0609020204030204" pitchFamily="49" charset="0"/>
                <a:cs typeface="Consolas" panose="020B0609020204030204" pitchFamily="49" charset="0"/>
              </a:rPr>
              <a:t>false</a:t>
            </a:r>
          </a:p>
          <a:p>
            <a:pPr>
              <a:buClr>
                <a:schemeClr val="tx2"/>
              </a:buClr>
            </a:pPr>
            <a:r>
              <a:rPr lang="en-US" sz="1200" dirty="0">
                <a:latin typeface="Consolas" panose="020B0609020204030204" pitchFamily="49" charset="0"/>
                <a:cs typeface="Consolas" panose="020B0609020204030204" pitchFamily="49" charset="0"/>
              </a:rPr>
              <a:t>[credential]</a:t>
            </a:r>
          </a:p>
          <a:p>
            <a:pPr>
              <a:buClr>
                <a:schemeClr val="tx2"/>
              </a:buClr>
            </a:pPr>
            <a:r>
              <a:rPr lang="en-US" sz="1200" dirty="0">
                <a:latin typeface="Consolas" panose="020B0609020204030204" pitchFamily="49" charset="0"/>
                <a:cs typeface="Consolas" panose="020B0609020204030204" pitchFamily="49" charset="0"/>
              </a:rPr>
              <a:t>        helper = manager</a:t>
            </a:r>
          </a:p>
          <a:p>
            <a:pPr>
              <a:buClr>
                <a:schemeClr val="tx2"/>
              </a:buClr>
            </a:pPr>
            <a:r>
              <a:rPr lang="en-US" sz="1200" dirty="0">
                <a:latin typeface="Consolas" panose="020B0609020204030204" pitchFamily="49" charset="0"/>
                <a:cs typeface="Consolas" panose="020B0609020204030204" pitchFamily="49" charset="0"/>
              </a:rPr>
              <a:t>[help]</a:t>
            </a:r>
          </a:p>
          <a:p>
            <a:pPr>
              <a:buClr>
                <a:schemeClr val="tx2"/>
              </a:buClr>
            </a:pPr>
            <a:r>
              <a:rPr lang="en-US" sz="1200" dirty="0">
                <a:latin typeface="Consolas" panose="020B0609020204030204" pitchFamily="49" charset="0"/>
                <a:cs typeface="Consolas" panose="020B0609020204030204" pitchFamily="49" charset="0"/>
              </a:rPr>
              <a:t>        autocorrect = </a:t>
            </a:r>
            <a:r>
              <a:rPr lang="en-US" sz="1200" dirty="0" smtClean="0">
                <a:latin typeface="Consolas" panose="020B0609020204030204" pitchFamily="49" charset="0"/>
                <a:cs typeface="Consolas" panose="020B0609020204030204" pitchFamily="49" charset="0"/>
              </a:rPr>
              <a:t>1</a:t>
            </a:r>
            <a:endParaRPr lang="en-US" sz="1200" dirty="0">
              <a:latin typeface="Consolas" panose="020B0609020204030204" pitchFamily="49" charset="0"/>
              <a:cs typeface="Consolas" panose="020B0609020204030204" pitchFamily="49" charset="0"/>
            </a:endParaRPr>
          </a:p>
        </p:txBody>
      </p:sp>
      <p:sp>
        <p:nvSpPr>
          <p:cNvPr id="4" name="ZoneTexte 3"/>
          <p:cNvSpPr txBox="1"/>
          <p:nvPr/>
        </p:nvSpPr>
        <p:spPr bwMode="black">
          <a:xfrm>
            <a:off x="4495800" y="3858220"/>
            <a:ext cx="4572000" cy="923330"/>
          </a:xfrm>
          <a:prstGeom prst="rect">
            <a:avLst/>
          </a:prstGeom>
          <a:noFill/>
        </p:spPr>
        <p:txBody>
          <a:bodyPr wrap="square" lIns="85730" tIns="0" rIns="0" bIns="0" rtlCol="0">
            <a:spAutoFit/>
          </a:bodyPr>
          <a:lstStyle/>
          <a:p>
            <a:pPr>
              <a:buClr>
                <a:schemeClr val="tx2"/>
              </a:buClr>
            </a:pP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alias]</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a:t>
            </a:r>
            <a:r>
              <a:rPr lang="en-US" sz="1200" dirty="0">
                <a:latin typeface="Consolas" panose="020B0609020204030204" pitchFamily="49" charset="0"/>
                <a:cs typeface="Consolas" panose="020B0609020204030204" pitchFamily="49" charset="0"/>
              </a:rPr>
              <a:t> = status</a:t>
            </a:r>
          </a:p>
          <a:p>
            <a:pPr>
              <a:buClr>
                <a:schemeClr val="tx2"/>
              </a:buClr>
            </a:pPr>
            <a:r>
              <a:rPr lang="en-US" sz="1200" dirty="0">
                <a:latin typeface="Consolas" panose="020B0609020204030204" pitchFamily="49" charset="0"/>
                <a:cs typeface="Consolas" panose="020B0609020204030204" pitchFamily="49" charset="0"/>
              </a:rPr>
              <a:t>        ci = commit</a:t>
            </a:r>
          </a:p>
          <a:p>
            <a:pPr>
              <a:buClr>
                <a:schemeClr val="tx2"/>
              </a:buClr>
            </a:pPr>
            <a:r>
              <a:rPr lang="en-US" sz="1200" dirty="0">
                <a:latin typeface="Consolas" panose="020B0609020204030204" pitchFamily="49" charset="0"/>
                <a:cs typeface="Consolas" panose="020B0609020204030204" pitchFamily="49" charset="0"/>
              </a:rPr>
              <a:t>        oops = commit --amend --no-edit</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lg</a:t>
            </a:r>
            <a:r>
              <a:rPr lang="en-US" sz="1200" dirty="0">
                <a:latin typeface="Consolas" panose="020B0609020204030204" pitchFamily="49" charset="0"/>
                <a:cs typeface="Consolas" panose="020B0609020204030204" pitchFamily="49" charset="0"/>
              </a:rPr>
              <a:t> = log --graph --</a:t>
            </a:r>
            <a:r>
              <a:rPr lang="en-US" sz="1200" dirty="0" err="1">
                <a:latin typeface="Consolas" panose="020B0609020204030204" pitchFamily="49" charset="0"/>
                <a:cs typeface="Consolas" panose="020B0609020204030204" pitchFamily="49" charset="0"/>
              </a:rPr>
              <a:t>oneline</a:t>
            </a:r>
            <a:r>
              <a:rPr lang="en-US" sz="1200" dirty="0">
                <a:latin typeface="Consolas" panose="020B0609020204030204" pitchFamily="49" charset="0"/>
                <a:cs typeface="Consolas" panose="020B0609020204030204" pitchFamily="49" charset="0"/>
              </a:rPr>
              <a:t> --all --</a:t>
            </a:r>
            <a:r>
              <a:rPr lang="en-US" sz="1200" dirty="0" smtClean="0">
                <a:latin typeface="Consolas" panose="020B0609020204030204" pitchFamily="49" charset="0"/>
                <a:cs typeface="Consolas" panose="020B0609020204030204" pitchFamily="49" charset="0"/>
              </a:rPr>
              <a:t>decorate</a:t>
            </a:r>
            <a:endParaRPr lang="en-US" sz="1200" dirty="0">
              <a:latin typeface="Consolas" panose="020B0609020204030204" pitchFamily="49" charset="0"/>
              <a:cs typeface="Consolas" panose="020B0609020204030204" pitchFamily="49" charset="0"/>
            </a:endParaRPr>
          </a:p>
        </p:txBody>
      </p:sp>
      <p:sp>
        <p:nvSpPr>
          <p:cNvPr id="5" name="Rectangle 4"/>
          <p:cNvSpPr/>
          <p:nvPr/>
        </p:nvSpPr>
        <p:spPr>
          <a:xfrm>
            <a:off x="5181800" y="1200150"/>
            <a:ext cx="3886000" cy="646331"/>
          </a:xfrm>
          <a:prstGeom prst="rect">
            <a:avLst/>
          </a:prstGeom>
        </p:spPr>
        <p:txBody>
          <a:bodyPr wrap="none">
            <a:spAutoFit/>
          </a:bodyPr>
          <a:lstStyle/>
          <a:p>
            <a:r>
              <a:rPr lang="en-US" dirty="0" smtClean="0"/>
              <a:t>Details here:</a:t>
            </a:r>
            <a:br>
              <a:rPr lang="en-US" dirty="0" smtClean="0"/>
            </a:br>
            <a:r>
              <a:rPr lang="en-US" dirty="0" smtClean="0">
                <a:hlinkClick r:id="rId2"/>
              </a:rPr>
              <a:t>https</a:t>
            </a:r>
            <a:r>
              <a:rPr lang="en-US" dirty="0">
                <a:hlinkClick r:id="rId2"/>
              </a:rPr>
              <a:t>://</a:t>
            </a:r>
            <a:r>
              <a:rPr lang="en-US" dirty="0" smtClean="0">
                <a:hlinkClick r:id="rId2"/>
              </a:rPr>
              <a:t>git-scm.com/docs/git-config</a:t>
            </a:r>
            <a:r>
              <a:rPr lang="en-US" dirty="0" smtClean="0"/>
              <a:t> </a:t>
            </a:r>
            <a:endParaRPr lang="en-US" dirty="0"/>
          </a:p>
        </p:txBody>
      </p:sp>
    </p:spTree>
    <p:extLst>
      <p:ext uri="{BB962C8B-B14F-4D97-AF65-F5344CB8AC3E}">
        <p14:creationId xmlns:p14="http://schemas.microsoft.com/office/powerpoint/2010/main" val="817414445"/>
      </p:ext>
    </p:extLst>
  </p:cSld>
  <p:clrMapOvr>
    <a:masterClrMapping/>
  </p:clrMapOvr>
  <p:transition>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229181"/>
      </p:ext>
    </p:extLst>
  </p:cSld>
  <p:clrMapOvr>
    <a:masterClrMapping/>
  </p:clrMapOvr>
  <p:transition>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2544763" y="2266950"/>
            <a:ext cx="4054475" cy="609600"/>
            <a:chOff x="1837" y="2436"/>
            <a:chExt cx="2554" cy="384"/>
          </a:xfrm>
        </p:grpSpPr>
        <p:sp>
          <p:nvSpPr>
            <p:cNvPr id="5"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3987" y="2495"/>
              <a:ext cx="31"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27"/>
            <p:cNvSpPr>
              <a:spLocks noChangeArrowheads="1"/>
            </p:cNvSpPr>
            <p:nvPr/>
          </p:nvSpPr>
          <p:spPr bwMode="auto">
            <a:xfrm>
              <a:off x="3982" y="2437"/>
              <a:ext cx="40" cy="4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72514498"/>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b="1" dirty="0" smtClean="0"/>
              <a:t>is not </a:t>
            </a:r>
            <a:r>
              <a:rPr lang="en-US" dirty="0" err="1" smtClean="0"/>
              <a:t>GitLab</a:t>
            </a:r>
            <a:r>
              <a:rPr lang="en-US" dirty="0" smtClean="0"/>
              <a:t> / GitHub / …</a:t>
            </a:r>
          </a:p>
          <a:p>
            <a:endParaRPr lang="en-US" dirty="0"/>
          </a:p>
        </p:txBody>
      </p:sp>
      <p:sp>
        <p:nvSpPr>
          <p:cNvPr id="10" name="Content Placeholder 8"/>
          <p:cNvSpPr>
            <a:spLocks noGrp="1"/>
          </p:cNvSpPr>
          <p:nvPr>
            <p:ph sz="quarter" idx="10"/>
          </p:nvPr>
        </p:nvSpPr>
        <p:spPr>
          <a:xfrm>
            <a:off x="457200" y="1782762"/>
            <a:ext cx="8382000" cy="2389188"/>
          </a:xfrm>
        </p:spPr>
        <p:txBody>
          <a:bodyPr/>
          <a:lstStyle/>
          <a:p>
            <a:pPr marL="342900" indent="-342900">
              <a:buFont typeface="Wingdings" panose="05000000000000000000" pitchFamily="2" charset="2"/>
              <a:buChar char="§"/>
            </a:pPr>
            <a:r>
              <a:rPr lang="en-US" dirty="0" err="1" smtClean="0"/>
              <a:t>Git</a:t>
            </a:r>
            <a:r>
              <a:rPr lang="en-US" dirty="0" smtClean="0"/>
              <a:t> is a </a:t>
            </a:r>
            <a:r>
              <a:rPr lang="en-US" b="1" dirty="0" smtClean="0"/>
              <a:t>tool for version control</a:t>
            </a:r>
          </a:p>
          <a:p>
            <a:pPr marL="342900" indent="-342900">
              <a:buFont typeface="Wingdings" panose="05000000000000000000" pitchFamily="2" charset="2"/>
              <a:buChar char="§"/>
            </a:pPr>
            <a:r>
              <a:rPr lang="en-US" dirty="0" err="1" smtClean="0"/>
              <a:t>GitLab</a:t>
            </a:r>
            <a:r>
              <a:rPr lang="en-US" dirty="0" smtClean="0"/>
              <a:t> and GitHub are </a:t>
            </a:r>
            <a:r>
              <a:rPr lang="en-US" b="1" dirty="0"/>
              <a:t>hosting services </a:t>
            </a:r>
            <a:r>
              <a:rPr lang="en-US" dirty="0" smtClean="0"/>
              <a:t>for </a:t>
            </a:r>
            <a:r>
              <a:rPr lang="en-US" dirty="0" err="1" smtClean="0"/>
              <a:t>Git</a:t>
            </a:r>
            <a:r>
              <a:rPr lang="en-US" dirty="0" smtClean="0"/>
              <a:t> repositories with additional collaboration features</a:t>
            </a:r>
          </a:p>
          <a:p>
            <a:pPr marL="342900" indent="-342900">
              <a:buFont typeface="Wingdings" panose="05000000000000000000" pitchFamily="2" charset="2"/>
              <a:buChar char="§"/>
            </a:pPr>
            <a:r>
              <a:rPr lang="en-US" dirty="0" err="1"/>
              <a:t>GitLab</a:t>
            </a:r>
            <a:r>
              <a:rPr lang="en-US" dirty="0"/>
              <a:t> and </a:t>
            </a:r>
            <a:r>
              <a:rPr lang="en-US" dirty="0" smtClean="0"/>
              <a:t>GitHub concepts (Merge/Pull Request, fork, code review, </a:t>
            </a:r>
            <a:r>
              <a:rPr lang="en-US" dirty="0" err="1" smtClean="0"/>
              <a:t>etc</a:t>
            </a:r>
            <a:r>
              <a:rPr lang="en-US" dirty="0" smtClean="0"/>
              <a:t>) will be described in another presentation</a:t>
            </a:r>
          </a:p>
        </p:txBody>
      </p:sp>
      <p:pic>
        <p:nvPicPr>
          <p:cNvPr id="2050" name="Picture 2" descr="http://2.bp.blogspot.com/-EpYoiY4gBqc/VWcVTw1kS1I/AAAAAAAACAY/FsvBORZ9_XE/s1600/IPCC%2BAccounts%2BImportant%2BTopics%2BNotes%2BChap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4314" y="408296"/>
            <a:ext cx="1197475" cy="1197475"/>
          </a:xfrm>
          <a:prstGeom prst="rect">
            <a:avLst/>
          </a:prstGeom>
          <a:noFill/>
          <a:extLst/>
        </p:spPr>
      </p:pic>
    </p:spTree>
    <p:extLst>
      <p:ext uri="{BB962C8B-B14F-4D97-AF65-F5344CB8AC3E}">
        <p14:creationId xmlns:p14="http://schemas.microsoft.com/office/powerpoint/2010/main" val="3473104080"/>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Sopra Banking Software Theme">
  <a:themeElements>
    <a:clrScheme name="Sopra Banking Software">
      <a:dk1>
        <a:srgbClr val="262626"/>
      </a:dk1>
      <a:lt1>
        <a:srgbClr val="FFFFFF"/>
      </a:lt1>
      <a:dk2>
        <a:srgbClr val="231F20"/>
      </a:dk2>
      <a:lt2>
        <a:srgbClr val="DCD6D2"/>
      </a:lt2>
      <a:accent1>
        <a:srgbClr val="EE292F"/>
      </a:accent1>
      <a:accent2>
        <a:srgbClr val="FEC240"/>
      </a:accent2>
      <a:accent3>
        <a:srgbClr val="00ACDB"/>
      </a:accent3>
      <a:accent4>
        <a:srgbClr val="F8A047"/>
      </a:accent4>
      <a:accent5>
        <a:srgbClr val="80B4CD"/>
      </a:accent5>
      <a:accent6>
        <a:srgbClr val="2989A4"/>
      </a:accent6>
      <a:hlink>
        <a:srgbClr val="00ACDB"/>
      </a:hlink>
      <a:folHlink>
        <a:srgbClr val="323232"/>
      </a:folHlink>
    </a:clrScheme>
    <a:fontScheme name="Custom 1">
      <a:majorFont>
        <a:latin typeface="Roboto Condensed"/>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black">
        <a:noFill/>
      </a:spPr>
      <a:bodyPr wrap="square" lIns="85730" tIns="0" rIns="0" bIns="0" rtlCol="0">
        <a:spAutoFit/>
      </a:bodyPr>
      <a:lstStyle>
        <a:defPPr marL="0" indent="0" algn="l">
          <a:buClr>
            <a:schemeClr val="tx2"/>
          </a:buClr>
          <a:buFont typeface="Arial" pitchFamily="34" charset="0"/>
          <a:buNone/>
          <a:tabLst/>
          <a:defRPr sz="1400" noProof="0" dirty="0" smtClean="0">
            <a:solidFill>
              <a:schemeClr val="tx2"/>
            </a:solidFill>
            <a:latin typeface="+mn-lt"/>
          </a:defRPr>
        </a:defPPr>
      </a:lstStyle>
    </a:txDef>
  </a:objectDefaults>
  <a:extraClrSchemeLst>
    <a:extraClrScheme>
      <a:clrScheme name="Presentation Sopra Group - Landscape - E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esentation Sopra Group - Landscape - E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Sopra Group - Landscape - E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Sopra Group - Landscape - E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Sopra Group - Landscape - E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esentation Sopra Group - Landscape - E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8">
        <a:dk1>
          <a:srgbClr val="000000"/>
        </a:dk1>
        <a:lt1>
          <a:srgbClr val="FFFFFF"/>
        </a:lt1>
        <a:dk2>
          <a:srgbClr val="E5352C"/>
        </a:dk2>
        <a:lt2>
          <a:srgbClr val="DAD8D8"/>
        </a:lt2>
        <a:accent1>
          <a:srgbClr val="A7A9C1"/>
        </a:accent1>
        <a:accent2>
          <a:srgbClr val="EC7405"/>
        </a:accent2>
        <a:accent3>
          <a:srgbClr val="FFFFFF"/>
        </a:accent3>
        <a:accent4>
          <a:srgbClr val="000000"/>
        </a:accent4>
        <a:accent5>
          <a:srgbClr val="D0D1DD"/>
        </a:accent5>
        <a:accent6>
          <a:srgbClr val="D66804"/>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9">
        <a:dk1>
          <a:srgbClr val="000000"/>
        </a:dk1>
        <a:lt1>
          <a:srgbClr val="FFFFFF"/>
        </a:lt1>
        <a:dk2>
          <a:srgbClr val="E5352C"/>
        </a:dk2>
        <a:lt2>
          <a:srgbClr val="DAD8D8"/>
        </a:lt2>
        <a:accent1>
          <a:srgbClr val="A7A9C1"/>
        </a:accent1>
        <a:accent2>
          <a:srgbClr val="EC7405"/>
        </a:accent2>
        <a:accent3>
          <a:srgbClr val="FFFFFF"/>
        </a:accent3>
        <a:accent4>
          <a:srgbClr val="000000"/>
        </a:accent4>
        <a:accent5>
          <a:srgbClr val="D0D1DD"/>
        </a:accent5>
        <a:accent6>
          <a:srgbClr val="D66804"/>
        </a:accent6>
        <a:hlink>
          <a:srgbClr val="616F96"/>
        </a:hlink>
        <a:folHlink>
          <a:srgbClr val="C50347"/>
        </a:folHlink>
      </a:clrScheme>
      <a:clrMap bg1="lt1" tx1="dk1" bg2="lt2" tx2="dk2" accent1="accent1" accent2="accent2" accent3="accent3" accent4="accent4" accent5="accent5" accent6="accent6" hlink="hlink" folHlink="folHlink"/>
    </a:extraClrScheme>
    <a:extraClrScheme>
      <a:clrScheme name="Presentation Sopra Group - Landscape - EN 10">
        <a:dk1>
          <a:srgbClr val="000000"/>
        </a:dk1>
        <a:lt1>
          <a:srgbClr val="FFFFFF"/>
        </a:lt1>
        <a:dk2>
          <a:srgbClr val="E5352C"/>
        </a:dk2>
        <a:lt2>
          <a:srgbClr val="3E1860"/>
        </a:lt2>
        <a:accent1>
          <a:srgbClr val="A7A9C1"/>
        </a:accent1>
        <a:accent2>
          <a:srgbClr val="EC7405"/>
        </a:accent2>
        <a:accent3>
          <a:srgbClr val="FFFFFF"/>
        </a:accent3>
        <a:accent4>
          <a:srgbClr val="000000"/>
        </a:accent4>
        <a:accent5>
          <a:srgbClr val="D0D1DD"/>
        </a:accent5>
        <a:accent6>
          <a:srgbClr val="D66804"/>
        </a:accent6>
        <a:hlink>
          <a:srgbClr val="616F96"/>
        </a:hlink>
        <a:folHlink>
          <a:srgbClr val="C50347"/>
        </a:folHlink>
      </a:clrScheme>
      <a:clrMap bg1="lt1" tx1="dk1" bg2="lt2" tx2="dk2" accent1="accent1" accent2="accent2" accent3="accent3" accent4="accent4" accent5="accent5" accent6="accent6" hlink="hlink" folHlink="folHlink"/>
    </a:extraClrScheme>
    <a:extraClrScheme>
      <a:clrScheme name="Presentation Sopra Group - Landscape - EN 11">
        <a:dk1>
          <a:srgbClr val="000000"/>
        </a:dk1>
        <a:lt1>
          <a:srgbClr val="FFFFFF"/>
        </a:lt1>
        <a:dk2>
          <a:srgbClr val="E5352C"/>
        </a:dk2>
        <a:lt2>
          <a:srgbClr val="A7A9C1"/>
        </a:lt2>
        <a:accent1>
          <a:srgbClr val="616F96"/>
        </a:accent1>
        <a:accent2>
          <a:srgbClr val="006A8D"/>
        </a:accent2>
        <a:accent3>
          <a:srgbClr val="FFFFFF"/>
        </a:accent3>
        <a:accent4>
          <a:srgbClr val="000000"/>
        </a:accent4>
        <a:accent5>
          <a:srgbClr val="B7BBC9"/>
        </a:accent5>
        <a:accent6>
          <a:srgbClr val="005F7F"/>
        </a:accent6>
        <a:hlink>
          <a:srgbClr val="3E1860"/>
        </a:hlink>
        <a:folHlink>
          <a:srgbClr val="EC7405"/>
        </a:folHlink>
      </a:clrScheme>
      <a:clrMap bg1="lt1" tx1="dk1" bg2="lt2" tx2="dk2" accent1="accent1" accent2="accent2" accent3="accent3" accent4="accent4" accent5="accent5" accent6="accent6" hlink="hlink" folHlink="folHlink"/>
    </a:extraClrScheme>
    <a:extraClrScheme>
      <a:clrScheme name="Presentation Sopra Group - Landscape - EN 12">
        <a:dk1>
          <a:srgbClr val="000000"/>
        </a:dk1>
        <a:lt1>
          <a:srgbClr val="FFFFFF"/>
        </a:lt1>
        <a:dk2>
          <a:srgbClr val="E2001A"/>
        </a:dk2>
        <a:lt2>
          <a:srgbClr val="A7A9C1"/>
        </a:lt2>
        <a:accent1>
          <a:srgbClr val="616F96"/>
        </a:accent1>
        <a:accent2>
          <a:srgbClr val="006A8D"/>
        </a:accent2>
        <a:accent3>
          <a:srgbClr val="FFFFFF"/>
        </a:accent3>
        <a:accent4>
          <a:srgbClr val="000000"/>
        </a:accent4>
        <a:accent5>
          <a:srgbClr val="B7BBC9"/>
        </a:accent5>
        <a:accent6>
          <a:srgbClr val="005F7F"/>
        </a:accent6>
        <a:hlink>
          <a:srgbClr val="3E1860"/>
        </a:hlink>
        <a:folHlink>
          <a:srgbClr val="EC7405"/>
        </a:folHlink>
      </a:clrScheme>
      <a:clrMap bg1="lt1" tx1="dk1" bg2="lt2" tx2="dk2" accent1="accent1" accent2="accent2" accent3="accent3" accent4="accent4" accent5="accent5" accent6="accent6" hlink="hlink" folHlink="folHlink"/>
    </a:extraClrScheme>
    <a:extraClrScheme>
      <a:clrScheme name="Presentation Sopra Group - Landscape - EN 13">
        <a:dk1>
          <a:srgbClr val="000000"/>
        </a:dk1>
        <a:lt1>
          <a:srgbClr val="FFFFFF"/>
        </a:lt1>
        <a:dk2>
          <a:srgbClr val="5A5A5A"/>
        </a:dk2>
        <a:lt2>
          <a:srgbClr val="7F7F7F"/>
        </a:lt2>
        <a:accent1>
          <a:srgbClr val="E51519"/>
        </a:accent1>
        <a:accent2>
          <a:srgbClr val="F6BE5F"/>
        </a:accent2>
        <a:accent3>
          <a:srgbClr val="FFFFFF"/>
        </a:accent3>
        <a:accent4>
          <a:srgbClr val="000000"/>
        </a:accent4>
        <a:accent5>
          <a:srgbClr val="F0AAAB"/>
        </a:accent5>
        <a:accent6>
          <a:srgbClr val="DFAC55"/>
        </a:accent6>
        <a:hlink>
          <a:srgbClr val="DCD6D2"/>
        </a:hlink>
        <a:folHlink>
          <a:srgbClr val="8AABD2"/>
        </a:folHlink>
      </a:clrScheme>
      <a:clrMap bg1="lt1" tx1="dk1" bg2="lt2" tx2="dk2" accent1="accent1" accent2="accent2" accent3="accent3" accent4="accent4" accent5="accent5" accent6="accent6" hlink="hlink" folHlink="folHlink"/>
    </a:extraClrScheme>
    <a:extraClrScheme>
      <a:clrScheme name="Presentation Sopra Group - Landscape - EN 14">
        <a:dk1>
          <a:srgbClr val="000000"/>
        </a:dk1>
        <a:lt1>
          <a:srgbClr val="FFFFFF"/>
        </a:lt1>
        <a:dk2>
          <a:srgbClr val="5A5A5A"/>
        </a:dk2>
        <a:lt2>
          <a:srgbClr val="DCD6D2"/>
        </a:lt2>
        <a:accent1>
          <a:srgbClr val="E51519"/>
        </a:accent1>
        <a:accent2>
          <a:srgbClr val="F6BE5F"/>
        </a:accent2>
        <a:accent3>
          <a:srgbClr val="FFFFFF"/>
        </a:accent3>
        <a:accent4>
          <a:srgbClr val="000000"/>
        </a:accent4>
        <a:accent5>
          <a:srgbClr val="F0AAAB"/>
        </a:accent5>
        <a:accent6>
          <a:srgbClr val="DFAC55"/>
        </a:accent6>
        <a:hlink>
          <a:srgbClr val="E4B275"/>
        </a:hlink>
        <a:folHlink>
          <a:srgbClr val="8AABD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ADF3852B271B4BBAC99E737E5A53C0" ma:contentTypeVersion="" ma:contentTypeDescription="Create a new document." ma:contentTypeScope="" ma:versionID="9acba42c6106811a48a4add5f340849c">
  <xsd:schema xmlns:xsd="http://www.w3.org/2001/XMLSchema" xmlns:xs="http://www.w3.org/2001/XMLSchema" xmlns:p="http://schemas.microsoft.com/office/2006/metadata/properties" xmlns:ns1="http://schemas.microsoft.com/sharepoint/v3" targetNamespace="http://schemas.microsoft.com/office/2006/metadata/properties" ma:root="true" ma:fieldsID="8118f125c46c5f38b838a0ba1677166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11C9734-8337-4AF6-B59D-44084F16C3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7FF62C-7368-4EFF-8DEE-2CDD69E16981}">
  <ds:schemaRefs>
    <ds:schemaRef ds:uri="http://schemas.microsoft.com/sharepoint/v3/contenttype/forms"/>
  </ds:schemaRefs>
</ds:datastoreItem>
</file>

<file path=customXml/itemProps3.xml><?xml version="1.0" encoding="utf-8"?>
<ds:datastoreItem xmlns:ds="http://schemas.openxmlformats.org/officeDocument/2006/customXml" ds:itemID="{961A4D80-0EDE-4413-89E0-05A5283470B7}">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788</TotalTime>
  <Words>4077</Words>
  <Application>Microsoft Office PowerPoint</Application>
  <PresentationFormat>Affichage à l'écran (16:9)</PresentationFormat>
  <Paragraphs>863</Paragraphs>
  <Slides>87</Slides>
  <Notes>71</Notes>
  <HiddenSlides>0</HiddenSlides>
  <MMClips>0</MMClips>
  <ScaleCrop>false</ScaleCrop>
  <HeadingPairs>
    <vt:vector size="6" baseType="variant">
      <vt:variant>
        <vt:lpstr>Polices utilisées</vt:lpstr>
      </vt:variant>
      <vt:variant>
        <vt:i4>16</vt:i4>
      </vt:variant>
      <vt:variant>
        <vt:lpstr>Thème</vt:lpstr>
      </vt:variant>
      <vt:variant>
        <vt:i4>1</vt:i4>
      </vt:variant>
      <vt:variant>
        <vt:lpstr>Titres des diapositives</vt:lpstr>
      </vt:variant>
      <vt:variant>
        <vt:i4>87</vt:i4>
      </vt:variant>
    </vt:vector>
  </HeadingPairs>
  <TitlesOfParts>
    <vt:vector size="104" baseType="lpstr">
      <vt:lpstr>Wingdings</vt:lpstr>
      <vt:lpstr>Century Gothic</vt:lpstr>
      <vt:lpstr>Calibri</vt:lpstr>
      <vt:lpstr>Verdana</vt:lpstr>
      <vt:lpstr>ヒラギノ角ゴ Pro W3</vt:lpstr>
      <vt:lpstr>HelveticaNeueLT Std</vt:lpstr>
      <vt:lpstr>Calibri Light</vt:lpstr>
      <vt:lpstr>Roboto Light</vt:lpstr>
      <vt:lpstr>SimSun</vt:lpstr>
      <vt:lpstr>Segoe UI Symbol</vt:lpstr>
      <vt:lpstr>Wingdings 2</vt:lpstr>
      <vt:lpstr>Roboto Medium</vt:lpstr>
      <vt:lpstr>Arial</vt:lpstr>
      <vt:lpstr>Roboto Condensed</vt:lpstr>
      <vt:lpstr>HelveticaNeueLT Std Thin</vt:lpstr>
      <vt:lpstr>Consolas</vt:lpstr>
      <vt:lpstr>Sopra Banking Software Theme</vt:lpstr>
      <vt:lpstr>Présentation PowerPoint</vt:lpstr>
      <vt:lpstr>Présentation PowerPoint</vt:lpstr>
      <vt:lpstr>Présentation PowerPoint</vt:lpstr>
      <vt:lpstr>Git</vt:lpstr>
      <vt:lpstr>Git</vt:lpstr>
      <vt:lpstr>Git</vt:lpstr>
      <vt:lpstr>Git</vt:lpstr>
      <vt:lpstr>Git</vt:lpstr>
      <vt:lpstr>Git</vt:lpstr>
      <vt:lpstr>Présentation PowerPoint</vt:lpstr>
      <vt:lpstr>Git</vt:lpstr>
      <vt:lpstr>Git</vt:lpstr>
      <vt:lpstr>Git</vt:lpstr>
      <vt:lpstr>Git</vt:lpstr>
      <vt:lpstr>Git</vt:lpstr>
      <vt:lpstr>Git</vt:lpstr>
      <vt:lpstr>Git</vt:lpstr>
      <vt:lpstr>Git</vt:lpstr>
      <vt:lpstr>Git</vt:lpstr>
      <vt:lpstr>Git</vt:lpstr>
      <vt:lpstr>Git</vt:lpstr>
      <vt:lpstr>Git</vt:lpstr>
      <vt:lpstr>Présentation PowerPoint</vt:lpstr>
      <vt:lpstr>Git</vt:lpstr>
      <vt:lpstr>Présentation PowerPoint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 Aliases  </vt:lpstr>
      <vt:lpstr>Cherry picking</vt:lpstr>
      <vt:lpstr>Cherry picking</vt:lpstr>
      <vt:lpstr>Cleanup your history </vt:lpstr>
      <vt:lpstr>Merge Conflicts</vt:lpstr>
      <vt:lpstr>Force push needed after rebase</vt:lpstr>
      <vt:lpstr>Git</vt:lpstr>
      <vt:lpstr>Git</vt:lpstr>
      <vt:lpstr>Git</vt:lpstr>
      <vt:lpstr>Git</vt:lpstr>
      <vt:lpstr>Going further</vt:lpstr>
      <vt:lpstr>.gitconfig minimal content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in the digital age</dc:title>
  <dc:creator>Andrieux David</dc:creator>
  <cp:lastModifiedBy>VRIGNAUD Etienne</cp:lastModifiedBy>
  <cp:revision>951</cp:revision>
  <cp:lastPrinted>2017-02-15T08:29:04Z</cp:lastPrinted>
  <dcterms:created xsi:type="dcterms:W3CDTF">2006-08-16T00:00:00Z</dcterms:created>
  <dcterms:modified xsi:type="dcterms:W3CDTF">2018-02-10T08:41:46Z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0x010100B4ADF3852B271B4BBAC99E737E5A53C0</vt:lpwstr>
  </property>
  <property fmtid="{D5CDD505-2E9C-101B-9397-08002B2CF9AE}" pid="3" name="Type d'application">
    <vt:lpwstr/>
  </property>
  <property fmtid="{D5CDD505-2E9C-101B-9397-08002B2CF9AE}" pid="4" name="SOP-LangueDuContenu">
    <vt:lpwstr>6;#English|2d40f1a4-5911-4b26-9306-aa16e6c41576</vt:lpwstr>
  </property>
  <property fmtid="{D5CDD505-2E9C-101B-9397-08002B2CF9AE}" pid="5" name="Métier">
    <vt:lpwstr/>
  </property>
  <property fmtid="{D5CDD505-2E9C-101B-9397-08002B2CF9AE}" pid="6" name="SOP_x002d_TypeDeDocument">
    <vt:lpwstr/>
  </property>
  <property fmtid="{D5CDD505-2E9C-101B-9397-08002B2CF9AE}" pid="7" name="SOP-SecteurDActivite">
    <vt:lpwstr/>
  </property>
  <property fmtid="{D5CDD505-2E9C-101B-9397-08002B2CF9AE}" pid="8" name="Source_x0020_F2F">
    <vt:lpwstr/>
  </property>
  <property fmtid="{D5CDD505-2E9C-101B-9397-08002B2CF9AE}" pid="9" name="Source F2F">
    <vt:lpwstr/>
  </property>
  <property fmtid="{D5CDD505-2E9C-101B-9397-08002B2CF9AE}" pid="10" name="SOP-TypeDeDocument">
    <vt:lpwstr/>
  </property>
</Properties>
</file>