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4"/>
  </p:sldMasterIdLst>
  <p:notesMasterIdLst>
    <p:notesMasterId r:id="rId93"/>
  </p:notesMasterIdLst>
  <p:handoutMasterIdLst>
    <p:handoutMasterId r:id="rId94"/>
  </p:handoutMasterIdLst>
  <p:sldIdLst>
    <p:sldId id="344" r:id="rId5"/>
    <p:sldId id="355" r:id="rId6"/>
    <p:sldId id="348" r:id="rId7"/>
    <p:sldId id="368" r:id="rId8"/>
    <p:sldId id="364" r:id="rId9"/>
    <p:sldId id="365" r:id="rId10"/>
    <p:sldId id="366" r:id="rId11"/>
    <p:sldId id="367" r:id="rId12"/>
    <p:sldId id="437" r:id="rId13"/>
    <p:sldId id="363" r:id="rId14"/>
    <p:sldId id="455" r:id="rId15"/>
    <p:sldId id="463" r:id="rId16"/>
    <p:sldId id="398" r:id="rId17"/>
    <p:sldId id="361" r:id="rId18"/>
    <p:sldId id="370" r:id="rId19"/>
    <p:sldId id="372" r:id="rId20"/>
    <p:sldId id="379" r:id="rId21"/>
    <p:sldId id="420" r:id="rId22"/>
    <p:sldId id="371" r:id="rId23"/>
    <p:sldId id="380" r:id="rId24"/>
    <p:sldId id="438" r:id="rId25"/>
    <p:sldId id="381" r:id="rId26"/>
    <p:sldId id="357" r:id="rId27"/>
    <p:sldId id="422" r:id="rId28"/>
    <p:sldId id="448" r:id="rId29"/>
    <p:sldId id="403" r:id="rId30"/>
    <p:sldId id="470" r:id="rId31"/>
    <p:sldId id="472" r:id="rId32"/>
    <p:sldId id="471" r:id="rId33"/>
    <p:sldId id="384" r:id="rId34"/>
    <p:sldId id="449" r:id="rId35"/>
    <p:sldId id="396" r:id="rId36"/>
    <p:sldId id="383" r:id="rId37"/>
    <p:sldId id="404" r:id="rId38"/>
    <p:sldId id="405" r:id="rId39"/>
    <p:sldId id="385" r:id="rId40"/>
    <p:sldId id="387" r:id="rId41"/>
    <p:sldId id="406" r:id="rId42"/>
    <p:sldId id="407" r:id="rId43"/>
    <p:sldId id="408" r:id="rId44"/>
    <p:sldId id="386" r:id="rId45"/>
    <p:sldId id="389" r:id="rId46"/>
    <p:sldId id="445" r:id="rId47"/>
    <p:sldId id="401" r:id="rId48"/>
    <p:sldId id="390" r:id="rId49"/>
    <p:sldId id="391" r:id="rId50"/>
    <p:sldId id="454" r:id="rId51"/>
    <p:sldId id="395" r:id="rId52"/>
    <p:sldId id="410" r:id="rId53"/>
    <p:sldId id="415" r:id="rId54"/>
    <p:sldId id="444" r:id="rId55"/>
    <p:sldId id="446" r:id="rId56"/>
    <p:sldId id="409" r:id="rId57"/>
    <p:sldId id="418" r:id="rId58"/>
    <p:sldId id="411" r:id="rId59"/>
    <p:sldId id="419" r:id="rId60"/>
    <p:sldId id="421" r:id="rId61"/>
    <p:sldId id="430" r:id="rId62"/>
    <p:sldId id="432" r:id="rId63"/>
    <p:sldId id="439" r:id="rId64"/>
    <p:sldId id="440" r:id="rId65"/>
    <p:sldId id="441" r:id="rId66"/>
    <p:sldId id="394" r:id="rId67"/>
    <p:sldId id="399" r:id="rId68"/>
    <p:sldId id="462" r:id="rId69"/>
    <p:sldId id="467" r:id="rId70"/>
    <p:sldId id="393" r:id="rId71"/>
    <p:sldId id="400" r:id="rId72"/>
    <p:sldId id="434" r:id="rId73"/>
    <p:sldId id="435" r:id="rId74"/>
    <p:sldId id="412" r:id="rId75"/>
    <p:sldId id="443" r:id="rId76"/>
    <p:sldId id="442" r:id="rId77"/>
    <p:sldId id="423" r:id="rId78"/>
    <p:sldId id="447" r:id="rId79"/>
    <p:sldId id="468" r:id="rId80"/>
    <p:sldId id="453" r:id="rId81"/>
    <p:sldId id="456" r:id="rId82"/>
    <p:sldId id="457" r:id="rId83"/>
    <p:sldId id="464" r:id="rId84"/>
    <p:sldId id="465" r:id="rId85"/>
    <p:sldId id="466" r:id="rId86"/>
    <p:sldId id="413" r:id="rId87"/>
    <p:sldId id="414" r:id="rId88"/>
    <p:sldId id="450" r:id="rId89"/>
    <p:sldId id="461" r:id="rId90"/>
    <p:sldId id="338" r:id="rId91"/>
    <p:sldId id="286" r:id="rId92"/>
  </p:sldIdLst>
  <p:sldSz cx="9144000" cy="5143500" type="screen16x9"/>
  <p:notesSz cx="7099300" cy="10234613"/>
  <p:embeddedFontLst>
    <p:embeddedFont>
      <p:font typeface="Roboto Light" panose="020B0604020202020204" charset="0"/>
      <p:regular r:id="rId95"/>
      <p:italic r:id="rId96"/>
    </p:embeddedFont>
    <p:embeddedFont>
      <p:font typeface="Calibri" panose="020F0502020204030204" pitchFamily="34" charset="0"/>
      <p:regular r:id="rId97"/>
      <p:bold r:id="rId98"/>
      <p:italic r:id="rId99"/>
      <p:boldItalic r:id="rId100"/>
    </p:embeddedFont>
    <p:embeddedFont>
      <p:font typeface="SimSun" panose="02010600030101010101" pitchFamily="2" charset="-122"/>
      <p:regular r:id="rId101"/>
    </p:embeddedFont>
    <p:embeddedFont>
      <p:font typeface="Century Gothic" panose="020B0502020202020204" pitchFamily="34" charset="0"/>
      <p:regular r:id="rId102"/>
      <p:bold r:id="rId103"/>
      <p:italic r:id="rId104"/>
      <p:boldItalic r:id="rId105"/>
    </p:embeddedFont>
    <p:embeddedFont>
      <p:font typeface="Verdana" panose="020B0604030504040204" pitchFamily="34" charset="0"/>
      <p:regular r:id="rId106"/>
      <p:bold r:id="rId107"/>
      <p:italic r:id="rId108"/>
      <p:boldItalic r:id="rId109"/>
    </p:embeddedFont>
    <p:embeddedFont>
      <p:font typeface="Consolas" panose="020B0609020204030204" pitchFamily="49" charset="0"/>
      <p:regular r:id="rId110"/>
      <p:bold r:id="rId111"/>
      <p:italic r:id="rId112"/>
      <p:boldItalic r:id="rId113"/>
    </p:embeddedFont>
    <p:embeddedFont>
      <p:font typeface="Wingdings 2" panose="05020102010507070707" pitchFamily="18" charset="2"/>
      <p:regular r:id="rId114"/>
    </p:embeddedFont>
    <p:embeddedFont>
      <p:font typeface="Roboto Medium" panose="020B0604020202020204" charset="0"/>
      <p:regular r:id="rId115"/>
      <p:italic r:id="rId116"/>
    </p:embeddedFont>
    <p:embeddedFont>
      <p:font typeface="Roboto Condensed" panose="020B0604020202020204" charset="0"/>
      <p:regular r:id="rId117"/>
      <p:bold r:id="rId118"/>
      <p:italic r:id="rId119"/>
      <p:boldItalic r:id="rId120"/>
    </p:embeddedFont>
    <p:embeddedFont>
      <p:font typeface="Calibri Light" panose="020F0302020204030204" pitchFamily="34" charset="0"/>
      <p:regular r:id="rId121"/>
      <p:italic r:id="rId1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4">
          <p15:clr>
            <a:srgbClr val="A4A3A4"/>
          </p15:clr>
        </p15:guide>
        <p15:guide id="2" orient="horz" pos="1236">
          <p15:clr>
            <a:srgbClr val="A4A3A4"/>
          </p15:clr>
        </p15:guide>
        <p15:guide id="3" pos="288">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RIGNAUD Etienne" initials="VE" lastIdx="1" clrIdx="0">
    <p:extLst>
      <p:ext uri="{19B8F6BF-5375-455C-9EA6-DF929625EA0E}">
        <p15:presenceInfo xmlns:p15="http://schemas.microsoft.com/office/powerpoint/2012/main" userId="S-1-5-21-1248577188-10479689-3873521419-5065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3EAFCE"/>
    <a:srgbClr val="E6AF00"/>
    <a:srgbClr val="DA7108"/>
    <a:srgbClr val="6EA92D"/>
    <a:srgbClr val="568424"/>
    <a:srgbClr val="00B050"/>
    <a:srgbClr val="FFFFFF"/>
    <a:srgbClr val="B133F9"/>
    <a:srgbClr val="479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89" autoAdjust="0"/>
    <p:restoredTop sz="91715" autoAdjust="0"/>
  </p:normalViewPr>
  <p:slideViewPr>
    <p:cSldViewPr>
      <p:cViewPr varScale="1">
        <p:scale>
          <a:sx n="92" d="100"/>
          <a:sy n="92" d="100"/>
        </p:scale>
        <p:origin x="138" y="876"/>
      </p:cViewPr>
      <p:guideLst>
        <p:guide orient="horz" pos="1524"/>
        <p:guide orient="horz" pos="1236"/>
        <p:guide pos="288"/>
      </p:guideLst>
    </p:cSldViewPr>
  </p:slideViewPr>
  <p:notesTextViewPr>
    <p:cViewPr>
      <p:scale>
        <a:sx n="100" d="100"/>
        <a:sy n="100" d="100"/>
      </p:scale>
      <p:origin x="0" y="0"/>
    </p:cViewPr>
  </p:notesTextViewPr>
  <p:notesViewPr>
    <p:cSldViewPr showGuides="1">
      <p:cViewPr varScale="1">
        <p:scale>
          <a:sx n="82" d="100"/>
          <a:sy n="82" d="100"/>
        </p:scale>
        <p:origin x="-3180"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font" Target="fonts/font23.fntdata"/><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font" Target="fonts/font18.fntdata"/><Relationship Id="rId16" Type="http://schemas.openxmlformats.org/officeDocument/2006/relationships/slide" Target="slides/slide12.xml"/><Relationship Id="rId107" Type="http://schemas.openxmlformats.org/officeDocument/2006/relationships/font" Target="fonts/font13.fntdata"/><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8.fntdata"/><Relationship Id="rId123"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font" Target="fonts/font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font" Target="fonts/font6.fntdata"/><Relationship Id="rId105" Type="http://schemas.openxmlformats.org/officeDocument/2006/relationships/font" Target="fonts/font11.fntdata"/><Relationship Id="rId113" Type="http://schemas.openxmlformats.org/officeDocument/2006/relationships/font" Target="fonts/font19.fntdata"/><Relationship Id="rId118" Type="http://schemas.openxmlformats.org/officeDocument/2006/relationships/font" Target="fonts/font24.fntdata"/><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98" Type="http://schemas.openxmlformats.org/officeDocument/2006/relationships/font" Target="fonts/font4.fntdata"/><Relationship Id="rId121" Type="http://schemas.openxmlformats.org/officeDocument/2006/relationships/font" Target="fonts/font2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font" Target="fonts/font9.fntdata"/><Relationship Id="rId108" Type="http://schemas.openxmlformats.org/officeDocument/2006/relationships/font" Target="fonts/font14.fntdata"/><Relationship Id="rId116" Type="http://schemas.openxmlformats.org/officeDocument/2006/relationships/font" Target="fonts/font22.fntdata"/><Relationship Id="rId124"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font" Target="fonts/font2.fntdata"/><Relationship Id="rId111"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font" Target="fonts/font12.fntdata"/><Relationship Id="rId114" Type="http://schemas.openxmlformats.org/officeDocument/2006/relationships/font" Target="fonts/font20.fntdata"/><Relationship Id="rId119" Type="http://schemas.openxmlformats.org/officeDocument/2006/relationships/font" Target="fonts/font25.fntdata"/><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99" Type="http://schemas.openxmlformats.org/officeDocument/2006/relationships/font" Target="fonts/font5.fntdata"/><Relationship Id="rId101" Type="http://schemas.openxmlformats.org/officeDocument/2006/relationships/font" Target="fonts/font7.fntdata"/><Relationship Id="rId122" Type="http://schemas.openxmlformats.org/officeDocument/2006/relationships/font" Target="fonts/font28.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font" Target="fonts/font15.fntdata"/><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3.fntdata"/><Relationship Id="rId104" Type="http://schemas.openxmlformats.org/officeDocument/2006/relationships/font" Target="fonts/font10.fntdata"/><Relationship Id="rId120" Type="http://schemas.openxmlformats.org/officeDocument/2006/relationships/font" Target="fonts/font26.fntdata"/><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font" Target="fonts/font16.fntdata"/><Relationship Id="rId115" Type="http://schemas.openxmlformats.org/officeDocument/2006/relationships/font" Target="fonts/font21.fntdata"/><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7D639E65-4FE1-41E5-A1F2-DEBFE1551984}" type="datetimeFigureOut">
              <a:rPr lang="en-US" smtClean="0"/>
              <a:t>2/11/2019</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A31BD93-2676-40DB-A0BE-D9A209D9F214}" type="slidenum">
              <a:rPr lang="en-US" smtClean="0"/>
              <a:t>‹N°›</a:t>
            </a:fld>
            <a:endParaRPr lang="en-US"/>
          </a:p>
        </p:txBody>
      </p:sp>
    </p:spTree>
    <p:extLst>
      <p:ext uri="{BB962C8B-B14F-4D97-AF65-F5344CB8AC3E}">
        <p14:creationId xmlns:p14="http://schemas.microsoft.com/office/powerpoint/2010/main" val="5346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34980EE-51E4-494A-9DF6-C2E2651FA103}" type="datetimeFigureOut">
              <a:rPr lang="en-US" smtClean="0"/>
              <a:t>2/11/2019</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51352D6-DB90-4E7F-9D63-052A5F9664B4}" type="slidenum">
              <a:rPr lang="en-US" smtClean="0"/>
              <a:t>‹N°›</a:t>
            </a:fld>
            <a:endParaRPr lang="en-US"/>
          </a:p>
        </p:txBody>
      </p:sp>
    </p:spTree>
    <p:extLst>
      <p:ext uri="{BB962C8B-B14F-4D97-AF65-F5344CB8AC3E}">
        <p14:creationId xmlns:p14="http://schemas.microsoft.com/office/powerpoint/2010/main" val="79720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Local repo can also be seen as a </a:t>
            </a:r>
            <a:r>
              <a:rPr lang="en-US" b="1" noProof="0" dirty="0" smtClean="0"/>
              <a:t>backup</a:t>
            </a:r>
            <a:r>
              <a:rPr lang="en-US" noProof="0" dirty="0" smtClean="0"/>
              <a:t> of the original repo</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a:t>
            </a:fld>
            <a:endParaRPr lang="en-US"/>
          </a:p>
        </p:txBody>
      </p:sp>
    </p:spTree>
    <p:extLst>
      <p:ext uri="{BB962C8B-B14F-4D97-AF65-F5344CB8AC3E}">
        <p14:creationId xmlns:p14="http://schemas.microsoft.com/office/powerpoint/2010/main" val="1018585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16</a:t>
            </a:fld>
            <a:endParaRPr lang="en-US"/>
          </a:p>
        </p:txBody>
      </p:sp>
    </p:spTree>
    <p:extLst>
      <p:ext uri="{BB962C8B-B14F-4D97-AF65-F5344CB8AC3E}">
        <p14:creationId xmlns:p14="http://schemas.microsoft.com/office/powerpoint/2010/main" val="1080726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17</a:t>
            </a:fld>
            <a:endParaRPr lang="en-US"/>
          </a:p>
        </p:txBody>
      </p:sp>
    </p:spTree>
    <p:extLst>
      <p:ext uri="{BB962C8B-B14F-4D97-AF65-F5344CB8AC3E}">
        <p14:creationId xmlns:p14="http://schemas.microsoft.com/office/powerpoint/2010/main" val="207664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All saved</a:t>
            </a:r>
            <a:r>
              <a:rPr lang="en-US" baseline="0" noProof="0" dirty="0" smtClean="0"/>
              <a:t> </a:t>
            </a:r>
            <a:r>
              <a:rPr lang="en-US" noProof="0" dirty="0" smtClean="0"/>
              <a:t>stashes are available from all local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18</a:t>
            </a:fld>
            <a:endParaRPr lang="en-US"/>
          </a:p>
        </p:txBody>
      </p:sp>
    </p:spTree>
    <p:extLst>
      <p:ext uri="{BB962C8B-B14F-4D97-AF65-F5344CB8AC3E}">
        <p14:creationId xmlns:p14="http://schemas.microsoft.com/office/powerpoint/2010/main" val="46572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A remote called </a:t>
            </a:r>
            <a:r>
              <a:rPr lang="en-US" sz="1300" b="1" dirty="0"/>
              <a:t>origin</a:t>
            </a:r>
            <a:r>
              <a:rPr lang="en-US" sz="1300" dirty="0"/>
              <a:t> is automatically created when you clone a repo, pointing to the repo you cloned from.</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19</a:t>
            </a:fld>
            <a:endParaRPr lang="en-US"/>
          </a:p>
        </p:txBody>
      </p:sp>
    </p:spTree>
    <p:extLst>
      <p:ext uri="{BB962C8B-B14F-4D97-AF65-F5344CB8AC3E}">
        <p14:creationId xmlns:p14="http://schemas.microsoft.com/office/powerpoint/2010/main" val="92554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20</a:t>
            </a:fld>
            <a:endParaRPr lang="en-US"/>
          </a:p>
        </p:txBody>
      </p:sp>
    </p:spTree>
    <p:extLst>
      <p:ext uri="{BB962C8B-B14F-4D97-AF65-F5344CB8AC3E}">
        <p14:creationId xmlns:p14="http://schemas.microsoft.com/office/powerpoint/2010/main" val="140244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Merge</a:t>
            </a:r>
            <a:r>
              <a:rPr lang="en-US" baseline="0" noProof="0" dirty="0" smtClean="0"/>
              <a:t> operation</a:t>
            </a:r>
            <a:r>
              <a:rPr lang="en-US" noProof="0" dirty="0" smtClean="0"/>
              <a:t> creates an</a:t>
            </a:r>
            <a:r>
              <a:rPr lang="en-US" baseline="0" noProof="0" dirty="0" smtClean="0"/>
              <a:t> additional ‘merge commit’ </a:t>
            </a:r>
            <a:r>
              <a:rPr lang="en-US" baseline="0" noProof="0" dirty="0" smtClean="0">
                <a:sym typeface="Wingdings" panose="05000000000000000000" pitchFamily="2" charset="2"/>
              </a:rPr>
              <a:t>--&gt; </a:t>
            </a:r>
            <a:r>
              <a:rPr lang="en-US" baseline="0" noProof="0" dirty="0" smtClean="0"/>
              <a:t>rollback easy</a:t>
            </a:r>
          </a:p>
          <a:p>
            <a:endParaRPr lang="en-US" baseline="0" noProof="0" dirty="0" smtClean="0"/>
          </a:p>
          <a:p>
            <a:r>
              <a:rPr lang="en-US" noProof="0" dirty="0" smtClean="0"/>
              <a:t>Rebase does</a:t>
            </a:r>
            <a:r>
              <a:rPr lang="en-US" baseline="0" noProof="0" dirty="0" smtClean="0"/>
              <a:t> not need a ‘merge commit’ but as parent of commits change commit SHA’s change too</a:t>
            </a:r>
          </a:p>
          <a:p>
            <a:endParaRPr lang="en-US" baseline="0" noProof="0" dirty="0" smtClean="0"/>
          </a:p>
          <a:p>
            <a:r>
              <a:rPr lang="en-US" baseline="0" noProof="0" dirty="0" smtClean="0"/>
              <a:t>On your feature branch use rebase</a:t>
            </a:r>
          </a:p>
          <a:p>
            <a:r>
              <a:rPr lang="en-US" baseline="0" noProof="0" dirty="0" smtClean="0"/>
              <a:t>--&gt; you rebase </a:t>
            </a:r>
            <a:r>
              <a:rPr lang="en-US" b="1" baseline="0" noProof="0" dirty="0" smtClean="0"/>
              <a:t>your feature branch on top of master</a:t>
            </a:r>
          </a:p>
          <a:p>
            <a:endParaRPr lang="en-US" b="1" baseline="0" noProof="0" dirty="0" smtClean="0"/>
          </a:p>
          <a:p>
            <a:r>
              <a:rPr lang="en-US" b="0" baseline="0" noProof="0" dirty="0" smtClean="0"/>
              <a:t>On origin/master </a:t>
            </a:r>
            <a:r>
              <a:rPr lang="en-US" b="0" baseline="0" noProof="0" dirty="0" err="1" smtClean="0"/>
              <a:t>GitLab</a:t>
            </a:r>
            <a:r>
              <a:rPr lang="en-US" b="0" baseline="0" noProof="0" dirty="0" smtClean="0"/>
              <a:t> uses merge</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21</a:t>
            </a:fld>
            <a:endParaRPr lang="en-US"/>
          </a:p>
        </p:txBody>
      </p:sp>
    </p:spTree>
    <p:extLst>
      <p:ext uri="{BB962C8B-B14F-4D97-AF65-F5344CB8AC3E}">
        <p14:creationId xmlns:p14="http://schemas.microsoft.com/office/powerpoint/2010/main" val="239568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22</a:t>
            </a:fld>
            <a:endParaRPr lang="en-US"/>
          </a:p>
        </p:txBody>
      </p:sp>
    </p:spTree>
    <p:extLst>
      <p:ext uri="{BB962C8B-B14F-4D97-AF65-F5344CB8AC3E}">
        <p14:creationId xmlns:p14="http://schemas.microsoft.com/office/powerpoint/2010/main" val="29478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Mix presentations of </a:t>
            </a:r>
            <a:r>
              <a:rPr lang="en-US" b="1" noProof="0" dirty="0" smtClean="0"/>
              <a:t>basic</a:t>
            </a:r>
            <a:r>
              <a:rPr lang="en-US" b="1" baseline="0" noProof="0" dirty="0" smtClean="0"/>
              <a:t> commands </a:t>
            </a:r>
            <a:r>
              <a:rPr lang="en-US" baseline="0" noProof="0" dirty="0" smtClean="0"/>
              <a:t>and </a:t>
            </a:r>
            <a:r>
              <a:rPr lang="en-US" b="1" baseline="0" noProof="0" dirty="0" smtClean="0"/>
              <a:t>practical training</a:t>
            </a:r>
          </a:p>
          <a:p>
            <a:endParaRPr lang="en-US" b="0" baseline="0" noProof="0" dirty="0" smtClean="0"/>
          </a:p>
          <a:p>
            <a:r>
              <a:rPr lang="en-US" b="0" baseline="0" noProof="0" dirty="0" smtClean="0"/>
              <a:t>Training menu:</a:t>
            </a:r>
          </a:p>
          <a:p>
            <a:pPr marL="495239" indent="-495239">
              <a:buFont typeface="+mj-lt"/>
              <a:buAutoNum type="arabicPeriod"/>
            </a:pPr>
            <a:r>
              <a:rPr lang="en-US" sz="1300" noProof="0" dirty="0" smtClean="0">
                <a:solidFill>
                  <a:schemeClr val="bg1"/>
                </a:solidFill>
              </a:rPr>
              <a:t>Install and configure your </a:t>
            </a:r>
            <a:r>
              <a:rPr lang="en-US" sz="1300" noProof="0" dirty="0" err="1" smtClean="0">
                <a:solidFill>
                  <a:schemeClr val="bg1"/>
                </a:solidFill>
              </a:rPr>
              <a:t>Git</a:t>
            </a:r>
            <a:r>
              <a:rPr lang="en-US" sz="1300" noProof="0" dirty="0" smtClean="0">
                <a:solidFill>
                  <a:schemeClr val="bg1"/>
                </a:solidFill>
              </a:rPr>
              <a:t> client</a:t>
            </a:r>
          </a:p>
          <a:p>
            <a:pPr marL="495239" indent="-495239">
              <a:buFont typeface="+mj-lt"/>
              <a:buAutoNum type="arabicPeriod"/>
            </a:pPr>
            <a:r>
              <a:rPr lang="en-US" sz="1300" noProof="0" dirty="0" smtClean="0">
                <a:solidFill>
                  <a:schemeClr val="bg1"/>
                </a:solidFill>
              </a:rPr>
              <a:t>Clone a repository</a:t>
            </a:r>
          </a:p>
          <a:p>
            <a:pPr marL="495239" indent="-495239">
              <a:buFont typeface="+mj-lt"/>
              <a:buAutoNum type="arabicPeriod"/>
            </a:pPr>
            <a:r>
              <a:rPr lang="en-US" sz="1300" noProof="0" dirty="0" smtClean="0">
                <a:solidFill>
                  <a:schemeClr val="bg1"/>
                </a:solidFill>
              </a:rPr>
              <a:t>Create a new feature branch</a:t>
            </a:r>
          </a:p>
          <a:p>
            <a:pPr marL="495239" indent="-495239">
              <a:buFont typeface="+mj-lt"/>
              <a:buAutoNum type="arabicPeriod"/>
            </a:pPr>
            <a:r>
              <a:rPr lang="en-US" sz="1300" noProof="0" dirty="0" smtClean="0">
                <a:solidFill>
                  <a:schemeClr val="bg1"/>
                </a:solidFill>
              </a:rPr>
              <a:t>Make some changes</a:t>
            </a:r>
          </a:p>
          <a:p>
            <a:pPr marL="495239" indent="-495239">
              <a:buFont typeface="+mj-lt"/>
              <a:buAutoNum type="arabicPeriod" startAt="5"/>
            </a:pPr>
            <a:r>
              <a:rPr lang="en-US" sz="1300" noProof="0" dirty="0" smtClean="0">
                <a:solidFill>
                  <a:schemeClr val="bg1"/>
                </a:solidFill>
              </a:rPr>
              <a:t>Add changes to index</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Commit changes</a:t>
            </a:r>
          </a:p>
          <a:p>
            <a:pPr marL="495239" indent="-495239">
              <a:buFont typeface="+mj-lt"/>
              <a:buAutoNum type="arabicPeriod" startAt="5"/>
            </a:pPr>
            <a:r>
              <a:rPr lang="en-US" sz="1300" kern="0" noProof="0" dirty="0" smtClean="0">
                <a:solidFill>
                  <a:schemeClr val="bg1"/>
                </a:solidFill>
              </a:rPr>
              <a:t>Push branch to a remote repository</a:t>
            </a:r>
          </a:p>
          <a:p>
            <a:pPr marL="495239" indent="-495239">
              <a:buFont typeface="+mj-lt"/>
              <a:buAutoNum type="arabicPeriod" startAt="5"/>
            </a:pPr>
            <a:r>
              <a:rPr lang="en-US" sz="1300" kern="0" noProof="0" dirty="0" smtClean="0">
                <a:solidFill>
                  <a:schemeClr val="bg1"/>
                </a:solidFill>
              </a:rPr>
              <a:t>Create another feature branch</a:t>
            </a:r>
          </a:p>
          <a:p>
            <a:pPr marL="495239" indent="-495239">
              <a:buFont typeface="+mj-lt"/>
              <a:buAutoNum type="arabicPeriod" startAt="5"/>
            </a:pPr>
            <a:r>
              <a:rPr lang="en-US" sz="1300" kern="0" noProof="0" dirty="0" smtClean="0">
                <a:solidFill>
                  <a:schemeClr val="bg1"/>
                </a:solidFill>
              </a:rPr>
              <a:t>Stash</a:t>
            </a:r>
          </a:p>
          <a:p>
            <a:pPr marL="495239" indent="-495239">
              <a:buFont typeface="+mj-lt"/>
              <a:buAutoNum type="arabicPeriod" startAt="5"/>
            </a:pPr>
            <a:r>
              <a:rPr lang="en-US" sz="1300" kern="0" noProof="0" dirty="0" smtClean="0">
                <a:solidFill>
                  <a:schemeClr val="bg1"/>
                </a:solidFill>
              </a:rPr>
              <a:t>Apply changes from another branch</a:t>
            </a:r>
          </a:p>
          <a:p>
            <a:pPr marL="495239" indent="-495239">
              <a:buFont typeface="+mj-lt"/>
              <a:buAutoNum type="arabicPeriod" startAt="5"/>
            </a:pPr>
            <a:r>
              <a:rPr lang="en-US" sz="1300" kern="0" noProof="0" dirty="0" err="1" smtClean="0">
                <a:solidFill>
                  <a:schemeClr val="bg1"/>
                </a:solidFill>
              </a:rPr>
              <a:t>Unstash</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Clean changes</a:t>
            </a:r>
          </a:p>
          <a:p>
            <a:r>
              <a:rPr lang="en-US" sz="1300" kern="0" noProof="0" dirty="0" smtClean="0">
                <a:solidFill>
                  <a:schemeClr val="bg1"/>
                </a:solidFill>
              </a:rPr>
              <a:t>(+ additional exercises)</a:t>
            </a:r>
          </a:p>
          <a:p>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23</a:t>
            </a:fld>
            <a:endParaRPr lang="en-US"/>
          </a:p>
        </p:txBody>
      </p:sp>
    </p:spTree>
    <p:extLst>
      <p:ext uri="{BB962C8B-B14F-4D97-AF65-F5344CB8AC3E}">
        <p14:creationId xmlns:p14="http://schemas.microsoft.com/office/powerpoint/2010/main" val="2242920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t>Build your own way to work with </a:t>
            </a:r>
            <a:r>
              <a:rPr lang="en-US" sz="1300" dirty="0" err="1"/>
              <a:t>Git</a:t>
            </a:r>
            <a:r>
              <a:rPr lang="en-US" sz="1300" dirty="0"/>
              <a:t> !</a:t>
            </a:r>
            <a:endParaRPr lang="en-US" sz="1300" dirty="0">
              <a:ea typeface="SimSun"/>
              <a:cs typeface="Verdana"/>
            </a:endParaRP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24</a:t>
            </a:fld>
            <a:endParaRPr lang="en-US"/>
          </a:p>
        </p:txBody>
      </p:sp>
    </p:spTree>
    <p:extLst>
      <p:ext uri="{BB962C8B-B14F-4D97-AF65-F5344CB8AC3E}">
        <p14:creationId xmlns:p14="http://schemas.microsoft.com/office/powerpoint/2010/main" val="193223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i="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25</a:t>
            </a:fld>
            <a:endParaRPr lang="en-US"/>
          </a:p>
        </p:txBody>
      </p:sp>
    </p:spTree>
    <p:extLst>
      <p:ext uri="{BB962C8B-B14F-4D97-AF65-F5344CB8AC3E}">
        <p14:creationId xmlns:p14="http://schemas.microsoft.com/office/powerpoint/2010/main" val="279303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dirty="0"/>
              <a:t>When you push to a remote repository, </a:t>
            </a:r>
            <a:r>
              <a:rPr lang="en-US" sz="1300" b="1" dirty="0"/>
              <a:t>you do not have to push all of your branches</a:t>
            </a:r>
            <a:r>
              <a:rPr lang="en-US" sz="1300" dirty="0"/>
              <a:t>.</a:t>
            </a:r>
          </a:p>
          <a:p>
            <a:endParaRPr lang="en-US" sz="1300" dirty="0"/>
          </a:p>
          <a:p>
            <a:r>
              <a:rPr lang="en-US" sz="1300" dirty="0"/>
              <a:t>You can choose to share just one of your branches, a few of them, or all of them.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a:t>
            </a:fld>
            <a:endParaRPr lang="en-US"/>
          </a:p>
        </p:txBody>
      </p:sp>
    </p:spTree>
    <p:extLst>
      <p:ext uri="{BB962C8B-B14F-4D97-AF65-F5344CB8AC3E}">
        <p14:creationId xmlns:p14="http://schemas.microsoft.com/office/powerpoint/2010/main" val="4294350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26</a:t>
            </a:fld>
            <a:endParaRPr lang="en-US"/>
          </a:p>
        </p:txBody>
      </p:sp>
    </p:spTree>
    <p:extLst>
      <p:ext uri="{BB962C8B-B14F-4D97-AF65-F5344CB8AC3E}">
        <p14:creationId xmlns:p14="http://schemas.microsoft.com/office/powerpoint/2010/main" val="2299105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27</a:t>
            </a:fld>
            <a:endParaRPr lang="en-US"/>
          </a:p>
        </p:txBody>
      </p:sp>
    </p:spTree>
    <p:extLst>
      <p:ext uri="{BB962C8B-B14F-4D97-AF65-F5344CB8AC3E}">
        <p14:creationId xmlns:p14="http://schemas.microsoft.com/office/powerpoint/2010/main" val="2031232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28</a:t>
            </a:fld>
            <a:endParaRPr lang="en-US"/>
          </a:p>
        </p:txBody>
      </p:sp>
    </p:spTree>
    <p:extLst>
      <p:ext uri="{BB962C8B-B14F-4D97-AF65-F5344CB8AC3E}">
        <p14:creationId xmlns:p14="http://schemas.microsoft.com/office/powerpoint/2010/main" val="4272745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29</a:t>
            </a:fld>
            <a:endParaRPr lang="en-US"/>
          </a:p>
        </p:txBody>
      </p:sp>
    </p:spTree>
    <p:extLst>
      <p:ext uri="{BB962C8B-B14F-4D97-AF65-F5344CB8AC3E}">
        <p14:creationId xmlns:p14="http://schemas.microsoft.com/office/powerpoint/2010/main" val="2432898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30</a:t>
            </a:fld>
            <a:endParaRPr lang="en-US"/>
          </a:p>
        </p:txBody>
      </p:sp>
    </p:spTree>
    <p:extLst>
      <p:ext uri="{BB962C8B-B14F-4D97-AF65-F5344CB8AC3E}">
        <p14:creationId xmlns:p14="http://schemas.microsoft.com/office/powerpoint/2010/main" val="235486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Different property scopes: </a:t>
            </a:r>
            <a:r>
              <a:rPr lang="en-US" b="1" noProof="0" dirty="0" smtClean="0"/>
              <a:t>global</a:t>
            </a:r>
            <a:r>
              <a:rPr lang="en-US" noProof="0" dirty="0" smtClean="0"/>
              <a:t> and </a:t>
            </a:r>
            <a:r>
              <a:rPr lang="en-US" b="1" noProof="0" dirty="0" smtClean="0"/>
              <a:t>repository</a:t>
            </a:r>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31</a:t>
            </a:fld>
            <a:endParaRPr lang="en-US"/>
          </a:p>
        </p:txBody>
      </p:sp>
    </p:spTree>
    <p:extLst>
      <p:ext uri="{BB962C8B-B14F-4D97-AF65-F5344CB8AC3E}">
        <p14:creationId xmlns:p14="http://schemas.microsoft.com/office/powerpoint/2010/main" val="4278587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dirty="0" smtClean="0"/>
              <a:t>Start a new </a:t>
            </a:r>
            <a:r>
              <a:rPr lang="en-US" dirty="0" err="1" smtClean="0"/>
              <a:t>Git</a:t>
            </a:r>
            <a:r>
              <a:rPr lang="en-US" dirty="0" smtClean="0"/>
              <a:t> repository for an existing code base:</a:t>
            </a:r>
          </a:p>
          <a:p>
            <a:pPr defTabSz="990478">
              <a:defRPr/>
            </a:pPr>
            <a:r>
              <a:rPr lang="en-US" dirty="0" smtClean="0"/>
              <a:t>$ cd /path/to/project</a:t>
            </a:r>
          </a:p>
          <a:p>
            <a:pPr defTabSz="990478">
              <a:defRPr/>
            </a:pPr>
            <a:r>
              <a:rPr lang="en-US" dirty="0" smtClean="0"/>
              <a:t>$ </a:t>
            </a:r>
            <a:r>
              <a:rPr lang="en-US" dirty="0" err="1" smtClean="0"/>
              <a:t>git</a:t>
            </a:r>
            <a:r>
              <a:rPr lang="en-US" dirty="0" smtClean="0"/>
              <a:t> </a:t>
            </a:r>
            <a:r>
              <a:rPr lang="en-US" dirty="0" err="1" smtClean="0"/>
              <a:t>init</a:t>
            </a:r>
            <a:endParaRPr lang="en-US" dirty="0" smtClean="0"/>
          </a:p>
          <a:p>
            <a:pPr defTabSz="990478">
              <a:defRPr/>
            </a:pPr>
            <a:r>
              <a:rPr lang="en-US" dirty="0" smtClean="0"/>
              <a:t>$ </a:t>
            </a:r>
            <a:r>
              <a:rPr lang="en-US" dirty="0" err="1" smtClean="0"/>
              <a:t>git</a:t>
            </a:r>
            <a:r>
              <a:rPr lang="en-US" dirty="0" smtClean="0"/>
              <a:t> add . </a:t>
            </a:r>
            <a:endParaRPr lang="en-US" b="1" dirty="0" smtClean="0">
              <a:effectLst/>
            </a:endParaRPr>
          </a:p>
          <a:p>
            <a:pPr defTabSz="990478">
              <a:defRPr/>
            </a:pPr>
            <a:r>
              <a:rPr lang="en-US" dirty="0" smtClean="0"/>
              <a:t>$ </a:t>
            </a:r>
            <a:r>
              <a:rPr lang="en-US" dirty="0" err="1" smtClean="0"/>
              <a:t>git</a:t>
            </a:r>
            <a:r>
              <a:rPr lang="en-US" dirty="0" smtClean="0"/>
              <a:t> commit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32</a:t>
            </a:fld>
            <a:endParaRPr lang="en-US"/>
          </a:p>
        </p:txBody>
      </p:sp>
    </p:spTree>
    <p:extLst>
      <p:ext uri="{BB962C8B-B14F-4D97-AF65-F5344CB8AC3E}">
        <p14:creationId xmlns:p14="http://schemas.microsoft.com/office/powerpoint/2010/main" val="707895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pPr defTabSz="990478">
              <a:defRPr/>
            </a:pPr>
            <a:endParaRPr lang="en-US" b="1" dirty="0" smtClean="0"/>
          </a:p>
          <a:p>
            <a:pPr defTabSz="990478">
              <a:defRPr/>
            </a:pPr>
            <a:r>
              <a:rPr lang="en-US" b="1" dirty="0" smtClean="0"/>
              <a:t>-b &lt;name&gt; </a:t>
            </a:r>
            <a:r>
              <a:rPr lang="en-US" dirty="0" smtClean="0"/>
              <a:t>: </a:t>
            </a:r>
            <a:r>
              <a:rPr lang="en-US" dirty="0" smtClean="0">
                <a:effectLst/>
              </a:rPr>
              <a:t>point to &lt;branch&gt; instead of pointing the newly created HEAD to the branch pointed to by the cloned repository’s HEAD.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33</a:t>
            </a:fld>
            <a:endParaRPr lang="en-US"/>
          </a:p>
        </p:txBody>
      </p:sp>
    </p:spTree>
    <p:extLst>
      <p:ext uri="{BB962C8B-B14F-4D97-AF65-F5344CB8AC3E}">
        <p14:creationId xmlns:p14="http://schemas.microsoft.com/office/powerpoint/2010/main" val="1888780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dirty="0" smtClean="0"/>
              <a:t>A remote named </a:t>
            </a:r>
            <a:r>
              <a:rPr lang="en-US" b="1" dirty="0" smtClean="0"/>
              <a:t>origin</a:t>
            </a:r>
            <a:r>
              <a:rPr lang="en-US" b="0" dirty="0" smtClean="0"/>
              <a:t> and with the URL used for cloning is automatically configured in the repository </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34</a:t>
            </a:fld>
            <a:endParaRPr lang="en-US"/>
          </a:p>
        </p:txBody>
      </p:sp>
    </p:spTree>
    <p:extLst>
      <p:ext uri="{BB962C8B-B14F-4D97-AF65-F5344CB8AC3E}">
        <p14:creationId xmlns:p14="http://schemas.microsoft.com/office/powerpoint/2010/main" val="1086207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35</a:t>
            </a:fld>
            <a:endParaRPr lang="en-US"/>
          </a:p>
        </p:txBody>
      </p:sp>
    </p:spTree>
    <p:extLst>
      <p:ext uri="{BB962C8B-B14F-4D97-AF65-F5344CB8AC3E}">
        <p14:creationId xmlns:p14="http://schemas.microsoft.com/office/powerpoint/2010/main" val="305710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sz="1300" dirty="0">
                <a:ea typeface="SimSun"/>
                <a:cs typeface="Verdana"/>
              </a:rPr>
              <a:t>See command </a:t>
            </a:r>
            <a:r>
              <a:rPr lang="en-US" sz="1300" b="1" dirty="0" err="1">
                <a:ea typeface="SimSun"/>
                <a:cs typeface="Verdana"/>
              </a:rPr>
              <a:t>git</a:t>
            </a:r>
            <a:r>
              <a:rPr lang="en-US" sz="1300" b="1" dirty="0">
                <a:ea typeface="SimSun"/>
                <a:cs typeface="Verdana"/>
              </a:rPr>
              <a:t> </a:t>
            </a:r>
            <a:r>
              <a:rPr lang="en-US" sz="1300" b="1" dirty="0" err="1">
                <a:ea typeface="SimSun"/>
                <a:cs typeface="Verdana"/>
              </a:rPr>
              <a:t>reflog</a:t>
            </a:r>
            <a:r>
              <a:rPr lang="en-US" sz="1300" b="1" dirty="0">
                <a:ea typeface="SimSun"/>
                <a:cs typeface="Verdana"/>
              </a:rPr>
              <a:t> </a:t>
            </a:r>
            <a:r>
              <a:rPr lang="en-US" sz="1300" dirty="0">
                <a:ea typeface="SimSun"/>
                <a:cs typeface="Verdana"/>
              </a:rPr>
              <a:t>(</a:t>
            </a:r>
            <a:r>
              <a:rPr lang="en-US" sz="1300" dirty="0"/>
              <a:t>records when tips of branches and other refs are updated in the local repository</a:t>
            </a:r>
            <a:r>
              <a:rPr lang="en-US" sz="1300" dirty="0">
                <a:ea typeface="SimSun"/>
                <a:cs typeface="Verdana"/>
              </a:rPr>
              <a:t>)</a:t>
            </a:r>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a:t>
            </a:fld>
            <a:endParaRPr lang="en-US"/>
          </a:p>
        </p:txBody>
      </p:sp>
    </p:spTree>
    <p:extLst>
      <p:ext uri="{BB962C8B-B14F-4D97-AF65-F5344CB8AC3E}">
        <p14:creationId xmlns:p14="http://schemas.microsoft.com/office/powerpoint/2010/main" val="1077162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36</a:t>
            </a:fld>
            <a:endParaRPr lang="en-US"/>
          </a:p>
        </p:txBody>
      </p:sp>
    </p:spTree>
    <p:extLst>
      <p:ext uri="{BB962C8B-B14F-4D97-AF65-F5344CB8AC3E}">
        <p14:creationId xmlns:p14="http://schemas.microsoft.com/office/powerpoint/2010/main" val="3168749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en-US" b="0" noProof="0" dirty="0" err="1" smtClean="0"/>
              <a:t>git</a:t>
            </a:r>
            <a:r>
              <a:rPr lang="en-US" b="0" noProof="0" dirty="0" smtClean="0"/>
              <a:t> checkout != </a:t>
            </a:r>
            <a:r>
              <a:rPr lang="en-US" b="0" noProof="0" dirty="0" err="1" smtClean="0"/>
              <a:t>svn</a:t>
            </a:r>
            <a:r>
              <a:rPr lang="en-US" b="0" noProof="0" dirty="0" smtClean="0"/>
              <a:t> checkout</a:t>
            </a:r>
          </a:p>
          <a:p>
            <a:pPr defTabSz="990478">
              <a:defRPr/>
            </a:pPr>
            <a:endParaRPr lang="en-US" noProof="0" dirty="0" smtClean="0"/>
          </a:p>
          <a:p>
            <a:r>
              <a:rPr lang="en-US" noProof="0" dirty="0" smtClean="0"/>
              <a:t>‘--’ to disambiguate branch/path</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37</a:t>
            </a:fld>
            <a:endParaRPr lang="en-US"/>
          </a:p>
        </p:txBody>
      </p:sp>
    </p:spTree>
    <p:extLst>
      <p:ext uri="{BB962C8B-B14F-4D97-AF65-F5344CB8AC3E}">
        <p14:creationId xmlns:p14="http://schemas.microsoft.com/office/powerpoint/2010/main" val="951931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38</a:t>
            </a:fld>
            <a:endParaRPr lang="en-US"/>
          </a:p>
        </p:txBody>
      </p:sp>
    </p:spTree>
    <p:extLst>
      <p:ext uri="{BB962C8B-B14F-4D97-AF65-F5344CB8AC3E}">
        <p14:creationId xmlns:p14="http://schemas.microsoft.com/office/powerpoint/2010/main" val="2260551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39</a:t>
            </a:fld>
            <a:endParaRPr lang="en-US"/>
          </a:p>
        </p:txBody>
      </p:sp>
    </p:spTree>
    <p:extLst>
      <p:ext uri="{BB962C8B-B14F-4D97-AF65-F5344CB8AC3E}">
        <p14:creationId xmlns:p14="http://schemas.microsoft.com/office/powerpoint/2010/main" val="3612255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Make</a:t>
            </a:r>
            <a:r>
              <a:rPr lang="fr-FR" baseline="0" dirty="0" smtClean="0"/>
              <a:t> </a:t>
            </a:r>
            <a:r>
              <a:rPr lang="fr-FR" baseline="0" dirty="0" err="1" smtClean="0"/>
              <a:t>several</a:t>
            </a:r>
            <a:r>
              <a:rPr lang="fr-FR" baseline="0" dirty="0" smtClean="0"/>
              <a:t> changes in at least in an </a:t>
            </a:r>
            <a:r>
              <a:rPr lang="fr-FR" baseline="0" dirty="0" err="1" smtClean="0"/>
              <a:t>existing</a:t>
            </a:r>
            <a:r>
              <a:rPr lang="fr-FR" baseline="0" dirty="0" smtClean="0"/>
              <a:t> file</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40</a:t>
            </a:fld>
            <a:endParaRPr lang="en-US"/>
          </a:p>
        </p:txBody>
      </p:sp>
    </p:spTree>
    <p:extLst>
      <p:ext uri="{BB962C8B-B14F-4D97-AF65-F5344CB8AC3E}">
        <p14:creationId xmlns:p14="http://schemas.microsoft.com/office/powerpoint/2010/main" val="1565340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41</a:t>
            </a:fld>
            <a:endParaRPr lang="en-US"/>
          </a:p>
        </p:txBody>
      </p:sp>
    </p:spTree>
    <p:extLst>
      <p:ext uri="{BB962C8B-B14F-4D97-AF65-F5344CB8AC3E}">
        <p14:creationId xmlns:p14="http://schemas.microsoft.com/office/powerpoint/2010/main" val="3302687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42</a:t>
            </a:fld>
            <a:endParaRPr lang="en-US"/>
          </a:p>
        </p:txBody>
      </p:sp>
    </p:spTree>
    <p:extLst>
      <p:ext uri="{BB962C8B-B14F-4D97-AF65-F5344CB8AC3E}">
        <p14:creationId xmlns:p14="http://schemas.microsoft.com/office/powerpoint/2010/main" val="781584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43</a:t>
            </a:fld>
            <a:endParaRPr lang="en-US"/>
          </a:p>
        </p:txBody>
      </p:sp>
    </p:spTree>
    <p:extLst>
      <p:ext uri="{BB962C8B-B14F-4D97-AF65-F5344CB8AC3E}">
        <p14:creationId xmlns:p14="http://schemas.microsoft.com/office/powerpoint/2010/main" val="2592281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step 1: Move HEAD (--soft)</a:t>
            </a:r>
          </a:p>
          <a:p>
            <a:r>
              <a:rPr lang="en-US" sz="1300" noProof="0" dirty="0" smtClean="0"/>
              <a:t>+ step 2: Update the Index (--mixed)</a:t>
            </a:r>
          </a:p>
          <a:p>
            <a:r>
              <a:rPr lang="en-US" sz="1300" noProof="0" dirty="0" smtClean="0"/>
              <a:t>+ step 3: Update the Working Directory (--hard)</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44</a:t>
            </a:fld>
            <a:endParaRPr lang="en-US"/>
          </a:p>
        </p:txBody>
      </p:sp>
    </p:spTree>
    <p:extLst>
      <p:ext uri="{BB962C8B-B14F-4D97-AF65-F5344CB8AC3E}">
        <p14:creationId xmlns:p14="http://schemas.microsoft.com/office/powerpoint/2010/main" val="4009448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45</a:t>
            </a:fld>
            <a:endParaRPr lang="en-US"/>
          </a:p>
        </p:txBody>
      </p:sp>
    </p:spTree>
    <p:extLst>
      <p:ext uri="{BB962C8B-B14F-4D97-AF65-F5344CB8AC3E}">
        <p14:creationId xmlns:p14="http://schemas.microsoft.com/office/powerpoint/2010/main" val="143158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Git replaces SVN, </a:t>
            </a:r>
            <a:r>
              <a:rPr lang="fr-FR" dirty="0" err="1" smtClean="0"/>
              <a:t>GitLab</a:t>
            </a:r>
            <a:r>
              <a:rPr lang="fr-FR" dirty="0" smtClean="0"/>
              <a:t> replaces the Forge »</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9</a:t>
            </a:fld>
            <a:endParaRPr lang="en-US"/>
          </a:p>
        </p:txBody>
      </p:sp>
    </p:spTree>
    <p:extLst>
      <p:ext uri="{BB962C8B-B14F-4D97-AF65-F5344CB8AC3E}">
        <p14:creationId xmlns:p14="http://schemas.microsoft.com/office/powerpoint/2010/main" val="382991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46</a:t>
            </a:fld>
            <a:endParaRPr lang="en-US"/>
          </a:p>
        </p:txBody>
      </p:sp>
    </p:spTree>
    <p:extLst>
      <p:ext uri="{BB962C8B-B14F-4D97-AF65-F5344CB8AC3E}">
        <p14:creationId xmlns:p14="http://schemas.microsoft.com/office/powerpoint/2010/main" val="529230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47</a:t>
            </a:fld>
            <a:endParaRPr lang="en-US"/>
          </a:p>
        </p:txBody>
      </p:sp>
    </p:spTree>
    <p:extLst>
      <p:ext uri="{BB962C8B-B14F-4D97-AF65-F5344CB8AC3E}">
        <p14:creationId xmlns:p14="http://schemas.microsoft.com/office/powerpoint/2010/main" val="278435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if </a:t>
            </a:r>
            <a:r>
              <a:rPr lang="fr-FR" dirty="0" err="1" smtClean="0"/>
              <a:t>you</a:t>
            </a:r>
            <a:r>
              <a:rPr lang="fr-FR" dirty="0" smtClean="0"/>
              <a:t> </a:t>
            </a:r>
            <a:r>
              <a:rPr lang="fr-FR" dirty="0" err="1" smtClean="0"/>
              <a:t>reworked</a:t>
            </a:r>
            <a:r>
              <a:rPr lang="fr-FR" dirty="0" smtClean="0"/>
              <a:t> </a:t>
            </a:r>
            <a:r>
              <a:rPr lang="fr-FR" dirty="0" err="1" smtClean="0"/>
              <a:t>some</a:t>
            </a:r>
            <a:r>
              <a:rPr lang="fr-FR" baseline="0" dirty="0" smtClean="0"/>
              <a:t> </a:t>
            </a:r>
            <a:r>
              <a:rPr lang="fr-FR" baseline="0" dirty="0" err="1" smtClean="0"/>
              <a:t>commits</a:t>
            </a:r>
            <a:r>
              <a:rPr lang="fr-FR" baseline="0" dirty="0" smtClean="0"/>
              <a:t> </a:t>
            </a:r>
            <a:r>
              <a:rPr lang="fr-FR" baseline="0" dirty="0" err="1" smtClean="0"/>
              <a:t>that</a:t>
            </a:r>
            <a:r>
              <a:rPr lang="fr-FR" baseline="0" dirty="0" smtClean="0"/>
              <a:t> </a:t>
            </a:r>
            <a:r>
              <a:rPr lang="fr-FR" baseline="0" dirty="0" err="1" smtClean="0"/>
              <a:t>were</a:t>
            </a:r>
            <a:r>
              <a:rPr lang="fr-FR" baseline="0" dirty="0" smtClean="0"/>
              <a:t> </a:t>
            </a:r>
            <a:r>
              <a:rPr lang="fr-FR" baseline="0" dirty="0" err="1" smtClean="0"/>
              <a:t>already</a:t>
            </a:r>
            <a:r>
              <a:rPr lang="fr-FR" baseline="0" dirty="0" smtClean="0"/>
              <a:t> </a:t>
            </a:r>
            <a:r>
              <a:rPr lang="fr-FR" baseline="0" dirty="0" err="1" smtClean="0"/>
              <a:t>pushed</a:t>
            </a:r>
            <a:r>
              <a:rPr lang="fr-FR" baseline="0" dirty="0" smtClean="0"/>
              <a:t> and </a:t>
            </a:r>
            <a:r>
              <a:rPr lang="fr-FR" baseline="0" dirty="0" err="1" smtClean="0"/>
              <a:t>try</a:t>
            </a:r>
            <a:r>
              <a:rPr lang="fr-FR" baseline="0" dirty="0" smtClean="0"/>
              <a:t> to push </a:t>
            </a:r>
            <a:r>
              <a:rPr lang="fr-FR" baseline="0" dirty="0" err="1" smtClean="0"/>
              <a:t>your</a:t>
            </a:r>
            <a:r>
              <a:rPr lang="fr-FR" baseline="0" dirty="0" smtClean="0"/>
              <a:t> </a:t>
            </a:r>
            <a:r>
              <a:rPr lang="fr-FR" baseline="0" dirty="0" err="1" smtClean="0"/>
              <a:t>branch</a:t>
            </a:r>
            <a:endParaRPr lang="fr-FR" baseline="0" dirty="0" smtClean="0"/>
          </a:p>
          <a:p>
            <a:r>
              <a:rPr lang="fr-FR" b="1" baseline="0" dirty="0" err="1" smtClean="0"/>
              <a:t>then</a:t>
            </a:r>
            <a:r>
              <a:rPr lang="fr-FR" baseline="0" dirty="0" smtClean="0"/>
              <a:t> </a:t>
            </a:r>
            <a:r>
              <a:rPr lang="fr-FR" baseline="0" dirty="0" err="1" smtClean="0"/>
              <a:t>you’ll</a:t>
            </a:r>
            <a:r>
              <a:rPr lang="fr-FR" baseline="0" dirty="0" smtClean="0"/>
              <a:t> </a:t>
            </a:r>
            <a:r>
              <a:rPr lang="fr-FR" baseline="0" dirty="0" err="1" smtClean="0"/>
              <a:t>get</a:t>
            </a:r>
            <a:r>
              <a:rPr lang="fr-FR" baseline="0" dirty="0" smtClean="0"/>
              <a:t> an </a:t>
            </a:r>
            <a:r>
              <a:rPr lang="fr-FR" baseline="0" dirty="0" err="1" smtClean="0"/>
              <a:t>error</a:t>
            </a:r>
            <a:r>
              <a:rPr lang="fr-FR" baseline="0" dirty="0" smtClean="0"/>
              <a:t> (</a:t>
            </a:r>
            <a:r>
              <a:rPr lang="fr-FR" baseline="0" dirty="0" err="1" smtClean="0"/>
              <a:t>because</a:t>
            </a:r>
            <a:r>
              <a:rPr lang="fr-FR" baseline="0" dirty="0" smtClean="0"/>
              <a:t> </a:t>
            </a:r>
            <a:r>
              <a:rPr lang="fr-FR" baseline="0" dirty="0" err="1" smtClean="0"/>
              <a:t>modified</a:t>
            </a:r>
            <a:r>
              <a:rPr lang="fr-FR" baseline="0" dirty="0" smtClean="0"/>
              <a:t> </a:t>
            </a:r>
            <a:r>
              <a:rPr lang="fr-FR" baseline="0" dirty="0" err="1" smtClean="0"/>
              <a:t>commits</a:t>
            </a:r>
            <a:r>
              <a:rPr lang="fr-FR" baseline="0" dirty="0" smtClean="0"/>
              <a:t> </a:t>
            </a:r>
            <a:r>
              <a:rPr lang="fr-FR" baseline="0" dirty="0" err="1" smtClean="0"/>
              <a:t>differ</a:t>
            </a:r>
            <a:r>
              <a:rPr lang="fr-FR" baseline="0" dirty="0" smtClean="0"/>
              <a:t> </a:t>
            </a:r>
            <a:r>
              <a:rPr lang="fr-FR" baseline="0" dirty="0" err="1" smtClean="0"/>
              <a:t>from</a:t>
            </a:r>
            <a:r>
              <a:rPr lang="fr-FR" baseline="0" dirty="0" smtClean="0"/>
              <a:t> </a:t>
            </a:r>
            <a:r>
              <a:rPr lang="fr-FR" baseline="0" dirty="0" err="1" smtClean="0"/>
              <a:t>existing</a:t>
            </a:r>
            <a:r>
              <a:rPr lang="fr-FR" baseline="0" dirty="0" smtClean="0"/>
              <a:t> </a:t>
            </a:r>
            <a:r>
              <a:rPr lang="fr-FR" baseline="0" dirty="0" err="1" smtClean="0"/>
              <a:t>ones</a:t>
            </a:r>
            <a:r>
              <a:rPr lang="fr-FR" baseline="0" dirty="0" smtClean="0"/>
              <a:t>)</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48</a:t>
            </a:fld>
            <a:endParaRPr lang="en-US"/>
          </a:p>
        </p:txBody>
      </p:sp>
    </p:spTree>
    <p:extLst>
      <p:ext uri="{BB962C8B-B14F-4D97-AF65-F5344CB8AC3E}">
        <p14:creationId xmlns:p14="http://schemas.microsoft.com/office/powerpoint/2010/main" val="2715865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49</a:t>
            </a:fld>
            <a:endParaRPr lang="en-US"/>
          </a:p>
        </p:txBody>
      </p:sp>
    </p:spTree>
    <p:extLst>
      <p:ext uri="{BB962C8B-B14F-4D97-AF65-F5344CB8AC3E}">
        <p14:creationId xmlns:p14="http://schemas.microsoft.com/office/powerpoint/2010/main" val="27172913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50</a:t>
            </a:fld>
            <a:endParaRPr lang="en-US"/>
          </a:p>
        </p:txBody>
      </p:sp>
    </p:spTree>
    <p:extLst>
      <p:ext uri="{BB962C8B-B14F-4D97-AF65-F5344CB8AC3E}">
        <p14:creationId xmlns:p14="http://schemas.microsoft.com/office/powerpoint/2010/main" val="32870573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990478">
              <a:defRPr/>
            </a:pPr>
            <a:r>
              <a:rPr lang="fr-FR" dirty="0" err="1" smtClean="0"/>
              <a:t>Unstage</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51</a:t>
            </a:fld>
            <a:endParaRPr lang="en-US"/>
          </a:p>
        </p:txBody>
      </p:sp>
    </p:spTree>
    <p:extLst>
      <p:ext uri="{BB962C8B-B14F-4D97-AF65-F5344CB8AC3E}">
        <p14:creationId xmlns:p14="http://schemas.microsoft.com/office/powerpoint/2010/main" val="4974375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Unstage</a:t>
            </a:r>
            <a:r>
              <a:rPr lang="fr-FR" baseline="0" dirty="0" smtClean="0"/>
              <a:t> </a:t>
            </a:r>
            <a:r>
              <a:rPr lang="fr-FR" baseline="0" dirty="0" err="1" smtClean="0"/>
              <a:t>only</a:t>
            </a:r>
            <a:r>
              <a:rPr lang="fr-FR" baseline="0" dirty="0" smtClean="0"/>
              <a:t> </a:t>
            </a:r>
            <a:r>
              <a:rPr lang="fr-FR" b="1" baseline="0" dirty="0" smtClean="0"/>
              <a:t>part of changes made in a file </a:t>
            </a:r>
            <a:r>
              <a:rPr lang="fr-FR" baseline="0" dirty="0" smtClean="0"/>
              <a:t>(for training </a:t>
            </a:r>
            <a:r>
              <a:rPr lang="fr-FR" baseline="0" dirty="0" err="1" smtClean="0"/>
              <a:t>purpose</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52</a:t>
            </a:fld>
            <a:endParaRPr lang="en-US"/>
          </a:p>
        </p:txBody>
      </p:sp>
    </p:spTree>
    <p:extLst>
      <p:ext uri="{BB962C8B-B14F-4D97-AF65-F5344CB8AC3E}">
        <p14:creationId xmlns:p14="http://schemas.microsoft.com/office/powerpoint/2010/main" val="2136359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53</a:t>
            </a:fld>
            <a:endParaRPr lang="en-US"/>
          </a:p>
        </p:txBody>
      </p:sp>
    </p:spTree>
    <p:extLst>
      <p:ext uri="{BB962C8B-B14F-4D97-AF65-F5344CB8AC3E}">
        <p14:creationId xmlns:p14="http://schemas.microsoft.com/office/powerpoint/2010/main" val="175173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54</a:t>
            </a:fld>
            <a:endParaRPr lang="en-US"/>
          </a:p>
        </p:txBody>
      </p:sp>
    </p:spTree>
    <p:extLst>
      <p:ext uri="{BB962C8B-B14F-4D97-AF65-F5344CB8AC3E}">
        <p14:creationId xmlns:p14="http://schemas.microsoft.com/office/powerpoint/2010/main" val="2318198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55</a:t>
            </a:fld>
            <a:endParaRPr lang="en-US"/>
          </a:p>
        </p:txBody>
      </p:sp>
    </p:spTree>
    <p:extLst>
      <p:ext uri="{BB962C8B-B14F-4D97-AF65-F5344CB8AC3E}">
        <p14:creationId xmlns:p14="http://schemas.microsoft.com/office/powerpoint/2010/main" val="40500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11</a:t>
            </a:fld>
            <a:endParaRPr lang="en-US"/>
          </a:p>
        </p:txBody>
      </p:sp>
    </p:spTree>
    <p:extLst>
      <p:ext uri="{BB962C8B-B14F-4D97-AF65-F5344CB8AC3E}">
        <p14:creationId xmlns:p14="http://schemas.microsoft.com/office/powerpoint/2010/main" val="8780770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56</a:t>
            </a:fld>
            <a:endParaRPr lang="en-US"/>
          </a:p>
        </p:txBody>
      </p:sp>
    </p:spTree>
    <p:extLst>
      <p:ext uri="{BB962C8B-B14F-4D97-AF65-F5344CB8AC3E}">
        <p14:creationId xmlns:p14="http://schemas.microsoft.com/office/powerpoint/2010/main" val="800459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b="1" dirty="0"/>
              <a:t>apply </a:t>
            </a:r>
            <a:r>
              <a:rPr lang="en-US" sz="1300" dirty="0"/>
              <a:t>= like </a:t>
            </a:r>
            <a:r>
              <a:rPr lang="en-US" dirty="0" smtClean="0"/>
              <a:t>pop</a:t>
            </a:r>
            <a:r>
              <a:rPr lang="en-US" sz="1300" dirty="0"/>
              <a:t>, but do not remove the state from the stash list</a:t>
            </a:r>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57</a:t>
            </a:fld>
            <a:endParaRPr lang="en-US"/>
          </a:p>
        </p:txBody>
      </p:sp>
    </p:spTree>
    <p:extLst>
      <p:ext uri="{BB962C8B-B14F-4D97-AF65-F5344CB8AC3E}">
        <p14:creationId xmlns:p14="http://schemas.microsoft.com/office/powerpoint/2010/main" val="17460030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58</a:t>
            </a:fld>
            <a:endParaRPr lang="en-US"/>
          </a:p>
        </p:txBody>
      </p:sp>
    </p:spTree>
    <p:extLst>
      <p:ext uri="{BB962C8B-B14F-4D97-AF65-F5344CB8AC3E}">
        <p14:creationId xmlns:p14="http://schemas.microsoft.com/office/powerpoint/2010/main" val="6221703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Here on the same file:</a:t>
            </a:r>
          </a:p>
          <a:p>
            <a:pPr marL="185715" indent="-185715">
              <a:buFontTx/>
              <a:buChar char="-"/>
            </a:pPr>
            <a:r>
              <a:rPr lang="en-US" sz="1300" noProof="0" dirty="0" smtClean="0"/>
              <a:t>local modifications</a:t>
            </a:r>
          </a:p>
          <a:p>
            <a:pPr marL="185715" indent="-185715">
              <a:buFontTx/>
              <a:buChar char="-"/>
            </a:pPr>
            <a:r>
              <a:rPr lang="en-US" sz="1300" noProof="0" dirty="0" smtClean="0"/>
              <a:t>file is different between current branch &amp; branch to which we are switching</a:t>
            </a:r>
          </a:p>
          <a:p>
            <a:r>
              <a:rPr lang="en-US" sz="1300" noProof="0" dirty="0" err="1" smtClean="0"/>
              <a:t>Git</a:t>
            </a:r>
            <a:r>
              <a:rPr lang="en-US" sz="1300" noProof="0" dirty="0" smtClean="0"/>
              <a:t> refuse to switch because it cannot preserve </a:t>
            </a:r>
            <a:r>
              <a:rPr lang="en-US" sz="1300" noProof="0" dirty="0" err="1" smtClean="0"/>
              <a:t>modifs</a:t>
            </a:r>
            <a:r>
              <a:rPr lang="en-US" sz="1300" noProof="0" dirty="0" smtClean="0"/>
              <a:t> in context</a:t>
            </a:r>
          </a:p>
          <a:p>
            <a:endParaRPr lang="en-US" sz="1300" noProof="0" dirty="0" smtClean="0"/>
          </a:p>
          <a:p>
            <a:r>
              <a:rPr lang="en-US" sz="1300" noProof="0" dirty="0" smtClean="0"/>
              <a:t>Need to:</a:t>
            </a:r>
          </a:p>
          <a:p>
            <a:pPr marL="185715" indent="-185715">
              <a:buFontTx/>
              <a:buChar char="-"/>
            </a:pPr>
            <a:r>
              <a:rPr lang="en-US" sz="1300" i="1" noProof="0" dirty="0" smtClean="0"/>
              <a:t>stash</a:t>
            </a:r>
            <a:endParaRPr lang="en-US" sz="1300" noProof="0" dirty="0" smtClean="0"/>
          </a:p>
          <a:p>
            <a:pPr marL="185715" indent="-185715">
              <a:buFontTx/>
              <a:buChar char="-"/>
            </a:pPr>
            <a:r>
              <a:rPr lang="en-US" sz="1300" noProof="0" dirty="0" smtClean="0"/>
              <a:t>or </a:t>
            </a:r>
            <a:r>
              <a:rPr lang="en-US" sz="1300" i="1" noProof="0" dirty="0" err="1" smtClean="0"/>
              <a:t>git</a:t>
            </a:r>
            <a:r>
              <a:rPr lang="en-US" sz="1300" i="1" noProof="0" dirty="0" smtClean="0"/>
              <a:t> checkout --merge</a:t>
            </a:r>
            <a:r>
              <a:rPr lang="en-US" sz="1300" noProof="0" dirty="0" smtClean="0"/>
              <a:t> (three-way merge between current branch, working tree contents &amp; new branch)</a:t>
            </a:r>
          </a:p>
          <a:p>
            <a:endParaRPr lang="en-US" sz="130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59</a:t>
            </a:fld>
            <a:endParaRPr lang="en-US"/>
          </a:p>
        </p:txBody>
      </p:sp>
    </p:spTree>
    <p:extLst>
      <p:ext uri="{BB962C8B-B14F-4D97-AF65-F5344CB8AC3E}">
        <p14:creationId xmlns:p14="http://schemas.microsoft.com/office/powerpoint/2010/main" val="3270203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60</a:t>
            </a:fld>
            <a:endParaRPr lang="en-US"/>
          </a:p>
        </p:txBody>
      </p:sp>
    </p:spTree>
    <p:extLst>
      <p:ext uri="{BB962C8B-B14F-4D97-AF65-F5344CB8AC3E}">
        <p14:creationId xmlns:p14="http://schemas.microsoft.com/office/powerpoint/2010/main" val="870929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61</a:t>
            </a:fld>
            <a:endParaRPr lang="en-US"/>
          </a:p>
        </p:txBody>
      </p:sp>
    </p:spTree>
    <p:extLst>
      <p:ext uri="{BB962C8B-B14F-4D97-AF65-F5344CB8AC3E}">
        <p14:creationId xmlns:p14="http://schemas.microsoft.com/office/powerpoint/2010/main" val="34436135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62</a:t>
            </a:fld>
            <a:endParaRPr lang="en-US"/>
          </a:p>
        </p:txBody>
      </p:sp>
    </p:spTree>
    <p:extLst>
      <p:ext uri="{BB962C8B-B14F-4D97-AF65-F5344CB8AC3E}">
        <p14:creationId xmlns:p14="http://schemas.microsoft.com/office/powerpoint/2010/main" val="3865187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63</a:t>
            </a:fld>
            <a:endParaRPr lang="en-US"/>
          </a:p>
        </p:txBody>
      </p:sp>
    </p:spTree>
    <p:extLst>
      <p:ext uri="{BB962C8B-B14F-4D97-AF65-F5344CB8AC3E}">
        <p14:creationId xmlns:p14="http://schemas.microsoft.com/office/powerpoint/2010/main" val="25599385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Always rebase your feature branch on master, the opposite would modify commits on master branch</a:t>
            </a:r>
          </a:p>
          <a:p>
            <a:endParaRPr lang="en-US" noProof="0" dirty="0" smtClean="0"/>
          </a:p>
          <a:p>
            <a:pPr defTabSz="990478">
              <a:defRPr/>
            </a:pPr>
            <a:r>
              <a:rPr lang="en-US" sz="1300" b="1" noProof="0" dirty="0" smtClean="0"/>
              <a:t>The golden rule of </a:t>
            </a:r>
            <a:r>
              <a:rPr lang="en-US" sz="1300" b="1" noProof="0" dirty="0" err="1" smtClean="0"/>
              <a:t>git</a:t>
            </a:r>
            <a:r>
              <a:rPr lang="en-US" sz="1300" b="1" noProof="0" dirty="0" smtClean="0"/>
              <a:t> rebase is to never use it on public branches</a:t>
            </a:r>
            <a:endParaRPr lang="en-US" b="1"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64</a:t>
            </a:fld>
            <a:endParaRPr lang="en-US"/>
          </a:p>
        </p:txBody>
      </p:sp>
    </p:spTree>
    <p:extLst>
      <p:ext uri="{BB962C8B-B14F-4D97-AF65-F5344CB8AC3E}">
        <p14:creationId xmlns:p14="http://schemas.microsoft.com/office/powerpoint/2010/main" val="14940441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65</a:t>
            </a:fld>
            <a:endParaRPr lang="en-US"/>
          </a:p>
        </p:txBody>
      </p:sp>
    </p:spTree>
    <p:extLst>
      <p:ext uri="{BB962C8B-B14F-4D97-AF65-F5344CB8AC3E}">
        <p14:creationId xmlns:p14="http://schemas.microsoft.com/office/powerpoint/2010/main" val="182912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300926"/>
            <a:r>
              <a:rPr lang="en-US" dirty="0" smtClean="0">
                <a:sym typeface="Wingdings" panose="05000000000000000000" pitchFamily="2" charset="2"/>
              </a:rPr>
              <a:t>--&gt;</a:t>
            </a:r>
            <a:r>
              <a:rPr lang="en-US" baseline="0" dirty="0" smtClean="0">
                <a:sym typeface="Wingdings" panose="05000000000000000000" pitchFamily="2" charset="2"/>
              </a:rPr>
              <a:t> All 3 states are </a:t>
            </a:r>
            <a:r>
              <a:rPr lang="en-US" b="1" baseline="0" dirty="0" smtClean="0">
                <a:sym typeface="Wingdings" panose="05000000000000000000" pitchFamily="2" charset="2"/>
              </a:rPr>
              <a:t>local</a:t>
            </a:r>
            <a:endParaRPr lang="en-US" b="1" dirty="0" smtClean="0"/>
          </a:p>
          <a:p>
            <a:pPr indent="-300926"/>
            <a:endParaRPr lang="en-US" dirty="0" smtClean="0"/>
          </a:p>
          <a:p>
            <a:pPr indent="-300926"/>
            <a:r>
              <a:rPr lang="en-US" dirty="0" err="1" smtClean="0"/>
              <a:t>Git</a:t>
            </a:r>
            <a:r>
              <a:rPr lang="en-US" dirty="0" smtClean="0"/>
              <a:t> doesn’t track modified file in </a:t>
            </a:r>
            <a:r>
              <a:rPr lang="en-US" b="1" dirty="0" smtClean="0"/>
              <a:t>working directory</a:t>
            </a:r>
          </a:p>
          <a:p>
            <a:pPr indent="-300926"/>
            <a:r>
              <a:rPr lang="en-US" dirty="0" smtClean="0"/>
              <a:t>When you commit, </a:t>
            </a:r>
            <a:r>
              <a:rPr lang="en-US" dirty="0" err="1" smtClean="0"/>
              <a:t>Git</a:t>
            </a:r>
            <a:r>
              <a:rPr lang="en-US" dirty="0" smtClean="0"/>
              <a:t> only looks for the files present in the </a:t>
            </a:r>
            <a:r>
              <a:rPr lang="en-US" b="1" dirty="0" smtClean="0"/>
              <a:t>staging area </a:t>
            </a:r>
            <a:r>
              <a:rPr lang="en-US" b="0" dirty="0" smtClean="0"/>
              <a:t>(= index)</a:t>
            </a:r>
          </a:p>
          <a:p>
            <a:pPr indent="-300926"/>
            <a:r>
              <a:rPr lang="en-US" dirty="0" smtClean="0"/>
              <a:t>So it’s a 2-steps operation: </a:t>
            </a:r>
            <a:r>
              <a:rPr lang="en-US" i="1" dirty="0" smtClean="0"/>
              <a:t>add changes </a:t>
            </a:r>
            <a:r>
              <a:rPr lang="en-US" i="0" dirty="0" smtClean="0"/>
              <a:t>to the staging area </a:t>
            </a:r>
            <a:r>
              <a:rPr lang="en-US" dirty="0" smtClean="0"/>
              <a:t>and then </a:t>
            </a:r>
            <a:r>
              <a:rPr lang="en-US" i="1" dirty="0" smtClean="0"/>
              <a:t>commit</a:t>
            </a:r>
            <a:endParaRPr lang="fr-BE" i="1" dirty="0" smtClean="0"/>
          </a:p>
          <a:p>
            <a:endParaRPr lang="fr-BE" i="1" dirty="0" smtClean="0"/>
          </a:p>
          <a:p>
            <a:r>
              <a:rPr lang="en-US" sz="1300" b="1" dirty="0"/>
              <a:t>Modified </a:t>
            </a:r>
            <a:r>
              <a:rPr lang="en-US" sz="1300" dirty="0"/>
              <a:t>means that you have changed the file but have not staged or committed it yet. </a:t>
            </a:r>
          </a:p>
          <a:p>
            <a:r>
              <a:rPr lang="en-US" sz="1300" b="1" dirty="0"/>
              <a:t>Staged</a:t>
            </a:r>
            <a:r>
              <a:rPr lang="en-US" sz="1300" dirty="0"/>
              <a:t> means that you have marked a modified file in its current version to go into your next commit snapshot.</a:t>
            </a:r>
          </a:p>
          <a:p>
            <a:r>
              <a:rPr lang="en-US" sz="1300" b="1" dirty="0"/>
              <a:t>Committed</a:t>
            </a:r>
            <a:r>
              <a:rPr lang="en-US" sz="1300" dirty="0"/>
              <a:t> means that the data is safely stored in your local database.</a:t>
            </a:r>
          </a:p>
          <a:p>
            <a:endParaRPr lang="en-US" sz="1300" dirty="0"/>
          </a:p>
          <a:p>
            <a:pPr defTabSz="990478">
              <a:defRPr/>
            </a:pPr>
            <a:r>
              <a:rPr lang="fr-BE" i="0" dirty="0" smtClean="0"/>
              <a:t>Questions ?</a:t>
            </a:r>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12</a:t>
            </a:fld>
            <a:endParaRPr lang="en-US"/>
          </a:p>
        </p:txBody>
      </p:sp>
    </p:spTree>
    <p:extLst>
      <p:ext uri="{BB962C8B-B14F-4D97-AF65-F5344CB8AC3E}">
        <p14:creationId xmlns:p14="http://schemas.microsoft.com/office/powerpoint/2010/main" val="1168013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300" noProof="0" dirty="0" smtClean="0"/>
              <a:t>fast-forward merge = Move (i.e., “fast forward”) the current branch tip up to the target branch tip. This is only possible when path to target branch tip is linear (when branches have not diverged).</a:t>
            </a:r>
          </a:p>
          <a:p>
            <a:endParaRPr lang="en-US" b="0" noProof="0" dirty="0" smtClean="0"/>
          </a:p>
          <a:p>
            <a:r>
              <a:rPr lang="en-US" b="0" noProof="0" dirty="0" smtClean="0"/>
              <a:t>Disabling</a:t>
            </a:r>
            <a:r>
              <a:rPr lang="en-US" b="0" baseline="0" noProof="0" dirty="0" smtClean="0"/>
              <a:t> fast-forward is useful in order to keep history of </a:t>
            </a:r>
            <a:r>
              <a:rPr lang="en-US" sz="1300" noProof="0" dirty="0" smtClean="0"/>
              <a:t>all merges that occur in the branch.</a:t>
            </a:r>
            <a:endParaRPr lang="en-US" b="0"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66</a:t>
            </a:fld>
            <a:endParaRPr lang="en-US"/>
          </a:p>
        </p:txBody>
      </p:sp>
    </p:spTree>
    <p:extLst>
      <p:ext uri="{BB962C8B-B14F-4D97-AF65-F5344CB8AC3E}">
        <p14:creationId xmlns:p14="http://schemas.microsoft.com/office/powerpoint/2010/main" val="23640175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67</a:t>
            </a:fld>
            <a:endParaRPr lang="en-US"/>
          </a:p>
        </p:txBody>
      </p:sp>
    </p:spTree>
    <p:extLst>
      <p:ext uri="{BB962C8B-B14F-4D97-AF65-F5344CB8AC3E}">
        <p14:creationId xmlns:p14="http://schemas.microsoft.com/office/powerpoint/2010/main" val="38793731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-v shows remote URLs</a:t>
            </a:r>
          </a:p>
          <a:p>
            <a:endParaRPr lang="en-US" noProof="0" dirty="0" smtClean="0"/>
          </a:p>
          <a:p>
            <a:r>
              <a:rPr lang="en-US" i="1" noProof="0" dirty="0" err="1" smtClean="0"/>
              <a:t>git</a:t>
            </a:r>
            <a:r>
              <a:rPr lang="en-US" i="1" baseline="0" noProof="0" dirty="0" smtClean="0"/>
              <a:t> </a:t>
            </a:r>
            <a:r>
              <a:rPr lang="en-US" i="1" noProof="0" dirty="0" smtClean="0"/>
              <a:t>remote </a:t>
            </a:r>
            <a:r>
              <a:rPr lang="en-US" noProof="0" dirty="0" smtClean="0"/>
              <a:t>will be used during the </a:t>
            </a:r>
            <a:r>
              <a:rPr lang="en-US" noProof="0" dirty="0" err="1" smtClean="0"/>
              <a:t>GitLab</a:t>
            </a:r>
            <a:r>
              <a:rPr lang="en-US" noProof="0" dirty="0" smtClean="0"/>
              <a:t> training</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68</a:t>
            </a:fld>
            <a:endParaRPr lang="en-US"/>
          </a:p>
        </p:txBody>
      </p:sp>
    </p:spTree>
    <p:extLst>
      <p:ext uri="{BB962C8B-B14F-4D97-AF65-F5344CB8AC3E}">
        <p14:creationId xmlns:p14="http://schemas.microsoft.com/office/powerpoint/2010/main" val="12433968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69</a:t>
            </a:fld>
            <a:endParaRPr lang="en-US"/>
          </a:p>
        </p:txBody>
      </p:sp>
    </p:spTree>
    <p:extLst>
      <p:ext uri="{BB962C8B-B14F-4D97-AF65-F5344CB8AC3E}">
        <p14:creationId xmlns:p14="http://schemas.microsoft.com/office/powerpoint/2010/main" val="33120094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--&gt; same as checkout, it will not</a:t>
            </a:r>
            <a:r>
              <a:rPr lang="en-US" baseline="0" noProof="0" dirty="0" smtClean="0"/>
              <a:t> work if you have </a:t>
            </a:r>
            <a:r>
              <a:rPr lang="en-US" baseline="0" noProof="0" dirty="0" err="1" smtClean="0"/>
              <a:t>unstaged</a:t>
            </a:r>
            <a:r>
              <a:rPr lang="en-US" baseline="0" noProof="0" dirty="0" smtClean="0"/>
              <a:t> changes (if you </a:t>
            </a:r>
            <a:r>
              <a:rPr lang="en-US" baseline="0" noProof="0" dirty="0" err="1" smtClean="0"/>
              <a:t>unstashed</a:t>
            </a:r>
            <a:r>
              <a:rPr lang="en-US" baseline="0" noProof="0" dirty="0" smtClean="0"/>
              <a:t>)</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70</a:t>
            </a:fld>
            <a:endParaRPr lang="en-US"/>
          </a:p>
        </p:txBody>
      </p:sp>
    </p:spTree>
    <p:extLst>
      <p:ext uri="{BB962C8B-B14F-4D97-AF65-F5344CB8AC3E}">
        <p14:creationId xmlns:p14="http://schemas.microsoft.com/office/powerpoint/2010/main" val="34434938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71</a:t>
            </a:fld>
            <a:endParaRPr lang="en-US"/>
          </a:p>
        </p:txBody>
      </p:sp>
    </p:spTree>
    <p:extLst>
      <p:ext uri="{BB962C8B-B14F-4D97-AF65-F5344CB8AC3E}">
        <p14:creationId xmlns:p14="http://schemas.microsoft.com/office/powerpoint/2010/main" val="37337429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72</a:t>
            </a:fld>
            <a:endParaRPr lang="en-US"/>
          </a:p>
        </p:txBody>
      </p:sp>
    </p:spTree>
    <p:extLst>
      <p:ext uri="{BB962C8B-B14F-4D97-AF65-F5344CB8AC3E}">
        <p14:creationId xmlns:p14="http://schemas.microsoft.com/office/powerpoint/2010/main" val="36402598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73</a:t>
            </a:fld>
            <a:endParaRPr lang="en-US"/>
          </a:p>
        </p:txBody>
      </p:sp>
    </p:spTree>
    <p:extLst>
      <p:ext uri="{BB962C8B-B14F-4D97-AF65-F5344CB8AC3E}">
        <p14:creationId xmlns:p14="http://schemas.microsoft.com/office/powerpoint/2010/main" val="24702681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 for disambiguating between</a:t>
            </a:r>
            <a:r>
              <a:rPr lang="en-US" baseline="0" noProof="0" dirty="0" smtClean="0"/>
              <a:t> branches and paths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74</a:t>
            </a:fld>
            <a:endParaRPr lang="en-US"/>
          </a:p>
        </p:txBody>
      </p:sp>
    </p:spTree>
    <p:extLst>
      <p:ext uri="{BB962C8B-B14F-4D97-AF65-F5344CB8AC3E}">
        <p14:creationId xmlns:p14="http://schemas.microsoft.com/office/powerpoint/2010/main" val="14028306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Clean way to undo</a:t>
            </a:r>
            <a:r>
              <a:rPr lang="en-US" baseline="0" noProof="0" dirty="0" smtClean="0"/>
              <a:t> changes that were already committed and pushed</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75</a:t>
            </a:fld>
            <a:endParaRPr lang="en-US"/>
          </a:p>
        </p:txBody>
      </p:sp>
    </p:spTree>
    <p:extLst>
      <p:ext uri="{BB962C8B-B14F-4D97-AF65-F5344CB8AC3E}">
        <p14:creationId xmlns:p14="http://schemas.microsoft.com/office/powerpoint/2010/main" val="391988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t>
            </a:r>
            <a:r>
              <a:rPr lang="en-US" noProof="0" dirty="0" err="1" smtClean="0"/>
              <a:t>gitignore</a:t>
            </a:r>
            <a:r>
              <a:rPr lang="en-US" baseline="0" noProof="0" dirty="0" smtClean="0"/>
              <a:t> file:</a:t>
            </a:r>
          </a:p>
          <a:p>
            <a:pPr marL="185715" indent="-185715">
              <a:buFont typeface="Arial" panose="020B0604020202020204" pitchFamily="34" charset="0"/>
              <a:buChar char="•"/>
            </a:pPr>
            <a:r>
              <a:rPr lang="en-US" baseline="0" noProof="0" dirty="0" smtClean="0"/>
              <a:t>is part of the project files</a:t>
            </a:r>
          </a:p>
          <a:p>
            <a:pPr marL="185715" indent="-185715">
              <a:buFont typeface="Arial" panose="020B0604020202020204" pitchFamily="34" charset="0"/>
              <a:buChar char="•"/>
            </a:pPr>
            <a:r>
              <a:rPr lang="en-US" noProof="0" dirty="0" smtClean="0"/>
              <a:t>is present</a:t>
            </a:r>
            <a:r>
              <a:rPr lang="en-US" baseline="0" noProof="0" dirty="0" smtClean="0"/>
              <a:t> in root directory + potentially in subfolders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13</a:t>
            </a:fld>
            <a:endParaRPr lang="en-US"/>
          </a:p>
        </p:txBody>
      </p:sp>
    </p:spTree>
    <p:extLst>
      <p:ext uri="{BB962C8B-B14F-4D97-AF65-F5344CB8AC3E}">
        <p14:creationId xmlns:p14="http://schemas.microsoft.com/office/powerpoint/2010/main" val="22367904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Mix presentations of </a:t>
            </a:r>
            <a:r>
              <a:rPr lang="en-US" b="1" noProof="0" dirty="0" smtClean="0"/>
              <a:t>basic</a:t>
            </a:r>
            <a:r>
              <a:rPr lang="en-US" b="1" baseline="0" noProof="0" dirty="0" smtClean="0"/>
              <a:t> commands </a:t>
            </a:r>
            <a:r>
              <a:rPr lang="en-US" baseline="0" noProof="0" dirty="0" smtClean="0"/>
              <a:t>and </a:t>
            </a:r>
            <a:r>
              <a:rPr lang="en-US" b="1" baseline="0" noProof="0" dirty="0" smtClean="0"/>
              <a:t>practical training</a:t>
            </a:r>
          </a:p>
          <a:p>
            <a:endParaRPr lang="en-US" b="0" baseline="0" noProof="0" dirty="0" smtClean="0"/>
          </a:p>
          <a:p>
            <a:r>
              <a:rPr lang="en-US" b="0" baseline="0" noProof="0" dirty="0" smtClean="0"/>
              <a:t>Training menu:</a:t>
            </a:r>
          </a:p>
          <a:p>
            <a:pPr marL="495239" indent="-495239">
              <a:buFont typeface="+mj-lt"/>
              <a:buAutoNum type="arabicPeriod"/>
            </a:pPr>
            <a:r>
              <a:rPr lang="en-US" sz="1300" noProof="0" dirty="0" smtClean="0">
                <a:solidFill>
                  <a:schemeClr val="bg1"/>
                </a:solidFill>
              </a:rPr>
              <a:t>Install and configure your </a:t>
            </a:r>
            <a:r>
              <a:rPr lang="en-US" sz="1300" noProof="0" dirty="0" err="1" smtClean="0">
                <a:solidFill>
                  <a:schemeClr val="bg1"/>
                </a:solidFill>
              </a:rPr>
              <a:t>Git</a:t>
            </a:r>
            <a:r>
              <a:rPr lang="en-US" sz="1300" noProof="0" dirty="0" smtClean="0">
                <a:solidFill>
                  <a:schemeClr val="bg1"/>
                </a:solidFill>
              </a:rPr>
              <a:t> client</a:t>
            </a:r>
          </a:p>
          <a:p>
            <a:pPr marL="495239" indent="-495239">
              <a:buFont typeface="+mj-lt"/>
              <a:buAutoNum type="arabicPeriod"/>
            </a:pPr>
            <a:r>
              <a:rPr lang="en-US" sz="1300" noProof="0" dirty="0" smtClean="0">
                <a:solidFill>
                  <a:schemeClr val="bg1"/>
                </a:solidFill>
              </a:rPr>
              <a:t>Clone a repository</a:t>
            </a:r>
          </a:p>
          <a:p>
            <a:pPr marL="495239" indent="-495239">
              <a:buFont typeface="+mj-lt"/>
              <a:buAutoNum type="arabicPeriod"/>
            </a:pPr>
            <a:r>
              <a:rPr lang="en-US" sz="1300" noProof="0" dirty="0" smtClean="0">
                <a:solidFill>
                  <a:schemeClr val="bg1"/>
                </a:solidFill>
              </a:rPr>
              <a:t>Create a new feature branch</a:t>
            </a:r>
          </a:p>
          <a:p>
            <a:pPr marL="495239" indent="-495239">
              <a:buFont typeface="+mj-lt"/>
              <a:buAutoNum type="arabicPeriod"/>
            </a:pPr>
            <a:r>
              <a:rPr lang="en-US" sz="1300" noProof="0" dirty="0" smtClean="0">
                <a:solidFill>
                  <a:schemeClr val="bg1"/>
                </a:solidFill>
              </a:rPr>
              <a:t>Make some changes</a:t>
            </a:r>
          </a:p>
          <a:p>
            <a:pPr marL="495239" indent="-495239">
              <a:buFont typeface="+mj-lt"/>
              <a:buAutoNum type="arabicPeriod" startAt="5"/>
            </a:pPr>
            <a:r>
              <a:rPr lang="en-US" sz="1300" noProof="0" dirty="0" smtClean="0">
                <a:solidFill>
                  <a:schemeClr val="bg1"/>
                </a:solidFill>
              </a:rPr>
              <a:t>Add changes to index</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Commit changes</a:t>
            </a:r>
          </a:p>
          <a:p>
            <a:pPr marL="495239" indent="-495239">
              <a:buFont typeface="+mj-lt"/>
              <a:buAutoNum type="arabicPeriod" startAt="5"/>
            </a:pPr>
            <a:r>
              <a:rPr lang="en-US" sz="1300" kern="0" noProof="0" dirty="0" smtClean="0">
                <a:solidFill>
                  <a:schemeClr val="bg1"/>
                </a:solidFill>
              </a:rPr>
              <a:t>Push branch to a remote repository</a:t>
            </a:r>
          </a:p>
          <a:p>
            <a:pPr marL="495239" indent="-495239">
              <a:buFont typeface="+mj-lt"/>
              <a:buAutoNum type="arabicPeriod" startAt="5"/>
            </a:pPr>
            <a:r>
              <a:rPr lang="en-US" sz="1300" kern="0" noProof="0" dirty="0" smtClean="0">
                <a:solidFill>
                  <a:schemeClr val="bg1"/>
                </a:solidFill>
              </a:rPr>
              <a:t>Create another feature branch</a:t>
            </a:r>
          </a:p>
          <a:p>
            <a:pPr marL="495239" indent="-495239">
              <a:buFont typeface="+mj-lt"/>
              <a:buAutoNum type="arabicPeriod" startAt="5"/>
            </a:pPr>
            <a:r>
              <a:rPr lang="en-US" sz="1300" kern="0" noProof="0" dirty="0" smtClean="0">
                <a:solidFill>
                  <a:schemeClr val="bg1"/>
                </a:solidFill>
              </a:rPr>
              <a:t>Stash</a:t>
            </a:r>
          </a:p>
          <a:p>
            <a:pPr marL="495239" indent="-495239">
              <a:buFont typeface="+mj-lt"/>
              <a:buAutoNum type="arabicPeriod" startAt="5"/>
            </a:pPr>
            <a:r>
              <a:rPr lang="en-US" sz="1300" kern="0" noProof="0" dirty="0" smtClean="0">
                <a:solidFill>
                  <a:schemeClr val="bg1"/>
                </a:solidFill>
              </a:rPr>
              <a:t>Apply changes from another branch</a:t>
            </a:r>
          </a:p>
          <a:p>
            <a:pPr marL="495239" indent="-495239">
              <a:buFont typeface="+mj-lt"/>
              <a:buAutoNum type="arabicPeriod" startAt="5"/>
            </a:pPr>
            <a:r>
              <a:rPr lang="en-US" sz="1300" kern="0" noProof="0" dirty="0" err="1" smtClean="0">
                <a:solidFill>
                  <a:schemeClr val="bg1"/>
                </a:solidFill>
              </a:rPr>
              <a:t>Unstash</a:t>
            </a:r>
            <a:endParaRPr lang="en-US" sz="1300" kern="0" noProof="0" dirty="0" smtClean="0">
              <a:solidFill>
                <a:schemeClr val="bg1"/>
              </a:solidFill>
            </a:endParaRPr>
          </a:p>
          <a:p>
            <a:pPr marL="495239" indent="-495239">
              <a:buFont typeface="+mj-lt"/>
              <a:buAutoNum type="arabicPeriod" startAt="5"/>
            </a:pPr>
            <a:r>
              <a:rPr lang="en-US" sz="1300" kern="0" noProof="0" dirty="0" smtClean="0">
                <a:solidFill>
                  <a:schemeClr val="bg1"/>
                </a:solidFill>
              </a:rPr>
              <a:t>Clean changes</a:t>
            </a:r>
          </a:p>
          <a:p>
            <a:r>
              <a:rPr lang="en-US" sz="1300" kern="0" noProof="0" dirty="0" smtClean="0">
                <a:solidFill>
                  <a:schemeClr val="bg1"/>
                </a:solidFill>
              </a:rPr>
              <a:t>(+ additional exercises)</a:t>
            </a:r>
          </a:p>
          <a:p>
            <a:endParaRPr lang="en-US" b="1"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76</a:t>
            </a:fld>
            <a:endParaRPr lang="en-US"/>
          </a:p>
        </p:txBody>
      </p:sp>
    </p:spTree>
    <p:extLst>
      <p:ext uri="{BB962C8B-B14F-4D97-AF65-F5344CB8AC3E}">
        <p14:creationId xmlns:p14="http://schemas.microsoft.com/office/powerpoint/2010/main" val="41968054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77</a:t>
            </a:fld>
            <a:endParaRPr lang="en-US"/>
          </a:p>
        </p:txBody>
      </p:sp>
    </p:spTree>
    <p:extLst>
      <p:ext uri="{BB962C8B-B14F-4D97-AF65-F5344CB8AC3E}">
        <p14:creationId xmlns:p14="http://schemas.microsoft.com/office/powerpoint/2010/main" val="2050313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83</a:t>
            </a:fld>
            <a:endParaRPr lang="en-US"/>
          </a:p>
        </p:txBody>
      </p:sp>
    </p:spTree>
    <p:extLst>
      <p:ext uri="{BB962C8B-B14F-4D97-AF65-F5344CB8AC3E}">
        <p14:creationId xmlns:p14="http://schemas.microsoft.com/office/powerpoint/2010/main" val="9874446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84</a:t>
            </a:fld>
            <a:endParaRPr lang="en-US"/>
          </a:p>
        </p:txBody>
      </p:sp>
    </p:spTree>
    <p:extLst>
      <p:ext uri="{BB962C8B-B14F-4D97-AF65-F5344CB8AC3E}">
        <p14:creationId xmlns:p14="http://schemas.microsoft.com/office/powerpoint/2010/main" val="1436087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err="1" smtClean="0"/>
              <a:t>Git</a:t>
            </a:r>
            <a:r>
              <a:rPr lang="en-US" baseline="0" noProof="0" dirty="0" smtClean="0"/>
              <a:t> commit SHA = SVN revision number</a:t>
            </a:r>
          </a:p>
          <a:p>
            <a:r>
              <a:rPr lang="en-US" baseline="0" noProof="0" dirty="0" smtClean="0"/>
              <a:t>(</a:t>
            </a:r>
            <a:r>
              <a:rPr lang="en-US" baseline="0" noProof="0" dirty="0" err="1" smtClean="0"/>
              <a:t>Git</a:t>
            </a:r>
            <a:r>
              <a:rPr lang="en-US" baseline="0" noProof="0" dirty="0" smtClean="0"/>
              <a:t> cannot have simple number due to </a:t>
            </a:r>
            <a:r>
              <a:rPr lang="en-US" sz="1300" noProof="0" dirty="0" smtClean="0"/>
              <a:t>decentralized nature</a:t>
            </a:r>
            <a:r>
              <a:rPr lang="en-US" baseline="0" noProof="0" dirty="0" smtClean="0"/>
              <a:t>)</a:t>
            </a:r>
            <a:endParaRPr lang="en-US" noProof="0" dirty="0" smtClean="0"/>
          </a:p>
          <a:p>
            <a:endParaRPr lang="en-US" noProof="0" dirty="0" smtClean="0"/>
          </a:p>
          <a:p>
            <a:r>
              <a:rPr lang="en-US" noProof="0" dirty="0" smtClean="0"/>
              <a:t>Commit</a:t>
            </a:r>
            <a:r>
              <a:rPr lang="en-US" baseline="0" noProof="0" dirty="0" smtClean="0"/>
              <a:t> =</a:t>
            </a:r>
          </a:p>
          <a:p>
            <a:pPr marL="185715" indent="-185715">
              <a:buFont typeface="Arial" panose="020B0604020202020204" pitchFamily="34" charset="0"/>
              <a:buChar char="•"/>
            </a:pPr>
            <a:r>
              <a:rPr lang="en-US" sz="1300" noProof="0" dirty="0" smtClean="0"/>
              <a:t>SHA of the tree of files and directories in the commit</a:t>
            </a:r>
          </a:p>
          <a:p>
            <a:pPr marL="185715" indent="-185715">
              <a:buFont typeface="Arial" panose="020B0604020202020204" pitchFamily="34" charset="0"/>
              <a:buChar char="•"/>
            </a:pPr>
            <a:r>
              <a:rPr lang="en-US" sz="1300" noProof="0" dirty="0" smtClean="0"/>
              <a:t>SHA of the parent commit(s)</a:t>
            </a:r>
          </a:p>
          <a:p>
            <a:pPr marL="185715" indent="-185715">
              <a:buFont typeface="Arial" panose="020B0604020202020204" pitchFamily="34" charset="0"/>
              <a:buChar char="•"/>
            </a:pPr>
            <a:r>
              <a:rPr lang="en-US" sz="1300" noProof="0" dirty="0" smtClean="0"/>
              <a:t>commit message</a:t>
            </a:r>
          </a:p>
          <a:p>
            <a:pPr marL="185715" indent="-185715">
              <a:buFont typeface="Arial" panose="020B0604020202020204" pitchFamily="34" charset="0"/>
              <a:buChar char="•"/>
            </a:pPr>
            <a:r>
              <a:rPr lang="en-US" sz="1300" noProof="0" dirty="0" smtClean="0"/>
              <a:t>author name/email/timestamp</a:t>
            </a:r>
          </a:p>
          <a:p>
            <a:pPr marL="185715" indent="-185715">
              <a:buFont typeface="Arial" panose="020B0604020202020204" pitchFamily="34" charset="0"/>
              <a:buChar char="•"/>
            </a:pPr>
            <a:r>
              <a:rPr lang="en-US" sz="1300" noProof="0" dirty="0" smtClean="0"/>
              <a:t>committer name/email/timestamp</a:t>
            </a:r>
          </a:p>
          <a:p>
            <a:endParaRPr lang="en-US" noProof="0" dirty="0" smtClean="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14</a:t>
            </a:fld>
            <a:endParaRPr lang="en-US"/>
          </a:p>
        </p:txBody>
      </p:sp>
    </p:spTree>
    <p:extLst>
      <p:ext uri="{BB962C8B-B14F-4D97-AF65-F5344CB8AC3E}">
        <p14:creationId xmlns:p14="http://schemas.microsoft.com/office/powerpoint/2010/main" val="2514197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A branch does not really « contains » commits</a:t>
            </a:r>
          </a:p>
          <a:p>
            <a:endParaRPr lang="en-US" noProof="0" dirty="0" smtClean="0"/>
          </a:p>
          <a:p>
            <a:r>
              <a:rPr lang="en-US" noProof="0" dirty="0" smtClean="0"/>
              <a:t>A branch is just a name</a:t>
            </a:r>
            <a:r>
              <a:rPr lang="en-US" baseline="0" noProof="0" dirty="0" smtClean="0"/>
              <a:t> for a particular list of commits</a:t>
            </a:r>
          </a:p>
          <a:p>
            <a:endParaRPr lang="en-US" baseline="0" noProof="0" dirty="0" smtClean="0"/>
          </a:p>
          <a:p>
            <a:r>
              <a:rPr lang="en-US" baseline="0" noProof="0" dirty="0" smtClean="0"/>
              <a:t>Commits can appear in several branches</a:t>
            </a:r>
            <a:endParaRPr lang="en-US" noProof="0" dirty="0"/>
          </a:p>
        </p:txBody>
      </p:sp>
      <p:sp>
        <p:nvSpPr>
          <p:cNvPr id="4" name="Espace réservé du numéro de diapositive 3"/>
          <p:cNvSpPr>
            <a:spLocks noGrp="1"/>
          </p:cNvSpPr>
          <p:nvPr>
            <p:ph type="sldNum" sz="quarter" idx="10"/>
          </p:nvPr>
        </p:nvSpPr>
        <p:spPr/>
        <p:txBody>
          <a:bodyPr/>
          <a:lstStyle/>
          <a:p>
            <a:fld id="{C51352D6-DB90-4E7F-9D63-052A5F9664B4}" type="slidenum">
              <a:rPr lang="en-US" smtClean="0"/>
              <a:t>15</a:t>
            </a:fld>
            <a:endParaRPr lang="en-US"/>
          </a:p>
        </p:txBody>
      </p:sp>
    </p:spTree>
    <p:extLst>
      <p:ext uri="{BB962C8B-B14F-4D97-AF65-F5344CB8AC3E}">
        <p14:creationId xmlns:p14="http://schemas.microsoft.com/office/powerpoint/2010/main" val="943820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4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7" name="Picture 3" descr="T:\AUTRE\Ressources\Sopra stuff\Photo PPT\SOPRA_BANKING_WEALTH.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9138" b="4789"/>
          <a:stretch/>
        </p:blipFill>
        <p:spPr bwMode="auto">
          <a:xfrm>
            <a:off x="120035" y="0"/>
            <a:ext cx="9016800"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457200" y="4164187"/>
            <a:ext cx="3599295" cy="541163"/>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 name="Rectangle 91"/>
          <p:cNvSpPr/>
          <p:nvPr userDrawn="1"/>
        </p:nvSpPr>
        <p:spPr>
          <a:xfrm>
            <a:off x="458714" y="356740"/>
            <a:ext cx="2977010" cy="2977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4" name="Text Placeholder 3"/>
          <p:cNvSpPr>
            <a:spLocks noGrp="1"/>
          </p:cNvSpPr>
          <p:nvPr>
            <p:ph type="body" sz="quarter" idx="10" hasCustomPrompt="1"/>
          </p:nvPr>
        </p:nvSpPr>
        <p:spPr>
          <a:xfrm>
            <a:off x="679021" y="590550"/>
            <a:ext cx="2523452" cy="1907261"/>
          </a:xfrm>
          <a:prstGeom prst="rect">
            <a:avLst/>
          </a:prstGeom>
        </p:spPr>
        <p:txBody>
          <a:bodyPr/>
          <a:lstStyle>
            <a:lvl1pPr>
              <a:defRPr sz="2800" b="1">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Type your title in this area.</a:t>
            </a:r>
            <a:endParaRPr lang="en-US" noProof="0" dirty="0"/>
          </a:p>
        </p:txBody>
      </p:sp>
      <p:sp>
        <p:nvSpPr>
          <p:cNvPr id="38" name="Text Placeholder 7"/>
          <p:cNvSpPr>
            <a:spLocks noGrp="1"/>
          </p:cNvSpPr>
          <p:nvPr>
            <p:ph type="body" sz="quarter" idx="11" hasCustomPrompt="1"/>
          </p:nvPr>
        </p:nvSpPr>
        <p:spPr>
          <a:xfrm>
            <a:off x="679021" y="2495550"/>
            <a:ext cx="2523456" cy="245967"/>
          </a:xfrm>
          <a:prstGeom prst="rect">
            <a:avLst/>
          </a:prstGeom>
        </p:spPr>
        <p:txBody>
          <a:bodyPr/>
          <a:lstStyle>
            <a:lvl1pPr>
              <a:defRPr sz="1600">
                <a:solidFill>
                  <a:schemeClr val="bg1"/>
                </a:solidFill>
                <a:latin typeface="+mn-lt"/>
              </a:defRPr>
            </a:lvl1pPr>
          </a:lstStyle>
          <a:p>
            <a:pPr lvl="0"/>
            <a:r>
              <a:rPr lang="en-US" noProof="0" dirty="0" smtClean="0"/>
              <a:t>Name</a:t>
            </a:r>
            <a:endParaRPr lang="en-US" noProof="0" dirty="0"/>
          </a:p>
        </p:txBody>
      </p:sp>
      <p:sp>
        <p:nvSpPr>
          <p:cNvPr id="39" name="Text Placeholder 7"/>
          <p:cNvSpPr>
            <a:spLocks noGrp="1"/>
          </p:cNvSpPr>
          <p:nvPr>
            <p:ph type="body" sz="quarter" idx="12" hasCustomPrompt="1"/>
          </p:nvPr>
        </p:nvSpPr>
        <p:spPr>
          <a:xfrm>
            <a:off x="679021" y="2749551"/>
            <a:ext cx="2523456" cy="245967"/>
          </a:xfrm>
          <a:prstGeom prst="rect">
            <a:avLst/>
          </a:prstGeom>
        </p:spPr>
        <p:txBody>
          <a:bodyPr/>
          <a:lstStyle>
            <a:lvl1pPr>
              <a:defRPr sz="1400">
                <a:solidFill>
                  <a:schemeClr val="bg1"/>
                </a:solidFill>
                <a:latin typeface="+mn-lt"/>
              </a:defRPr>
            </a:lvl1pPr>
          </a:lstStyle>
          <a:p>
            <a:pPr lvl="0"/>
            <a:r>
              <a:rPr lang="en-US" noProof="0" dirty="0" smtClean="0"/>
              <a:t>date, place</a:t>
            </a:r>
            <a:endParaRPr lang="en-US" noProof="0" dirty="0"/>
          </a:p>
        </p:txBody>
      </p:sp>
      <p:sp>
        <p:nvSpPr>
          <p:cNvPr id="41"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973115495"/>
      </p:ext>
    </p:extLst>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p:spTree>
      <p:nvGrpSpPr>
        <p:cNvPr id="1" name=""/>
        <p:cNvGrpSpPr/>
        <p:nvPr/>
      </p:nvGrpSpPr>
      <p:grpSpPr>
        <a:xfrm>
          <a:off x="0" y="0"/>
          <a:ext cx="0" cy="0"/>
          <a:chOff x="0" y="0"/>
          <a:chExt cx="0" cy="0"/>
        </a:xfrm>
      </p:grpSpPr>
      <p:sp>
        <p:nvSpPr>
          <p:cNvPr id="2"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16957717"/>
      </p:ext>
    </p:extLst>
  </p:cSld>
  <p:clrMapOvr>
    <a:masterClrMapping/>
  </p:clrMapOvr>
  <p:transition>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ext">
    <p:spTree>
      <p:nvGrpSpPr>
        <p:cNvPr id="1" name=""/>
        <p:cNvGrpSpPr/>
        <p:nvPr/>
      </p:nvGrpSpPr>
      <p:grpSpPr>
        <a:xfrm>
          <a:off x="0" y="0"/>
          <a:ext cx="0" cy="0"/>
          <a:chOff x="0" y="0"/>
          <a:chExt cx="0" cy="0"/>
        </a:xfrm>
      </p:grpSpPr>
      <p:sp>
        <p:nvSpPr>
          <p:cNvPr id="2"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40670552"/>
      </p:ext>
    </p:extLst>
  </p:cSld>
  <p:clrMapOvr>
    <a:masterClrMapping/>
  </p:clrMapOvr>
  <p:transition>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ext">
    <p:spTree>
      <p:nvGrpSpPr>
        <p:cNvPr id="1" name=""/>
        <p:cNvGrpSpPr/>
        <p:nvPr/>
      </p:nvGrpSpPr>
      <p:grpSpPr>
        <a:xfrm>
          <a:off x="0" y="0"/>
          <a:ext cx="0" cy="0"/>
          <a:chOff x="0" y="0"/>
          <a:chExt cx="0" cy="0"/>
        </a:xfrm>
      </p:grpSpPr>
      <p:sp>
        <p:nvSpPr>
          <p:cNvPr id="5"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Box 5"/>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7"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55587979"/>
      </p:ext>
    </p:extLst>
  </p:cSld>
  <p:clrMapOvr>
    <a:masterClrMapping/>
  </p:clrMapOvr>
  <p:transition>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7" name="Content Placeholder 10"/>
          <p:cNvSpPr>
            <a:spLocks noGrp="1"/>
          </p:cNvSpPr>
          <p:nvPr>
            <p:ph sz="quarter" idx="10"/>
          </p:nvPr>
        </p:nvSpPr>
        <p:spPr>
          <a:xfrm>
            <a:off x="457200" y="1782762"/>
            <a:ext cx="8229600" cy="2998788"/>
          </a:xfrm>
          <a:prstGeom prst="rect">
            <a:avLst/>
          </a:prstGeom>
        </p:spPr>
        <p:txBody>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bg1"/>
                </a:solidFill>
                <a:latin typeface="+mn-lt"/>
              </a:defRPr>
            </a:lvl1pPr>
          </a:lstStyle>
          <a:p>
            <a:pPr lvl="0"/>
            <a:r>
              <a:rPr lang="en-US" dirty="0" smtClean="0"/>
              <a:t>Click to edit Master text styles</a:t>
            </a:r>
            <a:endParaRPr lang="en-US" dirty="0"/>
          </a:p>
        </p:txBody>
      </p:sp>
      <p:sp>
        <p:nvSpPr>
          <p:cNvPr id="11"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835969316"/>
      </p:ext>
    </p:extLst>
  </p:cSld>
  <p:clrMapOvr>
    <a:masterClrMapping/>
  </p:clrMapOvr>
  <p:transition>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ext">
    <p:spTree>
      <p:nvGrpSpPr>
        <p:cNvPr id="1" name=""/>
        <p:cNvGrpSpPr/>
        <p:nvPr/>
      </p:nvGrpSpPr>
      <p:grpSpPr>
        <a:xfrm>
          <a:off x="0" y="0"/>
          <a:ext cx="0" cy="0"/>
          <a:chOff x="0" y="0"/>
          <a:chExt cx="0" cy="0"/>
        </a:xfrm>
      </p:grpSpPr>
      <p:sp>
        <p:nvSpPr>
          <p:cNvPr id="5" name="Rectangle 4"/>
          <p:cNvSpPr/>
          <p:nvPr userDrawn="1"/>
        </p:nvSpPr>
        <p:spPr>
          <a:xfrm>
            <a:off x="124264" y="0"/>
            <a:ext cx="9019736"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30575818"/>
      </p:ext>
    </p:extLst>
  </p:cSld>
  <p:clrMapOvr>
    <a:masterClrMapping/>
  </p:clrMapOvr>
  <p:transition>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1"/>
          <p:cNvSpPr/>
          <p:nvPr userDrawn="1"/>
        </p:nvSpPr>
        <p:spPr>
          <a:xfrm>
            <a:off x="9016800"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Box 9"/>
          <p:cNvSpPr txBox="1"/>
          <p:nvPr userDrawn="1"/>
        </p:nvSpPr>
        <p:spPr bwMode="black">
          <a:xfrm rot="16200000">
            <a:off x="8204100"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8884165"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781365811"/>
      </p:ext>
    </p:extLst>
  </p:cSld>
  <p:clrMapOvr>
    <a:masterClrMapping/>
  </p:clrMapOvr>
  <p:transition>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4214649922"/>
      </p:ext>
    </p:extLst>
  </p:cSld>
  <p:clrMapOvr>
    <a:masterClrMapping/>
  </p:clrMapOvr>
  <p:transition>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Text">
    <p:spTree>
      <p:nvGrpSpPr>
        <p:cNvPr id="1" name=""/>
        <p:cNvGrpSpPr/>
        <p:nvPr/>
      </p:nvGrpSpPr>
      <p:grpSpPr>
        <a:xfrm>
          <a:off x="0" y="0"/>
          <a:ext cx="0" cy="0"/>
          <a:chOff x="0" y="0"/>
          <a:chExt cx="0" cy="0"/>
        </a:xfrm>
      </p:grpSpPr>
      <p:sp>
        <p:nvSpPr>
          <p:cNvPr id="5" name="Rectangle 4"/>
          <p:cNvSpPr/>
          <p:nvPr userDrawn="1"/>
        </p:nvSpPr>
        <p:spPr>
          <a:xfrm>
            <a:off x="0" y="0"/>
            <a:ext cx="9144000" cy="5146461"/>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1"/>
          <p:cNvSpPr/>
          <p:nvPr userDrawn="1"/>
        </p:nvSpPr>
        <p:spPr>
          <a:xfrm rot="5400000">
            <a:off x="4508400" y="5078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Box 6"/>
          <p:cNvSpPr txBox="1"/>
          <p:nvPr userDrawn="1"/>
        </p:nvSpPr>
        <p:spPr bwMode="black">
          <a:xfrm>
            <a:off x="1" y="5033732"/>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9" name="Slide Number Placeholder 2"/>
          <p:cNvSpPr txBox="1">
            <a:spLocks/>
          </p:cNvSpPr>
          <p:nvPr userDrawn="1"/>
        </p:nvSpPr>
        <p:spPr>
          <a:xfrm>
            <a:off x="8737202" y="498756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344904882"/>
      </p:ext>
    </p:extLst>
  </p:cSld>
  <p:clrMapOvr>
    <a:masterClrMapping/>
  </p:clrMapOvr>
  <p:transition>
    <p:push di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estions ?">
    <p:spTree>
      <p:nvGrpSpPr>
        <p:cNvPr id="1" name=""/>
        <p:cNvGrpSpPr/>
        <p:nvPr/>
      </p:nvGrpSpPr>
      <p:grpSpPr>
        <a:xfrm>
          <a:off x="0" y="0"/>
          <a:ext cx="0" cy="0"/>
          <a:chOff x="0" y="0"/>
          <a:chExt cx="0" cy="0"/>
        </a:xfrm>
      </p:grpSpPr>
      <p:pic>
        <p:nvPicPr>
          <p:cNvPr id="4098" name="Picture 2" descr="T:\Powerpoints\shutterstock_123087244.jp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10101"/>
          <a:stretch/>
        </p:blipFill>
        <p:spPr bwMode="auto">
          <a:xfrm flipH="1">
            <a:off x="127200" y="57150"/>
            <a:ext cx="6229350" cy="3733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bwMode="auto">
          <a:xfrm>
            <a:off x="2442838" y="2923744"/>
            <a:ext cx="6243962" cy="140070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r>
              <a:rPr lang="en-US" sz="8800" dirty="0" smtClean="0">
                <a:solidFill>
                  <a:srgbClr val="EE292F"/>
                </a:solidFill>
                <a:latin typeface="HelveticaNeueLT Std Thin" pitchFamily="34" charset="0"/>
              </a:rPr>
              <a:t>Questions ?</a:t>
            </a:r>
          </a:p>
        </p:txBody>
      </p:sp>
      <p:sp>
        <p:nvSpPr>
          <p:cNvPr id="5" name="Text Placeholder 52"/>
          <p:cNvSpPr>
            <a:spLocks noGrp="1"/>
          </p:cNvSpPr>
          <p:nvPr>
            <p:ph type="body" sz="quarter" idx="16" hasCustomPrompt="1"/>
          </p:nvPr>
        </p:nvSpPr>
        <p:spPr>
          <a:xfrm>
            <a:off x="3131841" y="4969449"/>
            <a:ext cx="1800225" cy="92869"/>
          </a:xfrm>
          <a:prstGeom prst="rect">
            <a:avLst/>
          </a:prstGeom>
        </p:spPr>
        <p:txBody>
          <a:bodyPr anchor="ctr">
            <a:noAutofit/>
          </a:bodyPr>
          <a:lstStyle>
            <a:lvl1pPr>
              <a:defRPr sz="800">
                <a:latin typeface="Calibri Light" pitchFamily="34" charset="0"/>
              </a:defRPr>
            </a:lvl1pPr>
          </a:lstStyle>
          <a:p>
            <a:pPr lvl="0"/>
            <a:r>
              <a:rPr lang="en-US" noProof="0" dirty="0" smtClean="0"/>
              <a:t>| Insert title</a:t>
            </a:r>
            <a:endParaRPr lang="en-US" noProof="0" dirty="0"/>
          </a:p>
        </p:txBody>
      </p:sp>
      <p:sp>
        <p:nvSpPr>
          <p:cNvPr id="7"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2"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0704718"/>
      </p:ext>
    </p:extLst>
  </p:cSld>
  <p:clrMapOvr>
    <a:masterClrMapping/>
  </p:clrMapOvr>
  <p:transition>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Text">
    <p:spTree>
      <p:nvGrpSpPr>
        <p:cNvPr id="1" name=""/>
        <p:cNvGrpSpPr/>
        <p:nvPr/>
      </p:nvGrpSpPr>
      <p:grpSpPr>
        <a:xfrm>
          <a:off x="0" y="0"/>
          <a:ext cx="0" cy="0"/>
          <a:chOff x="0" y="0"/>
          <a:chExt cx="0" cy="0"/>
        </a:xfrm>
      </p:grpSpPr>
      <p:sp>
        <p:nvSpPr>
          <p:cNvPr id="10" name="Rechteck 1"/>
          <p:cNvSpPr/>
          <p:nvPr userDrawn="1"/>
        </p:nvSpPr>
        <p:spPr>
          <a:xfrm rot="5400000">
            <a:off x="4508396" y="-4508400"/>
            <a:ext cx="127203" cy="9144004"/>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FFFF"/>
              </a:solidFill>
            </a:endParaRPr>
          </a:p>
        </p:txBody>
      </p:sp>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Rectangle 5"/>
          <p:cNvSpPr/>
          <p:nvPr userDrawn="1"/>
        </p:nvSpPr>
        <p:spPr>
          <a:xfrm>
            <a:off x="0" y="127204"/>
            <a:ext cx="9144000" cy="5016296"/>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bg1"/>
                </a:solidFill>
                <a:latin typeface="HelveticaNeueLT Std" pitchFamily="34" charset="0"/>
              </a:rPr>
              <a:t>Thank</a:t>
            </a:r>
            <a:r>
              <a:rPr lang="en-US" sz="2800" baseline="0" noProof="0" dirty="0" smtClean="0">
                <a:solidFill>
                  <a:schemeClr val="bg1"/>
                </a:solidFill>
                <a:latin typeface="HelveticaNeueLT Std" pitchFamily="34" charset="0"/>
              </a:rPr>
              <a:t> you.</a:t>
            </a:r>
            <a:endParaRPr lang="en-US" sz="2800" noProof="0" dirty="0" smtClean="0">
              <a:solidFill>
                <a:schemeClr val="bg1"/>
              </a:solidFill>
              <a:latin typeface="HelveticaNeueLT Std" pitchFamily="34" charset="0"/>
            </a:endParaRPr>
          </a:p>
        </p:txBody>
      </p:sp>
      <p:sp>
        <p:nvSpPr>
          <p:cNvPr id="8" name="TextBox 7"/>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a:t>
            </a:r>
            <a:endParaRPr lang="en-US" sz="2800" noProof="0" dirty="0" smtClean="0">
              <a:solidFill>
                <a:schemeClr val="bg1"/>
              </a:solidFill>
              <a:latin typeface="HelveticaNeueLT Std" pitchFamily="34" charset="0"/>
            </a:endParaRPr>
          </a:p>
        </p:txBody>
      </p:sp>
      <p:grpSp>
        <p:nvGrpSpPr>
          <p:cNvPr id="9" name="Group 8"/>
          <p:cNvGrpSpPr/>
          <p:nvPr userDrawn="1"/>
        </p:nvGrpSpPr>
        <p:grpSpPr>
          <a:xfrm>
            <a:off x="1805618" y="1200150"/>
            <a:ext cx="5571268" cy="1503591"/>
            <a:chOff x="1850651" y="2253793"/>
            <a:chExt cx="5571268" cy="1503591"/>
          </a:xfrm>
        </p:grpSpPr>
        <p:sp>
          <p:nvSpPr>
            <p:cNvPr id="12" name="TextBox 11"/>
            <p:cNvSpPr txBox="1"/>
            <p:nvPr/>
          </p:nvSpPr>
          <p:spPr bwMode="black">
            <a:xfrm>
              <a:off x="1850651" y="2253793"/>
              <a:ext cx="5442698"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bg1"/>
                  </a:solidFill>
                  <a:latin typeface="HelveticaNeueLT Std" pitchFamily="34" charset="0"/>
                </a:rPr>
                <a:t>THINKING AHEAD BEGINS NOW</a:t>
              </a:r>
              <a:endParaRPr lang="en-US" sz="2800" noProof="0" dirty="0" smtClean="0">
                <a:solidFill>
                  <a:schemeClr val="bg1"/>
                </a:solidFill>
                <a:latin typeface="HelveticaNeueLT Std" pitchFamily="34" charset="0"/>
              </a:endParaRPr>
            </a:p>
          </p:txBody>
        </p:sp>
        <p:sp>
          <p:nvSpPr>
            <p:cNvPr id="13" name="Rectangle 12"/>
            <p:cNvSpPr/>
            <p:nvPr/>
          </p:nvSpPr>
          <p:spPr>
            <a:xfrm>
              <a:off x="7323868" y="3659333"/>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72803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8"/>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8" grpId="2"/>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0"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0035" y="0"/>
            <a:ext cx="9023965"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0035" y="0"/>
            <a:ext cx="9023966"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grpSp>
        <p:nvGrpSpPr>
          <p:cNvPr id="6" name="Group 5"/>
          <p:cNvGrpSpPr>
            <a:grpSpLocks noChangeAspect="1"/>
          </p:cNvGrpSpPr>
          <p:nvPr userDrawn="1"/>
        </p:nvGrpSpPr>
        <p:grpSpPr bwMode="auto">
          <a:xfrm>
            <a:off x="7319401" y="1088325"/>
            <a:ext cx="272561" cy="272561"/>
            <a:chOff x="4272" y="1708"/>
            <a:chExt cx="652" cy="652"/>
          </a:xfrm>
        </p:grpSpPr>
        <p:sp>
          <p:nvSpPr>
            <p:cNvPr id="7" name="AutoShape 4"/>
            <p:cNvSpPr>
              <a:spLocks noChangeAspect="1" noChangeArrowheads="1" noTextEdit="1"/>
            </p:cNvSpPr>
            <p:nvPr/>
          </p:nvSpPr>
          <p:spPr bwMode="auto">
            <a:xfrm>
              <a:off x="4272" y="1708"/>
              <a:ext cx="65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4270" y="1710"/>
              <a:ext cx="652" cy="652"/>
            </a:xfrm>
            <a:custGeom>
              <a:avLst/>
              <a:gdLst>
                <a:gd name="T0" fmla="*/ 138 w 276"/>
                <a:gd name="T1" fmla="*/ 276 h 276"/>
                <a:gd name="T2" fmla="*/ 0 w 276"/>
                <a:gd name="T3" fmla="*/ 138 h 276"/>
                <a:gd name="T4" fmla="*/ 138 w 276"/>
                <a:gd name="T5" fmla="*/ 0 h 276"/>
                <a:gd name="T6" fmla="*/ 276 w 276"/>
                <a:gd name="T7" fmla="*/ 138 h 276"/>
                <a:gd name="T8" fmla="*/ 138 w 276"/>
                <a:gd name="T9" fmla="*/ 276 h 276"/>
                <a:gd name="T10" fmla="*/ 138 w 276"/>
                <a:gd name="T11" fmla="*/ 12 h 276"/>
                <a:gd name="T12" fmla="*/ 12 w 276"/>
                <a:gd name="T13" fmla="*/ 138 h 276"/>
                <a:gd name="T14" fmla="*/ 138 w 276"/>
                <a:gd name="T15" fmla="*/ 264 h 276"/>
                <a:gd name="T16" fmla="*/ 264 w 276"/>
                <a:gd name="T17" fmla="*/ 138 h 276"/>
                <a:gd name="T18" fmla="*/ 138 w 276"/>
                <a:gd name="T19"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276">
                  <a:moveTo>
                    <a:pt x="138" y="276"/>
                  </a:moveTo>
                  <a:cubicBezTo>
                    <a:pt x="62" y="276"/>
                    <a:pt x="0" y="214"/>
                    <a:pt x="0" y="138"/>
                  </a:cubicBezTo>
                  <a:cubicBezTo>
                    <a:pt x="0" y="62"/>
                    <a:pt x="62" y="0"/>
                    <a:pt x="138" y="0"/>
                  </a:cubicBezTo>
                  <a:cubicBezTo>
                    <a:pt x="214" y="0"/>
                    <a:pt x="276" y="62"/>
                    <a:pt x="276" y="138"/>
                  </a:cubicBezTo>
                  <a:cubicBezTo>
                    <a:pt x="276" y="214"/>
                    <a:pt x="214" y="276"/>
                    <a:pt x="138" y="276"/>
                  </a:cubicBezTo>
                  <a:close/>
                  <a:moveTo>
                    <a:pt x="138" y="12"/>
                  </a:moveTo>
                  <a:cubicBezTo>
                    <a:pt x="69" y="12"/>
                    <a:pt x="12" y="69"/>
                    <a:pt x="12" y="138"/>
                  </a:cubicBezTo>
                  <a:cubicBezTo>
                    <a:pt x="12" y="207"/>
                    <a:pt x="69" y="264"/>
                    <a:pt x="138" y="264"/>
                  </a:cubicBezTo>
                  <a:cubicBezTo>
                    <a:pt x="207" y="264"/>
                    <a:pt x="264" y="207"/>
                    <a:pt x="264" y="138"/>
                  </a:cubicBezTo>
                  <a:cubicBezTo>
                    <a:pt x="264" y="69"/>
                    <a:pt x="207" y="12"/>
                    <a:pt x="13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581" y="1821"/>
              <a:ext cx="29" cy="230"/>
            </a:xfrm>
            <a:custGeom>
              <a:avLst/>
              <a:gdLst>
                <a:gd name="T0" fmla="*/ 6 w 12"/>
                <a:gd name="T1" fmla="*/ 97 h 97"/>
                <a:gd name="T2" fmla="*/ 0 w 12"/>
                <a:gd name="T3" fmla="*/ 91 h 97"/>
                <a:gd name="T4" fmla="*/ 0 w 12"/>
                <a:gd name="T5" fmla="*/ 6 h 97"/>
                <a:gd name="T6" fmla="*/ 6 w 12"/>
                <a:gd name="T7" fmla="*/ 0 h 97"/>
                <a:gd name="T8" fmla="*/ 12 w 12"/>
                <a:gd name="T9" fmla="*/ 6 h 97"/>
                <a:gd name="T10" fmla="*/ 12 w 12"/>
                <a:gd name="T11" fmla="*/ 91 h 97"/>
                <a:gd name="T12" fmla="*/ 6 w 12"/>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12" h="97">
                  <a:moveTo>
                    <a:pt x="6" y="97"/>
                  </a:moveTo>
                  <a:cubicBezTo>
                    <a:pt x="3" y="97"/>
                    <a:pt x="0" y="94"/>
                    <a:pt x="0" y="91"/>
                  </a:cubicBezTo>
                  <a:cubicBezTo>
                    <a:pt x="0" y="6"/>
                    <a:pt x="0" y="6"/>
                    <a:pt x="0" y="6"/>
                  </a:cubicBezTo>
                  <a:cubicBezTo>
                    <a:pt x="0" y="2"/>
                    <a:pt x="3" y="0"/>
                    <a:pt x="6" y="0"/>
                  </a:cubicBezTo>
                  <a:cubicBezTo>
                    <a:pt x="9" y="0"/>
                    <a:pt x="12" y="2"/>
                    <a:pt x="12" y="6"/>
                  </a:cubicBezTo>
                  <a:cubicBezTo>
                    <a:pt x="12" y="91"/>
                    <a:pt x="12" y="91"/>
                    <a:pt x="12" y="91"/>
                  </a:cubicBezTo>
                  <a:cubicBezTo>
                    <a:pt x="12" y="94"/>
                    <a:pt x="9" y="97"/>
                    <a:pt x="6" y="9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4702" y="1798"/>
              <a:ext cx="38" cy="42"/>
            </a:xfrm>
            <a:custGeom>
              <a:avLst/>
              <a:gdLst>
                <a:gd name="T0" fmla="*/ 6 w 16"/>
                <a:gd name="T1" fmla="*/ 18 h 18"/>
                <a:gd name="T2" fmla="*/ 3 w 16"/>
                <a:gd name="T3" fmla="*/ 17 h 18"/>
                <a:gd name="T4" fmla="*/ 1 w 16"/>
                <a:gd name="T5" fmla="*/ 10 h 18"/>
                <a:gd name="T6" fmla="*/ 5 w 16"/>
                <a:gd name="T7" fmla="*/ 4 h 18"/>
                <a:gd name="T8" fmla="*/ 12 w 16"/>
                <a:gd name="T9" fmla="*/ 2 h 18"/>
                <a:gd name="T10" fmla="*/ 14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5" y="18"/>
                    <a:pt x="4" y="18"/>
                    <a:pt x="3" y="17"/>
                  </a:cubicBezTo>
                  <a:cubicBezTo>
                    <a:pt x="1" y="16"/>
                    <a:pt x="0" y="12"/>
                    <a:pt x="1" y="10"/>
                  </a:cubicBezTo>
                  <a:cubicBezTo>
                    <a:pt x="5" y="4"/>
                    <a:pt x="5" y="4"/>
                    <a:pt x="5" y="4"/>
                  </a:cubicBezTo>
                  <a:cubicBezTo>
                    <a:pt x="6" y="1"/>
                    <a:pt x="10" y="0"/>
                    <a:pt x="12" y="2"/>
                  </a:cubicBezTo>
                  <a:cubicBezTo>
                    <a:pt x="15" y="3"/>
                    <a:pt x="16" y="7"/>
                    <a:pt x="14"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4451" y="2230"/>
              <a:ext cx="38" cy="43"/>
            </a:xfrm>
            <a:custGeom>
              <a:avLst/>
              <a:gdLst>
                <a:gd name="T0" fmla="*/ 6 w 16"/>
                <a:gd name="T1" fmla="*/ 18 h 18"/>
                <a:gd name="T2" fmla="*/ 4 w 16"/>
                <a:gd name="T3" fmla="*/ 17 h 18"/>
                <a:gd name="T4" fmla="*/ 2 w 16"/>
                <a:gd name="T5" fmla="*/ 10 h 18"/>
                <a:gd name="T6" fmla="*/ 5 w 16"/>
                <a:gd name="T7" fmla="*/ 4 h 18"/>
                <a:gd name="T8" fmla="*/ 13 w 16"/>
                <a:gd name="T9" fmla="*/ 2 h 18"/>
                <a:gd name="T10" fmla="*/ 15 w 16"/>
                <a:gd name="T11" fmla="*/ 9 h 18"/>
                <a:gd name="T12" fmla="*/ 11 w 16"/>
                <a:gd name="T13" fmla="*/ 15 h 18"/>
                <a:gd name="T14" fmla="*/ 6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6" y="18"/>
                  </a:moveTo>
                  <a:cubicBezTo>
                    <a:pt x="6" y="18"/>
                    <a:pt x="5" y="18"/>
                    <a:pt x="4" y="17"/>
                  </a:cubicBezTo>
                  <a:cubicBezTo>
                    <a:pt x="1" y="16"/>
                    <a:pt x="0" y="12"/>
                    <a:pt x="2" y="10"/>
                  </a:cubicBezTo>
                  <a:cubicBezTo>
                    <a:pt x="5" y="4"/>
                    <a:pt x="5" y="4"/>
                    <a:pt x="5" y="4"/>
                  </a:cubicBezTo>
                  <a:cubicBezTo>
                    <a:pt x="6" y="1"/>
                    <a:pt x="10" y="0"/>
                    <a:pt x="13" y="2"/>
                  </a:cubicBezTo>
                  <a:cubicBezTo>
                    <a:pt x="15" y="3"/>
                    <a:pt x="16" y="7"/>
                    <a:pt x="15" y="9"/>
                  </a:cubicBezTo>
                  <a:cubicBezTo>
                    <a:pt x="11" y="15"/>
                    <a:pt x="11" y="15"/>
                    <a:pt x="11" y="15"/>
                  </a:cubicBezTo>
                  <a:cubicBezTo>
                    <a:pt x="10" y="17"/>
                    <a:pt x="8"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4789" y="2143"/>
              <a:ext cx="45" cy="35"/>
            </a:xfrm>
            <a:custGeom>
              <a:avLst/>
              <a:gdLst>
                <a:gd name="T0" fmla="*/ 12 w 19"/>
                <a:gd name="T1" fmla="*/ 15 h 15"/>
                <a:gd name="T2" fmla="*/ 10 w 19"/>
                <a:gd name="T3" fmla="*/ 14 h 15"/>
                <a:gd name="T4" fmla="*/ 4 w 19"/>
                <a:gd name="T5" fmla="*/ 11 h 15"/>
                <a:gd name="T6" fmla="*/ 2 w 19"/>
                <a:gd name="T7" fmla="*/ 3 h 15"/>
                <a:gd name="T8" fmla="*/ 9 w 19"/>
                <a:gd name="T9" fmla="*/ 1 h 15"/>
                <a:gd name="T10" fmla="*/ 15 w 19"/>
                <a:gd name="T11" fmla="*/ 5 h 15"/>
                <a:gd name="T12" fmla="*/ 17 w 19"/>
                <a:gd name="T13" fmla="*/ 12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4"/>
                  </a:cubicBezTo>
                  <a:cubicBezTo>
                    <a:pt x="4" y="11"/>
                    <a:pt x="4" y="11"/>
                    <a:pt x="4" y="11"/>
                  </a:cubicBezTo>
                  <a:cubicBezTo>
                    <a:pt x="1" y="9"/>
                    <a:pt x="0" y="6"/>
                    <a:pt x="2" y="3"/>
                  </a:cubicBezTo>
                  <a:cubicBezTo>
                    <a:pt x="3" y="1"/>
                    <a:pt x="7" y="0"/>
                    <a:pt x="9" y="1"/>
                  </a:cubicBezTo>
                  <a:cubicBezTo>
                    <a:pt x="15" y="5"/>
                    <a:pt x="15" y="5"/>
                    <a:pt x="15" y="5"/>
                  </a:cubicBezTo>
                  <a:cubicBezTo>
                    <a:pt x="18" y="6"/>
                    <a:pt x="19" y="10"/>
                    <a:pt x="17" y="12"/>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357" y="1892"/>
              <a:ext cx="45" cy="36"/>
            </a:xfrm>
            <a:custGeom>
              <a:avLst/>
              <a:gdLst>
                <a:gd name="T0" fmla="*/ 12 w 19"/>
                <a:gd name="T1" fmla="*/ 15 h 15"/>
                <a:gd name="T2" fmla="*/ 10 w 19"/>
                <a:gd name="T3" fmla="*/ 15 h 15"/>
                <a:gd name="T4" fmla="*/ 4 w 19"/>
                <a:gd name="T5" fmla="*/ 11 h 15"/>
                <a:gd name="T6" fmla="*/ 2 w 19"/>
                <a:gd name="T7" fmla="*/ 4 h 15"/>
                <a:gd name="T8" fmla="*/ 9 w 19"/>
                <a:gd name="T9" fmla="*/ 2 h 15"/>
                <a:gd name="T10" fmla="*/ 15 w 19"/>
                <a:gd name="T11" fmla="*/ 5 h 15"/>
                <a:gd name="T12" fmla="*/ 17 w 19"/>
                <a:gd name="T13" fmla="*/ 13 h 15"/>
                <a:gd name="T14" fmla="*/ 12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2" y="15"/>
                  </a:moveTo>
                  <a:cubicBezTo>
                    <a:pt x="11" y="15"/>
                    <a:pt x="10" y="15"/>
                    <a:pt x="10" y="15"/>
                  </a:cubicBezTo>
                  <a:cubicBezTo>
                    <a:pt x="4" y="11"/>
                    <a:pt x="4" y="11"/>
                    <a:pt x="4" y="11"/>
                  </a:cubicBezTo>
                  <a:cubicBezTo>
                    <a:pt x="1" y="10"/>
                    <a:pt x="0" y="6"/>
                    <a:pt x="2" y="4"/>
                  </a:cubicBezTo>
                  <a:cubicBezTo>
                    <a:pt x="3" y="1"/>
                    <a:pt x="7" y="0"/>
                    <a:pt x="9" y="2"/>
                  </a:cubicBezTo>
                  <a:cubicBezTo>
                    <a:pt x="15" y="5"/>
                    <a:pt x="15" y="5"/>
                    <a:pt x="15" y="5"/>
                  </a:cubicBezTo>
                  <a:cubicBezTo>
                    <a:pt x="18" y="6"/>
                    <a:pt x="19" y="10"/>
                    <a:pt x="17" y="13"/>
                  </a:cubicBezTo>
                  <a:cubicBezTo>
                    <a:pt x="16" y="14"/>
                    <a:pt x="14" y="15"/>
                    <a:pt x="1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451" y="1798"/>
              <a:ext cx="38" cy="42"/>
            </a:xfrm>
            <a:custGeom>
              <a:avLst/>
              <a:gdLst>
                <a:gd name="T0" fmla="*/ 10 w 16"/>
                <a:gd name="T1" fmla="*/ 18 h 18"/>
                <a:gd name="T2" fmla="*/ 5 w 16"/>
                <a:gd name="T3" fmla="*/ 15 h 18"/>
                <a:gd name="T4" fmla="*/ 2 w 16"/>
                <a:gd name="T5" fmla="*/ 9 h 18"/>
                <a:gd name="T6" fmla="*/ 4 w 16"/>
                <a:gd name="T7" fmla="*/ 2 h 18"/>
                <a:gd name="T8" fmla="*/ 11 w 16"/>
                <a:gd name="T9" fmla="*/ 4 h 18"/>
                <a:gd name="T10" fmla="*/ 15 w 16"/>
                <a:gd name="T11" fmla="*/ 10 h 18"/>
                <a:gd name="T12" fmla="*/ 13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2" y="9"/>
                    <a:pt x="2" y="9"/>
                    <a:pt x="2" y="9"/>
                  </a:cubicBezTo>
                  <a:cubicBezTo>
                    <a:pt x="0" y="7"/>
                    <a:pt x="1" y="3"/>
                    <a:pt x="4" y="2"/>
                  </a:cubicBezTo>
                  <a:cubicBezTo>
                    <a:pt x="6" y="0"/>
                    <a:pt x="10" y="1"/>
                    <a:pt x="11" y="4"/>
                  </a:cubicBezTo>
                  <a:cubicBezTo>
                    <a:pt x="15" y="10"/>
                    <a:pt x="15" y="10"/>
                    <a:pt x="15" y="10"/>
                  </a:cubicBezTo>
                  <a:cubicBezTo>
                    <a:pt x="16" y="12"/>
                    <a:pt x="15" y="16"/>
                    <a:pt x="13" y="17"/>
                  </a:cubicBezTo>
                  <a:cubicBezTo>
                    <a:pt x="12" y="18"/>
                    <a:pt x="11"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4702" y="2230"/>
              <a:ext cx="38" cy="43"/>
            </a:xfrm>
            <a:custGeom>
              <a:avLst/>
              <a:gdLst>
                <a:gd name="T0" fmla="*/ 10 w 16"/>
                <a:gd name="T1" fmla="*/ 18 h 18"/>
                <a:gd name="T2" fmla="*/ 5 w 16"/>
                <a:gd name="T3" fmla="*/ 15 h 18"/>
                <a:gd name="T4" fmla="*/ 1 w 16"/>
                <a:gd name="T5" fmla="*/ 9 h 18"/>
                <a:gd name="T6" fmla="*/ 3 w 16"/>
                <a:gd name="T7" fmla="*/ 2 h 18"/>
                <a:gd name="T8" fmla="*/ 11 w 16"/>
                <a:gd name="T9" fmla="*/ 4 h 18"/>
                <a:gd name="T10" fmla="*/ 14 w 16"/>
                <a:gd name="T11" fmla="*/ 10 h 18"/>
                <a:gd name="T12" fmla="*/ 12 w 16"/>
                <a:gd name="T13" fmla="*/ 17 h 18"/>
                <a:gd name="T14" fmla="*/ 10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10" y="18"/>
                  </a:moveTo>
                  <a:cubicBezTo>
                    <a:pt x="8" y="18"/>
                    <a:pt x="6" y="17"/>
                    <a:pt x="5" y="15"/>
                  </a:cubicBezTo>
                  <a:cubicBezTo>
                    <a:pt x="1" y="9"/>
                    <a:pt x="1" y="9"/>
                    <a:pt x="1" y="9"/>
                  </a:cubicBezTo>
                  <a:cubicBezTo>
                    <a:pt x="0" y="7"/>
                    <a:pt x="1" y="3"/>
                    <a:pt x="3" y="2"/>
                  </a:cubicBezTo>
                  <a:cubicBezTo>
                    <a:pt x="6" y="0"/>
                    <a:pt x="9" y="1"/>
                    <a:pt x="11" y="4"/>
                  </a:cubicBezTo>
                  <a:cubicBezTo>
                    <a:pt x="14" y="10"/>
                    <a:pt x="14" y="10"/>
                    <a:pt x="14" y="10"/>
                  </a:cubicBezTo>
                  <a:cubicBezTo>
                    <a:pt x="16" y="12"/>
                    <a:pt x="15" y="16"/>
                    <a:pt x="12" y="17"/>
                  </a:cubicBezTo>
                  <a:cubicBezTo>
                    <a:pt x="11" y="18"/>
                    <a:pt x="10" y="18"/>
                    <a:pt x="10"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357" y="2143"/>
              <a:ext cx="45" cy="35"/>
            </a:xfrm>
            <a:custGeom>
              <a:avLst/>
              <a:gdLst>
                <a:gd name="T0" fmla="*/ 7 w 19"/>
                <a:gd name="T1" fmla="*/ 15 h 15"/>
                <a:gd name="T2" fmla="*/ 2 w 19"/>
                <a:gd name="T3" fmla="*/ 12 h 15"/>
                <a:gd name="T4" fmla="*/ 4 w 19"/>
                <a:gd name="T5" fmla="*/ 5 h 15"/>
                <a:gd name="T6" fmla="*/ 10 w 19"/>
                <a:gd name="T7" fmla="*/ 1 h 15"/>
                <a:gd name="T8" fmla="*/ 17 w 19"/>
                <a:gd name="T9" fmla="*/ 3 h 15"/>
                <a:gd name="T10" fmla="*/ 15 w 19"/>
                <a:gd name="T11" fmla="*/ 11 h 15"/>
                <a:gd name="T12" fmla="*/ 9 w 19"/>
                <a:gd name="T13" fmla="*/ 14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2"/>
                  </a:cubicBezTo>
                  <a:cubicBezTo>
                    <a:pt x="0" y="10"/>
                    <a:pt x="1" y="6"/>
                    <a:pt x="4" y="5"/>
                  </a:cubicBezTo>
                  <a:cubicBezTo>
                    <a:pt x="10" y="1"/>
                    <a:pt x="10" y="1"/>
                    <a:pt x="10" y="1"/>
                  </a:cubicBezTo>
                  <a:cubicBezTo>
                    <a:pt x="12" y="0"/>
                    <a:pt x="16" y="1"/>
                    <a:pt x="17" y="3"/>
                  </a:cubicBezTo>
                  <a:cubicBezTo>
                    <a:pt x="19" y="6"/>
                    <a:pt x="18" y="10"/>
                    <a:pt x="15" y="11"/>
                  </a:cubicBezTo>
                  <a:cubicBezTo>
                    <a:pt x="9" y="14"/>
                    <a:pt x="9" y="14"/>
                    <a:pt x="9" y="14"/>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789" y="1892"/>
              <a:ext cx="45" cy="36"/>
            </a:xfrm>
            <a:custGeom>
              <a:avLst/>
              <a:gdLst>
                <a:gd name="T0" fmla="*/ 7 w 19"/>
                <a:gd name="T1" fmla="*/ 15 h 15"/>
                <a:gd name="T2" fmla="*/ 2 w 19"/>
                <a:gd name="T3" fmla="*/ 13 h 15"/>
                <a:gd name="T4" fmla="*/ 4 w 19"/>
                <a:gd name="T5" fmla="*/ 5 h 15"/>
                <a:gd name="T6" fmla="*/ 10 w 19"/>
                <a:gd name="T7" fmla="*/ 2 h 15"/>
                <a:gd name="T8" fmla="*/ 17 w 19"/>
                <a:gd name="T9" fmla="*/ 4 h 15"/>
                <a:gd name="T10" fmla="*/ 15 w 19"/>
                <a:gd name="T11" fmla="*/ 11 h 15"/>
                <a:gd name="T12" fmla="*/ 9 w 19"/>
                <a:gd name="T13" fmla="*/ 15 h 15"/>
                <a:gd name="T14" fmla="*/ 7 w 1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7" y="15"/>
                  </a:moveTo>
                  <a:cubicBezTo>
                    <a:pt x="5" y="15"/>
                    <a:pt x="3" y="14"/>
                    <a:pt x="2" y="13"/>
                  </a:cubicBezTo>
                  <a:cubicBezTo>
                    <a:pt x="0" y="10"/>
                    <a:pt x="1" y="6"/>
                    <a:pt x="4" y="5"/>
                  </a:cubicBezTo>
                  <a:cubicBezTo>
                    <a:pt x="10" y="2"/>
                    <a:pt x="10" y="2"/>
                    <a:pt x="10" y="2"/>
                  </a:cubicBezTo>
                  <a:cubicBezTo>
                    <a:pt x="12" y="0"/>
                    <a:pt x="16" y="1"/>
                    <a:pt x="17" y="4"/>
                  </a:cubicBezTo>
                  <a:cubicBezTo>
                    <a:pt x="19" y="6"/>
                    <a:pt x="18" y="10"/>
                    <a:pt x="15" y="11"/>
                  </a:cubicBezTo>
                  <a:cubicBezTo>
                    <a:pt x="9" y="15"/>
                    <a:pt x="9" y="15"/>
                    <a:pt x="9" y="15"/>
                  </a:cubicBezTo>
                  <a:cubicBezTo>
                    <a:pt x="9" y="15"/>
                    <a:pt x="8" y="15"/>
                    <a:pt x="7"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324" y="2022"/>
              <a:ext cx="42" cy="29"/>
            </a:xfrm>
            <a:custGeom>
              <a:avLst/>
              <a:gdLst>
                <a:gd name="T0" fmla="*/ 13 w 18"/>
                <a:gd name="T1" fmla="*/ 12 h 12"/>
                <a:gd name="T2" fmla="*/ 13 w 18"/>
                <a:gd name="T3" fmla="*/ 12 h 12"/>
                <a:gd name="T4" fmla="*/ 6 w 18"/>
                <a:gd name="T5" fmla="*/ 12 h 12"/>
                <a:gd name="T6" fmla="*/ 0 w 18"/>
                <a:gd name="T7" fmla="*/ 6 h 12"/>
                <a:gd name="T8" fmla="*/ 6 w 18"/>
                <a:gd name="T9" fmla="*/ 0 h 12"/>
                <a:gd name="T10" fmla="*/ 6 w 18"/>
                <a:gd name="T11" fmla="*/ 0 h 12"/>
                <a:gd name="T12" fmla="*/ 13 w 18"/>
                <a:gd name="T13" fmla="*/ 0 h 12"/>
                <a:gd name="T14" fmla="*/ 18 w 18"/>
                <a:gd name="T15" fmla="*/ 6 h 12"/>
                <a:gd name="T16" fmla="*/ 13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13" y="12"/>
                  </a:moveTo>
                  <a:cubicBezTo>
                    <a:pt x="13" y="12"/>
                    <a:pt x="13" y="12"/>
                    <a:pt x="13" y="12"/>
                  </a:cubicBezTo>
                  <a:cubicBezTo>
                    <a:pt x="6" y="12"/>
                    <a:pt x="6" y="12"/>
                    <a:pt x="6" y="12"/>
                  </a:cubicBezTo>
                  <a:cubicBezTo>
                    <a:pt x="3" y="12"/>
                    <a:pt x="0" y="9"/>
                    <a:pt x="0" y="6"/>
                  </a:cubicBezTo>
                  <a:cubicBezTo>
                    <a:pt x="0" y="3"/>
                    <a:pt x="3" y="0"/>
                    <a:pt x="6" y="0"/>
                  </a:cubicBezTo>
                  <a:cubicBezTo>
                    <a:pt x="6" y="0"/>
                    <a:pt x="6" y="0"/>
                    <a:pt x="6" y="0"/>
                  </a:cubicBezTo>
                  <a:cubicBezTo>
                    <a:pt x="13" y="0"/>
                    <a:pt x="13" y="0"/>
                    <a:pt x="13" y="0"/>
                  </a:cubicBezTo>
                  <a:cubicBezTo>
                    <a:pt x="16" y="0"/>
                    <a:pt x="18" y="3"/>
                    <a:pt x="18" y="6"/>
                  </a:cubicBezTo>
                  <a:cubicBezTo>
                    <a:pt x="18" y="9"/>
                    <a:pt x="16" y="12"/>
                    <a:pt x="1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825" y="2022"/>
              <a:ext cx="42" cy="29"/>
            </a:xfrm>
            <a:custGeom>
              <a:avLst/>
              <a:gdLst>
                <a:gd name="T0" fmla="*/ 5 w 18"/>
                <a:gd name="T1" fmla="*/ 12 h 12"/>
                <a:gd name="T2" fmla="*/ 0 w 18"/>
                <a:gd name="T3" fmla="*/ 6 h 12"/>
                <a:gd name="T4" fmla="*/ 5 w 18"/>
                <a:gd name="T5" fmla="*/ 0 h 12"/>
                <a:gd name="T6" fmla="*/ 12 w 18"/>
                <a:gd name="T7" fmla="*/ 0 h 12"/>
                <a:gd name="T8" fmla="*/ 12 w 18"/>
                <a:gd name="T9" fmla="*/ 0 h 12"/>
                <a:gd name="T10" fmla="*/ 18 w 18"/>
                <a:gd name="T11" fmla="*/ 6 h 12"/>
                <a:gd name="T12" fmla="*/ 12 w 18"/>
                <a:gd name="T13" fmla="*/ 12 h 12"/>
                <a:gd name="T14" fmla="*/ 5 w 18"/>
                <a:gd name="T15" fmla="*/ 12 h 12"/>
                <a:gd name="T16" fmla="*/ 5 w 18"/>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2">
                  <a:moveTo>
                    <a:pt x="5" y="12"/>
                  </a:moveTo>
                  <a:cubicBezTo>
                    <a:pt x="2" y="12"/>
                    <a:pt x="0" y="9"/>
                    <a:pt x="0" y="6"/>
                  </a:cubicBezTo>
                  <a:cubicBezTo>
                    <a:pt x="0" y="3"/>
                    <a:pt x="2" y="0"/>
                    <a:pt x="5" y="0"/>
                  </a:cubicBezTo>
                  <a:cubicBezTo>
                    <a:pt x="12" y="0"/>
                    <a:pt x="12" y="0"/>
                    <a:pt x="12" y="0"/>
                  </a:cubicBezTo>
                  <a:cubicBezTo>
                    <a:pt x="12" y="0"/>
                    <a:pt x="12" y="0"/>
                    <a:pt x="12" y="0"/>
                  </a:cubicBezTo>
                  <a:cubicBezTo>
                    <a:pt x="15" y="0"/>
                    <a:pt x="18" y="3"/>
                    <a:pt x="18" y="6"/>
                  </a:cubicBezTo>
                  <a:cubicBezTo>
                    <a:pt x="18" y="9"/>
                    <a:pt x="15" y="12"/>
                    <a:pt x="12" y="12"/>
                  </a:cubicBezTo>
                  <a:cubicBezTo>
                    <a:pt x="5" y="12"/>
                    <a:pt x="5" y="12"/>
                    <a:pt x="5" y="12"/>
                  </a:cubicBezTo>
                  <a:cubicBezTo>
                    <a:pt x="5" y="12"/>
                    <a:pt x="5" y="12"/>
                    <a:pt x="5"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581" y="2266"/>
              <a:ext cx="29" cy="42"/>
            </a:xfrm>
            <a:custGeom>
              <a:avLst/>
              <a:gdLst>
                <a:gd name="T0" fmla="*/ 6 w 12"/>
                <a:gd name="T1" fmla="*/ 18 h 18"/>
                <a:gd name="T2" fmla="*/ 6 w 12"/>
                <a:gd name="T3" fmla="*/ 18 h 18"/>
                <a:gd name="T4" fmla="*/ 0 w 12"/>
                <a:gd name="T5" fmla="*/ 12 h 18"/>
                <a:gd name="T6" fmla="*/ 0 w 12"/>
                <a:gd name="T7" fmla="*/ 5 h 18"/>
                <a:gd name="T8" fmla="*/ 6 w 12"/>
                <a:gd name="T9" fmla="*/ 0 h 18"/>
                <a:gd name="T10" fmla="*/ 12 w 12"/>
                <a:gd name="T11" fmla="*/ 5 h 18"/>
                <a:gd name="T12" fmla="*/ 12 w 12"/>
                <a:gd name="T13" fmla="*/ 12 h 18"/>
                <a:gd name="T14" fmla="*/ 6 w 12"/>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8">
                  <a:moveTo>
                    <a:pt x="6" y="18"/>
                  </a:moveTo>
                  <a:cubicBezTo>
                    <a:pt x="6" y="18"/>
                    <a:pt x="6" y="18"/>
                    <a:pt x="6" y="18"/>
                  </a:cubicBezTo>
                  <a:cubicBezTo>
                    <a:pt x="3" y="18"/>
                    <a:pt x="0" y="15"/>
                    <a:pt x="0" y="12"/>
                  </a:cubicBezTo>
                  <a:cubicBezTo>
                    <a:pt x="0" y="5"/>
                    <a:pt x="0" y="5"/>
                    <a:pt x="0" y="5"/>
                  </a:cubicBezTo>
                  <a:cubicBezTo>
                    <a:pt x="0" y="2"/>
                    <a:pt x="3" y="0"/>
                    <a:pt x="6" y="0"/>
                  </a:cubicBezTo>
                  <a:cubicBezTo>
                    <a:pt x="9" y="0"/>
                    <a:pt x="12" y="2"/>
                    <a:pt x="12" y="5"/>
                  </a:cubicBezTo>
                  <a:cubicBezTo>
                    <a:pt x="12" y="12"/>
                    <a:pt x="12" y="12"/>
                    <a:pt x="12" y="12"/>
                  </a:cubicBezTo>
                  <a:cubicBezTo>
                    <a:pt x="12" y="15"/>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581" y="1765"/>
              <a:ext cx="29" cy="42"/>
            </a:xfrm>
            <a:custGeom>
              <a:avLst/>
              <a:gdLst>
                <a:gd name="T0" fmla="*/ 6 w 12"/>
                <a:gd name="T1" fmla="*/ 18 h 18"/>
                <a:gd name="T2" fmla="*/ 0 w 12"/>
                <a:gd name="T3" fmla="*/ 13 h 18"/>
                <a:gd name="T4" fmla="*/ 0 w 12"/>
                <a:gd name="T5" fmla="*/ 6 h 18"/>
                <a:gd name="T6" fmla="*/ 6 w 12"/>
                <a:gd name="T7" fmla="*/ 0 h 18"/>
                <a:gd name="T8" fmla="*/ 12 w 12"/>
                <a:gd name="T9" fmla="*/ 6 h 18"/>
                <a:gd name="T10" fmla="*/ 12 w 12"/>
                <a:gd name="T11" fmla="*/ 13 h 18"/>
                <a:gd name="T12" fmla="*/ 6 w 1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2" h="18">
                  <a:moveTo>
                    <a:pt x="6" y="18"/>
                  </a:moveTo>
                  <a:cubicBezTo>
                    <a:pt x="3" y="18"/>
                    <a:pt x="0" y="16"/>
                    <a:pt x="0" y="13"/>
                  </a:cubicBezTo>
                  <a:cubicBezTo>
                    <a:pt x="0" y="6"/>
                    <a:pt x="0" y="6"/>
                    <a:pt x="0" y="6"/>
                  </a:cubicBezTo>
                  <a:cubicBezTo>
                    <a:pt x="0" y="3"/>
                    <a:pt x="3" y="0"/>
                    <a:pt x="6" y="0"/>
                  </a:cubicBezTo>
                  <a:cubicBezTo>
                    <a:pt x="9" y="0"/>
                    <a:pt x="12" y="3"/>
                    <a:pt x="12" y="6"/>
                  </a:cubicBezTo>
                  <a:cubicBezTo>
                    <a:pt x="12" y="13"/>
                    <a:pt x="12" y="13"/>
                    <a:pt x="12" y="13"/>
                  </a:cubicBezTo>
                  <a:cubicBezTo>
                    <a:pt x="12" y="16"/>
                    <a:pt x="9" y="18"/>
                    <a:pt x="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4492" y="2025"/>
              <a:ext cx="115" cy="113"/>
            </a:xfrm>
            <a:custGeom>
              <a:avLst/>
              <a:gdLst>
                <a:gd name="T0" fmla="*/ 7 w 49"/>
                <a:gd name="T1" fmla="*/ 48 h 48"/>
                <a:gd name="T2" fmla="*/ 2 w 49"/>
                <a:gd name="T3" fmla="*/ 47 h 48"/>
                <a:gd name="T4" fmla="*/ 2 w 49"/>
                <a:gd name="T5" fmla="*/ 38 h 48"/>
                <a:gd name="T6" fmla="*/ 38 w 49"/>
                <a:gd name="T7" fmla="*/ 2 h 48"/>
                <a:gd name="T8" fmla="*/ 47 w 49"/>
                <a:gd name="T9" fmla="*/ 2 h 48"/>
                <a:gd name="T10" fmla="*/ 47 w 49"/>
                <a:gd name="T11" fmla="*/ 11 h 48"/>
                <a:gd name="T12" fmla="*/ 11 w 49"/>
                <a:gd name="T13" fmla="*/ 47 h 48"/>
                <a:gd name="T14" fmla="*/ 7 w 49"/>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8">
                  <a:moveTo>
                    <a:pt x="7" y="48"/>
                  </a:moveTo>
                  <a:cubicBezTo>
                    <a:pt x="5" y="48"/>
                    <a:pt x="3" y="48"/>
                    <a:pt x="2" y="47"/>
                  </a:cubicBezTo>
                  <a:cubicBezTo>
                    <a:pt x="0" y="44"/>
                    <a:pt x="0" y="40"/>
                    <a:pt x="2" y="38"/>
                  </a:cubicBezTo>
                  <a:cubicBezTo>
                    <a:pt x="38" y="2"/>
                    <a:pt x="38" y="2"/>
                    <a:pt x="38" y="2"/>
                  </a:cubicBezTo>
                  <a:cubicBezTo>
                    <a:pt x="41" y="0"/>
                    <a:pt x="44" y="0"/>
                    <a:pt x="47" y="2"/>
                  </a:cubicBezTo>
                  <a:cubicBezTo>
                    <a:pt x="49" y="4"/>
                    <a:pt x="49" y="8"/>
                    <a:pt x="47" y="11"/>
                  </a:cubicBezTo>
                  <a:cubicBezTo>
                    <a:pt x="11" y="47"/>
                    <a:pt x="11" y="47"/>
                    <a:pt x="11" y="47"/>
                  </a:cubicBezTo>
                  <a:cubicBezTo>
                    <a:pt x="10" y="48"/>
                    <a:pt x="8" y="48"/>
                    <a:pt x="7"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
        <p:nvSpPr>
          <p:cNvPr id="24" name="Text Placeholder 27"/>
          <p:cNvSpPr>
            <a:spLocks noGrp="1"/>
          </p:cNvSpPr>
          <p:nvPr>
            <p:ph type="body" sz="quarter" idx="11" hasCustomPrompt="1"/>
          </p:nvPr>
        </p:nvSpPr>
        <p:spPr>
          <a:xfrm>
            <a:off x="7003366" y="1513775"/>
            <a:ext cx="1683434" cy="2012950"/>
          </a:xfrm>
          <a:prstGeom prst="rect">
            <a:avLst/>
          </a:prstGeom>
        </p:spPr>
        <p:txBody>
          <a:bodyPr/>
          <a:lstStyle>
            <a:lvl1pPr marL="0" indent="0">
              <a:lnSpc>
                <a:spcPct val="150000"/>
              </a:lnSpc>
              <a:buFont typeface="Wingdings" panose="05000000000000000000" pitchFamily="2" charset="2"/>
              <a:buNone/>
              <a:defRPr sz="2400">
                <a:solidFill>
                  <a:schemeClr val="bg1"/>
                </a:solidFill>
                <a:latin typeface="+mn-lt"/>
              </a:defRPr>
            </a:lvl1pPr>
          </a:lstStyle>
          <a:p>
            <a:pPr lvl="0"/>
            <a:r>
              <a:rPr lang="fr-BE" dirty="0" smtClean="0"/>
              <a:t>00’00</a:t>
            </a:r>
            <a:endParaRPr lang="en-US" dirty="0"/>
          </a:p>
        </p:txBody>
      </p:sp>
      <p:sp>
        <p:nvSpPr>
          <p:cNvPr id="28" name="TextBox 27"/>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9"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565173353"/>
      </p:ext>
    </p:extLst>
  </p:cSld>
  <p:clrMapOvr>
    <a:masterClrMapping/>
  </p:clrMapOvr>
  <p:transition>
    <p:push dir="u"/>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11" name="Slide Number Placeholder 2"/>
          <p:cNvSpPr txBox="1">
            <a:spLocks/>
          </p:cNvSpPr>
          <p:nvPr userDrawn="1"/>
        </p:nvSpPr>
        <p:spPr>
          <a:xfrm>
            <a:off x="8852648" y="-27040"/>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sp>
        <p:nvSpPr>
          <p:cNvPr id="5" name="Slide Number Placeholder 2"/>
          <p:cNvSpPr txBox="1">
            <a:spLocks/>
          </p:cNvSpPr>
          <p:nvPr userDrawn="1"/>
        </p:nvSpPr>
        <p:spPr>
          <a:xfrm>
            <a:off x="-76200" y="4923322"/>
            <a:ext cx="406800" cy="200055"/>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CE05EA-8EB7-4994-9B34-09892A67A7A9}" type="slidenum">
              <a:rPr lang="en-US" sz="700">
                <a:solidFill>
                  <a:srgbClr val="FFFFFF"/>
                </a:solidFill>
                <a:latin typeface="HelveticaNeueLT Std Thin" pitchFamily="34" charset="0"/>
              </a:rPr>
              <a:pPr/>
              <a:t>‹N°›</a:t>
            </a:fld>
            <a:endParaRPr lang="en-US" sz="700" dirty="0">
              <a:solidFill>
                <a:srgbClr val="FFFFFF"/>
              </a:solidFill>
              <a:latin typeface="HelveticaNeueLT Std Thin" pitchFamily="34" charset="0"/>
            </a:endParaRPr>
          </a:p>
        </p:txBody>
      </p:sp>
      <p:sp>
        <p:nvSpPr>
          <p:cNvPr id="6" name="TextBox 5"/>
          <p:cNvSpPr txBox="1"/>
          <p:nvPr userDrawn="1"/>
        </p:nvSpPr>
        <p:spPr bwMode="black">
          <a:xfrm>
            <a:off x="3257550" y="2356307"/>
            <a:ext cx="26289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2800" noProof="0" dirty="0" smtClean="0">
                <a:solidFill>
                  <a:schemeClr val="tx2"/>
                </a:solidFill>
                <a:latin typeface="HelveticaNeueLT Std" pitchFamily="34" charset="0"/>
              </a:rPr>
              <a:t>Thank</a:t>
            </a:r>
            <a:r>
              <a:rPr lang="en-US" sz="2800" baseline="0" noProof="0" dirty="0" smtClean="0">
                <a:solidFill>
                  <a:schemeClr val="tx2"/>
                </a:solidFill>
                <a:latin typeface="HelveticaNeueLT Std" pitchFamily="34" charset="0"/>
              </a:rPr>
              <a:t> you.</a:t>
            </a:r>
            <a:endParaRPr lang="en-US" sz="2800" noProof="0" dirty="0" smtClean="0">
              <a:solidFill>
                <a:schemeClr val="tx2"/>
              </a:solidFill>
              <a:latin typeface="HelveticaNeueLT Std" pitchFamily="34" charset="0"/>
            </a:endParaRPr>
          </a:p>
        </p:txBody>
      </p:sp>
      <p:sp>
        <p:nvSpPr>
          <p:cNvPr id="7" name="TextBox 6"/>
          <p:cNvSpPr txBox="1"/>
          <p:nvPr userDrawn="1"/>
        </p:nvSpPr>
        <p:spPr bwMode="black">
          <a:xfrm>
            <a:off x="3573966" y="2356307"/>
            <a:ext cx="457200" cy="430887"/>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fr-BE" sz="2800" noProof="0" dirty="0" smtClean="0">
                <a:solidFill>
                  <a:schemeClr val="tx2"/>
                </a:solidFill>
                <a:latin typeface="HelveticaNeueLT Std" pitchFamily="34" charset="0"/>
              </a:rPr>
              <a:t>T</a:t>
            </a:r>
            <a:endParaRPr lang="en-US" sz="2800" noProof="0" dirty="0" smtClean="0">
              <a:solidFill>
                <a:schemeClr val="tx2"/>
              </a:solidFill>
              <a:latin typeface="HelveticaNeueLT Std" pitchFamily="34" charset="0"/>
            </a:endParaRPr>
          </a:p>
        </p:txBody>
      </p:sp>
      <p:grpSp>
        <p:nvGrpSpPr>
          <p:cNvPr id="2" name="Group 1"/>
          <p:cNvGrpSpPr/>
          <p:nvPr userDrawn="1"/>
        </p:nvGrpSpPr>
        <p:grpSpPr>
          <a:xfrm>
            <a:off x="1915319" y="1733550"/>
            <a:ext cx="5461567" cy="371475"/>
            <a:chOff x="1915319" y="2407519"/>
            <a:chExt cx="5461567" cy="371475"/>
          </a:xfrm>
        </p:grpSpPr>
        <p:sp>
          <p:nvSpPr>
            <p:cNvPr id="12" name="Rectangle 11"/>
            <p:cNvSpPr/>
            <p:nvPr/>
          </p:nvSpPr>
          <p:spPr>
            <a:xfrm>
              <a:off x="7278835" y="2605690"/>
              <a:ext cx="98051" cy="980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Thinking" descr="T:\Powerpoints\Thankyou\Think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19" y="2407519"/>
              <a:ext cx="5313362" cy="3714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Box 13"/>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5"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93138172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35" presetClass="path" presetSubtype="0" accel="50000" decel="50000" fill="hold" grpId="1" nodeType="afterEffect">
                                  <p:stCondLst>
                                    <p:cond delay="0"/>
                                  </p:stCondLst>
                                  <p:childTnLst>
                                    <p:animMotion origin="layout" path="M 3.33333E-6 4.27337E-6 L -0.2 4.27337E-6 " pathEditMode="relative" rAng="0" ptsTypes="AA">
                                      <p:cBhvr>
                                        <p:cTn id="12" dur="2000" fill="hold"/>
                                        <p:tgtEl>
                                          <p:spTgt spid="7"/>
                                        </p:tgtEl>
                                        <p:attrNameLst>
                                          <p:attrName>ppt_x</p:attrName>
                                          <p:attrName>ppt_y</p:attrName>
                                        </p:attrNameLst>
                                      </p:cBhvr>
                                      <p:rCtr x="-10000" y="0"/>
                                    </p:animMotion>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3000"/>
                            </p:stCondLst>
                            <p:childTnLst>
                              <p:par>
                                <p:cTn id="18" presetID="10" presetClass="exit" presetSubtype="0" fill="hold" grpId="2" nodeType="afterEffect">
                                  <p:stCondLst>
                                    <p:cond delay="0"/>
                                  </p:stCondLst>
                                  <p:childTnLst>
                                    <p:animEffect transition="out" filter="fade">
                                      <p:cBhvr>
                                        <p:cTn id="19" dur="250"/>
                                        <p:tgtEl>
                                          <p:spTgt spid="7"/>
                                        </p:tgtEl>
                                      </p:cBhvr>
                                    </p:animEffect>
                                    <p:set>
                                      <p:cBhvr>
                                        <p:cTn id="20" dur="1" fill="hold">
                                          <p:stCondLst>
                                            <p:cond delay="24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7" grpId="2"/>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ext">
    <p:spTree>
      <p:nvGrpSpPr>
        <p:cNvPr id="1" name=""/>
        <p:cNvGrpSpPr/>
        <p:nvPr/>
      </p:nvGrpSpPr>
      <p:grpSpPr>
        <a:xfrm>
          <a:off x="0" y="0"/>
          <a:ext cx="0" cy="0"/>
          <a:chOff x="0" y="0"/>
          <a:chExt cx="0" cy="0"/>
        </a:xfrm>
      </p:grpSpPr>
      <p:sp>
        <p:nvSpPr>
          <p:cNvPr id="6" name="Slide Number Placeholder 2"/>
          <p:cNvSpPr txBox="1">
            <a:spLocks/>
          </p:cNvSpPr>
          <p:nvPr userDrawn="1"/>
        </p:nvSpPr>
        <p:spPr>
          <a:xfrm>
            <a:off x="8859372" y="4982533"/>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900" dirty="0">
              <a:solidFill>
                <a:srgbClr val="FFFFFF"/>
              </a:solidFill>
              <a:latin typeface="HelveticaNeueLT Std Thin" pitchFamily="34" charset="0"/>
            </a:endParaRPr>
          </a:p>
        </p:txBody>
      </p:sp>
      <p:grpSp>
        <p:nvGrpSpPr>
          <p:cNvPr id="9" name="Group 4"/>
          <p:cNvGrpSpPr>
            <a:grpSpLocks noChangeAspect="1"/>
          </p:cNvGrpSpPr>
          <p:nvPr userDrawn="1"/>
        </p:nvGrpSpPr>
        <p:grpSpPr bwMode="auto">
          <a:xfrm>
            <a:off x="2544763" y="2266950"/>
            <a:ext cx="4054475" cy="609600"/>
            <a:chOff x="1837" y="2436"/>
            <a:chExt cx="2554" cy="384"/>
          </a:xfrm>
        </p:grpSpPr>
        <p:sp>
          <p:nvSpPr>
            <p:cNvPr id="10"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echteck 1"/>
          <p:cNvSpPr/>
          <p:nvPr userDrawn="1"/>
        </p:nvSpPr>
        <p:spPr>
          <a:xfrm rot="5400000">
            <a:off x="4508399" y="-4508399"/>
            <a:ext cx="127202" cy="91440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Box 36"/>
          <p:cNvSpPr txBox="1"/>
          <p:nvPr userDrawn="1"/>
        </p:nvSpPr>
        <p:spPr bwMode="black">
          <a:xfrm>
            <a:off x="0" y="17434"/>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8" name="Slide Number Placeholder 2"/>
          <p:cNvSpPr txBox="1">
            <a:spLocks/>
          </p:cNvSpPr>
          <p:nvPr userDrawn="1"/>
        </p:nvSpPr>
        <p:spPr>
          <a:xfrm>
            <a:off x="8737201" y="-28732"/>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1596890712"/>
      </p:ext>
    </p:extLst>
  </p:cSld>
  <p:clrMapOvr>
    <a:masterClrMapping/>
  </p:clrMapOvr>
  <p:transition>
    <p:push dir="u"/>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8" name="TextBox 7"/>
          <p:cNvSpPr txBox="1"/>
          <p:nvPr userDrawn="1"/>
        </p:nvSpPr>
        <p:spPr>
          <a:xfrm>
            <a:off x="457505" y="1163181"/>
            <a:ext cx="8268950" cy="2246769"/>
          </a:xfrm>
          <a:prstGeom prst="rect">
            <a:avLst/>
          </a:prstGeom>
          <a:noFill/>
        </p:spPr>
        <p:txBody>
          <a:bodyPr wrap="square" rtlCol="0">
            <a:spAutoFit/>
          </a:bodyPr>
          <a:lstStyle/>
          <a:p>
            <a:pPr algn="just"/>
            <a:r>
              <a:rPr lang="en-US" sz="1000" dirty="0" smtClean="0">
                <a:solidFill>
                  <a:srgbClr val="262626"/>
                </a:solidFill>
                <a:latin typeface="+mn-lt"/>
              </a:rPr>
              <a:t>The information contained herein relates to Sopra Banking Software information, products and services. While all reasonable attempts have been made to ensure accuracy, currency and reliability of the content, all information is provided "as is". There is no guarantee as to the completeness, accuracy, timeliness or the results obtained from the use of this information. No warranty of any kind is given, expressed or implied, including, but not limited to warranties of performance, merchantability and fitness for a particular purpose. In no event will Sopra Banking Software be liable to you or anyone else for any decision made or action taken in reliance on the information herein or for any consequential, special or similar damages, even if advised of the possibility of such damages. Sopra Banking Software does not accept any responsibility for any errors or omissions, or for the results obtained from the use of this information. Information obtained should not be used as a substitute for consultation with Sopra Banking Software. References and links are provided as a service. Sopra Banking Software is not endorsing any provider of products or services, nor does it accept responsibility for the quality of goods and services provided by third parties. The content is protected by copyright and trademark laws. Apart from fair dealing for the purposes of private study, research, criticism or review, as permitted under copyright law, no part may be reproduced or reused for any commercial purposes whatsoever without the prior written permission of the copyright owner. All trademarks, logos and other marks shown are the property of their respective owners.</a:t>
            </a:r>
            <a:r>
              <a:rPr lang="en-US" sz="1000" baseline="0" dirty="0" smtClean="0">
                <a:solidFill>
                  <a:srgbClr val="262626"/>
                </a:solidFill>
                <a:latin typeface="+mn-lt"/>
              </a:rPr>
              <a:t> </a:t>
            </a:r>
            <a:r>
              <a:rPr lang="en-US" sz="1000" dirty="0" smtClean="0">
                <a:solidFill>
                  <a:srgbClr val="262626"/>
                </a:solidFill>
                <a:latin typeface="+mn-lt"/>
              </a:rPr>
              <a:t>Fonts licensed under the Apache License, Version 2.0 (the "License");   you may not use this file except in compliance with the License. You may obtain a copy of the License at http://www.apache.org/licenses/LICENSE-2.0</a:t>
            </a:r>
          </a:p>
        </p:txBody>
      </p:sp>
      <p:sp>
        <p:nvSpPr>
          <p:cNvPr id="9" name="TextBox 8"/>
          <p:cNvSpPr txBox="1"/>
          <p:nvPr userDrawn="1"/>
        </p:nvSpPr>
        <p:spPr bwMode="auto">
          <a:xfrm>
            <a:off x="6888857" y="4502319"/>
            <a:ext cx="1950343" cy="354264"/>
          </a:xfrm>
          <a:prstGeom prst="rect">
            <a:avLst/>
          </a:prstGeom>
          <a:noFill/>
          <a:ln w="9525">
            <a:noFill/>
            <a:miter lim="800000"/>
            <a:headEnd/>
            <a:tailEnd/>
          </a:ln>
        </p:spPr>
        <p:txBody>
          <a:bodyPr vert="horz" wrap="square" lIns="92075" tIns="46038" rIns="92075" bIns="0" numCol="1" rtlCol="0" anchor="t" anchorCtr="0" compatLnSpc="1">
            <a:prstTxWarp prst="textNoShape">
              <a:avLst/>
            </a:prstTxWarp>
            <a:spAutoFit/>
          </a:bodyPr>
          <a:lstStyle/>
          <a:p>
            <a:pPr algn="r"/>
            <a:r>
              <a:rPr lang="en-US" sz="1000" dirty="0" smtClean="0">
                <a:solidFill>
                  <a:schemeClr val="tx1">
                    <a:lumMod val="75000"/>
                    <a:lumOff val="25000"/>
                  </a:schemeClr>
                </a:solidFill>
                <a:latin typeface="+mn-lt"/>
              </a:rPr>
              <a:t>T +33 (0)1 55 91 72 72</a:t>
            </a:r>
            <a:br>
              <a:rPr lang="en-US" sz="1000" dirty="0" smtClean="0">
                <a:solidFill>
                  <a:schemeClr val="tx1">
                    <a:lumMod val="75000"/>
                    <a:lumOff val="25000"/>
                  </a:schemeClr>
                </a:solidFill>
                <a:latin typeface="+mn-lt"/>
              </a:rPr>
            </a:br>
            <a:r>
              <a:rPr lang="en-US" sz="1000" dirty="0" smtClean="0">
                <a:solidFill>
                  <a:schemeClr val="tx1">
                    <a:lumMod val="75000"/>
                    <a:lumOff val="25000"/>
                  </a:schemeClr>
                </a:solidFill>
                <a:latin typeface="+mn-lt"/>
              </a:rPr>
              <a:t>F +33 (0)1 55 91 72 73</a:t>
            </a:r>
            <a:endParaRPr lang="en-US" altLang="fr-FR" sz="1000" dirty="0" smtClean="0">
              <a:solidFill>
                <a:schemeClr val="tx1">
                  <a:lumMod val="75000"/>
                  <a:lumOff val="25000"/>
                </a:schemeClr>
              </a:solidFill>
              <a:latin typeface="+mn-lt"/>
            </a:endParaRPr>
          </a:p>
        </p:txBody>
      </p:sp>
      <p:sp>
        <p:nvSpPr>
          <p:cNvPr id="10" name="TextBox 9"/>
          <p:cNvSpPr txBox="1"/>
          <p:nvPr userDrawn="1"/>
        </p:nvSpPr>
        <p:spPr bwMode="black">
          <a:xfrm>
            <a:off x="389265" y="4502319"/>
            <a:ext cx="2438400" cy="461665"/>
          </a:xfrm>
          <a:prstGeom prst="rect">
            <a:avLst/>
          </a:prstGeom>
          <a:noFill/>
        </p:spPr>
        <p:txBody>
          <a:bodyPr wrap="square" lIns="85730" tIns="0" rIns="0" bIns="0" rtlCol="0">
            <a:spAutoFit/>
          </a:bodyPr>
          <a:lstStyle/>
          <a:p>
            <a:pPr algn="l"/>
            <a:r>
              <a:rPr lang="en-US" sz="1000" dirty="0" smtClean="0">
                <a:solidFill>
                  <a:schemeClr val="tx1">
                    <a:lumMod val="75000"/>
                    <a:lumOff val="25000"/>
                  </a:schemeClr>
                </a:solidFill>
                <a:latin typeface="+mn-lt"/>
                <a:ea typeface="Roboto Medium" panose="02000000000000000000" pitchFamily="2" charset="0"/>
              </a:rPr>
              <a:t>Tour Manhattan</a:t>
            </a:r>
          </a:p>
          <a:p>
            <a:pPr algn="l"/>
            <a:r>
              <a:rPr lang="en-US" sz="1000" dirty="0" smtClean="0">
                <a:solidFill>
                  <a:schemeClr val="tx1">
                    <a:lumMod val="75000"/>
                    <a:lumOff val="25000"/>
                  </a:schemeClr>
                </a:solidFill>
                <a:latin typeface="+mn-lt"/>
                <a:ea typeface="Roboto Medium" panose="02000000000000000000" pitchFamily="2" charset="0"/>
              </a:rPr>
              <a:t>5, place de </a:t>
            </a:r>
            <a:r>
              <a:rPr lang="en-US" sz="1000" dirty="0" err="1" smtClean="0">
                <a:solidFill>
                  <a:schemeClr val="tx1">
                    <a:lumMod val="75000"/>
                    <a:lumOff val="25000"/>
                  </a:schemeClr>
                </a:solidFill>
                <a:latin typeface="+mn-lt"/>
                <a:ea typeface="Roboto Medium" panose="02000000000000000000" pitchFamily="2" charset="0"/>
              </a:rPr>
              <a:t>l’Iris</a:t>
            </a:r>
            <a:r>
              <a:rPr lang="en-US" sz="1000" dirty="0" smtClean="0">
                <a:solidFill>
                  <a:schemeClr val="tx1">
                    <a:lumMod val="75000"/>
                    <a:lumOff val="25000"/>
                  </a:schemeClr>
                </a:solidFill>
                <a:latin typeface="+mn-lt"/>
                <a:ea typeface="Roboto Medium" panose="02000000000000000000" pitchFamily="2" charset="0"/>
              </a:rPr>
              <a:t> – Courbevoie</a:t>
            </a:r>
          </a:p>
          <a:p>
            <a:pPr algn="l"/>
            <a:r>
              <a:rPr lang="en-US" sz="1000" dirty="0" smtClean="0">
                <a:solidFill>
                  <a:schemeClr val="tx1">
                    <a:lumMod val="75000"/>
                    <a:lumOff val="25000"/>
                  </a:schemeClr>
                </a:solidFill>
                <a:latin typeface="+mn-lt"/>
                <a:ea typeface="Roboto Medium" panose="02000000000000000000" pitchFamily="2" charset="0"/>
              </a:rPr>
              <a:t>FR 92095 La </a:t>
            </a:r>
            <a:r>
              <a:rPr lang="en-US" sz="1000" dirty="0" err="1" smtClean="0">
                <a:solidFill>
                  <a:schemeClr val="tx1">
                    <a:lumMod val="75000"/>
                    <a:lumOff val="25000"/>
                  </a:schemeClr>
                </a:solidFill>
                <a:latin typeface="+mn-lt"/>
                <a:ea typeface="Roboto Medium" panose="02000000000000000000" pitchFamily="2" charset="0"/>
              </a:rPr>
              <a:t>Défense</a:t>
            </a:r>
            <a:r>
              <a:rPr lang="en-US" sz="1000" dirty="0" smtClean="0">
                <a:solidFill>
                  <a:schemeClr val="tx1">
                    <a:lumMod val="75000"/>
                    <a:lumOff val="25000"/>
                  </a:schemeClr>
                </a:solidFill>
                <a:latin typeface="+mn-lt"/>
                <a:ea typeface="Roboto Medium" panose="02000000000000000000" pitchFamily="2" charset="0"/>
              </a:rPr>
              <a:t> </a:t>
            </a:r>
            <a:r>
              <a:rPr lang="en-US" sz="1000" dirty="0" err="1" smtClean="0">
                <a:solidFill>
                  <a:schemeClr val="tx1">
                    <a:lumMod val="75000"/>
                    <a:lumOff val="25000"/>
                  </a:schemeClr>
                </a:solidFill>
                <a:latin typeface="+mn-lt"/>
                <a:ea typeface="Roboto Medium" panose="02000000000000000000" pitchFamily="2" charset="0"/>
              </a:rPr>
              <a:t>Cedex</a:t>
            </a:r>
            <a:endParaRPr lang="en-US" sz="1000" dirty="0" smtClean="0">
              <a:solidFill>
                <a:schemeClr val="tx1">
                  <a:lumMod val="75000"/>
                  <a:lumOff val="25000"/>
                </a:schemeClr>
              </a:solidFill>
              <a:latin typeface="+mn-lt"/>
              <a:ea typeface="Roboto Medium" panose="02000000000000000000" pitchFamily="2" charset="0"/>
            </a:endParaRPr>
          </a:p>
        </p:txBody>
      </p:sp>
      <p:sp>
        <p:nvSpPr>
          <p:cNvPr id="12" name="Slide Number Placeholder 2"/>
          <p:cNvSpPr txBox="1">
            <a:spLocks/>
          </p:cNvSpPr>
          <p:nvPr userDrawn="1"/>
        </p:nvSpPr>
        <p:spPr>
          <a:xfrm>
            <a:off x="-139800" y="6642556"/>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pic>
        <p:nvPicPr>
          <p:cNvPr id="14" name="Picture 13" descr="T:\AUTRE\Ressources\Sopra stuff\PAPETERIE_SOPRA BANKING_EN\SOPRASTERIA_soprabanking_CMJN.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418" y="3737259"/>
            <a:ext cx="1967254" cy="29370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459472" y="4125133"/>
            <a:ext cx="8379728" cy="91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371187" y="4136524"/>
            <a:ext cx="6335692" cy="261610"/>
          </a:xfrm>
          <a:prstGeom prst="rect">
            <a:avLst/>
          </a:prstGeom>
          <a:noFill/>
        </p:spPr>
        <p:txBody>
          <a:bodyPr wrap="square" rtlCol="0">
            <a:spAutoFit/>
          </a:bodyPr>
          <a:lstStyle/>
          <a:p>
            <a:pPr algn="l"/>
            <a:r>
              <a:rPr lang="fr-BE" sz="1050" dirty="0" smtClean="0">
                <a:solidFill>
                  <a:schemeClr val="tx1">
                    <a:lumMod val="90000"/>
                    <a:lumOff val="10000"/>
                  </a:schemeClr>
                </a:solidFill>
                <a:latin typeface="Roboto Condensed" panose="02000000000000000000" pitchFamily="2" charset="0"/>
                <a:ea typeface="Roboto Condensed" panose="02000000000000000000" pitchFamily="2" charset="0"/>
              </a:rPr>
              <a:t>www.soprabanking.com</a:t>
            </a:r>
            <a:endParaRPr lang="en-US" sz="1050" dirty="0" smtClean="0">
              <a:solidFill>
                <a:schemeClr val="tx1">
                  <a:lumMod val="90000"/>
                  <a:lumOff val="10000"/>
                </a:schemeClr>
              </a:solidFill>
              <a:latin typeface="Roboto Condensed" panose="02000000000000000000" pitchFamily="2" charset="0"/>
              <a:ea typeface="Roboto Condensed" panose="02000000000000000000" pitchFamily="2" charset="0"/>
            </a:endParaRPr>
          </a:p>
        </p:txBody>
      </p:sp>
      <p:sp>
        <p:nvSpPr>
          <p:cNvPr id="18" name="Title 8"/>
          <p:cNvSpPr>
            <a:spLocks noGrp="1"/>
          </p:cNvSpPr>
          <p:nvPr>
            <p:ph type="title" hasCustomPrompt="1"/>
          </p:nvPr>
        </p:nvSpPr>
        <p:spPr>
          <a:xfrm>
            <a:off x="457200" y="408296"/>
            <a:ext cx="8229600" cy="501676"/>
          </a:xfrm>
          <a:prstGeom prst="rect">
            <a:avLst/>
          </a:prstGeom>
        </p:spPr>
        <p:txBody>
          <a:bodyPr>
            <a:spAutoFit/>
          </a:bodyPr>
          <a:lstStyle>
            <a:lvl1pPr>
              <a:defRPr sz="2800" b="1" baseline="0">
                <a:latin typeface="Roboto Condensed" panose="02000000000000000000" pitchFamily="2" charset="0"/>
                <a:ea typeface="Roboto Condensed" panose="02000000000000000000" pitchFamily="2" charset="0"/>
              </a:defRPr>
            </a:lvl1pPr>
          </a:lstStyle>
          <a:p>
            <a:r>
              <a:rPr lang="en-US" dirty="0" smtClean="0"/>
              <a:t>Legal disclaimer</a:t>
            </a:r>
            <a:endParaRPr lang="en-US" dirty="0"/>
          </a:p>
        </p:txBody>
      </p:sp>
      <p:sp>
        <p:nvSpPr>
          <p:cNvPr id="19"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Box 1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2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412547724"/>
      </p:ext>
    </p:extLst>
  </p:cSld>
  <p:clrMapOvr>
    <a:masterClrMapping/>
  </p:clrMapOvr>
  <p:transition>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T:\AUTRE\Ressources\Illustrations\Photostock\shutterstock_206076679NB.jp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26999" y="0"/>
            <a:ext cx="9017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124265" y="0"/>
            <a:ext cx="9019735" cy="51435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bwMode="black">
          <a:xfrm>
            <a:off x="471510" y="510736"/>
            <a:ext cx="3505200" cy="553998"/>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BE" sz="3600" b="1" noProof="0" dirty="0" smtClean="0">
                <a:solidFill>
                  <a:schemeClr val="bg1"/>
                </a:solidFill>
                <a:latin typeface="Roboto Condensed" panose="02000000000000000000" pitchFamily="2" charset="0"/>
                <a:ea typeface="Roboto Condensed" panose="02000000000000000000" pitchFamily="2" charset="0"/>
              </a:rPr>
              <a:t>AGENDA</a:t>
            </a:r>
            <a:endParaRPr lang="en-US" sz="3600" b="1" noProof="0" dirty="0" smtClean="0">
              <a:solidFill>
                <a:schemeClr val="bg1"/>
              </a:solidFill>
              <a:latin typeface="Roboto Condensed" panose="02000000000000000000" pitchFamily="2" charset="0"/>
              <a:ea typeface="Roboto Condensed" panose="02000000000000000000" pitchFamily="2" charset="0"/>
            </a:endParaRPr>
          </a:p>
        </p:txBody>
      </p:sp>
      <p:sp>
        <p:nvSpPr>
          <p:cNvPr id="8" name="Rechteck 1"/>
          <p:cNvSpPr/>
          <p:nvPr userDrawn="1"/>
        </p:nvSpPr>
        <p:spPr>
          <a:xfrm>
            <a:off x="0" y="0"/>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Box 8"/>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0"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1" name="Text Placeholder 27"/>
          <p:cNvSpPr>
            <a:spLocks noGrp="1"/>
          </p:cNvSpPr>
          <p:nvPr>
            <p:ph type="body" sz="quarter" idx="10" hasCustomPrompt="1"/>
          </p:nvPr>
        </p:nvSpPr>
        <p:spPr>
          <a:xfrm>
            <a:off x="471510" y="1513775"/>
            <a:ext cx="5853090" cy="2012950"/>
          </a:xfrm>
          <a:prstGeom prst="rect">
            <a:avLst/>
          </a:prstGeom>
        </p:spPr>
        <p:txBody>
          <a:bodyPr/>
          <a:lstStyle>
            <a:lvl1pPr marL="342900" indent="-342900">
              <a:lnSpc>
                <a:spcPct val="150000"/>
              </a:lnSpc>
              <a:buFont typeface="Wingdings" panose="05000000000000000000" pitchFamily="2" charset="2"/>
              <a:buChar char="§"/>
              <a:defRPr sz="2400">
                <a:solidFill>
                  <a:schemeClr val="bg1"/>
                </a:solidFill>
                <a:latin typeface="+mn-lt"/>
              </a:defRPr>
            </a:lvl1pPr>
          </a:lstStyle>
          <a:p>
            <a:pPr lvl="0"/>
            <a:r>
              <a:rPr lang="en-US" dirty="0" smtClean="0"/>
              <a:t>Lorem Ipsum</a:t>
            </a:r>
            <a:endParaRPr lang="en-US" dirty="0"/>
          </a:p>
        </p:txBody>
      </p:sp>
    </p:spTree>
    <p:extLst>
      <p:ext uri="{BB962C8B-B14F-4D97-AF65-F5344CB8AC3E}">
        <p14:creationId xmlns:p14="http://schemas.microsoft.com/office/powerpoint/2010/main" val="2300358054"/>
      </p:ext>
    </p:extLst>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3" name="Picture 2" descr="T:\AUTRE\Ressources\Sopra stuff\Photo PPT\SOPRA_BANKING_DIREC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3720"/>
          <a:stretch/>
        </p:blipFill>
        <p:spPr bwMode="auto">
          <a:xfrm>
            <a:off x="127200" y="-19051"/>
            <a:ext cx="9016800" cy="5157563"/>
          </a:xfrm>
          <a:prstGeom prst="rect">
            <a:avLst/>
          </a:prstGeom>
          <a:noFill/>
          <a:extLst>
            <a:ext uri="{909E8E84-426E-40DD-AFC4-6F175D3DCCD1}">
              <a14:hiddenFill xmlns:a14="http://schemas.microsoft.com/office/drawing/2010/main">
                <a:solidFill>
                  <a:srgbClr val="FFFFFF"/>
                </a:solidFill>
              </a14:hiddenFill>
            </a:ext>
          </a:extLst>
        </p:spPr>
      </p:pic>
      <p:grpSp>
        <p:nvGrpSpPr>
          <p:cNvPr id="65" name="Group 4"/>
          <p:cNvGrpSpPr>
            <a:grpSpLocks noChangeAspect="1"/>
          </p:cNvGrpSpPr>
          <p:nvPr userDrawn="1"/>
        </p:nvGrpSpPr>
        <p:grpSpPr bwMode="auto">
          <a:xfrm>
            <a:off x="6375721" y="4705350"/>
            <a:ext cx="2234879" cy="336020"/>
            <a:chOff x="1837" y="2436"/>
            <a:chExt cx="2554" cy="384"/>
          </a:xfrm>
        </p:grpSpPr>
        <p:sp>
          <p:nvSpPr>
            <p:cNvPr id="66"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2"/>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3"/>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4"/>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3987" y="2495"/>
              <a:ext cx="31"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3982" y="2437"/>
              <a:ext cx="40" cy="4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0" name="Rectangle 39"/>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42" name="Text Placeholder 7"/>
          <p:cNvSpPr>
            <a:spLocks noGrp="1"/>
          </p:cNvSpPr>
          <p:nvPr>
            <p:ph type="body" sz="quarter" idx="11" hasCustomPrompt="1"/>
          </p:nvPr>
        </p:nvSpPr>
        <p:spPr>
          <a:xfrm>
            <a:off x="5849859" y="2399530"/>
            <a:ext cx="2461758" cy="239953"/>
          </a:xfrm>
          <a:prstGeom prst="rect">
            <a:avLst/>
          </a:prstGeom>
        </p:spPr>
        <p:txBody>
          <a:bodyPr/>
          <a:lstStyle>
            <a:lvl1pPr>
              <a:defRPr sz="2000" baseline="0">
                <a:solidFill>
                  <a:schemeClr val="bg1"/>
                </a:solidFill>
                <a:latin typeface="+mn-lt"/>
              </a:defRPr>
            </a:lvl1pPr>
          </a:lstStyle>
          <a:p>
            <a:pPr lvl="0"/>
            <a:r>
              <a:rPr lang="en-US" noProof="0" dirty="0" smtClean="0"/>
              <a:t>Chapter subtitle</a:t>
            </a:r>
            <a:endParaRPr lang="en-US" noProof="0" dirty="0"/>
          </a:p>
        </p:txBody>
      </p:sp>
      <p:sp>
        <p:nvSpPr>
          <p:cNvPr id="36"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37" name="Rechteck 1"/>
          <p:cNvSpPr/>
          <p:nvPr userDrawn="1"/>
        </p:nvSpPr>
        <p:spPr>
          <a:xfrm>
            <a:off x="0" y="-8468"/>
            <a:ext cx="127200" cy="5151967"/>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Box 37"/>
          <p:cNvSpPr txBox="1"/>
          <p:nvPr userDrawn="1"/>
        </p:nvSpPr>
        <p:spPr bwMode="black">
          <a:xfrm rot="16200000">
            <a:off x="-819865" y="821666"/>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39" name="Slide Number Placeholder 2"/>
          <p:cNvSpPr txBox="1">
            <a:spLocks/>
          </p:cNvSpPr>
          <p:nvPr userDrawn="1"/>
        </p:nvSpPr>
        <p:spPr>
          <a:xfrm>
            <a:off x="-139800" y="495036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711834288"/>
      </p:ext>
    </p:extLst>
  </p:cSld>
  <p:clrMapOvr>
    <a:masterClrMapping/>
  </p:clrMapOvr>
  <p:transition>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6"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lgn="l">
              <a:defRPr sz="1800" baseline="0">
                <a:solidFill>
                  <a:schemeClr val="bg1"/>
                </a:solidFill>
                <a:latin typeface="+mn-lt"/>
              </a:defRPr>
            </a:lvl1pPr>
          </a:lstStyle>
          <a:p>
            <a:pPr lvl="0"/>
            <a:r>
              <a:rPr lang="en-US" noProof="0" dirty="0" smtClean="0"/>
              <a:t>Chapter subtitle</a:t>
            </a:r>
            <a:endParaRPr lang="en-US" noProof="0" dirty="0"/>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325724875"/>
      </p:ext>
    </p:extLst>
  </p:cSld>
  <p:clrMapOvr>
    <a:masterClrMapping/>
  </p:clrMapOvr>
  <p:transition>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4" name="Rectangle 33"/>
          <p:cNvSpPr/>
          <p:nvPr userDrawn="1"/>
        </p:nvSpPr>
        <p:spPr>
          <a:xfrm>
            <a:off x="120035" y="0"/>
            <a:ext cx="9023965" cy="515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630333" y="370417"/>
            <a:ext cx="2977010" cy="2977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p:cNvSpPr>
            <a:spLocks noGrp="1"/>
          </p:cNvSpPr>
          <p:nvPr>
            <p:ph type="body" sz="quarter" idx="10" hasCustomPrompt="1"/>
          </p:nvPr>
        </p:nvSpPr>
        <p:spPr>
          <a:xfrm>
            <a:off x="5849859" y="528557"/>
            <a:ext cx="2461758" cy="1860632"/>
          </a:xfrm>
          <a:prstGeom prst="rect">
            <a:avLst/>
          </a:prstGeom>
        </p:spPr>
        <p:txBody>
          <a:bodyPr/>
          <a:lstStyle>
            <a:lvl1pPr>
              <a:defRPr sz="3200" b="1" baseline="0">
                <a:solidFill>
                  <a:schemeClr val="bg1"/>
                </a:solidFill>
                <a:latin typeface="Roboto Condensed" panose="02000000000000000000" pitchFamily="2" charset="0"/>
                <a:ea typeface="Roboto Condensed" panose="02000000000000000000" pitchFamily="2" charset="0"/>
              </a:defRPr>
            </a:lvl1pPr>
          </a:lstStyle>
          <a:p>
            <a:pPr lvl="0"/>
            <a:r>
              <a:rPr lang="en-US" noProof="0" dirty="0" smtClean="0"/>
              <a:t>Chapter title here.</a:t>
            </a:r>
            <a:endParaRPr lang="en-US" noProof="0" dirty="0"/>
          </a:p>
        </p:txBody>
      </p:sp>
      <p:sp>
        <p:nvSpPr>
          <p:cNvPr id="8" name="Text Placeholder 7"/>
          <p:cNvSpPr>
            <a:spLocks noGrp="1"/>
          </p:cNvSpPr>
          <p:nvPr>
            <p:ph type="body" sz="quarter" idx="11" hasCustomPrompt="1"/>
          </p:nvPr>
        </p:nvSpPr>
        <p:spPr>
          <a:xfrm>
            <a:off x="5849859" y="2399530"/>
            <a:ext cx="2461758" cy="355482"/>
          </a:xfrm>
          <a:prstGeom prst="rect">
            <a:avLst/>
          </a:prstGeom>
        </p:spPr>
        <p:txBody>
          <a:bodyPr>
            <a:spAutoFit/>
          </a:bodyPr>
          <a:lstStyle>
            <a:lvl1pPr>
              <a:defRPr sz="1800" baseline="0">
                <a:solidFill>
                  <a:schemeClr val="bg1"/>
                </a:solidFill>
                <a:latin typeface="+mn-lt"/>
              </a:defRPr>
            </a:lvl1pPr>
          </a:lstStyle>
          <a:p>
            <a:pPr lvl="0"/>
            <a:r>
              <a:rPr lang="en-US" noProof="0" dirty="0" smtClean="0"/>
              <a:t>Chapter subtitle</a:t>
            </a:r>
            <a:endParaRPr lang="en-US" noProof="0" dirty="0"/>
          </a:p>
        </p:txBody>
      </p:sp>
      <p:sp>
        <p:nvSpPr>
          <p:cNvPr id="11" name="Rechteck 1"/>
          <p:cNvSpPr/>
          <p:nvPr userDrawn="1"/>
        </p:nvSpPr>
        <p:spPr>
          <a:xfrm>
            <a:off x="-7165" y="9016"/>
            <a:ext cx="127200" cy="5143500"/>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3"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2831005427"/>
      </p:ext>
    </p:extLst>
  </p:cSld>
  <p:clrMapOvr>
    <a:masterClrMapping/>
  </p:clrMapOvr>
  <p:transition>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hteck 1"/>
          <p:cNvSpPr/>
          <p:nvPr userDrawn="1"/>
        </p:nvSpPr>
        <p:spPr>
          <a:xfrm>
            <a:off x="0" y="0"/>
            <a:ext cx="1272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12" name="TextBox 11"/>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Tree>
    <p:extLst>
      <p:ext uri="{BB962C8B-B14F-4D97-AF65-F5344CB8AC3E}">
        <p14:creationId xmlns:p14="http://schemas.microsoft.com/office/powerpoint/2010/main" val="2655400889"/>
      </p:ext>
    </p:extLst>
  </p:cSld>
  <p:clrMapOvr>
    <a:masterClrMapping/>
  </p:clrMapOvr>
  <p:transition>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xt">
    <p:spTree>
      <p:nvGrpSpPr>
        <p:cNvPr id="1" name=""/>
        <p:cNvGrpSpPr/>
        <p:nvPr/>
      </p:nvGrpSpPr>
      <p:grpSpPr>
        <a:xfrm>
          <a:off x="0" y="0"/>
          <a:ext cx="0" cy="0"/>
          <a:chOff x="0" y="0"/>
          <a:chExt cx="0" cy="0"/>
        </a:xfrm>
      </p:grpSpPr>
      <p:sp>
        <p:nvSpPr>
          <p:cNvPr id="1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lide Number Placeholder 2"/>
          <p:cNvSpPr txBox="1">
            <a:spLocks/>
          </p:cNvSpPr>
          <p:nvPr userDrawn="1"/>
        </p:nvSpPr>
        <p:spPr>
          <a:xfrm>
            <a:off x="-139800" y="4958834"/>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
        <p:nvSpPr>
          <p:cNvPr id="5" name="Title 8"/>
          <p:cNvSpPr>
            <a:spLocks noGrp="1"/>
          </p:cNvSpPr>
          <p:nvPr>
            <p:ph type="title"/>
          </p:nvPr>
        </p:nvSpPr>
        <p:spPr>
          <a:xfrm>
            <a:off x="457200" y="408296"/>
            <a:ext cx="8229600" cy="601661"/>
          </a:xfrm>
          <a:prstGeom prst="rect">
            <a:avLst/>
          </a:prstGeom>
        </p:spPr>
        <p:txBody>
          <a:bodyPr/>
          <a:lstStyle>
            <a:lvl1pPr>
              <a:defRPr sz="3600" b="1">
                <a:latin typeface="Roboto Condensed" panose="02000000000000000000" pitchFamily="2" charset="0"/>
                <a:ea typeface="Roboto Condensed" panose="02000000000000000000" pitchFamily="2" charset="0"/>
              </a:defRPr>
            </a:lvl1pPr>
          </a:lstStyle>
          <a:p>
            <a:r>
              <a:rPr lang="en-US" dirty="0" smtClean="0"/>
              <a:t>Click to edit Master title style</a:t>
            </a:r>
            <a:endParaRPr lang="en-US" dirty="0"/>
          </a:p>
        </p:txBody>
      </p:sp>
      <p:sp>
        <p:nvSpPr>
          <p:cNvPr id="6" name="Content Placeholder 10"/>
          <p:cNvSpPr>
            <a:spLocks noGrp="1"/>
          </p:cNvSpPr>
          <p:nvPr>
            <p:ph sz="quarter" idx="10"/>
          </p:nvPr>
        </p:nvSpPr>
        <p:spPr>
          <a:xfrm>
            <a:off x="457200" y="1782762"/>
            <a:ext cx="8229600" cy="2693988"/>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12"/>
          <p:cNvSpPr>
            <a:spLocks noGrp="1"/>
          </p:cNvSpPr>
          <p:nvPr>
            <p:ph type="body" sz="quarter" idx="11"/>
          </p:nvPr>
        </p:nvSpPr>
        <p:spPr>
          <a:xfrm>
            <a:off x="457200" y="986499"/>
            <a:ext cx="8229600" cy="381000"/>
          </a:xfrm>
          <a:prstGeom prst="rect">
            <a:avLst/>
          </a:prstGeom>
        </p:spPr>
        <p:txBody>
          <a:bodyPr/>
          <a:lstStyle>
            <a:lvl1pPr>
              <a:defRPr sz="2800">
                <a:solidFill>
                  <a:schemeClr val="tx1">
                    <a:lumMod val="75000"/>
                    <a:lumOff val="25000"/>
                  </a:schemeClr>
                </a:solidFill>
                <a:latin typeface="+mn-lt"/>
              </a:defRPr>
            </a:lvl1pPr>
          </a:lstStyle>
          <a:p>
            <a:pPr lvl="0"/>
            <a:r>
              <a:rPr lang="en-US" dirty="0" smtClean="0"/>
              <a:t>Click to edit Master text styles</a:t>
            </a:r>
            <a:endParaRPr lang="en-US" dirty="0"/>
          </a:p>
        </p:txBody>
      </p:sp>
      <p:sp>
        <p:nvSpPr>
          <p:cNvPr id="10" name="TextBox 9"/>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11"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058655032"/>
      </p:ext>
    </p:extLst>
  </p:cSld>
  <p:clrMapOvr>
    <a:masterClrMapping/>
  </p:clrMapOvr>
  <p:transition>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2" name="Rechteck 1"/>
          <p:cNvSpPr/>
          <p:nvPr userDrawn="1"/>
        </p:nvSpPr>
        <p:spPr>
          <a:xfrm>
            <a:off x="-7165" y="-1"/>
            <a:ext cx="127200" cy="5143501"/>
          </a:xfrm>
          <a:prstGeom prst="rect">
            <a:avLst/>
          </a:prstGeom>
          <a:solidFill>
            <a:srgbClr val="EE2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Box 2"/>
          <p:cNvSpPr txBox="1"/>
          <p:nvPr userDrawn="1"/>
        </p:nvSpPr>
        <p:spPr bwMode="black">
          <a:xfrm rot="16200000">
            <a:off x="-819865" y="830133"/>
            <a:ext cx="1752600" cy="92333"/>
          </a:xfrm>
          <a:prstGeom prst="rect">
            <a:avLst/>
          </a:prstGeom>
          <a:noFill/>
        </p:spPr>
        <p:txBody>
          <a:bodyPr wrap="square" lIns="85730" tIns="0" rIns="0" bIns="0" rtlCol="0">
            <a:spAutoFit/>
          </a:bodyPr>
          <a:lstStyle/>
          <a:p>
            <a:pPr marL="0" indent="0" algn="ctr">
              <a:buClr>
                <a:schemeClr val="tx2"/>
              </a:buClr>
              <a:buFont typeface="Arial" pitchFamily="34" charset="0"/>
              <a:buNone/>
              <a:tabLst/>
            </a:pPr>
            <a:r>
              <a:rPr lang="en-US" sz="600" b="0" i="0" kern="1200" dirty="0" smtClean="0">
                <a:solidFill>
                  <a:schemeClr val="bg1"/>
                </a:solidFill>
                <a:effectLst/>
                <a:latin typeface="+mn-lt"/>
                <a:ea typeface="+mn-ea"/>
                <a:cs typeface="+mn-cs"/>
              </a:rPr>
              <a:t>© Copyright </a:t>
            </a:r>
            <a:r>
              <a:rPr lang="en-US" sz="600" b="0" i="0" u="none" strike="noStrike" kern="1200" dirty="0" smtClean="0">
                <a:solidFill>
                  <a:schemeClr val="bg1"/>
                </a:solidFill>
                <a:effectLst/>
                <a:latin typeface="+mn-lt"/>
                <a:ea typeface="+mn-ea"/>
                <a:cs typeface="+mn-cs"/>
              </a:rPr>
              <a:t>Sopra Banking Software 2018</a:t>
            </a:r>
            <a:endParaRPr lang="en-US" sz="400" b="0" u="none" noProof="0" dirty="0" smtClean="0">
              <a:solidFill>
                <a:schemeClr val="bg1"/>
              </a:solidFill>
              <a:latin typeface="+mn-lt"/>
            </a:endParaRPr>
          </a:p>
        </p:txBody>
      </p:sp>
      <p:sp>
        <p:nvSpPr>
          <p:cNvPr id="4" name="Slide Number Placeholder 2"/>
          <p:cNvSpPr txBox="1">
            <a:spLocks/>
          </p:cNvSpPr>
          <p:nvPr userDrawn="1"/>
        </p:nvSpPr>
        <p:spPr>
          <a:xfrm>
            <a:off x="-139800" y="4956717"/>
            <a:ext cx="406800" cy="184666"/>
          </a:xfrm>
          <a:prstGeom prst="rect">
            <a:avLst/>
          </a:prstGeom>
        </p:spPr>
        <p:txBody>
          <a:bodyPr vert="horz" lIns="91440" tIns="45720" rIns="91440" bIns="45720" rtlCol="0" anchor="ctr">
            <a:spAutoFit/>
          </a:bodyPr>
          <a:lstStyle>
            <a:defPPr>
              <a:defRPr lang="en-US"/>
            </a:defPPr>
            <a:lvl1pPr marL="0" algn="l" defTabSz="914400" rtl="0" eaLnBrk="1" latinLnBrk="0" hangingPunct="1">
              <a:defRPr lang="de-DE" sz="1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0CE05EA-8EB7-4994-9B34-09892A67A7A9}" type="slidenum">
              <a:rPr lang="en-US" sz="600">
                <a:solidFill>
                  <a:srgbClr val="FFFFFF"/>
                </a:solidFill>
                <a:latin typeface="HelveticaNeueLT Std Thin" pitchFamily="34" charset="0"/>
              </a:rPr>
              <a:pPr algn="ctr"/>
              <a:t>‹N°›</a:t>
            </a:fld>
            <a:endParaRPr lang="en-US" sz="600" dirty="0">
              <a:solidFill>
                <a:srgbClr val="FFFFFF"/>
              </a:solidFill>
              <a:latin typeface="HelveticaNeueLT Std Thin" pitchFamily="34" charset="0"/>
            </a:endParaRPr>
          </a:p>
        </p:txBody>
      </p:sp>
    </p:spTree>
    <p:extLst>
      <p:ext uri="{BB962C8B-B14F-4D97-AF65-F5344CB8AC3E}">
        <p14:creationId xmlns:p14="http://schemas.microsoft.com/office/powerpoint/2010/main" val="3356505845"/>
      </p:ext>
    </p:extLst>
  </p:cSld>
  <p:clrMapOvr>
    <a:masterClrMapping/>
  </p:clrMapOvr>
  <p:transition>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250937"/>
      </p:ext>
    </p:extLst>
  </p:cSld>
  <p:clrMap bg1="lt1" tx1="dk1" bg2="lt2" tx2="dk2" accent1="accent1" accent2="accent2" accent3="accent3" accent4="accent4" accent5="accent5" accent6="accent6" hlink="hlink" folHlink="folHlink"/>
  <p:sldLayoutIdLst>
    <p:sldLayoutId id="2147483684" r:id="rId1"/>
    <p:sldLayoutId id="2147483688" r:id="rId2"/>
    <p:sldLayoutId id="2147483689" r:id="rId3"/>
    <p:sldLayoutId id="2147483685" r:id="rId4"/>
    <p:sldLayoutId id="2147483686" r:id="rId5"/>
    <p:sldLayoutId id="2147483690" r:id="rId6"/>
    <p:sldLayoutId id="2147483665" r:id="rId7"/>
    <p:sldLayoutId id="2147483680" r:id="rId8"/>
    <p:sldLayoutId id="2147483672" r:id="rId9"/>
    <p:sldLayoutId id="2147483692" r:id="rId10"/>
    <p:sldLayoutId id="2147483693" r:id="rId11"/>
    <p:sldLayoutId id="2147483694" r:id="rId12"/>
    <p:sldLayoutId id="2147483676" r:id="rId13"/>
    <p:sldLayoutId id="2147483691" r:id="rId14"/>
    <p:sldLayoutId id="2147483695" r:id="rId15"/>
    <p:sldLayoutId id="2147483696" r:id="rId16"/>
    <p:sldLayoutId id="2147483697" r:id="rId17"/>
    <p:sldLayoutId id="2147483668" r:id="rId18"/>
    <p:sldLayoutId id="2147483683" r:id="rId19"/>
    <p:sldLayoutId id="2147483673" r:id="rId20"/>
    <p:sldLayoutId id="2147483675" r:id="rId21"/>
    <p:sldLayoutId id="2147483671" r:id="rId22"/>
  </p:sldLayoutIdLst>
  <p:transition>
    <p:push dir="u"/>
  </p:transition>
  <p:timing>
    <p:tnLst>
      <p:par>
        <p:cTn id="1" dur="indefinite" restart="never" nodeType="tmRoot"/>
      </p:par>
    </p:tnLst>
  </p:timing>
  <p:hf hdr="0" ftr="0" dt="0"/>
  <p:txStyles>
    <p:titleStyle>
      <a:lvl1pPr algn="l" rtl="0" eaLnBrk="1" fontAlgn="base" hangingPunct="1">
        <a:lnSpc>
          <a:spcPct val="95000"/>
        </a:lnSpc>
        <a:spcBef>
          <a:spcPct val="0"/>
        </a:spcBef>
        <a:spcAft>
          <a:spcPct val="0"/>
        </a:spcAft>
        <a:defRPr sz="4000" b="0">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2pPr>
      <a:lvl3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3pPr>
      <a:lvl4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4pPr>
      <a:lvl5pPr algn="l" rtl="0" eaLnBrk="1" fontAlgn="base" hangingPunct="1">
        <a:spcBef>
          <a:spcPct val="0"/>
        </a:spcBef>
        <a:spcAft>
          <a:spcPct val="0"/>
        </a:spcAft>
        <a:defRPr sz="2600">
          <a:solidFill>
            <a:schemeClr val="accent1"/>
          </a:solidFill>
          <a:latin typeface="Century Gothic" pitchFamily="34" charset="0"/>
          <a:ea typeface="ヒラギノ角ゴ Pro W3"/>
          <a:cs typeface="ヒラギノ角ゴ Pro W3"/>
        </a:defRPr>
      </a:lvl5pPr>
      <a:lvl6pPr marL="4572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6pPr>
      <a:lvl7pPr marL="9144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7pPr>
      <a:lvl8pPr marL="13716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8pPr>
      <a:lvl9pPr marL="1828800" algn="l" rtl="0" eaLnBrk="1" fontAlgn="base" hangingPunct="1">
        <a:lnSpc>
          <a:spcPct val="80000"/>
        </a:lnSpc>
        <a:spcBef>
          <a:spcPct val="0"/>
        </a:spcBef>
        <a:spcAft>
          <a:spcPct val="0"/>
        </a:spcAft>
        <a:defRPr sz="2600">
          <a:solidFill>
            <a:srgbClr val="E51519"/>
          </a:solidFill>
          <a:latin typeface="Century Gothic" pitchFamily="34" charset="0"/>
          <a:ea typeface="ヒラギノ角ゴ Pro W3"/>
          <a:cs typeface="ヒラギノ角ゴ Pro W3"/>
        </a:defRPr>
      </a:lvl9pPr>
    </p:titleStyle>
    <p:body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Calibri" pitchFamily="34" charset="0"/>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gitignore.io/"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stackoverflow.com/questions/tagged/git" TargetMode="External"/><Relationship Id="rId4" Type="http://schemas.openxmlformats.org/officeDocument/2006/relationships/hyperlink" Target="https://gitlab.com/gitlab-com/marketing/raw/master/design/print/git-cheatsheet/print-pdf/git-cheatsheet.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innersource.soprasteria.com/profile/keys"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mailto:git@innersource.soprasteria.com:Innersource-meta/Welcome.git"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s://innersource.soprasteria.com/Innersource-meta/Welcome/wikis/connection-to-gitlab-with-ss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support.microsoft.com/en-us/help/4026814/windows-accessing-credential-manager"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https://innersource.soprasteria.com/software-automation-architecture/git-training"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mailto:git@innersource.soprasteria.com:software-automation-architecture/training/git-training.gi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git/git"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hyperlink" Target="https://dev.to/srebalaji/useful-tricks-you-might-not-know-about-git-stash-117e"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hyperlink" Target="https://delicious-insights.com/en/posts/getting-solid-at-git-rebase-vs-merge/" TargetMode="External"/><Relationship Id="rId2" Type="http://schemas.openxmlformats.org/officeDocument/2006/relationships/hyperlink" Target="https://git-scm.com/book/en/v2/Git-Tools-Rewriting-History" TargetMode="Externa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hyperlink" Target="https://help.github.com/articles/resolving-a-merge-conflict-using-the-command-line/" TargetMode="External"/><Relationship Id="rId2" Type="http://schemas.openxmlformats.org/officeDocument/2006/relationships/hyperlink" Target="https://git-scm.com/book/en/v2/Git-Branching-Basic-Branching-and-Merging#_basic_merge_conflicts" TargetMode="Externa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hyperlink" Target="https://stackoverflow.com/a/15144275" TargetMode="External"/><Relationship Id="rId2" Type="http://schemas.openxmlformats.org/officeDocument/2006/relationships/hyperlink" Target="https://stackoverflow.com/a/8940299" TargetMode="Externa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hyperlink" Target="https://git-scm.com/book" TargetMode="External"/><Relationship Id="rId2" Type="http://schemas.openxmlformats.org/officeDocument/2006/relationships/hyperlink" Target="https://learngitbranching.js.org/" TargetMode="External"/><Relationship Id="rId1" Type="http://schemas.openxmlformats.org/officeDocument/2006/relationships/slideLayout" Target="../slideLayouts/slideLayout8.xml"/><Relationship Id="rId6" Type="http://schemas.openxmlformats.org/officeDocument/2006/relationships/hyperlink" Target="https://git-scm.com/download/gui/windows" TargetMode="External"/><Relationship Id="rId5" Type="http://schemas.openxmlformats.org/officeDocument/2006/relationships/hyperlink" Target="https://www.youtube.com/watch?v=ZDR433b0HJY" TargetMode="External"/><Relationship Id="rId4" Type="http://schemas.openxmlformats.org/officeDocument/2006/relationships/hyperlink" Target="https://git-scm.com/book/fr/v2" TargetMode="External"/></Relationships>
</file>

<file path=ppt/slides/_rels/slide86.xml.rels><?xml version="1.0" encoding="UTF-8" standalone="yes"?>
<Relationships xmlns="http://schemas.openxmlformats.org/package/2006/relationships"><Relationship Id="rId2" Type="http://schemas.openxmlformats.org/officeDocument/2006/relationships/hyperlink" Target="https://git-scm.com/docs/git-config" TargetMode="Externa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10"/>
          </p:nvPr>
        </p:nvSpPr>
        <p:spPr/>
        <p:txBody>
          <a:bodyPr/>
          <a:lstStyle/>
          <a:p>
            <a:r>
              <a:rPr lang="en-US" dirty="0" err="1" smtClean="0"/>
              <a:t>Git</a:t>
            </a:r>
            <a:endParaRPr lang="en-US" dirty="0"/>
          </a:p>
        </p:txBody>
      </p:sp>
      <p:sp>
        <p:nvSpPr>
          <p:cNvPr id="32" name="Text Placeholder 31"/>
          <p:cNvSpPr>
            <a:spLocks noGrp="1"/>
          </p:cNvSpPr>
          <p:nvPr>
            <p:ph type="body" sz="quarter" idx="11"/>
          </p:nvPr>
        </p:nvSpPr>
        <p:spPr>
          <a:xfrm>
            <a:off x="679020" y="2038350"/>
            <a:ext cx="2673779" cy="609600"/>
          </a:xfrm>
        </p:spPr>
        <p:txBody>
          <a:bodyPr/>
          <a:lstStyle/>
          <a:p>
            <a:r>
              <a:rPr lang="en-US" b="1" dirty="0" smtClean="0"/>
              <a:t>SA² </a:t>
            </a:r>
            <a:r>
              <a:rPr lang="en-US" b="1" dirty="0"/>
              <a:t>team</a:t>
            </a:r>
            <a:r>
              <a:rPr lang="en-US" dirty="0"/>
              <a:t/>
            </a:r>
            <a:br>
              <a:rPr lang="en-US" dirty="0"/>
            </a:br>
            <a:r>
              <a:rPr lang="en-US" sz="1200" dirty="0" smtClean="0"/>
              <a:t>(Software Automation Architecture</a:t>
            </a:r>
            <a:r>
              <a:rPr lang="en-US" sz="1200" dirty="0"/>
              <a:t>)</a:t>
            </a:r>
          </a:p>
        </p:txBody>
      </p:sp>
      <p:sp>
        <p:nvSpPr>
          <p:cNvPr id="33" name="Text Placeholder 32"/>
          <p:cNvSpPr>
            <a:spLocks noGrp="1"/>
          </p:cNvSpPr>
          <p:nvPr>
            <p:ph type="body" sz="quarter" idx="12"/>
          </p:nvPr>
        </p:nvSpPr>
        <p:spPr/>
        <p:txBody>
          <a:bodyPr/>
          <a:lstStyle/>
          <a:p>
            <a:r>
              <a:rPr lang="en-US" b="1" dirty="0" smtClean="0"/>
              <a:t>February 2019</a:t>
            </a:r>
            <a:endParaRPr lang="en-US" b="1" dirty="0"/>
          </a:p>
        </p:txBody>
      </p:sp>
    </p:spTree>
    <p:extLst>
      <p:ext uri="{BB962C8B-B14F-4D97-AF65-F5344CB8AC3E}">
        <p14:creationId xmlns:p14="http://schemas.microsoft.com/office/powerpoint/2010/main" val="42284504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A little vocabulary</a:t>
            </a:r>
            <a:endParaRPr lang="en-US" b="1" dirty="0"/>
          </a:p>
        </p:txBody>
      </p:sp>
    </p:spTree>
    <p:extLst>
      <p:ext uri="{BB962C8B-B14F-4D97-AF65-F5344CB8AC3E}">
        <p14:creationId xmlns:p14="http://schemas.microsoft.com/office/powerpoint/2010/main" val="335324143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three zones</a:t>
            </a:r>
            <a:endParaRPr lang="en-US" dirty="0"/>
          </a:p>
        </p:txBody>
      </p:sp>
      <p:sp>
        <p:nvSpPr>
          <p:cNvPr id="3" name="Rectangle à coins arrondis 2"/>
          <p:cNvSpPr/>
          <p:nvPr/>
        </p:nvSpPr>
        <p:spPr>
          <a:xfrm>
            <a:off x="1752600"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45327"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943601"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4737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566052"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6661351"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513306" y="2464258"/>
            <a:ext cx="4123739"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a branch</a:t>
            </a:r>
            <a:endParaRPr lang="en-US" sz="1400" dirty="0"/>
          </a:p>
        </p:txBody>
      </p:sp>
      <p:sp>
        <p:nvSpPr>
          <p:cNvPr id="26" name="Flèche droite 25"/>
          <p:cNvSpPr/>
          <p:nvPr/>
        </p:nvSpPr>
        <p:spPr>
          <a:xfrm>
            <a:off x="2505661" y="3131026"/>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Stage (add) changes</a:t>
            </a:r>
            <a:endParaRPr lang="en-US" sz="1400" dirty="0"/>
          </a:p>
        </p:txBody>
      </p:sp>
      <p:sp>
        <p:nvSpPr>
          <p:cNvPr id="28" name="Flèche droite 27"/>
          <p:cNvSpPr/>
          <p:nvPr/>
        </p:nvSpPr>
        <p:spPr>
          <a:xfrm>
            <a:off x="4594612" y="3681252"/>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Tree>
    <p:extLst>
      <p:ext uri="{BB962C8B-B14F-4D97-AF65-F5344CB8AC3E}">
        <p14:creationId xmlns:p14="http://schemas.microsoft.com/office/powerpoint/2010/main" val="3684438184"/>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èche droite 16"/>
          <p:cNvSpPr/>
          <p:nvPr/>
        </p:nvSpPr>
        <p:spPr>
          <a:xfrm>
            <a:off x="1514137" y="2419350"/>
            <a:ext cx="3819863" cy="550226"/>
          </a:xfrm>
          <a:prstGeom prst="rightArrow">
            <a:avLst/>
          </a:prstGeom>
          <a:solidFill>
            <a:srgbClr val="4790B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add</a:t>
            </a:r>
            <a:endParaRPr lang="en-US" sz="1400" dirty="0">
              <a:solidFill>
                <a:schemeClr val="tx1"/>
              </a:solidFill>
            </a:endParaRPr>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The fourth states</a:t>
            </a:r>
            <a:endParaRPr lang="en-US" dirty="0"/>
          </a:p>
        </p:txBody>
      </p:sp>
      <p:sp>
        <p:nvSpPr>
          <p:cNvPr id="3" name="Rectangle à coins arrondis 2"/>
          <p:cNvSpPr/>
          <p:nvPr/>
        </p:nvSpPr>
        <p:spPr>
          <a:xfrm>
            <a:off x="2857918" y="16573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modified</a:t>
            </a:r>
            <a:endParaRPr lang="en-US" sz="1600" dirty="0">
              <a:cs typeface="Consolas" panose="020B0609020204030204" pitchFamily="49" charset="0"/>
            </a:endParaRPr>
          </a:p>
        </p:txBody>
      </p:sp>
      <p:sp>
        <p:nvSpPr>
          <p:cNvPr id="10" name="Rectangle à coins arrondis 9"/>
          <p:cNvSpPr/>
          <p:nvPr/>
        </p:nvSpPr>
        <p:spPr>
          <a:xfrm>
            <a:off x="4950645" y="16573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staged</a:t>
            </a:r>
            <a:endParaRPr lang="en-US" sz="1600" dirty="0">
              <a:cs typeface="Consolas" panose="020B0609020204030204" pitchFamily="49" charset="0"/>
            </a:endParaRPr>
          </a:p>
        </p:txBody>
      </p:sp>
      <p:sp>
        <p:nvSpPr>
          <p:cNvPr id="12" name="Rectangle à coins arrondis 11"/>
          <p:cNvSpPr/>
          <p:nvPr/>
        </p:nvSpPr>
        <p:spPr>
          <a:xfrm>
            <a:off x="7048919" y="16573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unmodified</a:t>
            </a:r>
            <a:endParaRPr lang="en-US" sz="1600" dirty="0">
              <a:cs typeface="Consolas" panose="020B0609020204030204" pitchFamily="49" charset="0"/>
            </a:endParaRPr>
          </a:p>
        </p:txBody>
      </p:sp>
      <p:cxnSp>
        <p:nvCxnSpPr>
          <p:cNvPr id="5" name="Connecteur droit 4"/>
          <p:cNvCxnSpPr>
            <a:stCxn id="3" idx="2"/>
          </p:cNvCxnSpPr>
          <p:nvPr/>
        </p:nvCxnSpPr>
        <p:spPr>
          <a:xfrm>
            <a:off x="3579045"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5671370"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flipH="1">
            <a:off x="7766669" y="2266950"/>
            <a:ext cx="6150"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Flèche droite 25"/>
          <p:cNvSpPr/>
          <p:nvPr/>
        </p:nvSpPr>
        <p:spPr>
          <a:xfrm>
            <a:off x="3610979" y="2495550"/>
            <a:ext cx="2046706"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5699930" y="2495550"/>
            <a:ext cx="2056029" cy="550226"/>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r>
              <a:rPr lang="en-US" sz="1400" dirty="0" smtClean="0"/>
              <a:t>ommit</a:t>
            </a:r>
            <a:endParaRPr lang="en-US" sz="1400" dirty="0"/>
          </a:p>
        </p:txBody>
      </p:sp>
      <p:sp>
        <p:nvSpPr>
          <p:cNvPr id="15" name="Rectangle à coins arrondis 14"/>
          <p:cNvSpPr/>
          <p:nvPr/>
        </p:nvSpPr>
        <p:spPr>
          <a:xfrm>
            <a:off x="762000" y="1657350"/>
            <a:ext cx="1442253" cy="609600"/>
          </a:xfrm>
          <a:prstGeom prst="roundRect">
            <a:avLst/>
          </a:prstGeom>
          <a:solidFill>
            <a:schemeClr val="accent3">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untracked</a:t>
            </a:r>
            <a:endParaRPr lang="en-US" sz="1600" dirty="0">
              <a:cs typeface="Consolas" panose="020B0609020204030204" pitchFamily="49" charset="0"/>
            </a:endParaRPr>
          </a:p>
        </p:txBody>
      </p:sp>
      <p:cxnSp>
        <p:nvCxnSpPr>
          <p:cNvPr id="16" name="Connecteur droit 15"/>
          <p:cNvCxnSpPr>
            <a:stCxn id="15" idx="2"/>
          </p:cNvCxnSpPr>
          <p:nvPr/>
        </p:nvCxnSpPr>
        <p:spPr>
          <a:xfrm>
            <a:off x="1483127" y="2266950"/>
            <a:ext cx="3175" cy="209994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Flèche gauche 19"/>
          <p:cNvSpPr/>
          <p:nvPr/>
        </p:nvSpPr>
        <p:spPr>
          <a:xfrm>
            <a:off x="3610611" y="3198176"/>
            <a:ext cx="4121517" cy="579605"/>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r>
              <a:rPr lang="en-US" sz="1400" dirty="0" smtClean="0"/>
              <a:t>dit file</a:t>
            </a:r>
            <a:endParaRPr lang="en-US" sz="1400" dirty="0"/>
          </a:p>
        </p:txBody>
      </p:sp>
    </p:spTree>
    <p:extLst>
      <p:ext uri="{BB962C8B-B14F-4D97-AF65-F5344CB8AC3E}">
        <p14:creationId xmlns:p14="http://schemas.microsoft.com/office/powerpoint/2010/main" val="2170742509"/>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a:t>
            </a:r>
            <a:r>
              <a:rPr lang="en-US" dirty="0" err="1" smtClean="0"/>
              <a:t>gitignore</a:t>
            </a:r>
            <a:endParaRPr lang="en-US" dirty="0"/>
          </a:p>
        </p:txBody>
      </p:sp>
      <p:sp>
        <p:nvSpPr>
          <p:cNvPr id="10" name="Content Placeholder 8"/>
          <p:cNvSpPr>
            <a:spLocks noGrp="1"/>
          </p:cNvSpPr>
          <p:nvPr>
            <p:ph sz="quarter" idx="10"/>
          </p:nvPr>
        </p:nvSpPr>
        <p:spPr>
          <a:xfrm>
            <a:off x="457200" y="1657350"/>
            <a:ext cx="8458200" cy="788988"/>
          </a:xfrm>
        </p:spPr>
        <p:txBody>
          <a:bodyPr/>
          <a:lstStyle/>
          <a:p>
            <a:pPr marL="342900" indent="-342900">
              <a:buFont typeface="Wingdings" panose="05000000000000000000" pitchFamily="2" charset="2"/>
              <a:buChar char="§"/>
            </a:pPr>
            <a:r>
              <a:rPr lang="en-US" dirty="0" smtClean="0"/>
              <a:t>Specifies intentionally untracked files that </a:t>
            </a:r>
            <a:r>
              <a:rPr lang="en-US" dirty="0" err="1" smtClean="0"/>
              <a:t>Git</a:t>
            </a:r>
            <a:r>
              <a:rPr lang="en-US" dirty="0" smtClean="0"/>
              <a:t> should ignore</a:t>
            </a:r>
          </a:p>
        </p:txBody>
      </p:sp>
      <p:sp>
        <p:nvSpPr>
          <p:cNvPr id="5" name="Content Placeholder 8"/>
          <p:cNvSpPr txBox="1">
            <a:spLocks/>
          </p:cNvSpPr>
          <p:nvPr/>
        </p:nvSpPr>
        <p:spPr>
          <a:xfrm>
            <a:off x="18288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Eclipse</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classpath</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.project</a:t>
            </a:r>
          </a:p>
          <a:p>
            <a:pPr>
              <a:lnSpc>
                <a:spcPct val="50000"/>
              </a:lnSpc>
            </a:pPr>
            <a:r>
              <a:rPr lang="en-US" sz="2000" kern="0" dirty="0" smtClean="0">
                <a:latin typeface="Consolas" panose="020B0609020204030204" pitchFamily="49" charset="0"/>
                <a:cs typeface="Consolas" panose="020B0609020204030204" pitchFamily="49" charset="0"/>
              </a:rPr>
              <a:t>.settings/</a:t>
            </a:r>
          </a:p>
          <a:p>
            <a:pPr>
              <a:lnSpc>
                <a:spcPct val="50000"/>
              </a:lnSpc>
            </a:pPr>
            <a:r>
              <a:rPr lang="en-US" sz="2000" kern="0" dirty="0" smtClean="0">
                <a:latin typeface="Consolas" panose="020B0609020204030204" pitchFamily="49" charset="0"/>
                <a:cs typeface="Consolas" panose="020B0609020204030204" pitchFamily="49" charset="0"/>
              </a:rPr>
              <a:t>target/</a:t>
            </a:r>
          </a:p>
          <a:p>
            <a:pPr>
              <a:lnSpc>
                <a:spcPct val="50000"/>
              </a:lnSpc>
            </a:pPr>
            <a:r>
              <a:rPr lang="en-US" sz="2000" kern="0" dirty="0" smtClean="0">
                <a:latin typeface="Consolas" panose="020B0609020204030204" pitchFamily="49" charset="0"/>
                <a:cs typeface="Consolas" panose="020B0609020204030204" pitchFamily="49" charset="0"/>
              </a:rPr>
              <a:t>bin/</a:t>
            </a:r>
          </a:p>
        </p:txBody>
      </p:sp>
      <p:sp>
        <p:nvSpPr>
          <p:cNvPr id="8" name="Content Placeholder 8"/>
          <p:cNvSpPr txBox="1">
            <a:spLocks/>
          </p:cNvSpPr>
          <p:nvPr/>
        </p:nvSpPr>
        <p:spPr>
          <a:xfrm>
            <a:off x="5143500" y="2348706"/>
            <a:ext cx="1676400" cy="2051844"/>
          </a:xfrm>
          <a:prstGeom prst="rect">
            <a:avLst/>
          </a:prstGeom>
        </p:spPr>
        <p:txBody>
          <a:bodyPr/>
          <a:lstStyle>
            <a:lvl1pPr marL="0" indent="0" algn="l" rtl="0" eaLnBrk="1" fontAlgn="base" hangingPunct="1">
              <a:lnSpc>
                <a:spcPct val="95000"/>
              </a:lnSpc>
              <a:spcBef>
                <a:spcPts val="1800"/>
              </a:spcBef>
              <a:spcAft>
                <a:spcPct val="0"/>
              </a:spcAft>
              <a:buClr>
                <a:schemeClr val="accent1"/>
              </a:buClr>
              <a:buSzPct val="100000"/>
              <a:buFont typeface="Wingdings 2" pitchFamily="18" charset="2"/>
              <a:buNone/>
              <a:defRPr sz="2400" baseline="0">
                <a:solidFill>
                  <a:schemeClr val="tx1"/>
                </a:solidFill>
                <a:latin typeface="+mn-lt"/>
                <a:ea typeface="+mn-ea"/>
                <a:cs typeface="+mn-cs"/>
              </a:defRPr>
            </a:lvl1pPr>
            <a:lvl2pPr marL="179388" indent="-179388" algn="l" rtl="0" eaLnBrk="1" fontAlgn="base" hangingPunct="1">
              <a:lnSpc>
                <a:spcPct val="95000"/>
              </a:lnSpc>
              <a:spcBef>
                <a:spcPts val="400"/>
              </a:spcBef>
              <a:spcAft>
                <a:spcPct val="0"/>
              </a:spcAft>
              <a:buClr>
                <a:schemeClr val="accent1"/>
              </a:buClr>
              <a:buSzPct val="90000"/>
              <a:buFont typeface="Wingdings 2" pitchFamily="18" charset="2"/>
              <a:buChar char="¡"/>
              <a:defRPr sz="1800">
                <a:solidFill>
                  <a:schemeClr val="tx1"/>
                </a:solidFill>
                <a:latin typeface="+mn-lt"/>
              </a:defRPr>
            </a:lvl2pPr>
            <a:lvl3pPr marL="447675" indent="-179388" algn="l" rtl="0" eaLnBrk="1" fontAlgn="base" hangingPunct="1">
              <a:lnSpc>
                <a:spcPct val="95000"/>
              </a:lnSpc>
              <a:spcBef>
                <a:spcPts val="400"/>
              </a:spcBef>
              <a:spcAft>
                <a:spcPts val="0"/>
              </a:spcAft>
              <a:buClr>
                <a:srgbClr val="AD9F96"/>
              </a:buClr>
              <a:buSzPct val="90000"/>
              <a:buFont typeface="Wingdings 2" pitchFamily="18" charset="2"/>
              <a:buChar char=""/>
              <a:defRPr sz="1600">
                <a:solidFill>
                  <a:schemeClr val="tx1"/>
                </a:solidFill>
                <a:latin typeface="+mn-lt"/>
              </a:defRPr>
            </a:lvl3pPr>
            <a:lvl4pPr marL="717550" indent="-179388" algn="l" rtl="0" eaLnBrk="1" fontAlgn="base" hangingPunct="1">
              <a:lnSpc>
                <a:spcPct val="95000"/>
              </a:lnSpc>
              <a:spcBef>
                <a:spcPts val="400"/>
              </a:spcBef>
              <a:spcAft>
                <a:spcPct val="0"/>
              </a:spcAft>
              <a:buClr>
                <a:srgbClr val="A7A9C1"/>
              </a:buClr>
              <a:buSzPct val="80000"/>
              <a:buFont typeface="Wingdings 2" pitchFamily="18" charset="2"/>
              <a:buChar char="¡"/>
              <a:defRPr sz="1400">
                <a:solidFill>
                  <a:schemeClr val="tx1"/>
                </a:solidFill>
                <a:latin typeface="+mn-lt"/>
              </a:defRPr>
            </a:lvl4pPr>
            <a:lvl5pPr marL="982663" indent="-174625" algn="l" rtl="0" eaLnBrk="1" fontAlgn="base" hangingPunct="1">
              <a:spcBef>
                <a:spcPts val="300"/>
              </a:spcBef>
              <a:spcAft>
                <a:spcPct val="0"/>
              </a:spcAft>
              <a:buChar char="•"/>
              <a:defRPr sz="1200">
                <a:solidFill>
                  <a:schemeClr val="tx1"/>
                </a:solidFill>
                <a:latin typeface="+mn-lt"/>
              </a:defRPr>
            </a:lvl5pPr>
            <a:lvl6pPr marL="2343150" indent="-180975" algn="l" rtl="0" eaLnBrk="1" fontAlgn="base" hangingPunct="1">
              <a:spcBef>
                <a:spcPct val="10000"/>
              </a:spcBef>
              <a:spcAft>
                <a:spcPct val="0"/>
              </a:spcAft>
              <a:buChar char="•"/>
              <a:defRPr sz="1200">
                <a:solidFill>
                  <a:schemeClr val="tx1"/>
                </a:solidFill>
                <a:latin typeface="+mn-lt"/>
              </a:defRPr>
            </a:lvl6pPr>
            <a:lvl7pPr marL="2800350" indent="-180975" algn="l" rtl="0" eaLnBrk="1" fontAlgn="base" hangingPunct="1">
              <a:spcBef>
                <a:spcPct val="10000"/>
              </a:spcBef>
              <a:spcAft>
                <a:spcPct val="0"/>
              </a:spcAft>
              <a:buChar char="•"/>
              <a:defRPr sz="1200">
                <a:solidFill>
                  <a:schemeClr val="tx1"/>
                </a:solidFill>
                <a:latin typeface="+mn-lt"/>
              </a:defRPr>
            </a:lvl7pPr>
            <a:lvl8pPr marL="3257550" indent="-180975" algn="l" rtl="0" eaLnBrk="1" fontAlgn="base" hangingPunct="1">
              <a:spcBef>
                <a:spcPct val="10000"/>
              </a:spcBef>
              <a:spcAft>
                <a:spcPct val="0"/>
              </a:spcAft>
              <a:buChar char="•"/>
              <a:defRPr sz="1200">
                <a:solidFill>
                  <a:schemeClr val="tx1"/>
                </a:solidFill>
                <a:latin typeface="+mn-lt"/>
              </a:defRPr>
            </a:lvl8pPr>
            <a:lvl9pPr marL="3714750" indent="-180975" algn="l" rtl="0" eaLnBrk="1" fontAlgn="base" hangingPunct="1">
              <a:spcBef>
                <a:spcPct val="10000"/>
              </a:spcBef>
              <a:spcAft>
                <a:spcPct val="0"/>
              </a:spcAft>
              <a:buChar char="•"/>
              <a:defRPr sz="1200">
                <a:solidFill>
                  <a:schemeClr val="tx1"/>
                </a:solidFill>
                <a:latin typeface="+mn-lt"/>
              </a:defRPr>
            </a:lvl9pPr>
          </a:lstStyle>
          <a:p>
            <a:pPr>
              <a:lnSpc>
                <a:spcPct val="50000"/>
              </a:lnSpc>
            </a:pPr>
            <a:r>
              <a:rPr lang="en-US" sz="2000" kern="0" dirty="0" smtClean="0">
                <a:latin typeface="Consolas" panose="020B0609020204030204" pitchFamily="49" charset="0"/>
                <a:cs typeface="Consolas" panose="020B0609020204030204" pitchFamily="49" charset="0"/>
              </a:rPr>
              <a:t># Archives</a:t>
            </a:r>
          </a:p>
          <a:p>
            <a:pPr>
              <a:lnSpc>
                <a:spcPct val="50000"/>
              </a:lnSpc>
            </a:pPr>
            <a:r>
              <a:rPr lang="en-US" sz="2000" kern="0" dirty="0" smtClean="0">
                <a:latin typeface="Consolas" panose="020B0609020204030204" pitchFamily="49" charset="0"/>
                <a:cs typeface="Consolas" panose="020B0609020204030204" pitchFamily="49" charset="0"/>
              </a:rPr>
              <a:t>*.7z</a:t>
            </a:r>
          </a:p>
          <a:p>
            <a:pPr>
              <a:lnSpc>
                <a:spcPct val="50000"/>
              </a:lnSpc>
            </a:pPr>
            <a:r>
              <a:rPr lang="en-US" sz="2000" kern="0" dirty="0" smtClean="0">
                <a:latin typeface="Consolas" panose="020B0609020204030204" pitchFamily="49" charset="0"/>
                <a:cs typeface="Consolas" panose="020B0609020204030204" pitchFamily="49" charset="0"/>
              </a:rPr>
              <a:t>*.jar</a:t>
            </a:r>
          </a:p>
          <a:p>
            <a:pPr>
              <a:lnSpc>
                <a:spcPct val="50000"/>
              </a:lnSpc>
            </a:pPr>
            <a:r>
              <a:rPr lang="en-US" sz="2000" kern="0" dirty="0" smtClean="0">
                <a:latin typeface="Consolas" panose="020B0609020204030204" pitchFamily="49" charset="0"/>
                <a:cs typeface="Consolas" panose="020B0609020204030204" pitchFamily="49" charset="0"/>
              </a:rPr>
              <a:t>*.</a:t>
            </a:r>
            <a:r>
              <a:rPr lang="en-US" sz="2000" kern="0" dirty="0" err="1" smtClean="0">
                <a:latin typeface="Consolas" panose="020B0609020204030204" pitchFamily="49" charset="0"/>
                <a:cs typeface="Consolas" panose="020B0609020204030204" pitchFamily="49" charset="0"/>
              </a:rPr>
              <a:t>rar</a:t>
            </a:r>
            <a:endParaRPr lang="en-US" sz="2000" kern="0" dirty="0" smtClean="0">
              <a:latin typeface="Consolas" panose="020B0609020204030204" pitchFamily="49" charset="0"/>
              <a:cs typeface="Consolas" panose="020B0609020204030204" pitchFamily="49" charset="0"/>
            </a:endParaRPr>
          </a:p>
          <a:p>
            <a:pPr>
              <a:lnSpc>
                <a:spcPct val="50000"/>
              </a:lnSpc>
            </a:pPr>
            <a:r>
              <a:rPr lang="en-US" sz="2000" kern="0" dirty="0" smtClean="0">
                <a:latin typeface="Consolas" panose="020B0609020204030204" pitchFamily="49" charset="0"/>
                <a:cs typeface="Consolas" panose="020B0609020204030204" pitchFamily="49" charset="0"/>
              </a:rPr>
              <a:t>*.tar</a:t>
            </a:r>
          </a:p>
          <a:p>
            <a:pPr>
              <a:lnSpc>
                <a:spcPct val="50000"/>
              </a:lnSpc>
            </a:pPr>
            <a:r>
              <a:rPr lang="en-US" sz="2000" kern="0" dirty="0" smtClean="0">
                <a:latin typeface="Consolas" panose="020B0609020204030204" pitchFamily="49" charset="0"/>
                <a:cs typeface="Consolas" panose="020B0609020204030204" pitchFamily="49" charset="0"/>
              </a:rPr>
              <a:t>*.zip</a:t>
            </a:r>
          </a:p>
        </p:txBody>
      </p:sp>
      <p:sp>
        <p:nvSpPr>
          <p:cNvPr id="2" name="ZoneTexte 1"/>
          <p:cNvSpPr txBox="1"/>
          <p:nvPr/>
        </p:nvSpPr>
        <p:spPr bwMode="black">
          <a:xfrm>
            <a:off x="609600" y="4689495"/>
            <a:ext cx="7924800" cy="276999"/>
          </a:xfrm>
          <a:prstGeom prst="rect">
            <a:avLst/>
          </a:prstGeom>
          <a:noFill/>
        </p:spPr>
        <p:txBody>
          <a:bodyPr wrap="square" lIns="85730" tIns="0" rIns="0" bIns="0" rtlCol="0">
            <a:spAutoFit/>
          </a:bodyPr>
          <a:lstStyle/>
          <a:p>
            <a:r>
              <a:rPr lang="en-US" dirty="0" smtClean="0"/>
              <a:t>Useful </a:t>
            </a:r>
            <a:r>
              <a:rPr lang="en-US" dirty="0"/>
              <a:t>.</a:t>
            </a:r>
            <a:r>
              <a:rPr lang="en-US" dirty="0" err="1"/>
              <a:t>gitignore</a:t>
            </a:r>
            <a:r>
              <a:rPr lang="en-US" dirty="0"/>
              <a:t> files for your project - </a:t>
            </a:r>
            <a:r>
              <a:rPr lang="en-US" dirty="0">
                <a:hlinkClick r:id="rId3"/>
              </a:rPr>
              <a:t>https://www.gitignore.io</a:t>
            </a:r>
            <a:r>
              <a:rPr lang="en-US" dirty="0" smtClean="0">
                <a:hlinkClick r:id="rId3"/>
              </a:rPr>
              <a:t>/</a:t>
            </a:r>
            <a:r>
              <a:rPr lang="en-US" dirty="0" smtClean="0"/>
              <a:t> </a:t>
            </a:r>
            <a:endParaRPr lang="en-US" dirty="0"/>
          </a:p>
        </p:txBody>
      </p:sp>
    </p:spTree>
    <p:extLst>
      <p:ext uri="{BB962C8B-B14F-4D97-AF65-F5344CB8AC3E}">
        <p14:creationId xmlns:p14="http://schemas.microsoft.com/office/powerpoint/2010/main" val="28119553"/>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t>Commit</a:t>
            </a:r>
            <a:endParaRPr lang="en-US" dirty="0"/>
          </a:p>
        </p:txBody>
      </p:sp>
      <p:sp>
        <p:nvSpPr>
          <p:cNvPr id="10" name="Content Placeholder 8"/>
          <p:cNvSpPr>
            <a:spLocks noGrp="1"/>
          </p:cNvSpPr>
          <p:nvPr>
            <p:ph sz="quarter" idx="10"/>
          </p:nvPr>
        </p:nvSpPr>
        <p:spPr>
          <a:xfrm>
            <a:off x="457200" y="1782762"/>
            <a:ext cx="8458200" cy="3151188"/>
          </a:xfrm>
        </p:spPr>
        <p:txBody>
          <a:bodyPr/>
          <a:lstStyle/>
          <a:p>
            <a:pPr marL="342900" indent="-342900">
              <a:buFont typeface="Wingdings" panose="05000000000000000000" pitchFamily="2" charset="2"/>
              <a:buChar char="§"/>
            </a:pPr>
            <a:r>
              <a:rPr lang="en-US" dirty="0" smtClean="0"/>
              <a:t>Holds one state of the repository</a:t>
            </a:r>
          </a:p>
          <a:p>
            <a:pPr marL="342900" indent="-342900">
              <a:buFont typeface="Wingdings" panose="05000000000000000000" pitchFamily="2" charset="2"/>
              <a:buChar char="§"/>
            </a:pPr>
            <a:r>
              <a:rPr lang="en-US" dirty="0" smtClean="0"/>
              <a:t>Identified by a SHA1 hash like </a:t>
            </a:r>
          </a:p>
          <a:p>
            <a:pPr marL="342900" indent="-342900">
              <a:buFont typeface="Wingdings" panose="05000000000000000000" pitchFamily="2" charset="2"/>
              <a:buChar char="§"/>
            </a:pPr>
            <a:r>
              <a:rPr lang="en-US" dirty="0" smtClean="0"/>
              <a:t>The SHA is globally unique</a:t>
            </a:r>
          </a:p>
          <a:p>
            <a:pPr marL="342900" indent="-342900">
              <a:buFont typeface="Wingdings" panose="05000000000000000000" pitchFamily="2" charset="2"/>
              <a:buChar char="§"/>
            </a:pPr>
            <a:r>
              <a:rPr lang="en-US" dirty="0" smtClean="0"/>
              <a:t>Every commit has a parent commit</a:t>
            </a:r>
          </a:p>
          <a:p>
            <a:pPr marL="342900" indent="-342900">
              <a:buFont typeface="Wingdings" panose="05000000000000000000" pitchFamily="2" charset="2"/>
              <a:buChar char="§"/>
            </a:pPr>
            <a:r>
              <a:rPr lang="en-US" dirty="0" smtClean="0"/>
              <a:t>A merge commit as two parent commits</a:t>
            </a:r>
          </a:p>
          <a:p>
            <a:pPr lvl="0"/>
            <a:endParaRPr lang="en-US" dirty="0" smtClean="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625" y="556726"/>
            <a:ext cx="6131175" cy="304800"/>
          </a:xfrm>
          <a:prstGeom prst="rect">
            <a:avLst/>
          </a:prstGeom>
        </p:spPr>
      </p:pic>
      <p:cxnSp>
        <p:nvCxnSpPr>
          <p:cNvPr id="6" name="Connecteur en arc 5"/>
          <p:cNvCxnSpPr/>
          <p:nvPr/>
        </p:nvCxnSpPr>
        <p:spPr>
          <a:xfrm rot="5400000" flipH="1" flipV="1">
            <a:off x="4591203" y="1376351"/>
            <a:ext cx="1561793" cy="838198"/>
          </a:xfrm>
          <a:prstGeom prst="curvedConnector3">
            <a:avLst>
              <a:gd name="adj1" fmla="val 155"/>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8266648" y="1930633"/>
            <a:ext cx="685799"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27" name="Rectangle à coins arrondis 26"/>
          <p:cNvSpPr/>
          <p:nvPr/>
        </p:nvSpPr>
        <p:spPr>
          <a:xfrm>
            <a:off x="7315200" y="1931193"/>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28" name="Rectangle à coins arrondis 27"/>
          <p:cNvSpPr/>
          <p:nvPr/>
        </p:nvSpPr>
        <p:spPr>
          <a:xfrm>
            <a:off x="7310529" y="2351069"/>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29" name="Rectangle à coins arrondis 28"/>
          <p:cNvSpPr/>
          <p:nvPr/>
        </p:nvSpPr>
        <p:spPr>
          <a:xfrm>
            <a:off x="7319986" y="2774408"/>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30" name="Rectangle à coins arrondis 29"/>
          <p:cNvSpPr/>
          <p:nvPr/>
        </p:nvSpPr>
        <p:spPr>
          <a:xfrm>
            <a:off x="7319986" y="3188158"/>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31" name="Rectangle à coins arrondis 30"/>
          <p:cNvSpPr/>
          <p:nvPr/>
        </p:nvSpPr>
        <p:spPr>
          <a:xfrm>
            <a:off x="7319986" y="3607507"/>
            <a:ext cx="956119" cy="175972"/>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cxnSp>
        <p:nvCxnSpPr>
          <p:cNvPr id="34" name="Connecteur droit avec flèche 33"/>
          <p:cNvCxnSpPr/>
          <p:nvPr/>
        </p:nvCxnSpPr>
        <p:spPr>
          <a:xfrm flipV="1">
            <a:off x="7823000" y="2141099"/>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7823000" y="2563510"/>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7823000" y="2999326"/>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V="1">
            <a:off x="7823000" y="3412741"/>
            <a:ext cx="0" cy="129349"/>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4" name="Connecteur droit avec flèche 3"/>
          <p:cNvCxnSpPr/>
          <p:nvPr/>
        </p:nvCxnSpPr>
        <p:spPr>
          <a:xfrm flipV="1">
            <a:off x="6966369" y="1930633"/>
            <a:ext cx="0" cy="1852846"/>
          </a:xfrm>
          <a:prstGeom prst="straightConnector1">
            <a:avLst/>
          </a:prstGeom>
          <a:ln w="34925" cmpd="sng">
            <a:solidFill>
              <a:schemeClr val="tx2">
                <a:alpha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bwMode="black">
          <a:xfrm rot="16200000">
            <a:off x="6535315" y="2749334"/>
            <a:ext cx="558999"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mn-lt"/>
              </a:rPr>
              <a:t>Time</a:t>
            </a:r>
            <a:endParaRPr lang="en-US" sz="1400" noProof="0" dirty="0" smtClean="0">
              <a:solidFill>
                <a:schemeClr val="tx2"/>
              </a:solidFill>
              <a:latin typeface="+mn-lt"/>
            </a:endParaRPr>
          </a:p>
        </p:txBody>
      </p:sp>
    </p:spTree>
    <p:extLst>
      <p:ext uri="{BB962C8B-B14F-4D97-AF65-F5344CB8AC3E}">
        <p14:creationId xmlns:p14="http://schemas.microsoft.com/office/powerpoint/2010/main" val="2741687650"/>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Branch</a:t>
            </a:r>
            <a:endParaRPr lang="en-US" dirty="0"/>
          </a:p>
        </p:txBody>
      </p:sp>
      <p:sp>
        <p:nvSpPr>
          <p:cNvPr id="10" name="Content Placeholder 8"/>
          <p:cNvSpPr>
            <a:spLocks noGrp="1"/>
          </p:cNvSpPr>
          <p:nvPr>
            <p:ph sz="quarter" idx="10"/>
          </p:nvPr>
        </p:nvSpPr>
        <p:spPr>
          <a:xfrm>
            <a:off x="457200" y="1782762"/>
            <a:ext cx="8229600" cy="2252572"/>
          </a:xfrm>
        </p:spPr>
        <p:txBody>
          <a:bodyPr/>
          <a:lstStyle/>
          <a:p>
            <a:pPr marL="342900" indent="-342900">
              <a:buFont typeface="Wingdings" panose="05000000000000000000" pitchFamily="2" charset="2"/>
              <a:buChar char="§"/>
            </a:pPr>
            <a:r>
              <a:rPr lang="en-US" dirty="0" smtClean="0"/>
              <a:t>A linked list of commits with a name</a:t>
            </a:r>
          </a:p>
          <a:p>
            <a:pPr marL="342900" indent="-342900">
              <a:buFont typeface="Wingdings" panose="05000000000000000000" pitchFamily="2" charset="2"/>
              <a:buChar char="§"/>
            </a:pPr>
            <a:r>
              <a:rPr lang="en-US" dirty="0" smtClean="0"/>
              <a:t>Default branch is </a:t>
            </a:r>
            <a:r>
              <a:rPr lang="en-US" b="1" dirty="0" smtClean="0"/>
              <a:t>master</a:t>
            </a:r>
          </a:p>
          <a:p>
            <a:pPr marL="342900" indent="-342900">
              <a:buFont typeface="Wingdings" panose="05000000000000000000" pitchFamily="2" charset="2"/>
              <a:buChar char="§"/>
            </a:pPr>
            <a:r>
              <a:rPr lang="en-US" dirty="0" smtClean="0"/>
              <a:t>Usually a branch is created to work on a new feature</a:t>
            </a:r>
          </a:p>
          <a:p>
            <a:pPr marL="342900" indent="-342900">
              <a:buFont typeface="Wingdings" panose="05000000000000000000" pitchFamily="2" charset="2"/>
              <a:buChar char="§"/>
            </a:pPr>
            <a:r>
              <a:rPr lang="en-US" dirty="0" smtClean="0"/>
              <a:t>A branch is easy to create and delete</a:t>
            </a:r>
          </a:p>
          <a:p>
            <a:pPr marL="342900" indent="-342900">
              <a:buFont typeface="Wingdings" panose="05000000000000000000" pitchFamily="2" charset="2"/>
              <a:buChar char="§"/>
            </a:pPr>
            <a:endParaRPr lang="en-US" dirty="0" smtClean="0"/>
          </a:p>
        </p:txBody>
      </p:sp>
      <p:sp>
        <p:nvSpPr>
          <p:cNvPr id="6" name="AutoShape 76"/>
          <p:cNvSpPr>
            <a:spLocks noChangeArrowheads="1"/>
          </p:cNvSpPr>
          <p:nvPr/>
        </p:nvSpPr>
        <p:spPr bwMode="gray">
          <a:xfrm rot="10800000" flipV="1">
            <a:off x="1447800" y="4248150"/>
            <a:ext cx="6248400"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dirty="0" smtClean="0">
                <a:solidFill>
                  <a:schemeClr val="tx1"/>
                </a:solidFill>
                <a:ea typeface="SimSun"/>
                <a:cs typeface="Verdana"/>
              </a:rPr>
              <a:t>This is the basis of </a:t>
            </a:r>
            <a:r>
              <a:rPr lang="en-US" sz="2400" b="1" dirty="0" smtClean="0">
                <a:solidFill>
                  <a:schemeClr val="tx1"/>
                </a:solidFill>
                <a:ea typeface="SimSun"/>
                <a:cs typeface="Verdana"/>
              </a:rPr>
              <a:t>Feature </a:t>
            </a:r>
            <a:r>
              <a:rPr lang="en-US" sz="2400" b="1" dirty="0">
                <a:solidFill>
                  <a:schemeClr val="tx1"/>
                </a:solidFill>
                <a:ea typeface="SimSun"/>
                <a:cs typeface="Verdana"/>
              </a:rPr>
              <a:t>B</a:t>
            </a:r>
            <a:r>
              <a:rPr lang="en-US" sz="2400" b="1" dirty="0" smtClean="0">
                <a:solidFill>
                  <a:schemeClr val="tx1"/>
                </a:solidFill>
                <a:ea typeface="SimSun"/>
                <a:cs typeface="Verdana"/>
              </a:rPr>
              <a:t>ranch </a:t>
            </a:r>
            <a:r>
              <a:rPr lang="en-US" sz="2400" dirty="0" smtClean="0">
                <a:solidFill>
                  <a:schemeClr val="tx1"/>
                </a:solidFill>
                <a:ea typeface="SimSun"/>
                <a:cs typeface="Verdana"/>
              </a:rPr>
              <a:t>workflow</a:t>
            </a:r>
            <a:endParaRPr lang="en-US" sz="2400" dirty="0">
              <a:solidFill>
                <a:schemeClr val="tx1"/>
              </a:solidFill>
              <a:ea typeface="SimSun"/>
              <a:cs typeface="Verdana"/>
            </a:endParaRPr>
          </a:p>
        </p:txBody>
      </p:sp>
      <p:sp>
        <p:nvSpPr>
          <p:cNvPr id="11" name="ZoneTexte 10"/>
          <p:cNvSpPr txBox="1"/>
          <p:nvPr/>
        </p:nvSpPr>
        <p:spPr bwMode="black">
          <a:xfrm>
            <a:off x="8336932" y="209550"/>
            <a:ext cx="883268"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 name="Rectangle à coins arrondis 11"/>
          <p:cNvSpPr/>
          <p:nvPr/>
        </p:nvSpPr>
        <p:spPr>
          <a:xfrm>
            <a:off x="6315620" y="212057"/>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13" name="Rectangle à coins arrondis 12"/>
          <p:cNvSpPr/>
          <p:nvPr/>
        </p:nvSpPr>
        <p:spPr>
          <a:xfrm>
            <a:off x="6311345" y="596341"/>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14" name="Rectangle à coins arrondis 13"/>
          <p:cNvSpPr/>
          <p:nvPr/>
        </p:nvSpPr>
        <p:spPr>
          <a:xfrm>
            <a:off x="6320001" y="983794"/>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15" name="Rectangle à coins arrondis 14"/>
          <p:cNvSpPr/>
          <p:nvPr/>
        </p:nvSpPr>
        <p:spPr>
          <a:xfrm>
            <a:off x="6320001" y="1362471"/>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16" name="Rectangle à coins arrondis 15"/>
          <p:cNvSpPr/>
          <p:nvPr/>
        </p:nvSpPr>
        <p:spPr>
          <a:xfrm>
            <a:off x="6320001" y="1746272"/>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sp>
        <p:nvSpPr>
          <p:cNvPr id="17" name="Rectangle à coins arrondis 16"/>
          <p:cNvSpPr/>
          <p:nvPr/>
        </p:nvSpPr>
        <p:spPr>
          <a:xfrm>
            <a:off x="7471207" y="212057"/>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325rt558</a:t>
            </a:r>
          </a:p>
        </p:txBody>
      </p:sp>
      <p:sp>
        <p:nvSpPr>
          <p:cNvPr id="18" name="Rectangle à coins arrondis 17"/>
          <p:cNvSpPr/>
          <p:nvPr/>
        </p:nvSpPr>
        <p:spPr>
          <a:xfrm>
            <a:off x="7471207" y="591478"/>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dd409122</a:t>
            </a:r>
          </a:p>
        </p:txBody>
      </p:sp>
      <p:cxnSp>
        <p:nvCxnSpPr>
          <p:cNvPr id="19" name="Connecteur droit avec flèche 18"/>
          <p:cNvCxnSpPr/>
          <p:nvPr/>
        </p:nvCxnSpPr>
        <p:spPr>
          <a:xfrm flipV="1">
            <a:off x="6780375" y="404170"/>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6780375" y="790774"/>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6780375" y="1189646"/>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6780375" y="1568017"/>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flipV="1">
            <a:off x="7908742" y="404170"/>
            <a:ext cx="0" cy="118384"/>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p:nvPr/>
        </p:nvCxnSpPr>
        <p:spPr>
          <a:xfrm flipV="1">
            <a:off x="7245130" y="821458"/>
            <a:ext cx="655790" cy="251827"/>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bwMode="black">
          <a:xfrm>
            <a:off x="5715000" y="229525"/>
            <a:ext cx="551432"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Tree>
    <p:extLst>
      <p:ext uri="{BB962C8B-B14F-4D97-AF65-F5344CB8AC3E}">
        <p14:creationId xmlns:p14="http://schemas.microsoft.com/office/powerpoint/2010/main" val="1770497589"/>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9200" y="3028950"/>
            <a:ext cx="3733800" cy="1862323"/>
          </a:xfrm>
          <a:prstGeom prst="rect">
            <a:avLst/>
          </a:prstGeom>
          <a:ln w="127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a:t>HEAD</a:t>
            </a:r>
            <a:endParaRPr lang="en-US" dirty="0"/>
          </a:p>
        </p:txBody>
      </p:sp>
      <p:sp>
        <p:nvSpPr>
          <p:cNvPr id="10" name="Content Placeholder 8"/>
          <p:cNvSpPr>
            <a:spLocks noGrp="1"/>
          </p:cNvSpPr>
          <p:nvPr>
            <p:ph sz="quarter" idx="10"/>
          </p:nvPr>
        </p:nvSpPr>
        <p:spPr>
          <a:xfrm>
            <a:off x="457200" y="1782762"/>
            <a:ext cx="8229600" cy="1169988"/>
          </a:xfrm>
        </p:spPr>
        <p:txBody>
          <a:bodyPr/>
          <a:lstStyle/>
          <a:p>
            <a:pPr marL="342900" indent="-342900">
              <a:buFont typeface="Wingdings" panose="05000000000000000000" pitchFamily="2" charset="2"/>
              <a:buChar char="§"/>
            </a:pPr>
            <a:r>
              <a:rPr lang="en-US" dirty="0" smtClean="0"/>
              <a:t>Symbolic ref to the latest commit</a:t>
            </a:r>
            <a:endParaRPr lang="en-US" dirty="0"/>
          </a:p>
          <a:p>
            <a:pPr marL="342900" indent="-342900">
              <a:buFont typeface="Wingdings" panose="05000000000000000000" pitchFamily="2" charset="2"/>
              <a:buChar char="§"/>
            </a:pPr>
            <a:r>
              <a:rPr lang="en-US" b="1" dirty="0" smtClean="0"/>
              <a:t>Only on currently checked out branch</a:t>
            </a:r>
          </a:p>
        </p:txBody>
      </p:sp>
      <p:sp>
        <p:nvSpPr>
          <p:cNvPr id="5" name="ZoneTexte 4"/>
          <p:cNvSpPr txBox="1"/>
          <p:nvPr/>
        </p:nvSpPr>
        <p:spPr bwMode="black">
          <a:xfrm>
            <a:off x="6523343" y="4036161"/>
            <a:ext cx="1994141" cy="246221"/>
          </a:xfrm>
          <a:prstGeom prst="rect">
            <a:avLst/>
          </a:prstGeom>
          <a:noFill/>
        </p:spPr>
        <p:txBody>
          <a:bodyPr wrap="none" lIns="85730" tIns="0" rIns="0" bIns="0" rtlCol="0">
            <a:spAutoFit/>
          </a:bodyPr>
          <a:lstStyle/>
          <a:p>
            <a:pPr marL="0" indent="0" algn="l">
              <a:buClr>
                <a:schemeClr val="tx2"/>
              </a:buClr>
              <a:buFont typeface="Arial" pitchFamily="34" charset="0"/>
              <a:buNone/>
              <a:tabLst/>
            </a:pPr>
            <a:r>
              <a:rPr lang="fr-FR" sz="1600" dirty="0" smtClean="0">
                <a:solidFill>
                  <a:schemeClr val="tx2"/>
                </a:solidFill>
                <a:latin typeface="Consolas" panose="020B0609020204030204" pitchFamily="49" charset="0"/>
                <a:cs typeface="Consolas" panose="020B0609020204030204" pitchFamily="49" charset="0"/>
              </a:rPr>
              <a:t>$ git show HEAD~3</a:t>
            </a:r>
            <a:endParaRPr lang="fr-FR" sz="1600" noProof="0" dirty="0" smtClean="0">
              <a:solidFill>
                <a:schemeClr val="tx2"/>
              </a:solidFill>
              <a:latin typeface="Consolas" panose="020B0609020204030204" pitchFamily="49" charset="0"/>
              <a:cs typeface="Consolas" panose="020B0609020204030204" pitchFamily="49" charset="0"/>
            </a:endParaRPr>
          </a:p>
        </p:txBody>
      </p:sp>
      <p:cxnSp>
        <p:nvCxnSpPr>
          <p:cNvPr id="6" name="Connecteur droit avec flèche 5"/>
          <p:cNvCxnSpPr/>
          <p:nvPr/>
        </p:nvCxnSpPr>
        <p:spPr>
          <a:xfrm flipH="1">
            <a:off x="6248400" y="4179591"/>
            <a:ext cx="274943"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bwMode="black">
          <a:xfrm>
            <a:off x="450327" y="2971933"/>
            <a:ext cx="494606"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HEAD</a:t>
            </a:r>
          </a:p>
        </p:txBody>
      </p:sp>
      <p:sp>
        <p:nvSpPr>
          <p:cNvPr id="18" name="ZoneTexte 17"/>
          <p:cNvSpPr txBox="1"/>
          <p:nvPr/>
        </p:nvSpPr>
        <p:spPr bwMode="black">
          <a:xfrm>
            <a:off x="3234080" y="3211859"/>
            <a:ext cx="824840"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9" name="ZoneTexte 18"/>
          <p:cNvSpPr txBox="1"/>
          <p:nvPr/>
        </p:nvSpPr>
        <p:spPr bwMode="black">
          <a:xfrm>
            <a:off x="609599" y="3211859"/>
            <a:ext cx="576085"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cxnSp>
        <p:nvCxnSpPr>
          <p:cNvPr id="20" name="Connecteur droit avec flèche 19"/>
          <p:cNvCxnSpPr/>
          <p:nvPr/>
        </p:nvCxnSpPr>
        <p:spPr>
          <a:xfrm>
            <a:off x="795056" y="3073765"/>
            <a:ext cx="299754" cy="12494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à coins arrondis 35"/>
          <p:cNvSpPr/>
          <p:nvPr/>
        </p:nvSpPr>
        <p:spPr>
          <a:xfrm>
            <a:off x="1176064" y="3208776"/>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37" name="Rectangle à coins arrondis 36"/>
          <p:cNvSpPr/>
          <p:nvPr/>
        </p:nvSpPr>
        <p:spPr>
          <a:xfrm>
            <a:off x="1171789" y="341791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38" name="Rectangle à coins arrondis 37"/>
          <p:cNvSpPr/>
          <p:nvPr/>
        </p:nvSpPr>
        <p:spPr>
          <a:xfrm>
            <a:off x="1180445" y="3627062"/>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39" name="Rectangle à coins arrondis 38"/>
          <p:cNvSpPr/>
          <p:nvPr/>
        </p:nvSpPr>
        <p:spPr>
          <a:xfrm>
            <a:off x="1180445" y="3836205"/>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40" name="Rectangle à coins arrondis 39"/>
          <p:cNvSpPr/>
          <p:nvPr/>
        </p:nvSpPr>
        <p:spPr>
          <a:xfrm>
            <a:off x="1180445" y="404534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sp>
        <p:nvSpPr>
          <p:cNvPr id="41" name="Rectangle à coins arrondis 40"/>
          <p:cNvSpPr/>
          <p:nvPr/>
        </p:nvSpPr>
        <p:spPr>
          <a:xfrm>
            <a:off x="2331651" y="3208776"/>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325rt558</a:t>
            </a:r>
          </a:p>
        </p:txBody>
      </p:sp>
      <p:sp>
        <p:nvSpPr>
          <p:cNvPr id="42" name="Rectangle à coins arrondis 41"/>
          <p:cNvSpPr/>
          <p:nvPr/>
        </p:nvSpPr>
        <p:spPr>
          <a:xfrm>
            <a:off x="2331651" y="3417919"/>
            <a:ext cx="875070" cy="161056"/>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dd409122</a:t>
            </a:r>
          </a:p>
        </p:txBody>
      </p:sp>
      <p:sp>
        <p:nvSpPr>
          <p:cNvPr id="43" name="Rectangle à coins arrondis 42"/>
          <p:cNvSpPr/>
          <p:nvPr/>
        </p:nvSpPr>
        <p:spPr>
          <a:xfrm>
            <a:off x="5318267" y="3466006"/>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44" name="Rectangle à coins arrondis 43"/>
          <p:cNvSpPr/>
          <p:nvPr/>
        </p:nvSpPr>
        <p:spPr>
          <a:xfrm>
            <a:off x="5313992" y="367514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45" name="Rectangle à coins arrondis 44"/>
          <p:cNvSpPr/>
          <p:nvPr/>
        </p:nvSpPr>
        <p:spPr>
          <a:xfrm>
            <a:off x="5322648" y="3884292"/>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46" name="Rectangle à coins arrondis 45"/>
          <p:cNvSpPr/>
          <p:nvPr/>
        </p:nvSpPr>
        <p:spPr>
          <a:xfrm>
            <a:off x="5322648" y="4093435"/>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47" name="Rectangle à coins arrondis 46"/>
          <p:cNvSpPr/>
          <p:nvPr/>
        </p:nvSpPr>
        <p:spPr>
          <a:xfrm>
            <a:off x="5322648" y="4302579"/>
            <a:ext cx="875070" cy="161056"/>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spTree>
    <p:extLst>
      <p:ext uri="{BB962C8B-B14F-4D97-AF65-F5344CB8AC3E}">
        <p14:creationId xmlns:p14="http://schemas.microsoft.com/office/powerpoint/2010/main" val="3227986363"/>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dirty="0" smtClean="0"/>
              <a:t>Tag</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Same semantic as in SVN</a:t>
            </a:r>
          </a:p>
          <a:p>
            <a:pPr marL="342900" indent="-342900">
              <a:buFont typeface="Wingdings" panose="05000000000000000000" pitchFamily="2" charset="2"/>
              <a:buChar char="§"/>
            </a:pPr>
            <a:r>
              <a:rPr lang="en-US" dirty="0" smtClean="0"/>
              <a:t>« branches move, tags don't »</a:t>
            </a:r>
          </a:p>
          <a:p>
            <a:pPr marL="342900" indent="-342900">
              <a:buFont typeface="Wingdings" panose="05000000000000000000" pitchFamily="2" charset="2"/>
              <a:buChar char="§"/>
            </a:pPr>
            <a:r>
              <a:rPr lang="en-US" dirty="0" smtClean="0"/>
              <a:t>Usually created for releases</a:t>
            </a:r>
          </a:p>
        </p:txBody>
      </p:sp>
    </p:spTree>
    <p:extLst>
      <p:ext uri="{BB962C8B-B14F-4D97-AF65-F5344CB8AC3E}">
        <p14:creationId xmlns:p14="http://schemas.microsoft.com/office/powerpoint/2010/main" val="347910872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457200" y="986499"/>
            <a:ext cx="2743200" cy="381000"/>
          </a:xfrm>
        </p:spPr>
        <p:txBody>
          <a:bodyPr/>
          <a:lstStyle/>
          <a:p>
            <a:r>
              <a:rPr lang="en-US" dirty="0" smtClean="0"/>
              <a:t>Stash</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Like a « fourth zone »</a:t>
            </a:r>
          </a:p>
          <a:p>
            <a:pPr marL="342900" indent="-342900">
              <a:buFont typeface="Wingdings" panose="05000000000000000000" pitchFamily="2" charset="2"/>
              <a:buChar char="§"/>
            </a:pPr>
            <a:r>
              <a:rPr lang="en-US" dirty="0" smtClean="0"/>
              <a:t>Save changes from your </a:t>
            </a:r>
            <a:r>
              <a:rPr lang="en-US" b="1" dirty="0" smtClean="0"/>
              <a:t>working directory + staging area </a:t>
            </a:r>
            <a:r>
              <a:rPr lang="en-US" dirty="0" smtClean="0"/>
              <a:t>on a stack away from any branch</a:t>
            </a:r>
          </a:p>
          <a:p>
            <a:pPr marL="342900" indent="-342900">
              <a:buFont typeface="Wingdings" panose="05000000000000000000" pitchFamily="2" charset="2"/>
              <a:buChar char="§"/>
            </a:pPr>
            <a:r>
              <a:rPr lang="en-US" dirty="0" smtClean="0"/>
              <a:t>Number of stashes not limited</a:t>
            </a:r>
          </a:p>
          <a:p>
            <a:pPr marL="342900" indent="-342900">
              <a:buFont typeface="Wingdings" panose="05000000000000000000" pitchFamily="2" charset="2"/>
              <a:buChar char="§"/>
            </a:pPr>
            <a:r>
              <a:rPr lang="en-US" dirty="0" smtClean="0"/>
              <a:t>You can reapply any of your stashes at any time on any of your local branches</a:t>
            </a:r>
          </a:p>
          <a:p>
            <a:pPr marL="342900" indent="-342900">
              <a:buFont typeface="Wingdings" panose="05000000000000000000" pitchFamily="2" charset="2"/>
              <a:buChar char="§"/>
            </a:pPr>
            <a:endParaRPr lang="en-US" dirty="0" smtClean="0"/>
          </a:p>
        </p:txBody>
      </p:sp>
      <p:grpSp>
        <p:nvGrpSpPr>
          <p:cNvPr id="2" name="Groupe 1"/>
          <p:cNvGrpSpPr/>
          <p:nvPr/>
        </p:nvGrpSpPr>
        <p:grpSpPr>
          <a:xfrm>
            <a:off x="4980366" y="209550"/>
            <a:ext cx="3706434" cy="2089395"/>
            <a:chOff x="6172200" y="469918"/>
            <a:chExt cx="2411034" cy="1359151"/>
          </a:xfrm>
        </p:grpSpPr>
        <p:sp>
          <p:nvSpPr>
            <p:cNvPr id="35" name="Rectangle à coins arrondis 34"/>
            <p:cNvSpPr/>
            <p:nvPr/>
          </p:nvSpPr>
          <p:spPr>
            <a:xfrm>
              <a:off x="7080716" y="46991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6" name="Rectangle à coins arrondis 35"/>
            <p:cNvSpPr/>
            <p:nvPr/>
          </p:nvSpPr>
          <p:spPr>
            <a:xfrm>
              <a:off x="7987941" y="469918"/>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8" name="Connecteur droit 37"/>
            <p:cNvCxnSpPr>
              <a:stCxn id="35" idx="2"/>
            </p:cNvCxnSpPr>
            <p:nvPr/>
          </p:nvCxnSpPr>
          <p:spPr>
            <a:xfrm flipH="1">
              <a:off x="7416463" y="720283"/>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stCxn id="36" idx="2"/>
            </p:cNvCxnSpPr>
            <p:nvPr/>
          </p:nvCxnSpPr>
          <p:spPr>
            <a:xfrm flipH="1">
              <a:off x="8281707" y="720283"/>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6172200" y="469918"/>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45" name="Connecteur droit 44"/>
            <p:cNvCxnSpPr>
              <a:stCxn id="44" idx="2"/>
            </p:cNvCxnSpPr>
            <p:nvPr/>
          </p:nvCxnSpPr>
          <p:spPr>
            <a:xfrm>
              <a:off x="6514191" y="720283"/>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Flèche droite 45"/>
            <p:cNvSpPr/>
            <p:nvPr/>
          </p:nvSpPr>
          <p:spPr>
            <a:xfrm>
              <a:off x="6534436" y="1362778"/>
              <a:ext cx="8651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smtClean="0"/>
                <a:t>Unstash</a:t>
              </a:r>
              <a:endParaRPr lang="en-US" sz="800" dirty="0"/>
            </a:p>
          </p:txBody>
        </p:sp>
        <p:sp>
          <p:nvSpPr>
            <p:cNvPr id="47" name="Flèche gauche 46"/>
            <p:cNvSpPr/>
            <p:nvPr/>
          </p:nvSpPr>
          <p:spPr>
            <a:xfrm>
              <a:off x="6534436" y="1010228"/>
              <a:ext cx="86510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rPr>
                <a:t>Stash</a:t>
              </a:r>
              <a:endParaRPr lang="en-US" sz="800" dirty="0">
                <a:solidFill>
                  <a:schemeClr val="bg1"/>
                </a:solidFill>
              </a:endParaRPr>
            </a:p>
          </p:txBody>
        </p:sp>
        <p:sp>
          <p:nvSpPr>
            <p:cNvPr id="54" name="Rectangle 53"/>
            <p:cNvSpPr/>
            <p:nvPr/>
          </p:nvSpPr>
          <p:spPr>
            <a:xfrm>
              <a:off x="7447023" y="1091228"/>
              <a:ext cx="808323" cy="126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Title 6"/>
          <p:cNvSpPr>
            <a:spLocks noGrp="1"/>
          </p:cNvSpPr>
          <p:nvPr>
            <p:ph type="title"/>
          </p:nvPr>
        </p:nvSpPr>
        <p:spPr>
          <a:xfrm>
            <a:off x="457200" y="408296"/>
            <a:ext cx="1219200" cy="601661"/>
          </a:xfrm>
        </p:spPr>
        <p:txBody>
          <a:bodyPr/>
          <a:lstStyle/>
          <a:p>
            <a:r>
              <a:rPr lang="fr-BE" dirty="0" smtClean="0"/>
              <a:t>Git</a:t>
            </a:r>
            <a:endParaRPr lang="en-US" dirty="0"/>
          </a:p>
        </p:txBody>
      </p:sp>
    </p:spTree>
    <p:extLst>
      <p:ext uri="{BB962C8B-B14F-4D97-AF65-F5344CB8AC3E}">
        <p14:creationId xmlns:p14="http://schemas.microsoft.com/office/powerpoint/2010/main" val="4271783345"/>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219200" cy="601661"/>
          </a:xfrm>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Remote</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Alias + URL that refers to another repository</a:t>
            </a:r>
          </a:p>
          <a:p>
            <a:pPr marL="342900" indent="-342900">
              <a:buFont typeface="Wingdings" panose="05000000000000000000" pitchFamily="2" charset="2"/>
              <a:buChar char="§"/>
            </a:pPr>
            <a:r>
              <a:rPr lang="en-US" dirty="0" smtClean="0"/>
              <a:t>In URL protocol can be </a:t>
            </a:r>
            <a:r>
              <a:rPr lang="en-US" dirty="0" err="1" smtClean="0"/>
              <a:t>ssh</a:t>
            </a:r>
            <a:r>
              <a:rPr lang="en-US" dirty="0" smtClean="0"/>
              <a:t> / http(s) / </a:t>
            </a:r>
            <a:r>
              <a:rPr lang="en-US" dirty="0" err="1" smtClean="0"/>
              <a:t>git</a:t>
            </a:r>
            <a:r>
              <a:rPr lang="en-US" dirty="0" smtClean="0"/>
              <a:t> / local file</a:t>
            </a:r>
          </a:p>
          <a:p>
            <a:pPr marL="342900" indent="-342900">
              <a:buFont typeface="Wingdings" panose="05000000000000000000" pitchFamily="2" charset="2"/>
              <a:buChar char="§"/>
            </a:pPr>
            <a:r>
              <a:rPr lang="en-US" b="1" dirty="0" smtClean="0"/>
              <a:t>Several remotes </a:t>
            </a:r>
            <a:r>
              <a:rPr lang="en-US" dirty="0" smtClean="0"/>
              <a:t>can be configured in a repository</a:t>
            </a:r>
          </a:p>
          <a:p>
            <a:pPr lvl="0"/>
            <a:endParaRPr lang="en-US" dirty="0" smtClean="0"/>
          </a:p>
        </p:txBody>
      </p:sp>
      <p:sp>
        <p:nvSpPr>
          <p:cNvPr id="5" name="ZoneTexte 4"/>
          <p:cNvSpPr txBox="1"/>
          <p:nvPr/>
        </p:nvSpPr>
        <p:spPr bwMode="black">
          <a:xfrm>
            <a:off x="381000" y="3714750"/>
            <a:ext cx="8686800" cy="923330"/>
          </a:xfrm>
          <a:prstGeom prst="rect">
            <a:avLst/>
          </a:prstGeom>
          <a:noFill/>
        </p:spPr>
        <p:txBody>
          <a:bodyPr wrap="square" lIns="85730" tIns="0" rIns="0" bIns="0" rtlCol="0">
            <a:spAutoFit/>
          </a:bodyPr>
          <a:lstStyle/>
          <a:p>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remote -v</a:t>
            </a:r>
          </a:p>
          <a:p>
            <a:r>
              <a:rPr lang="en-US" sz="1200" dirty="0">
                <a:latin typeface="Consolas" panose="020B0609020204030204" pitchFamily="49" charset="0"/>
                <a:cs typeface="Consolas" panose="020B0609020204030204" pitchFamily="49" charset="0"/>
              </a:rPr>
              <a:t>origin  git@innersource.soprasteria.com:software-automation-architecture/</a:t>
            </a:r>
            <a:r>
              <a:rPr lang="en-US" sz="1200" dirty="0" err="1">
                <a:latin typeface="Consolas" panose="020B0609020204030204" pitchFamily="49" charset="0"/>
                <a:cs typeface="Consolas" panose="020B0609020204030204" pitchFamily="49" charset="0"/>
              </a:rPr>
              <a:t>git-training.git</a:t>
            </a:r>
            <a:r>
              <a:rPr lang="en-US" sz="1200" dirty="0">
                <a:latin typeface="Consolas" panose="020B0609020204030204" pitchFamily="49" charset="0"/>
                <a:cs typeface="Consolas" panose="020B0609020204030204" pitchFamily="49" charset="0"/>
              </a:rPr>
              <a:t> (fetch)</a:t>
            </a:r>
          </a:p>
          <a:p>
            <a:r>
              <a:rPr lang="en-US" sz="1200" dirty="0">
                <a:latin typeface="Consolas" panose="020B0609020204030204" pitchFamily="49" charset="0"/>
                <a:cs typeface="Consolas" panose="020B0609020204030204" pitchFamily="49" charset="0"/>
              </a:rPr>
              <a:t>origin  git@innersource.soprasteria.com:software-automation-architecture/</a:t>
            </a:r>
            <a:r>
              <a:rPr lang="en-US" sz="1200" dirty="0" err="1">
                <a:latin typeface="Consolas" panose="020B0609020204030204" pitchFamily="49" charset="0"/>
                <a:cs typeface="Consolas" panose="020B0609020204030204" pitchFamily="49" charset="0"/>
              </a:rPr>
              <a:t>git-training.git</a:t>
            </a:r>
            <a:r>
              <a:rPr lang="en-US" sz="1200" dirty="0">
                <a:latin typeface="Consolas" panose="020B0609020204030204" pitchFamily="49" charset="0"/>
                <a:cs typeface="Consolas" panose="020B0609020204030204" pitchFamily="49" charset="0"/>
              </a:rPr>
              <a:t> (push)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(fetch)</a:t>
            </a:r>
          </a:p>
          <a:p>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https://innersource.soprasteria.com/etienne.vrignaud/git-training.git (push)</a:t>
            </a:r>
          </a:p>
        </p:txBody>
      </p:sp>
    </p:spTree>
    <p:extLst>
      <p:ext uri="{BB962C8B-B14F-4D97-AF65-F5344CB8AC3E}">
        <p14:creationId xmlns:p14="http://schemas.microsoft.com/office/powerpoint/2010/main" val="3960708187"/>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1510" y="1513774"/>
            <a:ext cx="5853090" cy="3191575"/>
          </a:xfrm>
        </p:spPr>
        <p:txBody>
          <a:bodyPr/>
          <a:lstStyle/>
          <a:p>
            <a:r>
              <a:rPr lang="en-US" dirty="0" smtClean="0"/>
              <a:t>Introduction</a:t>
            </a:r>
          </a:p>
          <a:p>
            <a:r>
              <a:rPr lang="en-US" dirty="0" smtClean="0"/>
              <a:t>A little vocabulary</a:t>
            </a:r>
          </a:p>
          <a:p>
            <a:r>
              <a:rPr lang="en-US" dirty="0" smtClean="0"/>
              <a:t>Basic usage</a:t>
            </a:r>
          </a:p>
          <a:p>
            <a:r>
              <a:rPr lang="en-US" dirty="0" smtClean="0"/>
              <a:t>A bit further</a:t>
            </a:r>
          </a:p>
          <a:p>
            <a:pPr marL="0" indent="0">
              <a:buNone/>
            </a:pPr>
            <a:endParaRPr lang="en-US" dirty="0"/>
          </a:p>
        </p:txBody>
      </p:sp>
      <p:sp>
        <p:nvSpPr>
          <p:cNvPr id="3" name="Text Placeholder 2"/>
          <p:cNvSpPr>
            <a:spLocks noGrp="1"/>
          </p:cNvSpPr>
          <p:nvPr>
            <p:ph type="body" sz="quarter" idx="11"/>
          </p:nvPr>
        </p:nvSpPr>
        <p:spPr>
          <a:xfrm>
            <a:off x="7003366" y="1513774"/>
            <a:ext cx="1683434" cy="3039175"/>
          </a:xfrm>
        </p:spPr>
        <p:txBody>
          <a:bodyPr/>
          <a:lstStyle/>
          <a:p>
            <a:r>
              <a:rPr lang="fr-BE" dirty="0" smtClean="0"/>
              <a:t>00’20</a:t>
            </a:r>
          </a:p>
          <a:p>
            <a:r>
              <a:rPr lang="fr-BE" dirty="0" smtClean="0"/>
              <a:t>00’40</a:t>
            </a:r>
          </a:p>
          <a:p>
            <a:r>
              <a:rPr lang="fr-BE" dirty="0" smtClean="0"/>
              <a:t>02’30</a:t>
            </a:r>
          </a:p>
          <a:p>
            <a:r>
              <a:rPr lang="fr-BE" dirty="0" smtClean="0"/>
              <a:t>00’30</a:t>
            </a:r>
          </a:p>
        </p:txBody>
      </p:sp>
    </p:spTree>
    <p:extLst>
      <p:ext uri="{BB962C8B-B14F-4D97-AF65-F5344CB8AC3E}">
        <p14:creationId xmlns:p14="http://schemas.microsoft.com/office/powerpoint/2010/main" val="3342412142"/>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5468380" cy="381000"/>
          </a:xfrm>
        </p:spPr>
        <p:txBody>
          <a:bodyPr/>
          <a:lstStyle/>
          <a:p>
            <a:r>
              <a:rPr lang="fr-FR" dirty="0" smtClean="0"/>
              <a:t>Pull</a:t>
            </a:r>
            <a:endParaRPr lang="en-US" dirty="0"/>
          </a:p>
        </p:txBody>
      </p:sp>
      <p:sp>
        <p:nvSpPr>
          <p:cNvPr id="10" name="Content Placeholder 8"/>
          <p:cNvSpPr>
            <a:spLocks noGrp="1"/>
          </p:cNvSpPr>
          <p:nvPr>
            <p:ph sz="quarter" idx="10"/>
          </p:nvPr>
        </p:nvSpPr>
        <p:spPr>
          <a:xfrm>
            <a:off x="457200" y="2466173"/>
            <a:ext cx="8229600" cy="2467777"/>
          </a:xfrm>
        </p:spPr>
        <p:txBody>
          <a:bodyPr/>
          <a:lstStyle/>
          <a:p>
            <a:pPr marL="342900" lvl="0" indent="-342900">
              <a:buFont typeface="Wingdings" panose="05000000000000000000" pitchFamily="2" charset="2"/>
              <a:buChar char="§"/>
            </a:pPr>
            <a:r>
              <a:rPr lang="en-US" dirty="0"/>
              <a:t>Incorporates changes from a </a:t>
            </a:r>
            <a:r>
              <a:rPr lang="en-US" dirty="0" smtClean="0"/>
              <a:t>branch on a remote repo into </a:t>
            </a:r>
            <a:r>
              <a:rPr lang="en-US" dirty="0"/>
              <a:t>the current </a:t>
            </a:r>
            <a:r>
              <a:rPr lang="en-US" dirty="0" smtClean="0"/>
              <a:t>local branch</a:t>
            </a:r>
          </a:p>
          <a:p>
            <a:pPr marL="342900" lvl="0" indent="-342900">
              <a:buFont typeface="Wingdings" panose="05000000000000000000" pitchFamily="2" charset="2"/>
              <a:buChar char="§"/>
            </a:pPr>
            <a:r>
              <a:rPr lang="en-US" dirty="0" smtClean="0"/>
              <a:t>Shortcut for </a:t>
            </a:r>
            <a:r>
              <a:rPr lang="en-US" i="1" dirty="0" smtClean="0"/>
              <a:t>fetch</a:t>
            </a:r>
            <a:r>
              <a:rPr lang="en-US" dirty="0" smtClean="0"/>
              <a:t> + (</a:t>
            </a:r>
            <a:r>
              <a:rPr lang="en-US" b="1" i="1" dirty="0" smtClean="0"/>
              <a:t>merge</a:t>
            </a:r>
            <a:r>
              <a:rPr lang="en-US" dirty="0" smtClean="0"/>
              <a:t> or </a:t>
            </a:r>
            <a:r>
              <a:rPr lang="en-US" b="1" i="1" dirty="0" smtClean="0"/>
              <a:t>rebase</a:t>
            </a:r>
            <a:r>
              <a:rPr lang="en-US" dirty="0" smtClean="0"/>
              <a:t>)</a:t>
            </a:r>
          </a:p>
          <a:p>
            <a:pPr marL="342900" indent="-342900">
              <a:buFont typeface="Wingdings" panose="05000000000000000000" pitchFamily="2" charset="2"/>
              <a:buChar char="§"/>
            </a:pPr>
            <a:r>
              <a:rPr lang="en-GB" dirty="0"/>
              <a:t>Pull will not work if you have </a:t>
            </a:r>
            <a:r>
              <a:rPr lang="en-GB" dirty="0" smtClean="0"/>
              <a:t>unsaved local changes</a:t>
            </a:r>
          </a:p>
          <a:p>
            <a:r>
              <a:rPr lang="en-GB" dirty="0"/>
              <a:t>	</a:t>
            </a:r>
            <a:r>
              <a:rPr lang="en-GB" dirty="0" smtClean="0"/>
              <a:t>--&gt; </a:t>
            </a:r>
            <a:r>
              <a:rPr lang="en-GB" dirty="0">
                <a:latin typeface="Consolas" panose="020B0609020204030204" pitchFamily="49" charset="0"/>
              </a:rPr>
              <a:t>stash</a:t>
            </a:r>
            <a:r>
              <a:rPr lang="en-GB" dirty="0"/>
              <a:t>, </a:t>
            </a:r>
            <a:r>
              <a:rPr lang="en-GB" dirty="0">
                <a:latin typeface="Consolas" panose="020B0609020204030204" pitchFamily="49" charset="0"/>
              </a:rPr>
              <a:t>commit</a:t>
            </a:r>
            <a:r>
              <a:rPr lang="en-GB" dirty="0"/>
              <a:t> or </a:t>
            </a:r>
            <a:r>
              <a:rPr lang="en-GB" dirty="0" smtClean="0">
                <a:latin typeface="Consolas" panose="020B0609020204030204" pitchFamily="49" charset="0"/>
              </a:rPr>
              <a:t>reset</a:t>
            </a:r>
            <a:endParaRPr lang="fr-BE" dirty="0">
              <a:latin typeface="Consolas" panose="020B0609020204030204" pitchFamily="49" charset="0"/>
            </a:endParaRPr>
          </a:p>
        </p:txBody>
      </p:sp>
      <p:grpSp>
        <p:nvGrpSpPr>
          <p:cNvPr id="2" name="Groupe 1"/>
          <p:cNvGrpSpPr/>
          <p:nvPr/>
        </p:nvGrpSpPr>
        <p:grpSpPr>
          <a:xfrm>
            <a:off x="3930500" y="408296"/>
            <a:ext cx="4602081" cy="1841688"/>
            <a:chOff x="5136282" y="408296"/>
            <a:chExt cx="3396299" cy="1359151"/>
          </a:xfrm>
        </p:grpSpPr>
        <p:sp>
          <p:nvSpPr>
            <p:cNvPr id="17" name="Rectangle à coins arrondis 16"/>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19" name="Connecteur droit 18"/>
            <p:cNvCxnSpPr>
              <a:stCxn id="17"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à coins arrondis 19"/>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21" name="Connecteur droit 20"/>
            <p:cNvCxnSpPr>
              <a:stCxn id="20"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lèche gauche 22"/>
            <p:cNvSpPr/>
            <p:nvPr/>
          </p:nvSpPr>
          <p:spPr>
            <a:xfrm>
              <a:off x="7251406" y="1002573"/>
              <a:ext cx="922471"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Fetch</a:t>
              </a:r>
              <a:endParaRPr lang="en-US" sz="800" dirty="0"/>
            </a:p>
          </p:txBody>
        </p:sp>
        <p:sp>
          <p:nvSpPr>
            <p:cNvPr id="29" name="Rectangle à coins arrondis 28"/>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30" name="Rectangle à coins arrondis 29"/>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31" name="Connecteur droit 30"/>
            <p:cNvCxnSpPr>
              <a:stCxn id="29"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30"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Flèche gauche 33"/>
            <p:cNvSpPr/>
            <p:nvPr/>
          </p:nvSpPr>
          <p:spPr>
            <a:xfrm>
              <a:off x="5491899" y="1002573"/>
              <a:ext cx="1717903"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Merge / Rebase</a:t>
              </a:r>
              <a:endParaRPr lang="en-US" sz="800" dirty="0"/>
            </a:p>
          </p:txBody>
        </p:sp>
      </p:grpSp>
    </p:spTree>
    <p:extLst>
      <p:ext uri="{BB962C8B-B14F-4D97-AF65-F5344CB8AC3E}">
        <p14:creationId xmlns:p14="http://schemas.microsoft.com/office/powerpoint/2010/main" val="321177812"/>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371600" cy="601661"/>
          </a:xfrm>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488503"/>
            <a:ext cx="8534400" cy="457935"/>
          </a:xfrm>
        </p:spPr>
        <p:txBody>
          <a:bodyPr/>
          <a:lstStyle/>
          <a:p>
            <a:r>
              <a:rPr lang="en-US" dirty="0" smtClean="0"/>
              <a:t>	Merge 			 	Rebase</a:t>
            </a:r>
            <a:endParaRPr lang="en-US" dirty="0"/>
          </a:p>
        </p:txBody>
      </p:sp>
      <p:sp>
        <p:nvSpPr>
          <p:cNvPr id="40" name="ZoneTexte 39"/>
          <p:cNvSpPr txBox="1"/>
          <p:nvPr/>
        </p:nvSpPr>
        <p:spPr bwMode="black">
          <a:xfrm>
            <a:off x="748089" y="1152704"/>
            <a:ext cx="67604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41" name="ZoneTexte 40"/>
          <p:cNvSpPr txBox="1"/>
          <p:nvPr/>
        </p:nvSpPr>
        <p:spPr bwMode="black">
          <a:xfrm>
            <a:off x="2915731" y="1177975"/>
            <a:ext cx="732371"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4" name="Rectangle à coins arrondis 83"/>
          <p:cNvSpPr/>
          <p:nvPr/>
        </p:nvSpPr>
        <p:spPr>
          <a:xfrm>
            <a:off x="1355889" y="3394678"/>
            <a:ext cx="651600" cy="118800"/>
          </a:xfrm>
          <a:prstGeom prst="roundRect">
            <a:avLst/>
          </a:prstGeom>
          <a:solidFill>
            <a:srgbClr val="92D050"/>
          </a:solidFill>
          <a:ln w="28575">
            <a:solidFill>
              <a:srgbClr val="6EA92D"/>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tx1"/>
                </a:solidFill>
                <a:latin typeface="Consolas" panose="020B0609020204030204" pitchFamily="49" charset="0"/>
                <a:cs typeface="Consolas" panose="020B0609020204030204" pitchFamily="49" charset="0"/>
              </a:rPr>
              <a:t>1cbf5873</a:t>
            </a:r>
            <a:endParaRPr lang="en-US" sz="700" dirty="0">
              <a:solidFill>
                <a:schemeClr val="tx1"/>
              </a:solidFill>
              <a:latin typeface="Consolas" panose="020B0609020204030204" pitchFamily="49" charset="0"/>
              <a:cs typeface="Consolas" panose="020B0609020204030204" pitchFamily="49" charset="0"/>
            </a:endParaRPr>
          </a:p>
        </p:txBody>
      </p:sp>
      <p:sp>
        <p:nvSpPr>
          <p:cNvPr id="104" name="ZoneTexte 103"/>
          <p:cNvSpPr txBox="1"/>
          <p:nvPr/>
        </p:nvSpPr>
        <p:spPr bwMode="black">
          <a:xfrm>
            <a:off x="1111179" y="2660188"/>
            <a:ext cx="1508705" cy="304699"/>
          </a:xfrm>
          <a:prstGeom prst="rect">
            <a:avLst/>
          </a:prstGeom>
          <a:noFill/>
        </p:spPr>
        <p:txBody>
          <a:bodyPr wrap="square" lIns="85730" tIns="0" rIns="0" bIns="0" rtlCol="0">
            <a:spAutoFit/>
          </a:bodyPr>
          <a:lstStyle/>
          <a:p>
            <a:pPr>
              <a:buClr>
                <a:schemeClr val="tx2"/>
              </a:buClr>
            </a:pPr>
            <a:r>
              <a:rPr lang="fr-FR" sz="900" b="1" dirty="0" smtClean="0">
                <a:solidFill>
                  <a:schemeClr val="tx2"/>
                </a:solidFill>
                <a:latin typeface="Consolas" panose="020B0609020204030204" pitchFamily="49" charset="0"/>
                <a:cs typeface="Consolas" panose="020B0609020204030204" pitchFamily="49" charset="0"/>
              </a:rPr>
              <a:t>$ git </a:t>
            </a:r>
            <a:r>
              <a:rPr lang="fr-FR" sz="900" b="1" dirty="0" err="1" smtClean="0">
                <a:solidFill>
                  <a:schemeClr val="tx2"/>
                </a:solidFill>
                <a:latin typeface="Consolas" panose="020B0609020204030204" pitchFamily="49" charset="0"/>
                <a:cs typeface="Consolas" panose="020B0609020204030204" pitchFamily="49" charset="0"/>
              </a:rPr>
              <a:t>checkout</a:t>
            </a:r>
            <a:r>
              <a:rPr lang="fr-FR" sz="900" b="1" dirty="0" smtClean="0">
                <a:solidFill>
                  <a:schemeClr val="tx2"/>
                </a:solidFill>
                <a:latin typeface="Consolas" panose="020B0609020204030204" pitchFamily="49" charset="0"/>
                <a:cs typeface="Consolas" panose="020B0609020204030204" pitchFamily="49" charset="0"/>
              </a:rPr>
              <a:t> master</a:t>
            </a:r>
            <a:endParaRPr lang="en-US" sz="900" b="1" dirty="0" smtClean="0">
              <a:solidFill>
                <a:schemeClr val="tx2"/>
              </a:solidFill>
              <a:latin typeface="Consolas" panose="020B0609020204030204" pitchFamily="49" charset="0"/>
              <a:cs typeface="Consolas" panose="020B0609020204030204" pitchFamily="49" charset="0"/>
            </a:endParaRPr>
          </a:p>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merge FEATURE_1</a:t>
            </a:r>
            <a:endParaRPr lang="en-US" sz="900" b="1" dirty="0">
              <a:solidFill>
                <a:schemeClr val="tx2"/>
              </a:solidFill>
              <a:latin typeface="Consolas" panose="020B0609020204030204" pitchFamily="49" charset="0"/>
              <a:cs typeface="Consolas" panose="020B0609020204030204" pitchFamily="49" charset="0"/>
            </a:endParaRPr>
          </a:p>
        </p:txBody>
      </p:sp>
      <p:sp>
        <p:nvSpPr>
          <p:cNvPr id="105" name="ZoneTexte 104"/>
          <p:cNvSpPr txBox="1"/>
          <p:nvPr/>
        </p:nvSpPr>
        <p:spPr bwMode="black">
          <a:xfrm>
            <a:off x="5986619" y="2660188"/>
            <a:ext cx="1795221" cy="304699"/>
          </a:xfrm>
          <a:prstGeom prst="rect">
            <a:avLst/>
          </a:prstGeom>
          <a:noFill/>
        </p:spPr>
        <p:txBody>
          <a:bodyPr wrap="square" lIns="85730" tIns="0" rIns="0" bIns="0" rtlCol="0">
            <a:spAutoFit/>
          </a:bodyPr>
          <a:lstStyle/>
          <a:p>
            <a:pPr>
              <a:buClr>
                <a:schemeClr val="tx2"/>
              </a:buClr>
            </a:pPr>
            <a:r>
              <a:rPr lang="fr-FR" sz="900" b="1" dirty="0">
                <a:solidFill>
                  <a:schemeClr val="tx2"/>
                </a:solidFill>
                <a:latin typeface="Consolas" panose="020B0609020204030204" pitchFamily="49" charset="0"/>
                <a:cs typeface="Consolas" panose="020B0609020204030204" pitchFamily="49" charset="0"/>
              </a:rPr>
              <a:t>$ git </a:t>
            </a:r>
            <a:r>
              <a:rPr lang="fr-FR" sz="900" b="1" dirty="0" err="1">
                <a:solidFill>
                  <a:schemeClr val="tx2"/>
                </a:solidFill>
                <a:latin typeface="Consolas" panose="020B0609020204030204" pitchFamily="49" charset="0"/>
                <a:cs typeface="Consolas" panose="020B0609020204030204" pitchFamily="49" charset="0"/>
              </a:rPr>
              <a:t>checkout</a:t>
            </a:r>
            <a:r>
              <a:rPr lang="fr-FR" sz="900" b="1" dirty="0">
                <a:solidFill>
                  <a:schemeClr val="tx2"/>
                </a:solidFill>
                <a:latin typeface="Consolas" panose="020B0609020204030204" pitchFamily="49" charset="0"/>
                <a:cs typeface="Consolas" panose="020B0609020204030204" pitchFamily="49" charset="0"/>
              </a:rPr>
              <a:t> </a:t>
            </a:r>
            <a:r>
              <a:rPr lang="fr-FR" sz="900" b="1" dirty="0" smtClean="0">
                <a:solidFill>
                  <a:schemeClr val="tx2"/>
                </a:solidFill>
                <a:latin typeface="Consolas" panose="020B0609020204030204" pitchFamily="49" charset="0"/>
                <a:cs typeface="Consolas" panose="020B0609020204030204" pitchFamily="49" charset="0"/>
              </a:rPr>
              <a:t>FEATURE_1</a:t>
            </a:r>
            <a:endParaRPr lang="en-US" sz="900" b="1" dirty="0" smtClean="0">
              <a:solidFill>
                <a:schemeClr val="tx2"/>
              </a:solidFill>
              <a:latin typeface="Consolas" panose="020B0609020204030204" pitchFamily="49" charset="0"/>
              <a:cs typeface="Consolas" panose="020B0609020204030204" pitchFamily="49" charset="0"/>
            </a:endParaRPr>
          </a:p>
          <a:p>
            <a:pPr marL="0" indent="0">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 </a:t>
            </a:r>
            <a:r>
              <a:rPr lang="en-US" sz="900" b="1" dirty="0" err="1" smtClean="0">
                <a:solidFill>
                  <a:schemeClr val="tx2"/>
                </a:solidFill>
                <a:latin typeface="Consolas" panose="020B0609020204030204" pitchFamily="49" charset="0"/>
                <a:cs typeface="Consolas" panose="020B0609020204030204" pitchFamily="49" charset="0"/>
              </a:rPr>
              <a:t>git</a:t>
            </a:r>
            <a:r>
              <a:rPr lang="en-US" sz="900" b="1" dirty="0" smtClean="0">
                <a:solidFill>
                  <a:schemeClr val="tx2"/>
                </a:solidFill>
                <a:latin typeface="Consolas" panose="020B0609020204030204" pitchFamily="49" charset="0"/>
                <a:cs typeface="Consolas" panose="020B0609020204030204" pitchFamily="49" charset="0"/>
              </a:rPr>
              <a:t> rebase master</a:t>
            </a:r>
          </a:p>
        </p:txBody>
      </p:sp>
      <p:sp>
        <p:nvSpPr>
          <p:cNvPr id="118" name="Rectangle à coins arrondis 117"/>
          <p:cNvSpPr/>
          <p:nvPr/>
        </p:nvSpPr>
        <p:spPr>
          <a:xfrm>
            <a:off x="1363489" y="117813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119" name="Rectangle à coins arrondis 118"/>
          <p:cNvSpPr/>
          <p:nvPr/>
        </p:nvSpPr>
        <p:spPr>
          <a:xfrm>
            <a:off x="1360313" y="1463598"/>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120" name="Rectangle à coins arrondis 119"/>
          <p:cNvSpPr/>
          <p:nvPr/>
        </p:nvSpPr>
        <p:spPr>
          <a:xfrm>
            <a:off x="1366743" y="175141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121" name="Rectangle à coins arrondis 120"/>
          <p:cNvSpPr/>
          <p:nvPr/>
        </p:nvSpPr>
        <p:spPr>
          <a:xfrm>
            <a:off x="1366743" y="203271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122" name="Rectangle à coins arrondis 121"/>
          <p:cNvSpPr/>
          <p:nvPr/>
        </p:nvSpPr>
        <p:spPr>
          <a:xfrm>
            <a:off x="1366743" y="2317817"/>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sp>
        <p:nvSpPr>
          <p:cNvPr id="124" name="Rectangle à coins arrondis 123"/>
          <p:cNvSpPr/>
          <p:nvPr/>
        </p:nvSpPr>
        <p:spPr>
          <a:xfrm>
            <a:off x="2221909" y="1178135"/>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25" name="Rectangle à coins arrondis 124"/>
          <p:cNvSpPr/>
          <p:nvPr/>
        </p:nvSpPr>
        <p:spPr>
          <a:xfrm>
            <a:off x="2221909" y="1459986"/>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4126" name="Connecteur droit avec flèche 4125"/>
          <p:cNvCxnSpPr/>
          <p:nvPr/>
        </p:nvCxnSpPr>
        <p:spPr>
          <a:xfrm flipV="1">
            <a:off x="1708729"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p:nvPr/>
        </p:nvCxnSpPr>
        <p:spPr>
          <a:xfrm flipV="1">
            <a:off x="1708729"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flipV="1">
            <a:off x="1708729"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p:nvPr/>
        </p:nvCxnSpPr>
        <p:spPr>
          <a:xfrm flipV="1">
            <a:off x="1708729"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6" name="Connecteur droit avec flèche 65"/>
          <p:cNvCxnSpPr/>
          <p:nvPr/>
        </p:nvCxnSpPr>
        <p:spPr>
          <a:xfrm flipV="1">
            <a:off x="2546929"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7" name="Connecteur en angle 66"/>
          <p:cNvCxnSpPr/>
          <p:nvPr/>
        </p:nvCxnSpPr>
        <p:spPr>
          <a:xfrm flipV="1">
            <a:off x="2053969"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75" name="ZoneTexte 74"/>
          <p:cNvSpPr txBox="1"/>
          <p:nvPr/>
        </p:nvSpPr>
        <p:spPr bwMode="black">
          <a:xfrm>
            <a:off x="5472875" y="1175228"/>
            <a:ext cx="570617"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81" name="ZoneTexte 80"/>
          <p:cNvSpPr txBox="1"/>
          <p:nvPr/>
        </p:nvSpPr>
        <p:spPr bwMode="black">
          <a:xfrm>
            <a:off x="7579786" y="1159275"/>
            <a:ext cx="97590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85" name="Rectangle à coins arrondis 84"/>
          <p:cNvSpPr/>
          <p:nvPr/>
        </p:nvSpPr>
        <p:spPr>
          <a:xfrm>
            <a:off x="6069633" y="117813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86" name="Rectangle à coins arrondis 85"/>
          <p:cNvSpPr/>
          <p:nvPr/>
        </p:nvSpPr>
        <p:spPr>
          <a:xfrm>
            <a:off x="6066457" y="1463598"/>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87" name="Rectangle à coins arrondis 86"/>
          <p:cNvSpPr/>
          <p:nvPr/>
        </p:nvSpPr>
        <p:spPr>
          <a:xfrm>
            <a:off x="6072887" y="175141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88" name="Rectangle à coins arrondis 87"/>
          <p:cNvSpPr/>
          <p:nvPr/>
        </p:nvSpPr>
        <p:spPr>
          <a:xfrm>
            <a:off x="6072887" y="203271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93" name="Rectangle à coins arrondis 92"/>
          <p:cNvSpPr/>
          <p:nvPr/>
        </p:nvSpPr>
        <p:spPr>
          <a:xfrm>
            <a:off x="6072887" y="2317817"/>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sp>
        <p:nvSpPr>
          <p:cNvPr id="94" name="Rectangle à coins arrondis 93"/>
          <p:cNvSpPr/>
          <p:nvPr/>
        </p:nvSpPr>
        <p:spPr>
          <a:xfrm>
            <a:off x="6928053" y="1178135"/>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325rt558</a:t>
            </a:r>
          </a:p>
        </p:txBody>
      </p:sp>
      <p:sp>
        <p:nvSpPr>
          <p:cNvPr id="95" name="Rectangle à coins arrondis 94"/>
          <p:cNvSpPr/>
          <p:nvPr/>
        </p:nvSpPr>
        <p:spPr>
          <a:xfrm>
            <a:off x="6928053" y="1459986"/>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dd409122</a:t>
            </a:r>
          </a:p>
        </p:txBody>
      </p:sp>
      <p:cxnSp>
        <p:nvCxnSpPr>
          <p:cNvPr id="96" name="Connecteur droit avec flèche 95"/>
          <p:cNvCxnSpPr/>
          <p:nvPr/>
        </p:nvCxnSpPr>
        <p:spPr>
          <a:xfrm flipV="1">
            <a:off x="641487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7" name="Connecteur droit avec flèche 96"/>
          <p:cNvCxnSpPr/>
          <p:nvPr/>
        </p:nvCxnSpPr>
        <p:spPr>
          <a:xfrm flipV="1">
            <a:off x="6414873" y="16080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flipV="1">
            <a:off x="6414873" y="190433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99" name="Connecteur droit avec flèche 98"/>
          <p:cNvCxnSpPr/>
          <p:nvPr/>
        </p:nvCxnSpPr>
        <p:spPr>
          <a:xfrm flipV="1">
            <a:off x="6414873" y="2185401"/>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p:nvPr/>
        </p:nvCxnSpPr>
        <p:spPr>
          <a:xfrm flipV="1">
            <a:off x="7253073" y="1320845"/>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01" name="Connecteur en angle 100"/>
          <p:cNvCxnSpPr/>
          <p:nvPr/>
        </p:nvCxnSpPr>
        <p:spPr>
          <a:xfrm flipV="1">
            <a:off x="6760113" y="1630825"/>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02" name="ZoneTexte 101"/>
          <p:cNvSpPr txBox="1"/>
          <p:nvPr/>
        </p:nvSpPr>
        <p:spPr bwMode="black">
          <a:xfrm>
            <a:off x="723697" y="3392937"/>
            <a:ext cx="719003" cy="140240"/>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103" name="ZoneTexte 102"/>
          <p:cNvSpPr txBox="1"/>
          <p:nvPr/>
        </p:nvSpPr>
        <p:spPr bwMode="black">
          <a:xfrm>
            <a:off x="2860350" y="3690860"/>
            <a:ext cx="754034"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06" name="Rectangle à coins arrondis 105"/>
          <p:cNvSpPr/>
          <p:nvPr/>
        </p:nvSpPr>
        <p:spPr>
          <a:xfrm>
            <a:off x="1359065" y="367894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107" name="Rectangle à coins arrondis 106"/>
          <p:cNvSpPr/>
          <p:nvPr/>
        </p:nvSpPr>
        <p:spPr>
          <a:xfrm>
            <a:off x="1355889" y="3964406"/>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108" name="Rectangle à coins arrondis 107"/>
          <p:cNvSpPr/>
          <p:nvPr/>
        </p:nvSpPr>
        <p:spPr>
          <a:xfrm>
            <a:off x="1362319" y="425222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109" name="Rectangle à coins arrondis 108"/>
          <p:cNvSpPr/>
          <p:nvPr/>
        </p:nvSpPr>
        <p:spPr>
          <a:xfrm>
            <a:off x="1362319" y="4533521"/>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110" name="Rectangle à coins arrondis 109"/>
          <p:cNvSpPr/>
          <p:nvPr/>
        </p:nvSpPr>
        <p:spPr>
          <a:xfrm>
            <a:off x="1362319" y="481862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sp>
        <p:nvSpPr>
          <p:cNvPr id="111" name="Rectangle à coins arrondis 110"/>
          <p:cNvSpPr/>
          <p:nvPr/>
        </p:nvSpPr>
        <p:spPr>
          <a:xfrm>
            <a:off x="2217485" y="3678943"/>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325rt558</a:t>
            </a:r>
            <a:endParaRPr lang="en-US" sz="700" dirty="0">
              <a:solidFill>
                <a:schemeClr val="bg1"/>
              </a:solidFill>
              <a:latin typeface="Consolas" panose="020B0609020204030204" pitchFamily="49" charset="0"/>
              <a:cs typeface="Consolas" panose="020B0609020204030204" pitchFamily="49" charset="0"/>
            </a:endParaRPr>
          </a:p>
        </p:txBody>
      </p:sp>
      <p:sp>
        <p:nvSpPr>
          <p:cNvPr id="112" name="Rectangle à coins arrondis 111"/>
          <p:cNvSpPr/>
          <p:nvPr/>
        </p:nvSpPr>
        <p:spPr>
          <a:xfrm>
            <a:off x="2217485" y="3960794"/>
            <a:ext cx="650040" cy="119639"/>
          </a:xfrm>
          <a:prstGeom prst="roundRect">
            <a:avLst/>
          </a:prstGeom>
          <a:solidFill>
            <a:schemeClr val="accent6">
              <a:lumMod val="75000"/>
              <a:alpha val="60000"/>
            </a:schemeClr>
          </a:solidFill>
          <a:ln w="28575">
            <a:solidFill>
              <a:schemeClr val="accent6">
                <a:lumMod val="75000"/>
                <a:alpha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smtClean="0">
                <a:solidFill>
                  <a:schemeClr val="bg1"/>
                </a:solidFill>
                <a:latin typeface="Consolas" panose="020B0609020204030204" pitchFamily="49" charset="0"/>
                <a:cs typeface="Consolas" panose="020B0609020204030204" pitchFamily="49" charset="0"/>
              </a:rPr>
              <a:t>dd409122</a:t>
            </a:r>
            <a:endParaRPr lang="en-US" sz="700" dirty="0">
              <a:solidFill>
                <a:schemeClr val="bg1"/>
              </a:solidFill>
              <a:latin typeface="Consolas" panose="020B0609020204030204" pitchFamily="49" charset="0"/>
              <a:cs typeface="Consolas" panose="020B0609020204030204" pitchFamily="49" charset="0"/>
            </a:endParaRPr>
          </a:p>
        </p:txBody>
      </p:sp>
      <p:cxnSp>
        <p:nvCxnSpPr>
          <p:cNvPr id="113" name="Connecteur droit avec flèche 112"/>
          <p:cNvCxnSpPr/>
          <p:nvPr/>
        </p:nvCxnSpPr>
        <p:spPr>
          <a:xfrm flipV="1">
            <a:off x="1704305"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4" name="Connecteur droit avec flèche 113"/>
          <p:cNvCxnSpPr/>
          <p:nvPr/>
        </p:nvCxnSpPr>
        <p:spPr>
          <a:xfrm flipV="1">
            <a:off x="1704305"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p:cNvCxnSpPr/>
          <p:nvPr/>
        </p:nvCxnSpPr>
        <p:spPr>
          <a:xfrm flipV="1">
            <a:off x="1704305"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p:cNvCxnSpPr/>
          <p:nvPr/>
        </p:nvCxnSpPr>
        <p:spPr>
          <a:xfrm flipV="1">
            <a:off x="1704305"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17" name="Connecteur droit avec flèche 116"/>
          <p:cNvCxnSpPr/>
          <p:nvPr/>
        </p:nvCxnSpPr>
        <p:spPr>
          <a:xfrm flipV="1">
            <a:off x="2542505"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23" name="Connecteur en angle 122"/>
          <p:cNvCxnSpPr/>
          <p:nvPr/>
        </p:nvCxnSpPr>
        <p:spPr>
          <a:xfrm flipV="1">
            <a:off x="2049545" y="4131633"/>
            <a:ext cx="487149" cy="187068"/>
          </a:xfrm>
          <a:prstGeom prst="bentConnector3">
            <a:avLst>
              <a:gd name="adj1" fmla="val 100185"/>
            </a:avLst>
          </a:prstGeom>
          <a:ln w="9525">
            <a:solidFill>
              <a:schemeClr val="tx2"/>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sp>
        <p:nvSpPr>
          <p:cNvPr id="126" name="ZoneTexte 125"/>
          <p:cNvSpPr txBox="1"/>
          <p:nvPr/>
        </p:nvSpPr>
        <p:spPr bwMode="black">
          <a:xfrm>
            <a:off x="5472875" y="3676589"/>
            <a:ext cx="612133" cy="138499"/>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900" b="1" dirty="0" smtClean="0">
                <a:solidFill>
                  <a:schemeClr val="tx2"/>
                </a:solidFill>
                <a:latin typeface="Consolas" panose="020B0609020204030204" pitchFamily="49" charset="0"/>
                <a:cs typeface="Consolas" panose="020B0609020204030204" pitchFamily="49" charset="0"/>
              </a:rPr>
              <a:t>master</a:t>
            </a:r>
          </a:p>
        </p:txBody>
      </p:sp>
      <p:sp>
        <p:nvSpPr>
          <p:cNvPr id="127" name="ZoneTexte 126"/>
          <p:cNvSpPr txBox="1"/>
          <p:nvPr/>
        </p:nvSpPr>
        <p:spPr bwMode="black">
          <a:xfrm>
            <a:off x="7578093" y="3079480"/>
            <a:ext cx="896280" cy="138499"/>
          </a:xfrm>
          <a:prstGeom prst="rect">
            <a:avLst/>
          </a:prstGeom>
          <a:noFill/>
        </p:spPr>
        <p:txBody>
          <a:bodyPr wrap="square" lIns="85730" tIns="0" rIns="0" bIns="0" rtlCol="0">
            <a:spAutoFit/>
          </a:bodyPr>
          <a:lstStyle/>
          <a:p>
            <a:pPr>
              <a:buClr>
                <a:schemeClr val="tx2"/>
              </a:buClr>
            </a:pPr>
            <a:r>
              <a:rPr lang="en-US" sz="900" b="1" dirty="0" smtClean="0">
                <a:solidFill>
                  <a:schemeClr val="tx2"/>
                </a:solidFill>
                <a:latin typeface="Consolas" panose="020B0609020204030204" pitchFamily="49" charset="0"/>
                <a:cs typeface="Consolas" panose="020B0609020204030204" pitchFamily="49" charset="0"/>
              </a:rPr>
              <a:t>FEATURE_1</a:t>
            </a:r>
          </a:p>
        </p:txBody>
      </p:sp>
      <p:sp>
        <p:nvSpPr>
          <p:cNvPr id="128" name="Rectangle à coins arrondis 127"/>
          <p:cNvSpPr/>
          <p:nvPr/>
        </p:nvSpPr>
        <p:spPr>
          <a:xfrm>
            <a:off x="6069633" y="367894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af12b073</a:t>
            </a:r>
          </a:p>
        </p:txBody>
      </p:sp>
      <p:sp>
        <p:nvSpPr>
          <p:cNvPr id="129" name="Rectangle à coins arrondis 128"/>
          <p:cNvSpPr/>
          <p:nvPr/>
        </p:nvSpPr>
        <p:spPr>
          <a:xfrm>
            <a:off x="6066457" y="3964406"/>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w5462bfe</a:t>
            </a:r>
          </a:p>
        </p:txBody>
      </p:sp>
      <p:sp>
        <p:nvSpPr>
          <p:cNvPr id="130" name="Rectangle à coins arrondis 129"/>
          <p:cNvSpPr/>
          <p:nvPr/>
        </p:nvSpPr>
        <p:spPr>
          <a:xfrm>
            <a:off x="6072887" y="4252223"/>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368f3565</a:t>
            </a:r>
          </a:p>
        </p:txBody>
      </p:sp>
      <p:sp>
        <p:nvSpPr>
          <p:cNvPr id="131" name="Rectangle à coins arrondis 130"/>
          <p:cNvSpPr/>
          <p:nvPr/>
        </p:nvSpPr>
        <p:spPr>
          <a:xfrm>
            <a:off x="6072887" y="4533521"/>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1033177f</a:t>
            </a:r>
          </a:p>
        </p:txBody>
      </p:sp>
      <p:sp>
        <p:nvSpPr>
          <p:cNvPr id="132" name="Rectangle à coins arrondis 131"/>
          <p:cNvSpPr/>
          <p:nvPr/>
        </p:nvSpPr>
        <p:spPr>
          <a:xfrm>
            <a:off x="6072887" y="4818625"/>
            <a:ext cx="650040" cy="119639"/>
          </a:xfrm>
          <a:prstGeom prst="roundRect">
            <a:avLst/>
          </a:prstGeom>
          <a:solidFill>
            <a:schemeClr val="accent4"/>
          </a:solidFill>
          <a:ln w="28575">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bg1"/>
                </a:solidFill>
                <a:latin typeface="Consolas" panose="020B0609020204030204" pitchFamily="49" charset="0"/>
                <a:cs typeface="Consolas" panose="020B0609020204030204" pitchFamily="49" charset="0"/>
              </a:rPr>
              <a:t>99bfc288</a:t>
            </a:r>
          </a:p>
        </p:txBody>
      </p:sp>
      <p:sp>
        <p:nvSpPr>
          <p:cNvPr id="133" name="Rectangle à coins arrondis 132"/>
          <p:cNvSpPr/>
          <p:nvPr/>
        </p:nvSpPr>
        <p:spPr>
          <a:xfrm>
            <a:off x="6921072" y="3113810"/>
            <a:ext cx="650040" cy="119639"/>
          </a:xfrm>
          <a:prstGeom prst="roundRect">
            <a:avLst/>
          </a:prstGeom>
          <a:solidFill>
            <a:srgbClr val="92D050"/>
          </a:solidFill>
          <a:ln w="28575">
            <a:solidFill>
              <a:srgbClr val="6EA92D"/>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c769fc41</a:t>
            </a:r>
          </a:p>
        </p:txBody>
      </p:sp>
      <p:sp>
        <p:nvSpPr>
          <p:cNvPr id="134" name="Rectangle à coins arrondis 133"/>
          <p:cNvSpPr/>
          <p:nvPr/>
        </p:nvSpPr>
        <p:spPr>
          <a:xfrm>
            <a:off x="6921072" y="3395661"/>
            <a:ext cx="650040" cy="119639"/>
          </a:xfrm>
          <a:prstGeom prst="roundRect">
            <a:avLst/>
          </a:prstGeom>
          <a:solidFill>
            <a:srgbClr val="92D050"/>
          </a:solidFill>
          <a:ln w="28575">
            <a:solidFill>
              <a:srgbClr val="6EA92D"/>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700" dirty="0">
                <a:solidFill>
                  <a:schemeClr val="tx1"/>
                </a:solidFill>
                <a:latin typeface="Consolas" panose="020B0609020204030204" pitchFamily="49" charset="0"/>
                <a:cs typeface="Consolas" panose="020B0609020204030204" pitchFamily="49" charset="0"/>
              </a:rPr>
              <a:t>57387afd</a:t>
            </a:r>
          </a:p>
        </p:txBody>
      </p:sp>
      <p:cxnSp>
        <p:nvCxnSpPr>
          <p:cNvPr id="135" name="Connecteur droit avec flèche 134"/>
          <p:cNvCxnSpPr/>
          <p:nvPr/>
        </p:nvCxnSpPr>
        <p:spPr>
          <a:xfrm flipV="1">
            <a:off x="6414873" y="3821653"/>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p:cNvCxnSpPr/>
          <p:nvPr/>
        </p:nvCxnSpPr>
        <p:spPr>
          <a:xfrm flipV="1">
            <a:off x="6414873" y="41088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p:cNvCxnSpPr/>
          <p:nvPr/>
        </p:nvCxnSpPr>
        <p:spPr>
          <a:xfrm flipV="1">
            <a:off x="6414873" y="440513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p:cNvCxnSpPr/>
          <p:nvPr/>
        </p:nvCxnSpPr>
        <p:spPr>
          <a:xfrm flipV="1">
            <a:off x="6414873" y="4686209"/>
            <a:ext cx="0" cy="87941"/>
          </a:xfrm>
          <a:prstGeom prst="straightConnector1">
            <a:avLst/>
          </a:prstGeom>
          <a:ln w="9525">
            <a:solidFill>
              <a:schemeClr val="tx2"/>
            </a:solidFill>
            <a:prstDash val="sys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39" name="Connecteur droit avec flèche 138"/>
          <p:cNvCxnSpPr/>
          <p:nvPr/>
        </p:nvCxnSpPr>
        <p:spPr>
          <a:xfrm flipV="1">
            <a:off x="7266312" y="3257550"/>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1" name="Connecteur en angle 150"/>
          <p:cNvCxnSpPr/>
          <p:nvPr/>
        </p:nvCxnSpPr>
        <p:spPr>
          <a:xfrm rot="10800000">
            <a:off x="2049547" y="3451345"/>
            <a:ext cx="496212" cy="176398"/>
          </a:xfrm>
          <a:prstGeom prst="bentConnector3">
            <a:avLst>
              <a:gd name="adj1" fmla="val -868"/>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152" name="Connecteur droit avec flèche 151"/>
          <p:cNvCxnSpPr/>
          <p:nvPr/>
        </p:nvCxnSpPr>
        <p:spPr>
          <a:xfrm flipV="1">
            <a:off x="1704305" y="3539803"/>
            <a:ext cx="0" cy="87941"/>
          </a:xfrm>
          <a:prstGeom prst="straightConnector1">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80" name="Connecteur en angle 79"/>
          <p:cNvCxnSpPr>
            <a:stCxn id="128" idx="3"/>
            <a:endCxn id="134" idx="2"/>
          </p:cNvCxnSpPr>
          <p:nvPr/>
        </p:nvCxnSpPr>
        <p:spPr>
          <a:xfrm flipV="1">
            <a:off x="6719673" y="3515300"/>
            <a:ext cx="526419" cy="223463"/>
          </a:xfrm>
          <a:prstGeom prst="bentConnector2">
            <a:avLst/>
          </a:prstGeom>
          <a:ln w="12700">
            <a:solidFill>
              <a:srgbClr val="72AF2F"/>
            </a:solidFill>
            <a:prstDash val="dash"/>
            <a:headEnd type="stealth"/>
            <a:tailEnd type="none" w="med" len="sm"/>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343400" y="782075"/>
            <a:ext cx="0" cy="422807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p:nvPr/>
        </p:nvCxnSpPr>
        <p:spPr>
          <a:xfrm flipV="1">
            <a:off x="610948" y="1142096"/>
            <a:ext cx="0" cy="1295360"/>
          </a:xfrm>
          <a:prstGeom prst="straightConnector1">
            <a:avLst/>
          </a:prstGeom>
          <a:ln w="34925" cmpd="sng">
            <a:solidFill>
              <a:schemeClr val="tx2">
                <a:alpha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ZoneTexte 70"/>
          <p:cNvSpPr txBox="1"/>
          <p:nvPr/>
        </p:nvSpPr>
        <p:spPr bwMode="black">
          <a:xfrm rot="16200000">
            <a:off x="179894" y="1682054"/>
            <a:ext cx="558999"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mn-lt"/>
              </a:rPr>
              <a:t>Time</a:t>
            </a:r>
            <a:endParaRPr lang="en-US" sz="1400" noProof="0" dirty="0" smtClean="0">
              <a:solidFill>
                <a:schemeClr val="tx2"/>
              </a:solidFill>
              <a:latin typeface="+mn-lt"/>
            </a:endParaRPr>
          </a:p>
        </p:txBody>
      </p:sp>
      <p:cxnSp>
        <p:nvCxnSpPr>
          <p:cNvPr id="73" name="Connecteur droit avec flèche 72"/>
          <p:cNvCxnSpPr/>
          <p:nvPr/>
        </p:nvCxnSpPr>
        <p:spPr>
          <a:xfrm flipV="1">
            <a:off x="5343961" y="1142096"/>
            <a:ext cx="0" cy="1295360"/>
          </a:xfrm>
          <a:prstGeom prst="straightConnector1">
            <a:avLst/>
          </a:prstGeom>
          <a:ln w="34925" cmpd="sng">
            <a:solidFill>
              <a:schemeClr val="tx2">
                <a:alpha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ZoneTexte 73"/>
          <p:cNvSpPr txBox="1"/>
          <p:nvPr/>
        </p:nvSpPr>
        <p:spPr bwMode="black">
          <a:xfrm rot="16200000">
            <a:off x="4912907" y="1682054"/>
            <a:ext cx="558999" cy="215444"/>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mn-lt"/>
              </a:rPr>
              <a:t>Time</a:t>
            </a:r>
            <a:endParaRPr lang="en-US" sz="1400" noProof="0" dirty="0" smtClean="0">
              <a:solidFill>
                <a:schemeClr val="tx2"/>
              </a:solidFill>
              <a:latin typeface="+mn-lt"/>
            </a:endParaRPr>
          </a:p>
        </p:txBody>
      </p:sp>
    </p:spTree>
    <p:extLst>
      <p:ext uri="{BB962C8B-B14F-4D97-AF65-F5344CB8AC3E}">
        <p14:creationId xmlns:p14="http://schemas.microsoft.com/office/powerpoint/2010/main" val="144893669"/>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1600200" cy="601661"/>
          </a:xfrm>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1371600" cy="381000"/>
          </a:xfrm>
        </p:spPr>
        <p:txBody>
          <a:bodyPr/>
          <a:lstStyle/>
          <a:p>
            <a:r>
              <a:rPr lang="fr-FR" dirty="0" smtClean="0"/>
              <a:t>Push</a:t>
            </a:r>
            <a:endParaRPr lang="en-US" dirty="0"/>
          </a:p>
        </p:txBody>
      </p:sp>
      <p:sp>
        <p:nvSpPr>
          <p:cNvPr id="10" name="Content Placeholder 8"/>
          <p:cNvSpPr>
            <a:spLocks noGrp="1"/>
          </p:cNvSpPr>
          <p:nvPr>
            <p:ph sz="quarter" idx="10"/>
          </p:nvPr>
        </p:nvSpPr>
        <p:spPr>
          <a:xfrm>
            <a:off x="457200" y="2544762"/>
            <a:ext cx="8229600" cy="1474788"/>
          </a:xfrm>
        </p:spPr>
        <p:txBody>
          <a:bodyPr/>
          <a:lstStyle/>
          <a:p>
            <a:pPr marL="342900" indent="-342900">
              <a:buFont typeface="Wingdings" panose="05000000000000000000" pitchFamily="2" charset="2"/>
              <a:buChar char="§"/>
            </a:pPr>
            <a:r>
              <a:rPr lang="en-US" dirty="0" smtClean="0"/>
              <a:t>Updates a remote branch from your local branch</a:t>
            </a:r>
            <a:endParaRPr lang="fr-FR" dirty="0"/>
          </a:p>
          <a:p>
            <a:pPr marL="342900" lvl="0" indent="-342900">
              <a:buFont typeface="Wingdings" panose="05000000000000000000" pitchFamily="2" charset="2"/>
              <a:buChar char="§"/>
            </a:pPr>
            <a:r>
              <a:rPr lang="en-US" dirty="0" smtClean="0"/>
              <a:t>Sends objects (commits) necessary </a:t>
            </a:r>
            <a:r>
              <a:rPr lang="en-US" dirty="0"/>
              <a:t>to complete the given </a:t>
            </a:r>
            <a:r>
              <a:rPr lang="en-US" dirty="0" smtClean="0"/>
              <a:t>branch</a:t>
            </a:r>
            <a:endParaRPr lang="fr-BE" dirty="0" smtClean="0"/>
          </a:p>
        </p:txBody>
      </p:sp>
      <p:grpSp>
        <p:nvGrpSpPr>
          <p:cNvPr id="2" name="Groupe 1"/>
          <p:cNvGrpSpPr/>
          <p:nvPr/>
        </p:nvGrpSpPr>
        <p:grpSpPr>
          <a:xfrm>
            <a:off x="4078516" y="408296"/>
            <a:ext cx="4454065" cy="1782454"/>
            <a:chOff x="5136282" y="408296"/>
            <a:chExt cx="3396299" cy="1359151"/>
          </a:xfrm>
        </p:grpSpPr>
        <p:sp>
          <p:nvSpPr>
            <p:cNvPr id="5" name="Rectangle à coins arrondis 4"/>
            <p:cNvSpPr/>
            <p:nvPr/>
          </p:nvSpPr>
          <p:spPr>
            <a:xfrm>
              <a:off x="6791100" y="40829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cxnSp>
          <p:nvCxnSpPr>
            <p:cNvPr id="6" name="Connecteur droit 5"/>
            <p:cNvCxnSpPr>
              <a:stCxn id="5" idx="2"/>
            </p:cNvCxnSpPr>
            <p:nvPr/>
          </p:nvCxnSpPr>
          <p:spPr>
            <a:xfrm>
              <a:off x="7226517" y="658661"/>
              <a:ext cx="8175" cy="110076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à coins arrondis 7"/>
            <p:cNvSpPr/>
            <p:nvPr/>
          </p:nvSpPr>
          <p:spPr>
            <a:xfrm>
              <a:off x="7848600" y="408296"/>
              <a:ext cx="683981" cy="250365"/>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1" name="Connecteur droit 10"/>
            <p:cNvCxnSpPr>
              <a:stCxn id="8" idx="2"/>
            </p:cNvCxnSpPr>
            <p:nvPr/>
          </p:nvCxnSpPr>
          <p:spPr>
            <a:xfrm>
              <a:off x="8190591" y="658661"/>
              <a:ext cx="3319" cy="110076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à coins arrondis 12"/>
            <p:cNvSpPr/>
            <p:nvPr/>
          </p:nvSpPr>
          <p:spPr>
            <a:xfrm>
              <a:off x="5136282" y="40829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4" name="Rectangle à coins arrondis 13"/>
            <p:cNvSpPr/>
            <p:nvPr/>
          </p:nvSpPr>
          <p:spPr>
            <a:xfrm>
              <a:off x="6002843" y="40829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5" name="Connecteur droit 14"/>
            <p:cNvCxnSpPr>
              <a:stCxn id="13" idx="2"/>
            </p:cNvCxnSpPr>
            <p:nvPr/>
          </p:nvCxnSpPr>
          <p:spPr>
            <a:xfrm flipH="1">
              <a:off x="5472029" y="658661"/>
              <a:ext cx="4200"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a:stCxn id="14" idx="2"/>
            </p:cNvCxnSpPr>
            <p:nvPr/>
          </p:nvCxnSpPr>
          <p:spPr>
            <a:xfrm flipH="1">
              <a:off x="6296609" y="658661"/>
              <a:ext cx="3881" cy="11087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Flèche droite 17"/>
            <p:cNvSpPr/>
            <p:nvPr/>
          </p:nvSpPr>
          <p:spPr>
            <a:xfrm>
              <a:off x="7253397" y="1428750"/>
              <a:ext cx="922905"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Push</a:t>
              </a:r>
              <a:endParaRPr lang="en-US" sz="800" dirty="0"/>
            </a:p>
          </p:txBody>
        </p:sp>
        <p:sp>
          <p:nvSpPr>
            <p:cNvPr id="19" name="Flèche droite 18"/>
            <p:cNvSpPr/>
            <p:nvPr/>
          </p:nvSpPr>
          <p:spPr>
            <a:xfrm>
              <a:off x="6325235" y="1122930"/>
              <a:ext cx="893033"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Commit</a:t>
              </a:r>
              <a:endParaRPr lang="en-US" sz="800" dirty="0"/>
            </a:p>
          </p:txBody>
        </p:sp>
        <p:sp>
          <p:nvSpPr>
            <p:cNvPr id="20" name="Flèche droite 19"/>
            <p:cNvSpPr/>
            <p:nvPr/>
          </p:nvSpPr>
          <p:spPr>
            <a:xfrm>
              <a:off x="5492726" y="822913"/>
              <a:ext cx="785736"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Add</a:t>
              </a:r>
              <a:endParaRPr lang="en-US" sz="800" dirty="0"/>
            </a:p>
          </p:txBody>
        </p:sp>
      </p:grpSp>
    </p:spTree>
    <p:extLst>
      <p:ext uri="{BB962C8B-B14F-4D97-AF65-F5344CB8AC3E}">
        <p14:creationId xmlns:p14="http://schemas.microsoft.com/office/powerpoint/2010/main" val="1998450012"/>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Basic usage</a:t>
            </a:r>
            <a:endParaRPr lang="en-US" b="1" dirty="0"/>
          </a:p>
        </p:txBody>
      </p:sp>
    </p:spTree>
    <p:extLst>
      <p:ext uri="{BB962C8B-B14F-4D97-AF65-F5344CB8AC3E}">
        <p14:creationId xmlns:p14="http://schemas.microsoft.com/office/powerpoint/2010/main" val="1715039467"/>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smtClean="0"/>
              <a:t>Notice</a:t>
            </a:r>
            <a:endParaRPr lang="fr-BE" dirty="0"/>
          </a:p>
          <a:p>
            <a:endParaRPr lang="en-US" dirty="0"/>
          </a:p>
        </p:txBody>
      </p:sp>
      <p:sp>
        <p:nvSpPr>
          <p:cNvPr id="10" name="Content Placeholder 8"/>
          <p:cNvSpPr>
            <a:spLocks noGrp="1"/>
          </p:cNvSpPr>
          <p:nvPr>
            <p:ph sz="quarter" idx="10"/>
          </p:nvPr>
        </p:nvSpPr>
        <p:spPr>
          <a:xfrm>
            <a:off x="457200" y="1657350"/>
            <a:ext cx="8077200" cy="3486150"/>
          </a:xfrm>
        </p:spPr>
        <p:txBody>
          <a:bodyPr/>
          <a:lstStyle/>
          <a:p>
            <a:pPr marL="342900" indent="-342900">
              <a:spcBef>
                <a:spcPts val="900"/>
              </a:spcBef>
              <a:buFont typeface="Wingdings" panose="05000000000000000000" pitchFamily="2" charset="2"/>
              <a:buChar char="§"/>
            </a:pPr>
            <a:r>
              <a:rPr lang="en-US" dirty="0" err="1" smtClean="0"/>
              <a:t>Git</a:t>
            </a:r>
            <a:r>
              <a:rPr lang="en-US" dirty="0" smtClean="0"/>
              <a:t> offers tens of commands for all usage</a:t>
            </a:r>
          </a:p>
          <a:p>
            <a:pPr marL="342900" indent="-342900">
              <a:spcBef>
                <a:spcPts val="900"/>
              </a:spcBef>
              <a:buFont typeface="Wingdings" panose="05000000000000000000" pitchFamily="2" charset="2"/>
              <a:buChar char="§"/>
            </a:pPr>
            <a:r>
              <a:rPr lang="en-US" b="1" dirty="0"/>
              <a:t>Only </a:t>
            </a:r>
            <a:r>
              <a:rPr lang="en-US" b="1" dirty="0" smtClean="0"/>
              <a:t>the most common commands and options are </a:t>
            </a:r>
            <a:r>
              <a:rPr lang="en-US" b="1" dirty="0"/>
              <a:t>presented in this section</a:t>
            </a:r>
          </a:p>
          <a:p>
            <a:pPr marL="342900" indent="-342900">
              <a:spcBef>
                <a:spcPts val="900"/>
              </a:spcBef>
              <a:buFont typeface="Wingdings" panose="05000000000000000000" pitchFamily="2" charset="2"/>
              <a:buChar char="§"/>
            </a:pPr>
            <a:r>
              <a:rPr lang="en-US" dirty="0" smtClean="0"/>
              <a:t>For a comprehensive list of </a:t>
            </a:r>
            <a:r>
              <a:rPr lang="en-US" dirty="0" err="1" smtClean="0"/>
              <a:t>Git</a:t>
            </a:r>
            <a:r>
              <a:rPr lang="en-US" dirty="0" smtClean="0"/>
              <a:t> commands visit </a:t>
            </a:r>
            <a:r>
              <a:rPr lang="en-US" dirty="0" err="1" smtClean="0"/>
              <a:t>Git</a:t>
            </a:r>
            <a:r>
              <a:rPr lang="fr-FR" dirty="0"/>
              <a:t> </a:t>
            </a:r>
            <a:r>
              <a:rPr lang="en-US" dirty="0" smtClean="0"/>
              <a:t>official </a:t>
            </a:r>
            <a:r>
              <a:rPr lang="en-US" dirty="0"/>
              <a:t>page: </a:t>
            </a:r>
            <a:r>
              <a:rPr lang="en-US" dirty="0">
                <a:hlinkClick r:id="rId3"/>
              </a:rPr>
              <a:t>https://</a:t>
            </a:r>
            <a:r>
              <a:rPr lang="en-US" dirty="0" smtClean="0">
                <a:hlinkClick r:id="rId3"/>
              </a:rPr>
              <a:t>git-scm.com/docs</a:t>
            </a:r>
            <a:r>
              <a:rPr lang="en-US" dirty="0" smtClean="0"/>
              <a:t> </a:t>
            </a:r>
          </a:p>
          <a:p>
            <a:pPr marL="342900" indent="-342900">
              <a:spcBef>
                <a:spcPts val="900"/>
              </a:spcBef>
              <a:buFont typeface="Wingdings" panose="05000000000000000000" pitchFamily="2" charset="2"/>
              <a:buChar char="§"/>
            </a:pPr>
            <a:r>
              <a:rPr lang="en-US" dirty="0" err="1"/>
              <a:t>Git</a:t>
            </a:r>
            <a:r>
              <a:rPr lang="en-US" dirty="0"/>
              <a:t> Cheat Sheet</a:t>
            </a:r>
            <a:br>
              <a:rPr lang="en-US" dirty="0"/>
            </a:br>
            <a:r>
              <a:rPr lang="en-US" sz="1600" dirty="0">
                <a:hlinkClick r:id="rId4"/>
              </a:rPr>
              <a:t>https://gitlab.com/gitlab-com/marketing/raw/master/design/print/git-cheatsheet/print-pdf/git-cheatsheet.pdf</a:t>
            </a:r>
            <a:r>
              <a:rPr lang="en-US" sz="1600" dirty="0"/>
              <a:t> </a:t>
            </a:r>
            <a:endParaRPr lang="en-US" sz="1600" dirty="0" smtClean="0"/>
          </a:p>
          <a:p>
            <a:pPr marL="342900" indent="-342900">
              <a:spcBef>
                <a:spcPts val="900"/>
              </a:spcBef>
              <a:buFont typeface="Wingdings" panose="05000000000000000000" pitchFamily="2" charset="2"/>
              <a:buChar char="§"/>
            </a:pPr>
            <a:r>
              <a:rPr lang="en-GB" dirty="0" smtClean="0"/>
              <a:t>Stack </a:t>
            </a:r>
            <a:r>
              <a:rPr lang="en-GB" b="1" dirty="0" smtClean="0"/>
              <a:t>overflow</a:t>
            </a:r>
            <a:r>
              <a:rPr lang="en-GB" sz="1600" dirty="0" smtClean="0"/>
              <a:t> - </a:t>
            </a:r>
            <a:r>
              <a:rPr lang="en-GB" sz="1600" dirty="0" smtClean="0">
                <a:hlinkClick r:id="rId5"/>
              </a:rPr>
              <a:t>https</a:t>
            </a:r>
            <a:r>
              <a:rPr lang="en-GB" sz="1600" dirty="0">
                <a:hlinkClick r:id="rId5"/>
              </a:rPr>
              <a:t>://</a:t>
            </a:r>
            <a:r>
              <a:rPr lang="en-GB" sz="1600" dirty="0" smtClean="0">
                <a:hlinkClick r:id="rId5"/>
              </a:rPr>
              <a:t>stackoverflow.com/questions/tagged/git</a:t>
            </a:r>
            <a:r>
              <a:rPr lang="en-GB" sz="1600" dirty="0" smtClean="0"/>
              <a:t> </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4189469254"/>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2071531" y="285750"/>
            <a:ext cx="1442253" cy="609600"/>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Working Directory</a:t>
            </a:r>
            <a:endParaRPr lang="en-US" sz="1600" dirty="0">
              <a:cs typeface="Consolas" panose="020B0609020204030204" pitchFamily="49" charset="0"/>
            </a:endParaRPr>
          </a:p>
        </p:txBody>
      </p:sp>
      <p:sp>
        <p:nvSpPr>
          <p:cNvPr id="10" name="Rectangle à coins arrondis 9"/>
          <p:cNvSpPr/>
          <p:nvPr/>
        </p:nvSpPr>
        <p:spPr>
          <a:xfrm>
            <a:off x="3892617" y="285750"/>
            <a:ext cx="1447800" cy="609600"/>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Staging area</a:t>
            </a:r>
            <a:endParaRPr lang="en-US" sz="1600" dirty="0">
              <a:cs typeface="Consolas" panose="020B0609020204030204" pitchFamily="49" charset="0"/>
            </a:endParaRPr>
          </a:p>
        </p:txBody>
      </p:sp>
      <p:sp>
        <p:nvSpPr>
          <p:cNvPr id="12" name="Rectangle à coins arrondis 11"/>
          <p:cNvSpPr/>
          <p:nvPr/>
        </p:nvSpPr>
        <p:spPr>
          <a:xfrm>
            <a:off x="5721417" y="285750"/>
            <a:ext cx="1447800" cy="609600"/>
          </a:xfrm>
          <a:prstGeom prst="roundRect">
            <a:avLst/>
          </a:prstGeom>
          <a:solidFill>
            <a:schemeClr val="tx1">
              <a:lumMod val="90000"/>
              <a:lumOff val="1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a:t>
            </a:r>
            <a:r>
              <a:rPr lang="en-US" sz="1600" dirty="0" err="1" smtClean="0">
                <a:cs typeface="Consolas" panose="020B0609020204030204" pitchFamily="49" charset="0"/>
              </a:rPr>
              <a:t>git</a:t>
            </a:r>
            <a:r>
              <a:rPr lang="en-US" sz="1600" dirty="0" smtClean="0">
                <a:cs typeface="Consolas" panose="020B0609020204030204" pitchFamily="49" charset="0"/>
              </a:rPr>
              <a:t> directory (Repository)</a:t>
            </a:r>
            <a:endParaRPr lang="en-US" sz="1600" dirty="0">
              <a:cs typeface="Consolas" panose="020B0609020204030204" pitchFamily="49" charset="0"/>
            </a:endParaRPr>
          </a:p>
        </p:txBody>
      </p:sp>
      <p:cxnSp>
        <p:nvCxnSpPr>
          <p:cNvPr id="5" name="Connecteur droit 4"/>
          <p:cNvCxnSpPr>
            <a:stCxn id="3" idx="2"/>
          </p:cNvCxnSpPr>
          <p:nvPr/>
        </p:nvCxnSpPr>
        <p:spPr>
          <a:xfrm>
            <a:off x="2792657"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2"/>
          </p:cNvCxnSpPr>
          <p:nvPr/>
        </p:nvCxnSpPr>
        <p:spPr>
          <a:xfrm flipH="1">
            <a:off x="4613341"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12" idx="2"/>
          </p:cNvCxnSpPr>
          <p:nvPr/>
        </p:nvCxnSpPr>
        <p:spPr>
          <a:xfrm>
            <a:off x="6445316"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Flèche gauche 5"/>
          <p:cNvSpPr/>
          <p:nvPr/>
        </p:nvSpPr>
        <p:spPr>
          <a:xfrm>
            <a:off x="2810972" y="1206226"/>
            <a:ext cx="1780253"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branch</a:t>
            </a:r>
            <a:endParaRPr lang="en-US" sz="1400" dirty="0"/>
          </a:p>
        </p:txBody>
      </p:sp>
      <p:sp>
        <p:nvSpPr>
          <p:cNvPr id="26" name="Flèche droite 25"/>
          <p:cNvSpPr/>
          <p:nvPr/>
        </p:nvSpPr>
        <p:spPr>
          <a:xfrm>
            <a:off x="2811412" y="1664049"/>
            <a:ext cx="1781266" cy="3600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a:t>
            </a:r>
            <a:endParaRPr lang="en-US" sz="1400" dirty="0"/>
          </a:p>
        </p:txBody>
      </p:sp>
      <p:sp>
        <p:nvSpPr>
          <p:cNvPr id="28" name="Flèche droite 27"/>
          <p:cNvSpPr/>
          <p:nvPr/>
        </p:nvSpPr>
        <p:spPr>
          <a:xfrm>
            <a:off x="4639098" y="2024049"/>
            <a:ext cx="1779591" cy="360000"/>
          </a:xfrm>
          <a:prstGeom prst="righ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Commit</a:t>
            </a:r>
            <a:endParaRPr lang="en-US" sz="1400" dirty="0"/>
          </a:p>
        </p:txBody>
      </p:sp>
      <p:sp>
        <p:nvSpPr>
          <p:cNvPr id="16" name="Rectangle à coins arrondis 15"/>
          <p:cNvSpPr/>
          <p:nvPr/>
        </p:nvSpPr>
        <p:spPr>
          <a:xfrm>
            <a:off x="7543800" y="285750"/>
            <a:ext cx="1447800" cy="609600"/>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cs typeface="Consolas" panose="020B0609020204030204" pitchFamily="49" charset="0"/>
              </a:rPr>
              <a:t>Remote repository</a:t>
            </a:r>
            <a:endParaRPr lang="en-US" sz="1600" dirty="0">
              <a:cs typeface="Consolas" panose="020B0609020204030204" pitchFamily="49" charset="0"/>
            </a:endParaRPr>
          </a:p>
        </p:txBody>
      </p:sp>
      <p:cxnSp>
        <p:nvCxnSpPr>
          <p:cNvPr id="17" name="Connecteur droit 16"/>
          <p:cNvCxnSpPr>
            <a:stCxn id="16" idx="2"/>
          </p:cNvCxnSpPr>
          <p:nvPr/>
        </p:nvCxnSpPr>
        <p:spPr>
          <a:xfrm>
            <a:off x="8267699" y="895349"/>
            <a:ext cx="0" cy="4140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Rectangle à coins arrondis 18"/>
          <p:cNvSpPr/>
          <p:nvPr/>
        </p:nvSpPr>
        <p:spPr>
          <a:xfrm>
            <a:off x="222116" y="285750"/>
            <a:ext cx="1447800" cy="609600"/>
          </a:xfrm>
          <a:prstGeom prst="roundRect">
            <a:avLst/>
          </a:prstGeom>
          <a:solidFill>
            <a:schemeClr val="bg1">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cs typeface="Consolas" panose="020B0609020204030204" pitchFamily="49" charset="0"/>
              </a:rPr>
              <a:t>Stash</a:t>
            </a:r>
            <a:endParaRPr lang="en-US" sz="1600" dirty="0">
              <a:solidFill>
                <a:schemeClr val="tx1"/>
              </a:solidFill>
              <a:cs typeface="Consolas" panose="020B0609020204030204" pitchFamily="49" charset="0"/>
            </a:endParaRPr>
          </a:p>
        </p:txBody>
      </p:sp>
      <p:cxnSp>
        <p:nvCxnSpPr>
          <p:cNvPr id="20" name="Connecteur droit 19"/>
          <p:cNvCxnSpPr>
            <a:stCxn id="19" idx="2"/>
          </p:cNvCxnSpPr>
          <p:nvPr/>
        </p:nvCxnSpPr>
        <p:spPr>
          <a:xfrm>
            <a:off x="946015" y="895349"/>
            <a:ext cx="0" cy="41400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lèche gauche 21"/>
          <p:cNvSpPr/>
          <p:nvPr/>
        </p:nvSpPr>
        <p:spPr>
          <a:xfrm>
            <a:off x="6471300" y="944417"/>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Clone</a:t>
            </a:r>
            <a:endParaRPr lang="en-US" sz="1400" dirty="0"/>
          </a:p>
        </p:txBody>
      </p:sp>
      <p:sp>
        <p:nvSpPr>
          <p:cNvPr id="23" name="Flèche droite 22"/>
          <p:cNvSpPr/>
          <p:nvPr/>
        </p:nvSpPr>
        <p:spPr>
          <a:xfrm>
            <a:off x="6471746" y="3409950"/>
            <a:ext cx="1777199" cy="3600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Push</a:t>
            </a:r>
            <a:endParaRPr lang="en-US" sz="1400" dirty="0"/>
          </a:p>
        </p:txBody>
      </p:sp>
      <p:sp>
        <p:nvSpPr>
          <p:cNvPr id="24" name="Flèche gauche 23"/>
          <p:cNvSpPr/>
          <p:nvPr/>
        </p:nvSpPr>
        <p:spPr>
          <a:xfrm>
            <a:off x="6471300" y="3769950"/>
            <a:ext cx="1777645" cy="360000"/>
          </a:xfrm>
          <a:prstGeom prst="leftArrow">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Fetch</a:t>
            </a:r>
            <a:endParaRPr lang="en-US" sz="1400" dirty="0"/>
          </a:p>
        </p:txBody>
      </p:sp>
      <p:sp>
        <p:nvSpPr>
          <p:cNvPr id="27" name="Flèche gauche 26"/>
          <p:cNvSpPr/>
          <p:nvPr/>
        </p:nvSpPr>
        <p:spPr>
          <a:xfrm>
            <a:off x="4635458" y="2384049"/>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a:t>
            </a:r>
            <a:endParaRPr lang="en-US" sz="1400" dirty="0"/>
          </a:p>
        </p:txBody>
      </p:sp>
      <p:sp>
        <p:nvSpPr>
          <p:cNvPr id="29" name="Flèche gauche 28"/>
          <p:cNvSpPr/>
          <p:nvPr/>
        </p:nvSpPr>
        <p:spPr>
          <a:xfrm>
            <a:off x="2816843" y="3145770"/>
            <a:ext cx="176792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Reset --hard</a:t>
            </a:r>
            <a:endParaRPr lang="en-US" sz="1400" dirty="0"/>
          </a:p>
        </p:txBody>
      </p:sp>
      <p:sp>
        <p:nvSpPr>
          <p:cNvPr id="30" name="Flèche gauche 29"/>
          <p:cNvSpPr/>
          <p:nvPr/>
        </p:nvSpPr>
        <p:spPr>
          <a:xfrm>
            <a:off x="4641915" y="4045771"/>
            <a:ext cx="1777645" cy="36000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Merge / Rebase</a:t>
            </a:r>
            <a:endParaRPr lang="en-US" sz="1400" dirty="0"/>
          </a:p>
        </p:txBody>
      </p:sp>
      <p:sp>
        <p:nvSpPr>
          <p:cNvPr id="31" name="Flèche gauche 30"/>
          <p:cNvSpPr/>
          <p:nvPr/>
        </p:nvSpPr>
        <p:spPr>
          <a:xfrm>
            <a:off x="2809940" y="2744049"/>
            <a:ext cx="1777645" cy="3600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Checkout path(s)</a:t>
            </a:r>
            <a:endParaRPr lang="en-US" sz="1400" dirty="0"/>
          </a:p>
        </p:txBody>
      </p:sp>
      <p:sp>
        <p:nvSpPr>
          <p:cNvPr id="32" name="Flèche gauche 31"/>
          <p:cNvSpPr/>
          <p:nvPr/>
        </p:nvSpPr>
        <p:spPr>
          <a:xfrm>
            <a:off x="970692" y="4319850"/>
            <a:ext cx="1799849" cy="360000"/>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Stash</a:t>
            </a:r>
            <a:endParaRPr lang="en-US" sz="1400" dirty="0">
              <a:solidFill>
                <a:schemeClr val="tx1"/>
              </a:solidFill>
            </a:endParaRPr>
          </a:p>
        </p:txBody>
      </p:sp>
      <p:sp>
        <p:nvSpPr>
          <p:cNvPr id="33" name="Flèche droite 32"/>
          <p:cNvSpPr/>
          <p:nvPr/>
        </p:nvSpPr>
        <p:spPr>
          <a:xfrm>
            <a:off x="991273" y="4679850"/>
            <a:ext cx="1777199" cy="360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Unstash</a:t>
            </a:r>
            <a:endParaRPr lang="en-US" sz="1400" dirty="0"/>
          </a:p>
        </p:txBody>
      </p:sp>
      <p:cxnSp>
        <p:nvCxnSpPr>
          <p:cNvPr id="8" name="Connecteur droit avec flèche 7"/>
          <p:cNvCxnSpPr/>
          <p:nvPr/>
        </p:nvCxnSpPr>
        <p:spPr>
          <a:xfrm flipH="1">
            <a:off x="4633200" y="33264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2821490" y="4500000"/>
            <a:ext cx="1771188" cy="0"/>
          </a:xfrm>
          <a:prstGeom prst="straightConnector1">
            <a:avLst/>
          </a:prstGeom>
          <a:ln w="180975">
            <a:solidFill>
              <a:schemeClr val="bg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a:off x="4635458" y="1389600"/>
            <a:ext cx="1800000" cy="0"/>
          </a:xfrm>
          <a:prstGeom prst="straightConnector1">
            <a:avLst/>
          </a:prstGeom>
          <a:ln w="1809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106468"/>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a:solidFill>
                  <a:schemeClr val="bg1"/>
                </a:solidFill>
              </a:rPr>
              <a:t>Install </a:t>
            </a:r>
            <a:r>
              <a:rPr lang="fr-BE" dirty="0" smtClean="0">
                <a:solidFill>
                  <a:schemeClr val="bg1"/>
                </a:solidFill>
              </a:rPr>
              <a:t>a Git </a:t>
            </a:r>
            <a:r>
              <a:rPr lang="fr-BE" dirty="0">
                <a:solidFill>
                  <a:schemeClr val="bg1"/>
                </a:solidFill>
              </a:rPr>
              <a:t>client</a:t>
            </a:r>
          </a:p>
          <a:p>
            <a:endParaRPr lang="en-US" dirty="0">
              <a:solidFill>
                <a:schemeClr val="bg1"/>
              </a:solidFill>
            </a:endParaRPr>
          </a:p>
        </p:txBody>
      </p:sp>
      <p:sp>
        <p:nvSpPr>
          <p:cNvPr id="10" name="Content Placeholder 8"/>
          <p:cNvSpPr>
            <a:spLocks noGrp="1"/>
          </p:cNvSpPr>
          <p:nvPr>
            <p:ph sz="quarter" idx="10"/>
          </p:nvPr>
        </p:nvSpPr>
        <p:spPr>
          <a:xfrm>
            <a:off x="457200" y="1782762"/>
            <a:ext cx="8077200" cy="3151188"/>
          </a:xfrm>
        </p:spPr>
        <p:txBody>
          <a:bodyPr/>
          <a:lstStyle/>
          <a:p>
            <a:pPr marL="342900" indent="-342900">
              <a:buFont typeface="Wingdings" panose="05000000000000000000" pitchFamily="2" charset="2"/>
              <a:buChar char="§"/>
            </a:pPr>
            <a:r>
              <a:rPr lang="en-US" dirty="0">
                <a:solidFill>
                  <a:schemeClr val="bg1"/>
                </a:solidFill>
              </a:rPr>
              <a:t>Create a HOME </a:t>
            </a:r>
            <a:r>
              <a:rPr lang="en-US" dirty="0" err="1">
                <a:solidFill>
                  <a:schemeClr val="bg1"/>
                </a:solidFill>
              </a:rPr>
              <a:t>env</a:t>
            </a:r>
            <a:r>
              <a:rPr lang="en-US" dirty="0">
                <a:solidFill>
                  <a:schemeClr val="bg1"/>
                </a:solidFill>
              </a:rPr>
              <a:t> variable in Windows with value </a:t>
            </a:r>
            <a:r>
              <a:rPr lang="en-US" dirty="0">
                <a:solidFill>
                  <a:schemeClr val="bg1"/>
                </a:solidFill>
                <a:latin typeface="Consolas" panose="020B0609020204030204" pitchFamily="49" charset="0"/>
                <a:cs typeface="Consolas" panose="020B0609020204030204" pitchFamily="49" charset="0"/>
              </a:rPr>
              <a:t>D:\Profiles\&lt;user&gt;</a:t>
            </a:r>
            <a:r>
              <a:rPr lang="en-US" dirty="0">
                <a:solidFill>
                  <a:schemeClr val="bg1"/>
                </a:solidFill>
              </a:rPr>
              <a:t> </a:t>
            </a:r>
            <a:r>
              <a:rPr lang="en-US" dirty="0" smtClean="0">
                <a:solidFill>
                  <a:schemeClr val="bg1"/>
                </a:solidFill>
              </a:rPr>
              <a:t>(HOME is the </a:t>
            </a:r>
            <a:r>
              <a:rPr lang="en-US" dirty="0">
                <a:solidFill>
                  <a:schemeClr val="bg1"/>
                </a:solidFill>
              </a:rPr>
              <a:t>location where </a:t>
            </a:r>
            <a:r>
              <a:rPr lang="en-US" dirty="0" err="1">
                <a:solidFill>
                  <a:schemeClr val="bg1"/>
                </a:solidFill>
              </a:rPr>
              <a:t>Git</a:t>
            </a:r>
            <a:r>
              <a:rPr lang="en-US" dirty="0">
                <a:solidFill>
                  <a:schemeClr val="bg1"/>
                </a:solidFill>
              </a:rPr>
              <a:t> </a:t>
            </a:r>
            <a:r>
              <a:rPr lang="en-US" dirty="0" smtClean="0">
                <a:solidFill>
                  <a:schemeClr val="bg1"/>
                </a:solidFill>
              </a:rPr>
              <a:t>stores its configuration by default)</a:t>
            </a:r>
            <a:endParaRPr lang="en-US" dirty="0">
              <a:solidFill>
                <a:schemeClr val="bg1"/>
              </a:solidFill>
            </a:endParaRPr>
          </a:p>
          <a:p>
            <a:pPr marL="342900" indent="-342900">
              <a:buFont typeface="Wingdings" panose="05000000000000000000" pitchFamily="2" charset="2"/>
              <a:buChar char="§"/>
            </a:pPr>
            <a:r>
              <a:rPr lang="en-US" dirty="0" smtClean="0">
                <a:solidFill>
                  <a:schemeClr val="bg1"/>
                </a:solidFill>
              </a:rPr>
              <a:t>Install </a:t>
            </a:r>
            <a:r>
              <a:rPr lang="en-US" b="1" dirty="0" err="1">
                <a:solidFill>
                  <a:schemeClr val="bg1"/>
                </a:solidFill>
              </a:rPr>
              <a:t>Git</a:t>
            </a:r>
            <a:r>
              <a:rPr lang="en-US" b="1" dirty="0">
                <a:solidFill>
                  <a:schemeClr val="bg1"/>
                </a:solidFill>
              </a:rPr>
              <a:t> </a:t>
            </a:r>
            <a:r>
              <a:rPr lang="en-US" b="1" dirty="0" smtClean="0">
                <a:solidFill>
                  <a:schemeClr val="bg1"/>
                </a:solidFill>
              </a:rPr>
              <a:t>for Windows</a:t>
            </a:r>
            <a:r>
              <a:rPr lang="en-US" dirty="0" smtClean="0">
                <a:solidFill>
                  <a:schemeClr val="bg1"/>
                </a:solidFill>
              </a:rPr>
              <a:t> </a:t>
            </a:r>
            <a:r>
              <a:rPr lang="en-US" dirty="0" smtClean="0">
                <a:solidFill>
                  <a:schemeClr val="bg1"/>
                </a:solidFill>
                <a:hlinkClick r:id="rId3"/>
              </a:rPr>
              <a:t>https</a:t>
            </a:r>
            <a:r>
              <a:rPr lang="en-US" dirty="0">
                <a:solidFill>
                  <a:schemeClr val="bg1"/>
                </a:solidFill>
                <a:hlinkClick r:id="rId3"/>
              </a:rPr>
              <a:t>://gitforwindows.org</a:t>
            </a:r>
            <a:r>
              <a:rPr lang="en-US" dirty="0" smtClean="0">
                <a:solidFill>
                  <a:schemeClr val="bg1"/>
                </a:solidFill>
                <a:hlinkClick r:id="rId3"/>
              </a:rPr>
              <a:t>/</a:t>
            </a:r>
            <a:r>
              <a:rPr lang="en-US" dirty="0" smtClean="0">
                <a:solidFill>
                  <a:schemeClr val="bg1"/>
                </a:solidFill>
              </a:rPr>
              <a:t> </a:t>
            </a:r>
            <a:br>
              <a:rPr lang="en-US" dirty="0" smtClean="0">
                <a:solidFill>
                  <a:schemeClr val="bg1"/>
                </a:solidFill>
              </a:rPr>
            </a:br>
            <a:r>
              <a:rPr lang="en-US" dirty="0" smtClean="0">
                <a:solidFill>
                  <a:schemeClr val="bg1"/>
                </a:solidFill>
              </a:rPr>
              <a:t>(includes also </a:t>
            </a:r>
            <a:r>
              <a:rPr lang="en-US" b="1" dirty="0" err="1" smtClean="0">
                <a:solidFill>
                  <a:schemeClr val="bg1"/>
                </a:solidFill>
              </a:rPr>
              <a:t>Git</a:t>
            </a:r>
            <a:r>
              <a:rPr lang="en-US" b="1" dirty="0" smtClean="0">
                <a:solidFill>
                  <a:schemeClr val="bg1"/>
                </a:solidFill>
              </a:rPr>
              <a:t> Bash</a:t>
            </a:r>
            <a:r>
              <a:rPr lang="en-US" dirty="0" smtClean="0">
                <a:solidFill>
                  <a:schemeClr val="bg1"/>
                </a:solidFill>
              </a:rPr>
              <a:t>)</a:t>
            </a:r>
          </a:p>
          <a:p>
            <a:pPr marL="342900" indent="-342900">
              <a:buFont typeface="Wingdings" panose="05000000000000000000" pitchFamily="2" charset="2"/>
              <a:buChar char="§"/>
            </a:pPr>
            <a:r>
              <a:rPr lang="en-US" dirty="0" smtClean="0">
                <a:solidFill>
                  <a:schemeClr val="bg1"/>
                </a:solidFill>
              </a:rPr>
              <a:t>You can then access </a:t>
            </a:r>
            <a:r>
              <a:rPr lang="en-US" dirty="0" err="1" smtClean="0">
                <a:solidFill>
                  <a:schemeClr val="bg1"/>
                </a:solidFill>
              </a:rPr>
              <a:t>Git</a:t>
            </a:r>
            <a:r>
              <a:rPr lang="en-US" dirty="0" smtClean="0">
                <a:solidFill>
                  <a:schemeClr val="bg1"/>
                </a:solidFill>
              </a:rPr>
              <a:t> Bash </a:t>
            </a:r>
            <a:r>
              <a:rPr lang="en-US" dirty="0">
                <a:solidFill>
                  <a:schemeClr val="bg1"/>
                </a:solidFill>
              </a:rPr>
              <a:t>from Eclipse </a:t>
            </a:r>
            <a:r>
              <a:rPr lang="en-US" dirty="0" smtClean="0">
                <a:solidFill>
                  <a:schemeClr val="bg1"/>
                </a:solidFill>
              </a:rPr>
              <a:t>(right click on project &gt; Show in &gt; </a:t>
            </a:r>
            <a:r>
              <a:rPr lang="en-US" dirty="0" err="1" smtClean="0">
                <a:solidFill>
                  <a:schemeClr val="bg1"/>
                </a:solidFill>
              </a:rPr>
              <a:t>Git</a:t>
            </a:r>
            <a:r>
              <a:rPr lang="en-US" dirty="0" smtClean="0">
                <a:solidFill>
                  <a:schemeClr val="bg1"/>
                </a:solidFill>
              </a:rPr>
              <a:t> Bash)</a:t>
            </a:r>
          </a:p>
        </p:txBody>
      </p:sp>
      <p:pic>
        <p:nvPicPr>
          <p:cNvPr id="11" name="Image 10"/>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34431196"/>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smtClean="0">
                <a:solidFill>
                  <a:schemeClr val="bg1"/>
                </a:solidFill>
              </a:rPr>
              <a:t>Configure SSH </a:t>
            </a:r>
            <a:r>
              <a:rPr lang="fr-BE" dirty="0" err="1" smtClean="0">
                <a:solidFill>
                  <a:schemeClr val="bg1"/>
                </a:solidFill>
              </a:rPr>
              <a:t>connection</a:t>
            </a:r>
            <a:r>
              <a:rPr lang="fr-BE" dirty="0" smtClean="0">
                <a:solidFill>
                  <a:schemeClr val="bg1"/>
                </a:solidFill>
              </a:rPr>
              <a:t> to </a:t>
            </a:r>
            <a:r>
              <a:rPr lang="fr-BE" dirty="0" err="1" smtClean="0">
                <a:solidFill>
                  <a:schemeClr val="bg1"/>
                </a:solidFill>
              </a:rPr>
              <a:t>Innersource</a:t>
            </a:r>
            <a:endParaRPr lang="fr-BE" dirty="0">
              <a:solidFill>
                <a:schemeClr val="bg1"/>
              </a:solidFill>
            </a:endParaRPr>
          </a:p>
          <a:p>
            <a:endParaRPr lang="en-US" dirty="0">
              <a:solidFill>
                <a:schemeClr val="bg1"/>
              </a:solidFill>
            </a:endParaRPr>
          </a:p>
        </p:txBody>
      </p:sp>
      <p:sp>
        <p:nvSpPr>
          <p:cNvPr id="10" name="Content Placeholder 8"/>
          <p:cNvSpPr>
            <a:spLocks noGrp="1"/>
          </p:cNvSpPr>
          <p:nvPr>
            <p:ph sz="quarter" idx="10"/>
          </p:nvPr>
        </p:nvSpPr>
        <p:spPr>
          <a:xfrm>
            <a:off x="457200" y="1782762"/>
            <a:ext cx="8077200" cy="3151188"/>
          </a:xfrm>
        </p:spPr>
        <p:txBody>
          <a:bodyPr/>
          <a:lstStyle/>
          <a:p>
            <a:pPr marL="342900" indent="-342900">
              <a:buFont typeface="Wingdings" panose="05000000000000000000" pitchFamily="2" charset="2"/>
              <a:buChar char="§"/>
            </a:pPr>
            <a:r>
              <a:rPr lang="en-US" dirty="0" smtClean="0">
                <a:solidFill>
                  <a:schemeClr val="bg1"/>
                </a:solidFill>
              </a:rPr>
              <a:t>Generate a key pair</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ssh-keygen</a:t>
            </a:r>
            <a:r>
              <a:rPr lang="en-US" dirty="0">
                <a:solidFill>
                  <a:srgbClr val="FF0000"/>
                </a:solidFill>
                <a:latin typeface="Consolas" panose="020B0609020204030204" pitchFamily="49" charset="0"/>
                <a:cs typeface="Consolas" panose="020B0609020204030204" pitchFamily="49" charset="0"/>
              </a:rPr>
              <a:t> -t </a:t>
            </a:r>
            <a:r>
              <a:rPr lang="en-US" dirty="0" err="1">
                <a:solidFill>
                  <a:srgbClr val="FF0000"/>
                </a:solidFill>
                <a:latin typeface="Consolas" panose="020B0609020204030204" pitchFamily="49" charset="0"/>
                <a:cs typeface="Consolas" panose="020B0609020204030204" pitchFamily="49" charset="0"/>
              </a:rPr>
              <a:t>rsa</a:t>
            </a:r>
            <a:endParaRPr lang="en-US" dirty="0">
              <a:solidFill>
                <a:srgbClr val="FF0000"/>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r>
              <a:rPr lang="en-US" dirty="0" smtClean="0">
                <a:solidFill>
                  <a:schemeClr val="bg1"/>
                </a:solidFill>
              </a:rPr>
              <a:t>Add the SSH key to your </a:t>
            </a:r>
            <a:r>
              <a:rPr lang="en-US" dirty="0" err="1" smtClean="0">
                <a:solidFill>
                  <a:schemeClr val="bg1"/>
                </a:solidFill>
              </a:rPr>
              <a:t>Innersource</a:t>
            </a:r>
            <a:r>
              <a:rPr lang="en-US" dirty="0" smtClean="0">
                <a:solidFill>
                  <a:schemeClr val="bg1"/>
                </a:solidFill>
              </a:rPr>
              <a:t> account</a:t>
            </a:r>
          </a:p>
          <a:p>
            <a:r>
              <a:rPr lang="en-US" dirty="0">
                <a:solidFill>
                  <a:srgbClr val="FF0000"/>
                </a:solidFill>
                <a:latin typeface="Consolas" panose="020B0609020204030204" pitchFamily="49" charset="0"/>
                <a:cs typeface="Consolas" panose="020B0609020204030204" pitchFamily="49" charset="0"/>
              </a:rPr>
              <a:t>$ cat ~/.</a:t>
            </a:r>
            <a:r>
              <a:rPr lang="en-US" dirty="0" err="1">
                <a:solidFill>
                  <a:srgbClr val="FF0000"/>
                </a:solidFill>
                <a:latin typeface="Consolas" panose="020B0609020204030204" pitchFamily="49" charset="0"/>
                <a:cs typeface="Consolas" panose="020B0609020204030204" pitchFamily="49" charset="0"/>
              </a:rPr>
              <a:t>ssh</a:t>
            </a:r>
            <a:r>
              <a:rPr lang="en-US" dirty="0">
                <a:solidFill>
                  <a:srgbClr val="FF0000"/>
                </a:solidFill>
                <a:latin typeface="Consolas" panose="020B0609020204030204" pitchFamily="49" charset="0"/>
                <a:cs typeface="Consolas" panose="020B0609020204030204" pitchFamily="49" charset="0"/>
              </a:rPr>
              <a:t>/id_rsa.pub</a:t>
            </a:r>
          </a:p>
          <a:p>
            <a:r>
              <a:rPr lang="en-US" sz="1600" b="1" dirty="0">
                <a:solidFill>
                  <a:srgbClr val="FF0000"/>
                </a:solidFill>
              </a:rPr>
              <a:t>Copy</a:t>
            </a:r>
            <a:r>
              <a:rPr lang="en-US" sz="1600" dirty="0">
                <a:solidFill>
                  <a:srgbClr val="FF0000"/>
                </a:solidFill>
              </a:rPr>
              <a:t> your SSH public key and </a:t>
            </a:r>
            <a:r>
              <a:rPr lang="en-US" sz="1600" b="1" dirty="0" smtClean="0">
                <a:solidFill>
                  <a:srgbClr val="FF0000"/>
                </a:solidFill>
              </a:rPr>
              <a:t>open</a:t>
            </a:r>
            <a:r>
              <a:rPr lang="en-US" sz="1600" dirty="0" smtClean="0">
                <a:solidFill>
                  <a:srgbClr val="FF0000"/>
                </a:solidFill>
              </a:rPr>
              <a:t> </a:t>
            </a:r>
            <a:r>
              <a:rPr lang="en-US" sz="1600" dirty="0" smtClean="0">
                <a:solidFill>
                  <a:schemeClr val="bg1"/>
                </a:solidFill>
                <a:hlinkClick r:id="rId3"/>
              </a:rPr>
              <a:t>https</a:t>
            </a:r>
            <a:r>
              <a:rPr lang="en-US" sz="1600" dirty="0">
                <a:solidFill>
                  <a:schemeClr val="bg1"/>
                </a:solidFill>
                <a:hlinkClick r:id="rId3"/>
              </a:rPr>
              <a:t>://</a:t>
            </a:r>
            <a:r>
              <a:rPr lang="en-US" sz="1600" dirty="0" smtClean="0">
                <a:solidFill>
                  <a:schemeClr val="bg1"/>
                </a:solidFill>
                <a:hlinkClick r:id="rId3"/>
              </a:rPr>
              <a:t>innersource.soprasteria.com/profile/keys</a:t>
            </a:r>
            <a:endParaRPr lang="en-US" sz="1600" dirty="0" smtClean="0">
              <a:solidFill>
                <a:schemeClr val="bg1"/>
              </a:solidFill>
            </a:endParaRPr>
          </a:p>
          <a:p>
            <a:r>
              <a:rPr lang="en-US" sz="1600" b="1" dirty="0" smtClean="0">
                <a:solidFill>
                  <a:srgbClr val="FF0000"/>
                </a:solidFill>
              </a:rPr>
              <a:t>Paste</a:t>
            </a:r>
            <a:r>
              <a:rPr lang="en-US" sz="1600" dirty="0" smtClean="0">
                <a:solidFill>
                  <a:srgbClr val="FF0000"/>
                </a:solidFill>
              </a:rPr>
              <a:t> </a:t>
            </a:r>
            <a:r>
              <a:rPr lang="en-US" sz="1600" dirty="0">
                <a:solidFill>
                  <a:srgbClr val="FF0000"/>
                </a:solidFill>
              </a:rPr>
              <a:t>your SSH public key in the </a:t>
            </a:r>
            <a:r>
              <a:rPr lang="en-US" sz="1600" b="1" i="1" dirty="0">
                <a:solidFill>
                  <a:srgbClr val="FF0000"/>
                </a:solidFill>
              </a:rPr>
              <a:t>Key </a:t>
            </a:r>
            <a:r>
              <a:rPr lang="en-US" sz="1600" b="1" dirty="0" smtClean="0">
                <a:solidFill>
                  <a:srgbClr val="FF0000"/>
                </a:solidFill>
              </a:rPr>
              <a:t>field</a:t>
            </a:r>
            <a:r>
              <a:rPr lang="en-US" sz="1600" dirty="0" smtClean="0">
                <a:solidFill>
                  <a:srgbClr val="FF0000"/>
                </a:solidFill>
              </a:rPr>
              <a:t>, fill </a:t>
            </a:r>
            <a:r>
              <a:rPr lang="en-US" sz="1600" dirty="0">
                <a:solidFill>
                  <a:srgbClr val="FF0000"/>
                </a:solidFill>
              </a:rPr>
              <a:t>the </a:t>
            </a:r>
            <a:r>
              <a:rPr lang="en-US" sz="1600" b="1" i="1" dirty="0">
                <a:solidFill>
                  <a:srgbClr val="FF0000"/>
                </a:solidFill>
              </a:rPr>
              <a:t>Title</a:t>
            </a:r>
            <a:r>
              <a:rPr lang="en-US" sz="1600" b="1" dirty="0">
                <a:solidFill>
                  <a:srgbClr val="FF0000"/>
                </a:solidFill>
              </a:rPr>
              <a:t> </a:t>
            </a:r>
            <a:r>
              <a:rPr lang="en-US" sz="1600" b="1" dirty="0" smtClean="0">
                <a:solidFill>
                  <a:srgbClr val="FF0000"/>
                </a:solidFill>
              </a:rPr>
              <a:t>field </a:t>
            </a:r>
            <a:r>
              <a:rPr lang="en-US" sz="1600" dirty="0" smtClean="0">
                <a:solidFill>
                  <a:srgbClr val="FF0000"/>
                </a:solidFill>
              </a:rPr>
              <a:t>&amp; click on </a:t>
            </a:r>
            <a:r>
              <a:rPr lang="en-US" sz="1600" b="1" i="1" dirty="0" smtClean="0">
                <a:solidFill>
                  <a:srgbClr val="FF0000"/>
                </a:solidFill>
              </a:rPr>
              <a:t>Add</a:t>
            </a:r>
            <a:endParaRPr lang="en-US" b="1" dirty="0" smtClean="0">
              <a:solidFill>
                <a:srgbClr val="FF0000"/>
              </a:solidFill>
            </a:endParaRPr>
          </a:p>
        </p:txBody>
      </p:sp>
      <p:pic>
        <p:nvPicPr>
          <p:cNvPr id="11" name="Image 10"/>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040600621"/>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smtClean="0">
                <a:solidFill>
                  <a:schemeClr val="bg1"/>
                </a:solidFill>
              </a:rPr>
              <a:t>Configure SSH </a:t>
            </a:r>
            <a:r>
              <a:rPr lang="fr-BE" dirty="0" err="1" smtClean="0">
                <a:solidFill>
                  <a:schemeClr val="bg1"/>
                </a:solidFill>
              </a:rPr>
              <a:t>connection</a:t>
            </a:r>
            <a:r>
              <a:rPr lang="fr-BE" dirty="0" smtClean="0">
                <a:solidFill>
                  <a:schemeClr val="bg1"/>
                </a:solidFill>
              </a:rPr>
              <a:t> to </a:t>
            </a:r>
            <a:r>
              <a:rPr lang="fr-BE" dirty="0" err="1" smtClean="0">
                <a:solidFill>
                  <a:schemeClr val="bg1"/>
                </a:solidFill>
              </a:rPr>
              <a:t>Innersource</a:t>
            </a:r>
            <a:endParaRPr lang="fr-BE" dirty="0">
              <a:solidFill>
                <a:schemeClr val="bg1"/>
              </a:solidFill>
            </a:endParaRPr>
          </a:p>
          <a:p>
            <a:endParaRPr lang="en-US" dirty="0">
              <a:solidFill>
                <a:schemeClr val="bg1"/>
              </a:solidFill>
            </a:endParaRPr>
          </a:p>
        </p:txBody>
      </p:sp>
      <p:sp>
        <p:nvSpPr>
          <p:cNvPr id="10" name="Content Placeholder 8"/>
          <p:cNvSpPr>
            <a:spLocks noGrp="1"/>
          </p:cNvSpPr>
          <p:nvPr>
            <p:ph sz="quarter" idx="10"/>
          </p:nvPr>
        </p:nvSpPr>
        <p:spPr>
          <a:xfrm>
            <a:off x="457200" y="1782762"/>
            <a:ext cx="8077200" cy="3151188"/>
          </a:xfrm>
        </p:spPr>
        <p:txBody>
          <a:bodyPr/>
          <a:lstStyle/>
          <a:p>
            <a:pPr marL="342900" indent="-342900">
              <a:buFont typeface="Wingdings" panose="05000000000000000000" pitchFamily="2" charset="2"/>
              <a:buChar char="§"/>
            </a:pPr>
            <a:r>
              <a:rPr lang="en-US" dirty="0" smtClean="0">
                <a:solidFill>
                  <a:schemeClr val="bg1"/>
                </a:solidFill>
              </a:rPr>
              <a:t>Active your SSH key when a new </a:t>
            </a:r>
            <a:r>
              <a:rPr lang="en-US" dirty="0" err="1" smtClean="0">
                <a:solidFill>
                  <a:schemeClr val="bg1"/>
                </a:solidFill>
              </a:rPr>
              <a:t>Git</a:t>
            </a:r>
            <a:r>
              <a:rPr lang="en-US" dirty="0" smtClean="0">
                <a:solidFill>
                  <a:schemeClr val="bg1"/>
                </a:solidFill>
              </a:rPr>
              <a:t> Bash window is opened</a:t>
            </a:r>
            <a:endParaRPr lang="en-US" dirty="0" smtClean="0">
              <a:solidFill>
                <a:schemeClr val="bg1"/>
              </a:solidFill>
            </a:endParaRPr>
          </a:p>
          <a:p>
            <a:r>
              <a:rPr lang="en-US" dirty="0">
                <a:solidFill>
                  <a:srgbClr val="FF0000"/>
                </a:solidFill>
                <a:latin typeface="Consolas" panose="020B0609020204030204" pitchFamily="49" charset="0"/>
                <a:cs typeface="Consolas" panose="020B0609020204030204" pitchFamily="49" charset="0"/>
              </a:rPr>
              <a:t>$ </a:t>
            </a:r>
            <a:r>
              <a:rPr lang="en-US" dirty="0" smtClean="0">
                <a:solidFill>
                  <a:srgbClr val="FF0000"/>
                </a:solidFill>
                <a:latin typeface="Consolas" panose="020B0609020204030204" pitchFamily="49" charset="0"/>
                <a:cs typeface="Consolas" panose="020B0609020204030204" pitchFamily="49" charset="0"/>
              </a:rPr>
              <a:t>vi ~/.</a:t>
            </a:r>
            <a:r>
              <a:rPr lang="en-US" dirty="0" err="1" smtClean="0">
                <a:solidFill>
                  <a:srgbClr val="FF0000"/>
                </a:solidFill>
                <a:latin typeface="Consolas" panose="020B0609020204030204" pitchFamily="49" charset="0"/>
                <a:cs typeface="Consolas" panose="020B0609020204030204" pitchFamily="49" charset="0"/>
              </a:rPr>
              <a:t>bash_profile</a:t>
            </a:r>
            <a:endParaRPr lang="en-US" dirty="0" smtClean="0">
              <a:solidFill>
                <a:srgbClr val="FF0000"/>
              </a:solidFill>
              <a:latin typeface="Consolas" panose="020B0609020204030204" pitchFamily="49" charset="0"/>
              <a:cs typeface="Consolas" panose="020B0609020204030204" pitchFamily="49" charset="0"/>
            </a:endParaRPr>
          </a:p>
          <a:p>
            <a:r>
              <a:rPr lang="en-US" i="1" dirty="0" smtClean="0">
                <a:solidFill>
                  <a:schemeClr val="bg1">
                    <a:lumMod val="85000"/>
                  </a:schemeClr>
                </a:solidFill>
                <a:latin typeface="Consolas" panose="020B0609020204030204" pitchFamily="49" charset="0"/>
                <a:cs typeface="Consolas" panose="020B0609020204030204" pitchFamily="49" charset="0"/>
              </a:rPr>
              <a:t>	</a:t>
            </a:r>
            <a:r>
              <a:rPr lang="en-US" i="1" dirty="0" err="1" smtClean="0">
                <a:solidFill>
                  <a:schemeClr val="bg1">
                    <a:lumMod val="85000"/>
                  </a:schemeClr>
                </a:solidFill>
                <a:latin typeface="Consolas" panose="020B0609020204030204" pitchFamily="49" charset="0"/>
                <a:cs typeface="Consolas" panose="020B0609020204030204" pitchFamily="49" charset="0"/>
              </a:rPr>
              <a:t>eval</a:t>
            </a:r>
            <a:r>
              <a:rPr lang="en-US" i="1" dirty="0" smtClean="0">
                <a:solidFill>
                  <a:schemeClr val="bg1">
                    <a:lumMod val="85000"/>
                  </a:schemeClr>
                </a:solidFill>
                <a:latin typeface="Consolas" panose="020B0609020204030204" pitchFamily="49" charset="0"/>
                <a:cs typeface="Consolas" panose="020B0609020204030204" pitchFamily="49" charset="0"/>
              </a:rPr>
              <a:t> </a:t>
            </a:r>
            <a:r>
              <a:rPr lang="en-US" i="1" dirty="0">
                <a:solidFill>
                  <a:schemeClr val="bg1">
                    <a:lumMod val="85000"/>
                  </a:schemeClr>
                </a:solidFill>
                <a:latin typeface="Consolas" panose="020B0609020204030204" pitchFamily="49" charset="0"/>
                <a:cs typeface="Consolas" panose="020B0609020204030204" pitchFamily="49" charset="0"/>
              </a:rPr>
              <a:t>"$(</a:t>
            </a:r>
            <a:r>
              <a:rPr lang="en-US" i="1" dirty="0" err="1">
                <a:solidFill>
                  <a:schemeClr val="bg1">
                    <a:lumMod val="85000"/>
                  </a:schemeClr>
                </a:solidFill>
                <a:latin typeface="Consolas" panose="020B0609020204030204" pitchFamily="49" charset="0"/>
                <a:cs typeface="Consolas" panose="020B0609020204030204" pitchFamily="49" charset="0"/>
              </a:rPr>
              <a:t>ssh</a:t>
            </a:r>
            <a:r>
              <a:rPr lang="en-US" i="1" dirty="0">
                <a:solidFill>
                  <a:schemeClr val="bg1">
                    <a:lumMod val="85000"/>
                  </a:schemeClr>
                </a:solidFill>
                <a:latin typeface="Consolas" panose="020B0609020204030204" pitchFamily="49" charset="0"/>
                <a:cs typeface="Consolas" panose="020B0609020204030204" pitchFamily="49" charset="0"/>
              </a:rPr>
              <a:t>-agent -s</a:t>
            </a:r>
            <a:r>
              <a:rPr lang="en-US" i="1" dirty="0" smtClean="0">
                <a:solidFill>
                  <a:schemeClr val="bg1">
                    <a:lumMod val="85000"/>
                  </a:schemeClr>
                </a:solidFill>
                <a:latin typeface="Consolas" panose="020B0609020204030204" pitchFamily="49" charset="0"/>
                <a:cs typeface="Consolas" panose="020B0609020204030204" pitchFamily="49" charset="0"/>
              </a:rPr>
              <a:t>)"</a:t>
            </a:r>
          </a:p>
          <a:p>
            <a:r>
              <a:rPr lang="en-US" i="1" dirty="0" smtClean="0">
                <a:solidFill>
                  <a:schemeClr val="bg1">
                    <a:lumMod val="85000"/>
                  </a:schemeClr>
                </a:solidFill>
                <a:latin typeface="Consolas" panose="020B0609020204030204" pitchFamily="49" charset="0"/>
                <a:cs typeface="Consolas" panose="020B0609020204030204" pitchFamily="49" charset="0"/>
              </a:rPr>
              <a:t>	</a:t>
            </a:r>
            <a:r>
              <a:rPr lang="en-US" i="1" dirty="0" err="1" smtClean="0">
                <a:solidFill>
                  <a:schemeClr val="bg1">
                    <a:lumMod val="85000"/>
                  </a:schemeClr>
                </a:solidFill>
                <a:latin typeface="Consolas" panose="020B0609020204030204" pitchFamily="49" charset="0"/>
                <a:cs typeface="Consolas" panose="020B0609020204030204" pitchFamily="49" charset="0"/>
              </a:rPr>
              <a:t>ssh</a:t>
            </a:r>
            <a:r>
              <a:rPr lang="en-US" i="1" dirty="0" smtClean="0">
                <a:solidFill>
                  <a:schemeClr val="bg1">
                    <a:lumMod val="85000"/>
                  </a:schemeClr>
                </a:solidFill>
                <a:latin typeface="Consolas" panose="020B0609020204030204" pitchFamily="49" charset="0"/>
                <a:cs typeface="Consolas" panose="020B0609020204030204" pitchFamily="49" charset="0"/>
              </a:rPr>
              <a:t>-add </a:t>
            </a:r>
            <a:r>
              <a:rPr lang="en-US" i="1" dirty="0">
                <a:solidFill>
                  <a:schemeClr val="bg1">
                    <a:lumMod val="85000"/>
                  </a:schemeClr>
                </a:solidFill>
                <a:latin typeface="Consolas" panose="020B0609020204030204" pitchFamily="49" charset="0"/>
                <a:cs typeface="Consolas" panose="020B0609020204030204" pitchFamily="49" charset="0"/>
              </a:rPr>
              <a:t>~/.</a:t>
            </a:r>
            <a:r>
              <a:rPr lang="en-US" i="1" dirty="0" err="1">
                <a:solidFill>
                  <a:schemeClr val="bg1">
                    <a:lumMod val="85000"/>
                  </a:schemeClr>
                </a:solidFill>
                <a:latin typeface="Consolas" panose="020B0609020204030204" pitchFamily="49" charset="0"/>
                <a:cs typeface="Consolas" panose="020B0609020204030204" pitchFamily="49" charset="0"/>
              </a:rPr>
              <a:t>ssh</a:t>
            </a:r>
            <a:r>
              <a:rPr lang="en-US" i="1" dirty="0">
                <a:solidFill>
                  <a:schemeClr val="bg1">
                    <a:lumMod val="85000"/>
                  </a:schemeClr>
                </a:solidFill>
                <a:latin typeface="Consolas" panose="020B0609020204030204" pitchFamily="49" charset="0"/>
                <a:cs typeface="Consolas" panose="020B0609020204030204" pitchFamily="49" charset="0"/>
              </a:rPr>
              <a:t>/id_rsa.pub</a:t>
            </a:r>
            <a:endParaRPr lang="en-US" i="1" dirty="0" smtClean="0">
              <a:solidFill>
                <a:schemeClr val="bg1">
                  <a:lumMod val="85000"/>
                </a:schemeClr>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source ~/.</a:t>
            </a:r>
            <a:r>
              <a:rPr lang="en-US" dirty="0" err="1" smtClean="0">
                <a:solidFill>
                  <a:srgbClr val="FF0000"/>
                </a:solidFill>
                <a:latin typeface="Consolas" panose="020B0609020204030204" pitchFamily="49" charset="0"/>
                <a:cs typeface="Consolas" panose="020B0609020204030204" pitchFamily="49" charset="0"/>
              </a:rPr>
              <a:t>bash_profile</a:t>
            </a:r>
            <a:endParaRPr lang="en-US" b="1" dirty="0" smtClean="0">
              <a:solidFill>
                <a:srgbClr val="FF0000"/>
              </a:solidFill>
            </a:endParaRPr>
          </a:p>
        </p:txBody>
      </p:sp>
      <p:pic>
        <p:nvPicPr>
          <p:cNvPr id="11" name="Image 10"/>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257394157"/>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BE" dirty="0" smtClean="0">
                <a:solidFill>
                  <a:schemeClr val="bg1"/>
                </a:solidFill>
              </a:rPr>
              <a:t>Test </a:t>
            </a:r>
            <a:r>
              <a:rPr lang="fr-BE" dirty="0" err="1" smtClean="0">
                <a:solidFill>
                  <a:schemeClr val="bg1"/>
                </a:solidFill>
              </a:rPr>
              <a:t>your</a:t>
            </a:r>
            <a:r>
              <a:rPr lang="fr-BE" dirty="0" smtClean="0">
                <a:solidFill>
                  <a:schemeClr val="bg1"/>
                </a:solidFill>
              </a:rPr>
              <a:t> </a:t>
            </a:r>
            <a:r>
              <a:rPr lang="fr-BE" dirty="0" err="1" smtClean="0">
                <a:solidFill>
                  <a:schemeClr val="bg1"/>
                </a:solidFill>
              </a:rPr>
              <a:t>connection</a:t>
            </a:r>
            <a:r>
              <a:rPr lang="fr-BE" dirty="0" smtClean="0">
                <a:solidFill>
                  <a:schemeClr val="bg1"/>
                </a:solidFill>
              </a:rPr>
              <a:t> to </a:t>
            </a:r>
            <a:r>
              <a:rPr lang="fr-BE" dirty="0" err="1" smtClean="0">
                <a:solidFill>
                  <a:schemeClr val="bg1"/>
                </a:solidFill>
              </a:rPr>
              <a:t>Innersource</a:t>
            </a:r>
            <a:endParaRPr lang="en-US" dirty="0">
              <a:solidFill>
                <a:schemeClr val="bg1"/>
              </a:solidFill>
            </a:endParaRPr>
          </a:p>
        </p:txBody>
      </p:sp>
      <p:sp>
        <p:nvSpPr>
          <p:cNvPr id="10" name="Content Placeholder 8"/>
          <p:cNvSpPr>
            <a:spLocks noGrp="1"/>
          </p:cNvSpPr>
          <p:nvPr>
            <p:ph sz="quarter" idx="10"/>
          </p:nvPr>
        </p:nvSpPr>
        <p:spPr>
          <a:xfrm>
            <a:off x="457200" y="1782762"/>
            <a:ext cx="8077200" cy="3151188"/>
          </a:xfrm>
        </p:spPr>
        <p:txBody>
          <a:bodyPr/>
          <a:lstStyle/>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clone </a:t>
            </a:r>
            <a:r>
              <a:rPr lang="en-US" dirty="0" err="1" smtClean="0">
                <a:solidFill>
                  <a:srgbClr val="FF0000"/>
                </a:solidFill>
                <a:latin typeface="Consolas" panose="020B0609020204030204" pitchFamily="49" charset="0"/>
                <a:cs typeface="Consolas" panose="020B0609020204030204" pitchFamily="49" charset="0"/>
                <a:hlinkClick r:id="rId3"/>
              </a:rPr>
              <a:t>git@innersource.soprasteria.com:Innersource-meta</a:t>
            </a:r>
            <a:r>
              <a:rPr lang="en-US" dirty="0" smtClean="0">
                <a:solidFill>
                  <a:srgbClr val="FF0000"/>
                </a:solidFill>
                <a:latin typeface="Consolas" panose="020B0609020204030204" pitchFamily="49" charset="0"/>
                <a:cs typeface="Consolas" panose="020B0609020204030204" pitchFamily="49" charset="0"/>
                <a:hlinkClick r:id="rId3"/>
              </a:rPr>
              <a:t>/</a:t>
            </a:r>
            <a:r>
              <a:rPr lang="en-US" dirty="0" err="1" smtClean="0">
                <a:solidFill>
                  <a:srgbClr val="FF0000"/>
                </a:solidFill>
                <a:latin typeface="Consolas" panose="020B0609020204030204" pitchFamily="49" charset="0"/>
                <a:cs typeface="Consolas" panose="020B0609020204030204" pitchFamily="49" charset="0"/>
                <a:hlinkClick r:id="rId3"/>
              </a:rPr>
              <a:t>Welcome.git</a:t>
            </a:r>
            <a:endParaRPr lang="en-US" dirty="0" smtClean="0">
              <a:solidFill>
                <a:srgbClr val="FF0000"/>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rm</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t>
            </a:r>
            <a:r>
              <a:rPr lang="en-US" dirty="0" err="1">
                <a:solidFill>
                  <a:srgbClr val="FF0000"/>
                </a:solidFill>
                <a:latin typeface="Consolas" panose="020B0609020204030204" pitchFamily="49" charset="0"/>
                <a:cs typeface="Consolas" panose="020B0609020204030204" pitchFamily="49" charset="0"/>
              </a:rPr>
              <a:t>rf</a:t>
            </a:r>
            <a:r>
              <a:rPr lang="en-US" dirty="0">
                <a:solidFill>
                  <a:srgbClr val="FF0000"/>
                </a:solidFill>
                <a:latin typeface="Consolas" panose="020B0609020204030204" pitchFamily="49" charset="0"/>
                <a:cs typeface="Consolas" panose="020B0609020204030204" pitchFamily="49" charset="0"/>
              </a:rPr>
              <a:t> </a:t>
            </a:r>
            <a:r>
              <a:rPr lang="en-US" dirty="0" smtClean="0">
                <a:solidFill>
                  <a:srgbClr val="FF0000"/>
                </a:solidFill>
                <a:latin typeface="Consolas" panose="020B0609020204030204" pitchFamily="49" charset="0"/>
                <a:cs typeface="Consolas" panose="020B0609020204030204" pitchFamily="49" charset="0"/>
              </a:rPr>
              <a:t>Welcome</a:t>
            </a:r>
          </a:p>
          <a:p>
            <a:endParaRPr lang="en-US" dirty="0">
              <a:solidFill>
                <a:srgbClr val="FF0000"/>
              </a:solidFill>
              <a:latin typeface="Consolas" panose="020B0609020204030204" pitchFamily="49" charset="0"/>
              <a:cs typeface="Consolas" panose="020B0609020204030204" pitchFamily="49" charset="0"/>
            </a:endParaRPr>
          </a:p>
          <a:p>
            <a:r>
              <a:rPr lang="en-US" sz="1800" dirty="0" smtClean="0">
                <a:solidFill>
                  <a:schemeClr val="bg1"/>
                </a:solidFill>
              </a:rPr>
              <a:t>see </a:t>
            </a:r>
            <a:r>
              <a:rPr lang="en-US" sz="1800" dirty="0" err="1" smtClean="0">
                <a:solidFill>
                  <a:schemeClr val="bg1"/>
                </a:solidFill>
                <a:hlinkClick r:id="rId4"/>
              </a:rPr>
              <a:t>Innersource</a:t>
            </a:r>
            <a:r>
              <a:rPr lang="en-US" sz="1800" dirty="0" smtClean="0">
                <a:solidFill>
                  <a:schemeClr val="bg1"/>
                </a:solidFill>
                <a:hlinkClick r:id="rId4"/>
              </a:rPr>
              <a:t>-meta wiki</a:t>
            </a:r>
            <a:r>
              <a:rPr lang="en-US" sz="1800" dirty="0" smtClean="0">
                <a:solidFill>
                  <a:schemeClr val="bg1"/>
                </a:solidFill>
              </a:rPr>
              <a:t> for more details</a:t>
            </a:r>
          </a:p>
        </p:txBody>
      </p:sp>
      <p:pic>
        <p:nvPicPr>
          <p:cNvPr id="11" name="Image 10"/>
          <p:cNvPicPr>
            <a:picLocks noChangeAspect="1"/>
          </p:cNvPicPr>
          <p:nvPr/>
        </p:nvPicPr>
        <p:blipFill>
          <a:blip r:embed="rId5"/>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575136695"/>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4269415086"/>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manage </a:t>
            </a:r>
            <a:r>
              <a:rPr lang="en-US" sz="2400" dirty="0" smtClean="0"/>
              <a:t>global and repository configuration</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a:t>
            </a:r>
            <a:r>
              <a:rPr lang="en-US" dirty="0" smtClean="0"/>
              <a:t>properties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Configure your author name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user.name </a:t>
            </a:r>
            <a:r>
              <a:rPr lang="en-US" dirty="0" smtClean="0">
                <a:latin typeface="Consolas" panose="020B0609020204030204" pitchFamily="49" charset="0"/>
                <a:cs typeface="Consolas" panose="020B0609020204030204" pitchFamily="49" charset="0"/>
              </a:rPr>
              <a:t>"Jean </a:t>
            </a:r>
            <a:r>
              <a:rPr lang="en-US" dirty="0" err="1" smtClean="0">
                <a:latin typeface="Consolas" panose="020B0609020204030204" pitchFamily="49" charset="0"/>
                <a:cs typeface="Consolas" panose="020B0609020204030204" pitchFamily="49" charset="0"/>
              </a:rPr>
              <a:t>Dupont</a:t>
            </a:r>
            <a:r>
              <a:rPr lang="en-US" dirty="0" smtClean="0">
                <a:latin typeface="Consolas" panose="020B0609020204030204" pitchFamily="49" charset="0"/>
                <a:cs typeface="Consolas" panose="020B0609020204030204" pitchFamily="49" charset="0"/>
              </a:rPr>
              <a:t>"</a:t>
            </a:r>
          </a:p>
          <a:p>
            <a:pPr marL="342900" indent="-342900">
              <a:buFont typeface="Wingdings" panose="05000000000000000000" pitchFamily="2" charset="2"/>
              <a:buChar char="§"/>
            </a:pPr>
            <a:r>
              <a:rPr lang="en-US" dirty="0" smtClean="0"/>
              <a:t>Configure your email address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user.email</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jdu@sopra.com</a:t>
            </a:r>
            <a:endParaRPr lang="en-US" dirty="0">
              <a:latin typeface="Consolas" panose="020B0609020204030204" pitchFamily="49" charset="0"/>
              <a:cs typeface="Consolas" panose="020B0609020204030204" pitchFamily="49" charset="0"/>
            </a:endParaRP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4541231"/>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err="1" smtClean="0">
                <a:cs typeface="Consolas" panose="020B0609020204030204" pitchFamily="49" charset="0"/>
              </a:rPr>
              <a:t>config</a:t>
            </a:r>
            <a:r>
              <a:rPr lang="en-US" sz="2400" dirty="0" smtClean="0">
                <a:cs typeface="Consolas" panose="020B0609020204030204" pitchFamily="49" charset="0"/>
              </a:rPr>
              <a:t> : specific for Windows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Allow to create a file or directory with a long path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config</a:t>
            </a:r>
            <a:r>
              <a:rPr lang="en-US" dirty="0" smtClean="0">
                <a:latin typeface="Consolas" panose="020B0609020204030204" pitchFamily="49" charset="0"/>
                <a:cs typeface="Consolas" panose="020B0609020204030204" pitchFamily="49" charset="0"/>
              </a:rPr>
              <a:t> --global </a:t>
            </a:r>
            <a:r>
              <a:rPr lang="en-US" dirty="0" err="1" smtClean="0">
                <a:latin typeface="Consolas" panose="020B0609020204030204" pitchFamily="49" charset="0"/>
                <a:cs typeface="Consolas" panose="020B0609020204030204" pitchFamily="49" charset="0"/>
              </a:rPr>
              <a:t>core.longpaths</a:t>
            </a:r>
            <a:r>
              <a:rPr lang="en-US" dirty="0" smtClean="0">
                <a:latin typeface="Consolas" panose="020B0609020204030204" pitchFamily="49" charset="0"/>
                <a:cs typeface="Consolas" panose="020B0609020204030204" pitchFamily="49" charset="0"/>
              </a:rPr>
              <a:t> true</a:t>
            </a:r>
          </a:p>
          <a:p>
            <a:pPr marL="342900" indent="-342900">
              <a:buFont typeface="Wingdings" panose="05000000000000000000" pitchFamily="2" charset="2"/>
              <a:buChar char="§"/>
            </a:pPr>
            <a:r>
              <a:rPr lang="en-US" dirty="0" smtClean="0">
                <a:solidFill>
                  <a:schemeClr val="bg1">
                    <a:lumMod val="50000"/>
                  </a:schemeClr>
                </a:solidFill>
              </a:rPr>
              <a:t>(for HTTPS connection) Store user </a:t>
            </a:r>
            <a:r>
              <a:rPr lang="en-US" dirty="0">
                <a:solidFill>
                  <a:schemeClr val="bg1">
                    <a:lumMod val="50000"/>
                  </a:schemeClr>
                </a:solidFill>
              </a:rPr>
              <a:t>/ password inside the</a:t>
            </a:r>
            <a:br>
              <a:rPr lang="en-US" dirty="0">
                <a:solidFill>
                  <a:schemeClr val="bg1">
                    <a:lumMod val="50000"/>
                  </a:schemeClr>
                </a:solidFill>
              </a:rPr>
            </a:br>
            <a:r>
              <a:rPr lang="en-US" dirty="0" err="1">
                <a:solidFill>
                  <a:schemeClr val="bg1">
                    <a:lumMod val="50000"/>
                  </a:schemeClr>
                </a:solidFill>
              </a:rPr>
              <a:t>Git</a:t>
            </a:r>
            <a:r>
              <a:rPr lang="en-US" dirty="0">
                <a:solidFill>
                  <a:schemeClr val="bg1">
                    <a:lumMod val="50000"/>
                  </a:schemeClr>
                </a:solidFill>
              </a:rPr>
              <a:t> Credential Manager for Windows</a:t>
            </a:r>
          </a:p>
          <a:p>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git</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config</a:t>
            </a:r>
            <a:r>
              <a:rPr lang="en-US" dirty="0">
                <a:solidFill>
                  <a:schemeClr val="bg1">
                    <a:lumMod val="50000"/>
                  </a:schemeClr>
                </a:solidFill>
                <a:latin typeface="Consolas" panose="020B0609020204030204" pitchFamily="49" charset="0"/>
                <a:cs typeface="Consolas" panose="020B0609020204030204" pitchFamily="49" charset="0"/>
              </a:rPr>
              <a:t> --global </a:t>
            </a:r>
            <a:r>
              <a:rPr lang="en-US" dirty="0" err="1">
                <a:solidFill>
                  <a:schemeClr val="bg1">
                    <a:lumMod val="50000"/>
                  </a:schemeClr>
                </a:solidFill>
                <a:latin typeface="Consolas" panose="020B0609020204030204" pitchFamily="49" charset="0"/>
                <a:cs typeface="Consolas" panose="020B0609020204030204" pitchFamily="49" charset="0"/>
              </a:rPr>
              <a:t>credential.helper</a:t>
            </a:r>
            <a:r>
              <a:rPr lang="en-US" dirty="0">
                <a:solidFill>
                  <a:schemeClr val="bg1">
                    <a:lumMod val="50000"/>
                  </a:schemeClr>
                </a:solidFill>
                <a:latin typeface="Consolas" panose="020B0609020204030204" pitchFamily="49" charset="0"/>
                <a:cs typeface="Consolas" panose="020B0609020204030204" pitchFamily="49" charset="0"/>
              </a:rPr>
              <a:t> manager </a:t>
            </a:r>
          </a:p>
          <a:p>
            <a:r>
              <a:rPr lang="en-US" sz="1400" dirty="0">
                <a:solidFill>
                  <a:schemeClr val="bg1">
                    <a:lumMod val="50000"/>
                  </a:schemeClr>
                </a:solidFill>
              </a:rPr>
              <a:t>           </a:t>
            </a:r>
            <a:r>
              <a:rPr lang="en-US" sz="1400" dirty="0" smtClean="0">
                <a:solidFill>
                  <a:schemeClr val="bg1">
                    <a:lumMod val="50000"/>
                  </a:schemeClr>
                </a:solidFill>
              </a:rPr>
              <a:t>(if needed go </a:t>
            </a:r>
            <a:r>
              <a:rPr lang="en-US" sz="1400" dirty="0">
                <a:solidFill>
                  <a:schemeClr val="bg1">
                    <a:lumMod val="50000"/>
                  </a:schemeClr>
                </a:solidFill>
              </a:rPr>
              <a:t>into the Windows credential manager to change your password:</a:t>
            </a:r>
            <a:r>
              <a:rPr lang="en-US" sz="1400" dirty="0"/>
              <a:t/>
            </a:r>
            <a:br>
              <a:rPr lang="en-US" sz="1400" dirty="0"/>
            </a:br>
            <a:r>
              <a:rPr lang="en-US" sz="1400" dirty="0"/>
              <a:t>             </a:t>
            </a:r>
            <a:r>
              <a:rPr lang="en-US" sz="1400" dirty="0">
                <a:hlinkClick r:id="rId3"/>
              </a:rPr>
              <a:t>https://support.microsoft.com/en-us/help/4026814/windows-accessing-credential-manager</a:t>
            </a:r>
            <a:r>
              <a:rPr lang="en-US" sz="1400" dirty="0">
                <a:solidFill>
                  <a:schemeClr val="bg1">
                    <a:lumMod val="50000"/>
                  </a:schemeClr>
                </a:solidFill>
              </a:rPr>
              <a:t>)</a:t>
            </a:r>
          </a:p>
          <a:p>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1641424"/>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err="1" smtClean="0">
                <a:cs typeface="Consolas" panose="020B0609020204030204" pitchFamily="49" charset="0"/>
              </a:rPr>
              <a:t>init</a:t>
            </a:r>
            <a:r>
              <a:rPr lang="en-US" sz="2400" dirty="0" smtClean="0">
                <a:cs typeface="Consolas" panose="020B0609020204030204" pitchFamily="49" charset="0"/>
              </a:rPr>
              <a:t> : </a:t>
            </a:r>
            <a:r>
              <a:rPr lang="en-US" sz="2400" dirty="0" smtClean="0"/>
              <a:t>create a new </a:t>
            </a:r>
            <a:r>
              <a:rPr lang="en-US" sz="2400" b="1" dirty="0" smtClean="0"/>
              <a:t>empty</a:t>
            </a:r>
            <a:r>
              <a:rPr lang="en-US" sz="2400" dirty="0" smtClean="0"/>
              <a:t> repository</a:t>
            </a:r>
            <a:endParaRPr lang="en-US" sz="2400" dirty="0"/>
          </a:p>
        </p:txBody>
      </p:sp>
      <p:sp>
        <p:nvSpPr>
          <p:cNvPr id="10" name="Content Placeholder 8"/>
          <p:cNvSpPr>
            <a:spLocks noGrp="1"/>
          </p:cNvSpPr>
          <p:nvPr>
            <p:ph sz="quarter" idx="10"/>
          </p:nvPr>
        </p:nvSpPr>
        <p:spPr>
          <a:xfrm>
            <a:off x="457200" y="1782762"/>
            <a:ext cx="85344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init</a:t>
            </a:r>
            <a:r>
              <a:rPr lang="en-US" dirty="0" smtClean="0">
                <a:latin typeface="Consolas" panose="020B0609020204030204" pitchFamily="49" charset="0"/>
                <a:cs typeface="Consolas" panose="020B0609020204030204" pitchFamily="49" charset="0"/>
              </a:rPr>
              <a:t> [&lt;directory&gt;]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709506"/>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7620000" cy="381000"/>
          </a:xfrm>
        </p:spPr>
        <p:txBody>
          <a:bodyPr/>
          <a:lstStyle/>
          <a:p>
            <a:r>
              <a:rPr lang="en-US" sz="2400" dirty="0" smtClean="0">
                <a:cs typeface="Consolas" panose="020B0609020204030204" pitchFamily="49" charset="0"/>
              </a:rPr>
              <a:t>clone : </a:t>
            </a:r>
            <a:r>
              <a:rPr lang="en-US" sz="2400" dirty="0" smtClean="0"/>
              <a:t>copy an </a:t>
            </a:r>
            <a:r>
              <a:rPr lang="en-US" sz="2400" b="1" dirty="0" smtClean="0"/>
              <a:t>existing</a:t>
            </a:r>
            <a:r>
              <a:rPr lang="en-US" sz="2400" dirty="0" smtClean="0"/>
              <a:t> repository into a new directory</a:t>
            </a:r>
            <a:endParaRPr lang="en-US" sz="2400" dirty="0"/>
          </a:p>
        </p:txBody>
      </p:sp>
      <p:sp>
        <p:nvSpPr>
          <p:cNvPr id="10" name="Content Placeholder 8"/>
          <p:cNvSpPr>
            <a:spLocks noGrp="1"/>
          </p:cNvSpPr>
          <p:nvPr>
            <p:ph sz="quarter" idx="10"/>
          </p:nvPr>
        </p:nvSpPr>
        <p:spPr>
          <a:xfrm>
            <a:off x="457200" y="1782762"/>
            <a:ext cx="8686800" cy="31511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clone </a:t>
            </a:r>
            <a:r>
              <a:rPr lang="en-US" dirty="0">
                <a:latin typeface="Consolas" panose="020B0609020204030204" pitchFamily="49" charset="0"/>
                <a:cs typeface="Consolas" panose="020B0609020204030204" pitchFamily="49" charset="0"/>
              </a:rPr>
              <a:t>[-b </a:t>
            </a:r>
            <a:r>
              <a:rPr lang="en-US" dirty="0" smtClean="0">
                <a:latin typeface="Consolas" panose="020B0609020204030204" pitchFamily="49" charset="0"/>
                <a:cs typeface="Consolas" panose="020B0609020204030204" pitchFamily="49" charset="0"/>
              </a:rPr>
              <a:t>&lt;branch&gt;]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repo-</a:t>
            </a:r>
            <a:r>
              <a:rPr lang="en-US" dirty="0" err="1" smtClean="0">
                <a:latin typeface="Consolas" panose="020B0609020204030204" pitchFamily="49" charset="0"/>
                <a:cs typeface="Consolas" panose="020B0609020204030204" pitchFamily="49" charset="0"/>
              </a:rPr>
              <a:t>url</a:t>
            </a:r>
            <a:r>
              <a:rPr lang="en-US" dirty="0" smtClean="0">
                <a:latin typeface="Consolas" panose="020B0609020204030204" pitchFamily="49" charset="0"/>
                <a:cs typeface="Consolas" panose="020B0609020204030204" pitchFamily="49" charset="0"/>
              </a:rPr>
              <a:t>&gt; </a:t>
            </a:r>
            <a:r>
              <a:rPr lang="en-US" dirty="0">
                <a:latin typeface="Consolas" panose="020B0609020204030204" pitchFamily="49" charset="0"/>
                <a:cs typeface="Consolas" panose="020B0609020204030204" pitchFamily="49" charset="0"/>
              </a:rPr>
              <a:t>[&lt;directory&gt;]</a:t>
            </a:r>
            <a:endParaRPr lang="fr-BE"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720115"/>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Clone </a:t>
            </a:r>
            <a:r>
              <a:rPr lang="en-US" dirty="0">
                <a:solidFill>
                  <a:schemeClr val="bg1"/>
                </a:solidFill>
                <a:hlinkClick r:id="rId3"/>
              </a:rPr>
              <a:t>https://</a:t>
            </a:r>
            <a:r>
              <a:rPr lang="en-US" dirty="0" smtClean="0">
                <a:solidFill>
                  <a:schemeClr val="bg1"/>
                </a:solidFill>
                <a:hlinkClick r:id="rId3"/>
              </a:rPr>
              <a:t>innersource.soprasteria.com/software-automation-architecture/git-training</a:t>
            </a:r>
            <a:r>
              <a:rPr lang="en-US" dirty="0" smtClean="0">
                <a:solidFill>
                  <a:schemeClr val="bg1"/>
                </a:solidFill>
              </a:rPr>
              <a:t>  </a:t>
            </a:r>
          </a:p>
          <a:p>
            <a:pPr marL="342900" indent="-342900">
              <a:buFont typeface="Wingdings" panose="05000000000000000000" pitchFamily="2" charset="2"/>
              <a:buChar char="§"/>
            </a:pPr>
            <a:r>
              <a:rPr lang="en-US" dirty="0" smtClean="0">
                <a:solidFill>
                  <a:schemeClr val="bg1"/>
                </a:solidFill>
              </a:rPr>
              <a:t>Tips:</a:t>
            </a:r>
          </a:p>
          <a:p>
            <a:pPr marL="522288" lvl="1" indent="-342900">
              <a:buFont typeface="Wingdings" panose="05000000000000000000" pitchFamily="2" charset="2"/>
              <a:buChar char="§"/>
            </a:pPr>
            <a:r>
              <a:rPr lang="en-US" dirty="0" smtClean="0">
                <a:solidFill>
                  <a:schemeClr val="bg1"/>
                </a:solidFill>
              </a:rPr>
              <a:t>Get the </a:t>
            </a:r>
            <a:r>
              <a:rPr lang="en-US" b="1" dirty="0" smtClean="0">
                <a:solidFill>
                  <a:schemeClr val="bg1"/>
                </a:solidFill>
              </a:rPr>
              <a:t>SSH</a:t>
            </a:r>
            <a:r>
              <a:rPr lang="en-US" dirty="0" smtClean="0">
                <a:solidFill>
                  <a:schemeClr val="bg1"/>
                </a:solidFill>
              </a:rPr>
              <a:t> URL of the repository to clone on </a:t>
            </a:r>
            <a:r>
              <a:rPr lang="en-US" dirty="0" err="1" smtClean="0">
                <a:solidFill>
                  <a:schemeClr val="bg1"/>
                </a:solidFill>
              </a:rPr>
              <a:t>Innersource</a:t>
            </a:r>
            <a:endParaRPr lang="en-US" dirty="0">
              <a:solidFill>
                <a:schemeClr val="bg1"/>
              </a:solidFill>
            </a:endParaRPr>
          </a:p>
        </p:txBody>
      </p:sp>
      <p:pic>
        <p:nvPicPr>
          <p:cNvPr id="8" name="Image 7"/>
          <p:cNvPicPr>
            <a:picLocks noChangeAspect="1"/>
          </p:cNvPicPr>
          <p:nvPr/>
        </p:nvPicPr>
        <p:blipFill>
          <a:blip r:embed="rId4"/>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09355484"/>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Clone a repository</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Clone </a:t>
            </a:r>
            <a:r>
              <a:rPr lang="en-US" dirty="0">
                <a:solidFill>
                  <a:schemeClr val="bg1"/>
                </a:solidFill>
                <a:hlinkClick r:id="rId3"/>
              </a:rPr>
              <a:t>https://innersource.soprasteria.com/software-automation-architecture/git-training</a:t>
            </a:r>
            <a:r>
              <a:rPr lang="en-US" dirty="0">
                <a:solidFill>
                  <a:schemeClr val="bg1"/>
                </a:solidFill>
              </a:rPr>
              <a:t>  </a:t>
            </a:r>
          </a:p>
          <a:p>
            <a:r>
              <a:rPr lang="en-US" dirty="0" smtClean="0">
                <a:solidFill>
                  <a:srgbClr val="FF0000"/>
                </a:solidFill>
                <a:latin typeface="Consolas" panose="020B0609020204030204" pitchFamily="49" charset="0"/>
                <a:cs typeface="Consolas" panose="020B0609020204030204" pitchFamily="49" charset="0"/>
              </a:rPr>
              <a:t>$ cd /your/projects/folder</a:t>
            </a:r>
            <a:endParaRPr lang="en-US" dirty="0">
              <a:solidFill>
                <a:srgbClr val="FF0000"/>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clone </a:t>
            </a:r>
            <a:r>
              <a:rPr lang="en-US" dirty="0">
                <a:solidFill>
                  <a:srgbClr val="FF0000"/>
                </a:solidFill>
                <a:latin typeface="Consolas" panose="020B0609020204030204" pitchFamily="49" charset="0"/>
                <a:cs typeface="Consolas" panose="020B0609020204030204" pitchFamily="49" charset="0"/>
                <a:hlinkClick r:id="rId4"/>
              </a:rPr>
              <a:t>git@innersource.soprasteria.com:software-automation-architecture/training/</a:t>
            </a:r>
            <a:r>
              <a:rPr lang="en-US" dirty="0" err="1">
                <a:solidFill>
                  <a:srgbClr val="FF0000"/>
                </a:solidFill>
                <a:latin typeface="Consolas" panose="020B0609020204030204" pitchFamily="49" charset="0"/>
                <a:cs typeface="Consolas" panose="020B0609020204030204" pitchFamily="49" charset="0"/>
                <a:hlinkClick r:id="rId4"/>
              </a:rPr>
              <a:t>git-training.git</a:t>
            </a:r>
            <a:endParaRPr lang="en-US" dirty="0" smtClean="0">
              <a:solidFill>
                <a:srgbClr val="FF0000"/>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cd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-training</a:t>
            </a:r>
            <a:endParaRPr lang="en-US" dirty="0">
              <a:solidFill>
                <a:srgbClr val="FF0000"/>
              </a:solidFill>
              <a:latin typeface="Consolas" panose="020B0609020204030204" pitchFamily="49" charset="0"/>
              <a:cs typeface="Consolas" panose="020B0609020204030204" pitchFamily="49" charset="0"/>
            </a:endParaRPr>
          </a:p>
        </p:txBody>
      </p:sp>
      <p:pic>
        <p:nvPicPr>
          <p:cNvPr id="6" name="Image 5"/>
          <p:cNvPicPr>
            <a:picLocks noChangeAspect="1"/>
          </p:cNvPicPr>
          <p:nvPr/>
        </p:nvPicPr>
        <p:blipFill>
          <a:blip r:embed="rId5"/>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637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branch : manage branches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List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a:t>
            </a:r>
            <a:endParaRPr lang="en-US" dirty="0" smtClean="0"/>
          </a:p>
          <a:p>
            <a:pPr marL="342900" indent="-342900">
              <a:buFont typeface="Wingdings" panose="05000000000000000000" pitchFamily="2" charset="2"/>
              <a:buChar char="§"/>
            </a:pPr>
            <a:r>
              <a:rPr lang="en-US" dirty="0" smtClean="0"/>
              <a:t>Create </a:t>
            </a:r>
            <a:r>
              <a:rPr lang="en-US" dirty="0"/>
              <a:t>a new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branch </a:t>
            </a:r>
            <a:r>
              <a:rPr lang="en-US" dirty="0" smtClean="0">
                <a:latin typeface="Consolas" panose="020B0609020204030204" pitchFamily="49" charset="0"/>
                <a:cs typeface="Consolas" panose="020B0609020204030204" pitchFamily="49" charset="0"/>
              </a:rPr>
              <a:t>&lt;branch-name&gt; </a:t>
            </a:r>
            <a:r>
              <a:rPr lang="en-US" dirty="0">
                <a:latin typeface="Consolas" panose="020B0609020204030204" pitchFamily="49" charset="0"/>
                <a:cs typeface="Consolas" panose="020B0609020204030204" pitchFamily="49" charset="0"/>
              </a:rPr>
              <a:t>[&lt;start-point</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Delete a branch</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branch -d </a:t>
            </a:r>
            <a:r>
              <a:rPr lang="en-US" dirty="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branch-name&gt;</a:t>
            </a:r>
          </a:p>
        </p:txBody>
      </p:sp>
    </p:spTree>
    <p:extLst>
      <p:ext uri="{BB962C8B-B14F-4D97-AF65-F5344CB8AC3E}">
        <p14:creationId xmlns:p14="http://schemas.microsoft.com/office/powerpoint/2010/main" val="3575273242"/>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08296"/>
            <a:ext cx="5133631" cy="601661"/>
          </a:xfrm>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checkout : switch branches </a:t>
            </a:r>
            <a:br>
              <a:rPr lang="en-US" sz="2400" dirty="0" smtClean="0">
                <a:cs typeface="Consolas" panose="020B0609020204030204" pitchFamily="49" charset="0"/>
              </a:rPr>
            </a:br>
            <a:r>
              <a:rPr lang="en-US" sz="2400" dirty="0" smtClean="0">
                <a:cs typeface="Consolas" panose="020B0609020204030204" pitchFamily="49" charset="0"/>
              </a:rPr>
              <a:t>                   or restore working tree files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610600" cy="3193390"/>
          </a:xfrm>
        </p:spPr>
        <p:txBody>
          <a:bodyPr/>
          <a:lstStyle/>
          <a:p>
            <a:pPr marL="342900" indent="-342900">
              <a:buFont typeface="Wingdings" panose="05000000000000000000" pitchFamily="2" charset="2"/>
              <a:buChar char="§"/>
            </a:pPr>
            <a:r>
              <a:rPr lang="en-US" dirty="0" smtClean="0"/>
              <a:t>Switch to a branch</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checkout &lt;branch&gt;</a:t>
            </a:r>
            <a:endParaRPr lang="en-US" dirty="0" smtClean="0"/>
          </a:p>
          <a:p>
            <a:pPr marL="342900" indent="-342900">
              <a:buFont typeface="Wingdings" panose="05000000000000000000" pitchFamily="2" charset="2"/>
              <a:buChar char="§"/>
            </a:pPr>
            <a:r>
              <a:rPr lang="en-US" dirty="0" smtClean="0"/>
              <a:t>Create </a:t>
            </a:r>
            <a:r>
              <a:rPr lang="en-US" dirty="0"/>
              <a:t>a new </a:t>
            </a:r>
            <a:r>
              <a:rPr lang="en-US" dirty="0" smtClean="0"/>
              <a:t>branch and switch to it</a:t>
            </a:r>
            <a:endParaRPr lang="en-US" dirty="0"/>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–b &lt;new-branch&gt; [&lt;</a:t>
            </a:r>
            <a:r>
              <a:rPr lang="en-US" dirty="0" smtClean="0">
                <a:latin typeface="Consolas" panose="020B0609020204030204" pitchFamily="49" charset="0"/>
                <a:cs typeface="Consolas" panose="020B0609020204030204" pitchFamily="49" charset="0"/>
              </a:rPr>
              <a:t>start-point</a:t>
            </a:r>
            <a:r>
              <a:rPr lang="en-US" dirty="0">
                <a:latin typeface="Consolas" panose="020B0609020204030204" pitchFamily="49" charset="0"/>
                <a:cs typeface="Consolas" panose="020B0609020204030204" pitchFamily="49" charset="0"/>
              </a:rPr>
              <a:t>&gt;]</a:t>
            </a:r>
            <a:endParaRPr lang="en-US" dirty="0"/>
          </a:p>
          <a:p>
            <a:pPr marL="342900" indent="-342900">
              <a:buFont typeface="Wingdings" panose="05000000000000000000" pitchFamily="2" charset="2"/>
              <a:buChar char="§"/>
            </a:pPr>
            <a:r>
              <a:rPr lang="en-US" dirty="0" smtClean="0"/>
              <a:t>Update given </a:t>
            </a:r>
            <a:r>
              <a:rPr lang="en-US" dirty="0"/>
              <a:t>path in </a:t>
            </a:r>
            <a:r>
              <a:rPr lang="en-US" dirty="0" smtClean="0"/>
              <a:t>working </a:t>
            </a:r>
            <a:r>
              <a:rPr lang="en-US" dirty="0"/>
              <a:t>tree </a:t>
            </a:r>
            <a:r>
              <a:rPr lang="en-US" dirty="0" smtClean="0"/>
              <a:t>to match the index</a:t>
            </a:r>
          </a:p>
          <a:p>
            <a:pPr>
              <a:spcBef>
                <a:spcPts val="900"/>
              </a:spcBef>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checkout </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 &lt;path&gt;  </a:t>
            </a:r>
            <a:r>
              <a:rPr lang="en-US" i="1" dirty="0" smtClean="0">
                <a:latin typeface="+mj-lt"/>
                <a:cs typeface="Consolas" panose="020B0609020204030204" pitchFamily="49" charset="0"/>
              </a:rPr>
              <a:t># </a:t>
            </a:r>
            <a:r>
              <a:rPr lang="en-US" i="1" dirty="0"/>
              <a:t>L</a:t>
            </a:r>
            <a:r>
              <a:rPr lang="en-US" i="1" dirty="0" smtClean="0"/>
              <a:t>ocal modifications are </a:t>
            </a:r>
            <a:r>
              <a:rPr lang="en-US" i="1" dirty="0"/>
              <a:t>lost</a:t>
            </a:r>
            <a:endParaRPr lang="en-US" i="1" dirty="0" smtClean="0">
              <a:cs typeface="Consolas" panose="020B0609020204030204" pitchFamily="49" charset="0"/>
            </a:endParaRPr>
          </a:p>
        </p:txBody>
      </p:sp>
      <p:grpSp>
        <p:nvGrpSpPr>
          <p:cNvPr id="2" name="Groupe 1"/>
          <p:cNvGrpSpPr/>
          <p:nvPr/>
        </p:nvGrpSpPr>
        <p:grpSpPr>
          <a:xfrm>
            <a:off x="5162925" y="201385"/>
            <a:ext cx="3752475" cy="1166113"/>
            <a:chOff x="5987626" y="201386"/>
            <a:chExt cx="2591724" cy="805400"/>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5987626" y="202978"/>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11" name="Rectangle à coins arrondis 10"/>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2" name="Connecteur droit 11"/>
            <p:cNvCxnSpPr>
              <a:stCxn id="8" idx="2"/>
            </p:cNvCxnSpPr>
            <p:nvPr/>
          </p:nvCxnSpPr>
          <p:spPr>
            <a:xfrm>
              <a:off x="6327573" y="453343"/>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1"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Flèche gauche 24"/>
            <p:cNvSpPr/>
            <p:nvPr/>
          </p:nvSpPr>
          <p:spPr>
            <a:xfrm>
              <a:off x="6327573" y="491438"/>
              <a:ext cx="1800299" cy="2304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&lt;branch&gt;</a:t>
              </a:r>
              <a:endParaRPr lang="en-US" sz="700" dirty="0"/>
            </a:p>
          </p:txBody>
        </p:sp>
        <p:sp>
          <p:nvSpPr>
            <p:cNvPr id="26" name="Flèche gauche 25"/>
            <p:cNvSpPr/>
            <p:nvPr/>
          </p:nvSpPr>
          <p:spPr>
            <a:xfrm>
              <a:off x="6327573" y="770488"/>
              <a:ext cx="916574" cy="229637"/>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Checkout &lt;path&gt;</a:t>
              </a:r>
              <a:endParaRPr lang="en-US" sz="700" dirty="0"/>
            </a:p>
          </p:txBody>
        </p:sp>
      </p:grpSp>
    </p:spTree>
    <p:extLst>
      <p:ext uri="{BB962C8B-B14F-4D97-AF65-F5344CB8AC3E}">
        <p14:creationId xmlns:p14="http://schemas.microsoft.com/office/powerpoint/2010/main" val="1618234987"/>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Now you have a local </a:t>
            </a:r>
            <a:r>
              <a:rPr lang="en-US" dirty="0" err="1" smtClean="0">
                <a:solidFill>
                  <a:schemeClr val="bg1"/>
                </a:solidFill>
              </a:rPr>
              <a:t>Git</a:t>
            </a:r>
            <a:r>
              <a:rPr lang="en-US" dirty="0" smtClean="0">
                <a:solidFill>
                  <a:schemeClr val="bg1"/>
                </a:solidFill>
              </a:rPr>
              <a:t> repository </a:t>
            </a:r>
            <a:r>
              <a:rPr lang="en-US" dirty="0">
                <a:solidFill>
                  <a:schemeClr val="bg1"/>
                </a:solidFill>
              </a:rPr>
              <a:t>which is a copy of </a:t>
            </a:r>
            <a:r>
              <a:rPr lang="en-US" i="1" dirty="0" smtClean="0">
                <a:solidFill>
                  <a:schemeClr val="bg1"/>
                </a:solidFill>
              </a:rPr>
              <a:t>software-automation-architecture/</a:t>
            </a:r>
            <a:r>
              <a:rPr lang="en-US" i="1" dirty="0" err="1" smtClean="0">
                <a:solidFill>
                  <a:schemeClr val="bg1"/>
                </a:solidFill>
              </a:rPr>
              <a:t>git</a:t>
            </a:r>
            <a:r>
              <a:rPr lang="en-US" i="1" dirty="0" smtClean="0">
                <a:solidFill>
                  <a:schemeClr val="bg1"/>
                </a:solidFill>
              </a:rPr>
              <a:t>-training</a:t>
            </a:r>
          </a:p>
          <a:p>
            <a:pPr marL="342900" indent="-342900">
              <a:buFont typeface="Wingdings" panose="05000000000000000000" pitchFamily="2" charset="2"/>
              <a:buChar char="§"/>
            </a:pPr>
            <a:r>
              <a:rPr lang="en-US" dirty="0" smtClean="0">
                <a:solidFill>
                  <a:schemeClr val="bg1"/>
                </a:solidFill>
              </a:rPr>
              <a:t>Create a new local branch with a name that respects the convention on your project and switch to it</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121162556"/>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 new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458200" cy="3151188"/>
          </a:xfrm>
        </p:spPr>
        <p:txBody>
          <a:bodyPr/>
          <a:lstStyle/>
          <a:p>
            <a:pPr marL="342900" indent="-342900">
              <a:buFont typeface="Wingdings" panose="05000000000000000000" pitchFamily="2" charset="2"/>
              <a:buChar char="§"/>
            </a:pPr>
            <a:r>
              <a:rPr lang="en-US" dirty="0" smtClean="0">
                <a:solidFill>
                  <a:schemeClr val="bg1"/>
                </a:solidFill>
              </a:rPr>
              <a:t>Now you have a local </a:t>
            </a:r>
            <a:r>
              <a:rPr lang="en-US" dirty="0" err="1" smtClean="0">
                <a:solidFill>
                  <a:schemeClr val="bg1"/>
                </a:solidFill>
              </a:rPr>
              <a:t>Git</a:t>
            </a:r>
            <a:r>
              <a:rPr lang="en-US" dirty="0" smtClean="0">
                <a:solidFill>
                  <a:schemeClr val="bg1"/>
                </a:solidFill>
              </a:rPr>
              <a:t> </a:t>
            </a:r>
            <a:r>
              <a:rPr lang="en-US" dirty="0">
                <a:solidFill>
                  <a:schemeClr val="bg1"/>
                </a:solidFill>
              </a:rPr>
              <a:t>repository which is a copy of </a:t>
            </a:r>
            <a:r>
              <a:rPr lang="en-US" i="1" dirty="0" smtClean="0">
                <a:solidFill>
                  <a:schemeClr val="bg1"/>
                </a:solidFill>
              </a:rPr>
              <a:t>software-automation-architecture/</a:t>
            </a:r>
            <a:r>
              <a:rPr lang="en-US" i="1" dirty="0" err="1" smtClean="0">
                <a:solidFill>
                  <a:schemeClr val="bg1"/>
                </a:solidFill>
              </a:rPr>
              <a:t>git</a:t>
            </a:r>
            <a:r>
              <a:rPr lang="en-US" i="1" dirty="0" smtClean="0">
                <a:solidFill>
                  <a:schemeClr val="bg1"/>
                </a:solidFill>
              </a:rPr>
              <a:t>-training</a:t>
            </a:r>
          </a:p>
          <a:p>
            <a:pPr marL="342900" indent="-342900">
              <a:buFont typeface="Wingdings" panose="05000000000000000000" pitchFamily="2" charset="2"/>
              <a:buChar char="§"/>
            </a:pPr>
            <a:r>
              <a:rPr lang="en-US" dirty="0">
                <a:solidFill>
                  <a:schemeClr val="bg1"/>
                </a:solidFill>
              </a:rPr>
              <a:t>Create a new </a:t>
            </a:r>
            <a:r>
              <a:rPr lang="en-US" dirty="0" smtClean="0">
                <a:solidFill>
                  <a:schemeClr val="bg1"/>
                </a:solidFill>
              </a:rPr>
              <a:t>local branch </a:t>
            </a:r>
            <a:r>
              <a:rPr lang="en-US" dirty="0">
                <a:solidFill>
                  <a:schemeClr val="bg1"/>
                </a:solidFill>
              </a:rPr>
              <a:t>with a name that respects the convention on your project </a:t>
            </a:r>
            <a:r>
              <a:rPr lang="en-US" dirty="0" smtClean="0">
                <a:solidFill>
                  <a:schemeClr val="bg1"/>
                </a:solidFill>
              </a:rPr>
              <a:t>and </a:t>
            </a:r>
            <a:r>
              <a:rPr lang="en-US" dirty="0">
                <a:solidFill>
                  <a:schemeClr val="bg1"/>
                </a:solidFill>
              </a:rPr>
              <a:t>switch to it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–b SA2_BLM1</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branch SA2_BLM1</a:t>
            </a:r>
            <a:r>
              <a:rPr lang="en-US" dirty="0" smtClean="0">
                <a:solidFill>
                  <a:srgbClr val="FF0000"/>
                </a:solidFill>
                <a:latin typeface="Consolas" panose="020B0609020204030204" pitchFamily="49" charset="0"/>
                <a:cs typeface="Consolas" panose="020B0609020204030204" pitchFamily="49" charset="0"/>
              </a:rPr>
              <a:t/>
            </a:r>
            <a:br>
              <a:rPr lang="en-US" dirty="0" smtClean="0">
                <a:solidFill>
                  <a:srgbClr val="FF0000"/>
                </a:solidFill>
                <a:latin typeface="Consolas" panose="020B0609020204030204" pitchFamily="49" charset="0"/>
                <a:cs typeface="Consolas" panose="020B0609020204030204" pitchFamily="49" charset="0"/>
              </a:rPr>
            </a:br>
            <a:r>
              <a:rPr lang="en-US" dirty="0" smtClean="0">
                <a:solidFill>
                  <a:srgbClr val="FF0000"/>
                </a:solidFill>
                <a:latin typeface="Consolas" panose="020B0609020204030204" pitchFamily="49" charset="0"/>
                <a:cs typeface="Consolas" panose="020B0609020204030204" pitchFamily="49" charset="0"/>
              </a:rPr>
              <a:t>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a:t>
            </a:r>
            <a:r>
              <a:rPr lang="en-US" dirty="0">
                <a:solidFill>
                  <a:srgbClr val="FF0000"/>
                </a:solidFill>
                <a:latin typeface="Consolas" panose="020B0609020204030204" pitchFamily="49" charset="0"/>
                <a:cs typeface="Consolas" panose="020B0609020204030204" pitchFamily="49" charset="0"/>
              </a:rPr>
              <a:t>SA2_BLM1</a:t>
            </a:r>
            <a:r>
              <a:rPr lang="en-US" dirty="0" smtClean="0">
                <a:solidFill>
                  <a:srgbClr val="FF0000"/>
                </a:solidFill>
                <a:latin typeface="Consolas" panose="020B0609020204030204" pitchFamily="49" charset="0"/>
                <a:cs typeface="Consolas" panose="020B0609020204030204" pitchFamily="49" charset="0"/>
              </a:rPr>
              <a:t>)</a:t>
            </a:r>
            <a:endParaRPr lang="en-US" dirty="0" smtClean="0">
              <a:solidFill>
                <a:srgbClr val="FF0000"/>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47071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is </a:t>
            </a:r>
            <a:r>
              <a:rPr lang="en-US" dirty="0" smtClean="0"/>
              <a:t>a revision control </a:t>
            </a:r>
            <a:r>
              <a:rPr lang="en-US" dirty="0"/>
              <a:t>system </a:t>
            </a:r>
          </a:p>
          <a:p>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t>Created in 2005 by Linus Torvalds to develop</a:t>
            </a:r>
            <a:r>
              <a:rPr lang="fr-FR" dirty="0" smtClean="0"/>
              <a:t> </a:t>
            </a:r>
            <a:r>
              <a:rPr lang="en-US" dirty="0" smtClean="0"/>
              <a:t>the</a:t>
            </a:r>
            <a:r>
              <a:rPr lang="fr-FR" dirty="0"/>
              <a:t> </a:t>
            </a:r>
            <a:r>
              <a:rPr lang="en-US" dirty="0" smtClean="0"/>
              <a:t>Linux</a:t>
            </a:r>
            <a:r>
              <a:rPr lang="fr-FR" dirty="0"/>
              <a:t> </a:t>
            </a:r>
            <a:r>
              <a:rPr lang="en-US" dirty="0" smtClean="0"/>
              <a:t>kernel</a:t>
            </a:r>
          </a:p>
          <a:p>
            <a:pPr marL="342900" indent="-342900">
              <a:buFont typeface="Wingdings" panose="05000000000000000000" pitchFamily="2" charset="2"/>
              <a:buChar char="§"/>
            </a:pPr>
            <a:r>
              <a:rPr lang="en-US" dirty="0" smtClean="0"/>
              <a:t>Free and open source</a:t>
            </a:r>
          </a:p>
          <a:p>
            <a:pPr marL="342900" indent="-342900">
              <a:buFont typeface="Wingdings" panose="05000000000000000000" pitchFamily="2" charset="2"/>
              <a:buChar char="§"/>
            </a:pPr>
            <a:r>
              <a:rPr lang="en-US" dirty="0" smtClean="0"/>
              <a:t>Source code available at </a:t>
            </a:r>
            <a:r>
              <a:rPr lang="en-US" dirty="0" smtClean="0">
                <a:hlinkClick r:id="rId2"/>
              </a:rPr>
              <a:t>https://github.com/git/git</a:t>
            </a:r>
            <a:endParaRPr lang="en-US" dirty="0" smtClean="0"/>
          </a:p>
          <a:p>
            <a:pPr marL="342900" indent="-342900">
              <a:buFont typeface="Wingdings" panose="05000000000000000000" pitchFamily="2" charset="2"/>
              <a:buChar char="§"/>
            </a:pPr>
            <a:r>
              <a:rPr lang="en-US" dirty="0" smtClean="0"/>
              <a:t>Possible to contribute !</a:t>
            </a:r>
          </a:p>
          <a:p>
            <a:pPr marL="342900" lvl="0" indent="-342900">
              <a:buFont typeface="Wingdings" panose="05000000000000000000" pitchFamily="2" charset="2"/>
              <a:buChar char="§"/>
            </a:pPr>
            <a:endParaRPr lang="en-US" dirty="0" smtClean="0"/>
          </a:p>
        </p:txBody>
      </p:sp>
    </p:spTree>
    <p:extLst>
      <p:ext uri="{BB962C8B-B14F-4D97-AF65-F5344CB8AC3E}">
        <p14:creationId xmlns:p14="http://schemas.microsoft.com/office/powerpoint/2010/main" val="4225252875"/>
      </p:ext>
    </p:extLst>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Make some changes in working directory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Make some local changes in existing files</a:t>
            </a:r>
          </a:p>
          <a:p>
            <a:pPr marL="342900" indent="-342900">
              <a:buFont typeface="Wingdings" panose="05000000000000000000" pitchFamily="2" charset="2"/>
              <a:buChar char="§"/>
            </a:pPr>
            <a:r>
              <a:rPr lang="en-US" dirty="0" smtClean="0">
                <a:solidFill>
                  <a:schemeClr val="bg1"/>
                </a:solidFill>
              </a:rPr>
              <a:t>Create a new file</a:t>
            </a:r>
          </a:p>
          <a:p>
            <a:pPr marL="342900" indent="-342900">
              <a:buFont typeface="Wingdings" panose="05000000000000000000" pitchFamily="2" charset="2"/>
              <a:buChar char="§"/>
            </a:pPr>
            <a:r>
              <a:rPr lang="en-US" dirty="0" smtClean="0">
                <a:solidFill>
                  <a:schemeClr val="bg1"/>
                </a:solidFill>
              </a:rPr>
              <a:t>Delete an existing file</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879761843"/>
      </p:ext>
    </p:extLst>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6629400" cy="381000"/>
          </a:xfrm>
        </p:spPr>
        <p:txBody>
          <a:bodyPr/>
          <a:lstStyle/>
          <a:p>
            <a:r>
              <a:rPr lang="en-US" sz="2400" dirty="0" smtClean="0">
                <a:cs typeface="Consolas" panose="020B0609020204030204" pitchFamily="49" charset="0"/>
              </a:rPr>
              <a:t>status : </a:t>
            </a:r>
            <a:r>
              <a:rPr lang="en-US" sz="2400" dirty="0" smtClean="0"/>
              <a:t>show the working tree status</a:t>
            </a:r>
            <a:endParaRPr lang="en-US" sz="2400" dirty="0"/>
          </a:p>
        </p:txBody>
      </p:sp>
      <p:sp>
        <p:nvSpPr>
          <p:cNvPr id="10" name="Content Placeholder 8"/>
          <p:cNvSpPr>
            <a:spLocks noGrp="1"/>
          </p:cNvSpPr>
          <p:nvPr>
            <p:ph sz="quarter" idx="10"/>
          </p:nvPr>
        </p:nvSpPr>
        <p:spPr>
          <a:xfrm>
            <a:off x="457200" y="1477962"/>
            <a:ext cx="8534400" cy="941388"/>
          </a:xfrm>
        </p:spPr>
        <p:txBody>
          <a:bodyPr/>
          <a:lstStyle/>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status</a:t>
            </a:r>
            <a:endParaRPr lang="fr-BE" dirty="0" smtClean="0">
              <a:latin typeface="Consolas" panose="020B0609020204030204" pitchFamily="49" charset="0"/>
              <a:cs typeface="Consolas" panose="020B0609020204030204" pitchFamily="49" charset="0"/>
            </a:endParaRPr>
          </a:p>
        </p:txBody>
      </p:sp>
      <p:sp>
        <p:nvSpPr>
          <p:cNvPr id="3" name="Rectangle 2"/>
          <p:cNvSpPr/>
          <p:nvPr/>
        </p:nvSpPr>
        <p:spPr>
          <a:xfrm>
            <a:off x="1447800" y="1945702"/>
            <a:ext cx="7086600" cy="2988248"/>
          </a:xfrm>
          <a:prstGeom prst="rect">
            <a:avLst/>
          </a:prstGeom>
          <a:ln w="12700">
            <a:headEnd type="none" w="med" len="med"/>
            <a:tailEnd type="none" w="med" len="med"/>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ZoneTexte 1"/>
          <p:cNvSpPr txBox="1"/>
          <p:nvPr/>
        </p:nvSpPr>
        <p:spPr bwMode="black">
          <a:xfrm>
            <a:off x="1600200" y="2038350"/>
            <a:ext cx="6858000" cy="2769989"/>
          </a:xfrm>
          <a:prstGeom prst="rect">
            <a:avLst/>
          </a:prstGeom>
          <a:noFill/>
        </p:spPr>
        <p:txBody>
          <a:bodyPr wrap="square" lIns="85730" tIns="0" rIns="0" bIns="0" rtlCol="0">
            <a:spAutoFit/>
          </a:bodyPr>
          <a:lstStyle/>
          <a:p>
            <a:pPr>
              <a:buClr>
                <a:schemeClr val="tx2"/>
              </a:buClr>
            </a:pPr>
            <a:r>
              <a:rPr lang="en-US" sz="1200" dirty="0">
                <a:latin typeface="Consolas" panose="020B0609020204030204" pitchFamily="49" charset="0"/>
                <a:cs typeface="Consolas" panose="020B0609020204030204" pitchFamily="49" charset="0"/>
              </a:rPr>
              <a:t>MINGW64 /</a:t>
            </a:r>
            <a:r>
              <a:rPr lang="en-US" sz="1200" dirty="0" smtClean="0">
                <a:latin typeface="Consolas" panose="020B0609020204030204" pitchFamily="49" charset="0"/>
                <a:cs typeface="Consolas" panose="020B0609020204030204" pitchFamily="49" charset="0"/>
              </a:rPr>
              <a:t>d/projects/</a:t>
            </a:r>
            <a:r>
              <a:rPr lang="en-US" sz="1200" dirty="0" err="1" smtClean="0">
                <a:latin typeface="Consolas" panose="020B0609020204030204" pitchFamily="49" charset="0"/>
                <a:cs typeface="Consolas" panose="020B0609020204030204" pitchFamily="49" charset="0"/>
              </a:rPr>
              <a:t>git</a:t>
            </a:r>
            <a:r>
              <a:rPr lang="en-US" sz="1200" dirty="0" smtClean="0">
                <a:latin typeface="Consolas" panose="020B0609020204030204" pitchFamily="49" charset="0"/>
                <a:cs typeface="Consolas" panose="020B0609020204030204" pitchFamily="49" charset="0"/>
              </a:rPr>
              <a:t>-training </a:t>
            </a:r>
            <a:r>
              <a:rPr lang="en-US" sz="1200" dirty="0" smtClean="0">
                <a:solidFill>
                  <a:schemeClr val="accent3">
                    <a:lumMod val="75000"/>
                  </a:schemeClr>
                </a:solidFill>
                <a:latin typeface="Consolas" panose="020B0609020204030204" pitchFamily="49" charset="0"/>
                <a:cs typeface="Consolas" panose="020B0609020204030204" pitchFamily="49" charset="0"/>
              </a:rPr>
              <a:t>(&lt;branch-name&gt;)</a:t>
            </a:r>
            <a:endParaRPr lang="en-US" sz="1200" dirty="0">
              <a:solidFill>
                <a:schemeClr val="accent3">
                  <a:lumMod val="75000"/>
                </a:schemeClr>
              </a:solidFill>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status</a:t>
            </a:r>
          </a:p>
          <a:p>
            <a:pPr>
              <a:buClr>
                <a:schemeClr val="tx2"/>
              </a:buClr>
            </a:pPr>
            <a:r>
              <a:rPr lang="en-US" sz="1200" dirty="0">
                <a:latin typeface="Consolas" panose="020B0609020204030204" pitchFamily="49" charset="0"/>
                <a:cs typeface="Consolas" panose="020B0609020204030204" pitchFamily="49" charset="0"/>
              </a:rPr>
              <a:t>On branch </a:t>
            </a:r>
            <a:r>
              <a:rPr lang="en-US" sz="1200" dirty="0" smtClean="0">
                <a:latin typeface="Consolas" panose="020B0609020204030204" pitchFamily="49" charset="0"/>
                <a:cs typeface="Consolas" panose="020B0609020204030204" pitchFamily="49" charset="0"/>
              </a:rPr>
              <a:t>&lt;branch-name&gt;</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Changes to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reset HEAD &lt;file&gt;..." to </a:t>
            </a:r>
            <a:r>
              <a:rPr lang="en-US" sz="1200" dirty="0" err="1">
                <a:latin typeface="Consolas" panose="020B0609020204030204" pitchFamily="49" charset="0"/>
                <a:cs typeface="Consolas" panose="020B0609020204030204" pitchFamily="49" charset="0"/>
              </a:rPr>
              <a:t>unstage</a:t>
            </a:r>
            <a:r>
              <a:rPr lang="en-US" sz="1200" dirty="0">
                <a:latin typeface="Consolas" panose="020B0609020204030204" pitchFamily="49" charset="0"/>
                <a:cs typeface="Consolas" panose="020B0609020204030204" pitchFamily="49" charset="0"/>
              </a:rPr>
              <a:t>)</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00B050"/>
                </a:solidFill>
                <a:latin typeface="Consolas" panose="020B0609020204030204" pitchFamily="49" charset="0"/>
                <a:cs typeface="Consolas" panose="020B0609020204030204" pitchFamily="49" charset="0"/>
              </a:rPr>
              <a:t>new file: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/main/java/com/example/Test.java</a:t>
            </a:r>
          </a:p>
          <a:p>
            <a:pPr>
              <a:buClr>
                <a:schemeClr val="tx2"/>
              </a:buClr>
            </a:pPr>
            <a:r>
              <a:rPr lang="en-US" sz="1200" dirty="0">
                <a:solidFill>
                  <a:srgbClr val="00B050"/>
                </a:solidFill>
                <a:latin typeface="Consolas" panose="020B0609020204030204" pitchFamily="49" charset="0"/>
                <a:cs typeface="Consolas" panose="020B0609020204030204" pitchFamily="49" charset="0"/>
              </a:rPr>
              <a:t>        deleted: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/site/apt/</a:t>
            </a:r>
            <a:r>
              <a:rPr lang="en-US" sz="1200" dirty="0" err="1">
                <a:solidFill>
                  <a:srgbClr val="00B050"/>
                </a:solidFill>
                <a:latin typeface="Consolas" panose="020B0609020204030204" pitchFamily="49" charset="0"/>
                <a:cs typeface="Consolas" panose="020B0609020204030204" pitchFamily="49" charset="0"/>
              </a:rPr>
              <a:t>index.apt</a:t>
            </a:r>
            <a:endParaRPr lang="en-US" sz="1200" dirty="0">
              <a:solidFill>
                <a:srgbClr val="00B050"/>
              </a:solidFill>
              <a:latin typeface="Consolas" panose="020B0609020204030204" pitchFamily="49" charset="0"/>
              <a:cs typeface="Consolas" panose="020B0609020204030204" pitchFamily="49" charset="0"/>
            </a:endParaRPr>
          </a:p>
          <a:p>
            <a:pPr>
              <a:buClr>
                <a:schemeClr val="tx2"/>
              </a:buClr>
            </a:pPr>
            <a:r>
              <a:rPr lang="en-US" sz="1200" dirty="0">
                <a:solidFill>
                  <a:srgbClr val="00B050"/>
                </a:solidFill>
                <a:latin typeface="Consolas" panose="020B0609020204030204" pitchFamily="49" charset="0"/>
                <a:cs typeface="Consolas" panose="020B0609020204030204" pitchFamily="49" charset="0"/>
              </a:rPr>
              <a:t>        modified:   </a:t>
            </a:r>
            <a:r>
              <a:rPr lang="en-US" sz="1200" dirty="0" err="1">
                <a:solidFill>
                  <a:srgbClr val="00B050"/>
                </a:solidFill>
                <a:latin typeface="Consolas" panose="020B0609020204030204" pitchFamily="49" charset="0"/>
                <a:cs typeface="Consolas" panose="020B0609020204030204" pitchFamily="49" charset="0"/>
              </a:rPr>
              <a:t>src</a:t>
            </a:r>
            <a:r>
              <a:rPr lang="en-US" sz="1200" dirty="0">
                <a:solidFill>
                  <a:srgbClr val="00B050"/>
                </a:solidFill>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Changes not staged for commit:</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add &lt;file&gt;..." to update what will be committed)</a:t>
            </a:r>
          </a:p>
          <a:p>
            <a:pPr>
              <a:buClr>
                <a:schemeClr val="tx2"/>
              </a:buClr>
            </a:pPr>
            <a:r>
              <a:rPr lang="en-US" sz="1200" dirty="0">
                <a:latin typeface="Consolas" panose="020B0609020204030204" pitchFamily="49" charset="0"/>
                <a:cs typeface="Consolas" panose="020B0609020204030204" pitchFamily="49" charset="0"/>
              </a:rPr>
              <a:t>  (use "</a:t>
            </a:r>
            <a:r>
              <a:rPr lang="en-US" sz="1200" dirty="0" err="1">
                <a:latin typeface="Consolas" panose="020B0609020204030204" pitchFamily="49" charset="0"/>
                <a:cs typeface="Consolas" panose="020B0609020204030204" pitchFamily="49" charset="0"/>
              </a:rPr>
              <a:t>git</a:t>
            </a:r>
            <a:r>
              <a:rPr lang="en-US" sz="1200" dirty="0">
                <a:latin typeface="Consolas" panose="020B0609020204030204" pitchFamily="49" charset="0"/>
                <a:cs typeface="Consolas" panose="020B0609020204030204" pitchFamily="49" charset="0"/>
              </a:rPr>
              <a:t> checkout -- &lt;file&gt;..." to discard changes in working directory)</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dirty="0">
                <a:solidFill>
                  <a:srgbClr val="FF0000"/>
                </a:solidFill>
                <a:latin typeface="Consolas" panose="020B0609020204030204" pitchFamily="49" charset="0"/>
                <a:cs typeface="Consolas" panose="020B0609020204030204" pitchFamily="49" charset="0"/>
              </a:rPr>
              <a:t>        modified:   </a:t>
            </a:r>
            <a:r>
              <a:rPr lang="en-US" sz="1200" dirty="0" err="1">
                <a:solidFill>
                  <a:srgbClr val="FF0000"/>
                </a:solidFill>
                <a:latin typeface="Consolas" panose="020B0609020204030204" pitchFamily="49" charset="0"/>
                <a:cs typeface="Consolas" panose="020B0609020204030204" pitchFamily="49" charset="0"/>
              </a:rPr>
              <a:t>src</a:t>
            </a:r>
            <a:r>
              <a:rPr lang="en-US" sz="1200" dirty="0">
                <a:solidFill>
                  <a:srgbClr val="FF0000"/>
                </a:solidFill>
                <a:latin typeface="Consolas" panose="020B0609020204030204" pitchFamily="49" charset="0"/>
                <a:cs typeface="Consolas" panose="020B0609020204030204" pitchFamily="49" charset="0"/>
              </a:rPr>
              <a:t>/test/java/com/example/TestGreeter.java</a:t>
            </a:r>
          </a:p>
        </p:txBody>
      </p:sp>
    </p:spTree>
    <p:extLst>
      <p:ext uri="{BB962C8B-B14F-4D97-AF65-F5344CB8AC3E}">
        <p14:creationId xmlns:p14="http://schemas.microsoft.com/office/powerpoint/2010/main" val="896984011"/>
      </p:ext>
    </p:extLst>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diff : show changes between states or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View the diff between working directory and index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a:t>
            </a:r>
            <a:endParaRPr lang="en-US" dirty="0"/>
          </a:p>
          <a:p>
            <a:pPr marL="342900" indent="-342900">
              <a:buFont typeface="Wingdings" panose="05000000000000000000" pitchFamily="2" charset="2"/>
              <a:buChar char="§"/>
            </a:pPr>
            <a:r>
              <a:rPr lang="en-US" dirty="0"/>
              <a:t>View the changes you added to the index (staging area)</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--staged</a:t>
            </a:r>
            <a:endParaRPr lang="en-US" dirty="0"/>
          </a:p>
          <a:p>
            <a:pPr marL="342900" indent="-342900">
              <a:buFont typeface="Wingdings" panose="05000000000000000000" pitchFamily="2" charset="2"/>
              <a:buChar char="§"/>
            </a:pPr>
            <a:r>
              <a:rPr lang="en-US" dirty="0"/>
              <a:t>View the changes between two commits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diff &lt;commit&gt; &lt;commit&gt;</a:t>
            </a:r>
          </a:p>
        </p:txBody>
      </p:sp>
    </p:spTree>
    <p:extLst>
      <p:ext uri="{BB962C8B-B14F-4D97-AF65-F5344CB8AC3E}">
        <p14:creationId xmlns:p14="http://schemas.microsoft.com/office/powerpoint/2010/main" val="1000243699"/>
      </p:ext>
    </p:extLst>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add : add file contents to the index</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a:t>Interactively choose changes to add to the 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-p</a:t>
            </a:r>
            <a:endParaRPr lang="en-US" dirty="0" smtClean="0"/>
          </a:p>
          <a:p>
            <a:pPr marL="342900" indent="-342900">
              <a:buFont typeface="Wingdings" panose="05000000000000000000" pitchFamily="2" charset="2"/>
              <a:buChar char="§"/>
            </a:pPr>
            <a:r>
              <a:rPr lang="en-US" dirty="0" smtClean="0"/>
              <a:t>Add all changes at given path to the 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add &lt;path&gt;</a:t>
            </a:r>
            <a:endParaRPr lang="en-US" dirty="0"/>
          </a:p>
        </p:txBody>
      </p:sp>
      <p:grpSp>
        <p:nvGrpSpPr>
          <p:cNvPr id="2" name="Groupe 1"/>
          <p:cNvGrpSpPr/>
          <p:nvPr/>
        </p:nvGrpSpPr>
        <p:grpSpPr>
          <a:xfrm>
            <a:off x="5364948" y="201385"/>
            <a:ext cx="3550452" cy="1166113"/>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Flèche droite 21"/>
            <p:cNvSpPr/>
            <p:nvPr/>
          </p:nvSpPr>
          <p:spPr>
            <a:xfrm>
              <a:off x="6487321" y="575125"/>
              <a:ext cx="757518"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Add</a:t>
              </a:r>
              <a:endParaRPr lang="en-US" sz="700" dirty="0"/>
            </a:p>
          </p:txBody>
        </p:sp>
      </p:grpSp>
    </p:spTree>
    <p:extLst>
      <p:ext uri="{BB962C8B-B14F-4D97-AF65-F5344CB8AC3E}">
        <p14:creationId xmlns:p14="http://schemas.microsoft.com/office/powerpoint/2010/main" val="3473892365"/>
      </p:ext>
    </p:extLst>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r</a:t>
            </a:r>
            <a:r>
              <a:rPr lang="fr-FR" sz="2400" dirty="0" smtClean="0">
                <a:cs typeface="Consolas" panose="020B0609020204030204" pitchFamily="49" charset="0"/>
              </a:rPr>
              <a:t>eset : </a:t>
            </a:r>
            <a:r>
              <a:rPr lang="en-US" sz="2400" dirty="0"/>
              <a:t>r</a:t>
            </a:r>
            <a:r>
              <a:rPr lang="en-US" sz="2400" dirty="0" smtClean="0"/>
              <a:t>eset </a:t>
            </a:r>
            <a:r>
              <a:rPr lang="en-US" sz="2400" dirty="0"/>
              <a:t>current </a:t>
            </a:r>
            <a:r>
              <a:rPr lang="en-US" sz="2400" dirty="0" smtClean="0"/>
              <a:t>HEAD</a:t>
            </a:r>
            <a:br>
              <a:rPr lang="en-US" sz="2400" dirty="0" smtClean="0"/>
            </a:br>
            <a:r>
              <a:rPr lang="en-US" sz="2400" dirty="0" smtClean="0"/>
              <a:t>            to </a:t>
            </a:r>
            <a:r>
              <a:rPr lang="en-US" sz="2400" dirty="0"/>
              <a:t>the specified state</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16760"/>
            <a:ext cx="8305800" cy="3345790"/>
          </a:xfrm>
        </p:spPr>
        <p:txBody>
          <a:bodyPr/>
          <a:lstStyle/>
          <a:p>
            <a:pPr marL="342900" indent="-342900">
              <a:buFont typeface="Wingdings" panose="05000000000000000000" pitchFamily="2" charset="2"/>
              <a:buChar char="§"/>
            </a:pPr>
            <a:r>
              <a:rPr lang="en-US" dirty="0" err="1" smtClean="0"/>
              <a:t>Unstage</a:t>
            </a:r>
            <a:r>
              <a:rPr lang="en-US" dirty="0" smtClean="0"/>
              <a:t> changes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HEAD</a:t>
            </a:r>
            <a:endParaRPr lang="en-US" dirty="0" smtClean="0"/>
          </a:p>
          <a:p>
            <a:pPr marL="342900" indent="-342900">
              <a:buFont typeface="Wingdings" panose="05000000000000000000" pitchFamily="2" charset="2"/>
              <a:buChar char="§"/>
            </a:pPr>
            <a:r>
              <a:rPr lang="en-US" dirty="0" smtClean="0"/>
              <a:t>Interactively choose changes to </a:t>
            </a:r>
            <a:r>
              <a:rPr lang="en-US" dirty="0" err="1" smtClean="0"/>
              <a:t>unstage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 –p HEAD</a:t>
            </a:r>
            <a:endParaRPr lang="en-US" dirty="0"/>
          </a:p>
          <a:p>
            <a:pPr marL="342900" indent="-342900">
              <a:buFont typeface="Wingdings" panose="05000000000000000000" pitchFamily="2" charset="2"/>
              <a:buChar char="§"/>
            </a:pPr>
            <a:r>
              <a:rPr lang="en-US" dirty="0" smtClean="0"/>
              <a:t>Reset current branch head to a commit / branch / tag</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reset</a:t>
            </a:r>
            <a:r>
              <a:rPr lang="en-US" dirty="0">
                <a:latin typeface="Consolas" panose="020B0609020204030204" pitchFamily="49" charset="0"/>
                <a:cs typeface="Consolas" panose="020B0609020204030204" pitchFamily="49" charset="0"/>
              </a:rPr>
              <a:t> --hard </a:t>
            </a:r>
            <a:r>
              <a:rPr lang="en-US" dirty="0" smtClean="0">
                <a:latin typeface="Consolas" panose="020B0609020204030204" pitchFamily="49" charset="0"/>
                <a:cs typeface="Consolas" panose="020B0609020204030204" pitchFamily="49" charset="0"/>
              </a:rPr>
              <a:t>&lt;tree-</a:t>
            </a:r>
            <a:r>
              <a:rPr lang="en-US" dirty="0" err="1" smtClean="0">
                <a:latin typeface="Consolas" panose="020B0609020204030204" pitchFamily="49" charset="0"/>
                <a:cs typeface="Consolas" panose="020B0609020204030204" pitchFamily="49" charset="0"/>
              </a:rPr>
              <a:t>ish</a:t>
            </a:r>
            <a:r>
              <a:rPr lang="en-US" dirty="0" smtClean="0">
                <a:latin typeface="Consolas" panose="020B0609020204030204" pitchFamily="49" charset="0"/>
                <a:cs typeface="Consolas" panose="020B0609020204030204" pitchFamily="49" charset="0"/>
              </a:rPr>
              <a:t>&gt;</a:t>
            </a:r>
          </a:p>
        </p:txBody>
      </p:sp>
      <p:grpSp>
        <p:nvGrpSpPr>
          <p:cNvPr id="2" name="Groupe 1"/>
          <p:cNvGrpSpPr/>
          <p:nvPr/>
        </p:nvGrpSpPr>
        <p:grpSpPr>
          <a:xfrm>
            <a:off x="4946452"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gauche 13"/>
            <p:cNvSpPr/>
            <p:nvPr/>
          </p:nvSpPr>
          <p:spPr>
            <a:xfrm>
              <a:off x="7275169" y="477838"/>
              <a:ext cx="856407" cy="2232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a:t>
              </a:r>
              <a:endParaRPr lang="fr-FR" sz="700" dirty="0"/>
            </a:p>
          </p:txBody>
        </p:sp>
        <p:sp>
          <p:nvSpPr>
            <p:cNvPr id="15" name="Flèche gauche 14"/>
            <p:cNvSpPr/>
            <p:nvPr/>
          </p:nvSpPr>
          <p:spPr>
            <a:xfrm>
              <a:off x="6496665" y="717559"/>
              <a:ext cx="1634911" cy="223793"/>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Reset --hard </a:t>
              </a:r>
              <a:endParaRPr lang="fr-FR" sz="700" dirty="0"/>
            </a:p>
          </p:txBody>
        </p:sp>
      </p:grpSp>
    </p:spTree>
    <p:extLst>
      <p:ext uri="{BB962C8B-B14F-4D97-AF65-F5344CB8AC3E}">
        <p14:creationId xmlns:p14="http://schemas.microsoft.com/office/powerpoint/2010/main" val="126378681"/>
      </p:ext>
    </p:extLst>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c</a:t>
            </a:r>
            <a:r>
              <a:rPr lang="fr-FR" sz="2400" dirty="0" smtClean="0">
                <a:cs typeface="Consolas" panose="020B0609020204030204" pitchFamily="49" charset="0"/>
              </a:rPr>
              <a:t>ommit :</a:t>
            </a:r>
            <a:r>
              <a:rPr lang="fr-FR" sz="2400" dirty="0">
                <a:cs typeface="Consolas" panose="020B0609020204030204" pitchFamily="49" charset="0"/>
              </a:rPr>
              <a:t> </a:t>
            </a:r>
            <a:r>
              <a:rPr lang="en-US" sz="2400" dirty="0" smtClean="0">
                <a:cs typeface="Consolas" panose="020B0609020204030204" pitchFamily="49" charset="0"/>
              </a:rPr>
              <a:t>record changes</a:t>
            </a:r>
            <a:br>
              <a:rPr lang="en-US" sz="2400" dirty="0" smtClean="0">
                <a:cs typeface="Consolas" panose="020B0609020204030204" pitchFamily="49" charset="0"/>
              </a:rPr>
            </a:br>
            <a:r>
              <a:rPr lang="en-US" sz="2400" dirty="0" smtClean="0">
                <a:cs typeface="Consolas" panose="020B0609020204030204" pitchFamily="49" charset="0"/>
              </a:rPr>
              <a:t>                 to </a:t>
            </a:r>
            <a:r>
              <a:rPr lang="en-US" sz="2400" dirty="0">
                <a:cs typeface="Consolas" panose="020B0609020204030204" pitchFamily="49" charset="0"/>
              </a:rPr>
              <a:t>the </a:t>
            </a:r>
            <a:r>
              <a:rPr lang="en-US" sz="2400" dirty="0" smtClean="0">
                <a:cs typeface="Consolas" panose="020B0609020204030204" pitchFamily="49" charset="0"/>
              </a:rPr>
              <a:t>local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2121560"/>
            <a:ext cx="8229600" cy="2812390"/>
          </a:xfrm>
        </p:spPr>
        <p:txBody>
          <a:bodyPr/>
          <a:lstStyle/>
          <a:p>
            <a:pPr marL="342900" indent="-342900">
              <a:buFont typeface="Wingdings" panose="05000000000000000000" pitchFamily="2" charset="2"/>
              <a:buChar char="§"/>
            </a:pPr>
            <a:r>
              <a:rPr lang="en-US" dirty="0"/>
              <a:t>Stores the </a:t>
            </a:r>
            <a:r>
              <a:rPr lang="en-US" dirty="0" smtClean="0"/>
              <a:t>contents </a:t>
            </a:r>
            <a:r>
              <a:rPr lang="en-US" dirty="0"/>
              <a:t>of the index in a new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–m &lt;message&gt;</a:t>
            </a:r>
            <a:endParaRPr lang="en-US" dirty="0" smtClean="0"/>
          </a:p>
          <a:p>
            <a:pPr marL="342900" indent="-342900">
              <a:buFont typeface="Wingdings" panose="05000000000000000000" pitchFamily="2" charset="2"/>
              <a:buChar char="§"/>
            </a:pPr>
            <a:r>
              <a:rPr lang="en-US" dirty="0" smtClean="0"/>
              <a:t>Amend the </a:t>
            </a:r>
            <a:r>
              <a:rPr lang="en-US" dirty="0"/>
              <a:t>previous </a:t>
            </a:r>
            <a:r>
              <a:rPr lang="en-US" dirty="0" smtClean="0"/>
              <a:t>commit with </a:t>
            </a:r>
            <a:r>
              <a:rPr lang="en-US" dirty="0"/>
              <a:t>the contents of the </a:t>
            </a:r>
            <a:r>
              <a:rPr lang="en-US" dirty="0" smtClean="0"/>
              <a:t>index</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commit --amend</a:t>
            </a:r>
            <a:endParaRPr lang="en-US" dirty="0"/>
          </a:p>
        </p:txBody>
      </p:sp>
      <p:grpSp>
        <p:nvGrpSpPr>
          <p:cNvPr id="2" name="Groupe 1"/>
          <p:cNvGrpSpPr/>
          <p:nvPr/>
        </p:nvGrpSpPr>
        <p:grpSpPr>
          <a:xfrm>
            <a:off x="4953000" y="201386"/>
            <a:ext cx="3968948" cy="1303564"/>
            <a:chOff x="6132004" y="201386"/>
            <a:chExt cx="2447346" cy="803808"/>
          </a:xfrm>
        </p:grpSpPr>
        <p:sp>
          <p:nvSpPr>
            <p:cNvPr id="5" name="Rectangle à coins arrondis 4"/>
            <p:cNvSpPr/>
            <p:nvPr/>
          </p:nvSpPr>
          <p:spPr>
            <a:xfrm>
              <a:off x="7708517" y="201386"/>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6" name="Rectangle à coins arrondis 5"/>
            <p:cNvSpPr/>
            <p:nvPr/>
          </p:nvSpPr>
          <p:spPr>
            <a:xfrm>
              <a:off x="6132004" y="201386"/>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8" name="Rectangle à coins arrondis 7"/>
            <p:cNvSpPr/>
            <p:nvPr/>
          </p:nvSpPr>
          <p:spPr>
            <a:xfrm>
              <a:off x="6962561" y="201386"/>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11" name="Connecteur droit 10"/>
            <p:cNvCxnSpPr>
              <a:stCxn id="6" idx="2"/>
            </p:cNvCxnSpPr>
            <p:nvPr/>
          </p:nvCxnSpPr>
          <p:spPr>
            <a:xfrm>
              <a:off x="6471951" y="451751"/>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stCxn id="8" idx="2"/>
            </p:cNvCxnSpPr>
            <p:nvPr/>
          </p:nvCxnSpPr>
          <p:spPr>
            <a:xfrm>
              <a:off x="7260208"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143933" y="451751"/>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lèche droite 13"/>
            <p:cNvSpPr/>
            <p:nvPr/>
          </p:nvSpPr>
          <p:spPr>
            <a:xfrm>
              <a:off x="7282173" y="581938"/>
              <a:ext cx="842400" cy="288000"/>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t>Commit</a:t>
              </a:r>
              <a:endParaRPr lang="fr-FR" sz="700" dirty="0"/>
            </a:p>
          </p:txBody>
        </p:sp>
      </p:grpSp>
    </p:spTree>
    <p:extLst>
      <p:ext uri="{BB962C8B-B14F-4D97-AF65-F5344CB8AC3E}">
        <p14:creationId xmlns:p14="http://schemas.microsoft.com/office/powerpoint/2010/main" val="4133216741"/>
      </p:ext>
    </p:extLst>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fr-FR" dirty="0"/>
              <a:t>Show </a:t>
            </a:r>
            <a:r>
              <a:rPr lang="fr-FR" dirty="0" smtClean="0"/>
              <a:t>the commit </a:t>
            </a:r>
            <a:r>
              <a:rPr lang="fr-FR" dirty="0"/>
              <a:t>logs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a:t>
            </a:r>
            <a:endParaRPr lang="en-US" dirty="0" smtClean="0"/>
          </a:p>
          <a:p>
            <a:pPr marL="342900" indent="-342900">
              <a:buFont typeface="Wingdings" panose="05000000000000000000" pitchFamily="2" charset="2"/>
              <a:buChar char="§"/>
            </a:pPr>
            <a:r>
              <a:rPr lang="en-US" dirty="0" smtClean="0"/>
              <a:t>Shows </a:t>
            </a:r>
            <a:r>
              <a:rPr lang="en-US" dirty="0"/>
              <a:t>commits and diffs that touch the given </a:t>
            </a:r>
            <a:r>
              <a:rPr lang="en-US" dirty="0" smtClean="0"/>
              <a:t>path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–p &lt;path&gt;</a:t>
            </a:r>
            <a:endParaRPr lang="en-US" dirty="0"/>
          </a:p>
          <a:p>
            <a:pPr marL="342900" indent="-342900">
              <a:buFont typeface="Wingdings" panose="05000000000000000000" pitchFamily="2" charset="2"/>
              <a:buChar char="§"/>
            </a:pPr>
            <a:r>
              <a:rPr lang="en-US" dirty="0"/>
              <a:t>Shows </a:t>
            </a:r>
            <a:r>
              <a:rPr lang="en-US" dirty="0" smtClean="0"/>
              <a:t>the commits difference between two branches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log &lt;branch1&gt;..&lt;branch2&gt;</a:t>
            </a:r>
          </a:p>
        </p:txBody>
      </p:sp>
    </p:spTree>
    <p:extLst>
      <p:ext uri="{BB962C8B-B14F-4D97-AF65-F5344CB8AC3E}">
        <p14:creationId xmlns:p14="http://schemas.microsoft.com/office/powerpoint/2010/main" val="946850982"/>
      </p:ext>
    </p:extLst>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fr-FR" sz="2400" dirty="0">
                <a:cs typeface="Consolas" panose="020B0609020204030204" pitchFamily="49" charset="0"/>
              </a:rPr>
              <a:t>l</a:t>
            </a:r>
            <a:r>
              <a:rPr lang="fr-FR" sz="2400" dirty="0" smtClean="0">
                <a:cs typeface="Consolas" panose="020B0609020204030204" pitchFamily="49" charset="0"/>
              </a:rPr>
              <a:t>og : </a:t>
            </a:r>
            <a:r>
              <a:rPr lang="fr-FR" sz="2400" dirty="0"/>
              <a:t>s</a:t>
            </a:r>
            <a:r>
              <a:rPr lang="fr-FR" sz="2400" dirty="0" smtClean="0"/>
              <a:t>how </a:t>
            </a:r>
            <a:r>
              <a:rPr lang="fr-FR" sz="2400" dirty="0"/>
              <a:t>commit logs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600200"/>
            <a:ext cx="8229600" cy="3409950"/>
          </a:xfrm>
        </p:spPr>
        <p:txBody>
          <a:bodyPr/>
          <a:lstStyle/>
          <a:p>
            <a:pPr marL="342900" indent="-342900">
              <a:buFont typeface="Wingdings" panose="05000000000000000000" pitchFamily="2" charset="2"/>
              <a:buChar char="§"/>
            </a:pPr>
            <a:r>
              <a:rPr lang="en-US" dirty="0"/>
              <a:t>Visualize the branches, merges, etc.</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a:t>
            </a:r>
          </a:p>
          <a:p>
            <a:pPr marL="342900" indent="-342900">
              <a:buFont typeface="Wingdings" panose="05000000000000000000" pitchFamily="2" charset="2"/>
              <a:buChar char="§"/>
            </a:pPr>
            <a:r>
              <a:rPr lang="en-US" dirty="0"/>
              <a:t>Visualize</a:t>
            </a:r>
            <a:r>
              <a:rPr lang="fr-FR" dirty="0" smtClean="0"/>
              <a:t> </a:t>
            </a:r>
            <a:r>
              <a:rPr lang="fr-FR" dirty="0"/>
              <a:t>all </a:t>
            </a:r>
            <a:r>
              <a:rPr lang="fr-FR" dirty="0" smtClean="0"/>
              <a:t>branches </a:t>
            </a:r>
            <a:r>
              <a:rPr lang="fr-FR" dirty="0" err="1" smtClean="0"/>
              <a:t>decorated</a:t>
            </a:r>
            <a:endParaRPr lang="fr-FR" dirty="0"/>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--graph --</a:t>
            </a:r>
            <a:r>
              <a:rPr lang="en-US" dirty="0" err="1">
                <a:latin typeface="Consolas" panose="020B0609020204030204" pitchFamily="49" charset="0"/>
                <a:cs typeface="Consolas" panose="020B0609020204030204" pitchFamily="49" charset="0"/>
              </a:rPr>
              <a:t>oneline</a:t>
            </a:r>
            <a:r>
              <a:rPr lang="en-US" dirty="0">
                <a:latin typeface="Consolas" panose="020B0609020204030204" pitchFamily="49" charset="0"/>
                <a:cs typeface="Consolas" panose="020B0609020204030204" pitchFamily="49" charset="0"/>
              </a:rPr>
              <a:t> --all </a:t>
            </a:r>
            <a:r>
              <a:rPr lang="en-US" dirty="0" smtClean="0">
                <a:latin typeface="Consolas" panose="020B0609020204030204" pitchFamily="49" charset="0"/>
                <a:cs typeface="Consolas" panose="020B0609020204030204" pitchFamily="49" charset="0"/>
              </a:rPr>
              <a:t>--decorate</a:t>
            </a:r>
          </a:p>
          <a:p>
            <a:pPr marL="342900" indent="-342900">
              <a:buFont typeface="Wingdings" panose="05000000000000000000" pitchFamily="2" charset="2"/>
              <a:buChar char="§"/>
            </a:pPr>
            <a:r>
              <a:rPr lang="en-US" dirty="0"/>
              <a:t>Filter by author</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log --author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1843848"/>
      </p:ext>
    </p:extLst>
  </p:cSld>
  <p:clrMapOvr>
    <a:masterClrMapping/>
  </p:clrMapOvr>
  <p:transition>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fr-FR" sz="2400" dirty="0" smtClean="0">
                <a:cs typeface="Consolas" panose="020B0609020204030204" pitchFamily="49" charset="0"/>
              </a:rPr>
              <a:t>push : </a:t>
            </a:r>
            <a:r>
              <a:rPr lang="en-US" sz="2400" dirty="0" smtClean="0"/>
              <a:t>update </a:t>
            </a:r>
            <a:r>
              <a:rPr lang="en-US" sz="2400" dirty="0"/>
              <a:t>remote refs along with associated objects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Update given repository and branch using local branch</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push &lt;remote&gt; &lt;branch&gt;</a:t>
            </a:r>
            <a:endParaRPr lang="en-US" dirty="0" smtClean="0"/>
          </a:p>
        </p:txBody>
      </p:sp>
    </p:spTree>
    <p:extLst>
      <p:ext uri="{BB962C8B-B14F-4D97-AF65-F5344CB8AC3E}">
        <p14:creationId xmlns:p14="http://schemas.microsoft.com/office/powerpoint/2010/main" val="310684377"/>
      </p:ext>
    </p:extLst>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a:t>
            </a:r>
            <a:r>
              <a:rPr lang="en-US" dirty="0">
                <a:solidFill>
                  <a:schemeClr val="bg1"/>
                </a:solidFill>
              </a:rPr>
              <a:t>file to the </a:t>
            </a:r>
            <a:r>
              <a:rPr lang="en-US" dirty="0" smtClean="0">
                <a:solidFill>
                  <a:schemeClr val="bg1"/>
                </a:solidFill>
              </a:rPr>
              <a:t>index</a:t>
            </a:r>
          </a:p>
          <a:p>
            <a:pPr marL="342900" indent="-342900">
              <a:buFont typeface="Wingdings" panose="05000000000000000000" pitchFamily="2" charset="2"/>
              <a:buChar char="§"/>
            </a:pPr>
            <a:r>
              <a:rPr lang="en-US" dirty="0">
                <a:solidFill>
                  <a:schemeClr val="bg1"/>
                </a:solidFill>
              </a:rPr>
              <a:t>Interactively choose files content to add</a:t>
            </a:r>
          </a:p>
          <a:p>
            <a:endParaRPr lang="en-US" dirty="0" smtClean="0">
              <a:solidFill>
                <a:schemeClr val="bg1"/>
              </a:solidFill>
            </a:endParaRPr>
          </a:p>
          <a:p>
            <a:pPr marL="342900" indent="-342900">
              <a:buFont typeface="Wingdings" panose="05000000000000000000" pitchFamily="2" charset="2"/>
              <a:buChar char="§"/>
            </a:pP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76163572"/>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a:t>i</a:t>
            </a:r>
            <a:r>
              <a:rPr lang="en-US" dirty="0" smtClean="0"/>
              <a:t>s distributed</a:t>
            </a:r>
            <a:endParaRPr lang="en-US" dirty="0"/>
          </a:p>
          <a:p>
            <a:endParaRPr lang="en-US" dirty="0"/>
          </a:p>
        </p:txBody>
      </p:sp>
      <p:sp>
        <p:nvSpPr>
          <p:cNvPr id="10" name="Content Placeholder 8"/>
          <p:cNvSpPr>
            <a:spLocks noGrp="1"/>
          </p:cNvSpPr>
          <p:nvPr>
            <p:ph sz="quarter" idx="10"/>
          </p:nvPr>
        </p:nvSpPr>
        <p:spPr>
          <a:xfrm>
            <a:off x="457200" y="1733550"/>
            <a:ext cx="4724400" cy="3200400"/>
          </a:xfrm>
        </p:spPr>
        <p:txBody>
          <a:bodyPr/>
          <a:lstStyle/>
          <a:p>
            <a:pPr marL="342900" lvl="0" indent="-342900">
              <a:buFont typeface="Wingdings" panose="05000000000000000000" pitchFamily="2" charset="2"/>
              <a:buChar char="§"/>
            </a:pPr>
            <a:r>
              <a:rPr lang="en-US" dirty="0" smtClean="0"/>
              <a:t>You </a:t>
            </a:r>
            <a:r>
              <a:rPr lang="en-US" b="1" dirty="0" smtClean="0"/>
              <a:t>clone</a:t>
            </a:r>
            <a:r>
              <a:rPr lang="en-US" dirty="0" smtClean="0"/>
              <a:t> an entire repository</a:t>
            </a:r>
          </a:p>
          <a:p>
            <a:pPr marL="342900" lvl="0" indent="-342900">
              <a:buFont typeface="Wingdings" panose="05000000000000000000" pitchFamily="2" charset="2"/>
              <a:buChar char="§"/>
            </a:pPr>
            <a:r>
              <a:rPr lang="en-US" dirty="0" smtClean="0"/>
              <a:t>Your local repo is a full copy of the original repo</a:t>
            </a:r>
          </a:p>
          <a:p>
            <a:pPr marL="342900" lvl="0" indent="-342900">
              <a:buFont typeface="Wingdings" panose="05000000000000000000" pitchFamily="2" charset="2"/>
              <a:buChar char="§"/>
            </a:pPr>
            <a:r>
              <a:rPr lang="en-US" dirty="0" smtClean="0"/>
              <a:t>There is no single point of failure (as long as there is at least two copies of a repository)</a:t>
            </a:r>
          </a:p>
        </p:txBody>
      </p:sp>
      <p:pic>
        <p:nvPicPr>
          <p:cNvPr id="6" name="Shape 105"/>
          <p:cNvPicPr preferRelativeResize="0"/>
          <p:nvPr/>
        </p:nvPicPr>
        <p:blipFill>
          <a:blip r:embed="rId3">
            <a:alphaModFix/>
          </a:blip>
          <a:stretch>
            <a:fillRect/>
          </a:stretch>
        </p:blipFill>
        <p:spPr>
          <a:xfrm>
            <a:off x="5334000" y="209550"/>
            <a:ext cx="3675525" cy="4343988"/>
          </a:xfrm>
          <a:prstGeom prst="rect">
            <a:avLst/>
          </a:prstGeom>
          <a:noFill/>
          <a:ln>
            <a:noFill/>
          </a:ln>
        </p:spPr>
      </p:pic>
    </p:spTree>
    <p:extLst>
      <p:ext uri="{BB962C8B-B14F-4D97-AF65-F5344CB8AC3E}">
        <p14:creationId xmlns:p14="http://schemas.microsoft.com/office/powerpoint/2010/main" val="2360668865"/>
      </p:ext>
    </p:extLst>
  </p:cSld>
  <p:clrMapOvr>
    <a:masterClrMapping/>
  </p:clrMapOvr>
  <p:transition>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Add changes to index</a:t>
            </a:r>
            <a:endParaRPr lang="en-US" dirty="0">
              <a:solidFill>
                <a:schemeClr val="bg1"/>
              </a:solidFill>
            </a:endParaRPr>
          </a:p>
        </p:txBody>
      </p:sp>
      <p:sp>
        <p:nvSpPr>
          <p:cNvPr id="10" name="Content Placeholder 8"/>
          <p:cNvSpPr>
            <a:spLocks noGrp="1"/>
          </p:cNvSpPr>
          <p:nvPr>
            <p:ph sz="quarter" idx="10"/>
          </p:nvPr>
        </p:nvSpPr>
        <p:spPr>
          <a:xfrm>
            <a:off x="457200" y="1782762"/>
            <a:ext cx="7543800" cy="3151188"/>
          </a:xfrm>
        </p:spPr>
        <p:txBody>
          <a:bodyPr/>
          <a:lstStyle/>
          <a:p>
            <a:pPr marL="342900" indent="-342900">
              <a:buFont typeface="Wingdings" panose="05000000000000000000" pitchFamily="2" charset="2"/>
              <a:buChar char="§"/>
            </a:pPr>
            <a:r>
              <a:rPr lang="en-US" dirty="0" smtClean="0">
                <a:solidFill>
                  <a:schemeClr val="bg1"/>
                </a:solidFill>
              </a:rPr>
              <a:t>Add new file and deleted file to the index</a:t>
            </a:r>
          </a:p>
          <a:p>
            <a:pPr marL="342900" indent="-342900">
              <a:buFont typeface="Wingdings" panose="05000000000000000000" pitchFamily="2" charset="2"/>
              <a:buChar char="§"/>
            </a:pPr>
            <a:r>
              <a:rPr lang="en-US" dirty="0" smtClean="0">
                <a:solidFill>
                  <a:schemeClr val="bg1"/>
                </a:solidFill>
              </a:rPr>
              <a:t>Interactively choose files content to add</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&lt;new file&gt; &lt;deleted file&gt;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add -p</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55228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a:t>
            </a:r>
            <a:r>
              <a:rPr lang="en-US" b="1" dirty="0" smtClean="0">
                <a:solidFill>
                  <a:schemeClr val="bg1"/>
                </a:solidFill>
              </a:rPr>
              <a:t>some</a:t>
            </a:r>
            <a:r>
              <a:rPr lang="en-US" dirty="0" smtClean="0">
                <a:solidFill>
                  <a:schemeClr val="bg1"/>
                </a:solidFill>
              </a:rPr>
              <a:t> of the changes you just added to index</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895598307"/>
      </p:ext>
    </p:extLst>
  </p:cSld>
  <p:clrMapOvr>
    <a:masterClrMapping/>
  </p:clrMapOvr>
  <p:transition>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Unstage</a:t>
            </a:r>
            <a:r>
              <a:rPr lang="en-US" dirty="0" smtClean="0">
                <a:solidFill>
                  <a:schemeClr val="bg1"/>
                </a:solidFill>
              </a:rPr>
              <a:t> some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Unstage</a:t>
            </a:r>
            <a:r>
              <a:rPr lang="en-US" dirty="0" smtClean="0">
                <a:solidFill>
                  <a:schemeClr val="bg1"/>
                </a:solidFill>
              </a:rPr>
              <a:t> </a:t>
            </a:r>
            <a:r>
              <a:rPr lang="en-US" b="1" dirty="0" smtClean="0">
                <a:solidFill>
                  <a:schemeClr val="bg1"/>
                </a:solidFill>
              </a:rPr>
              <a:t>some</a:t>
            </a:r>
            <a:r>
              <a:rPr lang="en-US" dirty="0" smtClean="0">
                <a:solidFill>
                  <a:schemeClr val="bg1"/>
                </a:solidFill>
              </a:rPr>
              <a:t> of the changes you just added to index</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reset -p HEAD</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24764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686800" cy="3151188"/>
          </a:xfrm>
        </p:spPr>
        <p:txBody>
          <a:bodyPr/>
          <a:lstStyle/>
          <a:p>
            <a:pPr marL="342900" indent="-342900">
              <a:buFont typeface="Wingdings" panose="05000000000000000000" pitchFamily="2" charset="2"/>
              <a:buChar char="§"/>
            </a:pPr>
            <a:r>
              <a:rPr lang="en-US" dirty="0" smtClean="0">
                <a:solidFill>
                  <a:schemeClr val="bg1"/>
                </a:solidFill>
              </a:rPr>
              <a:t>Commit staged changes with a message</a:t>
            </a:r>
          </a:p>
          <a:p>
            <a:pPr marL="342900" indent="-342900">
              <a:buFont typeface="Wingdings" panose="05000000000000000000" pitchFamily="2" charset="2"/>
              <a:buChar char="§"/>
            </a:pPr>
            <a:endParaRPr lang="en-US" dirty="0" smtClean="0">
              <a:solidFill>
                <a:schemeClr val="bg1"/>
              </a:solidFill>
            </a:endParaRPr>
          </a:p>
          <a:p>
            <a:pPr marL="342900" indent="-342900">
              <a:buFont typeface="Wingdings" panose="05000000000000000000" pitchFamily="2" charset="2"/>
              <a:buChar char="§"/>
            </a:pPr>
            <a:endParaRPr lang="en-US" dirty="0">
              <a:solidFill>
                <a:schemeClr val="bg1"/>
              </a:solidFill>
            </a:endParaRPr>
          </a:p>
          <a:p>
            <a:pPr marL="342900" indent="-342900">
              <a:buFont typeface="Wingdings" panose="05000000000000000000" pitchFamily="2" charset="2"/>
              <a:buChar char="§"/>
            </a:pPr>
            <a:endParaRPr lang="en-US" dirty="0" smtClean="0">
              <a:solidFill>
                <a:schemeClr val="bg1"/>
              </a:solidFill>
            </a:endParaRPr>
          </a:p>
          <a:p>
            <a:r>
              <a:rPr lang="en-US" i="1" dirty="0" smtClean="0">
                <a:solidFill>
                  <a:schemeClr val="bg1"/>
                </a:solidFill>
              </a:rPr>
              <a:t>remark</a:t>
            </a:r>
            <a:r>
              <a:rPr lang="en-US" dirty="0" smtClean="0">
                <a:solidFill>
                  <a:schemeClr val="bg1"/>
                </a:solidFill>
              </a:rPr>
              <a:t>: You may have to respect a commit message convention on your project</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086209366"/>
      </p:ext>
    </p:extLst>
  </p:cSld>
  <p:clrMapOvr>
    <a:masterClrMapping/>
  </p:clrMapOvr>
  <p:transition>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pPr lvl="0"/>
            <a:r>
              <a:rPr lang="fr-BE" dirty="0">
                <a:solidFill>
                  <a:schemeClr val="bg1"/>
                </a:solidFill>
              </a:rPr>
              <a:t>Commit changes</a:t>
            </a: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Commit staged changes </a:t>
            </a:r>
            <a:r>
              <a:rPr lang="en-US" dirty="0">
                <a:solidFill>
                  <a:schemeClr val="bg1"/>
                </a:solidFill>
              </a:rPr>
              <a:t>with a message</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commit –m </a:t>
            </a:r>
            <a:r>
              <a:rPr lang="en-US" dirty="0" smtClean="0">
                <a:solidFill>
                  <a:srgbClr val="FF0000"/>
                </a:solidFill>
                <a:latin typeface="Consolas" panose="020B0609020204030204" pitchFamily="49" charset="0"/>
                <a:cs typeface="Consolas" panose="020B0609020204030204" pitchFamily="49" charset="0"/>
              </a:rPr>
              <a:t>"Doing something"</a:t>
            </a:r>
            <a:endParaRPr lang="en-US" dirty="0">
              <a:solidFill>
                <a:srgbClr val="FF0000"/>
              </a:solidFill>
              <a:latin typeface="Consolas" panose="020B0609020204030204" pitchFamily="49" charset="0"/>
              <a:cs typeface="Consolas" panose="020B0609020204030204" pitchFamily="49" charset="0"/>
            </a:endParaRPr>
          </a:p>
          <a:p>
            <a:endParaRPr lang="en-US" dirty="0" smtClean="0">
              <a:solidFill>
                <a:schemeClr val="bg1"/>
              </a:solidFill>
            </a:endParaRPr>
          </a:p>
          <a:p>
            <a:endParaRPr lang="en-US" dirty="0">
              <a:solidFill>
                <a:schemeClr val="bg1"/>
              </a:solidFill>
            </a:endParaRPr>
          </a:p>
          <a:p>
            <a:r>
              <a:rPr lang="en-US" i="1" dirty="0">
                <a:solidFill>
                  <a:schemeClr val="bg1"/>
                </a:solidFill>
              </a:rPr>
              <a:t>remark</a:t>
            </a:r>
            <a:r>
              <a:rPr lang="en-US" dirty="0">
                <a:solidFill>
                  <a:schemeClr val="bg1"/>
                </a:solidFill>
              </a:rPr>
              <a:t>: You may have to respect a commit message convention on your project</a:t>
            </a:r>
          </a:p>
          <a:p>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922768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Push will create a branch with same name as your local branch on remote repository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Push operation takes two parameters </a:t>
            </a:r>
            <a:r>
              <a:rPr lang="en-US" b="1" dirty="0" smtClean="0">
                <a:solidFill>
                  <a:schemeClr val="bg1"/>
                </a:solidFill>
              </a:rPr>
              <a:t>remote</a:t>
            </a:r>
            <a:r>
              <a:rPr lang="en-US" dirty="0" smtClean="0">
                <a:solidFill>
                  <a:schemeClr val="bg1"/>
                </a:solidFill>
              </a:rPr>
              <a:t> and </a:t>
            </a:r>
            <a:r>
              <a:rPr lang="en-US" b="1" dirty="0" smtClean="0">
                <a:solidFill>
                  <a:schemeClr val="bg1"/>
                </a:solidFill>
              </a:rPr>
              <a:t>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405317292"/>
      </p:ext>
    </p:extLst>
  </p:cSld>
  <p:clrMapOvr>
    <a:masterClrMapping/>
  </p:clrMapOvr>
  <p:transition>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Push branch to a remote repository</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Push will create a branch with same name as your local branch on remote repository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origin &lt;your branch name&gt;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89139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stash : stash changes in</a:t>
            </a:r>
            <a:br>
              <a:rPr lang="en-US" sz="2400" dirty="0" smtClean="0">
                <a:cs typeface="Consolas" panose="020B0609020204030204" pitchFamily="49" charset="0"/>
              </a:rPr>
            </a:br>
            <a:r>
              <a:rPr lang="en-US" sz="2400" dirty="0" smtClean="0">
                <a:cs typeface="Consolas" panose="020B0609020204030204" pitchFamily="49" charset="0"/>
              </a:rPr>
              <a:t>             working directory away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809750"/>
            <a:ext cx="8229600" cy="3345790"/>
          </a:xfrm>
        </p:spPr>
        <p:txBody>
          <a:bodyPr/>
          <a:lstStyle/>
          <a:p>
            <a:pPr marL="342900" indent="-342900">
              <a:buFont typeface="Wingdings" panose="05000000000000000000" pitchFamily="2" charset="2"/>
              <a:buChar char="§"/>
            </a:pPr>
            <a:r>
              <a:rPr lang="en-US" dirty="0" smtClean="0"/>
              <a:t>stash current </a:t>
            </a:r>
            <a:r>
              <a:rPr lang="en-US" dirty="0"/>
              <a:t>state of the working directory and </a:t>
            </a:r>
            <a:r>
              <a:rPr lang="en-US" dirty="0" smtClean="0"/>
              <a:t>index</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stash [-p save &lt;message&gt;]</a:t>
            </a:r>
            <a:endParaRPr lang="en-US" dirty="0" smtClean="0"/>
          </a:p>
          <a:p>
            <a:pPr marL="342900" indent="-342900">
              <a:buFont typeface="Wingdings" panose="05000000000000000000" pitchFamily="2" charset="2"/>
              <a:buChar char="§"/>
            </a:pPr>
            <a:r>
              <a:rPr lang="en-US" dirty="0"/>
              <a:t>List the stashes that you currently </a:t>
            </a:r>
            <a:r>
              <a:rPr lang="en-US" dirty="0" smtClean="0"/>
              <a:t>have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a:t>
            </a:r>
            <a:r>
              <a:rPr lang="en-US" dirty="0" smtClean="0">
                <a:latin typeface="Consolas" panose="020B0609020204030204" pitchFamily="49" charset="0"/>
                <a:cs typeface="Consolas" panose="020B0609020204030204" pitchFamily="49" charset="0"/>
              </a:rPr>
              <a:t>list</a:t>
            </a:r>
            <a:endParaRPr lang="en-US" dirty="0" smtClean="0"/>
          </a:p>
          <a:p>
            <a:pPr marL="342900" indent="-342900">
              <a:buFont typeface="Wingdings" panose="05000000000000000000" pitchFamily="2" charset="2"/>
              <a:buChar char="§"/>
            </a:pPr>
            <a:r>
              <a:rPr lang="en-US" dirty="0" smtClean="0"/>
              <a:t>Apply </a:t>
            </a:r>
            <a:r>
              <a:rPr lang="en-US" dirty="0"/>
              <a:t>a </a:t>
            </a:r>
            <a:r>
              <a:rPr lang="en-US" dirty="0" smtClean="0"/>
              <a:t>stash on </a:t>
            </a:r>
            <a:r>
              <a:rPr lang="en-US" dirty="0"/>
              <a:t>top of the current working tree </a:t>
            </a:r>
            <a:r>
              <a:rPr lang="en-US" dirty="0" smtClean="0"/>
              <a:t>state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stash pop [&lt;stash</a:t>
            </a:r>
            <a:r>
              <a:rPr lang="en-US" dirty="0" smtClean="0">
                <a:latin typeface="Consolas" panose="020B0609020204030204" pitchFamily="49" charset="0"/>
                <a:cs typeface="Consolas" panose="020B0609020204030204" pitchFamily="49" charset="0"/>
              </a:rPr>
              <a:t>&gt;]</a:t>
            </a:r>
            <a:endParaRPr lang="en-US" dirty="0"/>
          </a:p>
        </p:txBody>
      </p:sp>
      <p:grpSp>
        <p:nvGrpSpPr>
          <p:cNvPr id="2" name="Groupe 1"/>
          <p:cNvGrpSpPr/>
          <p:nvPr/>
        </p:nvGrpSpPr>
        <p:grpSpPr>
          <a:xfrm>
            <a:off x="4868206" y="215600"/>
            <a:ext cx="4047194" cy="1441750"/>
            <a:chOff x="6172200" y="215600"/>
            <a:chExt cx="2256407" cy="803810"/>
          </a:xfrm>
        </p:grpSpPr>
        <p:sp>
          <p:nvSpPr>
            <p:cNvPr id="5" name="Rectangle à coins arrondis 4"/>
            <p:cNvSpPr/>
            <p:nvPr/>
          </p:nvSpPr>
          <p:spPr>
            <a:xfrm>
              <a:off x="7002757" y="215602"/>
              <a:ext cx="679894" cy="250365"/>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Working Directory</a:t>
              </a:r>
              <a:endParaRPr lang="en-US" sz="800" dirty="0">
                <a:cs typeface="Consolas" panose="020B0609020204030204" pitchFamily="49" charset="0"/>
              </a:endParaRPr>
            </a:p>
          </p:txBody>
        </p:sp>
        <p:sp>
          <p:nvSpPr>
            <p:cNvPr id="6" name="Rectangle à coins arrondis 5"/>
            <p:cNvSpPr/>
            <p:nvPr/>
          </p:nvSpPr>
          <p:spPr>
            <a:xfrm>
              <a:off x="7833314" y="215602"/>
              <a:ext cx="595293" cy="250365"/>
            </a:xfrm>
            <a:prstGeom prst="round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Staging area</a:t>
              </a:r>
              <a:endParaRPr lang="en-US" sz="800" dirty="0">
                <a:cs typeface="Consolas" panose="020B0609020204030204" pitchFamily="49" charset="0"/>
              </a:endParaRPr>
            </a:p>
          </p:txBody>
        </p:sp>
        <p:cxnSp>
          <p:nvCxnSpPr>
            <p:cNvPr id="8" name="Connecteur droit 7"/>
            <p:cNvCxnSpPr>
              <a:stCxn id="5" idx="2"/>
            </p:cNvCxnSpPr>
            <p:nvPr/>
          </p:nvCxnSpPr>
          <p:spPr>
            <a:xfrm>
              <a:off x="7342704" y="465967"/>
              <a:ext cx="0" cy="5534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stCxn id="6" idx="2"/>
            </p:cNvCxnSpPr>
            <p:nvPr/>
          </p:nvCxnSpPr>
          <p:spPr>
            <a:xfrm>
              <a:off x="8130961" y="465967"/>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lèche gauche 11"/>
            <p:cNvSpPr/>
            <p:nvPr/>
          </p:nvSpPr>
          <p:spPr>
            <a:xfrm>
              <a:off x="6523870" y="565126"/>
              <a:ext cx="788256"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Stash</a:t>
              </a:r>
              <a:endParaRPr lang="en-US" sz="700" dirty="0"/>
            </a:p>
          </p:txBody>
        </p:sp>
        <p:sp>
          <p:nvSpPr>
            <p:cNvPr id="13" name="Rectangle à coins arrondis 12"/>
            <p:cNvSpPr/>
            <p:nvPr/>
          </p:nvSpPr>
          <p:spPr>
            <a:xfrm>
              <a:off x="6172200" y="215600"/>
              <a:ext cx="679894"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Stashes</a:t>
              </a:r>
              <a:endParaRPr lang="en-US" sz="800" dirty="0">
                <a:solidFill>
                  <a:schemeClr val="tx1"/>
                </a:solidFill>
                <a:cs typeface="Consolas" panose="020B0609020204030204" pitchFamily="49" charset="0"/>
              </a:endParaRPr>
            </a:p>
          </p:txBody>
        </p:sp>
        <p:cxnSp>
          <p:nvCxnSpPr>
            <p:cNvPr id="14" name="Connecteur droit 13"/>
            <p:cNvCxnSpPr>
              <a:stCxn id="13" idx="2"/>
            </p:cNvCxnSpPr>
            <p:nvPr/>
          </p:nvCxnSpPr>
          <p:spPr>
            <a:xfrm>
              <a:off x="6512147" y="465965"/>
              <a:ext cx="0" cy="55344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e 14"/>
          <p:cNvGrpSpPr/>
          <p:nvPr/>
        </p:nvGrpSpPr>
        <p:grpSpPr>
          <a:xfrm>
            <a:off x="6781800" y="2495550"/>
            <a:ext cx="2255315" cy="1584181"/>
            <a:chOff x="2209800" y="98263"/>
            <a:chExt cx="2255315" cy="1584181"/>
          </a:xfrm>
        </p:grpSpPr>
        <p:pic>
          <p:nvPicPr>
            <p:cNvPr id="16" name="Image 15"/>
            <p:cNvPicPr>
              <a:picLocks noChangeAspect="1"/>
            </p:cNvPicPr>
            <p:nvPr/>
          </p:nvPicPr>
          <p:blipFill>
            <a:blip r:embed="rId3"/>
            <a:stretch>
              <a:fillRect/>
            </a:stretch>
          </p:blipFill>
          <p:spPr>
            <a:xfrm>
              <a:off x="2797409" y="98263"/>
              <a:ext cx="1080096" cy="1260112"/>
            </a:xfrm>
            <a:prstGeom prst="rect">
              <a:avLst/>
            </a:prstGeom>
          </p:spPr>
        </p:pic>
        <p:sp>
          <p:nvSpPr>
            <p:cNvPr id="17" name="Rectangle 16"/>
            <p:cNvSpPr/>
            <p:nvPr/>
          </p:nvSpPr>
          <p:spPr>
            <a:xfrm>
              <a:off x="2209800" y="1313112"/>
              <a:ext cx="2255315" cy="369332"/>
            </a:xfrm>
            <a:prstGeom prst="rect">
              <a:avLst/>
            </a:prstGeom>
          </p:spPr>
          <p:txBody>
            <a:bodyPr wrap="square">
              <a:spAutoFit/>
            </a:bodyPr>
            <a:lstStyle/>
            <a:p>
              <a:r>
                <a:rPr lang="en-US" sz="900" dirty="0">
                  <a:hlinkClick r:id="rId4"/>
                </a:rPr>
                <a:t>https://</a:t>
              </a:r>
              <a:r>
                <a:rPr lang="en-US" sz="900" dirty="0" smtClean="0">
                  <a:hlinkClick r:id="rId4"/>
                </a:rPr>
                <a:t>dev.to/srebalaji/useful-tricks-you-might-not-know-about-git-stash-117e</a:t>
              </a:r>
              <a:r>
                <a:rPr lang="en-US" sz="900" dirty="0" smtClean="0"/>
                <a:t> </a:t>
              </a:r>
              <a:endParaRPr lang="en-US" sz="900" dirty="0"/>
            </a:p>
          </p:txBody>
        </p:sp>
      </p:grpSp>
    </p:spTree>
    <p:extLst>
      <p:ext uri="{BB962C8B-B14F-4D97-AF65-F5344CB8AC3E}">
        <p14:creationId xmlns:p14="http://schemas.microsoft.com/office/powerpoint/2010/main" val="295864066"/>
      </p:ext>
    </p:extLst>
  </p:cSld>
  <p:clrMapOvr>
    <a:masterClrMapping/>
  </p:clrMapOvr>
  <p:transition>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smtClean="0">
                <a:solidFill>
                  <a:schemeClr val="bg1"/>
                </a:solidFill>
              </a:rPr>
              <a:t>from master </a:t>
            </a:r>
            <a:r>
              <a:rPr lang="en-US" dirty="0" smtClean="0">
                <a:solidFill>
                  <a:schemeClr val="bg1"/>
                </a:solidFill>
              </a:rPr>
              <a:t>(still respecting naming convention) + switch to it</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Pay attention to use </a:t>
            </a:r>
            <a:r>
              <a:rPr lang="en-US" b="1" dirty="0" smtClean="0">
                <a:solidFill>
                  <a:schemeClr val="bg1"/>
                </a:solidFill>
              </a:rPr>
              <a:t>master</a:t>
            </a:r>
            <a:r>
              <a:rPr lang="en-US" dirty="0" smtClean="0">
                <a:solidFill>
                  <a:schemeClr val="bg1"/>
                </a:solidFill>
              </a:rPr>
              <a:t> as starting point and not your currently checked out branch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3554911618"/>
      </p:ext>
    </p:extLst>
  </p:cSld>
  <p:clrMapOvr>
    <a:masterClrMapping/>
  </p:clrMapOvr>
  <p:transition>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Create another feature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1550988"/>
          </a:xfrm>
        </p:spPr>
        <p:txBody>
          <a:bodyPr/>
          <a:lstStyle/>
          <a:p>
            <a:pPr marL="342900" indent="-342900">
              <a:buFont typeface="Wingdings" panose="05000000000000000000" pitchFamily="2" charset="2"/>
              <a:buChar char="§"/>
            </a:pPr>
            <a:r>
              <a:rPr lang="en-US" dirty="0" smtClean="0">
                <a:solidFill>
                  <a:schemeClr val="bg1"/>
                </a:solidFill>
              </a:rPr>
              <a:t>Create another branch </a:t>
            </a:r>
            <a:r>
              <a:rPr lang="en-US" b="1" dirty="0">
                <a:solidFill>
                  <a:schemeClr val="bg1"/>
                </a:solidFill>
              </a:rPr>
              <a:t>from master </a:t>
            </a:r>
            <a:r>
              <a:rPr lang="en-US" dirty="0">
                <a:solidFill>
                  <a:schemeClr val="bg1"/>
                </a:solidFill>
              </a:rPr>
              <a:t>(still respecting naming convention) + switch to </a:t>
            </a:r>
            <a:r>
              <a:rPr lang="en-US" dirty="0" smtClean="0">
                <a:solidFill>
                  <a:schemeClr val="bg1"/>
                </a:solidFill>
              </a:rPr>
              <a:t>it</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checkout –b SA2_BLM2 master</a:t>
            </a:r>
          </a:p>
        </p:txBody>
      </p:sp>
      <p:sp>
        <p:nvSpPr>
          <p:cNvPr id="2" name="ZoneTexte 1"/>
          <p:cNvSpPr txBox="1"/>
          <p:nvPr/>
        </p:nvSpPr>
        <p:spPr bwMode="black">
          <a:xfrm>
            <a:off x="762000" y="3562350"/>
            <a:ext cx="7203757" cy="1384995"/>
          </a:xfrm>
          <a:prstGeom prst="rect">
            <a:avLst/>
          </a:prstGeom>
          <a:noFill/>
        </p:spPr>
        <p:txBody>
          <a:bodyPr wrap="square" lIns="85730" tIns="0" rIns="0" bIns="0" rtlCol="0">
            <a:spAutoFit/>
          </a:bodyPr>
          <a:lstStyle/>
          <a:p>
            <a:r>
              <a:rPr lang="en-US" dirty="0" smtClean="0">
                <a:solidFill>
                  <a:srgbClr val="FF0000"/>
                </a:solidFill>
                <a:latin typeface="Consolas" panose="020B0609020204030204" pitchFamily="49" charset="0"/>
                <a:cs typeface="Consolas" panose="020B0609020204030204" pitchFamily="49" charset="0"/>
              </a:rPr>
              <a:t>[error: Your local changes to the following files would be overwritten by checkout:</a:t>
            </a:r>
          </a:p>
          <a:p>
            <a:r>
              <a:rPr lang="en-US" dirty="0" smtClean="0">
                <a:solidFill>
                  <a:srgbClr val="FF0000"/>
                </a:solidFill>
                <a:latin typeface="Consolas" panose="020B0609020204030204" pitchFamily="49" charset="0"/>
                <a:cs typeface="Consolas" panose="020B0609020204030204" pitchFamily="49" charset="0"/>
              </a:rPr>
              <a:t>        &lt;your modified file&gt;</a:t>
            </a:r>
          </a:p>
          <a:p>
            <a:r>
              <a:rPr lang="en-US" dirty="0" smtClean="0">
                <a:solidFill>
                  <a:srgbClr val="FF0000"/>
                </a:solidFill>
                <a:latin typeface="Consolas" panose="020B0609020204030204" pitchFamily="49" charset="0"/>
                <a:cs typeface="Consolas" panose="020B0609020204030204" pitchFamily="49" charset="0"/>
              </a:rPr>
              <a:t>Please commit your changes or stash them before you can switch branches.]</a:t>
            </a:r>
            <a:endParaRPr lang="en-US" dirty="0">
              <a:solidFill>
                <a:srgbClr val="FF0000"/>
              </a:solidFill>
              <a:latin typeface="Consolas" panose="020B0609020204030204" pitchFamily="49" charset="0"/>
              <a:cs typeface="Consolas" panose="020B0609020204030204" pitchFamily="49" charset="0"/>
            </a:endParaRPr>
          </a:p>
        </p:txBody>
      </p:sp>
      <p:pic>
        <p:nvPicPr>
          <p:cNvPr id="11" name="Image 10"/>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697868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operations are mostly local</a:t>
            </a:r>
            <a:endParaRPr lang="en-US" dirty="0"/>
          </a:p>
          <a:p>
            <a:endParaRPr lang="en-US" dirty="0"/>
          </a:p>
        </p:txBody>
      </p:sp>
      <p:sp>
        <p:nvSpPr>
          <p:cNvPr id="10" name="Content Placeholder 8"/>
          <p:cNvSpPr>
            <a:spLocks noGrp="1"/>
          </p:cNvSpPr>
          <p:nvPr>
            <p:ph sz="quarter" idx="10"/>
          </p:nvPr>
        </p:nvSpPr>
        <p:spPr>
          <a:xfrm>
            <a:off x="457200" y="1782762"/>
            <a:ext cx="8229600" cy="1779588"/>
          </a:xfrm>
        </p:spPr>
        <p:txBody>
          <a:bodyPr/>
          <a:lstStyle/>
          <a:p>
            <a:pPr marL="342900" indent="-342900">
              <a:buFont typeface="Wingdings" panose="05000000000000000000" pitchFamily="2" charset="2"/>
              <a:buChar char="§"/>
            </a:pPr>
            <a:r>
              <a:rPr lang="en-US" dirty="0" smtClean="0"/>
              <a:t>Any repo is self-sufficient</a:t>
            </a:r>
          </a:p>
          <a:p>
            <a:pPr marL="342900" lvl="0" indent="-342900">
              <a:buFont typeface="Wingdings" panose="05000000000000000000" pitchFamily="2" charset="2"/>
              <a:buChar char="§"/>
            </a:pPr>
            <a:r>
              <a:rPr lang="en-US" dirty="0" smtClean="0"/>
              <a:t>All the information, files and history are stored locally</a:t>
            </a:r>
          </a:p>
          <a:p>
            <a:pPr marL="342900" indent="-342900">
              <a:buFont typeface="Wingdings" panose="05000000000000000000" pitchFamily="2" charset="2"/>
              <a:buChar char="§"/>
            </a:pPr>
            <a:r>
              <a:rPr lang="en-US" dirty="0" smtClean="0"/>
              <a:t>As a consequence operations are local… and fast</a:t>
            </a:r>
          </a:p>
        </p:txBody>
      </p:sp>
      <p:sp>
        <p:nvSpPr>
          <p:cNvPr id="5" name="AutoShape 76"/>
          <p:cNvSpPr>
            <a:spLocks noChangeArrowheads="1"/>
          </p:cNvSpPr>
          <p:nvPr/>
        </p:nvSpPr>
        <p:spPr bwMode="gray">
          <a:xfrm rot="10800000" flipV="1">
            <a:off x="2070271" y="3977613"/>
            <a:ext cx="5003457" cy="509942"/>
          </a:xfrm>
          <a:prstGeom prst="roundRect">
            <a:avLst>
              <a:gd name="adj" fmla="val 16743"/>
            </a:avLst>
          </a:prstGeom>
          <a:ln>
            <a:solidFill>
              <a:srgbClr val="EE292F"/>
            </a:solidFill>
            <a:prstDash val="dash"/>
            <a:headEnd/>
            <a:tailEnd/>
          </a:ln>
          <a:extLst/>
        </p:spPr>
        <p:style>
          <a:lnRef idx="2">
            <a:schemeClr val="accent4"/>
          </a:lnRef>
          <a:fillRef idx="1">
            <a:schemeClr val="lt1"/>
          </a:fillRef>
          <a:effectRef idx="0">
            <a:schemeClr val="accent4"/>
          </a:effectRef>
          <a:fontRef idx="minor">
            <a:schemeClr val="dk1"/>
          </a:fontRef>
        </p:style>
        <p:txBody>
          <a:bodyPr rot="0" vert="horz" wrap="square" lIns="36000" tIns="36000" rIns="36000" bIns="36000" anchor="ctr" anchorCtr="0" upright="1">
            <a:noAutofit/>
          </a:bodyPr>
          <a:lstStyle/>
          <a:p>
            <a:pPr algn="ctr">
              <a:spcAft>
                <a:spcPts val="0"/>
              </a:spcAft>
            </a:pPr>
            <a:r>
              <a:rPr lang="en-US" sz="2400" b="1" dirty="0">
                <a:solidFill>
                  <a:schemeClr val="tx1"/>
                </a:solidFill>
                <a:ea typeface="SimSun"/>
                <a:cs typeface="Verdana"/>
              </a:rPr>
              <a:t>C</a:t>
            </a:r>
            <a:r>
              <a:rPr lang="en-US" sz="2400" b="1" dirty="0" smtClean="0">
                <a:solidFill>
                  <a:schemeClr val="tx1"/>
                </a:solidFill>
                <a:ea typeface="SimSun"/>
                <a:cs typeface="Verdana"/>
              </a:rPr>
              <a:t>ommit </a:t>
            </a:r>
            <a:r>
              <a:rPr lang="en-US" sz="2400" dirty="0" smtClean="0">
                <a:solidFill>
                  <a:schemeClr val="tx1"/>
                </a:solidFill>
                <a:ea typeface="SimSun"/>
                <a:cs typeface="Verdana"/>
              </a:rPr>
              <a:t>and</a:t>
            </a:r>
            <a:r>
              <a:rPr lang="en-US" sz="2400" b="1" dirty="0" smtClean="0">
                <a:solidFill>
                  <a:schemeClr val="tx1"/>
                </a:solidFill>
                <a:ea typeface="SimSun"/>
                <a:cs typeface="Verdana"/>
              </a:rPr>
              <a:t> checkout </a:t>
            </a:r>
            <a:r>
              <a:rPr lang="en-US" sz="2400" dirty="0" smtClean="0">
                <a:solidFill>
                  <a:schemeClr val="tx1"/>
                </a:solidFill>
                <a:ea typeface="SimSun"/>
                <a:cs typeface="Verdana"/>
              </a:rPr>
              <a:t>are local too !</a:t>
            </a:r>
            <a:endParaRPr lang="en-US" sz="2400" dirty="0">
              <a:solidFill>
                <a:schemeClr val="tx1"/>
              </a:solidFill>
              <a:ea typeface="SimSun"/>
              <a:cs typeface="Verdana"/>
            </a:endParaRPr>
          </a:p>
        </p:txBody>
      </p:sp>
    </p:spTree>
    <p:extLst>
      <p:ext uri="{BB962C8B-B14F-4D97-AF65-F5344CB8AC3E}">
        <p14:creationId xmlns:p14="http://schemas.microsoft.com/office/powerpoint/2010/main" val="4207944191"/>
      </p:ext>
    </p:extLst>
  </p:cSld>
  <p:clrMapOvr>
    <a:masterClrMapping/>
  </p:clrMapOvr>
  <p:transition>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Stash</a:t>
            </a:r>
          </a:p>
          <a:p>
            <a:pPr marL="342900" indent="-342900">
              <a:buFont typeface="Wingdings" panose="05000000000000000000" pitchFamily="2" charset="2"/>
              <a:buChar char="§"/>
            </a:pPr>
            <a:r>
              <a:rPr lang="en-US" dirty="0" smtClean="0">
                <a:solidFill>
                  <a:schemeClr val="bg1"/>
                </a:solidFill>
              </a:rPr>
              <a:t>Check content of your stash</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49054485"/>
      </p:ext>
    </p:extLst>
  </p:cSld>
  <p:clrMapOvr>
    <a:masterClrMapping/>
  </p:clrMapOvr>
  <p:transition>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Stash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Stash</a:t>
            </a:r>
          </a:p>
          <a:p>
            <a:pPr marL="342900" indent="-342900">
              <a:buFont typeface="Wingdings" panose="05000000000000000000" pitchFamily="2" charset="2"/>
              <a:buChar char="§"/>
            </a:pPr>
            <a:r>
              <a:rPr lang="en-US" dirty="0">
                <a:solidFill>
                  <a:schemeClr val="bg1"/>
                </a:solidFill>
              </a:rPr>
              <a:t>Check content of </a:t>
            </a:r>
            <a:r>
              <a:rPr lang="en-US" dirty="0" smtClean="0">
                <a:solidFill>
                  <a:schemeClr val="bg1"/>
                </a:solidFill>
              </a:rPr>
              <a:t>your stash</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list</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show –p stash@{0}</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106904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Retry to create your branch</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cs typeface="Consolas" panose="020B0609020204030204" pitchFamily="49" charset="0"/>
              </a:rPr>
              <a:t>Now your working directory is clean </a:t>
            </a:r>
            <a:r>
              <a:rPr lang="en-US" dirty="0" smtClean="0">
                <a:solidFill>
                  <a:schemeClr val="bg1"/>
                </a:solidFill>
                <a:cs typeface="Consolas" panose="020B0609020204030204" pitchFamily="49" charset="0"/>
                <a:sym typeface="Wingdings" panose="05000000000000000000" pitchFamily="2" charset="2"/>
              </a:rPr>
              <a:t></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checkout –b SA2_BLM2 master</a:t>
            </a:r>
            <a:endParaRPr lang="en-US" dirty="0" smtClean="0">
              <a:solidFill>
                <a:schemeClr val="bg1"/>
              </a:solidFill>
              <a:cs typeface="Consolas" panose="020B0609020204030204" pitchFamily="49" charset="0"/>
            </a:endParaRP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422202163"/>
      </p:ext>
    </p:extLst>
  </p:cSld>
  <p:clrMapOvr>
    <a:masterClrMapping/>
  </p:clrMapOvr>
  <p:transition>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fetch : </a:t>
            </a:r>
            <a:r>
              <a:rPr lang="en-US" sz="2400" dirty="0" smtClean="0"/>
              <a:t>download objects</a:t>
            </a:r>
            <a:br>
              <a:rPr lang="en-US" sz="2400" dirty="0" smtClean="0"/>
            </a:br>
            <a:r>
              <a:rPr lang="en-US" sz="2400" dirty="0" smtClean="0"/>
              <a:t>            and refs from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969160"/>
            <a:ext cx="8458200" cy="2964790"/>
          </a:xfrm>
        </p:spPr>
        <p:txBody>
          <a:bodyPr/>
          <a:lstStyle/>
          <a:p>
            <a:pPr marL="342900" indent="-342900">
              <a:buFont typeface="Wingdings" panose="05000000000000000000" pitchFamily="2" charset="2"/>
              <a:buChar char="§"/>
            </a:pPr>
            <a:r>
              <a:rPr lang="en-US" dirty="0"/>
              <a:t>Fetch branches and tags from a </a:t>
            </a:r>
            <a:r>
              <a:rPr lang="en-US" dirty="0" smtClean="0"/>
              <a:t>given remote repo</a:t>
            </a:r>
            <a:endParaRPr lang="en-US" u="sng"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&lt;remote&gt;</a:t>
            </a:r>
            <a:endParaRPr lang="en-US" dirty="0" smtClean="0"/>
          </a:p>
          <a:p>
            <a:pPr marL="342900" indent="-342900">
              <a:buFont typeface="Wingdings" panose="05000000000000000000" pitchFamily="2" charset="2"/>
              <a:buChar char="§"/>
            </a:pPr>
            <a:r>
              <a:rPr lang="en-US" dirty="0" smtClean="0"/>
              <a:t>Fetch from all configured remotes</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fetch --all</a:t>
            </a:r>
            <a:endParaRPr lang="en-US" dirty="0"/>
          </a:p>
        </p:txBody>
      </p:sp>
      <p:grpSp>
        <p:nvGrpSpPr>
          <p:cNvPr id="2" name="Groupe 1"/>
          <p:cNvGrpSpPr/>
          <p:nvPr/>
        </p:nvGrpSpPr>
        <p:grpSpPr>
          <a:xfrm>
            <a:off x="5902567" y="204428"/>
            <a:ext cx="3012833" cy="1376722"/>
            <a:chOff x="7009332" y="204428"/>
            <a:chExt cx="1747969" cy="798739"/>
          </a:xfrm>
        </p:grpSpPr>
        <p:sp>
          <p:nvSpPr>
            <p:cNvPr id="5" name="Rectangle à coins arrondis 4"/>
            <p:cNvSpPr/>
            <p:nvPr/>
          </p:nvSpPr>
          <p:spPr>
            <a:xfrm>
              <a:off x="7009332" y="204428"/>
              <a:ext cx="870833" cy="250365"/>
            </a:xfrm>
            <a:prstGeom prst="roundRect">
              <a:avLst/>
            </a:prstGeom>
            <a:solidFill>
              <a:schemeClr val="bg1">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cs typeface="Consolas" panose="020B0609020204030204" pitchFamily="49" charset="0"/>
                </a:rPr>
                <a:t>.</a:t>
              </a:r>
              <a:r>
                <a:rPr lang="en-US" sz="800" dirty="0" err="1" smtClean="0">
                  <a:cs typeface="Consolas" panose="020B0609020204030204" pitchFamily="49" charset="0"/>
                </a:rPr>
                <a:t>git</a:t>
              </a:r>
              <a:r>
                <a:rPr lang="en-US" sz="800" dirty="0" smtClean="0">
                  <a:cs typeface="Consolas" panose="020B0609020204030204" pitchFamily="49" charset="0"/>
                </a:rPr>
                <a:t> directory (Repository)</a:t>
              </a:r>
              <a:endParaRPr lang="en-US" sz="800" dirty="0">
                <a:cs typeface="Consolas" panose="020B0609020204030204" pitchFamily="49" charset="0"/>
              </a:endParaRPr>
            </a:p>
          </p:txBody>
        </p:sp>
        <p:sp>
          <p:nvSpPr>
            <p:cNvPr id="8" name="Rectangle à coins arrondis 7"/>
            <p:cNvSpPr/>
            <p:nvPr/>
          </p:nvSpPr>
          <p:spPr>
            <a:xfrm>
              <a:off x="7974439" y="204428"/>
              <a:ext cx="782862" cy="250365"/>
            </a:xfrm>
            <a:prstGeom prst="roundRect">
              <a:avLst/>
            </a:prstGeom>
            <a:solidFill>
              <a:schemeClr val="bg1">
                <a:lumMod val="7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cs typeface="Consolas" panose="020B0609020204030204" pitchFamily="49" charset="0"/>
                </a:rPr>
                <a:t>Remote repository</a:t>
              </a:r>
              <a:endParaRPr lang="en-US" sz="800" dirty="0">
                <a:solidFill>
                  <a:schemeClr val="tx1"/>
                </a:solidFill>
                <a:cs typeface="Consolas" panose="020B0609020204030204" pitchFamily="49" charset="0"/>
              </a:endParaRPr>
            </a:p>
          </p:txBody>
        </p:sp>
        <p:cxnSp>
          <p:nvCxnSpPr>
            <p:cNvPr id="12" name="Connecteur droit 11"/>
            <p:cNvCxnSpPr>
              <a:stCxn id="8" idx="2"/>
            </p:cNvCxnSpPr>
            <p:nvPr/>
          </p:nvCxnSpPr>
          <p:spPr>
            <a:xfrm flipH="1">
              <a:off x="8360719" y="454793"/>
              <a:ext cx="5151" cy="53170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444748" y="454793"/>
              <a:ext cx="2605" cy="5483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lèche gauche 14"/>
            <p:cNvSpPr/>
            <p:nvPr/>
          </p:nvSpPr>
          <p:spPr>
            <a:xfrm>
              <a:off x="7467601" y="584980"/>
              <a:ext cx="872870" cy="288000"/>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Fetch</a:t>
              </a:r>
              <a:endParaRPr lang="en-US" sz="700" dirty="0"/>
            </a:p>
          </p:txBody>
        </p:sp>
      </p:grpSp>
    </p:spTree>
    <p:extLst>
      <p:ext uri="{BB962C8B-B14F-4D97-AF65-F5344CB8AC3E}">
        <p14:creationId xmlns:p14="http://schemas.microsoft.com/office/powerpoint/2010/main" val="3362242295"/>
      </p:ext>
    </p:extLst>
  </p:cSld>
  <p:clrMapOvr>
    <a:masterClrMapping/>
  </p:clrMapOvr>
  <p:transition>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smtClean="0">
                <a:cs typeface="Consolas" panose="020B0609020204030204" pitchFamily="49" charset="0"/>
              </a:rPr>
              <a:t>rebase : </a:t>
            </a:r>
            <a:r>
              <a:rPr lang="en-US" sz="2400" dirty="0" smtClean="0"/>
              <a:t>apply commits on top of another branch</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345790"/>
          </a:xfrm>
        </p:spPr>
        <p:txBody>
          <a:bodyPr/>
          <a:lstStyle/>
          <a:p>
            <a:pPr marL="342900" indent="-342900">
              <a:buFont typeface="Wingdings" panose="05000000000000000000" pitchFamily="2" charset="2"/>
              <a:buChar char="§"/>
            </a:pPr>
            <a:r>
              <a:rPr lang="en-US" dirty="0" smtClean="0"/>
              <a:t>Apply commits of current branch on top of given branch</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&lt;branch&gt;</a:t>
            </a:r>
            <a:endParaRPr lang="en-US" dirty="0" smtClean="0"/>
          </a:p>
          <a:p>
            <a:pPr marL="342900" indent="-342900">
              <a:buFont typeface="Wingdings" panose="05000000000000000000" pitchFamily="2" charset="2"/>
              <a:buChar char="§"/>
            </a:pPr>
            <a:r>
              <a:rPr lang="en-US" dirty="0" smtClean="0"/>
              <a:t>Edit the list </a:t>
            </a:r>
            <a:r>
              <a:rPr lang="en-US" dirty="0"/>
              <a:t>of </a:t>
            </a:r>
            <a:r>
              <a:rPr lang="en-US" dirty="0" smtClean="0"/>
              <a:t>commits </a:t>
            </a:r>
            <a:r>
              <a:rPr lang="en-US" dirty="0"/>
              <a:t>which are about to be rebased</a:t>
            </a:r>
            <a:endParaRPr lang="en-US" dirty="0" smtClean="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rebase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&lt;branch&gt;</a:t>
            </a:r>
            <a:endParaRPr lang="en-US" dirty="0"/>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078" y="3875806"/>
            <a:ext cx="805961" cy="66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4"/>
          <p:cNvSpPr txBox="1"/>
          <p:nvPr/>
        </p:nvSpPr>
        <p:spPr bwMode="black">
          <a:xfrm>
            <a:off x="1536039" y="3889444"/>
            <a:ext cx="4953000" cy="615553"/>
          </a:xfrm>
          <a:prstGeom prst="rect">
            <a:avLst/>
          </a:prstGeom>
          <a:noFill/>
        </p:spPr>
        <p:txBody>
          <a:bodyPr wrap="square" lIns="85730" tIns="0" rIns="0" bIns="0" rtlCol="0">
            <a:spAutoFit/>
          </a:bodyPr>
          <a:lstStyle/>
          <a:p>
            <a:pPr marL="0" indent="0">
              <a:buClr>
                <a:schemeClr val="tx2"/>
              </a:buClr>
              <a:buFont typeface="Arial" pitchFamily="34" charset="0"/>
              <a:buNone/>
              <a:tabLst/>
            </a:pPr>
            <a:r>
              <a:rPr lang="en-GB" sz="2000" b="1" dirty="0">
                <a:solidFill>
                  <a:srgbClr val="FF0000"/>
                </a:solidFill>
              </a:rPr>
              <a:t>This </a:t>
            </a:r>
            <a:r>
              <a:rPr lang="en-GB" sz="2000" b="1" dirty="0" smtClean="0">
                <a:solidFill>
                  <a:srgbClr val="FF0000"/>
                </a:solidFill>
              </a:rPr>
              <a:t>operation may have consequences for other contributors on the project</a:t>
            </a:r>
            <a:endParaRPr lang="en-US" sz="2000" b="1" dirty="0">
              <a:solidFill>
                <a:srgbClr val="FF0000"/>
              </a:solidFill>
            </a:endParaRPr>
          </a:p>
        </p:txBody>
      </p:sp>
    </p:spTree>
    <p:extLst>
      <p:ext uri="{BB962C8B-B14F-4D97-AF65-F5344CB8AC3E}">
        <p14:creationId xmlns:p14="http://schemas.microsoft.com/office/powerpoint/2010/main" val="3304373205"/>
      </p:ext>
    </p:extLst>
  </p:cSld>
  <p:clrMapOvr>
    <a:masterClrMapping/>
  </p:clrMapOvr>
  <p:transition>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8"/>
            <a:ext cx="4572000" cy="1204251"/>
          </a:xfrm>
        </p:spPr>
        <p:txBody>
          <a:bodyPr/>
          <a:lstStyle/>
          <a:p>
            <a:r>
              <a:rPr lang="en-US" sz="2400" dirty="0" smtClean="0">
                <a:cs typeface="Consolas" panose="020B0609020204030204" pitchFamily="49" charset="0"/>
              </a:rPr>
              <a:t>merge :</a:t>
            </a:r>
            <a:br>
              <a:rPr lang="en-US" sz="2400" dirty="0" smtClean="0">
                <a:cs typeface="Consolas" panose="020B0609020204030204" pitchFamily="49" charset="0"/>
              </a:rPr>
            </a:br>
            <a:r>
              <a:rPr lang="en-US" sz="2400" dirty="0" smtClean="0">
                <a:cs typeface="Consolas" panose="020B0609020204030204" pitchFamily="49" charset="0"/>
              </a:rPr>
              <a:t>join </a:t>
            </a:r>
            <a:r>
              <a:rPr lang="en-US" sz="2400" dirty="0">
                <a:cs typeface="Consolas" panose="020B0609020204030204" pitchFamily="49" charset="0"/>
              </a:rPr>
              <a:t>several development histories </a:t>
            </a:r>
            <a:r>
              <a:rPr lang="en-US" sz="2400" dirty="0" smtClean="0">
                <a:cs typeface="Consolas" panose="020B0609020204030204" pitchFamily="49" charset="0"/>
              </a:rPr>
              <a:t>together</a:t>
            </a:r>
            <a:endParaRPr lang="en-US" sz="2400" dirty="0">
              <a:cs typeface="Consolas" panose="020B0609020204030204" pitchFamily="49" charset="0"/>
            </a:endParaRPr>
          </a:p>
        </p:txBody>
      </p:sp>
      <p:sp>
        <p:nvSpPr>
          <p:cNvPr id="3" name="Rectangle 2"/>
          <p:cNvSpPr/>
          <p:nvPr/>
        </p:nvSpPr>
        <p:spPr>
          <a:xfrm>
            <a:off x="457200" y="3333750"/>
            <a:ext cx="3188693" cy="1077218"/>
          </a:xfrm>
          <a:prstGeom prst="rect">
            <a:avLst/>
          </a:prstGeom>
        </p:spPr>
        <p:txBody>
          <a:bodyPr wrap="none">
            <a:spAutoFit/>
          </a:bodyPr>
          <a:lstStyle/>
          <a:p>
            <a:r>
              <a:rPr lang="en-US" sz="2400" dirty="0" smtClean="0">
                <a:solidFill>
                  <a:schemeClr val="tx1">
                    <a:lumMod val="75000"/>
                    <a:lumOff val="25000"/>
                  </a:schemeClr>
                </a:solidFill>
                <a:cs typeface="Consolas" panose="020B0609020204030204" pitchFamily="49" charset="0"/>
              </a:rPr>
              <a:t>Two strategies:</a:t>
            </a:r>
          </a:p>
          <a:p>
            <a:pPr marL="342900" indent="-342900">
              <a:buFont typeface="Arial" panose="020B0604020202020204" pitchFamily="34" charset="0"/>
              <a:buChar char="•"/>
            </a:pPr>
            <a:r>
              <a:rPr lang="en-US" sz="2000" dirty="0">
                <a:solidFill>
                  <a:schemeClr val="tx1">
                    <a:lumMod val="75000"/>
                    <a:lumOff val="25000"/>
                  </a:schemeClr>
                </a:solidFill>
                <a:cs typeface="Consolas" panose="020B0609020204030204" pitchFamily="49" charset="0"/>
              </a:rPr>
              <a:t>C</a:t>
            </a:r>
            <a:r>
              <a:rPr lang="en-US" sz="2000" dirty="0" smtClean="0">
                <a:solidFill>
                  <a:schemeClr val="tx1">
                    <a:lumMod val="75000"/>
                    <a:lumOff val="25000"/>
                  </a:schemeClr>
                </a:solidFill>
                <a:cs typeface="Consolas" panose="020B0609020204030204" pitchFamily="49" charset="0"/>
              </a:rPr>
              <a:t>reate a merge commit</a:t>
            </a:r>
          </a:p>
          <a:p>
            <a:pPr marL="342900" indent="-342900">
              <a:buFont typeface="Arial" panose="020B0604020202020204" pitchFamily="34" charset="0"/>
              <a:buChar char="•"/>
            </a:pPr>
            <a:r>
              <a:rPr lang="en-US" sz="2000" dirty="0" smtClean="0">
                <a:solidFill>
                  <a:schemeClr val="tx1">
                    <a:lumMod val="75000"/>
                    <a:lumOff val="25000"/>
                  </a:schemeClr>
                </a:solidFill>
                <a:cs typeface="Consolas" panose="020B0609020204030204" pitchFamily="49" charset="0"/>
              </a:rPr>
              <a:t>Fast forward</a:t>
            </a:r>
            <a:endParaRPr lang="en-US" sz="2000" dirty="0">
              <a:solidFill>
                <a:schemeClr val="tx1">
                  <a:lumMod val="75000"/>
                  <a:lumOff val="25000"/>
                </a:schemeClr>
              </a:solidFill>
              <a:cs typeface="Consolas" panose="020B0609020204030204" pitchFamily="49" charset="0"/>
            </a:endParaRPr>
          </a:p>
        </p:txBody>
      </p:sp>
      <p:pic>
        <p:nvPicPr>
          <p:cNvPr id="5" name="Image 4"/>
          <p:cNvPicPr>
            <a:picLocks noChangeAspect="1"/>
          </p:cNvPicPr>
          <p:nvPr/>
        </p:nvPicPr>
        <p:blipFill>
          <a:blip r:embed="rId3"/>
          <a:stretch>
            <a:fillRect/>
          </a:stretch>
        </p:blipFill>
        <p:spPr>
          <a:xfrm>
            <a:off x="3645893" y="285750"/>
            <a:ext cx="5181600" cy="4629890"/>
          </a:xfrm>
          <a:prstGeom prst="rect">
            <a:avLst/>
          </a:prstGeom>
        </p:spPr>
      </p:pic>
      <p:sp>
        <p:nvSpPr>
          <p:cNvPr id="2" name="ZoneTexte 1"/>
          <p:cNvSpPr txBox="1"/>
          <p:nvPr/>
        </p:nvSpPr>
        <p:spPr bwMode="black">
          <a:xfrm>
            <a:off x="5257800"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8" name="ZoneTexte 7"/>
          <p:cNvSpPr txBox="1"/>
          <p:nvPr/>
        </p:nvSpPr>
        <p:spPr bwMode="black">
          <a:xfrm>
            <a:off x="7250707" y="402793"/>
            <a:ext cx="762000" cy="215444"/>
          </a:xfrm>
          <a:prstGeom prst="rect">
            <a:avLst/>
          </a:prstGeom>
          <a:solidFill>
            <a:schemeClr val="bg1"/>
          </a:solidFill>
          <a:ln>
            <a:noFill/>
          </a:ln>
        </p:spPr>
        <p:txBody>
          <a:bodyPr wrap="square" lIns="85730" tIns="0" rIns="0" bIns="0" rtlCol="0">
            <a:spAutoFit/>
          </a:bodyPr>
          <a:lstStyle/>
          <a:p>
            <a:pPr marL="0" indent="0" algn="l">
              <a:buClr>
                <a:schemeClr val="tx2"/>
              </a:buClr>
              <a:buFont typeface="Arial" pitchFamily="34" charset="0"/>
              <a:buNone/>
              <a:tabLst/>
            </a:pPr>
            <a:r>
              <a:rPr lang="fr-FR" sz="1400" b="1" noProof="0" dirty="0" smtClean="0">
                <a:solidFill>
                  <a:schemeClr val="tx2"/>
                </a:solidFill>
                <a:latin typeface="+mn-lt"/>
              </a:rPr>
              <a:t>master</a:t>
            </a:r>
            <a:endParaRPr lang="en-US" sz="1400" b="1" noProof="0" dirty="0" smtClean="0">
              <a:solidFill>
                <a:schemeClr val="tx2"/>
              </a:solidFill>
              <a:latin typeface="+mn-lt"/>
            </a:endParaRPr>
          </a:p>
        </p:txBody>
      </p:sp>
      <p:sp>
        <p:nvSpPr>
          <p:cNvPr id="4" name="ZoneTexte 3"/>
          <p:cNvSpPr txBox="1"/>
          <p:nvPr/>
        </p:nvSpPr>
        <p:spPr bwMode="black">
          <a:xfrm>
            <a:off x="8085931" y="4379218"/>
            <a:ext cx="533400" cy="218182"/>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fr-FR" sz="1400" noProof="0" dirty="0" smtClean="0">
                <a:solidFill>
                  <a:schemeClr val="tx2"/>
                </a:solidFill>
                <a:latin typeface="Consolas" panose="020B0609020204030204" pitchFamily="49" charset="0"/>
              </a:rPr>
              <a:t>--</a:t>
            </a:r>
            <a:r>
              <a:rPr lang="fr-FR" sz="1400" noProof="0" dirty="0" err="1" smtClean="0">
                <a:solidFill>
                  <a:schemeClr val="tx2"/>
                </a:solidFill>
                <a:latin typeface="Consolas" panose="020B0609020204030204" pitchFamily="49" charset="0"/>
              </a:rPr>
              <a:t>ff</a:t>
            </a:r>
            <a:endParaRPr lang="en-US" sz="1400" noProof="0" dirty="0" smtClean="0">
              <a:solidFill>
                <a:schemeClr val="tx2"/>
              </a:solidFill>
              <a:latin typeface="Consolas" panose="020B0609020204030204" pitchFamily="49" charset="0"/>
            </a:endParaRPr>
          </a:p>
        </p:txBody>
      </p:sp>
    </p:spTree>
    <p:extLst>
      <p:ext uri="{BB962C8B-B14F-4D97-AF65-F5344CB8AC3E}">
        <p14:creationId xmlns:p14="http://schemas.microsoft.com/office/powerpoint/2010/main" val="2808872109"/>
      </p:ext>
    </p:extLst>
  </p:cSld>
  <p:clrMapOvr>
    <a:masterClrMapping/>
  </p:clrMapOvr>
  <p:transition>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686800" cy="381000"/>
          </a:xfrm>
        </p:spPr>
        <p:txBody>
          <a:bodyPr/>
          <a:lstStyle/>
          <a:p>
            <a:r>
              <a:rPr lang="en-US" sz="2400" dirty="0">
                <a:cs typeface="Consolas" panose="020B0609020204030204" pitchFamily="49" charset="0"/>
              </a:rPr>
              <a:t>merge : join several development histories together</a:t>
            </a:r>
          </a:p>
          <a:p>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458200" cy="3498190"/>
          </a:xfrm>
        </p:spPr>
        <p:txBody>
          <a:bodyPr/>
          <a:lstStyle/>
          <a:p>
            <a:pPr marL="342900" indent="-342900">
              <a:spcBef>
                <a:spcPts val="900"/>
              </a:spcBef>
              <a:buFont typeface="Wingdings" panose="05000000000000000000" pitchFamily="2" charset="2"/>
              <a:buChar char="§"/>
            </a:pPr>
            <a:r>
              <a:rPr lang="en-US" dirty="0" smtClean="0"/>
              <a:t>Merge </a:t>
            </a:r>
            <a:r>
              <a:rPr lang="en-US" dirty="0"/>
              <a:t>branch </a:t>
            </a:r>
            <a:r>
              <a:rPr lang="en-US" dirty="0" smtClean="0"/>
              <a:t>FEATURE-1 with current branch</a:t>
            </a:r>
          </a:p>
          <a:p>
            <a:pPr>
              <a:spcBef>
                <a:spcPts val="90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merge FEATURE-1</a:t>
            </a:r>
            <a:endParaRPr lang="en-US" dirty="0"/>
          </a:p>
          <a:p>
            <a:pPr marL="342900" indent="-342900">
              <a:spcBef>
                <a:spcPts val="900"/>
              </a:spcBef>
              <a:buFont typeface="Wingdings" panose="05000000000000000000" pitchFamily="2" charset="2"/>
              <a:buChar char="§"/>
            </a:pPr>
            <a:r>
              <a:rPr lang="en-US" dirty="0" smtClean="0"/>
              <a:t>Abort </a:t>
            </a:r>
            <a:r>
              <a:rPr lang="en-US" dirty="0"/>
              <a:t>the merge process and </a:t>
            </a:r>
            <a:r>
              <a:rPr lang="en-US" dirty="0" smtClean="0"/>
              <a:t>reconstruct </a:t>
            </a:r>
            <a:r>
              <a:rPr lang="en-US" dirty="0"/>
              <a:t>the pre-merge state</a:t>
            </a:r>
          </a:p>
          <a:p>
            <a:pPr>
              <a:spcBef>
                <a:spcPts val="0"/>
              </a:spcBef>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merge --abort</a:t>
            </a:r>
            <a:endParaRPr lang="en-US" dirty="0"/>
          </a:p>
        </p:txBody>
      </p:sp>
    </p:spTree>
    <p:extLst>
      <p:ext uri="{BB962C8B-B14F-4D97-AF65-F5344CB8AC3E}">
        <p14:creationId xmlns:p14="http://schemas.microsoft.com/office/powerpoint/2010/main" val="2437783268"/>
      </p:ext>
    </p:extLst>
  </p:cSld>
  <p:clrMapOvr>
    <a:masterClrMapping/>
  </p:clrMapOvr>
  <p:transition>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a:xfrm>
            <a:off x="457200" y="986499"/>
            <a:ext cx="8458200" cy="381000"/>
          </a:xfrm>
        </p:spPr>
        <p:txBody>
          <a:bodyPr/>
          <a:lstStyle/>
          <a:p>
            <a:r>
              <a:rPr lang="en-US" sz="2400" dirty="0" smtClean="0">
                <a:cs typeface="Consolas" panose="020B0609020204030204" pitchFamily="49" charset="0"/>
              </a:rPr>
              <a:t>pull : </a:t>
            </a:r>
            <a:r>
              <a:rPr lang="en-US" sz="2400" dirty="0" smtClean="0"/>
              <a:t>fetch from and integrate with another repository</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534400" cy="3345790"/>
          </a:xfrm>
        </p:spPr>
        <p:txBody>
          <a:bodyPr/>
          <a:lstStyle/>
          <a:p>
            <a:pPr marL="342900" indent="-342900">
              <a:buFont typeface="Wingdings" panose="05000000000000000000" pitchFamily="2" charset="2"/>
              <a:buChar char="§"/>
            </a:pPr>
            <a:r>
              <a:rPr lang="en-US" dirty="0"/>
              <a:t>Shorthand for </a:t>
            </a:r>
            <a:r>
              <a:rPr lang="en-US" i="1" dirty="0" err="1">
                <a:latin typeface="Consolas" panose="020B0609020204030204" pitchFamily="49" charset="0"/>
              </a:rPr>
              <a:t>git</a:t>
            </a:r>
            <a:r>
              <a:rPr lang="en-US" i="1" dirty="0">
                <a:latin typeface="Consolas" panose="020B0609020204030204" pitchFamily="49" charset="0"/>
              </a:rPr>
              <a:t> </a:t>
            </a:r>
            <a:r>
              <a:rPr lang="en-US" i="1" dirty="0" smtClean="0">
                <a:latin typeface="Consolas" panose="020B0609020204030204" pitchFamily="49" charset="0"/>
              </a:rPr>
              <a:t>fetch &amp;&amp; </a:t>
            </a:r>
            <a:r>
              <a:rPr lang="en-US" i="1" dirty="0" err="1" smtClean="0">
                <a:latin typeface="Consolas" panose="020B0609020204030204" pitchFamily="49" charset="0"/>
              </a:rPr>
              <a:t>git</a:t>
            </a:r>
            <a:r>
              <a:rPr lang="en-US" i="1" dirty="0" smtClean="0">
                <a:latin typeface="Consolas" panose="020B0609020204030204" pitchFamily="49" charset="0"/>
              </a:rPr>
              <a:t> merge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pull &lt;remote&gt; &lt;branch&gt;</a:t>
            </a:r>
            <a:endParaRPr lang="en-US" dirty="0" smtClean="0"/>
          </a:p>
          <a:p>
            <a:pPr marL="342900" indent="-342900">
              <a:buFont typeface="Wingdings" panose="05000000000000000000" pitchFamily="2" charset="2"/>
              <a:buChar char="§"/>
            </a:pPr>
            <a:r>
              <a:rPr lang="en-US" dirty="0">
                <a:solidFill>
                  <a:srgbClr val="00B050"/>
                </a:solidFill>
              </a:rPr>
              <a:t>Shorthand for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fetch </a:t>
            </a:r>
            <a:r>
              <a:rPr lang="en-US" dirty="0">
                <a:solidFill>
                  <a:srgbClr val="00B050"/>
                </a:solidFill>
              </a:rPr>
              <a:t>followed by </a:t>
            </a:r>
            <a:r>
              <a:rPr lang="en-US" i="1" dirty="0" err="1">
                <a:solidFill>
                  <a:srgbClr val="00B050"/>
                </a:solidFill>
                <a:latin typeface="Consolas" panose="020B0609020204030204" pitchFamily="49" charset="0"/>
              </a:rPr>
              <a:t>git</a:t>
            </a:r>
            <a:r>
              <a:rPr lang="en-US" i="1" dirty="0">
                <a:solidFill>
                  <a:srgbClr val="00B050"/>
                </a:solidFill>
                <a:latin typeface="Consolas" panose="020B0609020204030204" pitchFamily="49" charset="0"/>
              </a:rPr>
              <a:t> </a:t>
            </a:r>
            <a:r>
              <a:rPr lang="en-US" i="1" dirty="0" smtClean="0">
                <a:solidFill>
                  <a:srgbClr val="00B050"/>
                </a:solidFill>
                <a:latin typeface="Consolas" panose="020B0609020204030204" pitchFamily="49" charset="0"/>
              </a:rPr>
              <a:t>rebase</a:t>
            </a:r>
          </a:p>
          <a:p>
            <a:r>
              <a:rPr lang="en-US" dirty="0" smtClean="0">
                <a:solidFill>
                  <a:srgbClr val="00B050"/>
                </a:solidFill>
                <a:latin typeface="Consolas" panose="020B0609020204030204" pitchFamily="49" charset="0"/>
                <a:cs typeface="Consolas" panose="020B0609020204030204" pitchFamily="49" charset="0"/>
              </a:rPr>
              <a:t>$ </a:t>
            </a:r>
            <a:r>
              <a:rPr lang="en-US" dirty="0" err="1" smtClean="0">
                <a:solidFill>
                  <a:srgbClr val="00B050"/>
                </a:solidFill>
                <a:latin typeface="Consolas" panose="020B0609020204030204" pitchFamily="49" charset="0"/>
                <a:cs typeface="Consolas" panose="020B0609020204030204" pitchFamily="49" charset="0"/>
              </a:rPr>
              <a:t>git</a:t>
            </a:r>
            <a:r>
              <a:rPr lang="en-US" dirty="0" smtClean="0">
                <a:solidFill>
                  <a:srgbClr val="00B050"/>
                </a:solidFill>
                <a:latin typeface="Consolas" panose="020B0609020204030204" pitchFamily="49" charset="0"/>
                <a:cs typeface="Consolas" panose="020B0609020204030204" pitchFamily="49" charset="0"/>
              </a:rPr>
              <a:t> pull --rebase &lt;remote&gt; </a:t>
            </a:r>
            <a:r>
              <a:rPr lang="en-US" dirty="0">
                <a:solidFill>
                  <a:srgbClr val="00B050"/>
                </a:solidFill>
                <a:latin typeface="Consolas" panose="020B0609020204030204" pitchFamily="49" charset="0"/>
                <a:cs typeface="Consolas" panose="020B0609020204030204" pitchFamily="49" charset="0"/>
              </a:rPr>
              <a:t>&lt;branch</a:t>
            </a:r>
            <a:r>
              <a:rPr lang="en-US" dirty="0" smtClean="0">
                <a:solidFill>
                  <a:srgbClr val="00B050"/>
                </a:solidFill>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a:t>Rebase by default when doing </a:t>
            </a:r>
            <a:r>
              <a:rPr lang="en-US" dirty="0" err="1">
                <a:latin typeface="Consolas" panose="020B0609020204030204" pitchFamily="49" charset="0"/>
              </a:rPr>
              <a:t>git</a:t>
            </a:r>
            <a:r>
              <a:rPr lang="en-US" dirty="0">
                <a:latin typeface="Consolas" panose="020B0609020204030204" pitchFamily="49" charset="0"/>
              </a:rPr>
              <a:t> </a:t>
            </a:r>
            <a:r>
              <a:rPr lang="en-US" dirty="0" smtClean="0">
                <a:latin typeface="Consolas" panose="020B0609020204030204" pitchFamily="49" charset="0"/>
              </a:rPr>
              <a:t>pull </a:t>
            </a:r>
            <a:r>
              <a:rPr lang="en-US" dirty="0" smtClean="0"/>
              <a:t>without </a:t>
            </a:r>
            <a:r>
              <a:rPr lang="en-US" dirty="0" smtClean="0">
                <a:latin typeface="Consolas" panose="020B0609020204030204" pitchFamily="49" charset="0"/>
              </a:rPr>
              <a:t>--rebase</a:t>
            </a:r>
            <a:endParaRPr lang="en-US" dirty="0">
              <a:latin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a:t>
            </a:r>
            <a:r>
              <a:rPr lang="en-US" dirty="0">
                <a:latin typeface="Consolas" panose="020B0609020204030204" pitchFamily="49" charset="0"/>
                <a:cs typeface="Consolas" panose="020B0609020204030204" pitchFamily="49" charset="0"/>
              </a:rPr>
              <a:t> --global </a:t>
            </a:r>
            <a:r>
              <a:rPr lang="en-US" dirty="0" err="1">
                <a:latin typeface="Consolas" panose="020B0609020204030204" pitchFamily="49" charset="0"/>
                <a:cs typeface="Consolas" panose="020B0609020204030204" pitchFamily="49" charset="0"/>
              </a:rPr>
              <a:t>pull.rebase</a:t>
            </a:r>
            <a:r>
              <a:rPr lang="en-US" dirty="0">
                <a:latin typeface="Consolas" panose="020B0609020204030204" pitchFamily="49" charset="0"/>
                <a:cs typeface="Consolas" panose="020B0609020204030204" pitchFamily="49" charset="0"/>
              </a:rPr>
              <a:t> true</a:t>
            </a:r>
          </a:p>
        </p:txBody>
      </p:sp>
      <p:grpSp>
        <p:nvGrpSpPr>
          <p:cNvPr id="4" name="Groupe 3"/>
          <p:cNvGrpSpPr/>
          <p:nvPr/>
        </p:nvGrpSpPr>
        <p:grpSpPr>
          <a:xfrm>
            <a:off x="7330440" y="3261055"/>
            <a:ext cx="1600200" cy="539885"/>
            <a:chOff x="5867400" y="270845"/>
            <a:chExt cx="1600200" cy="539885"/>
          </a:xfrm>
        </p:grpSpPr>
        <p:sp>
          <p:nvSpPr>
            <p:cNvPr id="11" name="Rectangle à coins arrondis 10"/>
            <p:cNvSpPr/>
            <p:nvPr/>
          </p:nvSpPr>
          <p:spPr>
            <a:xfrm>
              <a:off x="5867400" y="270845"/>
              <a:ext cx="1600200" cy="539885"/>
            </a:xfrm>
            <a:prstGeom prst="roundRect">
              <a:avLst>
                <a:gd name="adj" fmla="val 46447"/>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Rectangle 11"/>
            <p:cNvSpPr/>
            <p:nvPr/>
          </p:nvSpPr>
          <p:spPr>
            <a:xfrm>
              <a:off x="5996487" y="273963"/>
              <a:ext cx="1386918" cy="523220"/>
            </a:xfrm>
            <a:prstGeom prst="rect">
              <a:avLst/>
            </a:prstGeom>
          </p:spPr>
          <p:txBody>
            <a:bodyPr wrap="none">
              <a:spAutoFit/>
            </a:bodyPr>
            <a:lstStyle/>
            <a:p>
              <a:pPr>
                <a:buClr>
                  <a:schemeClr val="tx2"/>
                </a:buClr>
              </a:pPr>
              <a:r>
                <a:rPr lang="en-US" sz="1400" dirty="0" smtClean="0">
                  <a:solidFill>
                    <a:srgbClr val="00B050"/>
                  </a:solidFill>
                </a:rPr>
                <a:t>Recommended</a:t>
              </a:r>
              <a:br>
                <a:rPr lang="en-US" sz="1400" dirty="0" smtClean="0">
                  <a:solidFill>
                    <a:srgbClr val="00B050"/>
                  </a:solidFill>
                </a:rPr>
              </a:br>
              <a:r>
                <a:rPr lang="en-US" sz="1400" dirty="0" smtClean="0">
                  <a:solidFill>
                    <a:srgbClr val="00B050"/>
                  </a:solidFill>
                </a:rPr>
                <a:t>way </a:t>
              </a:r>
              <a:r>
                <a:rPr lang="en-US" sz="1400" dirty="0">
                  <a:solidFill>
                    <a:srgbClr val="00B050"/>
                  </a:solidFill>
                </a:rPr>
                <a:t>of pulling</a:t>
              </a:r>
            </a:p>
          </p:txBody>
        </p:sp>
      </p:grpSp>
    </p:spTree>
    <p:extLst>
      <p:ext uri="{BB962C8B-B14F-4D97-AF65-F5344CB8AC3E}">
        <p14:creationId xmlns:p14="http://schemas.microsoft.com/office/powerpoint/2010/main" val="1693332021"/>
      </p:ext>
    </p:extLst>
  </p:cSld>
  <p:clrMapOvr>
    <a:masterClrMapping/>
  </p:clrMapOvr>
  <p:transition>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remote : </a:t>
            </a:r>
            <a:r>
              <a:rPr lang="en-US" sz="2400" dirty="0" smtClean="0"/>
              <a:t>manage remotes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List remotes</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[-v]</a:t>
            </a:r>
            <a:endParaRPr lang="en-US" dirty="0" smtClean="0"/>
          </a:p>
          <a:p>
            <a:pPr marL="342900" indent="-342900">
              <a:buFont typeface="Wingdings" panose="05000000000000000000" pitchFamily="2" charset="2"/>
              <a:buChar char="§"/>
            </a:pPr>
            <a:r>
              <a:rPr lang="en-US" dirty="0" smtClean="0"/>
              <a:t>Add a new remote</a:t>
            </a:r>
            <a:endParaRPr lang="en-US" dirty="0"/>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add &lt;alias&gt; &lt;repository URL&gt;</a:t>
            </a:r>
            <a:endParaRPr lang="en-US" dirty="0"/>
          </a:p>
          <a:p>
            <a:pPr marL="342900" indent="-342900">
              <a:buFont typeface="Wingdings" panose="05000000000000000000" pitchFamily="2" charset="2"/>
              <a:buChar char="§"/>
            </a:pPr>
            <a:r>
              <a:rPr lang="en-US" dirty="0" smtClean="0"/>
              <a:t>Remove a given remote</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remote remove &lt;alias&gt;</a:t>
            </a:r>
          </a:p>
        </p:txBody>
      </p:sp>
    </p:spTree>
    <p:extLst>
      <p:ext uri="{BB962C8B-B14F-4D97-AF65-F5344CB8AC3E}">
        <p14:creationId xmlns:p14="http://schemas.microsoft.com/office/powerpoint/2010/main" val="123234216"/>
      </p:ext>
    </p:extLst>
  </p:cSld>
  <p:clrMapOvr>
    <a:masterClrMapping/>
  </p:clrMapOvr>
  <p:transition>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smtClean="0">
                <a:solidFill>
                  <a:schemeClr val="bg1"/>
                </a:solidFill>
              </a:rPr>
              <a:t>Apply the changes from your first branch on the second branch using the </a:t>
            </a:r>
            <a:r>
              <a:rPr lang="en-US" b="1" dirty="0" smtClean="0">
                <a:solidFill>
                  <a:schemeClr val="bg1"/>
                </a:solidFill>
              </a:rPr>
              <a:t>rebase</a:t>
            </a:r>
            <a:r>
              <a:rPr lang="en-US" dirty="0" smtClean="0">
                <a:solidFill>
                  <a:schemeClr val="bg1"/>
                </a:solidFill>
              </a:rPr>
              <a:t> strategy</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You can use either the local or the remote branch to get the changes</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624379211"/>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branching is flexible</a:t>
            </a:r>
            <a:endParaRPr lang="en-US" dirty="0"/>
          </a:p>
        </p:txBody>
      </p:sp>
      <p:sp>
        <p:nvSpPr>
          <p:cNvPr id="10" name="Content Placeholder 8"/>
          <p:cNvSpPr>
            <a:spLocks noGrp="1"/>
          </p:cNvSpPr>
          <p:nvPr>
            <p:ph sz="quarter" idx="10"/>
          </p:nvPr>
        </p:nvSpPr>
        <p:spPr>
          <a:xfrm>
            <a:off x="457200" y="1782762"/>
            <a:ext cx="8229600" cy="2031646"/>
          </a:xfrm>
        </p:spPr>
        <p:txBody>
          <a:bodyPr/>
          <a:lstStyle/>
          <a:p>
            <a:pPr marL="342900" lvl="0" indent="-342900">
              <a:buFont typeface="Wingdings" panose="05000000000000000000" pitchFamily="2" charset="2"/>
              <a:buChar char="§"/>
            </a:pPr>
            <a:r>
              <a:rPr lang="en-US" dirty="0" err="1" smtClean="0"/>
              <a:t>Git</a:t>
            </a:r>
            <a:r>
              <a:rPr lang="en-US" dirty="0" smtClean="0"/>
              <a:t> encourages you to have multiple local branches</a:t>
            </a:r>
          </a:p>
          <a:p>
            <a:pPr marL="342900" lvl="0" indent="-342900">
              <a:buFont typeface="Wingdings" panose="05000000000000000000" pitchFamily="2" charset="2"/>
              <a:buChar char="§"/>
            </a:pPr>
            <a:r>
              <a:rPr lang="en-US" dirty="0" smtClean="0"/>
              <a:t>Creation / merging / deletion of branches take seconds</a:t>
            </a:r>
          </a:p>
          <a:p>
            <a:pPr marL="342900" lvl="0" indent="-342900">
              <a:buFont typeface="Wingdings" panose="05000000000000000000" pitchFamily="2" charset="2"/>
              <a:buChar char="§"/>
            </a:pPr>
            <a:r>
              <a:rPr lang="en-US" dirty="0" smtClean="0"/>
              <a:t>If you have a new idea, switch to a new branch and code</a:t>
            </a:r>
            <a:endParaRPr lang="en-US" dirty="0"/>
          </a:p>
        </p:txBody>
      </p:sp>
    </p:spTree>
    <p:extLst>
      <p:ext uri="{BB962C8B-B14F-4D97-AF65-F5344CB8AC3E}">
        <p14:creationId xmlns:p14="http://schemas.microsoft.com/office/powerpoint/2010/main" val="1517161085"/>
      </p:ext>
    </p:extLst>
  </p:cSld>
  <p:clrMapOvr>
    <a:masterClrMapping/>
  </p:clrMapOvr>
  <p:transition>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dirty="0" smtClean="0">
                <a:solidFill>
                  <a:schemeClr val="bg1"/>
                </a:solidFill>
              </a:rPr>
              <a:t>Apply changes from another branch</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342900" indent="-342900">
              <a:buFont typeface="Wingdings" panose="05000000000000000000" pitchFamily="2" charset="2"/>
              <a:buChar char="§"/>
            </a:pPr>
            <a:r>
              <a:rPr lang="en-US" dirty="0">
                <a:solidFill>
                  <a:schemeClr val="bg1"/>
                </a:solidFill>
              </a:rPr>
              <a:t>Apply the changes from your first branch on the second branch using the </a:t>
            </a:r>
            <a:r>
              <a:rPr lang="en-US" b="1" dirty="0">
                <a:solidFill>
                  <a:schemeClr val="bg1"/>
                </a:solidFill>
              </a:rPr>
              <a:t>rebase</a:t>
            </a:r>
            <a:r>
              <a:rPr lang="en-US" dirty="0">
                <a:solidFill>
                  <a:schemeClr val="bg1"/>
                </a:solidFill>
              </a:rPr>
              <a:t> strategy</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rebase &lt;branch&gt;</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pull --</a:t>
            </a:r>
            <a:r>
              <a:rPr lang="en-US" smtClean="0">
                <a:solidFill>
                  <a:srgbClr val="FF0000"/>
                </a:solidFill>
                <a:latin typeface="Consolas" panose="020B0609020204030204" pitchFamily="49" charset="0"/>
                <a:cs typeface="Consolas" panose="020B0609020204030204" pitchFamily="49" charset="0"/>
              </a:rPr>
              <a:t>rebase origin &lt;branch</a:t>
            </a:r>
            <a:r>
              <a:rPr lang="en-US" dirty="0" smtClean="0">
                <a:solidFill>
                  <a:srgbClr val="FF0000"/>
                </a:solidFill>
                <a:latin typeface="Consolas" panose="020B0609020204030204" pitchFamily="49" charset="0"/>
                <a:cs typeface="Consolas" panose="020B0609020204030204" pitchFamily="49" charset="0"/>
              </a:rPr>
              <a:t>&gt;)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75124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440149224"/>
      </p:ext>
    </p:extLst>
  </p:cSld>
  <p:clrMapOvr>
    <a:masterClrMapping/>
  </p:clrMapOvr>
  <p:transition>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err="1" smtClean="0">
                <a:solidFill>
                  <a:schemeClr val="bg1"/>
                </a:solidFill>
              </a:rPr>
              <a:t>Unstash</a:t>
            </a:r>
            <a:r>
              <a:rPr lang="en-US" dirty="0" smtClean="0">
                <a:solidFill>
                  <a:schemeClr val="bg1"/>
                </a:solidFill>
              </a:rPr>
              <a:t>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err="1" smtClean="0">
                <a:solidFill>
                  <a:schemeClr val="bg1"/>
                </a:solidFill>
              </a:rPr>
              <a:t>Unstash</a:t>
            </a:r>
            <a:r>
              <a:rPr lang="en-US" dirty="0" smtClean="0">
                <a:solidFill>
                  <a:schemeClr val="bg1"/>
                </a:solidFill>
              </a:rPr>
              <a:t> the local changes that we staged earlier</a:t>
            </a: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pop</a:t>
            </a:r>
          </a:p>
          <a:p>
            <a:r>
              <a:rPr lang="en-US" dirty="0" smtClean="0">
                <a:solidFill>
                  <a:srgbClr val="FF0000"/>
                </a:solidFill>
                <a:latin typeface="Consolas" panose="020B0609020204030204" pitchFamily="49" charset="0"/>
                <a:cs typeface="Consolas" panose="020B0609020204030204" pitchFamily="49" charset="0"/>
              </a:rPr>
              <a:t>or $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stash apply </a:t>
            </a:r>
            <a:r>
              <a:rPr lang="en-US" dirty="0">
                <a:solidFill>
                  <a:srgbClr val="FF0000"/>
                </a:solidFill>
                <a:latin typeface="Consolas" panose="020B0609020204030204" pitchFamily="49" charset="0"/>
                <a:cs typeface="Consolas" panose="020B0609020204030204" pitchFamily="49" charset="0"/>
              </a:rPr>
              <a:t>[stash{0</a:t>
            </a:r>
            <a:r>
              <a:rPr lang="en-US" dirty="0" smtClean="0">
                <a:solidFill>
                  <a:srgbClr val="FF0000"/>
                </a:solidFill>
                <a:latin typeface="Consolas" panose="020B0609020204030204" pitchFamily="49" charset="0"/>
                <a:cs typeface="Consolas" panose="020B0609020204030204" pitchFamily="49" charset="0"/>
              </a:rPr>
              <a: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225029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smtClean="0">
                <a:solidFill>
                  <a:schemeClr val="bg1"/>
                </a:solidFill>
              </a:rPr>
              <a:t>Clean your local changes from the working directory </a:t>
            </a:r>
          </a:p>
          <a:p>
            <a:pPr marL="342900" indent="-342900">
              <a:buFont typeface="Wingdings" panose="05000000000000000000" pitchFamily="2" charset="2"/>
              <a:buChar char="§"/>
            </a:pPr>
            <a:r>
              <a:rPr lang="en-US" dirty="0" smtClean="0">
                <a:solidFill>
                  <a:schemeClr val="bg1"/>
                </a:solidFill>
              </a:rPr>
              <a:t>Tip:</a:t>
            </a:r>
          </a:p>
          <a:p>
            <a:pPr marL="522288" lvl="1" indent="-342900">
              <a:buFont typeface="Wingdings" panose="05000000000000000000" pitchFamily="2" charset="2"/>
              <a:buChar char="§"/>
            </a:pPr>
            <a:r>
              <a:rPr lang="en-US" dirty="0" smtClean="0">
                <a:solidFill>
                  <a:schemeClr val="bg1"/>
                </a:solidFill>
              </a:rPr>
              <a:t>Revert changes on working directory = update given paths in </a:t>
            </a:r>
            <a:r>
              <a:rPr lang="en-US" dirty="0">
                <a:solidFill>
                  <a:schemeClr val="bg1"/>
                </a:solidFill>
              </a:rPr>
              <a:t>the working tree from the index file</a:t>
            </a:r>
            <a:endParaRPr lang="en-US" dirty="0" smtClean="0">
              <a:solidFill>
                <a:schemeClr val="bg1"/>
              </a:solidFill>
            </a:endParaRPr>
          </a:p>
        </p:txBody>
      </p:sp>
      <p:pic>
        <p:nvPicPr>
          <p:cNvPr id="8" name="Image 7"/>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2335825241"/>
      </p:ext>
    </p:extLst>
  </p:cSld>
  <p:clrMapOvr>
    <a:masterClrMapping/>
  </p:clrMapOvr>
  <p:transition>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Clean your local changes</a:t>
            </a:r>
            <a:endParaRPr lang="en-US" dirty="0">
              <a:solidFill>
                <a:schemeClr val="bg1"/>
              </a:solidFill>
            </a:endParaRPr>
          </a:p>
        </p:txBody>
      </p:sp>
      <p:sp>
        <p:nvSpPr>
          <p:cNvPr id="10" name="Content Placeholder 8"/>
          <p:cNvSpPr>
            <a:spLocks noGrp="1"/>
          </p:cNvSpPr>
          <p:nvPr>
            <p:ph sz="quarter" idx="10"/>
          </p:nvPr>
        </p:nvSpPr>
        <p:spPr>
          <a:xfrm>
            <a:off x="457200" y="1782762"/>
            <a:ext cx="8229600" cy="3151188"/>
          </a:xfrm>
        </p:spPr>
        <p:txBody>
          <a:bodyPr/>
          <a:lstStyle/>
          <a:p>
            <a:pPr marL="342900" indent="-342900">
              <a:buFont typeface="Wingdings" panose="05000000000000000000" pitchFamily="2" charset="2"/>
              <a:buChar char="§"/>
            </a:pPr>
            <a:r>
              <a:rPr lang="en-US" dirty="0">
                <a:solidFill>
                  <a:schemeClr val="bg1"/>
                </a:solidFill>
              </a:rPr>
              <a:t>Clean your local changes from the working directory </a:t>
            </a:r>
            <a:endParaRPr lang="en-US" dirty="0" smtClean="0">
              <a:solidFill>
                <a:schemeClr val="bg1"/>
              </a:solidFill>
              <a:latin typeface="Consolas" panose="020B0609020204030204" pitchFamily="49" charset="0"/>
              <a:cs typeface="Consolas" panose="020B0609020204030204" pitchFamily="49" charset="0"/>
            </a:endParaRPr>
          </a:p>
          <a:p>
            <a:r>
              <a:rPr lang="en-US" dirty="0" smtClean="0">
                <a:solidFill>
                  <a:srgbClr val="FF0000"/>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checkout -- &lt;path&gt;</a:t>
            </a:r>
          </a:p>
        </p:txBody>
      </p:sp>
      <p:pic>
        <p:nvPicPr>
          <p:cNvPr id="6" name="Image 5"/>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3903641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r>
              <a:rPr lang="en-US" sz="2400" dirty="0" smtClean="0">
                <a:cs typeface="Consolas" panose="020B0609020204030204" pitchFamily="49" charset="0"/>
              </a:rPr>
              <a:t>revert : Revert some existing commits</a:t>
            </a:r>
            <a:endParaRPr lang="en-US" sz="2400" dirty="0">
              <a:cs typeface="Consolas" panose="020B0609020204030204" pitchFamily="49" charset="0"/>
            </a:endParaRPr>
          </a:p>
        </p:txBody>
      </p:sp>
      <p:sp>
        <p:nvSpPr>
          <p:cNvPr id="10" name="Content Placeholder 8"/>
          <p:cNvSpPr>
            <a:spLocks noGrp="1"/>
          </p:cNvSpPr>
          <p:nvPr>
            <p:ph sz="quarter" idx="10"/>
          </p:nvPr>
        </p:nvSpPr>
        <p:spPr>
          <a:xfrm>
            <a:off x="457200" y="1588160"/>
            <a:ext cx="8229600" cy="3345790"/>
          </a:xfrm>
        </p:spPr>
        <p:txBody>
          <a:bodyPr/>
          <a:lstStyle/>
          <a:p>
            <a:pPr marL="342900" indent="-342900">
              <a:buFont typeface="Wingdings" panose="05000000000000000000" pitchFamily="2" charset="2"/>
              <a:buChar char="§"/>
            </a:pPr>
            <a:r>
              <a:rPr lang="en-US" dirty="0" smtClean="0"/>
              <a:t>Revert the changes that given commit(s) introduced</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&lt;commit&gt;..</a:t>
            </a:r>
          </a:p>
          <a:p>
            <a:pPr marL="342900" indent="-342900">
              <a:buFont typeface="Wingdings" panose="05000000000000000000" pitchFamily="2" charset="2"/>
              <a:buChar char="§"/>
            </a:pPr>
            <a:r>
              <a:rPr lang="en-US" dirty="0" smtClean="0"/>
              <a:t>Edit the commit message prior to committing the revert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revert -e &lt;commit&gt;..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4279175"/>
      </p:ext>
    </p:extLst>
  </p:cSld>
  <p:clrMapOvr>
    <a:masterClrMapping/>
  </p:clrMapOvr>
  <p:transition>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Git</a:t>
            </a:r>
            <a:endParaRPr lang="en-US" dirty="0"/>
          </a:p>
        </p:txBody>
      </p:sp>
      <p:sp>
        <p:nvSpPr>
          <p:cNvPr id="6" name="Text Placeholder 5"/>
          <p:cNvSpPr>
            <a:spLocks noGrp="1"/>
          </p:cNvSpPr>
          <p:nvPr>
            <p:ph type="body" sz="quarter" idx="11"/>
          </p:nvPr>
        </p:nvSpPr>
        <p:spPr/>
        <p:txBody>
          <a:bodyPr/>
          <a:lstStyle/>
          <a:p>
            <a:r>
              <a:rPr lang="en-US" b="1" dirty="0" smtClean="0"/>
              <a:t>A bit further</a:t>
            </a:r>
            <a:endParaRPr lang="en-US" b="1" dirty="0"/>
          </a:p>
        </p:txBody>
      </p:sp>
    </p:spTree>
    <p:extLst>
      <p:ext uri="{BB962C8B-B14F-4D97-AF65-F5344CB8AC3E}">
        <p14:creationId xmlns:p14="http://schemas.microsoft.com/office/powerpoint/2010/main" val="3783023820"/>
      </p:ext>
    </p:extLst>
  </p:cSld>
  <p:clrMapOvr>
    <a:masterClrMapping/>
  </p:clrMapOvr>
  <p:transition>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Git</a:t>
            </a:r>
            <a:r>
              <a:rPr lang="en-US" dirty="0"/>
              <a:t> Aliases</a:t>
            </a:r>
            <a:br>
              <a:rPr lang="en-US" dirty="0"/>
            </a:br>
            <a:r>
              <a:rPr lang="en-US" b="0" dirty="0"/>
              <a:t/>
            </a:r>
            <a:br>
              <a:rPr lang="en-US" b="0" dirty="0"/>
            </a:br>
            <a:endParaRPr lang="en-US" dirty="0"/>
          </a:p>
        </p:txBody>
      </p:sp>
      <p:sp>
        <p:nvSpPr>
          <p:cNvPr id="3" name="Espace réservé du contenu 2"/>
          <p:cNvSpPr>
            <a:spLocks noGrp="1"/>
          </p:cNvSpPr>
          <p:nvPr>
            <p:ph sz="quarter" idx="10"/>
          </p:nvPr>
        </p:nvSpPr>
        <p:spPr>
          <a:xfrm>
            <a:off x="457200" y="1782762"/>
            <a:ext cx="8229600" cy="3303588"/>
          </a:xfrm>
        </p:spPr>
        <p:txBody>
          <a:bodyPr/>
          <a:lstStyle/>
          <a:p>
            <a:pPr marL="342900" indent="-342900">
              <a:buFont typeface="Wingdings" panose="05000000000000000000" pitchFamily="2" charset="2"/>
              <a:buChar char="§"/>
            </a:pPr>
            <a:r>
              <a:rPr lang="en-US" dirty="0" smtClean="0"/>
              <a:t>You can define </a:t>
            </a:r>
            <a:r>
              <a:rPr lang="en-US" dirty="0"/>
              <a:t>some useful </a:t>
            </a:r>
            <a:r>
              <a:rPr lang="en-US" dirty="0" smtClean="0"/>
              <a:t>aliases</a:t>
            </a:r>
            <a:endParaRPr lang="en-US" dirty="0"/>
          </a:p>
          <a:p>
            <a:endParaRPr lang="en-US" dirty="0" smtClean="0"/>
          </a:p>
          <a:p>
            <a:endParaRPr lang="en-US" dirty="0" smtClean="0"/>
          </a:p>
          <a:p>
            <a:pPr marL="342900" indent="-342900">
              <a:buFont typeface="Arial" panose="020B0604020202020204" pitchFamily="34" charset="0"/>
              <a:buChar char="•"/>
            </a:pPr>
            <a:endParaRPr lang="en-US" dirty="0" smtClean="0"/>
          </a:p>
          <a:p>
            <a:pPr marL="342900" indent="-342900">
              <a:buFont typeface="Wingdings" panose="05000000000000000000" pitchFamily="2" charset="2"/>
              <a:buChar char="§"/>
            </a:pPr>
            <a:r>
              <a:rPr lang="en-US" dirty="0" smtClean="0"/>
              <a:t>Using one of them</a:t>
            </a:r>
            <a:endParaRPr lang="en-US" dirty="0"/>
          </a:p>
        </p:txBody>
      </p:sp>
      <p:sp>
        <p:nvSpPr>
          <p:cNvPr id="4" name="Espace réservé du texte 3"/>
          <p:cNvSpPr>
            <a:spLocks noGrp="1"/>
          </p:cNvSpPr>
          <p:nvPr>
            <p:ph type="body" sz="quarter" idx="11"/>
          </p:nvPr>
        </p:nvSpPr>
        <p:spPr/>
        <p:txBody>
          <a:bodyPr/>
          <a:lstStyle/>
          <a:p>
            <a:r>
              <a:rPr lang="en-US" dirty="0"/>
              <a:t>Aliases are shortcuts to </a:t>
            </a:r>
            <a:r>
              <a:rPr lang="en-US" dirty="0" err="1"/>
              <a:t>Git</a:t>
            </a:r>
            <a:r>
              <a:rPr lang="en-US" dirty="0"/>
              <a:t> commands</a:t>
            </a:r>
          </a:p>
        </p:txBody>
      </p:sp>
      <p:sp>
        <p:nvSpPr>
          <p:cNvPr id="8" name="ZoneTexte 7"/>
          <p:cNvSpPr txBox="1"/>
          <p:nvPr/>
        </p:nvSpPr>
        <p:spPr bwMode="black">
          <a:xfrm>
            <a:off x="685800" y="2266950"/>
            <a:ext cx="8229600" cy="1846659"/>
          </a:xfrm>
          <a:prstGeom prst="rect">
            <a:avLst/>
          </a:prstGeom>
          <a:noFill/>
        </p:spPr>
        <p:txBody>
          <a:bodyPr wrap="square" lIns="85730" tIns="0" rIns="0" bIns="0" rtlCol="0">
            <a:spAutoFit/>
          </a:bodyPr>
          <a:lstStyle/>
          <a:p>
            <a:pPr>
              <a:buClr>
                <a:schemeClr val="tx2"/>
              </a:buClr>
            </a:pPr>
            <a:r>
              <a:rPr lang="en-US" sz="2000" dirty="0" smtClean="0">
                <a:latin typeface="Consolas" panose="020B0609020204030204" pitchFamily="49" charset="0"/>
                <a:cs typeface="Consolas" panose="020B0609020204030204" pitchFamily="49" charset="0"/>
              </a:rPr>
              <a:t>$ </a:t>
            </a:r>
            <a:r>
              <a:rPr lang="en-US" sz="2000" dirty="0" err="1" smtClean="0">
                <a:latin typeface="Consolas" panose="020B0609020204030204" pitchFamily="49" charset="0"/>
                <a:cs typeface="Consolas" panose="020B0609020204030204" pitchFamily="49" charset="0"/>
              </a:rPr>
              <a:t>git</a:t>
            </a:r>
            <a:r>
              <a:rPr lang="en-US" sz="2000" dirty="0" smtClean="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alias.st status</a:t>
            </a:r>
          </a:p>
          <a:p>
            <a:pPr>
              <a:buClr>
                <a:schemeClr val="tx2"/>
              </a:buCl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alias.ci commit</a:t>
            </a:r>
          </a:p>
          <a:p>
            <a:pPr>
              <a:buClr>
                <a:schemeClr val="tx2"/>
              </a:buCl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alias.lg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"log </a:t>
            </a:r>
            <a:r>
              <a:rPr lang="en-US" sz="2000" dirty="0">
                <a:latin typeface="Consolas" panose="020B0609020204030204" pitchFamily="49" charset="0"/>
                <a:cs typeface="Consolas" panose="020B0609020204030204" pitchFamily="49" charset="0"/>
              </a:rPr>
              <a:t>--graph --</a:t>
            </a:r>
            <a:r>
              <a:rPr lang="en-US" sz="2000" dirty="0" err="1">
                <a:latin typeface="Consolas" panose="020B0609020204030204" pitchFamily="49" charset="0"/>
                <a:cs typeface="Consolas" panose="020B0609020204030204" pitchFamily="49" charset="0"/>
              </a:rPr>
              <a:t>oneline</a:t>
            </a:r>
            <a:r>
              <a:rPr lang="en-US" sz="2000" dirty="0">
                <a:latin typeface="Consolas" panose="020B0609020204030204" pitchFamily="49" charset="0"/>
                <a:cs typeface="Consolas" panose="020B0609020204030204" pitchFamily="49" charset="0"/>
              </a:rPr>
              <a:t> --all --</a:t>
            </a:r>
            <a:r>
              <a:rPr lang="en-US" sz="2000" dirty="0" smtClean="0">
                <a:latin typeface="Consolas" panose="020B0609020204030204" pitchFamily="49" charset="0"/>
                <a:cs typeface="Consolas" panose="020B0609020204030204" pitchFamily="49" charset="0"/>
              </a:rPr>
              <a:t>decorate"</a:t>
            </a:r>
            <a:endParaRPr lang="en-US" sz="2000" dirty="0">
              <a:latin typeface="Consolas" panose="020B0609020204030204" pitchFamily="49" charset="0"/>
              <a:cs typeface="Consolas" panose="020B0609020204030204" pitchFamily="49" charset="0"/>
            </a:endParaRPr>
          </a:p>
          <a:p>
            <a:pPr>
              <a:buClr>
                <a:schemeClr val="tx2"/>
              </a:buClr>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git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--global </a:t>
            </a:r>
            <a:r>
              <a:rPr lang="en-US" sz="2000" dirty="0" err="1">
                <a:latin typeface="Consolas" panose="020B0609020204030204" pitchFamily="49" charset="0"/>
                <a:cs typeface="Consolas" panose="020B0609020204030204" pitchFamily="49" charset="0"/>
              </a:rPr>
              <a:t>alias.oops</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"commit </a:t>
            </a:r>
            <a:r>
              <a:rPr lang="en-US" sz="2000" dirty="0">
                <a:latin typeface="Consolas" panose="020B0609020204030204" pitchFamily="49" charset="0"/>
                <a:cs typeface="Consolas" panose="020B0609020204030204" pitchFamily="49" charset="0"/>
              </a:rPr>
              <a:t>--amend --</a:t>
            </a:r>
            <a:r>
              <a:rPr lang="en-US" sz="2000" dirty="0" smtClean="0">
                <a:latin typeface="Consolas" panose="020B0609020204030204" pitchFamily="49" charset="0"/>
                <a:cs typeface="Consolas" panose="020B0609020204030204" pitchFamily="49" charset="0"/>
              </a:rPr>
              <a:t>no-edit"</a:t>
            </a:r>
            <a:endParaRPr lang="en-US" sz="2000" dirty="0">
              <a:solidFill>
                <a:srgbClr val="FF0000"/>
              </a:solidFill>
              <a:latin typeface="Consolas" panose="020B0609020204030204" pitchFamily="49" charset="0"/>
              <a:cs typeface="Consolas" panose="020B0609020204030204" pitchFamily="49" charset="0"/>
            </a:endParaRPr>
          </a:p>
        </p:txBody>
      </p:sp>
      <p:sp>
        <p:nvSpPr>
          <p:cNvPr id="9" name="ZoneTexte 8"/>
          <p:cNvSpPr txBox="1"/>
          <p:nvPr/>
        </p:nvSpPr>
        <p:spPr bwMode="black">
          <a:xfrm>
            <a:off x="685800" y="4563923"/>
            <a:ext cx="7818000" cy="307777"/>
          </a:xfrm>
          <a:prstGeom prst="rect">
            <a:avLst/>
          </a:prstGeom>
          <a:noFill/>
        </p:spPr>
        <p:txBody>
          <a:bodyPr wrap="square" lIns="85730" tIns="0" rIns="0" bIns="0" rtlCol="0">
            <a:spAutoFit/>
          </a:bodyPr>
          <a:lstStyle>
            <a:defPPr>
              <a:defRPr lang="en-US"/>
            </a:defPPr>
            <a:lvl1pPr>
              <a:buClr>
                <a:schemeClr val="tx2"/>
              </a:buClr>
              <a:defRPr sz="2000">
                <a:latin typeface="Consolas" panose="020B0609020204030204" pitchFamily="49" charset="0"/>
                <a:cs typeface="Consolas" panose="020B0609020204030204" pitchFamily="49" charset="0"/>
              </a:defRPr>
            </a:lvl1pPr>
          </a:lstStyle>
          <a:p>
            <a:r>
              <a:rPr lang="en-US" dirty="0" smtClean="0"/>
              <a:t>$ </a:t>
            </a:r>
            <a:r>
              <a:rPr lang="en-US" dirty="0" err="1" smtClean="0"/>
              <a:t>git</a:t>
            </a:r>
            <a:r>
              <a:rPr lang="en-US" dirty="0" smtClean="0"/>
              <a:t> </a:t>
            </a:r>
            <a:r>
              <a:rPr lang="en-US" dirty="0" err="1"/>
              <a:t>lg</a:t>
            </a:r>
            <a:endParaRPr lang="en-US" dirty="0"/>
          </a:p>
        </p:txBody>
      </p:sp>
    </p:spTree>
    <p:extLst>
      <p:ext uri="{BB962C8B-B14F-4D97-AF65-F5344CB8AC3E}">
        <p14:creationId xmlns:p14="http://schemas.microsoft.com/office/powerpoint/2010/main" val="2985171547"/>
      </p:ext>
    </p:extLst>
  </p:cSld>
  <p:clrMapOvr>
    <a:masterClrMapping/>
  </p:clrMapOvr>
  <p:transition>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3" name="Espace réservé du contenu 2"/>
          <p:cNvSpPr>
            <a:spLocks noGrp="1"/>
          </p:cNvSpPr>
          <p:nvPr>
            <p:ph sz="quarter" idx="10"/>
          </p:nvPr>
        </p:nvSpPr>
        <p:spPr/>
        <p:txBody>
          <a:bodyPr/>
          <a:lstStyle/>
          <a:p>
            <a:pPr marL="342900" indent="-342900">
              <a:buFont typeface="Wingdings" panose="05000000000000000000" pitchFamily="2" charset="2"/>
              <a:buChar char="§"/>
            </a:pPr>
            <a:r>
              <a:rPr lang="en-US" dirty="0" smtClean="0"/>
              <a:t>Pick a commit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&lt;commit-</a:t>
            </a:r>
            <a:r>
              <a:rPr lang="en-US" dirty="0" err="1" smtClean="0">
                <a:latin typeface="Consolas" panose="020B0609020204030204" pitchFamily="49" charset="0"/>
                <a:cs typeface="Consolas" panose="020B0609020204030204" pitchFamily="49" charset="0"/>
              </a:rPr>
              <a:t>sha</a:t>
            </a:r>
            <a:r>
              <a:rPr lang="en-US" dirty="0" smtClean="0">
                <a:latin typeface="Consolas" panose="020B0609020204030204" pitchFamily="49" charset="0"/>
                <a:cs typeface="Consolas" panose="020B0609020204030204" pitchFamily="49" charset="0"/>
              </a:rPr>
              <a:t>&gt;</a:t>
            </a:r>
          </a:p>
          <a:p>
            <a:pPr marL="342900" indent="-342900">
              <a:buFont typeface="Wingdings" panose="05000000000000000000" pitchFamily="2" charset="2"/>
              <a:buChar char="§"/>
            </a:pPr>
            <a:r>
              <a:rPr lang="en-US" dirty="0" smtClean="0"/>
              <a:t>If it goes wrong you can abort </a:t>
            </a:r>
            <a:r>
              <a:rPr lang="en-US" dirty="0"/>
              <a:t>cherry pick</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git</a:t>
            </a:r>
            <a:r>
              <a:rPr lang="en-US" dirty="0" smtClean="0">
                <a:latin typeface="Consolas" panose="020B0609020204030204" pitchFamily="49" charset="0"/>
                <a:cs typeface="Consolas" panose="020B0609020204030204" pitchFamily="49" charset="0"/>
              </a:rPr>
              <a:t> cherry-pick --abort</a:t>
            </a:r>
            <a:endParaRPr lang="en-US" dirty="0">
              <a:latin typeface="Consolas" panose="020B0609020204030204" pitchFamily="49" charset="0"/>
              <a:cs typeface="Consolas" panose="020B0609020204030204" pitchFamily="49" charset="0"/>
            </a:endParaRPr>
          </a:p>
        </p:txBody>
      </p:sp>
      <p:sp>
        <p:nvSpPr>
          <p:cNvPr id="4" name="Espace réservé du texte 3"/>
          <p:cNvSpPr>
            <a:spLocks noGrp="1"/>
          </p:cNvSpPr>
          <p:nvPr>
            <p:ph type="body" sz="quarter" idx="11"/>
          </p:nvPr>
        </p:nvSpPr>
        <p:spPr/>
        <p:txBody>
          <a:bodyPr/>
          <a:lstStyle/>
          <a:p>
            <a:r>
              <a:rPr lang="en-US" dirty="0" smtClean="0"/>
              <a:t>Just pick a single commit</a:t>
            </a:r>
            <a:endParaRPr lang="en-US" dirty="0"/>
          </a:p>
        </p:txBody>
      </p:sp>
    </p:spTree>
    <p:extLst>
      <p:ext uri="{BB962C8B-B14F-4D97-AF65-F5344CB8AC3E}">
        <p14:creationId xmlns:p14="http://schemas.microsoft.com/office/powerpoint/2010/main" val="3034856806"/>
      </p:ext>
    </p:extLst>
  </p:cSld>
  <p:clrMapOvr>
    <a:masterClrMapping/>
  </p:clrMapOvr>
  <p:transition>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Cherry picking</a:t>
            </a:r>
          </a:p>
        </p:txBody>
      </p:sp>
      <p:sp>
        <p:nvSpPr>
          <p:cNvPr id="7" name="ZoneTexte 6"/>
          <p:cNvSpPr txBox="1"/>
          <p:nvPr/>
        </p:nvSpPr>
        <p:spPr bwMode="black">
          <a:xfrm>
            <a:off x="1295400" y="1009957"/>
            <a:ext cx="6858000" cy="4062651"/>
          </a:xfrm>
          <a:prstGeom prst="rect">
            <a:avLst/>
          </a:prstGeom>
          <a:noFill/>
        </p:spPr>
        <p:txBody>
          <a:bodyPr wrap="square" lIns="85730" tIns="0" rIns="0" bIns="0" rtlCol="0">
            <a:spAutoFit/>
          </a:bodyPr>
          <a:lstStyle/>
          <a:p>
            <a:pPr>
              <a:buClr>
                <a:schemeClr val="tx2"/>
              </a:buClr>
            </a:pP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log --graph --</a:t>
            </a:r>
            <a:r>
              <a:rPr lang="en-US" sz="1200" b="1" dirty="0" err="1">
                <a:latin typeface="Consolas" panose="020B0609020204030204" pitchFamily="49" charset="0"/>
                <a:cs typeface="Consolas" panose="020B0609020204030204" pitchFamily="49" charset="0"/>
              </a:rPr>
              <a:t>oneline</a:t>
            </a:r>
            <a:r>
              <a:rPr lang="en-US" sz="1200" b="1"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9a050ca</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44e18fb</a:t>
            </a:r>
            <a:r>
              <a:rPr lang="en-US" sz="1200" dirty="0">
                <a:latin typeface="Consolas" panose="020B0609020204030204" pitchFamily="49" charset="0"/>
                <a:cs typeface="Consolas" panose="020B0609020204030204" pitchFamily="49" charset="0"/>
              </a:rPr>
              <a:t>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b736445</a:t>
            </a:r>
            <a:r>
              <a:rPr lang="en-US" sz="1200" dirty="0">
                <a:latin typeface="Consolas" panose="020B0609020204030204" pitchFamily="49" charset="0"/>
                <a:cs typeface="Consolas" panose="020B0609020204030204" pitchFamily="49" charset="0"/>
              </a:rPr>
              <a:t>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f46a1cd</a:t>
            </a:r>
            <a:r>
              <a:rPr lang="en-US" sz="1200" dirty="0">
                <a:latin typeface="Consolas" panose="020B0609020204030204" pitchFamily="49" charset="0"/>
                <a:cs typeface="Consolas" panose="020B0609020204030204" pitchFamily="49" charset="0"/>
              </a:rPr>
              <a:t> (</a:t>
            </a:r>
            <a:r>
              <a:rPr lang="en-US" sz="1200" b="1" dirty="0">
                <a:solidFill>
                  <a:srgbClr val="3EAFCE"/>
                </a:solidFill>
                <a:latin typeface="Consolas" panose="020B0609020204030204" pitchFamily="49" charset="0"/>
                <a:cs typeface="Consolas" panose="020B0609020204030204" pitchFamily="49" charset="0"/>
              </a:rPr>
              <a:t>HEAD</a:t>
            </a:r>
            <a:r>
              <a:rPr lang="en-US" sz="1200" dirty="0">
                <a:solidFill>
                  <a:srgbClr val="3EAFCE"/>
                </a:solidFill>
                <a:latin typeface="Consolas" panose="020B0609020204030204" pitchFamily="49" charset="0"/>
                <a:cs typeface="Consolas" panose="020B0609020204030204" pitchFamily="49" charset="0"/>
              </a:rPr>
              <a:t> -&gt; </a:t>
            </a:r>
            <a:r>
              <a:rPr lang="en-US" sz="1200" dirty="0">
                <a:solidFill>
                  <a:srgbClr val="009242"/>
                </a:solidFill>
                <a:latin typeface="Consolas" panose="020B0609020204030204" pitchFamily="49" charset="0"/>
                <a:cs typeface="Consolas" panose="020B0609020204030204" pitchFamily="49" charset="0"/>
              </a:rPr>
              <a:t>dev</a:t>
            </a:r>
            <a:r>
              <a:rPr lang="en-US" sz="1200" dirty="0">
                <a:latin typeface="Consolas" panose="020B0609020204030204" pitchFamily="49" charset="0"/>
                <a:cs typeface="Consolas" panose="020B0609020204030204" pitchFamily="49" charset="0"/>
              </a:rPr>
              <a:t>) Add some content</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1db511c</a:t>
            </a:r>
            <a:r>
              <a:rPr lang="en-US" sz="1200" dirty="0">
                <a:latin typeface="Consolas" panose="020B0609020204030204" pitchFamily="49" charset="0"/>
                <a:cs typeface="Consolas" panose="020B0609020204030204" pitchFamily="49" charset="0"/>
              </a:rPr>
              <a:t> Add readme</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cherry-pick b736445</a:t>
            </a:r>
          </a:p>
          <a:p>
            <a:pPr>
              <a:buClr>
                <a:schemeClr val="tx2"/>
              </a:buClr>
            </a:pPr>
            <a:r>
              <a:rPr lang="en-US" sz="1200" dirty="0">
                <a:latin typeface="Consolas" panose="020B0609020204030204" pitchFamily="49" charset="0"/>
                <a:cs typeface="Consolas" panose="020B0609020204030204" pitchFamily="49" charset="0"/>
              </a:rPr>
              <a:t>[dev e87b4a5]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Date: Wed Jan 31 22:52:20 2018 +0100</a:t>
            </a:r>
          </a:p>
          <a:p>
            <a:pPr>
              <a:buClr>
                <a:schemeClr val="tx2"/>
              </a:buClr>
            </a:pPr>
            <a:r>
              <a:rPr lang="en-US" sz="1200" dirty="0">
                <a:latin typeface="Consolas" panose="020B0609020204030204" pitchFamily="49" charset="0"/>
                <a:cs typeface="Consolas" panose="020B0609020204030204" pitchFamily="49" charset="0"/>
              </a:rPr>
              <a:t> 2 files changed, 0 insertions(+), 0 deletions(-)</a:t>
            </a: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/site/apt/</a:t>
            </a:r>
            <a:r>
              <a:rPr lang="en-US" sz="1200" dirty="0" err="1">
                <a:latin typeface="Consolas" panose="020B0609020204030204" pitchFamily="49" charset="0"/>
                <a:cs typeface="Consolas" panose="020B0609020204030204" pitchFamily="49" charset="0"/>
              </a:rPr>
              <a:t>index.apt</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create mode 100644 </a:t>
            </a:r>
            <a:r>
              <a:rPr lang="en-US" sz="1200" dirty="0" err="1">
                <a:latin typeface="Consolas" panose="020B0609020204030204" pitchFamily="49" charset="0"/>
                <a:cs typeface="Consolas" panose="020B0609020204030204" pitchFamily="49" charset="0"/>
              </a:rPr>
              <a:t>src</a:t>
            </a:r>
            <a:r>
              <a:rPr lang="en-US" sz="1200" dirty="0">
                <a:latin typeface="Consolas" panose="020B0609020204030204" pitchFamily="49" charset="0"/>
                <a:cs typeface="Consolas" panose="020B0609020204030204" pitchFamily="49" charset="0"/>
              </a:rPr>
              <a:t>/test/java/com/example/TestGreeter.java</a:t>
            </a:r>
          </a:p>
          <a:p>
            <a:pPr>
              <a:buClr>
                <a:schemeClr val="tx2"/>
              </a:buClr>
            </a:pPr>
            <a:endParaRPr lang="en-US" sz="1200" dirty="0">
              <a:latin typeface="Consolas" panose="020B0609020204030204" pitchFamily="49" charset="0"/>
              <a:cs typeface="Consolas" panose="020B0609020204030204" pitchFamily="49" charset="0"/>
            </a:endParaRPr>
          </a:p>
          <a:p>
            <a:pPr>
              <a:buClr>
                <a:schemeClr val="tx2"/>
              </a:buClr>
            </a:pP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git</a:t>
            </a:r>
            <a:r>
              <a:rPr lang="en-US" sz="1200" b="1" dirty="0">
                <a:latin typeface="Consolas" panose="020B0609020204030204" pitchFamily="49" charset="0"/>
                <a:cs typeface="Consolas" panose="020B0609020204030204" pitchFamily="49" charset="0"/>
              </a:rPr>
              <a:t> log --graph --</a:t>
            </a:r>
            <a:r>
              <a:rPr lang="en-US" sz="1200" b="1" dirty="0" err="1">
                <a:latin typeface="Consolas" panose="020B0609020204030204" pitchFamily="49" charset="0"/>
                <a:cs typeface="Consolas" panose="020B0609020204030204" pitchFamily="49" charset="0"/>
              </a:rPr>
              <a:t>oneline</a:t>
            </a:r>
            <a:r>
              <a:rPr lang="en-US" sz="1200" b="1" dirty="0">
                <a:latin typeface="Consolas" panose="020B0609020204030204" pitchFamily="49" charset="0"/>
                <a:cs typeface="Consolas" panose="020B0609020204030204" pitchFamily="49" charset="0"/>
              </a:rPr>
              <a:t> --all --decorate</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e87b4a5</a:t>
            </a:r>
            <a:r>
              <a:rPr lang="en-US" sz="1200" dirty="0">
                <a:latin typeface="Consolas" panose="020B0609020204030204" pitchFamily="49" charset="0"/>
                <a:cs typeface="Consolas" panose="020B0609020204030204" pitchFamily="49" charset="0"/>
              </a:rPr>
              <a:t> (</a:t>
            </a:r>
            <a:r>
              <a:rPr lang="en-US" sz="1200" b="1" dirty="0">
                <a:solidFill>
                  <a:srgbClr val="3EAFCE"/>
                </a:solidFill>
                <a:latin typeface="Consolas" panose="020B0609020204030204" pitchFamily="49" charset="0"/>
                <a:cs typeface="Consolas" panose="020B0609020204030204" pitchFamily="49" charset="0"/>
              </a:rPr>
              <a:t>HEAD</a:t>
            </a:r>
            <a:r>
              <a:rPr lang="en-US" sz="1200" dirty="0">
                <a:solidFill>
                  <a:srgbClr val="3EAFCE"/>
                </a:solidFill>
                <a:latin typeface="Consolas" panose="020B0609020204030204" pitchFamily="49" charset="0"/>
                <a:cs typeface="Consolas" panose="020B0609020204030204" pitchFamily="49" charset="0"/>
              </a:rPr>
              <a:t> -&gt; </a:t>
            </a:r>
            <a:r>
              <a:rPr lang="en-US" sz="1200" dirty="0">
                <a:solidFill>
                  <a:srgbClr val="009242"/>
                </a:solidFill>
                <a:latin typeface="Consolas" panose="020B0609020204030204" pitchFamily="49" charset="0"/>
                <a:cs typeface="Consolas" panose="020B0609020204030204" pitchFamily="49" charset="0"/>
              </a:rPr>
              <a:t>dev</a:t>
            </a:r>
            <a:r>
              <a:rPr lang="en-US" sz="1200" dirty="0">
                <a:latin typeface="Consolas" panose="020B0609020204030204" pitchFamily="49" charset="0"/>
                <a:cs typeface="Consolas" panose="020B0609020204030204" pitchFamily="49" charset="0"/>
              </a:rPr>
              <a:t>)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 * </a:t>
            </a:r>
            <a:r>
              <a:rPr lang="en-US" sz="1200" dirty="0">
                <a:solidFill>
                  <a:srgbClr val="E6AF00"/>
                </a:solidFill>
                <a:latin typeface="Consolas" panose="020B0609020204030204" pitchFamily="49" charset="0"/>
                <a:cs typeface="Consolas" panose="020B0609020204030204" pitchFamily="49" charset="0"/>
              </a:rPr>
              <a:t>9a050ca</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evrignaud</a:t>
            </a:r>
            <a:r>
              <a:rPr lang="en-US" sz="1200" dirty="0">
                <a:latin typeface="Consolas" panose="020B0609020204030204" pitchFamily="49" charset="0"/>
                <a:cs typeface="Consolas" panose="020B0609020204030204" pitchFamily="49" charset="0"/>
              </a:rPr>
              <a:t>) After some work</a:t>
            </a:r>
          </a:p>
          <a:p>
            <a:pPr>
              <a:buClr>
                <a:schemeClr val="tx2"/>
              </a:buClr>
            </a:pPr>
            <a:r>
              <a:rPr lang="en-US" sz="1200" dirty="0">
                <a:latin typeface="Consolas" panose="020B0609020204030204" pitchFamily="49" charset="0"/>
                <a:cs typeface="Consolas" panose="020B0609020204030204" pitchFamily="49" charset="0"/>
              </a:rPr>
              <a:t>| * </a:t>
            </a:r>
            <a:r>
              <a:rPr lang="en-US" sz="1200" dirty="0">
                <a:solidFill>
                  <a:srgbClr val="E6AF00"/>
                </a:solidFill>
                <a:latin typeface="Consolas" panose="020B0609020204030204" pitchFamily="49" charset="0"/>
                <a:cs typeface="Consolas" panose="020B0609020204030204" pitchFamily="49" charset="0"/>
              </a:rPr>
              <a:t>44e18fb</a:t>
            </a:r>
            <a:r>
              <a:rPr lang="en-US" sz="1200" dirty="0">
                <a:latin typeface="Consolas" panose="020B0609020204030204" pitchFamily="49" charset="0"/>
                <a:cs typeface="Consolas" panose="020B0609020204030204" pitchFamily="49" charset="0"/>
              </a:rPr>
              <a:t> (master) </a:t>
            </a:r>
            <a:r>
              <a:rPr lang="en-US" sz="1200" dirty="0" err="1">
                <a:latin typeface="Consolas" panose="020B0609020204030204" pitchFamily="49" charset="0"/>
                <a:cs typeface="Consolas" panose="020B0609020204030204" pitchFamily="49" charset="0"/>
              </a:rPr>
              <a:t>Modif</a:t>
            </a:r>
            <a:r>
              <a:rPr lang="en-US" sz="1200" dirty="0">
                <a:latin typeface="Consolas" panose="020B0609020204030204" pitchFamily="49" charset="0"/>
                <a:cs typeface="Consolas" panose="020B0609020204030204" pitchFamily="49" charset="0"/>
              </a:rPr>
              <a:t> #2</a:t>
            </a:r>
          </a:p>
          <a:p>
            <a:pPr>
              <a:buClr>
                <a:schemeClr val="tx2"/>
              </a:buClr>
            </a:pPr>
            <a:r>
              <a:rPr lang="en-US" sz="1200" dirty="0">
                <a:latin typeface="Consolas" panose="020B0609020204030204" pitchFamily="49" charset="0"/>
                <a:cs typeface="Consolas" panose="020B0609020204030204" pitchFamily="49" charset="0"/>
              </a:rPr>
              <a:t>| * </a:t>
            </a:r>
            <a:r>
              <a:rPr lang="en-US" sz="1200" dirty="0">
                <a:solidFill>
                  <a:srgbClr val="E6AF00"/>
                </a:solidFill>
                <a:latin typeface="Consolas" panose="020B0609020204030204" pitchFamily="49" charset="0"/>
                <a:cs typeface="Consolas" panose="020B0609020204030204" pitchFamily="49" charset="0"/>
              </a:rPr>
              <a:t>b736445</a:t>
            </a:r>
            <a:r>
              <a:rPr lang="en-US" sz="1200" dirty="0">
                <a:latin typeface="Consolas" panose="020B0609020204030204" pitchFamily="49" charset="0"/>
                <a:cs typeface="Consolas" panose="020B0609020204030204" pitchFamily="49" charset="0"/>
              </a:rPr>
              <a:t> Modified </a:t>
            </a:r>
            <a:r>
              <a:rPr lang="en-US" sz="1200" dirty="0" smtClean="0">
                <a:latin typeface="Consolas" panose="020B0609020204030204" pitchFamily="49" charset="0"/>
                <a:cs typeface="Consolas" panose="020B0609020204030204" pitchFamily="49" charset="0"/>
              </a:rPr>
              <a:t>two files</a:t>
            </a:r>
            <a:endParaRPr lang="en-US" sz="1200"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f46a1cd</a:t>
            </a:r>
            <a:r>
              <a:rPr lang="en-US" sz="1200" dirty="0">
                <a:latin typeface="Consolas" panose="020B0609020204030204" pitchFamily="49" charset="0"/>
                <a:cs typeface="Consolas" panose="020B0609020204030204" pitchFamily="49" charset="0"/>
              </a:rPr>
              <a:t> Add some content</a:t>
            </a:r>
          </a:p>
          <a:p>
            <a:pPr>
              <a:buClr>
                <a:schemeClr val="tx2"/>
              </a:buClr>
            </a:pPr>
            <a:r>
              <a:rPr lang="en-US" sz="1200" dirty="0">
                <a:latin typeface="Consolas" panose="020B0609020204030204" pitchFamily="49" charset="0"/>
                <a:cs typeface="Consolas" panose="020B0609020204030204" pitchFamily="49" charset="0"/>
              </a:rPr>
              <a:t>* </a:t>
            </a:r>
            <a:r>
              <a:rPr lang="en-US" sz="1200" dirty="0">
                <a:solidFill>
                  <a:srgbClr val="E6AF00"/>
                </a:solidFill>
                <a:latin typeface="Consolas" panose="020B0609020204030204" pitchFamily="49" charset="0"/>
                <a:cs typeface="Consolas" panose="020B0609020204030204" pitchFamily="49" charset="0"/>
              </a:rPr>
              <a:t>1db511c</a:t>
            </a:r>
            <a:r>
              <a:rPr lang="en-US" sz="1200" dirty="0">
                <a:latin typeface="Consolas" panose="020B0609020204030204" pitchFamily="49" charset="0"/>
                <a:cs typeface="Consolas" panose="020B0609020204030204" pitchFamily="49" charset="0"/>
              </a:rPr>
              <a:t> Add readme</a:t>
            </a:r>
          </a:p>
        </p:txBody>
      </p:sp>
    </p:spTree>
    <p:extLst>
      <p:ext uri="{BB962C8B-B14F-4D97-AF65-F5344CB8AC3E}">
        <p14:creationId xmlns:p14="http://schemas.microsoft.com/office/powerpoint/2010/main" val="2577888426"/>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dirty="0" smtClean="0"/>
              <a:t>is about snapshots</a:t>
            </a:r>
            <a:endParaRPr lang="en-US" dirty="0"/>
          </a:p>
        </p:txBody>
      </p:sp>
      <p:sp>
        <p:nvSpPr>
          <p:cNvPr id="10" name="Content Placeholder 8"/>
          <p:cNvSpPr>
            <a:spLocks noGrp="1"/>
          </p:cNvSpPr>
          <p:nvPr>
            <p:ph sz="quarter" idx="10"/>
          </p:nvPr>
        </p:nvSpPr>
        <p:spPr>
          <a:xfrm>
            <a:off x="457200" y="1782762"/>
            <a:ext cx="8229600" cy="3151188"/>
          </a:xfrm>
        </p:spPr>
        <p:txBody>
          <a:bodyPr/>
          <a:lstStyle/>
          <a:p>
            <a:pPr marL="342900" lvl="0" indent="-342900">
              <a:buFont typeface="Wingdings" panose="05000000000000000000" pitchFamily="2" charset="2"/>
              <a:buChar char="§"/>
            </a:pPr>
            <a:r>
              <a:rPr lang="en-US" dirty="0" err="1" smtClean="0"/>
              <a:t>Git</a:t>
            </a:r>
            <a:r>
              <a:rPr lang="en-US" dirty="0" smtClean="0"/>
              <a:t> stores state of the repo after each operation</a:t>
            </a:r>
          </a:p>
          <a:p>
            <a:pPr marL="342900" lvl="0" indent="-342900">
              <a:buFont typeface="Wingdings" panose="05000000000000000000" pitchFamily="2" charset="2"/>
              <a:buChar char="§"/>
            </a:pPr>
            <a:r>
              <a:rPr lang="en-US" dirty="0" err="1" smtClean="0"/>
              <a:t>Git</a:t>
            </a:r>
            <a:r>
              <a:rPr lang="en-US" dirty="0" smtClean="0"/>
              <a:t> generally only adds data</a:t>
            </a:r>
          </a:p>
          <a:p>
            <a:pPr marL="342900" lvl="0" indent="-342900">
              <a:buFont typeface="Wingdings" panose="05000000000000000000" pitchFamily="2" charset="2"/>
              <a:buChar char="§"/>
            </a:pPr>
            <a:r>
              <a:rPr lang="en-US" dirty="0" smtClean="0"/>
              <a:t>Almost any change on a branch can be recovered</a:t>
            </a:r>
          </a:p>
          <a:p>
            <a:pPr lvl="0"/>
            <a:endParaRPr lang="en-US" dirty="0"/>
          </a:p>
        </p:txBody>
      </p:sp>
    </p:spTree>
    <p:extLst>
      <p:ext uri="{BB962C8B-B14F-4D97-AF65-F5344CB8AC3E}">
        <p14:creationId xmlns:p14="http://schemas.microsoft.com/office/powerpoint/2010/main" val="3881378206"/>
      </p:ext>
    </p:extLst>
  </p:cSld>
  <p:clrMapOvr>
    <a:masterClrMapping/>
  </p:clrMapOvr>
  <p:transition>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Cleanup your history</a:t>
            </a:r>
            <a:br>
              <a:rPr lang="en-US" dirty="0"/>
            </a:br>
            <a:endParaRPr lang="en-US" dirty="0"/>
          </a:p>
        </p:txBody>
      </p:sp>
      <p:sp>
        <p:nvSpPr>
          <p:cNvPr id="3" name="Espace réservé du contenu 2"/>
          <p:cNvSpPr>
            <a:spLocks noGrp="1"/>
          </p:cNvSpPr>
          <p:nvPr>
            <p:ph sz="quarter" idx="10"/>
          </p:nvPr>
        </p:nvSpPr>
        <p:spPr>
          <a:xfrm>
            <a:off x="457200" y="1428750"/>
            <a:ext cx="8229600" cy="3581400"/>
          </a:xfrm>
        </p:spPr>
        <p:txBody>
          <a:bodyPr/>
          <a:lstStyle/>
          <a:p>
            <a:pPr marL="342900" indent="-342900">
              <a:buFont typeface="Wingdings" panose="05000000000000000000" pitchFamily="2" charset="2"/>
              <a:buChar char="§"/>
            </a:pPr>
            <a:r>
              <a:rPr lang="fr-FR" dirty="0" smtClean="0"/>
              <a:t>Rewriting </a:t>
            </a:r>
            <a:r>
              <a:rPr lang="fr-FR" dirty="0" err="1" smtClean="0"/>
              <a:t>History</a:t>
            </a:r>
            <a:endParaRPr lang="en-US" dirty="0" smtClean="0"/>
          </a:p>
          <a:p>
            <a:pPr marL="522288" lvl="1" indent="-342900">
              <a:buFont typeface="Wingdings" panose="05000000000000000000" pitchFamily="2" charset="2"/>
              <a:buChar char="§"/>
            </a:pPr>
            <a:r>
              <a:rPr lang="en-US" dirty="0" smtClean="0"/>
              <a:t>Changing </a:t>
            </a:r>
            <a:r>
              <a:rPr lang="en-US" dirty="0"/>
              <a:t>Multiple Commit Messages</a:t>
            </a:r>
          </a:p>
          <a:p>
            <a:pPr marL="522288" lvl="1" indent="-342900">
              <a:buFont typeface="Wingdings" panose="05000000000000000000" pitchFamily="2" charset="2"/>
              <a:buChar char="§"/>
            </a:pPr>
            <a:r>
              <a:rPr lang="en-US" dirty="0"/>
              <a:t>Reordering Commits</a:t>
            </a:r>
          </a:p>
          <a:p>
            <a:pPr marL="522288" lvl="1" indent="-342900">
              <a:buFont typeface="Wingdings" panose="05000000000000000000" pitchFamily="2" charset="2"/>
              <a:buChar char="§"/>
            </a:pPr>
            <a:r>
              <a:rPr lang="en-US" dirty="0"/>
              <a:t>Squashing Commits</a:t>
            </a:r>
          </a:p>
          <a:p>
            <a:pPr marL="522288" lvl="1" indent="-342900">
              <a:buFont typeface="Wingdings" panose="05000000000000000000" pitchFamily="2" charset="2"/>
              <a:buChar char="§"/>
            </a:pPr>
            <a:r>
              <a:rPr lang="en-US" dirty="0"/>
              <a:t>Splitting a </a:t>
            </a:r>
            <a:r>
              <a:rPr lang="en-US" dirty="0" smtClean="0"/>
              <a:t>Commit</a:t>
            </a:r>
          </a:p>
          <a:p>
            <a:pPr marL="522288" lvl="1" indent="-342900">
              <a:buFont typeface="Wingdings" panose="05000000000000000000" pitchFamily="2" charset="2"/>
              <a:buChar char="§"/>
            </a:pPr>
            <a:endParaRPr lang="fr-FR" dirty="0" smtClean="0"/>
          </a:p>
          <a:p>
            <a:pPr marL="522288" lvl="1" indent="-342900">
              <a:buFont typeface="Wingdings" panose="05000000000000000000" pitchFamily="2" charset="2"/>
              <a:buChar char="§"/>
            </a:pPr>
            <a:endParaRPr lang="en-US" dirty="0" smtClean="0"/>
          </a:p>
          <a:p>
            <a:pPr marL="522288" lvl="1" indent="-342900">
              <a:buFont typeface="Wingdings" panose="05000000000000000000" pitchFamily="2" charset="2"/>
              <a:buChar char="§"/>
            </a:pPr>
            <a:r>
              <a:rPr lang="en-US" dirty="0" smtClean="0">
                <a:hlinkClick r:id="rId2"/>
              </a:rPr>
              <a:t>https://git-scm.com/book/en/v2/Git-Tools-Rewriting-History</a:t>
            </a:r>
            <a:r>
              <a:rPr lang="en-US" dirty="0" smtClean="0"/>
              <a:t> </a:t>
            </a:r>
          </a:p>
          <a:p>
            <a:pPr marL="522288" lvl="1" indent="-342900">
              <a:buFont typeface="Wingdings" panose="05000000000000000000" pitchFamily="2" charset="2"/>
              <a:buChar char="§"/>
            </a:pPr>
            <a:r>
              <a:rPr lang="en-US" dirty="0">
                <a:hlinkClick r:id="rId3"/>
              </a:rPr>
              <a:t>https://delicious-insights.com/en/posts/getting-solid-at-git-rebase-vs-merge</a:t>
            </a:r>
            <a:r>
              <a:rPr lang="en-US" dirty="0" smtClean="0">
                <a:hlinkClick r:id="rId3"/>
              </a:rPr>
              <a:t>/</a:t>
            </a:r>
            <a:r>
              <a:rPr lang="en-US" dirty="0" smtClean="0"/>
              <a:t> </a:t>
            </a:r>
            <a:endParaRPr lang="en-US" dirty="0"/>
          </a:p>
          <a:p>
            <a:endParaRPr lang="en-US" dirty="0">
              <a:latin typeface="Consolas" panose="020B0609020204030204" pitchFamily="49" charset="0"/>
              <a:cs typeface="Consolas" panose="020B0609020204030204" pitchFamily="49" charset="0"/>
            </a:endParaRPr>
          </a:p>
        </p:txBody>
      </p:sp>
      <p:sp>
        <p:nvSpPr>
          <p:cNvPr id="6" name="ZoneTexte 5"/>
          <p:cNvSpPr txBox="1"/>
          <p:nvPr/>
        </p:nvSpPr>
        <p:spPr bwMode="black">
          <a:xfrm>
            <a:off x="4876800" y="2724150"/>
            <a:ext cx="4038600" cy="553998"/>
          </a:xfrm>
          <a:prstGeom prst="rect">
            <a:avLst/>
          </a:prstGeom>
          <a:noFill/>
        </p:spPr>
        <p:txBody>
          <a:bodyPr wrap="square" lIns="85730" tIns="0" rIns="0" bIns="0" rtlCol="0">
            <a:spAutoFit/>
          </a:bodyPr>
          <a:lstStyle/>
          <a:p>
            <a:pPr>
              <a:buClr>
                <a:schemeClr val="tx2"/>
              </a:buClr>
            </a:pPr>
            <a:r>
              <a:rPr lang="en-US" dirty="0"/>
              <a:t>For example using:</a:t>
            </a:r>
            <a:br>
              <a:rPr lang="en-US" dirty="0"/>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git</a:t>
            </a:r>
            <a:r>
              <a:rPr lang="en-US" dirty="0">
                <a:latin typeface="Consolas" panose="020B0609020204030204" pitchFamily="49" charset="0"/>
                <a:cs typeface="Consolas" panose="020B0609020204030204" pitchFamily="49" charset="0"/>
              </a:rPr>
              <a:t> rebase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HEAD~3</a:t>
            </a:r>
          </a:p>
        </p:txBody>
      </p:sp>
    </p:spTree>
    <p:extLst>
      <p:ext uri="{BB962C8B-B14F-4D97-AF65-F5344CB8AC3E}">
        <p14:creationId xmlns:p14="http://schemas.microsoft.com/office/powerpoint/2010/main" val="4273359786"/>
      </p:ext>
    </p:extLst>
  </p:cSld>
  <p:clrMapOvr>
    <a:masterClrMapping/>
  </p:clrMapOvr>
  <p:transition>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Merge Conflicts</a:t>
            </a:r>
          </a:p>
        </p:txBody>
      </p:sp>
      <p:sp>
        <p:nvSpPr>
          <p:cNvPr id="3" name="Espace réservé du contenu 2"/>
          <p:cNvSpPr>
            <a:spLocks noGrp="1"/>
          </p:cNvSpPr>
          <p:nvPr>
            <p:ph sz="quarter" idx="10"/>
          </p:nvPr>
        </p:nvSpPr>
        <p:spPr>
          <a:xfrm>
            <a:off x="457200" y="1428750"/>
            <a:ext cx="8305800" cy="3657600"/>
          </a:xfrm>
        </p:spPr>
        <p:txBody>
          <a:bodyPr/>
          <a:lstStyle/>
          <a:p>
            <a:pPr marL="342900" indent="-342900">
              <a:buFont typeface="Wingdings" panose="05000000000000000000" pitchFamily="2" charset="2"/>
              <a:buChar char="§"/>
            </a:pPr>
            <a:r>
              <a:rPr lang="en-US" dirty="0" smtClean="0"/>
              <a:t>Merge conflicts may occur if competing changes are made to the same line of a file or when a file is deleted that another person is attempting to edit.</a:t>
            </a:r>
            <a:endParaRPr lang="en-US" dirty="0" smtClean="0">
              <a:hlinkClick r:id="rId2"/>
            </a:endParaRPr>
          </a:p>
          <a:p>
            <a:pPr marL="522288" lvl="1" indent="-342900">
              <a:buFont typeface="Wingdings" panose="05000000000000000000" pitchFamily="2" charset="2"/>
              <a:buChar char="§"/>
            </a:pPr>
            <a:r>
              <a:rPr lang="en-US" dirty="0" smtClean="0">
                <a:hlinkClick r:id="rId2"/>
              </a:rPr>
              <a:t>https://git-scm.com/book/en/v2/Git-Branching-Basic-Branching-and-Merging#_basic_merge_conflicts</a:t>
            </a:r>
            <a:r>
              <a:rPr lang="en-US" dirty="0" smtClean="0"/>
              <a:t> </a:t>
            </a:r>
          </a:p>
          <a:p>
            <a:pPr marL="522288" lvl="1" indent="-342900">
              <a:buFont typeface="Wingdings" panose="05000000000000000000" pitchFamily="2" charset="2"/>
              <a:buChar char="§"/>
            </a:pPr>
            <a:r>
              <a:rPr lang="en-US" dirty="0" smtClean="0">
                <a:hlinkClick r:id="rId3"/>
              </a:rPr>
              <a:t>https://help.github.com/articles/resolving-a-merge-conflict-using-the-command-line/</a:t>
            </a:r>
            <a:r>
              <a:rPr lang="en-US" dirty="0" smtClean="0"/>
              <a:t> </a:t>
            </a:r>
          </a:p>
          <a:p>
            <a:pPr marL="342900" indent="-342900">
              <a:buFont typeface="Wingdings" panose="05000000000000000000" pitchFamily="2" charset="2"/>
              <a:buChar char="§"/>
            </a:pPr>
            <a:r>
              <a:rPr lang="en-US" dirty="0" smtClean="0"/>
              <a:t>Using </a:t>
            </a:r>
            <a:r>
              <a:rPr lang="en-US" dirty="0" err="1" smtClean="0"/>
              <a:t>GitLab’s</a:t>
            </a:r>
            <a:r>
              <a:rPr lang="en-US" dirty="0" smtClean="0"/>
              <a:t> Merge Request you don’t merge manually. To ease </a:t>
            </a:r>
            <a:r>
              <a:rPr lang="en-US" dirty="0" err="1" smtClean="0"/>
              <a:t>GitLab’s</a:t>
            </a:r>
            <a:r>
              <a:rPr lang="en-US" dirty="0" smtClean="0"/>
              <a:t> Merge you need to rebase on the master’s HEAD.</a:t>
            </a:r>
            <a:endParaRPr lang="en-US" dirty="0"/>
          </a:p>
        </p:txBody>
      </p:sp>
    </p:spTree>
    <p:extLst>
      <p:ext uri="{BB962C8B-B14F-4D97-AF65-F5344CB8AC3E}">
        <p14:creationId xmlns:p14="http://schemas.microsoft.com/office/powerpoint/2010/main" val="2208939790"/>
      </p:ext>
    </p:extLst>
  </p:cSld>
  <p:clrMapOvr>
    <a:masterClrMapping/>
  </p:clrMapOvr>
  <p:transition>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Force push needed after rebase</a:t>
            </a:r>
            <a:endParaRPr lang="en-US" dirty="0"/>
          </a:p>
        </p:txBody>
      </p:sp>
      <p:sp>
        <p:nvSpPr>
          <p:cNvPr id="3" name="Espace réservé du contenu 2"/>
          <p:cNvSpPr>
            <a:spLocks noGrp="1"/>
          </p:cNvSpPr>
          <p:nvPr>
            <p:ph sz="quarter" idx="10"/>
          </p:nvPr>
        </p:nvSpPr>
        <p:spPr>
          <a:xfrm>
            <a:off x="457200" y="3230254"/>
            <a:ext cx="6858000" cy="1779896"/>
          </a:xfrm>
        </p:spPr>
        <p:txBody>
          <a:bodyPr/>
          <a:lstStyle/>
          <a:p>
            <a:pPr marL="342900" indent="-342900">
              <a:buFont typeface="Wingdings" panose="05000000000000000000" pitchFamily="2" charset="2"/>
              <a:buChar char="§"/>
            </a:pPr>
            <a:r>
              <a:rPr lang="en-US" dirty="0"/>
              <a:t>After a rebase the remote branch cannot be « fast-forwarded » to your local branch </a:t>
            </a:r>
          </a:p>
          <a:p>
            <a:pPr marL="522288" lvl="1" indent="-342900">
              <a:buFont typeface="Wingdings" panose="05000000000000000000" pitchFamily="2" charset="2"/>
              <a:buChar char="§"/>
            </a:pPr>
            <a:r>
              <a:rPr lang="en-US" dirty="0">
                <a:hlinkClick r:id="rId2"/>
              </a:rPr>
              <a:t>https://</a:t>
            </a:r>
            <a:r>
              <a:rPr lang="en-US" dirty="0" smtClean="0">
                <a:hlinkClick r:id="rId2"/>
              </a:rPr>
              <a:t>stackoverflow.com/a/8940299</a:t>
            </a:r>
            <a:r>
              <a:rPr lang="en-US" dirty="0" smtClean="0"/>
              <a:t> </a:t>
            </a:r>
            <a:endParaRPr lang="en-US" dirty="0"/>
          </a:p>
          <a:p>
            <a:pPr marL="522288" lvl="1" indent="-342900">
              <a:buFont typeface="Wingdings" panose="05000000000000000000" pitchFamily="2" charset="2"/>
              <a:buChar char="§"/>
            </a:pPr>
            <a:r>
              <a:rPr lang="en-US" dirty="0">
                <a:hlinkClick r:id="rId3"/>
              </a:rPr>
              <a:t>https://</a:t>
            </a:r>
            <a:r>
              <a:rPr lang="en-US" dirty="0" smtClean="0">
                <a:hlinkClick r:id="rId3"/>
              </a:rPr>
              <a:t>stackoverflow.com/a/15144275</a:t>
            </a:r>
            <a:r>
              <a:rPr lang="en-US" dirty="0" smtClean="0"/>
              <a:t> </a:t>
            </a:r>
            <a:endParaRPr lang="en-US" dirty="0"/>
          </a:p>
        </p:txBody>
      </p:sp>
      <p:pic>
        <p:nvPicPr>
          <p:cNvPr id="1026" name="Picture 2" descr="Rebasing a feature branch onto mas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762000"/>
            <a:ext cx="3801836" cy="24193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e 5"/>
          <p:cNvGrpSpPr/>
          <p:nvPr/>
        </p:nvGrpSpPr>
        <p:grpSpPr>
          <a:xfrm>
            <a:off x="6324600" y="1293706"/>
            <a:ext cx="1371600" cy="287443"/>
            <a:chOff x="3276600" y="1307872"/>
            <a:chExt cx="1371600" cy="304800"/>
          </a:xfrm>
        </p:grpSpPr>
        <p:sp>
          <p:nvSpPr>
            <p:cNvPr id="5" name="Rectangle à coins arrondis 4"/>
            <p:cNvSpPr/>
            <p:nvPr/>
          </p:nvSpPr>
          <p:spPr>
            <a:xfrm>
              <a:off x="3276600" y="1307872"/>
              <a:ext cx="1371600" cy="304800"/>
            </a:xfrm>
            <a:prstGeom prst="roundRect">
              <a:avLst/>
            </a:prstGeom>
            <a:solidFill>
              <a:srgbClr val="B133F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p:cNvSpPr txBox="1"/>
            <p:nvPr/>
          </p:nvSpPr>
          <p:spPr bwMode="black">
            <a:xfrm>
              <a:off x="3314700" y="1360125"/>
              <a:ext cx="1295400" cy="184666"/>
            </a:xfrm>
            <a:prstGeom prst="rect">
              <a:avLst/>
            </a:prstGeom>
            <a:noFill/>
          </p:spPr>
          <p:txBody>
            <a:bodyPr wrap="square" lIns="85730" tIns="0" rIns="0" bIns="0" rtlCol="0">
              <a:spAutoFit/>
            </a:bodyPr>
            <a:lstStyle/>
            <a:p>
              <a:pPr marL="0" indent="0" algn="l">
                <a:buClr>
                  <a:schemeClr val="tx2"/>
                </a:buClr>
                <a:buFont typeface="Arial" pitchFamily="34" charset="0"/>
                <a:buNone/>
                <a:tabLst/>
              </a:pPr>
              <a:r>
                <a:rPr lang="en-US" sz="1200" b="1" dirty="0" smtClean="0">
                  <a:solidFill>
                    <a:schemeClr val="tx2"/>
                  </a:solidFill>
                  <a:latin typeface="Consolas" panose="020B0609020204030204" pitchFamily="49" charset="0"/>
                </a:rPr>
                <a:t>origin/feature</a:t>
              </a:r>
            </a:p>
          </p:txBody>
        </p:sp>
      </p:grpSp>
    </p:spTree>
    <p:extLst>
      <p:ext uri="{BB962C8B-B14F-4D97-AF65-F5344CB8AC3E}">
        <p14:creationId xmlns:p14="http://schemas.microsoft.com/office/powerpoint/2010/main" val="3943351295"/>
      </p:ext>
    </p:extLst>
  </p:cSld>
  <p:clrMapOvr>
    <a:masterClrMapping/>
  </p:clrMapOvr>
  <p:transition>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610600" cy="3151188"/>
          </a:xfrm>
        </p:spPr>
        <p:txBody>
          <a:bodyPr/>
          <a:lstStyle/>
          <a:p>
            <a:pPr marL="457200" indent="-457200">
              <a:buFont typeface="+mj-lt"/>
              <a:buAutoNum type="arabicPeriod"/>
            </a:pPr>
            <a:r>
              <a:rPr lang="en-US" dirty="0" smtClean="0">
                <a:solidFill>
                  <a:schemeClr val="bg1"/>
                </a:solidFill>
              </a:rPr>
              <a:t>Display commits difference between a local branch and origin/master</a:t>
            </a:r>
          </a:p>
          <a:p>
            <a:pPr marL="457200" indent="-457200">
              <a:buFont typeface="+mj-lt"/>
              <a:buAutoNum type="arabicPeriod"/>
            </a:pPr>
            <a:r>
              <a:rPr lang="en-US" dirty="0" smtClean="0">
                <a:solidFill>
                  <a:schemeClr val="bg1"/>
                </a:solidFill>
              </a:rPr>
              <a:t>Reset HEAD to previous commit</a:t>
            </a:r>
          </a:p>
          <a:p>
            <a:pPr marL="457200" indent="-457200">
              <a:buFont typeface="+mj-lt"/>
              <a:buAutoNum type="arabicPeriod"/>
            </a:pPr>
            <a:r>
              <a:rPr lang="en-US" dirty="0" smtClean="0">
                <a:solidFill>
                  <a:schemeClr val="bg1"/>
                </a:solidFill>
              </a:rPr>
              <a:t>Apply </a:t>
            </a:r>
            <a:r>
              <a:rPr lang="en-US" b="1" dirty="0" smtClean="0">
                <a:solidFill>
                  <a:schemeClr val="bg1"/>
                </a:solidFill>
              </a:rPr>
              <a:t>one</a:t>
            </a:r>
            <a:r>
              <a:rPr lang="en-US" dirty="0" smtClean="0">
                <a:solidFill>
                  <a:schemeClr val="bg1"/>
                </a:solidFill>
              </a:rPr>
              <a:t> commit from another branch to your branch</a:t>
            </a:r>
          </a:p>
          <a:p>
            <a:pPr marL="457200" indent="-457200">
              <a:buFont typeface="+mj-lt"/>
              <a:buAutoNum type="arabicPeriod"/>
            </a:pPr>
            <a:r>
              <a:rPr lang="en-US" dirty="0" smtClean="0">
                <a:solidFill>
                  <a:schemeClr val="bg1"/>
                </a:solidFill>
              </a:rPr>
              <a:t>Edit last commit (content, message and author)</a:t>
            </a:r>
          </a:p>
          <a:p>
            <a:pPr marL="457200" indent="-457200">
              <a:buFont typeface="+mj-lt"/>
              <a:buAutoNum type="arabicPeriod"/>
            </a:pPr>
            <a:r>
              <a:rPr lang="en-US" dirty="0" smtClean="0">
                <a:solidFill>
                  <a:schemeClr val="bg1"/>
                </a:solidFill>
              </a:rPr>
              <a:t>Delete a branch both locally and on remote repository</a:t>
            </a:r>
          </a:p>
          <a:p>
            <a:pPr marL="342900" indent="-342900">
              <a:buFont typeface="Wingdings" panose="05000000000000000000" pitchFamily="2" charset="2"/>
              <a:buChar char="§"/>
            </a:pPr>
            <a:endParaRPr lang="en-US" dirty="0" smtClean="0">
              <a:solidFill>
                <a:schemeClr val="bg1"/>
              </a:solidFill>
            </a:endParaRPr>
          </a:p>
        </p:txBody>
      </p:sp>
      <p:pic>
        <p:nvPicPr>
          <p:cNvPr id="6" name="Image 5"/>
          <p:cNvPicPr>
            <a:picLocks noChangeAspect="1"/>
          </p:cNvPicPr>
          <p:nvPr/>
        </p:nvPicPr>
        <p:blipFill>
          <a:blip r:embed="rId3"/>
          <a:stretch>
            <a:fillRect/>
          </a:stretch>
        </p:blipFill>
        <p:spPr>
          <a:xfrm>
            <a:off x="7833651" y="514350"/>
            <a:ext cx="853149" cy="853149"/>
          </a:xfrm>
          <a:prstGeom prst="rect">
            <a:avLst/>
          </a:prstGeom>
        </p:spPr>
      </p:pic>
    </p:spTree>
    <p:extLst>
      <p:ext uri="{BB962C8B-B14F-4D97-AF65-F5344CB8AC3E}">
        <p14:creationId xmlns:p14="http://schemas.microsoft.com/office/powerpoint/2010/main" val="1393715470"/>
      </p:ext>
    </p:extLst>
  </p:cSld>
  <p:clrMapOvr>
    <a:masterClrMapping/>
  </p:clrMapOvr>
  <p:transition>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Git</a:t>
            </a:r>
            <a:endParaRPr lang="en-US" dirty="0"/>
          </a:p>
        </p:txBody>
      </p:sp>
      <p:sp>
        <p:nvSpPr>
          <p:cNvPr id="9" name="Text Placeholder 8"/>
          <p:cNvSpPr>
            <a:spLocks noGrp="1"/>
          </p:cNvSpPr>
          <p:nvPr>
            <p:ph type="body" sz="quarter" idx="11"/>
          </p:nvPr>
        </p:nvSpPr>
        <p:spPr/>
        <p:txBody>
          <a:bodyPr/>
          <a:lstStyle/>
          <a:p>
            <a:pPr lvl="0"/>
            <a:r>
              <a:rPr lang="en-US" dirty="0" smtClean="0">
                <a:solidFill>
                  <a:schemeClr val="bg1"/>
                </a:solidFill>
              </a:rPr>
              <a:t>More exercises</a:t>
            </a:r>
            <a:endParaRPr lang="en-US" dirty="0">
              <a:solidFill>
                <a:schemeClr val="bg1"/>
              </a:solidFill>
            </a:endParaRPr>
          </a:p>
        </p:txBody>
      </p:sp>
      <p:sp>
        <p:nvSpPr>
          <p:cNvPr id="10" name="Content Placeholder 8"/>
          <p:cNvSpPr>
            <a:spLocks noGrp="1"/>
          </p:cNvSpPr>
          <p:nvPr>
            <p:ph sz="quarter" idx="10"/>
          </p:nvPr>
        </p:nvSpPr>
        <p:spPr>
          <a:xfrm>
            <a:off x="457200" y="1782762"/>
            <a:ext cx="8534400" cy="3151188"/>
          </a:xfrm>
        </p:spPr>
        <p:txBody>
          <a:bodyPr/>
          <a:lstStyle/>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log origin/master..&lt;my-branch</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git</a:t>
            </a:r>
            <a:r>
              <a:rPr lang="en-US" dirty="0">
                <a:solidFill>
                  <a:srgbClr val="FF0000"/>
                </a:solidFill>
                <a:latin typeface="Consolas" panose="020B0609020204030204" pitchFamily="49" charset="0"/>
                <a:cs typeface="Consolas" panose="020B0609020204030204" pitchFamily="49" charset="0"/>
              </a:rPr>
              <a:t> </a:t>
            </a:r>
            <a:r>
              <a:rPr lang="en-US" dirty="0" smtClean="0">
                <a:solidFill>
                  <a:srgbClr val="FF0000"/>
                </a:solidFill>
                <a:latin typeface="Consolas" panose="020B0609020204030204" pitchFamily="49" charset="0"/>
                <a:cs typeface="Consolas" panose="020B0609020204030204" pitchFamily="49" charset="0"/>
              </a:rPr>
              <a:t>reset [mode] HEAD~1</a:t>
            </a:r>
          </a:p>
          <a:p>
            <a:pPr marL="457200" indent="-457200">
              <a:buFont typeface="+mj-lt"/>
              <a:buAutoNum type="arabicPeriod"/>
            </a:pP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cherry-pick &lt;commit SHA&gt;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commit --amend [--author “Author &lt;</a:t>
            </a:r>
            <a:r>
              <a:rPr lang="en-US" dirty="0" err="1" smtClean="0">
                <a:solidFill>
                  <a:srgbClr val="FF0000"/>
                </a:solidFill>
                <a:latin typeface="Consolas" panose="020B0609020204030204" pitchFamily="49" charset="0"/>
                <a:cs typeface="Consolas" panose="020B0609020204030204" pitchFamily="49" charset="0"/>
              </a:rPr>
              <a:t>a@a.a</a:t>
            </a:r>
            <a:r>
              <a:rPr lang="en-US" dirty="0" smtClean="0">
                <a:solidFill>
                  <a:srgbClr val="FF0000"/>
                </a:solidFill>
                <a:latin typeface="Consolas" panose="020B0609020204030204" pitchFamily="49" charset="0"/>
                <a:cs typeface="Consolas" panose="020B0609020204030204" pitchFamily="49" charset="0"/>
              </a:rPr>
              <a:t>&gt;”]</a:t>
            </a:r>
          </a:p>
          <a:p>
            <a:pPr marL="457200" indent="-457200">
              <a:buFont typeface="+mj-lt"/>
              <a:buAutoNum type="arabicPeriod"/>
            </a:pPr>
            <a:r>
              <a:rPr lang="en-US" dirty="0" err="1">
                <a:solidFill>
                  <a:srgbClr val="FF0000"/>
                </a:solidFill>
                <a:latin typeface="Consolas" panose="020B0609020204030204" pitchFamily="49" charset="0"/>
                <a:cs typeface="Consolas" panose="020B0609020204030204" pitchFamily="49" charset="0"/>
              </a:rPr>
              <a:t>g</a:t>
            </a:r>
            <a:r>
              <a:rPr lang="en-US" dirty="0" err="1" smtClean="0">
                <a:solidFill>
                  <a:srgbClr val="FF0000"/>
                </a:solidFill>
                <a:latin typeface="Consolas" panose="020B0609020204030204" pitchFamily="49" charset="0"/>
                <a:cs typeface="Consolas" panose="020B0609020204030204" pitchFamily="49" charset="0"/>
              </a:rPr>
              <a:t>it</a:t>
            </a:r>
            <a:r>
              <a:rPr lang="en-US" dirty="0" smtClean="0">
                <a:solidFill>
                  <a:srgbClr val="FF0000"/>
                </a:solidFill>
                <a:latin typeface="Consolas" panose="020B0609020204030204" pitchFamily="49" charset="0"/>
                <a:cs typeface="Consolas" panose="020B0609020204030204" pitchFamily="49" charset="0"/>
              </a:rPr>
              <a:t> branch –d (or -D) &lt;branch&gt;               &amp;&amp; </a:t>
            </a:r>
            <a:r>
              <a:rPr lang="en-US" dirty="0" err="1" smtClean="0">
                <a:solidFill>
                  <a:srgbClr val="FF0000"/>
                </a:solidFill>
                <a:latin typeface="Consolas" panose="020B0609020204030204" pitchFamily="49" charset="0"/>
                <a:cs typeface="Consolas" panose="020B0609020204030204" pitchFamily="49" charset="0"/>
              </a:rPr>
              <a:t>git</a:t>
            </a:r>
            <a:r>
              <a:rPr lang="en-US" dirty="0" smtClean="0">
                <a:solidFill>
                  <a:srgbClr val="FF0000"/>
                </a:solidFill>
                <a:latin typeface="Consolas" panose="020B0609020204030204" pitchFamily="49" charset="0"/>
                <a:cs typeface="Consolas" panose="020B0609020204030204" pitchFamily="49" charset="0"/>
              </a:rPr>
              <a:t> push &lt;remote&gt; :&lt;branch&gt;</a:t>
            </a:r>
          </a:p>
        </p:txBody>
      </p:sp>
      <p:pic>
        <p:nvPicPr>
          <p:cNvPr id="3" name="Image 2"/>
          <p:cNvPicPr>
            <a:picLocks noChangeAspect="1"/>
          </p:cNvPicPr>
          <p:nvPr/>
        </p:nvPicPr>
        <p:blipFill>
          <a:blip r:embed="rId3"/>
          <a:stretch>
            <a:fillRect/>
          </a:stretch>
        </p:blipFill>
        <p:spPr>
          <a:xfrm>
            <a:off x="7820025" y="510382"/>
            <a:ext cx="866775" cy="819150"/>
          </a:xfrm>
          <a:prstGeom prst="rect">
            <a:avLst/>
          </a:prstGeom>
        </p:spPr>
      </p:pic>
    </p:spTree>
    <p:extLst>
      <p:ext uri="{BB962C8B-B14F-4D97-AF65-F5344CB8AC3E}">
        <p14:creationId xmlns:p14="http://schemas.microsoft.com/office/powerpoint/2010/main" val="17013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Going further</a:t>
            </a:r>
          </a:p>
        </p:txBody>
      </p:sp>
      <p:sp>
        <p:nvSpPr>
          <p:cNvPr id="3" name="Espace réservé du contenu 2"/>
          <p:cNvSpPr>
            <a:spLocks noGrp="1"/>
          </p:cNvSpPr>
          <p:nvPr>
            <p:ph sz="quarter" idx="10"/>
          </p:nvPr>
        </p:nvSpPr>
        <p:spPr>
          <a:xfrm>
            <a:off x="457200" y="1428750"/>
            <a:ext cx="8001000" cy="3581400"/>
          </a:xfrm>
        </p:spPr>
        <p:txBody>
          <a:bodyPr/>
          <a:lstStyle/>
          <a:p>
            <a:pPr marL="342900" indent="-342900">
              <a:buFont typeface="Wingdings" panose="05000000000000000000" pitchFamily="2" charset="2"/>
              <a:buChar char="§"/>
            </a:pPr>
            <a:r>
              <a:rPr lang="en-US" dirty="0"/>
              <a:t>Learn </a:t>
            </a:r>
            <a:r>
              <a:rPr lang="en-US" dirty="0" err="1"/>
              <a:t>Git</a:t>
            </a:r>
            <a:r>
              <a:rPr lang="en-US" dirty="0"/>
              <a:t> Branching</a:t>
            </a:r>
            <a:r>
              <a:rPr lang="fr-FR" dirty="0"/>
              <a:t/>
            </a:r>
            <a:br>
              <a:rPr lang="fr-FR" dirty="0"/>
            </a:br>
            <a:r>
              <a:rPr lang="fr-FR" sz="1600" dirty="0">
                <a:hlinkClick r:id="rId2"/>
              </a:rPr>
              <a:t>https://learngitbranching.js.org</a:t>
            </a:r>
            <a:r>
              <a:rPr lang="fr-FR" sz="1600" dirty="0" smtClean="0">
                <a:hlinkClick r:id="rId2"/>
              </a:rPr>
              <a:t>/</a:t>
            </a:r>
            <a:r>
              <a:rPr lang="fr-FR" sz="1600" dirty="0" smtClean="0"/>
              <a:t> </a:t>
            </a:r>
            <a:endParaRPr lang="en-US" sz="1600" dirty="0" smtClean="0"/>
          </a:p>
          <a:p>
            <a:pPr marL="342900" indent="-342900">
              <a:buFont typeface="Wingdings" panose="05000000000000000000" pitchFamily="2" charset="2"/>
              <a:buChar char="§"/>
            </a:pPr>
            <a:r>
              <a:rPr lang="en-US" dirty="0" err="1" smtClean="0"/>
              <a:t>Git</a:t>
            </a:r>
            <a:r>
              <a:rPr lang="en-US" dirty="0" smtClean="0"/>
              <a:t> </a:t>
            </a:r>
            <a:r>
              <a:rPr lang="en-US" dirty="0"/>
              <a:t>book available online for </a:t>
            </a:r>
            <a:r>
              <a:rPr lang="en-US" dirty="0" smtClean="0"/>
              <a:t>free</a:t>
            </a:r>
          </a:p>
          <a:p>
            <a:pPr marL="522288" lvl="1" indent="-342900">
              <a:buFont typeface="Wingdings" panose="05000000000000000000" pitchFamily="2" charset="2"/>
              <a:buChar char="§"/>
            </a:pPr>
            <a:r>
              <a:rPr lang="en-US" dirty="0" smtClean="0"/>
              <a:t>EN </a:t>
            </a:r>
            <a:r>
              <a:rPr lang="en-US" sz="1600" dirty="0" smtClean="0">
                <a:hlinkClick r:id="rId3"/>
              </a:rPr>
              <a:t>https</a:t>
            </a:r>
            <a:r>
              <a:rPr lang="en-US" sz="1600" dirty="0">
                <a:hlinkClick r:id="rId3"/>
              </a:rPr>
              <a:t>://</a:t>
            </a:r>
            <a:r>
              <a:rPr lang="en-US" sz="1600" dirty="0" smtClean="0">
                <a:hlinkClick r:id="rId3"/>
              </a:rPr>
              <a:t>git-scm.com/book</a:t>
            </a:r>
            <a:r>
              <a:rPr lang="en-US" sz="1600" dirty="0"/>
              <a:t> </a:t>
            </a:r>
            <a:endParaRPr lang="en-US" sz="1600" dirty="0" smtClean="0"/>
          </a:p>
          <a:p>
            <a:pPr marL="522288" lvl="1" indent="-342900">
              <a:buFont typeface="Wingdings" panose="05000000000000000000" pitchFamily="2" charset="2"/>
              <a:buChar char="§"/>
            </a:pPr>
            <a:r>
              <a:rPr lang="en-US" dirty="0" smtClean="0"/>
              <a:t>FR </a:t>
            </a:r>
            <a:r>
              <a:rPr lang="en-US" sz="1600" dirty="0">
                <a:hlinkClick r:id="rId4"/>
              </a:rPr>
              <a:t>https://</a:t>
            </a:r>
            <a:r>
              <a:rPr lang="en-US" sz="1600" dirty="0" smtClean="0">
                <a:hlinkClick r:id="rId4"/>
              </a:rPr>
              <a:t>git-scm.com/book/fr/v2</a:t>
            </a:r>
            <a:r>
              <a:rPr lang="en-US" sz="1600" dirty="0" smtClean="0"/>
              <a:t> </a:t>
            </a:r>
          </a:p>
          <a:p>
            <a:pPr marL="342900" indent="-342900">
              <a:buFont typeface="Wingdings" panose="05000000000000000000" pitchFamily="2" charset="2"/>
              <a:buChar char="§"/>
            </a:pPr>
            <a:r>
              <a:rPr lang="en-US" dirty="0"/>
              <a:t>Introduction to </a:t>
            </a:r>
            <a:r>
              <a:rPr lang="en-US" dirty="0" err="1"/>
              <a:t>Git</a:t>
            </a:r>
            <a:r>
              <a:rPr lang="en-US" dirty="0"/>
              <a:t> with Scott Chacon of GitHub </a:t>
            </a:r>
            <a:r>
              <a:rPr lang="en-US" sz="1600" dirty="0">
                <a:hlinkClick r:id="rId5"/>
              </a:rPr>
              <a:t>https://www.youtube.com/watch?v=ZDR433b0HJY</a:t>
            </a:r>
            <a:r>
              <a:rPr lang="en-US" sz="1600" dirty="0"/>
              <a:t> </a:t>
            </a:r>
          </a:p>
          <a:p>
            <a:pPr marL="342900" indent="-342900">
              <a:buFont typeface="Wingdings" panose="05000000000000000000" pitchFamily="2" charset="2"/>
              <a:buChar char="§"/>
            </a:pPr>
            <a:r>
              <a:rPr lang="fr-FR" dirty="0"/>
              <a:t>Git GUI Clients</a:t>
            </a:r>
            <a:r>
              <a:rPr lang="fr-FR" sz="1600" dirty="0"/>
              <a:t/>
            </a:r>
            <a:br>
              <a:rPr lang="fr-FR" sz="1600" dirty="0"/>
            </a:br>
            <a:r>
              <a:rPr lang="fr-FR" sz="1600" dirty="0">
                <a:hlinkClick r:id="rId6"/>
              </a:rPr>
              <a:t>https://git-scm.com/download/gui/windows</a:t>
            </a:r>
            <a:r>
              <a:rPr lang="fr-FR" sz="1600" dirty="0"/>
              <a:t> </a:t>
            </a:r>
            <a:endParaRPr lang="en-US" sz="1600" dirty="0"/>
          </a:p>
        </p:txBody>
      </p:sp>
    </p:spTree>
    <p:extLst>
      <p:ext uri="{BB962C8B-B14F-4D97-AF65-F5344CB8AC3E}">
        <p14:creationId xmlns:p14="http://schemas.microsoft.com/office/powerpoint/2010/main" val="3244930687"/>
      </p:ext>
    </p:extLst>
  </p:cSld>
  <p:clrMapOvr>
    <a:masterClrMapping/>
  </p:clrMapOvr>
  <p:transition>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
            </a:r>
            <a:r>
              <a:rPr lang="fr-FR" dirty="0" err="1" smtClean="0"/>
              <a:t>gitconfig</a:t>
            </a:r>
            <a:r>
              <a:rPr lang="fr-FR" dirty="0" smtClean="0"/>
              <a:t> minimal content</a:t>
            </a:r>
            <a:endParaRPr lang="en-US" dirty="0"/>
          </a:p>
        </p:txBody>
      </p:sp>
      <p:sp>
        <p:nvSpPr>
          <p:cNvPr id="6" name="ZoneTexte 5"/>
          <p:cNvSpPr txBox="1"/>
          <p:nvPr/>
        </p:nvSpPr>
        <p:spPr bwMode="black">
          <a:xfrm>
            <a:off x="609600" y="1272897"/>
            <a:ext cx="4953000" cy="3508653"/>
          </a:xfrm>
          <a:prstGeom prst="rect">
            <a:avLst/>
          </a:prstGeom>
          <a:noFill/>
        </p:spPr>
        <p:txBody>
          <a:bodyPr wrap="square" lIns="85730" tIns="0" rIns="0" bIns="0" rtlCol="0">
            <a:spAutoFit/>
          </a:bodyPr>
          <a:lstStyle/>
          <a:p>
            <a:pPr>
              <a:buClr>
                <a:schemeClr val="tx2"/>
              </a:buClr>
            </a:pPr>
            <a:r>
              <a:rPr lang="en-US" sz="1200" b="1" dirty="0">
                <a:latin typeface="Consolas" panose="020B0609020204030204" pitchFamily="49" charset="0"/>
                <a:cs typeface="Consolas" panose="020B0609020204030204" pitchFamily="49" charset="0"/>
              </a:rPr>
              <a:t># File: ~/.</a:t>
            </a:r>
            <a:r>
              <a:rPr lang="en-US" sz="1200" b="1" dirty="0" err="1">
                <a:latin typeface="Consolas" panose="020B0609020204030204" pitchFamily="49" charset="0"/>
                <a:cs typeface="Consolas" panose="020B0609020204030204" pitchFamily="49" charset="0"/>
              </a:rPr>
              <a:t>gitconfig</a:t>
            </a:r>
            <a:endParaRPr lang="en-US" sz="1200" b="1" dirty="0">
              <a:latin typeface="Consolas" panose="020B0609020204030204" pitchFamily="49" charset="0"/>
              <a:cs typeface="Consolas" panose="020B0609020204030204" pitchFamily="49" charset="0"/>
            </a:endParaRPr>
          </a:p>
          <a:p>
            <a:pPr>
              <a:buClr>
                <a:schemeClr val="tx2"/>
              </a:buClr>
            </a:pPr>
            <a:r>
              <a:rPr lang="en-US" sz="1200" dirty="0">
                <a:latin typeface="Consolas" panose="020B0609020204030204" pitchFamily="49" charset="0"/>
                <a:cs typeface="Consolas" panose="020B0609020204030204" pitchFamily="49" charset="0"/>
              </a:rPr>
              <a:t>[core]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longpaths</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autocrlf</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excludesfile</a:t>
            </a:r>
            <a:r>
              <a:rPr lang="en-US" sz="1200" dirty="0">
                <a:latin typeface="Consolas" panose="020B0609020204030204" pitchFamily="49" charset="0"/>
                <a:cs typeface="Consolas" panose="020B0609020204030204" pitchFamily="49" charset="0"/>
              </a:rPr>
              <a:t> = D:/Profiles/&lt;username&gt;/.gitignore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fscache</a:t>
            </a:r>
            <a:r>
              <a:rPr lang="en-US" sz="1200" dirty="0">
                <a:latin typeface="Consolas" panose="020B0609020204030204" pitchFamily="49" charset="0"/>
                <a:cs typeface="Consolas" panose="020B0609020204030204" pitchFamily="49" charset="0"/>
              </a:rPr>
              <a:t> = true</a:t>
            </a:r>
          </a:p>
          <a:p>
            <a:pPr>
              <a:buClr>
                <a:schemeClr val="tx2"/>
              </a:buClr>
            </a:pPr>
            <a:r>
              <a:rPr lang="en-US" sz="1200" dirty="0">
                <a:latin typeface="Consolas" panose="020B0609020204030204" pitchFamily="49" charset="0"/>
                <a:cs typeface="Consolas" panose="020B0609020204030204" pitchFamily="49" charset="0"/>
              </a:rPr>
              <a:t>[push]</a:t>
            </a:r>
          </a:p>
          <a:p>
            <a:pPr>
              <a:buClr>
                <a:schemeClr val="tx2"/>
              </a:buClr>
            </a:pPr>
            <a:r>
              <a:rPr lang="en-US" sz="1200" dirty="0">
                <a:latin typeface="Consolas" panose="020B0609020204030204" pitchFamily="49" charset="0"/>
                <a:cs typeface="Consolas" panose="020B0609020204030204" pitchFamily="49" charset="0"/>
              </a:rPr>
              <a:t>        default = matching</a:t>
            </a:r>
          </a:p>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user]</a:t>
            </a:r>
          </a:p>
          <a:p>
            <a:pPr>
              <a:buClr>
                <a:schemeClr val="tx2"/>
              </a:buClr>
            </a:pPr>
            <a:r>
              <a:rPr lang="en-US" sz="1200" dirty="0">
                <a:latin typeface="Consolas" panose="020B0609020204030204" pitchFamily="49" charset="0"/>
                <a:cs typeface="Consolas" panose="020B0609020204030204" pitchFamily="49" charset="0"/>
              </a:rPr>
              <a:t>        name = &lt;name&gt;</a:t>
            </a:r>
          </a:p>
          <a:p>
            <a:pPr>
              <a:buClr>
                <a:schemeClr val="tx2"/>
              </a:buClr>
            </a:pPr>
            <a:r>
              <a:rPr lang="en-US" sz="1200" dirty="0" smtClean="0">
                <a:latin typeface="Consolas" panose="020B0609020204030204" pitchFamily="49" charset="0"/>
                <a:cs typeface="Consolas" panose="020B0609020204030204" pitchFamily="49" charset="0"/>
              </a:rPr>
              <a:t>        email = &lt;email&gt;</a:t>
            </a:r>
          </a:p>
          <a:p>
            <a:pPr>
              <a:buClr>
                <a:schemeClr val="tx2"/>
              </a:buClr>
            </a:pPr>
            <a:r>
              <a:rPr lang="en-US" sz="1200" dirty="0">
                <a:latin typeface="Consolas" panose="020B0609020204030204" pitchFamily="49" charset="0"/>
                <a:cs typeface="Consolas" panose="020B0609020204030204" pitchFamily="49" charset="0"/>
              </a:rPr>
              <a:t>[pull]</a:t>
            </a:r>
          </a:p>
          <a:p>
            <a:pPr>
              <a:buClr>
                <a:schemeClr val="tx2"/>
              </a:buClr>
            </a:pPr>
            <a:r>
              <a:rPr lang="en-US" sz="1200" dirty="0">
                <a:latin typeface="Consolas" panose="020B0609020204030204" pitchFamily="49" charset="0"/>
                <a:cs typeface="Consolas" panose="020B0609020204030204" pitchFamily="49" charset="0"/>
              </a:rPr>
              <a:t>        rebase = true</a:t>
            </a:r>
          </a:p>
          <a:p>
            <a:pPr>
              <a:buClr>
                <a:schemeClr val="tx2"/>
              </a:buClr>
            </a:pPr>
            <a:r>
              <a:rPr lang="en-US" sz="1200" dirty="0">
                <a:latin typeface="Consolas" panose="020B0609020204030204" pitchFamily="49" charset="0"/>
                <a:cs typeface="Consolas" panose="020B0609020204030204" pitchFamily="49" charset="0"/>
              </a:rPr>
              <a:t>[merge]</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ff</a:t>
            </a:r>
            <a:r>
              <a:rPr lang="en-US" sz="1200" dirty="0">
                <a:latin typeface="Consolas" panose="020B0609020204030204" pitchFamily="49" charset="0"/>
                <a:cs typeface="Consolas" panose="020B0609020204030204" pitchFamily="49" charset="0"/>
              </a:rPr>
              <a:t> = </a:t>
            </a:r>
            <a:r>
              <a:rPr lang="en-US" sz="1200" dirty="0" smtClean="0">
                <a:latin typeface="Consolas" panose="020B0609020204030204" pitchFamily="49" charset="0"/>
                <a:cs typeface="Consolas" panose="020B0609020204030204" pitchFamily="49" charset="0"/>
              </a:rPr>
              <a:t>false</a:t>
            </a:r>
          </a:p>
          <a:p>
            <a:pPr>
              <a:buClr>
                <a:schemeClr val="tx2"/>
              </a:buClr>
            </a:pPr>
            <a:r>
              <a:rPr lang="en-US" sz="1200" dirty="0">
                <a:latin typeface="Consolas" panose="020B0609020204030204" pitchFamily="49" charset="0"/>
                <a:cs typeface="Consolas" panose="020B0609020204030204" pitchFamily="49" charset="0"/>
              </a:rPr>
              <a:t>[credential]</a:t>
            </a:r>
          </a:p>
          <a:p>
            <a:pPr>
              <a:buClr>
                <a:schemeClr val="tx2"/>
              </a:buClr>
            </a:pPr>
            <a:r>
              <a:rPr lang="en-US" sz="1200" dirty="0">
                <a:latin typeface="Consolas" panose="020B0609020204030204" pitchFamily="49" charset="0"/>
                <a:cs typeface="Consolas" panose="020B0609020204030204" pitchFamily="49" charset="0"/>
              </a:rPr>
              <a:t>        helper = manager</a:t>
            </a:r>
          </a:p>
          <a:p>
            <a:pPr>
              <a:buClr>
                <a:schemeClr val="tx2"/>
              </a:buClr>
            </a:pPr>
            <a:r>
              <a:rPr lang="en-US" sz="1200" dirty="0">
                <a:latin typeface="Consolas" panose="020B0609020204030204" pitchFamily="49" charset="0"/>
                <a:cs typeface="Consolas" panose="020B0609020204030204" pitchFamily="49" charset="0"/>
              </a:rPr>
              <a:t>[help]</a:t>
            </a:r>
          </a:p>
          <a:p>
            <a:pPr>
              <a:buClr>
                <a:schemeClr val="tx2"/>
              </a:buClr>
            </a:pPr>
            <a:r>
              <a:rPr lang="en-US" sz="1200" dirty="0">
                <a:latin typeface="Consolas" panose="020B0609020204030204" pitchFamily="49" charset="0"/>
                <a:cs typeface="Consolas" panose="020B0609020204030204" pitchFamily="49" charset="0"/>
              </a:rPr>
              <a:t>        autocorrect = </a:t>
            </a:r>
            <a:r>
              <a:rPr lang="en-US" sz="1200" dirty="0" smtClean="0">
                <a:latin typeface="Consolas" panose="020B0609020204030204" pitchFamily="49" charset="0"/>
                <a:cs typeface="Consolas" panose="020B0609020204030204" pitchFamily="49" charset="0"/>
              </a:rPr>
              <a:t>1</a:t>
            </a:r>
            <a:endParaRPr lang="en-US" sz="1200" dirty="0">
              <a:latin typeface="Consolas" panose="020B0609020204030204" pitchFamily="49" charset="0"/>
              <a:cs typeface="Consolas" panose="020B0609020204030204" pitchFamily="49" charset="0"/>
            </a:endParaRPr>
          </a:p>
        </p:txBody>
      </p:sp>
      <p:sp>
        <p:nvSpPr>
          <p:cNvPr id="4" name="ZoneTexte 3"/>
          <p:cNvSpPr txBox="1"/>
          <p:nvPr/>
        </p:nvSpPr>
        <p:spPr bwMode="black">
          <a:xfrm>
            <a:off x="4495800" y="3858220"/>
            <a:ext cx="4572000" cy="923330"/>
          </a:xfrm>
          <a:prstGeom prst="rect">
            <a:avLst/>
          </a:prstGeom>
          <a:noFill/>
        </p:spPr>
        <p:txBody>
          <a:bodyPr wrap="square" lIns="85730" tIns="0" rIns="0" bIns="0" rtlCol="0">
            <a:spAutoFit/>
          </a:bodyPr>
          <a:lstStyle/>
          <a:p>
            <a:pPr>
              <a:buClr>
                <a:schemeClr val="tx2"/>
              </a:buClr>
            </a:pPr>
            <a:r>
              <a:rPr lang="en-US" sz="1200" dirty="0" smtClean="0">
                <a:latin typeface="Consolas" panose="020B0609020204030204" pitchFamily="49" charset="0"/>
                <a:cs typeface="Consolas" panose="020B0609020204030204" pitchFamily="49" charset="0"/>
              </a:rPr>
              <a:t>[</a:t>
            </a:r>
            <a:r>
              <a:rPr lang="en-US" sz="1200" dirty="0">
                <a:latin typeface="Consolas" panose="020B0609020204030204" pitchFamily="49" charset="0"/>
                <a:cs typeface="Consolas" panose="020B0609020204030204" pitchFamily="49" charset="0"/>
              </a:rPr>
              <a:t>alias]</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a:t>
            </a:r>
            <a:r>
              <a:rPr lang="en-US" sz="1200" dirty="0">
                <a:latin typeface="Consolas" panose="020B0609020204030204" pitchFamily="49" charset="0"/>
                <a:cs typeface="Consolas" panose="020B0609020204030204" pitchFamily="49" charset="0"/>
              </a:rPr>
              <a:t> = status</a:t>
            </a:r>
          </a:p>
          <a:p>
            <a:pPr>
              <a:buClr>
                <a:schemeClr val="tx2"/>
              </a:buClr>
            </a:pPr>
            <a:r>
              <a:rPr lang="en-US" sz="1200" dirty="0">
                <a:latin typeface="Consolas" panose="020B0609020204030204" pitchFamily="49" charset="0"/>
                <a:cs typeface="Consolas" panose="020B0609020204030204" pitchFamily="49" charset="0"/>
              </a:rPr>
              <a:t>        ci = commit</a:t>
            </a:r>
          </a:p>
          <a:p>
            <a:pPr>
              <a:buClr>
                <a:schemeClr val="tx2"/>
              </a:buClr>
            </a:pPr>
            <a:r>
              <a:rPr lang="en-US" sz="1200" dirty="0">
                <a:latin typeface="Consolas" panose="020B0609020204030204" pitchFamily="49" charset="0"/>
                <a:cs typeface="Consolas" panose="020B0609020204030204" pitchFamily="49" charset="0"/>
              </a:rPr>
              <a:t>        oops = commit --amend --no-edit</a:t>
            </a:r>
          </a:p>
          <a:p>
            <a:pPr>
              <a:buClr>
                <a:schemeClr val="tx2"/>
              </a:buClr>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lg</a:t>
            </a:r>
            <a:r>
              <a:rPr lang="en-US" sz="1200" dirty="0">
                <a:latin typeface="Consolas" panose="020B0609020204030204" pitchFamily="49" charset="0"/>
                <a:cs typeface="Consolas" panose="020B0609020204030204" pitchFamily="49" charset="0"/>
              </a:rPr>
              <a:t> = log --graph --</a:t>
            </a:r>
            <a:r>
              <a:rPr lang="en-US" sz="1200" dirty="0" err="1">
                <a:latin typeface="Consolas" panose="020B0609020204030204" pitchFamily="49" charset="0"/>
                <a:cs typeface="Consolas" panose="020B0609020204030204" pitchFamily="49" charset="0"/>
              </a:rPr>
              <a:t>oneline</a:t>
            </a:r>
            <a:r>
              <a:rPr lang="en-US" sz="1200" dirty="0">
                <a:latin typeface="Consolas" panose="020B0609020204030204" pitchFamily="49" charset="0"/>
                <a:cs typeface="Consolas" panose="020B0609020204030204" pitchFamily="49" charset="0"/>
              </a:rPr>
              <a:t> --all --</a:t>
            </a:r>
            <a:r>
              <a:rPr lang="en-US" sz="1200" dirty="0" smtClean="0">
                <a:latin typeface="Consolas" panose="020B0609020204030204" pitchFamily="49" charset="0"/>
                <a:cs typeface="Consolas" panose="020B0609020204030204" pitchFamily="49" charset="0"/>
              </a:rPr>
              <a:t>decorate</a:t>
            </a:r>
            <a:endParaRPr lang="en-US" sz="1200" dirty="0">
              <a:latin typeface="Consolas" panose="020B0609020204030204" pitchFamily="49" charset="0"/>
              <a:cs typeface="Consolas" panose="020B0609020204030204" pitchFamily="49" charset="0"/>
            </a:endParaRPr>
          </a:p>
        </p:txBody>
      </p:sp>
      <p:sp>
        <p:nvSpPr>
          <p:cNvPr id="5" name="Rectangle 4"/>
          <p:cNvSpPr/>
          <p:nvPr/>
        </p:nvSpPr>
        <p:spPr>
          <a:xfrm>
            <a:off x="5181800" y="1200150"/>
            <a:ext cx="3886000" cy="646331"/>
          </a:xfrm>
          <a:prstGeom prst="rect">
            <a:avLst/>
          </a:prstGeom>
        </p:spPr>
        <p:txBody>
          <a:bodyPr wrap="none">
            <a:spAutoFit/>
          </a:bodyPr>
          <a:lstStyle/>
          <a:p>
            <a:r>
              <a:rPr lang="en-US" dirty="0" smtClean="0"/>
              <a:t>Details here:</a:t>
            </a:r>
            <a:br>
              <a:rPr lang="en-US" dirty="0" smtClean="0"/>
            </a:br>
            <a:r>
              <a:rPr lang="en-US" dirty="0" smtClean="0">
                <a:hlinkClick r:id="rId2"/>
              </a:rPr>
              <a:t>https</a:t>
            </a:r>
            <a:r>
              <a:rPr lang="en-US" dirty="0">
                <a:hlinkClick r:id="rId2"/>
              </a:rPr>
              <a:t>://</a:t>
            </a:r>
            <a:r>
              <a:rPr lang="en-US" dirty="0" smtClean="0">
                <a:hlinkClick r:id="rId2"/>
              </a:rPr>
              <a:t>git-scm.com/docs/git-config</a:t>
            </a:r>
            <a:r>
              <a:rPr lang="en-US" dirty="0" smtClean="0"/>
              <a:t> </a:t>
            </a:r>
            <a:endParaRPr lang="en-US" dirty="0"/>
          </a:p>
        </p:txBody>
      </p:sp>
    </p:spTree>
    <p:extLst>
      <p:ext uri="{BB962C8B-B14F-4D97-AF65-F5344CB8AC3E}">
        <p14:creationId xmlns:p14="http://schemas.microsoft.com/office/powerpoint/2010/main" val="817414445"/>
      </p:ext>
    </p:extLst>
  </p:cSld>
  <p:clrMapOvr>
    <a:masterClrMapping/>
  </p:clrMapOvr>
  <p:transition>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229181"/>
      </p:ext>
    </p:extLst>
  </p:cSld>
  <p:clrMapOvr>
    <a:masterClrMapping/>
  </p:clrMapOvr>
  <p:transition>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544763" y="2266950"/>
            <a:ext cx="4054475" cy="609600"/>
            <a:chOff x="1837" y="2436"/>
            <a:chExt cx="2554" cy="384"/>
          </a:xfrm>
        </p:grpSpPr>
        <p:sp>
          <p:nvSpPr>
            <p:cNvPr id="5" name="AutoShape 3"/>
            <p:cNvSpPr>
              <a:spLocks noChangeAspect="1" noChangeArrowheads="1" noTextEdit="1"/>
            </p:cNvSpPr>
            <p:nvPr/>
          </p:nvSpPr>
          <p:spPr bwMode="auto">
            <a:xfrm>
              <a:off x="1837" y="2436"/>
              <a:ext cx="25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2342" y="2736"/>
              <a:ext cx="65" cy="83"/>
            </a:xfrm>
            <a:custGeom>
              <a:avLst/>
              <a:gdLst>
                <a:gd name="T0" fmla="*/ 69 w 84"/>
                <a:gd name="T1" fmla="*/ 102 h 107"/>
                <a:gd name="T2" fmla="*/ 38 w 84"/>
                <a:gd name="T3" fmla="*/ 107 h 107"/>
                <a:gd name="T4" fmla="*/ 0 w 84"/>
                <a:gd name="T5" fmla="*/ 106 h 107"/>
                <a:gd name="T6" fmla="*/ 0 w 84"/>
                <a:gd name="T7" fmla="*/ 92 h 107"/>
                <a:gd name="T8" fmla="*/ 37 w 84"/>
                <a:gd name="T9" fmla="*/ 94 h 107"/>
                <a:gd name="T10" fmla="*/ 59 w 84"/>
                <a:gd name="T11" fmla="*/ 92 h 107"/>
                <a:gd name="T12" fmla="*/ 69 w 84"/>
                <a:gd name="T13" fmla="*/ 78 h 107"/>
                <a:gd name="T14" fmla="*/ 59 w 84"/>
                <a:gd name="T15" fmla="*/ 64 h 107"/>
                <a:gd name="T16" fmla="*/ 34 w 84"/>
                <a:gd name="T17" fmla="*/ 59 h 107"/>
                <a:gd name="T18" fmla="*/ 0 w 84"/>
                <a:gd name="T19" fmla="*/ 30 h 107"/>
                <a:gd name="T20" fmla="*/ 15 w 84"/>
                <a:gd name="T21" fmla="*/ 5 h 107"/>
                <a:gd name="T22" fmla="*/ 44 w 84"/>
                <a:gd name="T23" fmla="*/ 0 h 107"/>
                <a:gd name="T24" fmla="*/ 78 w 84"/>
                <a:gd name="T25" fmla="*/ 2 h 107"/>
                <a:gd name="T26" fmla="*/ 78 w 84"/>
                <a:gd name="T27" fmla="*/ 15 h 107"/>
                <a:gd name="T28" fmla="*/ 43 w 84"/>
                <a:gd name="T29" fmla="*/ 13 h 107"/>
                <a:gd name="T30" fmla="*/ 25 w 84"/>
                <a:gd name="T31" fmla="*/ 15 h 107"/>
                <a:gd name="T32" fmla="*/ 14 w 84"/>
                <a:gd name="T33" fmla="*/ 28 h 107"/>
                <a:gd name="T34" fmla="*/ 25 w 84"/>
                <a:gd name="T35" fmla="*/ 42 h 107"/>
                <a:gd name="T36" fmla="*/ 48 w 84"/>
                <a:gd name="T37" fmla="*/ 46 h 107"/>
                <a:gd name="T38" fmla="*/ 84 w 84"/>
                <a:gd name="T39" fmla="*/ 76 h 107"/>
                <a:gd name="T40" fmla="*/ 69 w 84"/>
                <a:gd name="T41"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107">
                  <a:moveTo>
                    <a:pt x="69" y="102"/>
                  </a:moveTo>
                  <a:cubicBezTo>
                    <a:pt x="60" y="106"/>
                    <a:pt x="49" y="107"/>
                    <a:pt x="38" y="107"/>
                  </a:cubicBezTo>
                  <a:cubicBezTo>
                    <a:pt x="26" y="107"/>
                    <a:pt x="13" y="107"/>
                    <a:pt x="0" y="106"/>
                  </a:cubicBezTo>
                  <a:cubicBezTo>
                    <a:pt x="0" y="92"/>
                    <a:pt x="0" y="92"/>
                    <a:pt x="0" y="92"/>
                  </a:cubicBezTo>
                  <a:cubicBezTo>
                    <a:pt x="13" y="93"/>
                    <a:pt x="27" y="94"/>
                    <a:pt x="37" y="94"/>
                  </a:cubicBezTo>
                  <a:cubicBezTo>
                    <a:pt x="46" y="94"/>
                    <a:pt x="53" y="93"/>
                    <a:pt x="59" y="92"/>
                  </a:cubicBezTo>
                  <a:cubicBezTo>
                    <a:pt x="67" y="89"/>
                    <a:pt x="69" y="84"/>
                    <a:pt x="69" y="78"/>
                  </a:cubicBezTo>
                  <a:cubicBezTo>
                    <a:pt x="69" y="71"/>
                    <a:pt x="67" y="66"/>
                    <a:pt x="59" y="64"/>
                  </a:cubicBezTo>
                  <a:cubicBezTo>
                    <a:pt x="51" y="62"/>
                    <a:pt x="44" y="61"/>
                    <a:pt x="34" y="59"/>
                  </a:cubicBezTo>
                  <a:cubicBezTo>
                    <a:pt x="11" y="55"/>
                    <a:pt x="0" y="49"/>
                    <a:pt x="0" y="30"/>
                  </a:cubicBezTo>
                  <a:cubicBezTo>
                    <a:pt x="0" y="20"/>
                    <a:pt x="3" y="10"/>
                    <a:pt x="15" y="5"/>
                  </a:cubicBezTo>
                  <a:cubicBezTo>
                    <a:pt x="23" y="1"/>
                    <a:pt x="34" y="0"/>
                    <a:pt x="44" y="0"/>
                  </a:cubicBezTo>
                  <a:cubicBezTo>
                    <a:pt x="54" y="0"/>
                    <a:pt x="66" y="1"/>
                    <a:pt x="78" y="2"/>
                  </a:cubicBezTo>
                  <a:cubicBezTo>
                    <a:pt x="78" y="15"/>
                    <a:pt x="78" y="15"/>
                    <a:pt x="78" y="15"/>
                  </a:cubicBezTo>
                  <a:cubicBezTo>
                    <a:pt x="66" y="14"/>
                    <a:pt x="53" y="13"/>
                    <a:pt x="43" y="13"/>
                  </a:cubicBezTo>
                  <a:cubicBezTo>
                    <a:pt x="36" y="13"/>
                    <a:pt x="30" y="14"/>
                    <a:pt x="25" y="15"/>
                  </a:cubicBezTo>
                  <a:cubicBezTo>
                    <a:pt x="16" y="18"/>
                    <a:pt x="14" y="22"/>
                    <a:pt x="14" y="28"/>
                  </a:cubicBezTo>
                  <a:cubicBezTo>
                    <a:pt x="14" y="35"/>
                    <a:pt x="17" y="39"/>
                    <a:pt x="25" y="42"/>
                  </a:cubicBezTo>
                  <a:cubicBezTo>
                    <a:pt x="32" y="44"/>
                    <a:pt x="39" y="45"/>
                    <a:pt x="48" y="46"/>
                  </a:cubicBezTo>
                  <a:cubicBezTo>
                    <a:pt x="72" y="50"/>
                    <a:pt x="84" y="57"/>
                    <a:pt x="84" y="76"/>
                  </a:cubicBezTo>
                  <a:cubicBezTo>
                    <a:pt x="84" y="87"/>
                    <a:pt x="81" y="97"/>
                    <a:pt x="69" y="102"/>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p:nvSpPr>
          <p:spPr bwMode="auto">
            <a:xfrm>
              <a:off x="2443" y="2736"/>
              <a:ext cx="100" cy="83"/>
            </a:xfrm>
            <a:custGeom>
              <a:avLst/>
              <a:gdLst>
                <a:gd name="T0" fmla="*/ 111 w 129"/>
                <a:gd name="T1" fmla="*/ 97 h 107"/>
                <a:gd name="T2" fmla="*/ 65 w 129"/>
                <a:gd name="T3" fmla="*/ 107 h 107"/>
                <a:gd name="T4" fmla="*/ 18 w 129"/>
                <a:gd name="T5" fmla="*/ 97 h 107"/>
                <a:gd name="T6" fmla="*/ 0 w 129"/>
                <a:gd name="T7" fmla="*/ 54 h 107"/>
                <a:gd name="T8" fmla="*/ 18 w 129"/>
                <a:gd name="T9" fmla="*/ 11 h 107"/>
                <a:gd name="T10" fmla="*/ 64 w 129"/>
                <a:gd name="T11" fmla="*/ 0 h 107"/>
                <a:gd name="T12" fmla="*/ 111 w 129"/>
                <a:gd name="T13" fmla="*/ 11 h 107"/>
                <a:gd name="T14" fmla="*/ 129 w 129"/>
                <a:gd name="T15" fmla="*/ 54 h 107"/>
                <a:gd name="T16" fmla="*/ 111 w 129"/>
                <a:gd name="T17" fmla="*/ 97 h 107"/>
                <a:gd name="T18" fmla="*/ 65 w 129"/>
                <a:gd name="T19" fmla="*/ 14 h 107"/>
                <a:gd name="T20" fmla="*/ 16 w 129"/>
                <a:gd name="T21" fmla="*/ 53 h 107"/>
                <a:gd name="T22" fmla="*/ 64 w 129"/>
                <a:gd name="T23" fmla="*/ 94 h 107"/>
                <a:gd name="T24" fmla="*/ 113 w 129"/>
                <a:gd name="T25" fmla="*/ 54 h 107"/>
                <a:gd name="T26" fmla="*/ 65 w 129"/>
                <a:gd name="T27"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07">
                  <a:moveTo>
                    <a:pt x="111" y="97"/>
                  </a:moveTo>
                  <a:cubicBezTo>
                    <a:pt x="99" y="105"/>
                    <a:pt x="83" y="107"/>
                    <a:pt x="65" y="107"/>
                  </a:cubicBezTo>
                  <a:cubicBezTo>
                    <a:pt x="46" y="107"/>
                    <a:pt x="30" y="105"/>
                    <a:pt x="18" y="97"/>
                  </a:cubicBezTo>
                  <a:cubicBezTo>
                    <a:pt x="5" y="87"/>
                    <a:pt x="0" y="72"/>
                    <a:pt x="0" y="54"/>
                  </a:cubicBezTo>
                  <a:cubicBezTo>
                    <a:pt x="0" y="35"/>
                    <a:pt x="5" y="20"/>
                    <a:pt x="18" y="11"/>
                  </a:cubicBezTo>
                  <a:cubicBezTo>
                    <a:pt x="30" y="3"/>
                    <a:pt x="46" y="0"/>
                    <a:pt x="64" y="0"/>
                  </a:cubicBezTo>
                  <a:cubicBezTo>
                    <a:pt x="84" y="0"/>
                    <a:pt x="99" y="3"/>
                    <a:pt x="111" y="11"/>
                  </a:cubicBezTo>
                  <a:cubicBezTo>
                    <a:pt x="124" y="20"/>
                    <a:pt x="129" y="35"/>
                    <a:pt x="129" y="54"/>
                  </a:cubicBezTo>
                  <a:cubicBezTo>
                    <a:pt x="129" y="72"/>
                    <a:pt x="124" y="87"/>
                    <a:pt x="111" y="97"/>
                  </a:cubicBezTo>
                  <a:close/>
                  <a:moveTo>
                    <a:pt x="65" y="14"/>
                  </a:moveTo>
                  <a:cubicBezTo>
                    <a:pt x="31" y="14"/>
                    <a:pt x="16" y="24"/>
                    <a:pt x="16" y="53"/>
                  </a:cubicBezTo>
                  <a:cubicBezTo>
                    <a:pt x="16" y="82"/>
                    <a:pt x="30" y="94"/>
                    <a:pt x="64" y="94"/>
                  </a:cubicBezTo>
                  <a:cubicBezTo>
                    <a:pt x="99" y="94"/>
                    <a:pt x="113" y="84"/>
                    <a:pt x="113" y="54"/>
                  </a:cubicBezTo>
                  <a:cubicBezTo>
                    <a:pt x="113" y="26"/>
                    <a:pt x="99" y="14"/>
                    <a:pt x="65" y="14"/>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2585" y="2738"/>
              <a:ext cx="61" cy="80"/>
            </a:xfrm>
            <a:custGeom>
              <a:avLst/>
              <a:gdLst>
                <a:gd name="T0" fmla="*/ 11 w 61"/>
                <a:gd name="T1" fmla="*/ 48 h 80"/>
                <a:gd name="T2" fmla="*/ 11 w 61"/>
                <a:gd name="T3" fmla="*/ 80 h 80"/>
                <a:gd name="T4" fmla="*/ 0 w 61"/>
                <a:gd name="T5" fmla="*/ 80 h 80"/>
                <a:gd name="T6" fmla="*/ 0 w 61"/>
                <a:gd name="T7" fmla="*/ 0 h 80"/>
                <a:gd name="T8" fmla="*/ 61 w 61"/>
                <a:gd name="T9" fmla="*/ 0 h 80"/>
                <a:gd name="T10" fmla="*/ 61 w 61"/>
                <a:gd name="T11" fmla="*/ 11 h 80"/>
                <a:gd name="T12" fmla="*/ 11 w 61"/>
                <a:gd name="T13" fmla="*/ 11 h 80"/>
                <a:gd name="T14" fmla="*/ 11 w 61"/>
                <a:gd name="T15" fmla="*/ 38 h 80"/>
                <a:gd name="T16" fmla="*/ 56 w 61"/>
                <a:gd name="T17" fmla="*/ 38 h 80"/>
                <a:gd name="T18" fmla="*/ 56 w 61"/>
                <a:gd name="T19" fmla="*/ 48 h 80"/>
                <a:gd name="T20" fmla="*/ 11 w 61"/>
                <a:gd name="T21"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0">
                  <a:moveTo>
                    <a:pt x="11" y="48"/>
                  </a:moveTo>
                  <a:lnTo>
                    <a:pt x="11" y="80"/>
                  </a:lnTo>
                  <a:lnTo>
                    <a:pt x="0" y="80"/>
                  </a:lnTo>
                  <a:lnTo>
                    <a:pt x="0" y="0"/>
                  </a:lnTo>
                  <a:lnTo>
                    <a:pt x="61" y="0"/>
                  </a:lnTo>
                  <a:lnTo>
                    <a:pt x="61" y="11"/>
                  </a:lnTo>
                  <a:lnTo>
                    <a:pt x="11" y="11"/>
                  </a:lnTo>
                  <a:lnTo>
                    <a:pt x="11" y="38"/>
                  </a:lnTo>
                  <a:lnTo>
                    <a:pt x="56" y="38"/>
                  </a:lnTo>
                  <a:lnTo>
                    <a:pt x="56" y="48"/>
                  </a:lnTo>
                  <a:lnTo>
                    <a:pt x="11" y="48"/>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679" y="2738"/>
              <a:ext cx="82" cy="80"/>
            </a:xfrm>
            <a:custGeom>
              <a:avLst/>
              <a:gdLst>
                <a:gd name="T0" fmla="*/ 35 w 82"/>
                <a:gd name="T1" fmla="*/ 80 h 80"/>
                <a:gd name="T2" fmla="*/ 35 w 82"/>
                <a:gd name="T3" fmla="*/ 11 h 80"/>
                <a:gd name="T4" fmla="*/ 0 w 82"/>
                <a:gd name="T5" fmla="*/ 11 h 80"/>
                <a:gd name="T6" fmla="*/ 0 w 82"/>
                <a:gd name="T7" fmla="*/ 0 h 80"/>
                <a:gd name="T8" fmla="*/ 82 w 82"/>
                <a:gd name="T9" fmla="*/ 0 h 80"/>
                <a:gd name="T10" fmla="*/ 82 w 82"/>
                <a:gd name="T11" fmla="*/ 11 h 80"/>
                <a:gd name="T12" fmla="*/ 47 w 82"/>
                <a:gd name="T13" fmla="*/ 11 h 80"/>
                <a:gd name="T14" fmla="*/ 47 w 82"/>
                <a:gd name="T15" fmla="*/ 80 h 80"/>
                <a:gd name="T16" fmla="*/ 35 w 82"/>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0">
                  <a:moveTo>
                    <a:pt x="35" y="80"/>
                  </a:moveTo>
                  <a:lnTo>
                    <a:pt x="35" y="11"/>
                  </a:lnTo>
                  <a:lnTo>
                    <a:pt x="0" y="11"/>
                  </a:lnTo>
                  <a:lnTo>
                    <a:pt x="0" y="0"/>
                  </a:lnTo>
                  <a:lnTo>
                    <a:pt x="82" y="0"/>
                  </a:lnTo>
                  <a:lnTo>
                    <a:pt x="82" y="11"/>
                  </a:lnTo>
                  <a:lnTo>
                    <a:pt x="47" y="11"/>
                  </a:lnTo>
                  <a:lnTo>
                    <a:pt x="47" y="80"/>
                  </a:lnTo>
                  <a:lnTo>
                    <a:pt x="3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789" y="2738"/>
              <a:ext cx="140" cy="80"/>
            </a:xfrm>
            <a:custGeom>
              <a:avLst/>
              <a:gdLst>
                <a:gd name="T0" fmla="*/ 95 w 140"/>
                <a:gd name="T1" fmla="*/ 80 h 80"/>
                <a:gd name="T2" fmla="*/ 70 w 140"/>
                <a:gd name="T3" fmla="*/ 16 h 80"/>
                <a:gd name="T4" fmla="*/ 69 w 140"/>
                <a:gd name="T5" fmla="*/ 16 h 80"/>
                <a:gd name="T6" fmla="*/ 45 w 140"/>
                <a:gd name="T7" fmla="*/ 80 h 80"/>
                <a:gd name="T8" fmla="*/ 32 w 140"/>
                <a:gd name="T9" fmla="*/ 80 h 80"/>
                <a:gd name="T10" fmla="*/ 0 w 140"/>
                <a:gd name="T11" fmla="*/ 0 h 80"/>
                <a:gd name="T12" fmla="*/ 13 w 140"/>
                <a:gd name="T13" fmla="*/ 0 h 80"/>
                <a:gd name="T14" fmla="*/ 38 w 140"/>
                <a:gd name="T15" fmla="*/ 66 h 80"/>
                <a:gd name="T16" fmla="*/ 39 w 140"/>
                <a:gd name="T17" fmla="*/ 66 h 80"/>
                <a:gd name="T18" fmla="*/ 64 w 140"/>
                <a:gd name="T19" fmla="*/ 0 h 80"/>
                <a:gd name="T20" fmla="*/ 77 w 140"/>
                <a:gd name="T21" fmla="*/ 0 h 80"/>
                <a:gd name="T22" fmla="*/ 101 w 140"/>
                <a:gd name="T23" fmla="*/ 66 h 80"/>
                <a:gd name="T24" fmla="*/ 102 w 140"/>
                <a:gd name="T25" fmla="*/ 66 h 80"/>
                <a:gd name="T26" fmla="*/ 127 w 140"/>
                <a:gd name="T27" fmla="*/ 0 h 80"/>
                <a:gd name="T28" fmla="*/ 140 w 140"/>
                <a:gd name="T29" fmla="*/ 0 h 80"/>
                <a:gd name="T30" fmla="*/ 108 w 140"/>
                <a:gd name="T31" fmla="*/ 80 h 80"/>
                <a:gd name="T32" fmla="*/ 95 w 140"/>
                <a:gd name="T3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0" h="80">
                  <a:moveTo>
                    <a:pt x="95" y="80"/>
                  </a:moveTo>
                  <a:lnTo>
                    <a:pt x="70" y="16"/>
                  </a:lnTo>
                  <a:lnTo>
                    <a:pt x="69" y="16"/>
                  </a:lnTo>
                  <a:lnTo>
                    <a:pt x="45" y="80"/>
                  </a:lnTo>
                  <a:lnTo>
                    <a:pt x="32" y="80"/>
                  </a:lnTo>
                  <a:lnTo>
                    <a:pt x="0" y="0"/>
                  </a:lnTo>
                  <a:lnTo>
                    <a:pt x="13" y="0"/>
                  </a:lnTo>
                  <a:lnTo>
                    <a:pt x="38" y="66"/>
                  </a:lnTo>
                  <a:lnTo>
                    <a:pt x="39" y="66"/>
                  </a:lnTo>
                  <a:lnTo>
                    <a:pt x="64" y="0"/>
                  </a:lnTo>
                  <a:lnTo>
                    <a:pt x="77" y="0"/>
                  </a:lnTo>
                  <a:lnTo>
                    <a:pt x="101" y="66"/>
                  </a:lnTo>
                  <a:lnTo>
                    <a:pt x="102" y="66"/>
                  </a:lnTo>
                  <a:lnTo>
                    <a:pt x="127" y="0"/>
                  </a:lnTo>
                  <a:lnTo>
                    <a:pt x="140" y="0"/>
                  </a:lnTo>
                  <a:lnTo>
                    <a:pt x="108" y="80"/>
                  </a:lnTo>
                  <a:lnTo>
                    <a:pt x="95"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2944" y="2738"/>
              <a:ext cx="95" cy="80"/>
            </a:xfrm>
            <a:custGeom>
              <a:avLst/>
              <a:gdLst>
                <a:gd name="T0" fmla="*/ 82 w 95"/>
                <a:gd name="T1" fmla="*/ 80 h 80"/>
                <a:gd name="T2" fmla="*/ 71 w 95"/>
                <a:gd name="T3" fmla="*/ 58 h 80"/>
                <a:gd name="T4" fmla="*/ 24 w 95"/>
                <a:gd name="T5" fmla="*/ 58 h 80"/>
                <a:gd name="T6" fmla="*/ 13 w 95"/>
                <a:gd name="T7" fmla="*/ 80 h 80"/>
                <a:gd name="T8" fmla="*/ 0 w 95"/>
                <a:gd name="T9" fmla="*/ 80 h 80"/>
                <a:gd name="T10" fmla="*/ 41 w 95"/>
                <a:gd name="T11" fmla="*/ 0 h 80"/>
                <a:gd name="T12" fmla="*/ 54 w 95"/>
                <a:gd name="T13" fmla="*/ 0 h 80"/>
                <a:gd name="T14" fmla="*/ 95 w 95"/>
                <a:gd name="T15" fmla="*/ 80 h 80"/>
                <a:gd name="T16" fmla="*/ 82 w 95"/>
                <a:gd name="T17" fmla="*/ 80 h 80"/>
                <a:gd name="T18" fmla="*/ 47 w 95"/>
                <a:gd name="T19" fmla="*/ 12 h 80"/>
                <a:gd name="T20" fmla="*/ 47 w 95"/>
                <a:gd name="T21" fmla="*/ 12 h 80"/>
                <a:gd name="T22" fmla="*/ 29 w 95"/>
                <a:gd name="T23" fmla="*/ 49 h 80"/>
                <a:gd name="T24" fmla="*/ 66 w 95"/>
                <a:gd name="T25" fmla="*/ 49 h 80"/>
                <a:gd name="T26" fmla="*/ 47 w 95"/>
                <a:gd name="T27"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0">
                  <a:moveTo>
                    <a:pt x="82" y="80"/>
                  </a:moveTo>
                  <a:lnTo>
                    <a:pt x="71" y="58"/>
                  </a:lnTo>
                  <a:lnTo>
                    <a:pt x="24" y="58"/>
                  </a:lnTo>
                  <a:lnTo>
                    <a:pt x="13" y="80"/>
                  </a:lnTo>
                  <a:lnTo>
                    <a:pt x="0" y="80"/>
                  </a:lnTo>
                  <a:lnTo>
                    <a:pt x="41" y="0"/>
                  </a:lnTo>
                  <a:lnTo>
                    <a:pt x="54" y="0"/>
                  </a:lnTo>
                  <a:lnTo>
                    <a:pt x="95" y="80"/>
                  </a:lnTo>
                  <a:lnTo>
                    <a:pt x="82" y="80"/>
                  </a:lnTo>
                  <a:close/>
                  <a:moveTo>
                    <a:pt x="47" y="12"/>
                  </a:moveTo>
                  <a:lnTo>
                    <a:pt x="47" y="12"/>
                  </a:lnTo>
                  <a:lnTo>
                    <a:pt x="29" y="49"/>
                  </a:lnTo>
                  <a:lnTo>
                    <a:pt x="66" y="49"/>
                  </a:lnTo>
                  <a:lnTo>
                    <a:pt x="47" y="12"/>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3076" y="2738"/>
              <a:ext cx="76" cy="80"/>
            </a:xfrm>
            <a:custGeom>
              <a:avLst/>
              <a:gdLst>
                <a:gd name="T0" fmla="*/ 79 w 98"/>
                <a:gd name="T1" fmla="*/ 103 h 103"/>
                <a:gd name="T2" fmla="*/ 48 w 98"/>
                <a:gd name="T3" fmla="*/ 64 h 103"/>
                <a:gd name="T4" fmla="*/ 38 w 98"/>
                <a:gd name="T5" fmla="*/ 64 h 103"/>
                <a:gd name="T6" fmla="*/ 16 w 98"/>
                <a:gd name="T7" fmla="*/ 64 h 103"/>
                <a:gd name="T8" fmla="*/ 16 w 98"/>
                <a:gd name="T9" fmla="*/ 103 h 103"/>
                <a:gd name="T10" fmla="*/ 0 w 98"/>
                <a:gd name="T11" fmla="*/ 103 h 103"/>
                <a:gd name="T12" fmla="*/ 0 w 98"/>
                <a:gd name="T13" fmla="*/ 0 h 103"/>
                <a:gd name="T14" fmla="*/ 41 w 98"/>
                <a:gd name="T15" fmla="*/ 0 h 103"/>
                <a:gd name="T16" fmla="*/ 84 w 98"/>
                <a:gd name="T17" fmla="*/ 8 h 103"/>
                <a:gd name="T18" fmla="*/ 94 w 98"/>
                <a:gd name="T19" fmla="*/ 32 h 103"/>
                <a:gd name="T20" fmla="*/ 84 w 98"/>
                <a:gd name="T21" fmla="*/ 55 h 103"/>
                <a:gd name="T22" fmla="*/ 66 w 98"/>
                <a:gd name="T23" fmla="*/ 62 h 103"/>
                <a:gd name="T24" fmla="*/ 98 w 98"/>
                <a:gd name="T25" fmla="*/ 103 h 103"/>
                <a:gd name="T26" fmla="*/ 79 w 98"/>
                <a:gd name="T27" fmla="*/ 103 h 103"/>
                <a:gd name="T28" fmla="*/ 42 w 98"/>
                <a:gd name="T29" fmla="*/ 13 h 103"/>
                <a:gd name="T30" fmla="*/ 16 w 98"/>
                <a:gd name="T31" fmla="*/ 13 h 103"/>
                <a:gd name="T32" fmla="*/ 16 w 98"/>
                <a:gd name="T33" fmla="*/ 52 h 103"/>
                <a:gd name="T34" fmla="*/ 42 w 98"/>
                <a:gd name="T35" fmla="*/ 52 h 103"/>
                <a:gd name="T36" fmla="*/ 78 w 98"/>
                <a:gd name="T37" fmla="*/ 32 h 103"/>
                <a:gd name="T38" fmla="*/ 42 w 98"/>
                <a:gd name="T39"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03">
                  <a:moveTo>
                    <a:pt x="79" y="103"/>
                  </a:moveTo>
                  <a:cubicBezTo>
                    <a:pt x="48" y="64"/>
                    <a:pt x="48" y="64"/>
                    <a:pt x="48" y="64"/>
                  </a:cubicBezTo>
                  <a:cubicBezTo>
                    <a:pt x="45" y="64"/>
                    <a:pt x="42" y="64"/>
                    <a:pt x="38" y="64"/>
                  </a:cubicBezTo>
                  <a:cubicBezTo>
                    <a:pt x="16" y="64"/>
                    <a:pt x="16" y="64"/>
                    <a:pt x="16" y="64"/>
                  </a:cubicBezTo>
                  <a:cubicBezTo>
                    <a:pt x="16" y="103"/>
                    <a:pt x="16" y="103"/>
                    <a:pt x="16" y="103"/>
                  </a:cubicBezTo>
                  <a:cubicBezTo>
                    <a:pt x="0" y="103"/>
                    <a:pt x="0" y="103"/>
                    <a:pt x="0" y="103"/>
                  </a:cubicBezTo>
                  <a:cubicBezTo>
                    <a:pt x="0" y="0"/>
                    <a:pt x="0" y="0"/>
                    <a:pt x="0" y="0"/>
                  </a:cubicBezTo>
                  <a:cubicBezTo>
                    <a:pt x="41" y="0"/>
                    <a:pt x="41" y="0"/>
                    <a:pt x="41" y="0"/>
                  </a:cubicBezTo>
                  <a:cubicBezTo>
                    <a:pt x="61" y="0"/>
                    <a:pt x="74" y="1"/>
                    <a:pt x="84" y="8"/>
                  </a:cubicBezTo>
                  <a:cubicBezTo>
                    <a:pt x="91" y="14"/>
                    <a:pt x="94" y="21"/>
                    <a:pt x="94" y="32"/>
                  </a:cubicBezTo>
                  <a:cubicBezTo>
                    <a:pt x="94" y="42"/>
                    <a:pt x="91" y="49"/>
                    <a:pt x="84" y="55"/>
                  </a:cubicBezTo>
                  <a:cubicBezTo>
                    <a:pt x="80" y="59"/>
                    <a:pt x="74" y="61"/>
                    <a:pt x="66" y="62"/>
                  </a:cubicBezTo>
                  <a:cubicBezTo>
                    <a:pt x="98" y="103"/>
                    <a:pt x="98" y="103"/>
                    <a:pt x="98" y="103"/>
                  </a:cubicBezTo>
                  <a:lnTo>
                    <a:pt x="79" y="103"/>
                  </a:lnTo>
                  <a:close/>
                  <a:moveTo>
                    <a:pt x="42" y="13"/>
                  </a:moveTo>
                  <a:cubicBezTo>
                    <a:pt x="16" y="13"/>
                    <a:pt x="16" y="13"/>
                    <a:pt x="16" y="13"/>
                  </a:cubicBezTo>
                  <a:cubicBezTo>
                    <a:pt x="16" y="52"/>
                    <a:pt x="16" y="52"/>
                    <a:pt x="16" y="52"/>
                  </a:cubicBezTo>
                  <a:cubicBezTo>
                    <a:pt x="42" y="52"/>
                    <a:pt x="42" y="52"/>
                    <a:pt x="42" y="52"/>
                  </a:cubicBezTo>
                  <a:cubicBezTo>
                    <a:pt x="66" y="52"/>
                    <a:pt x="78" y="49"/>
                    <a:pt x="78" y="32"/>
                  </a:cubicBezTo>
                  <a:cubicBezTo>
                    <a:pt x="78" y="15"/>
                    <a:pt x="64" y="13"/>
                    <a:pt x="42" y="13"/>
                  </a:cubicBez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3194" y="2738"/>
              <a:ext cx="62" cy="80"/>
            </a:xfrm>
            <a:custGeom>
              <a:avLst/>
              <a:gdLst>
                <a:gd name="T0" fmla="*/ 0 w 62"/>
                <a:gd name="T1" fmla="*/ 80 h 80"/>
                <a:gd name="T2" fmla="*/ 0 w 62"/>
                <a:gd name="T3" fmla="*/ 0 h 80"/>
                <a:gd name="T4" fmla="*/ 60 w 62"/>
                <a:gd name="T5" fmla="*/ 0 h 80"/>
                <a:gd name="T6" fmla="*/ 60 w 62"/>
                <a:gd name="T7" fmla="*/ 11 h 80"/>
                <a:gd name="T8" fmla="*/ 13 w 62"/>
                <a:gd name="T9" fmla="*/ 11 h 80"/>
                <a:gd name="T10" fmla="*/ 13 w 62"/>
                <a:gd name="T11" fmla="*/ 34 h 80"/>
                <a:gd name="T12" fmla="*/ 57 w 62"/>
                <a:gd name="T13" fmla="*/ 34 h 80"/>
                <a:gd name="T14" fmla="*/ 57 w 62"/>
                <a:gd name="T15" fmla="*/ 44 h 80"/>
                <a:gd name="T16" fmla="*/ 13 w 62"/>
                <a:gd name="T17" fmla="*/ 44 h 80"/>
                <a:gd name="T18" fmla="*/ 13 w 62"/>
                <a:gd name="T19" fmla="*/ 70 h 80"/>
                <a:gd name="T20" fmla="*/ 62 w 62"/>
                <a:gd name="T21" fmla="*/ 70 h 80"/>
                <a:gd name="T22" fmla="*/ 62 w 62"/>
                <a:gd name="T23" fmla="*/ 80 h 80"/>
                <a:gd name="T24" fmla="*/ 0 w 62"/>
                <a:gd name="T2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80">
                  <a:moveTo>
                    <a:pt x="0" y="80"/>
                  </a:moveTo>
                  <a:lnTo>
                    <a:pt x="0" y="0"/>
                  </a:lnTo>
                  <a:lnTo>
                    <a:pt x="60" y="0"/>
                  </a:lnTo>
                  <a:lnTo>
                    <a:pt x="60" y="11"/>
                  </a:lnTo>
                  <a:lnTo>
                    <a:pt x="13" y="11"/>
                  </a:lnTo>
                  <a:lnTo>
                    <a:pt x="13" y="34"/>
                  </a:lnTo>
                  <a:lnTo>
                    <a:pt x="57" y="34"/>
                  </a:lnTo>
                  <a:lnTo>
                    <a:pt x="57" y="44"/>
                  </a:lnTo>
                  <a:lnTo>
                    <a:pt x="13" y="44"/>
                  </a:lnTo>
                  <a:lnTo>
                    <a:pt x="13" y="70"/>
                  </a:lnTo>
                  <a:lnTo>
                    <a:pt x="62" y="70"/>
                  </a:lnTo>
                  <a:lnTo>
                    <a:pt x="62" y="80"/>
                  </a:lnTo>
                  <a:lnTo>
                    <a:pt x="0" y="80"/>
                  </a:lnTo>
                  <a:close/>
                </a:path>
              </a:pathLst>
            </a:custGeom>
            <a:solidFill>
              <a:srgbClr val="575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3810" y="2453"/>
              <a:ext cx="155" cy="205"/>
            </a:xfrm>
            <a:custGeom>
              <a:avLst/>
              <a:gdLst>
                <a:gd name="T0" fmla="*/ 155 w 155"/>
                <a:gd name="T1" fmla="*/ 205 h 205"/>
                <a:gd name="T2" fmla="*/ 84 w 155"/>
                <a:gd name="T3" fmla="*/ 105 h 205"/>
                <a:gd name="T4" fmla="*/ 152 w 155"/>
                <a:gd name="T5" fmla="*/ 42 h 205"/>
                <a:gd name="T6" fmla="*/ 109 w 155"/>
                <a:gd name="T7" fmla="*/ 42 h 205"/>
                <a:gd name="T8" fmla="*/ 31 w 155"/>
                <a:gd name="T9" fmla="*/ 116 h 205"/>
                <a:gd name="T10" fmla="*/ 31 w 155"/>
                <a:gd name="T11" fmla="*/ 0 h 205"/>
                <a:gd name="T12" fmla="*/ 0 w 155"/>
                <a:gd name="T13" fmla="*/ 0 h 205"/>
                <a:gd name="T14" fmla="*/ 0 w 155"/>
                <a:gd name="T15" fmla="*/ 205 h 205"/>
                <a:gd name="T16" fmla="*/ 31 w 155"/>
                <a:gd name="T17" fmla="*/ 205 h 205"/>
                <a:gd name="T18" fmla="*/ 31 w 155"/>
                <a:gd name="T19" fmla="*/ 155 h 205"/>
                <a:gd name="T20" fmla="*/ 63 w 155"/>
                <a:gd name="T21" fmla="*/ 125 h 205"/>
                <a:gd name="T22" fmla="*/ 118 w 155"/>
                <a:gd name="T23" fmla="*/ 205 h 205"/>
                <a:gd name="T24" fmla="*/ 155 w 155"/>
                <a:gd name="T2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205">
                  <a:moveTo>
                    <a:pt x="155" y="205"/>
                  </a:moveTo>
                  <a:lnTo>
                    <a:pt x="84" y="105"/>
                  </a:lnTo>
                  <a:lnTo>
                    <a:pt x="152" y="42"/>
                  </a:lnTo>
                  <a:lnTo>
                    <a:pt x="109" y="42"/>
                  </a:lnTo>
                  <a:lnTo>
                    <a:pt x="31" y="116"/>
                  </a:lnTo>
                  <a:lnTo>
                    <a:pt x="31" y="0"/>
                  </a:lnTo>
                  <a:lnTo>
                    <a:pt x="0" y="0"/>
                  </a:lnTo>
                  <a:lnTo>
                    <a:pt x="0" y="205"/>
                  </a:lnTo>
                  <a:lnTo>
                    <a:pt x="31" y="205"/>
                  </a:lnTo>
                  <a:lnTo>
                    <a:pt x="31" y="155"/>
                  </a:lnTo>
                  <a:lnTo>
                    <a:pt x="63" y="125"/>
                  </a:lnTo>
                  <a:lnTo>
                    <a:pt x="118" y="205"/>
                  </a:lnTo>
                  <a:lnTo>
                    <a:pt x="155"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4221" y="2493"/>
              <a:ext cx="171" cy="242"/>
            </a:xfrm>
            <a:custGeom>
              <a:avLst/>
              <a:gdLst>
                <a:gd name="T0" fmla="*/ 185 w 221"/>
                <a:gd name="T1" fmla="*/ 3 h 312"/>
                <a:gd name="T2" fmla="*/ 183 w 221"/>
                <a:gd name="T3" fmla="*/ 29 h 312"/>
                <a:gd name="T4" fmla="*/ 108 w 221"/>
                <a:gd name="T5" fmla="*/ 0 h 312"/>
                <a:gd name="T6" fmla="*/ 0 w 221"/>
                <a:gd name="T7" fmla="*/ 106 h 312"/>
                <a:gd name="T8" fmla="*/ 108 w 221"/>
                <a:gd name="T9" fmla="*/ 214 h 312"/>
                <a:gd name="T10" fmla="*/ 183 w 221"/>
                <a:gd name="T11" fmla="*/ 186 h 312"/>
                <a:gd name="T12" fmla="*/ 183 w 221"/>
                <a:gd name="T13" fmla="*/ 199 h 312"/>
                <a:gd name="T14" fmla="*/ 115 w 221"/>
                <a:gd name="T15" fmla="*/ 275 h 312"/>
                <a:gd name="T16" fmla="*/ 38 w 221"/>
                <a:gd name="T17" fmla="*/ 241 h 312"/>
                <a:gd name="T18" fmla="*/ 4 w 221"/>
                <a:gd name="T19" fmla="*/ 258 h 312"/>
                <a:gd name="T20" fmla="*/ 108 w 221"/>
                <a:gd name="T21" fmla="*/ 312 h 312"/>
                <a:gd name="T22" fmla="*/ 221 w 221"/>
                <a:gd name="T23" fmla="*/ 199 h 312"/>
                <a:gd name="T24" fmla="*/ 221 w 221"/>
                <a:gd name="T25" fmla="*/ 3 h 312"/>
                <a:gd name="T26" fmla="*/ 185 w 221"/>
                <a:gd name="T27" fmla="*/ 3 h 312"/>
                <a:gd name="T28" fmla="*/ 110 w 221"/>
                <a:gd name="T29" fmla="*/ 178 h 312"/>
                <a:gd name="T30" fmla="*/ 41 w 221"/>
                <a:gd name="T31" fmla="*/ 106 h 312"/>
                <a:gd name="T32" fmla="*/ 110 w 221"/>
                <a:gd name="T33" fmla="*/ 35 h 312"/>
                <a:gd name="T34" fmla="*/ 182 w 221"/>
                <a:gd name="T35" fmla="*/ 78 h 312"/>
                <a:gd name="T36" fmla="*/ 182 w 221"/>
                <a:gd name="T37" fmla="*/ 112 h 312"/>
                <a:gd name="T38" fmla="*/ 110 w 221"/>
                <a:gd name="T39" fmla="*/ 1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312">
                  <a:moveTo>
                    <a:pt x="185" y="3"/>
                  </a:moveTo>
                  <a:cubicBezTo>
                    <a:pt x="183" y="29"/>
                    <a:pt x="183" y="29"/>
                    <a:pt x="183" y="29"/>
                  </a:cubicBezTo>
                  <a:cubicBezTo>
                    <a:pt x="183" y="29"/>
                    <a:pt x="159" y="0"/>
                    <a:pt x="108" y="0"/>
                  </a:cubicBezTo>
                  <a:cubicBezTo>
                    <a:pt x="64" y="0"/>
                    <a:pt x="0" y="27"/>
                    <a:pt x="0" y="106"/>
                  </a:cubicBezTo>
                  <a:cubicBezTo>
                    <a:pt x="0" y="184"/>
                    <a:pt x="57" y="214"/>
                    <a:pt x="108" y="214"/>
                  </a:cubicBezTo>
                  <a:cubicBezTo>
                    <a:pt x="158" y="214"/>
                    <a:pt x="183" y="186"/>
                    <a:pt x="183" y="186"/>
                  </a:cubicBezTo>
                  <a:cubicBezTo>
                    <a:pt x="183" y="199"/>
                    <a:pt x="183" y="199"/>
                    <a:pt x="183" y="199"/>
                  </a:cubicBezTo>
                  <a:cubicBezTo>
                    <a:pt x="183" y="247"/>
                    <a:pt x="158" y="275"/>
                    <a:pt x="115" y="275"/>
                  </a:cubicBezTo>
                  <a:cubicBezTo>
                    <a:pt x="59" y="275"/>
                    <a:pt x="38" y="241"/>
                    <a:pt x="38" y="241"/>
                  </a:cubicBezTo>
                  <a:cubicBezTo>
                    <a:pt x="4" y="258"/>
                    <a:pt x="4" y="258"/>
                    <a:pt x="4" y="258"/>
                  </a:cubicBezTo>
                  <a:cubicBezTo>
                    <a:pt x="4" y="258"/>
                    <a:pt x="33" y="312"/>
                    <a:pt x="108" y="312"/>
                  </a:cubicBezTo>
                  <a:cubicBezTo>
                    <a:pt x="172" y="312"/>
                    <a:pt x="221" y="280"/>
                    <a:pt x="221" y="199"/>
                  </a:cubicBezTo>
                  <a:cubicBezTo>
                    <a:pt x="221" y="3"/>
                    <a:pt x="221" y="3"/>
                    <a:pt x="221" y="3"/>
                  </a:cubicBezTo>
                  <a:lnTo>
                    <a:pt x="185" y="3"/>
                  </a:lnTo>
                  <a:close/>
                  <a:moveTo>
                    <a:pt x="110" y="178"/>
                  </a:moveTo>
                  <a:cubicBezTo>
                    <a:pt x="88" y="178"/>
                    <a:pt x="41" y="164"/>
                    <a:pt x="41" y="106"/>
                  </a:cubicBezTo>
                  <a:cubicBezTo>
                    <a:pt x="41" y="48"/>
                    <a:pt x="88" y="35"/>
                    <a:pt x="110" y="35"/>
                  </a:cubicBezTo>
                  <a:cubicBezTo>
                    <a:pt x="157" y="35"/>
                    <a:pt x="182" y="71"/>
                    <a:pt x="182" y="78"/>
                  </a:cubicBezTo>
                  <a:cubicBezTo>
                    <a:pt x="182" y="85"/>
                    <a:pt x="182" y="103"/>
                    <a:pt x="182" y="112"/>
                  </a:cubicBezTo>
                  <a:cubicBezTo>
                    <a:pt x="182" y="153"/>
                    <a:pt x="148" y="178"/>
                    <a:pt x="110" y="1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153" y="2646"/>
              <a:ext cx="133" cy="145"/>
            </a:xfrm>
            <a:custGeom>
              <a:avLst/>
              <a:gdLst>
                <a:gd name="T0" fmla="*/ 20 w 172"/>
                <a:gd name="T1" fmla="*/ 162 h 187"/>
                <a:gd name="T2" fmla="*/ 10 w 172"/>
                <a:gd name="T3" fmla="*/ 168 h 187"/>
                <a:gd name="T4" fmla="*/ 9 w 172"/>
                <a:gd name="T5" fmla="*/ 169 h 187"/>
                <a:gd name="T6" fmla="*/ 10 w 172"/>
                <a:gd name="T7" fmla="*/ 169 h 187"/>
                <a:gd name="T8" fmla="*/ 155 w 172"/>
                <a:gd name="T9" fmla="*/ 145 h 187"/>
                <a:gd name="T10" fmla="*/ 16 w 172"/>
                <a:gd name="T11" fmla="*/ 6 h 187"/>
                <a:gd name="T12" fmla="*/ 7 w 172"/>
                <a:gd name="T13" fmla="*/ 12 h 187"/>
                <a:gd name="T14" fmla="*/ 20 w 172"/>
                <a:gd name="T15" fmla="*/ 162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87">
                  <a:moveTo>
                    <a:pt x="20" y="162"/>
                  </a:moveTo>
                  <a:cubicBezTo>
                    <a:pt x="17" y="164"/>
                    <a:pt x="13" y="166"/>
                    <a:pt x="10" y="168"/>
                  </a:cubicBezTo>
                  <a:cubicBezTo>
                    <a:pt x="9" y="169"/>
                    <a:pt x="9" y="169"/>
                    <a:pt x="9" y="169"/>
                  </a:cubicBezTo>
                  <a:cubicBezTo>
                    <a:pt x="10" y="169"/>
                    <a:pt x="10" y="169"/>
                    <a:pt x="10" y="169"/>
                  </a:cubicBezTo>
                  <a:cubicBezTo>
                    <a:pt x="77" y="187"/>
                    <a:pt x="143" y="187"/>
                    <a:pt x="155" y="145"/>
                  </a:cubicBezTo>
                  <a:cubicBezTo>
                    <a:pt x="172" y="91"/>
                    <a:pt x="66" y="34"/>
                    <a:pt x="16" y="6"/>
                  </a:cubicBezTo>
                  <a:cubicBezTo>
                    <a:pt x="5" y="0"/>
                    <a:pt x="0" y="4"/>
                    <a:pt x="7" y="12"/>
                  </a:cubicBezTo>
                  <a:cubicBezTo>
                    <a:pt x="39" y="48"/>
                    <a:pt x="84" y="120"/>
                    <a:pt x="20" y="162"/>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1857" y="2686"/>
              <a:ext cx="303" cy="132"/>
            </a:xfrm>
            <a:custGeom>
              <a:avLst/>
              <a:gdLst>
                <a:gd name="T0" fmla="*/ 392 w 392"/>
                <a:gd name="T1" fmla="*/ 118 h 171"/>
                <a:gd name="T2" fmla="*/ 160 w 392"/>
                <a:gd name="T3" fmla="*/ 171 h 171"/>
                <a:gd name="T4" fmla="*/ 34 w 392"/>
                <a:gd name="T5" fmla="*/ 142 h 171"/>
                <a:gd name="T6" fmla="*/ 0 w 392"/>
                <a:gd name="T7" fmla="*/ 52 h 171"/>
                <a:gd name="T8" fmla="*/ 36 w 392"/>
                <a:gd name="T9" fmla="*/ 0 h 171"/>
                <a:gd name="T10" fmla="*/ 392 w 392"/>
                <a:gd name="T11" fmla="*/ 118 h 171"/>
              </a:gdLst>
              <a:ahLst/>
              <a:cxnLst>
                <a:cxn ang="0">
                  <a:pos x="T0" y="T1"/>
                </a:cxn>
                <a:cxn ang="0">
                  <a:pos x="T2" y="T3"/>
                </a:cxn>
                <a:cxn ang="0">
                  <a:pos x="T4" y="T5"/>
                </a:cxn>
                <a:cxn ang="0">
                  <a:pos x="T6" y="T7"/>
                </a:cxn>
                <a:cxn ang="0">
                  <a:pos x="T8" y="T9"/>
                </a:cxn>
                <a:cxn ang="0">
                  <a:pos x="T10" y="T11"/>
                </a:cxn>
              </a:cxnLst>
              <a:rect l="0" t="0" r="r" b="b"/>
              <a:pathLst>
                <a:path w="392" h="171">
                  <a:moveTo>
                    <a:pt x="392" y="118"/>
                  </a:moveTo>
                  <a:cubicBezTo>
                    <a:pt x="392" y="118"/>
                    <a:pt x="308" y="171"/>
                    <a:pt x="160" y="171"/>
                  </a:cubicBezTo>
                  <a:cubicBezTo>
                    <a:pt x="102" y="171"/>
                    <a:pt x="54" y="162"/>
                    <a:pt x="34" y="142"/>
                  </a:cubicBezTo>
                  <a:cubicBezTo>
                    <a:pt x="12" y="121"/>
                    <a:pt x="0" y="85"/>
                    <a:pt x="0" y="52"/>
                  </a:cubicBezTo>
                  <a:cubicBezTo>
                    <a:pt x="0" y="24"/>
                    <a:pt x="12" y="0"/>
                    <a:pt x="36" y="0"/>
                  </a:cubicBezTo>
                  <a:cubicBezTo>
                    <a:pt x="99" y="0"/>
                    <a:pt x="294" y="99"/>
                    <a:pt x="392" y="118"/>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1827" y="2521"/>
              <a:ext cx="132" cy="145"/>
            </a:xfrm>
            <a:custGeom>
              <a:avLst/>
              <a:gdLst>
                <a:gd name="T0" fmla="*/ 151 w 171"/>
                <a:gd name="T1" fmla="*/ 25 h 187"/>
                <a:gd name="T2" fmla="*/ 161 w 171"/>
                <a:gd name="T3" fmla="*/ 19 h 187"/>
                <a:gd name="T4" fmla="*/ 162 w 171"/>
                <a:gd name="T5" fmla="*/ 18 h 187"/>
                <a:gd name="T6" fmla="*/ 161 w 171"/>
                <a:gd name="T7" fmla="*/ 18 h 187"/>
                <a:gd name="T8" fmla="*/ 16 w 171"/>
                <a:gd name="T9" fmla="*/ 42 h 187"/>
                <a:gd name="T10" fmla="*/ 156 w 171"/>
                <a:gd name="T11" fmla="*/ 181 h 187"/>
                <a:gd name="T12" fmla="*/ 164 w 171"/>
                <a:gd name="T13" fmla="*/ 175 h 187"/>
                <a:gd name="T14" fmla="*/ 151 w 171"/>
                <a:gd name="T15" fmla="*/ 25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87">
                  <a:moveTo>
                    <a:pt x="151" y="25"/>
                  </a:moveTo>
                  <a:cubicBezTo>
                    <a:pt x="154" y="23"/>
                    <a:pt x="158" y="21"/>
                    <a:pt x="161" y="19"/>
                  </a:cubicBezTo>
                  <a:cubicBezTo>
                    <a:pt x="162" y="18"/>
                    <a:pt x="162" y="18"/>
                    <a:pt x="162" y="18"/>
                  </a:cubicBezTo>
                  <a:cubicBezTo>
                    <a:pt x="161" y="18"/>
                    <a:pt x="161" y="18"/>
                    <a:pt x="161" y="18"/>
                  </a:cubicBezTo>
                  <a:cubicBezTo>
                    <a:pt x="95" y="0"/>
                    <a:pt x="29" y="0"/>
                    <a:pt x="16" y="42"/>
                  </a:cubicBezTo>
                  <a:cubicBezTo>
                    <a:pt x="0" y="96"/>
                    <a:pt x="106" y="153"/>
                    <a:pt x="156" y="181"/>
                  </a:cubicBezTo>
                  <a:cubicBezTo>
                    <a:pt x="166" y="187"/>
                    <a:pt x="171" y="183"/>
                    <a:pt x="164" y="175"/>
                  </a:cubicBezTo>
                  <a:cubicBezTo>
                    <a:pt x="133" y="139"/>
                    <a:pt x="88" y="67"/>
                    <a:pt x="151" y="25"/>
                  </a:cubicBezTo>
                  <a:close/>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952" y="2493"/>
              <a:ext cx="303" cy="133"/>
            </a:xfrm>
            <a:custGeom>
              <a:avLst/>
              <a:gdLst>
                <a:gd name="T0" fmla="*/ 0 w 392"/>
                <a:gd name="T1" fmla="*/ 53 h 171"/>
                <a:gd name="T2" fmla="*/ 232 w 392"/>
                <a:gd name="T3" fmla="*/ 0 h 171"/>
                <a:gd name="T4" fmla="*/ 359 w 392"/>
                <a:gd name="T5" fmla="*/ 29 h 171"/>
                <a:gd name="T6" fmla="*/ 392 w 392"/>
                <a:gd name="T7" fmla="*/ 119 h 171"/>
                <a:gd name="T8" fmla="*/ 356 w 392"/>
                <a:gd name="T9" fmla="*/ 171 h 171"/>
                <a:gd name="T10" fmla="*/ 0 w 392"/>
                <a:gd name="T11" fmla="*/ 53 h 171"/>
              </a:gdLst>
              <a:ahLst/>
              <a:cxnLst>
                <a:cxn ang="0">
                  <a:pos x="T0" y="T1"/>
                </a:cxn>
                <a:cxn ang="0">
                  <a:pos x="T2" y="T3"/>
                </a:cxn>
                <a:cxn ang="0">
                  <a:pos x="T4" y="T5"/>
                </a:cxn>
                <a:cxn ang="0">
                  <a:pos x="T6" y="T7"/>
                </a:cxn>
                <a:cxn ang="0">
                  <a:pos x="T8" y="T9"/>
                </a:cxn>
                <a:cxn ang="0">
                  <a:pos x="T10" y="T11"/>
                </a:cxn>
              </a:cxnLst>
              <a:rect l="0" t="0" r="r" b="b"/>
              <a:pathLst>
                <a:path w="392" h="171">
                  <a:moveTo>
                    <a:pt x="0" y="53"/>
                  </a:moveTo>
                  <a:cubicBezTo>
                    <a:pt x="0" y="53"/>
                    <a:pt x="84" y="0"/>
                    <a:pt x="232" y="0"/>
                  </a:cubicBezTo>
                  <a:cubicBezTo>
                    <a:pt x="290" y="0"/>
                    <a:pt x="338" y="9"/>
                    <a:pt x="359" y="29"/>
                  </a:cubicBezTo>
                  <a:cubicBezTo>
                    <a:pt x="380" y="50"/>
                    <a:pt x="392" y="86"/>
                    <a:pt x="392" y="119"/>
                  </a:cubicBezTo>
                  <a:cubicBezTo>
                    <a:pt x="392" y="147"/>
                    <a:pt x="380" y="171"/>
                    <a:pt x="356" y="171"/>
                  </a:cubicBezTo>
                  <a:cubicBezTo>
                    <a:pt x="293" y="171"/>
                    <a:pt x="99" y="72"/>
                    <a:pt x="0" y="53"/>
                  </a:cubicBezTo>
                  <a:close/>
                </a:path>
              </a:pathLst>
            </a:custGeom>
            <a:solidFill>
              <a:srgbClr val="D51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noEditPoints="1"/>
            </p:cNvSpPr>
            <p:nvPr/>
          </p:nvSpPr>
          <p:spPr bwMode="auto">
            <a:xfrm>
              <a:off x="2708" y="2493"/>
              <a:ext cx="170" cy="208"/>
            </a:xfrm>
            <a:custGeom>
              <a:avLst/>
              <a:gdLst>
                <a:gd name="T0" fmla="*/ 111 w 220"/>
                <a:gd name="T1" fmla="*/ 35 h 268"/>
                <a:gd name="T2" fmla="*/ 39 w 220"/>
                <a:gd name="T3" fmla="*/ 104 h 268"/>
                <a:gd name="T4" fmla="*/ 111 w 220"/>
                <a:gd name="T5" fmla="*/ 176 h 268"/>
                <a:gd name="T6" fmla="*/ 180 w 220"/>
                <a:gd name="T7" fmla="*/ 105 h 268"/>
                <a:gd name="T8" fmla="*/ 111 w 220"/>
                <a:gd name="T9" fmla="*/ 35 h 268"/>
                <a:gd name="T10" fmla="*/ 113 w 220"/>
                <a:gd name="T11" fmla="*/ 212 h 268"/>
                <a:gd name="T12" fmla="*/ 39 w 220"/>
                <a:gd name="T13" fmla="*/ 180 h 268"/>
                <a:gd name="T14" fmla="*/ 39 w 220"/>
                <a:gd name="T15" fmla="*/ 268 h 268"/>
                <a:gd name="T16" fmla="*/ 0 w 220"/>
                <a:gd name="T17" fmla="*/ 268 h 268"/>
                <a:gd name="T18" fmla="*/ 0 w 220"/>
                <a:gd name="T19" fmla="*/ 3 h 268"/>
                <a:gd name="T20" fmla="*/ 37 w 220"/>
                <a:gd name="T21" fmla="*/ 3 h 268"/>
                <a:gd name="T22" fmla="*/ 39 w 220"/>
                <a:gd name="T23" fmla="*/ 28 h 268"/>
                <a:gd name="T24" fmla="*/ 113 w 220"/>
                <a:gd name="T25" fmla="*/ 0 h 268"/>
                <a:gd name="T26" fmla="*/ 220 w 220"/>
                <a:gd name="T27" fmla="*/ 105 h 268"/>
                <a:gd name="T28" fmla="*/ 113 w 220"/>
                <a:gd name="T29" fmla="*/ 21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68">
                  <a:moveTo>
                    <a:pt x="111" y="35"/>
                  </a:moveTo>
                  <a:cubicBezTo>
                    <a:pt x="73" y="35"/>
                    <a:pt x="39" y="57"/>
                    <a:pt x="39" y="104"/>
                  </a:cubicBezTo>
                  <a:cubicBezTo>
                    <a:pt x="39" y="152"/>
                    <a:pt x="69" y="176"/>
                    <a:pt x="111" y="176"/>
                  </a:cubicBezTo>
                  <a:cubicBezTo>
                    <a:pt x="133" y="176"/>
                    <a:pt x="180" y="167"/>
                    <a:pt x="180" y="105"/>
                  </a:cubicBezTo>
                  <a:cubicBezTo>
                    <a:pt x="180" y="43"/>
                    <a:pt x="133" y="35"/>
                    <a:pt x="111" y="35"/>
                  </a:cubicBezTo>
                  <a:close/>
                  <a:moveTo>
                    <a:pt x="113" y="212"/>
                  </a:moveTo>
                  <a:cubicBezTo>
                    <a:pt x="63" y="212"/>
                    <a:pt x="39" y="180"/>
                    <a:pt x="39" y="180"/>
                  </a:cubicBezTo>
                  <a:cubicBezTo>
                    <a:pt x="39" y="268"/>
                    <a:pt x="39" y="268"/>
                    <a:pt x="39" y="268"/>
                  </a:cubicBezTo>
                  <a:cubicBezTo>
                    <a:pt x="0" y="268"/>
                    <a:pt x="0" y="268"/>
                    <a:pt x="0" y="268"/>
                  </a:cubicBezTo>
                  <a:cubicBezTo>
                    <a:pt x="0" y="3"/>
                    <a:pt x="0" y="3"/>
                    <a:pt x="0" y="3"/>
                  </a:cubicBezTo>
                  <a:cubicBezTo>
                    <a:pt x="37" y="3"/>
                    <a:pt x="37" y="3"/>
                    <a:pt x="37" y="3"/>
                  </a:cubicBezTo>
                  <a:cubicBezTo>
                    <a:pt x="39" y="28"/>
                    <a:pt x="39" y="28"/>
                    <a:pt x="39" y="28"/>
                  </a:cubicBezTo>
                  <a:cubicBezTo>
                    <a:pt x="39" y="28"/>
                    <a:pt x="63" y="0"/>
                    <a:pt x="113" y="0"/>
                  </a:cubicBezTo>
                  <a:cubicBezTo>
                    <a:pt x="157" y="0"/>
                    <a:pt x="220" y="22"/>
                    <a:pt x="220" y="105"/>
                  </a:cubicBezTo>
                  <a:cubicBezTo>
                    <a:pt x="220" y="187"/>
                    <a:pt x="163" y="212"/>
                    <a:pt x="113"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noEditPoints="1"/>
            </p:cNvSpPr>
            <p:nvPr/>
          </p:nvSpPr>
          <p:spPr bwMode="auto">
            <a:xfrm>
              <a:off x="2993" y="2493"/>
              <a:ext cx="171" cy="165"/>
            </a:xfrm>
            <a:custGeom>
              <a:avLst/>
              <a:gdLst>
                <a:gd name="T0" fmla="*/ 41 w 221"/>
                <a:gd name="T1" fmla="*/ 105 h 212"/>
                <a:gd name="T2" fmla="*/ 110 w 221"/>
                <a:gd name="T3" fmla="*/ 176 h 212"/>
                <a:gd name="T4" fmla="*/ 182 w 221"/>
                <a:gd name="T5" fmla="*/ 104 h 212"/>
                <a:gd name="T6" fmla="*/ 109 w 221"/>
                <a:gd name="T7" fmla="*/ 35 h 212"/>
                <a:gd name="T8" fmla="*/ 41 w 221"/>
                <a:gd name="T9" fmla="*/ 105 h 212"/>
                <a:gd name="T10" fmla="*/ 0 w 221"/>
                <a:gd name="T11" fmla="*/ 105 h 212"/>
                <a:gd name="T12" fmla="*/ 108 w 221"/>
                <a:gd name="T13" fmla="*/ 0 h 212"/>
                <a:gd name="T14" fmla="*/ 182 w 221"/>
                <a:gd name="T15" fmla="*/ 28 h 212"/>
                <a:gd name="T16" fmla="*/ 184 w 221"/>
                <a:gd name="T17" fmla="*/ 3 h 212"/>
                <a:gd name="T18" fmla="*/ 221 w 221"/>
                <a:gd name="T19" fmla="*/ 3 h 212"/>
                <a:gd name="T20" fmla="*/ 221 w 221"/>
                <a:gd name="T21" fmla="*/ 211 h 212"/>
                <a:gd name="T22" fmla="*/ 184 w 221"/>
                <a:gd name="T23" fmla="*/ 211 h 212"/>
                <a:gd name="T24" fmla="*/ 182 w 221"/>
                <a:gd name="T25" fmla="*/ 184 h 212"/>
                <a:gd name="T26" fmla="*/ 107 w 221"/>
                <a:gd name="T27" fmla="*/ 212 h 212"/>
                <a:gd name="T28" fmla="*/ 0 w 221"/>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212">
                  <a:moveTo>
                    <a:pt x="41" y="105"/>
                  </a:moveTo>
                  <a:cubicBezTo>
                    <a:pt x="41" y="162"/>
                    <a:pt x="88" y="176"/>
                    <a:pt x="110" y="176"/>
                  </a:cubicBezTo>
                  <a:cubicBezTo>
                    <a:pt x="152" y="176"/>
                    <a:pt x="182" y="152"/>
                    <a:pt x="182" y="104"/>
                  </a:cubicBezTo>
                  <a:cubicBezTo>
                    <a:pt x="182" y="57"/>
                    <a:pt x="148" y="35"/>
                    <a:pt x="109" y="35"/>
                  </a:cubicBezTo>
                  <a:cubicBezTo>
                    <a:pt x="88" y="35"/>
                    <a:pt x="41" y="48"/>
                    <a:pt x="41" y="105"/>
                  </a:cubicBezTo>
                  <a:close/>
                  <a:moveTo>
                    <a:pt x="0" y="105"/>
                  </a:moveTo>
                  <a:cubicBezTo>
                    <a:pt x="0" y="26"/>
                    <a:pt x="64" y="0"/>
                    <a:pt x="108" y="0"/>
                  </a:cubicBezTo>
                  <a:cubicBezTo>
                    <a:pt x="158" y="0"/>
                    <a:pt x="182" y="28"/>
                    <a:pt x="182" y="28"/>
                  </a:cubicBezTo>
                  <a:cubicBezTo>
                    <a:pt x="184" y="3"/>
                    <a:pt x="184" y="3"/>
                    <a:pt x="184" y="3"/>
                  </a:cubicBezTo>
                  <a:cubicBezTo>
                    <a:pt x="221" y="3"/>
                    <a:pt x="221" y="3"/>
                    <a:pt x="221" y="3"/>
                  </a:cubicBezTo>
                  <a:cubicBezTo>
                    <a:pt x="221" y="211"/>
                    <a:pt x="221" y="211"/>
                    <a:pt x="221"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897" y="2493"/>
              <a:ext cx="99" cy="165"/>
            </a:xfrm>
            <a:custGeom>
              <a:avLst/>
              <a:gdLst>
                <a:gd name="T0" fmla="*/ 128 w 128"/>
                <a:gd name="T1" fmla="*/ 39 h 212"/>
                <a:gd name="T2" fmla="*/ 128 w 128"/>
                <a:gd name="T3" fmla="*/ 3 h 212"/>
                <a:gd name="T4" fmla="*/ 40 w 128"/>
                <a:gd name="T5" fmla="*/ 32 h 212"/>
                <a:gd name="T6" fmla="*/ 38 w 128"/>
                <a:gd name="T7" fmla="*/ 3 h 212"/>
                <a:gd name="T8" fmla="*/ 0 w 128"/>
                <a:gd name="T9" fmla="*/ 3 h 212"/>
                <a:gd name="T10" fmla="*/ 0 w 128"/>
                <a:gd name="T11" fmla="*/ 212 h 212"/>
                <a:gd name="T12" fmla="*/ 40 w 128"/>
                <a:gd name="T13" fmla="*/ 212 h 212"/>
                <a:gd name="T14" fmla="*/ 40 w 128"/>
                <a:gd name="T15" fmla="*/ 103 h 212"/>
                <a:gd name="T16" fmla="*/ 128 w 128"/>
                <a:gd name="T17" fmla="*/ 3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12">
                  <a:moveTo>
                    <a:pt x="128" y="39"/>
                  </a:moveTo>
                  <a:cubicBezTo>
                    <a:pt x="128" y="3"/>
                    <a:pt x="128" y="3"/>
                    <a:pt x="128" y="3"/>
                  </a:cubicBezTo>
                  <a:cubicBezTo>
                    <a:pt x="89" y="0"/>
                    <a:pt x="61" y="9"/>
                    <a:pt x="40" y="32"/>
                  </a:cubicBezTo>
                  <a:cubicBezTo>
                    <a:pt x="38" y="3"/>
                    <a:pt x="38" y="3"/>
                    <a:pt x="38" y="3"/>
                  </a:cubicBezTo>
                  <a:cubicBezTo>
                    <a:pt x="0" y="3"/>
                    <a:pt x="0" y="3"/>
                    <a:pt x="0" y="3"/>
                  </a:cubicBezTo>
                  <a:cubicBezTo>
                    <a:pt x="0" y="212"/>
                    <a:pt x="0" y="212"/>
                    <a:pt x="0" y="212"/>
                  </a:cubicBezTo>
                  <a:cubicBezTo>
                    <a:pt x="40" y="212"/>
                    <a:pt x="40" y="212"/>
                    <a:pt x="40" y="212"/>
                  </a:cubicBezTo>
                  <a:cubicBezTo>
                    <a:pt x="40" y="103"/>
                    <a:pt x="40" y="103"/>
                    <a:pt x="40" y="103"/>
                  </a:cubicBezTo>
                  <a:cubicBezTo>
                    <a:pt x="40" y="73"/>
                    <a:pt x="64" y="35"/>
                    <a:pt x="128"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2339" y="2493"/>
              <a:ext cx="160" cy="166"/>
            </a:xfrm>
            <a:custGeom>
              <a:avLst/>
              <a:gdLst>
                <a:gd name="T0" fmla="*/ 126 w 207"/>
                <a:gd name="T1" fmla="*/ 87 h 214"/>
                <a:gd name="T2" fmla="*/ 47 w 207"/>
                <a:gd name="T3" fmla="*/ 56 h 214"/>
                <a:gd name="T4" fmla="*/ 94 w 207"/>
                <a:gd name="T5" fmla="*/ 33 h 214"/>
                <a:gd name="T6" fmla="*/ 158 w 207"/>
                <a:gd name="T7" fmla="*/ 58 h 214"/>
                <a:gd name="T8" fmla="*/ 195 w 207"/>
                <a:gd name="T9" fmla="*/ 42 h 214"/>
                <a:gd name="T10" fmla="*/ 91 w 207"/>
                <a:gd name="T11" fmla="*/ 0 h 214"/>
                <a:gd name="T12" fmla="*/ 4 w 207"/>
                <a:gd name="T13" fmla="*/ 58 h 214"/>
                <a:gd name="T14" fmla="*/ 93 w 207"/>
                <a:gd name="T15" fmla="*/ 117 h 214"/>
                <a:gd name="T16" fmla="*/ 164 w 207"/>
                <a:gd name="T17" fmla="*/ 148 h 214"/>
                <a:gd name="T18" fmla="*/ 105 w 207"/>
                <a:gd name="T19" fmla="*/ 176 h 214"/>
                <a:gd name="T20" fmla="*/ 36 w 207"/>
                <a:gd name="T21" fmla="*/ 149 h 214"/>
                <a:gd name="T22" fmla="*/ 0 w 207"/>
                <a:gd name="T23" fmla="*/ 164 h 214"/>
                <a:gd name="T24" fmla="*/ 99 w 207"/>
                <a:gd name="T25" fmla="*/ 214 h 214"/>
                <a:gd name="T26" fmla="*/ 207 w 207"/>
                <a:gd name="T27" fmla="*/ 146 h 214"/>
                <a:gd name="T28" fmla="*/ 126 w 207"/>
                <a:gd name="T29" fmla="*/ 8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14">
                  <a:moveTo>
                    <a:pt x="126" y="87"/>
                  </a:moveTo>
                  <a:cubicBezTo>
                    <a:pt x="86" y="80"/>
                    <a:pt x="47" y="75"/>
                    <a:pt x="47" y="56"/>
                  </a:cubicBezTo>
                  <a:cubicBezTo>
                    <a:pt x="47" y="44"/>
                    <a:pt x="59" y="33"/>
                    <a:pt x="94" y="33"/>
                  </a:cubicBezTo>
                  <a:cubicBezTo>
                    <a:pt x="120" y="33"/>
                    <a:pt x="150" y="39"/>
                    <a:pt x="158" y="58"/>
                  </a:cubicBezTo>
                  <a:cubicBezTo>
                    <a:pt x="195" y="42"/>
                    <a:pt x="195" y="42"/>
                    <a:pt x="195" y="42"/>
                  </a:cubicBezTo>
                  <a:cubicBezTo>
                    <a:pt x="181" y="14"/>
                    <a:pt x="139" y="0"/>
                    <a:pt x="91" y="0"/>
                  </a:cubicBezTo>
                  <a:cubicBezTo>
                    <a:pt x="49" y="0"/>
                    <a:pt x="4" y="16"/>
                    <a:pt x="4" y="58"/>
                  </a:cubicBezTo>
                  <a:cubicBezTo>
                    <a:pt x="4" y="95"/>
                    <a:pt x="38" y="107"/>
                    <a:pt x="93" y="117"/>
                  </a:cubicBezTo>
                  <a:cubicBezTo>
                    <a:pt x="130" y="124"/>
                    <a:pt x="164" y="128"/>
                    <a:pt x="164" y="148"/>
                  </a:cubicBezTo>
                  <a:cubicBezTo>
                    <a:pt x="164" y="160"/>
                    <a:pt x="147" y="176"/>
                    <a:pt x="105" y="176"/>
                  </a:cubicBezTo>
                  <a:cubicBezTo>
                    <a:pt x="75" y="176"/>
                    <a:pt x="45" y="170"/>
                    <a:pt x="36" y="149"/>
                  </a:cubicBezTo>
                  <a:cubicBezTo>
                    <a:pt x="0" y="164"/>
                    <a:pt x="0" y="164"/>
                    <a:pt x="0" y="164"/>
                  </a:cubicBezTo>
                  <a:cubicBezTo>
                    <a:pt x="15" y="197"/>
                    <a:pt x="54" y="214"/>
                    <a:pt x="99" y="214"/>
                  </a:cubicBezTo>
                  <a:cubicBezTo>
                    <a:pt x="190" y="214"/>
                    <a:pt x="207" y="171"/>
                    <a:pt x="207" y="146"/>
                  </a:cubicBezTo>
                  <a:cubicBezTo>
                    <a:pt x="207" y="106"/>
                    <a:pt x="167" y="94"/>
                    <a:pt x="126" y="8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noEditPoints="1"/>
            </p:cNvSpPr>
            <p:nvPr/>
          </p:nvSpPr>
          <p:spPr bwMode="auto">
            <a:xfrm>
              <a:off x="2511" y="2493"/>
              <a:ext cx="180" cy="166"/>
            </a:xfrm>
            <a:custGeom>
              <a:avLst/>
              <a:gdLst>
                <a:gd name="T0" fmla="*/ 116 w 233"/>
                <a:gd name="T1" fmla="*/ 0 h 213"/>
                <a:gd name="T2" fmla="*/ 0 w 233"/>
                <a:gd name="T3" fmla="*/ 105 h 213"/>
                <a:gd name="T4" fmla="*/ 116 w 233"/>
                <a:gd name="T5" fmla="*/ 213 h 213"/>
                <a:gd name="T6" fmla="*/ 233 w 233"/>
                <a:gd name="T7" fmla="*/ 105 h 213"/>
                <a:gd name="T8" fmla="*/ 116 w 233"/>
                <a:gd name="T9" fmla="*/ 0 h 213"/>
                <a:gd name="T10" fmla="*/ 116 w 233"/>
                <a:gd name="T11" fmla="*/ 176 h 213"/>
                <a:gd name="T12" fmla="*/ 41 w 233"/>
                <a:gd name="T13" fmla="*/ 105 h 213"/>
                <a:gd name="T14" fmla="*/ 116 w 233"/>
                <a:gd name="T15" fmla="*/ 36 h 213"/>
                <a:gd name="T16" fmla="*/ 192 w 233"/>
                <a:gd name="T17" fmla="*/ 105 h 213"/>
                <a:gd name="T18" fmla="*/ 116 w 233"/>
                <a:gd name="T19" fmla="*/ 17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13">
                  <a:moveTo>
                    <a:pt x="116" y="0"/>
                  </a:moveTo>
                  <a:cubicBezTo>
                    <a:pt x="63" y="0"/>
                    <a:pt x="0" y="26"/>
                    <a:pt x="0" y="105"/>
                  </a:cubicBezTo>
                  <a:cubicBezTo>
                    <a:pt x="0" y="183"/>
                    <a:pt x="57" y="213"/>
                    <a:pt x="116" y="213"/>
                  </a:cubicBezTo>
                  <a:cubicBezTo>
                    <a:pt x="176" y="213"/>
                    <a:pt x="233" y="183"/>
                    <a:pt x="233" y="105"/>
                  </a:cubicBezTo>
                  <a:cubicBezTo>
                    <a:pt x="233" y="26"/>
                    <a:pt x="170" y="0"/>
                    <a:pt x="116" y="0"/>
                  </a:cubicBezTo>
                  <a:close/>
                  <a:moveTo>
                    <a:pt x="116" y="176"/>
                  </a:moveTo>
                  <a:cubicBezTo>
                    <a:pt x="84" y="176"/>
                    <a:pt x="41" y="162"/>
                    <a:pt x="41" y="105"/>
                  </a:cubicBezTo>
                  <a:cubicBezTo>
                    <a:pt x="41" y="48"/>
                    <a:pt x="88" y="36"/>
                    <a:pt x="116" y="36"/>
                  </a:cubicBezTo>
                  <a:cubicBezTo>
                    <a:pt x="145" y="36"/>
                    <a:pt x="192" y="48"/>
                    <a:pt x="192" y="105"/>
                  </a:cubicBezTo>
                  <a:cubicBezTo>
                    <a:pt x="192" y="162"/>
                    <a:pt x="149" y="176"/>
                    <a:pt x="116"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p:nvSpPr>
          <p:spPr bwMode="auto">
            <a:xfrm>
              <a:off x="3439" y="2493"/>
              <a:ext cx="170" cy="165"/>
            </a:xfrm>
            <a:custGeom>
              <a:avLst/>
              <a:gdLst>
                <a:gd name="T0" fmla="*/ 40 w 220"/>
                <a:gd name="T1" fmla="*/ 105 h 212"/>
                <a:gd name="T2" fmla="*/ 109 w 220"/>
                <a:gd name="T3" fmla="*/ 176 h 212"/>
                <a:gd name="T4" fmla="*/ 182 w 220"/>
                <a:gd name="T5" fmla="*/ 104 h 212"/>
                <a:gd name="T6" fmla="*/ 109 w 220"/>
                <a:gd name="T7" fmla="*/ 35 h 212"/>
                <a:gd name="T8" fmla="*/ 40 w 220"/>
                <a:gd name="T9" fmla="*/ 105 h 212"/>
                <a:gd name="T10" fmla="*/ 0 w 220"/>
                <a:gd name="T11" fmla="*/ 105 h 212"/>
                <a:gd name="T12" fmla="*/ 107 w 220"/>
                <a:gd name="T13" fmla="*/ 0 h 212"/>
                <a:gd name="T14" fmla="*/ 182 w 220"/>
                <a:gd name="T15" fmla="*/ 28 h 212"/>
                <a:gd name="T16" fmla="*/ 184 w 220"/>
                <a:gd name="T17" fmla="*/ 3 h 212"/>
                <a:gd name="T18" fmla="*/ 220 w 220"/>
                <a:gd name="T19" fmla="*/ 3 h 212"/>
                <a:gd name="T20" fmla="*/ 220 w 220"/>
                <a:gd name="T21" fmla="*/ 211 h 212"/>
                <a:gd name="T22" fmla="*/ 184 w 220"/>
                <a:gd name="T23" fmla="*/ 211 h 212"/>
                <a:gd name="T24" fmla="*/ 182 w 220"/>
                <a:gd name="T25" fmla="*/ 184 h 212"/>
                <a:gd name="T26" fmla="*/ 107 w 220"/>
                <a:gd name="T27" fmla="*/ 212 h 212"/>
                <a:gd name="T28" fmla="*/ 0 w 220"/>
                <a:gd name="T29" fmla="*/ 1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212">
                  <a:moveTo>
                    <a:pt x="40" y="105"/>
                  </a:moveTo>
                  <a:cubicBezTo>
                    <a:pt x="40" y="162"/>
                    <a:pt x="87" y="176"/>
                    <a:pt x="109" y="176"/>
                  </a:cubicBezTo>
                  <a:cubicBezTo>
                    <a:pt x="152" y="176"/>
                    <a:pt x="182" y="152"/>
                    <a:pt x="182" y="104"/>
                  </a:cubicBezTo>
                  <a:cubicBezTo>
                    <a:pt x="182" y="57"/>
                    <a:pt x="148" y="35"/>
                    <a:pt x="109" y="35"/>
                  </a:cubicBezTo>
                  <a:cubicBezTo>
                    <a:pt x="87" y="35"/>
                    <a:pt x="40" y="48"/>
                    <a:pt x="40" y="105"/>
                  </a:cubicBezTo>
                  <a:close/>
                  <a:moveTo>
                    <a:pt x="0" y="105"/>
                  </a:moveTo>
                  <a:cubicBezTo>
                    <a:pt x="0" y="26"/>
                    <a:pt x="63" y="0"/>
                    <a:pt x="107" y="0"/>
                  </a:cubicBezTo>
                  <a:cubicBezTo>
                    <a:pt x="157" y="0"/>
                    <a:pt x="182" y="28"/>
                    <a:pt x="182" y="28"/>
                  </a:cubicBezTo>
                  <a:cubicBezTo>
                    <a:pt x="184" y="3"/>
                    <a:pt x="184" y="3"/>
                    <a:pt x="184" y="3"/>
                  </a:cubicBezTo>
                  <a:cubicBezTo>
                    <a:pt x="220" y="3"/>
                    <a:pt x="220" y="3"/>
                    <a:pt x="220" y="3"/>
                  </a:cubicBezTo>
                  <a:cubicBezTo>
                    <a:pt x="220" y="211"/>
                    <a:pt x="220" y="211"/>
                    <a:pt x="220" y="211"/>
                  </a:cubicBezTo>
                  <a:cubicBezTo>
                    <a:pt x="184" y="211"/>
                    <a:pt x="184" y="211"/>
                    <a:pt x="184" y="211"/>
                  </a:cubicBezTo>
                  <a:cubicBezTo>
                    <a:pt x="182" y="184"/>
                    <a:pt x="182" y="184"/>
                    <a:pt x="182" y="184"/>
                  </a:cubicBezTo>
                  <a:cubicBezTo>
                    <a:pt x="182" y="184"/>
                    <a:pt x="157" y="212"/>
                    <a:pt x="107" y="212"/>
                  </a:cubicBezTo>
                  <a:cubicBezTo>
                    <a:pt x="57" y="212"/>
                    <a:pt x="0" y="183"/>
                    <a:pt x="0" y="10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630" y="2493"/>
              <a:ext cx="155" cy="165"/>
            </a:xfrm>
            <a:custGeom>
              <a:avLst/>
              <a:gdLst>
                <a:gd name="T0" fmla="*/ 201 w 201"/>
                <a:gd name="T1" fmla="*/ 213 h 213"/>
                <a:gd name="T2" fmla="*/ 161 w 201"/>
                <a:gd name="T3" fmla="*/ 213 h 213"/>
                <a:gd name="T4" fmla="*/ 161 w 201"/>
                <a:gd name="T5" fmla="*/ 94 h 213"/>
                <a:gd name="T6" fmla="*/ 105 w 201"/>
                <a:gd name="T7" fmla="*/ 35 h 213"/>
                <a:gd name="T8" fmla="*/ 40 w 201"/>
                <a:gd name="T9" fmla="*/ 86 h 213"/>
                <a:gd name="T10" fmla="*/ 40 w 201"/>
                <a:gd name="T11" fmla="*/ 213 h 213"/>
                <a:gd name="T12" fmla="*/ 0 w 201"/>
                <a:gd name="T13" fmla="*/ 213 h 213"/>
                <a:gd name="T14" fmla="*/ 0 w 201"/>
                <a:gd name="T15" fmla="*/ 3 h 213"/>
                <a:gd name="T16" fmla="*/ 35 w 201"/>
                <a:gd name="T17" fmla="*/ 3 h 213"/>
                <a:gd name="T18" fmla="*/ 40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1" y="213"/>
                    <a:pt x="161" y="213"/>
                    <a:pt x="161" y="213"/>
                  </a:cubicBezTo>
                  <a:cubicBezTo>
                    <a:pt x="161" y="94"/>
                    <a:pt x="161" y="94"/>
                    <a:pt x="161" y="94"/>
                  </a:cubicBezTo>
                  <a:cubicBezTo>
                    <a:pt x="161" y="59"/>
                    <a:pt x="146" y="35"/>
                    <a:pt x="105" y="35"/>
                  </a:cubicBezTo>
                  <a:cubicBezTo>
                    <a:pt x="55" y="35"/>
                    <a:pt x="40" y="75"/>
                    <a:pt x="40" y="86"/>
                  </a:cubicBezTo>
                  <a:cubicBezTo>
                    <a:pt x="40" y="99"/>
                    <a:pt x="40" y="213"/>
                    <a:pt x="40" y="213"/>
                  </a:cubicBezTo>
                  <a:cubicBezTo>
                    <a:pt x="0" y="213"/>
                    <a:pt x="0" y="213"/>
                    <a:pt x="0" y="213"/>
                  </a:cubicBezTo>
                  <a:cubicBezTo>
                    <a:pt x="0" y="3"/>
                    <a:pt x="0" y="3"/>
                    <a:pt x="0" y="3"/>
                  </a:cubicBezTo>
                  <a:cubicBezTo>
                    <a:pt x="35" y="3"/>
                    <a:pt x="35" y="3"/>
                    <a:pt x="35" y="3"/>
                  </a:cubicBezTo>
                  <a:cubicBezTo>
                    <a:pt x="40" y="33"/>
                    <a:pt x="40" y="33"/>
                    <a:pt x="40"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3987" y="2495"/>
              <a:ext cx="31"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7"/>
            <p:cNvSpPr>
              <a:spLocks noChangeArrowheads="1"/>
            </p:cNvSpPr>
            <p:nvPr/>
          </p:nvSpPr>
          <p:spPr bwMode="auto">
            <a:xfrm>
              <a:off x="3982" y="2437"/>
              <a:ext cx="40" cy="4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noEditPoints="1"/>
            </p:cNvSpPr>
            <p:nvPr/>
          </p:nvSpPr>
          <p:spPr bwMode="auto">
            <a:xfrm>
              <a:off x="3257" y="2453"/>
              <a:ext cx="170" cy="205"/>
            </a:xfrm>
            <a:custGeom>
              <a:avLst/>
              <a:gdLst>
                <a:gd name="T0" fmla="*/ 111 w 220"/>
                <a:gd name="T1" fmla="*/ 87 h 264"/>
                <a:gd name="T2" fmla="*/ 38 w 220"/>
                <a:gd name="T3" fmla="*/ 129 h 264"/>
                <a:gd name="T4" fmla="*/ 38 w 220"/>
                <a:gd name="T5" fmla="*/ 156 h 264"/>
                <a:gd name="T6" fmla="*/ 38 w 220"/>
                <a:gd name="T7" fmla="*/ 171 h 264"/>
                <a:gd name="T8" fmla="*/ 110 w 220"/>
                <a:gd name="T9" fmla="*/ 228 h 264"/>
                <a:gd name="T10" fmla="*/ 179 w 220"/>
                <a:gd name="T11" fmla="*/ 157 h 264"/>
                <a:gd name="T12" fmla="*/ 111 w 220"/>
                <a:gd name="T13" fmla="*/ 87 h 264"/>
                <a:gd name="T14" fmla="*/ 113 w 220"/>
                <a:gd name="T15" fmla="*/ 264 h 264"/>
                <a:gd name="T16" fmla="*/ 38 w 220"/>
                <a:gd name="T17" fmla="*/ 236 h 264"/>
                <a:gd name="T18" fmla="*/ 36 w 220"/>
                <a:gd name="T19" fmla="*/ 263 h 264"/>
                <a:gd name="T20" fmla="*/ 0 w 220"/>
                <a:gd name="T21" fmla="*/ 263 h 264"/>
                <a:gd name="T22" fmla="*/ 0 w 220"/>
                <a:gd name="T23" fmla="*/ 0 h 264"/>
                <a:gd name="T24" fmla="*/ 38 w 220"/>
                <a:gd name="T25" fmla="*/ 0 h 264"/>
                <a:gd name="T26" fmla="*/ 38 w 220"/>
                <a:gd name="T27" fmla="*/ 80 h 264"/>
                <a:gd name="T28" fmla="*/ 112 w 220"/>
                <a:gd name="T29" fmla="*/ 52 h 264"/>
                <a:gd name="T30" fmla="*/ 220 w 220"/>
                <a:gd name="T31" fmla="*/ 157 h 264"/>
                <a:gd name="T32" fmla="*/ 113 w 220"/>
                <a:gd name="T3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264">
                  <a:moveTo>
                    <a:pt x="111" y="87"/>
                  </a:moveTo>
                  <a:cubicBezTo>
                    <a:pt x="61" y="87"/>
                    <a:pt x="38" y="123"/>
                    <a:pt x="38" y="129"/>
                  </a:cubicBezTo>
                  <a:cubicBezTo>
                    <a:pt x="38" y="135"/>
                    <a:pt x="38" y="145"/>
                    <a:pt x="38" y="156"/>
                  </a:cubicBezTo>
                  <a:cubicBezTo>
                    <a:pt x="38" y="165"/>
                    <a:pt x="38" y="164"/>
                    <a:pt x="38" y="171"/>
                  </a:cubicBezTo>
                  <a:cubicBezTo>
                    <a:pt x="38" y="204"/>
                    <a:pt x="75" y="228"/>
                    <a:pt x="110" y="228"/>
                  </a:cubicBezTo>
                  <a:cubicBezTo>
                    <a:pt x="132" y="228"/>
                    <a:pt x="179" y="214"/>
                    <a:pt x="179" y="157"/>
                  </a:cubicBezTo>
                  <a:cubicBezTo>
                    <a:pt x="179" y="100"/>
                    <a:pt x="133" y="87"/>
                    <a:pt x="111" y="87"/>
                  </a:cubicBezTo>
                  <a:close/>
                  <a:moveTo>
                    <a:pt x="113" y="264"/>
                  </a:moveTo>
                  <a:cubicBezTo>
                    <a:pt x="63" y="264"/>
                    <a:pt x="38" y="236"/>
                    <a:pt x="38" y="236"/>
                  </a:cubicBezTo>
                  <a:cubicBezTo>
                    <a:pt x="36" y="263"/>
                    <a:pt x="36" y="263"/>
                    <a:pt x="36" y="263"/>
                  </a:cubicBezTo>
                  <a:cubicBezTo>
                    <a:pt x="0" y="263"/>
                    <a:pt x="0" y="263"/>
                    <a:pt x="0" y="263"/>
                  </a:cubicBezTo>
                  <a:cubicBezTo>
                    <a:pt x="0" y="0"/>
                    <a:pt x="0" y="0"/>
                    <a:pt x="0" y="0"/>
                  </a:cubicBezTo>
                  <a:cubicBezTo>
                    <a:pt x="38" y="0"/>
                    <a:pt x="38" y="0"/>
                    <a:pt x="38" y="0"/>
                  </a:cubicBezTo>
                  <a:cubicBezTo>
                    <a:pt x="38" y="80"/>
                    <a:pt x="38" y="80"/>
                    <a:pt x="38" y="80"/>
                  </a:cubicBezTo>
                  <a:cubicBezTo>
                    <a:pt x="38" y="80"/>
                    <a:pt x="62" y="52"/>
                    <a:pt x="112" y="52"/>
                  </a:cubicBezTo>
                  <a:cubicBezTo>
                    <a:pt x="156" y="52"/>
                    <a:pt x="220" y="78"/>
                    <a:pt x="220" y="157"/>
                  </a:cubicBezTo>
                  <a:cubicBezTo>
                    <a:pt x="220" y="235"/>
                    <a:pt x="163" y="264"/>
                    <a:pt x="113"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4047" y="2493"/>
              <a:ext cx="155" cy="165"/>
            </a:xfrm>
            <a:custGeom>
              <a:avLst/>
              <a:gdLst>
                <a:gd name="T0" fmla="*/ 201 w 201"/>
                <a:gd name="T1" fmla="*/ 213 h 213"/>
                <a:gd name="T2" fmla="*/ 162 w 201"/>
                <a:gd name="T3" fmla="*/ 213 h 213"/>
                <a:gd name="T4" fmla="*/ 162 w 201"/>
                <a:gd name="T5" fmla="*/ 94 h 213"/>
                <a:gd name="T6" fmla="*/ 105 w 201"/>
                <a:gd name="T7" fmla="*/ 35 h 213"/>
                <a:gd name="T8" fmla="*/ 41 w 201"/>
                <a:gd name="T9" fmla="*/ 86 h 213"/>
                <a:gd name="T10" fmla="*/ 41 w 201"/>
                <a:gd name="T11" fmla="*/ 213 h 213"/>
                <a:gd name="T12" fmla="*/ 0 w 201"/>
                <a:gd name="T13" fmla="*/ 213 h 213"/>
                <a:gd name="T14" fmla="*/ 0 w 201"/>
                <a:gd name="T15" fmla="*/ 3 h 213"/>
                <a:gd name="T16" fmla="*/ 35 w 201"/>
                <a:gd name="T17" fmla="*/ 3 h 213"/>
                <a:gd name="T18" fmla="*/ 41 w 201"/>
                <a:gd name="T19" fmla="*/ 33 h 213"/>
                <a:gd name="T20" fmla="*/ 41 w 201"/>
                <a:gd name="T21" fmla="*/ 33 h 213"/>
                <a:gd name="T22" fmla="*/ 113 w 201"/>
                <a:gd name="T23" fmla="*/ 0 h 213"/>
                <a:gd name="T24" fmla="*/ 201 w 201"/>
                <a:gd name="T25" fmla="*/ 81 h 213"/>
                <a:gd name="T26" fmla="*/ 201 w 201"/>
                <a:gd name="T27"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13">
                  <a:moveTo>
                    <a:pt x="201" y="213"/>
                  </a:moveTo>
                  <a:cubicBezTo>
                    <a:pt x="162" y="213"/>
                    <a:pt x="162" y="213"/>
                    <a:pt x="162" y="213"/>
                  </a:cubicBezTo>
                  <a:cubicBezTo>
                    <a:pt x="162" y="94"/>
                    <a:pt x="162" y="94"/>
                    <a:pt x="162" y="94"/>
                  </a:cubicBezTo>
                  <a:cubicBezTo>
                    <a:pt x="162" y="59"/>
                    <a:pt x="146" y="35"/>
                    <a:pt x="105" y="35"/>
                  </a:cubicBezTo>
                  <a:cubicBezTo>
                    <a:pt x="56" y="35"/>
                    <a:pt x="41" y="75"/>
                    <a:pt x="41" y="86"/>
                  </a:cubicBezTo>
                  <a:cubicBezTo>
                    <a:pt x="41" y="99"/>
                    <a:pt x="41" y="213"/>
                    <a:pt x="41" y="213"/>
                  </a:cubicBezTo>
                  <a:cubicBezTo>
                    <a:pt x="0" y="213"/>
                    <a:pt x="0" y="213"/>
                    <a:pt x="0" y="213"/>
                  </a:cubicBezTo>
                  <a:cubicBezTo>
                    <a:pt x="0" y="3"/>
                    <a:pt x="0" y="3"/>
                    <a:pt x="0" y="3"/>
                  </a:cubicBezTo>
                  <a:cubicBezTo>
                    <a:pt x="35" y="3"/>
                    <a:pt x="35" y="3"/>
                    <a:pt x="35" y="3"/>
                  </a:cubicBezTo>
                  <a:cubicBezTo>
                    <a:pt x="41" y="33"/>
                    <a:pt x="41" y="33"/>
                    <a:pt x="41" y="33"/>
                  </a:cubicBezTo>
                  <a:cubicBezTo>
                    <a:pt x="41" y="33"/>
                    <a:pt x="41" y="33"/>
                    <a:pt x="41" y="33"/>
                  </a:cubicBezTo>
                  <a:cubicBezTo>
                    <a:pt x="41" y="33"/>
                    <a:pt x="61" y="0"/>
                    <a:pt x="113" y="0"/>
                  </a:cubicBezTo>
                  <a:cubicBezTo>
                    <a:pt x="162" y="0"/>
                    <a:pt x="201" y="28"/>
                    <a:pt x="201" y="81"/>
                  </a:cubicBezTo>
                  <a:lnTo>
                    <a:pt x="201" y="2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2514498"/>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fr-BE" dirty="0" smtClean="0"/>
              <a:t>Git</a:t>
            </a:r>
            <a:endParaRPr lang="en-US" dirty="0"/>
          </a:p>
        </p:txBody>
      </p:sp>
      <p:sp>
        <p:nvSpPr>
          <p:cNvPr id="9" name="Text Placeholder 8"/>
          <p:cNvSpPr>
            <a:spLocks noGrp="1"/>
          </p:cNvSpPr>
          <p:nvPr>
            <p:ph type="body" sz="quarter" idx="11"/>
          </p:nvPr>
        </p:nvSpPr>
        <p:spPr/>
        <p:txBody>
          <a:bodyPr/>
          <a:lstStyle/>
          <a:p>
            <a:r>
              <a:rPr lang="en-US" b="1" dirty="0" smtClean="0"/>
              <a:t>is not </a:t>
            </a:r>
            <a:r>
              <a:rPr lang="en-US" dirty="0" err="1" smtClean="0"/>
              <a:t>GitLab</a:t>
            </a:r>
            <a:r>
              <a:rPr lang="en-US" dirty="0" smtClean="0"/>
              <a:t> / GitHub / …</a:t>
            </a:r>
          </a:p>
          <a:p>
            <a:endParaRPr lang="en-US" dirty="0"/>
          </a:p>
        </p:txBody>
      </p:sp>
      <p:sp>
        <p:nvSpPr>
          <p:cNvPr id="10" name="Content Placeholder 8"/>
          <p:cNvSpPr>
            <a:spLocks noGrp="1"/>
          </p:cNvSpPr>
          <p:nvPr>
            <p:ph sz="quarter" idx="10"/>
          </p:nvPr>
        </p:nvSpPr>
        <p:spPr>
          <a:xfrm>
            <a:off x="457200" y="1782762"/>
            <a:ext cx="8382000" cy="2389188"/>
          </a:xfrm>
        </p:spPr>
        <p:txBody>
          <a:bodyPr/>
          <a:lstStyle/>
          <a:p>
            <a:pPr marL="342900" indent="-342900">
              <a:buFont typeface="Wingdings" panose="05000000000000000000" pitchFamily="2" charset="2"/>
              <a:buChar char="§"/>
            </a:pPr>
            <a:r>
              <a:rPr lang="en-US" dirty="0" err="1" smtClean="0"/>
              <a:t>Git</a:t>
            </a:r>
            <a:r>
              <a:rPr lang="en-US" dirty="0" smtClean="0"/>
              <a:t> is a </a:t>
            </a:r>
            <a:r>
              <a:rPr lang="en-US" b="1" dirty="0" smtClean="0"/>
              <a:t>tool for version control</a:t>
            </a:r>
          </a:p>
          <a:p>
            <a:pPr marL="342900" indent="-342900">
              <a:buFont typeface="Wingdings" panose="05000000000000000000" pitchFamily="2" charset="2"/>
              <a:buChar char="§"/>
            </a:pPr>
            <a:r>
              <a:rPr lang="en-US" dirty="0" err="1" smtClean="0"/>
              <a:t>GitLab</a:t>
            </a:r>
            <a:r>
              <a:rPr lang="en-US" dirty="0" smtClean="0"/>
              <a:t> and GitHub are </a:t>
            </a:r>
            <a:r>
              <a:rPr lang="en-US" b="1" dirty="0"/>
              <a:t>hosting services </a:t>
            </a:r>
            <a:r>
              <a:rPr lang="en-US" dirty="0" smtClean="0"/>
              <a:t>for </a:t>
            </a:r>
            <a:r>
              <a:rPr lang="en-US" dirty="0" err="1" smtClean="0"/>
              <a:t>Git</a:t>
            </a:r>
            <a:r>
              <a:rPr lang="en-US" dirty="0" smtClean="0"/>
              <a:t> repositories with additional collaboration features</a:t>
            </a:r>
          </a:p>
          <a:p>
            <a:pPr marL="342900" indent="-342900">
              <a:buFont typeface="Wingdings" panose="05000000000000000000" pitchFamily="2" charset="2"/>
              <a:buChar char="§"/>
            </a:pPr>
            <a:r>
              <a:rPr lang="en-US" dirty="0" err="1"/>
              <a:t>GitLab</a:t>
            </a:r>
            <a:r>
              <a:rPr lang="en-US" dirty="0"/>
              <a:t> and </a:t>
            </a:r>
            <a:r>
              <a:rPr lang="en-US" dirty="0" smtClean="0"/>
              <a:t>GitHub concepts (Merge/Pull Request, fork, code review, </a:t>
            </a:r>
            <a:r>
              <a:rPr lang="en-US" dirty="0" err="1" smtClean="0"/>
              <a:t>etc</a:t>
            </a:r>
            <a:r>
              <a:rPr lang="en-US" dirty="0" smtClean="0"/>
              <a:t>) will be described in another presentation</a:t>
            </a:r>
          </a:p>
        </p:txBody>
      </p:sp>
      <p:pic>
        <p:nvPicPr>
          <p:cNvPr id="2050" name="Picture 2" descr="http://2.bp.blogspot.com/-EpYoiY4gBqc/VWcVTw1kS1I/AAAAAAAACAY/FsvBORZ9_XE/s1600/IPCC%2BAccounts%2BImportant%2BTopics%2BNotes%2BChap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314" y="408296"/>
            <a:ext cx="1197475" cy="1197475"/>
          </a:xfrm>
          <a:prstGeom prst="rect">
            <a:avLst/>
          </a:prstGeom>
          <a:noFill/>
          <a:extLst/>
        </p:spPr>
      </p:pic>
    </p:spTree>
    <p:extLst>
      <p:ext uri="{BB962C8B-B14F-4D97-AF65-F5344CB8AC3E}">
        <p14:creationId xmlns:p14="http://schemas.microsoft.com/office/powerpoint/2010/main" val="3473104080"/>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Sopra Banking Software Theme">
  <a:themeElements>
    <a:clrScheme name="Sopra Banking Software">
      <a:dk1>
        <a:srgbClr val="262626"/>
      </a:dk1>
      <a:lt1>
        <a:srgbClr val="FFFFFF"/>
      </a:lt1>
      <a:dk2>
        <a:srgbClr val="231F20"/>
      </a:dk2>
      <a:lt2>
        <a:srgbClr val="DCD6D2"/>
      </a:lt2>
      <a:accent1>
        <a:srgbClr val="EE292F"/>
      </a:accent1>
      <a:accent2>
        <a:srgbClr val="FEC240"/>
      </a:accent2>
      <a:accent3>
        <a:srgbClr val="00ACDB"/>
      </a:accent3>
      <a:accent4>
        <a:srgbClr val="F8A047"/>
      </a:accent4>
      <a:accent5>
        <a:srgbClr val="80B4CD"/>
      </a:accent5>
      <a:accent6>
        <a:srgbClr val="2989A4"/>
      </a:accent6>
      <a:hlink>
        <a:srgbClr val="00ACDB"/>
      </a:hlink>
      <a:folHlink>
        <a:srgbClr val="323232"/>
      </a:folHlink>
    </a:clrScheme>
    <a:fontScheme name="Custom 1">
      <a:majorFont>
        <a:latin typeface="Roboto Condensed"/>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black">
        <a:noFill/>
      </a:spPr>
      <a:bodyPr wrap="square" lIns="85730" tIns="0" rIns="0" bIns="0" rtlCol="0">
        <a:spAutoFit/>
      </a:bodyPr>
      <a:lstStyle>
        <a:defPPr marL="0" indent="0" algn="l">
          <a:buClr>
            <a:schemeClr val="tx2"/>
          </a:buClr>
          <a:buFont typeface="Arial" pitchFamily="34" charset="0"/>
          <a:buNone/>
          <a:tabLst/>
          <a:defRPr sz="1400" noProof="0" dirty="0" smtClean="0">
            <a:solidFill>
              <a:schemeClr val="tx2"/>
            </a:solidFill>
            <a:latin typeface="+mn-lt"/>
          </a:defRPr>
        </a:defPPr>
      </a:lstStyle>
    </a:txDef>
  </a:objectDefaults>
  <a:extraClrSchemeLst>
    <a:extraClrScheme>
      <a:clrScheme name="Presentation Sopra Group - Landscape - E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esentation Sopra Group - Landscape - E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Sopra Group - Landscape - E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Sopra Group - Landscape - E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Sopra Group - Landscape - E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esentation Sopra Group - Landscape - E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8">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Sopra Group - Landscape - EN 9">
        <a:dk1>
          <a:srgbClr val="000000"/>
        </a:dk1>
        <a:lt1>
          <a:srgbClr val="FFFFFF"/>
        </a:lt1>
        <a:dk2>
          <a:srgbClr val="E5352C"/>
        </a:dk2>
        <a:lt2>
          <a:srgbClr val="DAD8D8"/>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0">
        <a:dk1>
          <a:srgbClr val="000000"/>
        </a:dk1>
        <a:lt1>
          <a:srgbClr val="FFFFFF"/>
        </a:lt1>
        <a:dk2>
          <a:srgbClr val="E5352C"/>
        </a:dk2>
        <a:lt2>
          <a:srgbClr val="3E1860"/>
        </a:lt2>
        <a:accent1>
          <a:srgbClr val="A7A9C1"/>
        </a:accent1>
        <a:accent2>
          <a:srgbClr val="EC7405"/>
        </a:accent2>
        <a:accent3>
          <a:srgbClr val="FFFFFF"/>
        </a:accent3>
        <a:accent4>
          <a:srgbClr val="000000"/>
        </a:accent4>
        <a:accent5>
          <a:srgbClr val="D0D1DD"/>
        </a:accent5>
        <a:accent6>
          <a:srgbClr val="D66804"/>
        </a:accent6>
        <a:hlink>
          <a:srgbClr val="616F96"/>
        </a:hlink>
        <a:folHlink>
          <a:srgbClr val="C50347"/>
        </a:folHlink>
      </a:clrScheme>
      <a:clrMap bg1="lt1" tx1="dk1" bg2="lt2" tx2="dk2" accent1="accent1" accent2="accent2" accent3="accent3" accent4="accent4" accent5="accent5" accent6="accent6" hlink="hlink" folHlink="folHlink"/>
    </a:extraClrScheme>
    <a:extraClrScheme>
      <a:clrScheme name="Presentation Sopra Group - Landscape - EN 11">
        <a:dk1>
          <a:srgbClr val="000000"/>
        </a:dk1>
        <a:lt1>
          <a:srgbClr val="FFFFFF"/>
        </a:lt1>
        <a:dk2>
          <a:srgbClr val="E5352C"/>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2">
        <a:dk1>
          <a:srgbClr val="000000"/>
        </a:dk1>
        <a:lt1>
          <a:srgbClr val="FFFFFF"/>
        </a:lt1>
        <a:dk2>
          <a:srgbClr val="E2001A"/>
        </a:dk2>
        <a:lt2>
          <a:srgbClr val="A7A9C1"/>
        </a:lt2>
        <a:accent1>
          <a:srgbClr val="616F96"/>
        </a:accent1>
        <a:accent2>
          <a:srgbClr val="006A8D"/>
        </a:accent2>
        <a:accent3>
          <a:srgbClr val="FFFFFF"/>
        </a:accent3>
        <a:accent4>
          <a:srgbClr val="000000"/>
        </a:accent4>
        <a:accent5>
          <a:srgbClr val="B7BBC9"/>
        </a:accent5>
        <a:accent6>
          <a:srgbClr val="005F7F"/>
        </a:accent6>
        <a:hlink>
          <a:srgbClr val="3E1860"/>
        </a:hlink>
        <a:folHlink>
          <a:srgbClr val="EC7405"/>
        </a:folHlink>
      </a:clrScheme>
      <a:clrMap bg1="lt1" tx1="dk1" bg2="lt2" tx2="dk2" accent1="accent1" accent2="accent2" accent3="accent3" accent4="accent4" accent5="accent5" accent6="accent6" hlink="hlink" folHlink="folHlink"/>
    </a:extraClrScheme>
    <a:extraClrScheme>
      <a:clrScheme name="Presentation Sopra Group - Landscape - EN 13">
        <a:dk1>
          <a:srgbClr val="000000"/>
        </a:dk1>
        <a:lt1>
          <a:srgbClr val="FFFFFF"/>
        </a:lt1>
        <a:dk2>
          <a:srgbClr val="5A5A5A"/>
        </a:dk2>
        <a:lt2>
          <a:srgbClr val="7F7F7F"/>
        </a:lt2>
        <a:accent1>
          <a:srgbClr val="E51519"/>
        </a:accent1>
        <a:accent2>
          <a:srgbClr val="F6BE5F"/>
        </a:accent2>
        <a:accent3>
          <a:srgbClr val="FFFFFF"/>
        </a:accent3>
        <a:accent4>
          <a:srgbClr val="000000"/>
        </a:accent4>
        <a:accent5>
          <a:srgbClr val="F0AAAB"/>
        </a:accent5>
        <a:accent6>
          <a:srgbClr val="DFAC55"/>
        </a:accent6>
        <a:hlink>
          <a:srgbClr val="DCD6D2"/>
        </a:hlink>
        <a:folHlink>
          <a:srgbClr val="8AABD2"/>
        </a:folHlink>
      </a:clrScheme>
      <a:clrMap bg1="lt1" tx1="dk1" bg2="lt2" tx2="dk2" accent1="accent1" accent2="accent2" accent3="accent3" accent4="accent4" accent5="accent5" accent6="accent6" hlink="hlink" folHlink="folHlink"/>
    </a:extraClrScheme>
    <a:extraClrScheme>
      <a:clrScheme name="Presentation Sopra Group - Landscape - EN 14">
        <a:dk1>
          <a:srgbClr val="000000"/>
        </a:dk1>
        <a:lt1>
          <a:srgbClr val="FFFFFF"/>
        </a:lt1>
        <a:dk2>
          <a:srgbClr val="5A5A5A"/>
        </a:dk2>
        <a:lt2>
          <a:srgbClr val="DCD6D2"/>
        </a:lt2>
        <a:accent1>
          <a:srgbClr val="E51519"/>
        </a:accent1>
        <a:accent2>
          <a:srgbClr val="F6BE5F"/>
        </a:accent2>
        <a:accent3>
          <a:srgbClr val="FFFFFF"/>
        </a:accent3>
        <a:accent4>
          <a:srgbClr val="000000"/>
        </a:accent4>
        <a:accent5>
          <a:srgbClr val="F0AAAB"/>
        </a:accent5>
        <a:accent6>
          <a:srgbClr val="DFAC55"/>
        </a:accent6>
        <a:hlink>
          <a:srgbClr val="E4B275"/>
        </a:hlink>
        <a:folHlink>
          <a:srgbClr val="8AABD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ADF3852B271B4BBAC99E737E5A53C0" ma:contentTypeVersion="" ma:contentTypeDescription="Create a new document." ma:contentTypeScope="" ma:versionID="9acba42c6106811a48a4add5f340849c">
  <xsd:schema xmlns:xsd="http://www.w3.org/2001/XMLSchema" xmlns:xs="http://www.w3.org/2001/XMLSchema" xmlns:p="http://schemas.microsoft.com/office/2006/metadata/properties" xmlns:ns1="http://schemas.microsoft.com/sharepoint/v3" targetNamespace="http://schemas.microsoft.com/office/2006/metadata/properties" ma:root="true" ma:fieldsID="8118f125c46c5f38b838a0ba1677166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7FF62C-7368-4EFF-8DEE-2CDD69E16981}">
  <ds:schemaRefs>
    <ds:schemaRef ds:uri="http://schemas.microsoft.com/sharepoint/v3/contenttype/forms"/>
  </ds:schemaRefs>
</ds:datastoreItem>
</file>

<file path=customXml/itemProps2.xml><?xml version="1.0" encoding="utf-8"?>
<ds:datastoreItem xmlns:ds="http://schemas.openxmlformats.org/officeDocument/2006/customXml" ds:itemID="{961A4D80-0EDE-4413-89E0-05A5283470B7}">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www.w3.org/XML/1998/namespace"/>
  </ds:schemaRefs>
</ds:datastoreItem>
</file>

<file path=customXml/itemProps3.xml><?xml version="1.0" encoding="utf-8"?>
<ds:datastoreItem xmlns:ds="http://schemas.openxmlformats.org/officeDocument/2006/customXml" ds:itemID="{311C9734-8337-4AF6-B59D-44084F16C3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4125</TotalTime>
  <Words>4110</Words>
  <Application>Microsoft Office PowerPoint</Application>
  <PresentationFormat>Affichage à l'écran (16:9)</PresentationFormat>
  <Paragraphs>902</Paragraphs>
  <Slides>88</Slides>
  <Notes>73</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88</vt:i4>
      </vt:variant>
    </vt:vector>
  </HeadingPairs>
  <TitlesOfParts>
    <vt:vector size="104" baseType="lpstr">
      <vt:lpstr>Roboto Light</vt:lpstr>
      <vt:lpstr>Calibri</vt:lpstr>
      <vt:lpstr>HelveticaNeueLT Std</vt:lpstr>
      <vt:lpstr>HelveticaNeueLT Std Thin</vt:lpstr>
      <vt:lpstr>SimSun</vt:lpstr>
      <vt:lpstr>Century Gothic</vt:lpstr>
      <vt:lpstr>Verdana</vt:lpstr>
      <vt:lpstr>Consolas</vt:lpstr>
      <vt:lpstr>Wingdings 2</vt:lpstr>
      <vt:lpstr>Wingdings</vt:lpstr>
      <vt:lpstr>ヒラギノ角ゴ Pro W3</vt:lpstr>
      <vt:lpstr>Roboto Medium</vt:lpstr>
      <vt:lpstr>Roboto Condensed</vt:lpstr>
      <vt:lpstr>Calibri Light</vt:lpstr>
      <vt:lpstr>Arial</vt:lpstr>
      <vt:lpstr>Sopra Banking Software Theme</vt:lpstr>
      <vt:lpstr>Présentation PowerPoint</vt:lpstr>
      <vt:lpstr>Présentation PowerPoint</vt:lpstr>
      <vt:lpstr>Présentation PowerPoint</vt:lpstr>
      <vt:lpstr>Git</vt:lpstr>
      <vt:lpstr>Git</vt:lpstr>
      <vt:lpstr>Git</vt:lpstr>
      <vt:lpstr>Git</vt:lpstr>
      <vt:lpstr>Git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Présentation PowerPoint</vt:lpstr>
      <vt:lpstr>Git</vt:lpstr>
      <vt:lpstr>Présentation PowerPoint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Git</vt:lpstr>
      <vt:lpstr>Présentation PowerPoint</vt:lpstr>
      <vt:lpstr>Git Aliases  </vt:lpstr>
      <vt:lpstr>Cherry picking</vt:lpstr>
      <vt:lpstr>Cherry picking</vt:lpstr>
      <vt:lpstr>Cleanup your history </vt:lpstr>
      <vt:lpstr>Merge Conflicts</vt:lpstr>
      <vt:lpstr>Force push needed after rebase</vt:lpstr>
      <vt:lpstr>Git</vt:lpstr>
      <vt:lpstr>Git</vt:lpstr>
      <vt:lpstr>Going further</vt:lpstr>
      <vt:lpstr>.gitconfig minimal content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in the digital age</dc:title>
  <dc:creator>Andrieux David</dc:creator>
  <cp:lastModifiedBy>TOURNIE Stephane</cp:lastModifiedBy>
  <cp:revision>1025</cp:revision>
  <cp:lastPrinted>2017-02-15T08:29:04Z</cp:lastPrinted>
  <dcterms:created xsi:type="dcterms:W3CDTF">2006-08-16T00:00:00Z</dcterms:created>
  <dcterms:modified xsi:type="dcterms:W3CDTF">2019-02-11T14:37:02Z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0x010100B4ADF3852B271B4BBAC99E737E5A53C0</vt:lpwstr>
  </property>
  <property fmtid="{D5CDD505-2E9C-101B-9397-08002B2CF9AE}" pid="3" name="Type d'application">
    <vt:lpwstr/>
  </property>
  <property fmtid="{D5CDD505-2E9C-101B-9397-08002B2CF9AE}" pid="4" name="SOP-LangueDuContenu">
    <vt:lpwstr>6;#English|2d40f1a4-5911-4b26-9306-aa16e6c41576</vt:lpwstr>
  </property>
  <property fmtid="{D5CDD505-2E9C-101B-9397-08002B2CF9AE}" pid="5" name="Métier">
    <vt:lpwstr/>
  </property>
  <property fmtid="{D5CDD505-2E9C-101B-9397-08002B2CF9AE}" pid="6" name="SOP_x002d_TypeDeDocument">
    <vt:lpwstr/>
  </property>
  <property fmtid="{D5CDD505-2E9C-101B-9397-08002B2CF9AE}" pid="7" name="SOP-SecteurDActivite">
    <vt:lpwstr/>
  </property>
  <property fmtid="{D5CDD505-2E9C-101B-9397-08002B2CF9AE}" pid="8" name="Source_x0020_F2F">
    <vt:lpwstr/>
  </property>
  <property fmtid="{D5CDD505-2E9C-101B-9397-08002B2CF9AE}" pid="9" name="Source F2F">
    <vt:lpwstr/>
  </property>
  <property fmtid="{D5CDD505-2E9C-101B-9397-08002B2CF9AE}" pid="10" name="SOP-TypeDeDocument">
    <vt:lpwstr/>
  </property>
</Properties>
</file>