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Lst>
  <p:notesMasterIdLst>
    <p:notesMasterId r:id="rId90"/>
  </p:notesMasterIdLst>
  <p:handoutMasterIdLst>
    <p:handoutMasterId r:id="rId91"/>
  </p:handoutMasterIdLst>
  <p:sldIdLst>
    <p:sldId id="344" r:id="rId5"/>
    <p:sldId id="355" r:id="rId6"/>
    <p:sldId id="348" r:id="rId7"/>
    <p:sldId id="368" r:id="rId8"/>
    <p:sldId id="364" r:id="rId9"/>
    <p:sldId id="365" r:id="rId10"/>
    <p:sldId id="366" r:id="rId11"/>
    <p:sldId id="367" r:id="rId12"/>
    <p:sldId id="437" r:id="rId13"/>
    <p:sldId id="363" r:id="rId14"/>
    <p:sldId id="455" r:id="rId15"/>
    <p:sldId id="463" r:id="rId16"/>
    <p:sldId id="398" r:id="rId17"/>
    <p:sldId id="361" r:id="rId18"/>
    <p:sldId id="370" r:id="rId19"/>
    <p:sldId id="372" r:id="rId20"/>
    <p:sldId id="379" r:id="rId21"/>
    <p:sldId id="420" r:id="rId22"/>
    <p:sldId id="371" r:id="rId23"/>
    <p:sldId id="380" r:id="rId24"/>
    <p:sldId id="438" r:id="rId25"/>
    <p:sldId id="381" r:id="rId26"/>
    <p:sldId id="357" r:id="rId27"/>
    <p:sldId id="422" r:id="rId28"/>
    <p:sldId id="448" r:id="rId29"/>
    <p:sldId id="403" r:id="rId30"/>
    <p:sldId id="384" r:id="rId31"/>
    <p:sldId id="449" r:id="rId32"/>
    <p:sldId id="396" r:id="rId33"/>
    <p:sldId id="383" r:id="rId34"/>
    <p:sldId id="404" r:id="rId35"/>
    <p:sldId id="405" r:id="rId36"/>
    <p:sldId id="385" r:id="rId37"/>
    <p:sldId id="387" r:id="rId38"/>
    <p:sldId id="406" r:id="rId39"/>
    <p:sldId id="407" r:id="rId40"/>
    <p:sldId id="408" r:id="rId41"/>
    <p:sldId id="386" r:id="rId42"/>
    <p:sldId id="389" r:id="rId43"/>
    <p:sldId id="445" r:id="rId44"/>
    <p:sldId id="401" r:id="rId45"/>
    <p:sldId id="390" r:id="rId46"/>
    <p:sldId id="391" r:id="rId47"/>
    <p:sldId id="454" r:id="rId48"/>
    <p:sldId id="395" r:id="rId49"/>
    <p:sldId id="410" r:id="rId50"/>
    <p:sldId id="415" r:id="rId51"/>
    <p:sldId id="444" r:id="rId52"/>
    <p:sldId id="446" r:id="rId53"/>
    <p:sldId id="409" r:id="rId54"/>
    <p:sldId id="418" r:id="rId55"/>
    <p:sldId id="411" r:id="rId56"/>
    <p:sldId id="419" r:id="rId57"/>
    <p:sldId id="421" r:id="rId58"/>
    <p:sldId id="430" r:id="rId59"/>
    <p:sldId id="432" r:id="rId60"/>
    <p:sldId id="439" r:id="rId61"/>
    <p:sldId id="440" r:id="rId62"/>
    <p:sldId id="441" r:id="rId63"/>
    <p:sldId id="394" r:id="rId64"/>
    <p:sldId id="399" r:id="rId65"/>
    <p:sldId id="462" r:id="rId66"/>
    <p:sldId id="467" r:id="rId67"/>
    <p:sldId id="393" r:id="rId68"/>
    <p:sldId id="400" r:id="rId69"/>
    <p:sldId id="434" r:id="rId70"/>
    <p:sldId id="435" r:id="rId71"/>
    <p:sldId id="412" r:id="rId72"/>
    <p:sldId id="443" r:id="rId73"/>
    <p:sldId id="442" r:id="rId74"/>
    <p:sldId id="423" r:id="rId75"/>
    <p:sldId id="447" r:id="rId76"/>
    <p:sldId id="468" r:id="rId77"/>
    <p:sldId id="453" r:id="rId78"/>
    <p:sldId id="456" r:id="rId79"/>
    <p:sldId id="457" r:id="rId80"/>
    <p:sldId id="464" r:id="rId81"/>
    <p:sldId id="465" r:id="rId82"/>
    <p:sldId id="466" r:id="rId83"/>
    <p:sldId id="413" r:id="rId84"/>
    <p:sldId id="414" r:id="rId85"/>
    <p:sldId id="450" r:id="rId86"/>
    <p:sldId id="461" r:id="rId87"/>
    <p:sldId id="338" r:id="rId88"/>
    <p:sldId id="286" r:id="rId89"/>
  </p:sldIdLst>
  <p:sldSz cx="9144000" cy="5143500" type="screen16x9"/>
  <p:notesSz cx="7099300" cy="10234613"/>
  <p:embeddedFontLst>
    <p:embeddedFont>
      <p:font typeface="Roboto Light" pitchFamily="2" charset="0"/>
      <p:regular r:id="rId92"/>
      <p:italic r:id="rId93"/>
    </p:embeddedFont>
    <p:embeddedFont>
      <p:font typeface="Century Gothic" panose="020B0502020202020204" pitchFamily="34" charset="0"/>
      <p:regular r:id="rId94"/>
      <p:bold r:id="rId95"/>
      <p:italic r:id="rId96"/>
      <p:boldItalic r:id="rId97"/>
    </p:embeddedFont>
    <p:embeddedFont>
      <p:font typeface="Verdana" panose="020B0604030504040204" pitchFamily="34" charset="0"/>
      <p:regular r:id="rId98"/>
      <p:bold r:id="rId99"/>
      <p:italic r:id="rId100"/>
      <p:boldItalic r:id="rId101"/>
    </p:embeddedFont>
    <p:embeddedFont>
      <p:font typeface="Consolas" panose="020B0609020204030204" pitchFamily="49" charset="0"/>
      <p:regular r:id="rId102"/>
      <p:bold r:id="rId103"/>
      <p:italic r:id="rId104"/>
      <p:boldItalic r:id="rId105"/>
    </p:embeddedFont>
    <p:embeddedFont>
      <p:font typeface="Wingdings 2" panose="05020102010507070707" pitchFamily="18" charset="2"/>
      <p:regular r:id="rId106"/>
    </p:embeddedFont>
    <p:embeddedFont>
      <p:font typeface="Calibri Light" panose="020F0302020204030204" pitchFamily="34" charset="0"/>
      <p:regular r:id="rId107"/>
      <p:italic r:id="rId108"/>
    </p:embeddedFont>
    <p:embeddedFont>
      <p:font typeface="Roboto Medium" pitchFamily="2" charset="0"/>
      <p:regular r:id="rId109"/>
      <p:italic r:id="rId110"/>
    </p:embeddedFont>
    <p:embeddedFont>
      <p:font typeface="Roboto Condensed" pitchFamily="2" charset="0"/>
      <p:regular r:id="rId111"/>
      <p:bold r:id="rId112"/>
      <p:italic r:id="rId113"/>
      <p:boldItalic r:id="rId114"/>
    </p:embeddedFont>
    <p:embeddedFont>
      <p:font typeface="Calibri" panose="020F0502020204030204" pitchFamily="34" charset="0"/>
      <p:regular r:id="rId115"/>
      <p:bold r:id="rId116"/>
      <p:italic r:id="rId117"/>
      <p:boldItalic r:id="rId118"/>
    </p:embeddedFont>
    <p:embeddedFont>
      <p:font typeface="SimSun" panose="02010600030101010101" pitchFamily="2" charset="-122"/>
      <p:regular r:id="rId1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p15:clr>
            <a:srgbClr val="A4A3A4"/>
          </p15:clr>
        </p15:guide>
        <p15:guide id="2" orient="horz" pos="1236">
          <p15:clr>
            <a:srgbClr val="A4A3A4"/>
          </p15:clr>
        </p15:guide>
        <p15:guide id="3" pos="28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RIGNAUD Etienne" initials="VE" lastIdx="1" clrIdx="0">
    <p:extLst>
      <p:ext uri="{19B8F6BF-5375-455C-9EA6-DF929625EA0E}">
        <p15:presenceInfo xmlns:p15="http://schemas.microsoft.com/office/powerpoint/2012/main" userId="S-1-5-21-1248577188-10479689-3873521419-506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3EAFCE"/>
    <a:srgbClr val="E6AF00"/>
    <a:srgbClr val="DA7108"/>
    <a:srgbClr val="6EA92D"/>
    <a:srgbClr val="568424"/>
    <a:srgbClr val="00B050"/>
    <a:srgbClr val="FFFFFF"/>
    <a:srgbClr val="B133F9"/>
    <a:srgbClr val="479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89" autoAdjust="0"/>
    <p:restoredTop sz="91715" autoAdjust="0"/>
  </p:normalViewPr>
  <p:slideViewPr>
    <p:cSldViewPr>
      <p:cViewPr varScale="1">
        <p:scale>
          <a:sx n="141" d="100"/>
          <a:sy n="141" d="100"/>
        </p:scale>
        <p:origin x="366" y="120"/>
      </p:cViewPr>
      <p:guideLst>
        <p:guide orient="horz" pos="1524"/>
        <p:guide orient="horz" pos="1236"/>
        <p:guide pos="288"/>
      </p:guideLst>
    </p:cSldViewPr>
  </p:slideViewPr>
  <p:notesTextViewPr>
    <p:cViewPr>
      <p:scale>
        <a:sx n="100" d="100"/>
        <a:sy n="100" d="100"/>
      </p:scale>
      <p:origin x="0" y="0"/>
    </p:cViewPr>
  </p:notesTextViewPr>
  <p:notesViewPr>
    <p:cSldViewPr showGuides="1">
      <p:cViewPr varScale="1">
        <p:scale>
          <a:sx n="82" d="100"/>
          <a:sy n="82" d="100"/>
        </p:scale>
        <p:origin x="-318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font" Target="fonts/font26.fntdata"/><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font" Target="fonts/font21.fntdata"/><Relationship Id="rId16" Type="http://schemas.openxmlformats.org/officeDocument/2006/relationships/slide" Target="slides/slide12.xml"/><Relationship Id="rId107" Type="http://schemas.openxmlformats.org/officeDocument/2006/relationships/font" Target="fonts/font16.fntdata"/><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11.fntdata"/><Relationship Id="rId123"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font" Target="fonts/font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font" Target="fonts/font9.fntdata"/><Relationship Id="rId105" Type="http://schemas.openxmlformats.org/officeDocument/2006/relationships/font" Target="fonts/font14.fntdata"/><Relationship Id="rId113" Type="http://schemas.openxmlformats.org/officeDocument/2006/relationships/font" Target="fonts/font22.fntdata"/><Relationship Id="rId118"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font" Target="fonts/font2.fntdata"/><Relationship Id="rId98" Type="http://schemas.openxmlformats.org/officeDocument/2006/relationships/font" Target="fonts/font7.fntdata"/><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font" Target="fonts/font12.fntdata"/><Relationship Id="rId108" Type="http://schemas.openxmlformats.org/officeDocument/2006/relationships/font" Target="fonts/font17.fntdata"/><Relationship Id="rId116" Type="http://schemas.openxmlformats.org/officeDocument/2006/relationships/font" Target="fonts/font25.fntdata"/><Relationship Id="rId124"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openxmlformats.org/officeDocument/2006/relationships/font" Target="fonts/font5.fntdata"/><Relationship Id="rId11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5.fntdata"/><Relationship Id="rId114" Type="http://schemas.openxmlformats.org/officeDocument/2006/relationships/font" Target="fonts/font23.fntdata"/><Relationship Id="rId119" Type="http://schemas.openxmlformats.org/officeDocument/2006/relationships/font" Target="fonts/font2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font" Target="fonts/font18.fntdata"/><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6.fntdata"/><Relationship Id="rId104" Type="http://schemas.openxmlformats.org/officeDocument/2006/relationships/font" Target="fonts/font13.fntdata"/><Relationship Id="rId120"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font" Target="fonts/font19.fntdata"/><Relationship Id="rId115" Type="http://schemas.openxmlformats.org/officeDocument/2006/relationships/font" Target="fonts/font2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7D639E65-4FE1-41E5-A1F2-DEBFE1551984}" type="datetimeFigureOut">
              <a:rPr lang="en-US" smtClean="0"/>
              <a:t>5/22/2018</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A31BD93-2676-40DB-A0BE-D9A209D9F214}" type="slidenum">
              <a:rPr lang="en-US" smtClean="0"/>
              <a:t>‹N°›</a:t>
            </a:fld>
            <a:endParaRPr lang="en-US"/>
          </a:p>
        </p:txBody>
      </p:sp>
    </p:spTree>
    <p:extLst>
      <p:ext uri="{BB962C8B-B14F-4D97-AF65-F5344CB8AC3E}">
        <p14:creationId xmlns:p14="http://schemas.microsoft.com/office/powerpoint/2010/main" val="5346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34980EE-51E4-494A-9DF6-C2E2651FA103}" type="datetimeFigureOut">
              <a:rPr lang="en-US" smtClean="0"/>
              <a:t>5/22/2018</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51352D6-DB90-4E7F-9D63-052A5F9664B4}" type="slidenum">
              <a:rPr lang="en-US" smtClean="0"/>
              <a:t>‹N°›</a:t>
            </a:fld>
            <a:endParaRPr lang="en-US"/>
          </a:p>
        </p:txBody>
      </p:sp>
    </p:spTree>
    <p:extLst>
      <p:ext uri="{BB962C8B-B14F-4D97-AF65-F5344CB8AC3E}">
        <p14:creationId xmlns:p14="http://schemas.microsoft.com/office/powerpoint/2010/main" val="79720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Local repo can also be seen as a </a:t>
            </a:r>
            <a:r>
              <a:rPr lang="en-US" b="1" noProof="0" dirty="0" smtClean="0"/>
              <a:t>backup</a:t>
            </a:r>
            <a:r>
              <a:rPr lang="en-US" noProof="0" dirty="0" smtClean="0"/>
              <a:t> of the original repo</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a:t>
            </a:fld>
            <a:endParaRPr lang="en-US"/>
          </a:p>
        </p:txBody>
      </p:sp>
    </p:spTree>
    <p:extLst>
      <p:ext uri="{BB962C8B-B14F-4D97-AF65-F5344CB8AC3E}">
        <p14:creationId xmlns:p14="http://schemas.microsoft.com/office/powerpoint/2010/main" val="101858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16</a:t>
            </a:fld>
            <a:endParaRPr lang="en-US"/>
          </a:p>
        </p:txBody>
      </p:sp>
    </p:spTree>
    <p:extLst>
      <p:ext uri="{BB962C8B-B14F-4D97-AF65-F5344CB8AC3E}">
        <p14:creationId xmlns:p14="http://schemas.microsoft.com/office/powerpoint/2010/main" val="108072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17</a:t>
            </a:fld>
            <a:endParaRPr lang="en-US"/>
          </a:p>
        </p:txBody>
      </p:sp>
    </p:spTree>
    <p:extLst>
      <p:ext uri="{BB962C8B-B14F-4D97-AF65-F5344CB8AC3E}">
        <p14:creationId xmlns:p14="http://schemas.microsoft.com/office/powerpoint/2010/main" val="207664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All saved</a:t>
            </a:r>
            <a:r>
              <a:rPr lang="en-US" baseline="0" noProof="0" dirty="0" smtClean="0"/>
              <a:t> </a:t>
            </a:r>
            <a:r>
              <a:rPr lang="en-US" noProof="0" dirty="0" smtClean="0"/>
              <a:t>stashes are available from all local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18</a:t>
            </a:fld>
            <a:endParaRPr lang="en-US"/>
          </a:p>
        </p:txBody>
      </p:sp>
    </p:spTree>
    <p:extLst>
      <p:ext uri="{BB962C8B-B14F-4D97-AF65-F5344CB8AC3E}">
        <p14:creationId xmlns:p14="http://schemas.microsoft.com/office/powerpoint/2010/main" val="46572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A remote called </a:t>
            </a:r>
            <a:r>
              <a:rPr lang="en-US" sz="1300" b="1" dirty="0"/>
              <a:t>origin</a:t>
            </a:r>
            <a:r>
              <a:rPr lang="en-US" sz="1300" dirty="0"/>
              <a:t> is automatically created when you clone a repo, pointing to the repo you cloned from.</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19</a:t>
            </a:fld>
            <a:endParaRPr lang="en-US"/>
          </a:p>
        </p:txBody>
      </p:sp>
    </p:spTree>
    <p:extLst>
      <p:ext uri="{BB962C8B-B14F-4D97-AF65-F5344CB8AC3E}">
        <p14:creationId xmlns:p14="http://schemas.microsoft.com/office/powerpoint/2010/main" val="92554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20</a:t>
            </a:fld>
            <a:endParaRPr lang="en-US"/>
          </a:p>
        </p:txBody>
      </p:sp>
    </p:spTree>
    <p:extLst>
      <p:ext uri="{BB962C8B-B14F-4D97-AF65-F5344CB8AC3E}">
        <p14:creationId xmlns:p14="http://schemas.microsoft.com/office/powerpoint/2010/main" val="140244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Merge</a:t>
            </a:r>
            <a:r>
              <a:rPr lang="en-US" baseline="0" noProof="0" dirty="0" smtClean="0"/>
              <a:t> operation</a:t>
            </a:r>
            <a:r>
              <a:rPr lang="en-US" noProof="0" dirty="0" smtClean="0"/>
              <a:t> creates an</a:t>
            </a:r>
            <a:r>
              <a:rPr lang="en-US" baseline="0" noProof="0" dirty="0" smtClean="0"/>
              <a:t> additional ‘merge commit’ </a:t>
            </a:r>
            <a:r>
              <a:rPr lang="en-US" baseline="0" noProof="0" dirty="0" smtClean="0">
                <a:sym typeface="Wingdings" panose="05000000000000000000" pitchFamily="2" charset="2"/>
              </a:rPr>
              <a:t>--&gt; </a:t>
            </a:r>
            <a:r>
              <a:rPr lang="en-US" baseline="0" noProof="0" dirty="0" smtClean="0"/>
              <a:t>rollback easy</a:t>
            </a:r>
          </a:p>
          <a:p>
            <a:endParaRPr lang="en-US" baseline="0" noProof="0" dirty="0" smtClean="0"/>
          </a:p>
          <a:p>
            <a:r>
              <a:rPr lang="en-US" noProof="0" dirty="0" smtClean="0"/>
              <a:t>Rebase does</a:t>
            </a:r>
            <a:r>
              <a:rPr lang="en-US" baseline="0" noProof="0" dirty="0" smtClean="0"/>
              <a:t> not need a ‘merge commit’ but as parent of commits change commit SHA’s change too</a:t>
            </a:r>
          </a:p>
          <a:p>
            <a:endParaRPr lang="en-US" baseline="0" noProof="0" dirty="0" smtClean="0"/>
          </a:p>
          <a:p>
            <a:r>
              <a:rPr lang="en-US" baseline="0" noProof="0" dirty="0" smtClean="0"/>
              <a:t>On your feature branch use rebase</a:t>
            </a:r>
          </a:p>
          <a:p>
            <a:r>
              <a:rPr lang="en-US" baseline="0" noProof="0" dirty="0" smtClean="0"/>
              <a:t>--&gt; you rebase </a:t>
            </a:r>
            <a:r>
              <a:rPr lang="en-US" b="1" baseline="0" noProof="0" dirty="0" smtClean="0"/>
              <a:t>your feature branch on top of master</a:t>
            </a:r>
          </a:p>
          <a:p>
            <a:endParaRPr lang="en-US" b="1" baseline="0" noProof="0" dirty="0" smtClean="0"/>
          </a:p>
          <a:p>
            <a:r>
              <a:rPr lang="en-US" b="0" baseline="0" noProof="0" dirty="0" smtClean="0"/>
              <a:t>On origin/master </a:t>
            </a:r>
            <a:r>
              <a:rPr lang="en-US" b="0" baseline="0" noProof="0" dirty="0" err="1" smtClean="0"/>
              <a:t>GitLab</a:t>
            </a:r>
            <a:r>
              <a:rPr lang="en-US" b="0" baseline="0" noProof="0" dirty="0" smtClean="0"/>
              <a:t> uses merge</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21</a:t>
            </a:fld>
            <a:endParaRPr lang="en-US"/>
          </a:p>
        </p:txBody>
      </p:sp>
    </p:spTree>
    <p:extLst>
      <p:ext uri="{BB962C8B-B14F-4D97-AF65-F5344CB8AC3E}">
        <p14:creationId xmlns:p14="http://schemas.microsoft.com/office/powerpoint/2010/main" val="239568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22</a:t>
            </a:fld>
            <a:endParaRPr lang="en-US"/>
          </a:p>
        </p:txBody>
      </p:sp>
    </p:spTree>
    <p:extLst>
      <p:ext uri="{BB962C8B-B14F-4D97-AF65-F5344CB8AC3E}">
        <p14:creationId xmlns:p14="http://schemas.microsoft.com/office/powerpoint/2010/main" val="2947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23</a:t>
            </a:fld>
            <a:endParaRPr lang="en-US"/>
          </a:p>
        </p:txBody>
      </p:sp>
    </p:spTree>
    <p:extLst>
      <p:ext uri="{BB962C8B-B14F-4D97-AF65-F5344CB8AC3E}">
        <p14:creationId xmlns:p14="http://schemas.microsoft.com/office/powerpoint/2010/main" val="224292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t>Build your own way to work with </a:t>
            </a:r>
            <a:r>
              <a:rPr lang="en-US" sz="1300" dirty="0" err="1"/>
              <a:t>Git</a:t>
            </a:r>
            <a:r>
              <a:rPr lang="en-US" sz="1300" dirty="0"/>
              <a:t> !</a:t>
            </a:r>
            <a:endParaRPr lang="en-US" sz="1300" dirty="0">
              <a:ea typeface="SimSun"/>
              <a:cs typeface="Verdana"/>
            </a:endParaRP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24</a:t>
            </a:fld>
            <a:endParaRPr lang="en-US"/>
          </a:p>
        </p:txBody>
      </p:sp>
    </p:spTree>
    <p:extLst>
      <p:ext uri="{BB962C8B-B14F-4D97-AF65-F5344CB8AC3E}">
        <p14:creationId xmlns:p14="http://schemas.microsoft.com/office/powerpoint/2010/main" val="193223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i="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25</a:t>
            </a:fld>
            <a:endParaRPr lang="en-US"/>
          </a:p>
        </p:txBody>
      </p:sp>
    </p:spTree>
    <p:extLst>
      <p:ext uri="{BB962C8B-B14F-4D97-AF65-F5344CB8AC3E}">
        <p14:creationId xmlns:p14="http://schemas.microsoft.com/office/powerpoint/2010/main" val="279303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When you push to a remote repository, </a:t>
            </a:r>
            <a:r>
              <a:rPr lang="en-US" sz="1300" b="1" dirty="0"/>
              <a:t>you do not have to push all of your branches</a:t>
            </a:r>
            <a:r>
              <a:rPr lang="en-US" sz="1300" dirty="0"/>
              <a:t>.</a:t>
            </a:r>
          </a:p>
          <a:p>
            <a:endParaRPr lang="en-US" sz="1300" dirty="0"/>
          </a:p>
          <a:p>
            <a:r>
              <a:rPr lang="en-US" sz="1300" dirty="0"/>
              <a:t>You can choose to share just one of your branches, a few of them, or all of them.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a:t>
            </a:fld>
            <a:endParaRPr lang="en-US"/>
          </a:p>
        </p:txBody>
      </p:sp>
    </p:spTree>
    <p:extLst>
      <p:ext uri="{BB962C8B-B14F-4D97-AF65-F5344CB8AC3E}">
        <p14:creationId xmlns:p14="http://schemas.microsoft.com/office/powerpoint/2010/main" val="4294350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26</a:t>
            </a:fld>
            <a:endParaRPr lang="en-US"/>
          </a:p>
        </p:txBody>
      </p:sp>
    </p:spTree>
    <p:extLst>
      <p:ext uri="{BB962C8B-B14F-4D97-AF65-F5344CB8AC3E}">
        <p14:creationId xmlns:p14="http://schemas.microsoft.com/office/powerpoint/2010/main" val="229910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27</a:t>
            </a:fld>
            <a:endParaRPr lang="en-US"/>
          </a:p>
        </p:txBody>
      </p:sp>
    </p:spTree>
    <p:extLst>
      <p:ext uri="{BB962C8B-B14F-4D97-AF65-F5344CB8AC3E}">
        <p14:creationId xmlns:p14="http://schemas.microsoft.com/office/powerpoint/2010/main" val="2354863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28</a:t>
            </a:fld>
            <a:endParaRPr lang="en-US"/>
          </a:p>
        </p:txBody>
      </p:sp>
    </p:spTree>
    <p:extLst>
      <p:ext uri="{BB962C8B-B14F-4D97-AF65-F5344CB8AC3E}">
        <p14:creationId xmlns:p14="http://schemas.microsoft.com/office/powerpoint/2010/main" val="4278587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dirty="0" smtClean="0"/>
              <a:t>Start a new </a:t>
            </a:r>
            <a:r>
              <a:rPr lang="en-US" dirty="0" err="1" smtClean="0"/>
              <a:t>Git</a:t>
            </a:r>
            <a:r>
              <a:rPr lang="en-US" dirty="0" smtClean="0"/>
              <a:t> repository for an existing code base:</a:t>
            </a:r>
          </a:p>
          <a:p>
            <a:pPr defTabSz="990478">
              <a:defRPr/>
            </a:pPr>
            <a:r>
              <a:rPr lang="en-US" dirty="0" smtClean="0"/>
              <a:t>$ cd /path/to/project</a:t>
            </a:r>
          </a:p>
          <a:p>
            <a:pPr defTabSz="990478">
              <a:defRPr/>
            </a:pPr>
            <a:r>
              <a:rPr lang="en-US" dirty="0" smtClean="0"/>
              <a:t>$ </a:t>
            </a:r>
            <a:r>
              <a:rPr lang="en-US" dirty="0" err="1" smtClean="0"/>
              <a:t>git</a:t>
            </a:r>
            <a:r>
              <a:rPr lang="en-US" dirty="0" smtClean="0"/>
              <a:t> </a:t>
            </a:r>
            <a:r>
              <a:rPr lang="en-US" dirty="0" err="1" smtClean="0"/>
              <a:t>init</a:t>
            </a:r>
            <a:endParaRPr lang="en-US" dirty="0" smtClean="0"/>
          </a:p>
          <a:p>
            <a:pPr defTabSz="990478">
              <a:defRPr/>
            </a:pPr>
            <a:r>
              <a:rPr lang="en-US" dirty="0" smtClean="0"/>
              <a:t>$ </a:t>
            </a:r>
            <a:r>
              <a:rPr lang="en-US" dirty="0" err="1" smtClean="0"/>
              <a:t>git</a:t>
            </a:r>
            <a:r>
              <a:rPr lang="en-US" dirty="0" smtClean="0"/>
              <a:t> add . </a:t>
            </a:r>
            <a:endParaRPr lang="en-US" b="1" dirty="0" smtClean="0">
              <a:effectLst/>
            </a:endParaRPr>
          </a:p>
          <a:p>
            <a:pPr defTabSz="990478">
              <a:defRPr/>
            </a:pPr>
            <a:r>
              <a:rPr lang="en-US" dirty="0" smtClean="0"/>
              <a:t>$ </a:t>
            </a:r>
            <a:r>
              <a:rPr lang="en-US" dirty="0" err="1" smtClean="0"/>
              <a:t>git</a:t>
            </a:r>
            <a:r>
              <a:rPr lang="en-US" dirty="0" smtClean="0"/>
              <a:t> commit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29</a:t>
            </a:fld>
            <a:endParaRPr lang="en-US"/>
          </a:p>
        </p:txBody>
      </p:sp>
    </p:spTree>
    <p:extLst>
      <p:ext uri="{BB962C8B-B14F-4D97-AF65-F5344CB8AC3E}">
        <p14:creationId xmlns:p14="http://schemas.microsoft.com/office/powerpoint/2010/main" val="70789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pPr defTabSz="990478">
              <a:defRPr/>
            </a:pPr>
            <a:endParaRPr lang="en-US" b="1" dirty="0" smtClean="0"/>
          </a:p>
          <a:p>
            <a:pPr defTabSz="990478">
              <a:defRPr/>
            </a:pPr>
            <a:r>
              <a:rPr lang="en-US" b="1" dirty="0" smtClean="0"/>
              <a:t>-b &lt;name&gt; </a:t>
            </a:r>
            <a:r>
              <a:rPr lang="en-US" dirty="0" smtClean="0"/>
              <a:t>: </a:t>
            </a:r>
            <a:r>
              <a:rPr lang="en-US" dirty="0" smtClean="0">
                <a:effectLst/>
              </a:rPr>
              <a:t>point to &lt;branch&gt; instead of pointing the newly created HEAD to the branch pointed to by the cloned repository’s HEAD.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30</a:t>
            </a:fld>
            <a:endParaRPr lang="en-US"/>
          </a:p>
        </p:txBody>
      </p:sp>
    </p:spTree>
    <p:extLst>
      <p:ext uri="{BB962C8B-B14F-4D97-AF65-F5344CB8AC3E}">
        <p14:creationId xmlns:p14="http://schemas.microsoft.com/office/powerpoint/2010/main" val="188878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31</a:t>
            </a:fld>
            <a:endParaRPr lang="en-US"/>
          </a:p>
        </p:txBody>
      </p:sp>
    </p:spTree>
    <p:extLst>
      <p:ext uri="{BB962C8B-B14F-4D97-AF65-F5344CB8AC3E}">
        <p14:creationId xmlns:p14="http://schemas.microsoft.com/office/powerpoint/2010/main" val="1086207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32</a:t>
            </a:fld>
            <a:endParaRPr lang="en-US"/>
          </a:p>
        </p:txBody>
      </p:sp>
    </p:spTree>
    <p:extLst>
      <p:ext uri="{BB962C8B-B14F-4D97-AF65-F5344CB8AC3E}">
        <p14:creationId xmlns:p14="http://schemas.microsoft.com/office/powerpoint/2010/main" val="3057103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33</a:t>
            </a:fld>
            <a:endParaRPr lang="en-US"/>
          </a:p>
        </p:txBody>
      </p:sp>
    </p:spTree>
    <p:extLst>
      <p:ext uri="{BB962C8B-B14F-4D97-AF65-F5344CB8AC3E}">
        <p14:creationId xmlns:p14="http://schemas.microsoft.com/office/powerpoint/2010/main" val="316874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noProof="0" dirty="0" err="1" smtClean="0"/>
              <a:t>git</a:t>
            </a:r>
            <a:r>
              <a:rPr lang="en-US" b="0" noProof="0" dirty="0" smtClean="0"/>
              <a:t> checkout != </a:t>
            </a:r>
            <a:r>
              <a:rPr lang="en-US" b="0" noProof="0" dirty="0" err="1" smtClean="0"/>
              <a:t>svn</a:t>
            </a:r>
            <a:r>
              <a:rPr lang="en-US" b="0" noProof="0" dirty="0" smtClean="0"/>
              <a:t> checkout</a:t>
            </a:r>
          </a:p>
          <a:p>
            <a:pPr defTabSz="990478">
              <a:defRPr/>
            </a:pPr>
            <a:endParaRPr lang="en-US" noProof="0" dirty="0" smtClean="0"/>
          </a:p>
          <a:p>
            <a:r>
              <a:rPr lang="en-US" noProof="0" dirty="0" smtClean="0"/>
              <a:t>‘--’ to disambiguate branch/path</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34</a:t>
            </a:fld>
            <a:endParaRPr lang="en-US"/>
          </a:p>
        </p:txBody>
      </p:sp>
    </p:spTree>
    <p:extLst>
      <p:ext uri="{BB962C8B-B14F-4D97-AF65-F5344CB8AC3E}">
        <p14:creationId xmlns:p14="http://schemas.microsoft.com/office/powerpoint/2010/main" val="951931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35</a:t>
            </a:fld>
            <a:endParaRPr lang="en-US"/>
          </a:p>
        </p:txBody>
      </p:sp>
    </p:spTree>
    <p:extLst>
      <p:ext uri="{BB962C8B-B14F-4D97-AF65-F5344CB8AC3E}">
        <p14:creationId xmlns:p14="http://schemas.microsoft.com/office/powerpoint/2010/main" val="226055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ea typeface="SimSun"/>
                <a:cs typeface="Verdana"/>
              </a:rPr>
              <a:t>See command </a:t>
            </a:r>
            <a:r>
              <a:rPr lang="en-US" sz="1300" b="1" dirty="0" err="1">
                <a:ea typeface="SimSun"/>
                <a:cs typeface="Verdana"/>
              </a:rPr>
              <a:t>git</a:t>
            </a:r>
            <a:r>
              <a:rPr lang="en-US" sz="1300" b="1" dirty="0">
                <a:ea typeface="SimSun"/>
                <a:cs typeface="Verdana"/>
              </a:rPr>
              <a:t> </a:t>
            </a:r>
            <a:r>
              <a:rPr lang="en-US" sz="1300" b="1" dirty="0" err="1">
                <a:ea typeface="SimSun"/>
                <a:cs typeface="Verdana"/>
              </a:rPr>
              <a:t>reflog</a:t>
            </a:r>
            <a:r>
              <a:rPr lang="en-US" sz="1300" b="1" dirty="0">
                <a:ea typeface="SimSun"/>
                <a:cs typeface="Verdana"/>
              </a:rPr>
              <a:t> </a:t>
            </a:r>
            <a:r>
              <a:rPr lang="en-US" sz="1300" dirty="0">
                <a:ea typeface="SimSun"/>
                <a:cs typeface="Verdana"/>
              </a:rPr>
              <a:t>(</a:t>
            </a:r>
            <a:r>
              <a:rPr lang="en-US" sz="1300" dirty="0"/>
              <a:t>records when tips of branches and other refs are updated in the local repository</a:t>
            </a:r>
            <a:r>
              <a:rPr lang="en-US" sz="1300" dirty="0">
                <a:ea typeface="SimSun"/>
                <a:cs typeface="Verdana"/>
              </a:rPr>
              <a: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a:t>
            </a:fld>
            <a:endParaRPr lang="en-US"/>
          </a:p>
        </p:txBody>
      </p:sp>
    </p:spTree>
    <p:extLst>
      <p:ext uri="{BB962C8B-B14F-4D97-AF65-F5344CB8AC3E}">
        <p14:creationId xmlns:p14="http://schemas.microsoft.com/office/powerpoint/2010/main" val="1077162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36</a:t>
            </a:fld>
            <a:endParaRPr lang="en-US"/>
          </a:p>
        </p:txBody>
      </p:sp>
    </p:spTree>
    <p:extLst>
      <p:ext uri="{BB962C8B-B14F-4D97-AF65-F5344CB8AC3E}">
        <p14:creationId xmlns:p14="http://schemas.microsoft.com/office/powerpoint/2010/main" val="3612255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Make</a:t>
            </a:r>
            <a:r>
              <a:rPr lang="fr-FR" baseline="0" dirty="0" smtClean="0"/>
              <a:t> </a:t>
            </a:r>
            <a:r>
              <a:rPr lang="fr-FR" baseline="0" dirty="0" err="1" smtClean="0"/>
              <a:t>several</a:t>
            </a:r>
            <a:r>
              <a:rPr lang="fr-FR" baseline="0" dirty="0" smtClean="0"/>
              <a:t> changes in at least in an </a:t>
            </a:r>
            <a:r>
              <a:rPr lang="fr-FR" baseline="0" dirty="0" err="1" smtClean="0"/>
              <a:t>existing</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37</a:t>
            </a:fld>
            <a:endParaRPr lang="en-US"/>
          </a:p>
        </p:txBody>
      </p:sp>
    </p:spTree>
    <p:extLst>
      <p:ext uri="{BB962C8B-B14F-4D97-AF65-F5344CB8AC3E}">
        <p14:creationId xmlns:p14="http://schemas.microsoft.com/office/powerpoint/2010/main" val="156534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38</a:t>
            </a:fld>
            <a:endParaRPr lang="en-US"/>
          </a:p>
        </p:txBody>
      </p:sp>
    </p:spTree>
    <p:extLst>
      <p:ext uri="{BB962C8B-B14F-4D97-AF65-F5344CB8AC3E}">
        <p14:creationId xmlns:p14="http://schemas.microsoft.com/office/powerpoint/2010/main" val="3302687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39</a:t>
            </a:fld>
            <a:endParaRPr lang="en-US"/>
          </a:p>
        </p:txBody>
      </p:sp>
    </p:spTree>
    <p:extLst>
      <p:ext uri="{BB962C8B-B14F-4D97-AF65-F5344CB8AC3E}">
        <p14:creationId xmlns:p14="http://schemas.microsoft.com/office/powerpoint/2010/main" val="781584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40</a:t>
            </a:fld>
            <a:endParaRPr lang="en-US"/>
          </a:p>
        </p:txBody>
      </p:sp>
    </p:spTree>
    <p:extLst>
      <p:ext uri="{BB962C8B-B14F-4D97-AF65-F5344CB8AC3E}">
        <p14:creationId xmlns:p14="http://schemas.microsoft.com/office/powerpoint/2010/main" val="259228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step 1: Move HEAD (--soft)</a:t>
            </a:r>
          </a:p>
          <a:p>
            <a:r>
              <a:rPr lang="en-US" sz="1300" noProof="0" dirty="0" smtClean="0"/>
              <a:t>+ step 2: Update the Index (--mixed)</a:t>
            </a:r>
          </a:p>
          <a:p>
            <a:r>
              <a:rPr lang="en-US" sz="1300" noProof="0" dirty="0" smtClean="0"/>
              <a:t>+ step 3: Update the Working Directory (--hard)</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41</a:t>
            </a:fld>
            <a:endParaRPr lang="en-US"/>
          </a:p>
        </p:txBody>
      </p:sp>
    </p:spTree>
    <p:extLst>
      <p:ext uri="{BB962C8B-B14F-4D97-AF65-F5344CB8AC3E}">
        <p14:creationId xmlns:p14="http://schemas.microsoft.com/office/powerpoint/2010/main" val="4009448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42</a:t>
            </a:fld>
            <a:endParaRPr lang="en-US"/>
          </a:p>
        </p:txBody>
      </p:sp>
    </p:spTree>
    <p:extLst>
      <p:ext uri="{BB962C8B-B14F-4D97-AF65-F5344CB8AC3E}">
        <p14:creationId xmlns:p14="http://schemas.microsoft.com/office/powerpoint/2010/main" val="1431580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43</a:t>
            </a:fld>
            <a:endParaRPr lang="en-US"/>
          </a:p>
        </p:txBody>
      </p:sp>
    </p:spTree>
    <p:extLst>
      <p:ext uri="{BB962C8B-B14F-4D97-AF65-F5344CB8AC3E}">
        <p14:creationId xmlns:p14="http://schemas.microsoft.com/office/powerpoint/2010/main" val="529230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44</a:t>
            </a:fld>
            <a:endParaRPr lang="en-US"/>
          </a:p>
        </p:txBody>
      </p:sp>
    </p:spTree>
    <p:extLst>
      <p:ext uri="{BB962C8B-B14F-4D97-AF65-F5344CB8AC3E}">
        <p14:creationId xmlns:p14="http://schemas.microsoft.com/office/powerpoint/2010/main" val="278435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if </a:t>
            </a:r>
            <a:r>
              <a:rPr lang="fr-FR" dirty="0" err="1" smtClean="0"/>
              <a:t>you</a:t>
            </a:r>
            <a:r>
              <a:rPr lang="fr-FR" dirty="0" smtClean="0"/>
              <a:t> </a:t>
            </a:r>
            <a:r>
              <a:rPr lang="fr-FR" dirty="0" err="1" smtClean="0"/>
              <a:t>reworked</a:t>
            </a:r>
            <a:r>
              <a:rPr lang="fr-FR" dirty="0" smtClean="0"/>
              <a:t> </a:t>
            </a:r>
            <a:r>
              <a:rPr lang="fr-FR" dirty="0" err="1" smtClean="0"/>
              <a:t>some</a:t>
            </a:r>
            <a:r>
              <a:rPr lang="fr-FR" baseline="0" dirty="0" smtClean="0"/>
              <a:t> </a:t>
            </a:r>
            <a:r>
              <a:rPr lang="fr-FR" baseline="0" dirty="0" err="1" smtClean="0"/>
              <a:t>commits</a:t>
            </a:r>
            <a:r>
              <a:rPr lang="fr-FR" baseline="0" dirty="0" smtClean="0"/>
              <a:t> </a:t>
            </a:r>
            <a:r>
              <a:rPr lang="fr-FR" baseline="0" dirty="0" err="1" smtClean="0"/>
              <a:t>that</a:t>
            </a:r>
            <a:r>
              <a:rPr lang="fr-FR" baseline="0" dirty="0" smtClean="0"/>
              <a:t> </a:t>
            </a:r>
            <a:r>
              <a:rPr lang="fr-FR" baseline="0" dirty="0" err="1" smtClean="0"/>
              <a:t>were</a:t>
            </a:r>
            <a:r>
              <a:rPr lang="fr-FR" baseline="0" dirty="0" smtClean="0"/>
              <a:t> </a:t>
            </a:r>
            <a:r>
              <a:rPr lang="fr-FR" baseline="0" dirty="0" err="1" smtClean="0"/>
              <a:t>already</a:t>
            </a:r>
            <a:r>
              <a:rPr lang="fr-FR" baseline="0" dirty="0" smtClean="0"/>
              <a:t> </a:t>
            </a:r>
            <a:r>
              <a:rPr lang="fr-FR" baseline="0" dirty="0" err="1" smtClean="0"/>
              <a:t>pushed</a:t>
            </a:r>
            <a:r>
              <a:rPr lang="fr-FR" baseline="0" dirty="0" smtClean="0"/>
              <a:t> and </a:t>
            </a:r>
            <a:r>
              <a:rPr lang="fr-FR" baseline="0" dirty="0" err="1" smtClean="0"/>
              <a:t>try</a:t>
            </a:r>
            <a:r>
              <a:rPr lang="fr-FR" baseline="0" dirty="0" smtClean="0"/>
              <a:t> to push </a:t>
            </a:r>
            <a:r>
              <a:rPr lang="fr-FR" baseline="0" dirty="0" err="1" smtClean="0"/>
              <a:t>your</a:t>
            </a:r>
            <a:r>
              <a:rPr lang="fr-FR" baseline="0" dirty="0" smtClean="0"/>
              <a:t> </a:t>
            </a:r>
            <a:r>
              <a:rPr lang="fr-FR" baseline="0" dirty="0" err="1" smtClean="0"/>
              <a:t>branch</a:t>
            </a:r>
            <a:endParaRPr lang="fr-FR" baseline="0" dirty="0" smtClean="0"/>
          </a:p>
          <a:p>
            <a:r>
              <a:rPr lang="fr-FR" b="1" baseline="0" dirty="0" err="1" smtClean="0"/>
              <a:t>then</a:t>
            </a:r>
            <a:r>
              <a:rPr lang="fr-FR" baseline="0" dirty="0" smtClean="0"/>
              <a:t> </a:t>
            </a:r>
            <a:r>
              <a:rPr lang="fr-FR" baseline="0" dirty="0" err="1" smtClean="0"/>
              <a:t>you’ll</a:t>
            </a:r>
            <a:r>
              <a:rPr lang="fr-FR" baseline="0" dirty="0" smtClean="0"/>
              <a:t> </a:t>
            </a:r>
            <a:r>
              <a:rPr lang="fr-FR" baseline="0" dirty="0" err="1" smtClean="0"/>
              <a:t>get</a:t>
            </a:r>
            <a:r>
              <a:rPr lang="fr-FR" baseline="0" dirty="0" smtClean="0"/>
              <a:t> an </a:t>
            </a:r>
            <a:r>
              <a:rPr lang="fr-FR" baseline="0" dirty="0" err="1" smtClean="0"/>
              <a:t>error</a:t>
            </a:r>
            <a:r>
              <a:rPr lang="fr-FR" baseline="0" dirty="0" smtClean="0"/>
              <a:t> (</a:t>
            </a:r>
            <a:r>
              <a:rPr lang="fr-FR" baseline="0" dirty="0" err="1" smtClean="0"/>
              <a:t>because</a:t>
            </a:r>
            <a:r>
              <a:rPr lang="fr-FR" baseline="0" dirty="0" smtClean="0"/>
              <a:t> </a:t>
            </a:r>
            <a:r>
              <a:rPr lang="fr-FR" baseline="0" dirty="0" err="1" smtClean="0"/>
              <a:t>modified</a:t>
            </a:r>
            <a:r>
              <a:rPr lang="fr-FR" baseline="0" dirty="0" smtClean="0"/>
              <a:t> </a:t>
            </a:r>
            <a:r>
              <a:rPr lang="fr-FR" baseline="0" dirty="0" err="1" smtClean="0"/>
              <a:t>commits</a:t>
            </a:r>
            <a:r>
              <a:rPr lang="fr-FR" baseline="0" dirty="0" smtClean="0"/>
              <a:t> </a:t>
            </a:r>
            <a:r>
              <a:rPr lang="fr-FR" baseline="0" dirty="0" err="1" smtClean="0"/>
              <a:t>differ</a:t>
            </a:r>
            <a:r>
              <a:rPr lang="fr-FR" baseline="0" dirty="0" smtClean="0"/>
              <a:t> </a:t>
            </a:r>
            <a:r>
              <a:rPr lang="fr-FR" baseline="0" dirty="0" err="1" smtClean="0"/>
              <a:t>from</a:t>
            </a:r>
            <a:r>
              <a:rPr lang="fr-FR" baseline="0" dirty="0" smtClean="0"/>
              <a:t> </a:t>
            </a:r>
            <a:r>
              <a:rPr lang="fr-FR" baseline="0" dirty="0" err="1" smtClean="0"/>
              <a:t>existing</a:t>
            </a:r>
            <a:r>
              <a:rPr lang="fr-FR" baseline="0" dirty="0" smtClean="0"/>
              <a:t> </a:t>
            </a:r>
            <a:r>
              <a:rPr lang="fr-FR" baseline="0" dirty="0" err="1" smtClean="0"/>
              <a:t>ones</a:t>
            </a:r>
            <a:r>
              <a:rPr lang="fr-FR" baseline="0" dirty="0" smtClean="0"/>
              <a:t>)</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45</a:t>
            </a:fld>
            <a:endParaRPr lang="en-US"/>
          </a:p>
        </p:txBody>
      </p:sp>
    </p:spTree>
    <p:extLst>
      <p:ext uri="{BB962C8B-B14F-4D97-AF65-F5344CB8AC3E}">
        <p14:creationId xmlns:p14="http://schemas.microsoft.com/office/powerpoint/2010/main" val="271586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Git replaces SVN, </a:t>
            </a:r>
            <a:r>
              <a:rPr lang="fr-FR" dirty="0" err="1" smtClean="0"/>
              <a:t>GitLab</a:t>
            </a:r>
            <a:r>
              <a:rPr lang="fr-FR" dirty="0" smtClean="0"/>
              <a:t> replaces the Forge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9</a:t>
            </a:fld>
            <a:endParaRPr lang="en-US"/>
          </a:p>
        </p:txBody>
      </p:sp>
    </p:spTree>
    <p:extLst>
      <p:ext uri="{BB962C8B-B14F-4D97-AF65-F5344CB8AC3E}">
        <p14:creationId xmlns:p14="http://schemas.microsoft.com/office/powerpoint/2010/main" val="38299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46</a:t>
            </a:fld>
            <a:endParaRPr lang="en-US"/>
          </a:p>
        </p:txBody>
      </p:sp>
    </p:spTree>
    <p:extLst>
      <p:ext uri="{BB962C8B-B14F-4D97-AF65-F5344CB8AC3E}">
        <p14:creationId xmlns:p14="http://schemas.microsoft.com/office/powerpoint/2010/main" val="2717291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47</a:t>
            </a:fld>
            <a:endParaRPr lang="en-US"/>
          </a:p>
        </p:txBody>
      </p:sp>
    </p:spTree>
    <p:extLst>
      <p:ext uri="{BB962C8B-B14F-4D97-AF65-F5344CB8AC3E}">
        <p14:creationId xmlns:p14="http://schemas.microsoft.com/office/powerpoint/2010/main" val="3287057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fr-FR" dirty="0" err="1" smtClean="0"/>
              <a:t>Unstage</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48</a:t>
            </a:fld>
            <a:endParaRPr lang="en-US"/>
          </a:p>
        </p:txBody>
      </p:sp>
    </p:spTree>
    <p:extLst>
      <p:ext uri="{BB962C8B-B14F-4D97-AF65-F5344CB8AC3E}">
        <p14:creationId xmlns:p14="http://schemas.microsoft.com/office/powerpoint/2010/main" val="4974375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Unstage</a:t>
            </a:r>
            <a:r>
              <a:rPr lang="fr-FR" baseline="0" dirty="0" smtClean="0"/>
              <a:t> </a:t>
            </a:r>
            <a:r>
              <a:rPr lang="fr-FR" baseline="0" dirty="0" err="1" smtClean="0"/>
              <a:t>only</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49</a:t>
            </a:fld>
            <a:endParaRPr lang="en-US"/>
          </a:p>
        </p:txBody>
      </p:sp>
    </p:spTree>
    <p:extLst>
      <p:ext uri="{BB962C8B-B14F-4D97-AF65-F5344CB8AC3E}">
        <p14:creationId xmlns:p14="http://schemas.microsoft.com/office/powerpoint/2010/main" val="2136359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50</a:t>
            </a:fld>
            <a:endParaRPr lang="en-US"/>
          </a:p>
        </p:txBody>
      </p:sp>
    </p:spTree>
    <p:extLst>
      <p:ext uri="{BB962C8B-B14F-4D97-AF65-F5344CB8AC3E}">
        <p14:creationId xmlns:p14="http://schemas.microsoft.com/office/powerpoint/2010/main" val="175173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51</a:t>
            </a:fld>
            <a:endParaRPr lang="en-US"/>
          </a:p>
        </p:txBody>
      </p:sp>
    </p:spTree>
    <p:extLst>
      <p:ext uri="{BB962C8B-B14F-4D97-AF65-F5344CB8AC3E}">
        <p14:creationId xmlns:p14="http://schemas.microsoft.com/office/powerpoint/2010/main" val="2318198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52</a:t>
            </a:fld>
            <a:endParaRPr lang="en-US"/>
          </a:p>
        </p:txBody>
      </p:sp>
    </p:spTree>
    <p:extLst>
      <p:ext uri="{BB962C8B-B14F-4D97-AF65-F5344CB8AC3E}">
        <p14:creationId xmlns:p14="http://schemas.microsoft.com/office/powerpoint/2010/main" val="405004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53</a:t>
            </a:fld>
            <a:endParaRPr lang="en-US"/>
          </a:p>
        </p:txBody>
      </p:sp>
    </p:spTree>
    <p:extLst>
      <p:ext uri="{BB962C8B-B14F-4D97-AF65-F5344CB8AC3E}">
        <p14:creationId xmlns:p14="http://schemas.microsoft.com/office/powerpoint/2010/main" val="800459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b="1" dirty="0"/>
              <a:t>apply </a:t>
            </a:r>
            <a:r>
              <a:rPr lang="en-US" sz="1300" dirty="0"/>
              <a:t>= like </a:t>
            </a:r>
            <a:r>
              <a:rPr lang="en-US" dirty="0" smtClean="0"/>
              <a:t>pop</a:t>
            </a:r>
            <a:r>
              <a:rPr lang="en-US" sz="1300" dirty="0"/>
              <a:t>, but do not remove the state from the stash list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54</a:t>
            </a:fld>
            <a:endParaRPr lang="en-US"/>
          </a:p>
        </p:txBody>
      </p:sp>
    </p:spTree>
    <p:extLst>
      <p:ext uri="{BB962C8B-B14F-4D97-AF65-F5344CB8AC3E}">
        <p14:creationId xmlns:p14="http://schemas.microsoft.com/office/powerpoint/2010/main" val="1746003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55</a:t>
            </a:fld>
            <a:endParaRPr lang="en-US"/>
          </a:p>
        </p:txBody>
      </p:sp>
    </p:spTree>
    <p:extLst>
      <p:ext uri="{BB962C8B-B14F-4D97-AF65-F5344CB8AC3E}">
        <p14:creationId xmlns:p14="http://schemas.microsoft.com/office/powerpoint/2010/main" val="62217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11</a:t>
            </a:fld>
            <a:endParaRPr lang="en-US"/>
          </a:p>
        </p:txBody>
      </p:sp>
    </p:spTree>
    <p:extLst>
      <p:ext uri="{BB962C8B-B14F-4D97-AF65-F5344CB8AC3E}">
        <p14:creationId xmlns:p14="http://schemas.microsoft.com/office/powerpoint/2010/main" val="878077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Here on the same file:</a:t>
            </a:r>
          </a:p>
          <a:p>
            <a:pPr marL="185715" indent="-185715">
              <a:buFontTx/>
              <a:buChar char="-"/>
            </a:pPr>
            <a:r>
              <a:rPr lang="en-US" sz="1300" noProof="0" dirty="0" smtClean="0"/>
              <a:t>local modifications</a:t>
            </a:r>
          </a:p>
          <a:p>
            <a:pPr marL="185715" indent="-185715">
              <a:buFontTx/>
              <a:buChar char="-"/>
            </a:pPr>
            <a:r>
              <a:rPr lang="en-US" sz="1300" noProof="0" dirty="0" smtClean="0"/>
              <a:t>file is different between current branch &amp; branch to which we are switching</a:t>
            </a:r>
          </a:p>
          <a:p>
            <a:r>
              <a:rPr lang="en-US" sz="1300" noProof="0" dirty="0" err="1" smtClean="0"/>
              <a:t>Git</a:t>
            </a:r>
            <a:r>
              <a:rPr lang="en-US" sz="1300" noProof="0" dirty="0" smtClean="0"/>
              <a:t> refuse to switch because it cannot preserve </a:t>
            </a:r>
            <a:r>
              <a:rPr lang="en-US" sz="1300" noProof="0" dirty="0" err="1" smtClean="0"/>
              <a:t>modifs</a:t>
            </a:r>
            <a:r>
              <a:rPr lang="en-US" sz="1300" noProof="0" dirty="0" smtClean="0"/>
              <a:t> in context</a:t>
            </a:r>
          </a:p>
          <a:p>
            <a:endParaRPr lang="en-US" sz="1300" noProof="0" dirty="0" smtClean="0"/>
          </a:p>
          <a:p>
            <a:r>
              <a:rPr lang="en-US" sz="1300" noProof="0" dirty="0" smtClean="0"/>
              <a:t>Need to:</a:t>
            </a:r>
          </a:p>
          <a:p>
            <a:pPr marL="185715" indent="-185715">
              <a:buFontTx/>
              <a:buChar char="-"/>
            </a:pPr>
            <a:r>
              <a:rPr lang="en-US" sz="1300" i="1" noProof="0" dirty="0" smtClean="0"/>
              <a:t>stash</a:t>
            </a:r>
            <a:endParaRPr lang="en-US" sz="1300" noProof="0" dirty="0" smtClean="0"/>
          </a:p>
          <a:p>
            <a:pPr marL="185715" indent="-185715">
              <a:buFontTx/>
              <a:buChar char="-"/>
            </a:pPr>
            <a:r>
              <a:rPr lang="en-US" sz="1300" noProof="0" dirty="0" smtClean="0"/>
              <a:t>or </a:t>
            </a:r>
            <a:r>
              <a:rPr lang="en-US" sz="1300" i="1" noProof="0" dirty="0" err="1" smtClean="0"/>
              <a:t>git</a:t>
            </a:r>
            <a:r>
              <a:rPr lang="en-US" sz="1300" i="1" noProof="0" dirty="0" smtClean="0"/>
              <a:t> checkout --merge</a:t>
            </a:r>
            <a:r>
              <a:rPr lang="en-US" sz="1300" noProof="0" dirty="0" smtClean="0"/>
              <a:t> (three-way merge between current branch, working tree contents &amp; new branch)</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56</a:t>
            </a:fld>
            <a:endParaRPr lang="en-US"/>
          </a:p>
        </p:txBody>
      </p:sp>
    </p:spTree>
    <p:extLst>
      <p:ext uri="{BB962C8B-B14F-4D97-AF65-F5344CB8AC3E}">
        <p14:creationId xmlns:p14="http://schemas.microsoft.com/office/powerpoint/2010/main" val="327020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57</a:t>
            </a:fld>
            <a:endParaRPr lang="en-US"/>
          </a:p>
        </p:txBody>
      </p:sp>
    </p:spTree>
    <p:extLst>
      <p:ext uri="{BB962C8B-B14F-4D97-AF65-F5344CB8AC3E}">
        <p14:creationId xmlns:p14="http://schemas.microsoft.com/office/powerpoint/2010/main" val="870929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58</a:t>
            </a:fld>
            <a:endParaRPr lang="en-US"/>
          </a:p>
        </p:txBody>
      </p:sp>
    </p:spTree>
    <p:extLst>
      <p:ext uri="{BB962C8B-B14F-4D97-AF65-F5344CB8AC3E}">
        <p14:creationId xmlns:p14="http://schemas.microsoft.com/office/powerpoint/2010/main" val="3443613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59</a:t>
            </a:fld>
            <a:endParaRPr lang="en-US"/>
          </a:p>
        </p:txBody>
      </p:sp>
    </p:spTree>
    <p:extLst>
      <p:ext uri="{BB962C8B-B14F-4D97-AF65-F5344CB8AC3E}">
        <p14:creationId xmlns:p14="http://schemas.microsoft.com/office/powerpoint/2010/main" val="3865187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60</a:t>
            </a:fld>
            <a:endParaRPr lang="en-US"/>
          </a:p>
        </p:txBody>
      </p:sp>
    </p:spTree>
    <p:extLst>
      <p:ext uri="{BB962C8B-B14F-4D97-AF65-F5344CB8AC3E}">
        <p14:creationId xmlns:p14="http://schemas.microsoft.com/office/powerpoint/2010/main" val="25599385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Always rebase your feature branch on master, the opposite would modify commits on master branch</a:t>
            </a:r>
          </a:p>
          <a:p>
            <a:endParaRPr lang="en-US" noProof="0" dirty="0" smtClean="0"/>
          </a:p>
          <a:p>
            <a:pPr defTabSz="990478">
              <a:defRPr/>
            </a:pPr>
            <a:r>
              <a:rPr lang="en-US" sz="1300" b="1" noProof="0" dirty="0" smtClean="0"/>
              <a:t>The golden rule of </a:t>
            </a:r>
            <a:r>
              <a:rPr lang="en-US" sz="1300" b="1" noProof="0" dirty="0" err="1" smtClean="0"/>
              <a:t>git</a:t>
            </a:r>
            <a:r>
              <a:rPr lang="en-US" sz="1300" b="1" noProof="0" dirty="0" smtClean="0"/>
              <a:t> rebase is to never use it on public branches</a:t>
            </a:r>
            <a:endParaRPr lang="en-US" b="1"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61</a:t>
            </a:fld>
            <a:endParaRPr lang="en-US"/>
          </a:p>
        </p:txBody>
      </p:sp>
    </p:spTree>
    <p:extLst>
      <p:ext uri="{BB962C8B-B14F-4D97-AF65-F5344CB8AC3E}">
        <p14:creationId xmlns:p14="http://schemas.microsoft.com/office/powerpoint/2010/main" val="14940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62</a:t>
            </a:fld>
            <a:endParaRPr lang="en-US"/>
          </a:p>
        </p:txBody>
      </p:sp>
    </p:spTree>
    <p:extLst>
      <p:ext uri="{BB962C8B-B14F-4D97-AF65-F5344CB8AC3E}">
        <p14:creationId xmlns:p14="http://schemas.microsoft.com/office/powerpoint/2010/main" val="1829120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63</a:t>
            </a:fld>
            <a:endParaRPr lang="en-US"/>
          </a:p>
        </p:txBody>
      </p:sp>
    </p:spTree>
    <p:extLst>
      <p:ext uri="{BB962C8B-B14F-4D97-AF65-F5344CB8AC3E}">
        <p14:creationId xmlns:p14="http://schemas.microsoft.com/office/powerpoint/2010/main" val="2364017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64</a:t>
            </a:fld>
            <a:endParaRPr lang="en-US"/>
          </a:p>
        </p:txBody>
      </p:sp>
    </p:spTree>
    <p:extLst>
      <p:ext uri="{BB962C8B-B14F-4D97-AF65-F5344CB8AC3E}">
        <p14:creationId xmlns:p14="http://schemas.microsoft.com/office/powerpoint/2010/main" val="38793731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-v shows remote URLs</a:t>
            </a:r>
          </a:p>
          <a:p>
            <a:endParaRPr lang="en-US" noProof="0" dirty="0" smtClean="0"/>
          </a:p>
          <a:p>
            <a:r>
              <a:rPr lang="en-US" i="1" noProof="0" dirty="0" err="1" smtClean="0"/>
              <a:t>git</a:t>
            </a:r>
            <a:r>
              <a:rPr lang="en-US" i="1" baseline="0" noProof="0" dirty="0" smtClean="0"/>
              <a:t> </a:t>
            </a:r>
            <a:r>
              <a:rPr lang="en-US" i="1" noProof="0" dirty="0" smtClean="0"/>
              <a:t>remote </a:t>
            </a:r>
            <a:r>
              <a:rPr lang="en-US" noProof="0" dirty="0" smtClean="0"/>
              <a:t>will be used during the </a:t>
            </a:r>
            <a:r>
              <a:rPr lang="en-US" noProof="0" dirty="0" err="1" smtClean="0"/>
              <a:t>GitLab</a:t>
            </a:r>
            <a:r>
              <a:rPr lang="en-US" noProof="0" dirty="0" smtClean="0"/>
              <a:t> training</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65</a:t>
            </a:fld>
            <a:endParaRPr lang="en-US"/>
          </a:p>
        </p:txBody>
      </p:sp>
    </p:spTree>
    <p:extLst>
      <p:ext uri="{BB962C8B-B14F-4D97-AF65-F5344CB8AC3E}">
        <p14:creationId xmlns:p14="http://schemas.microsoft.com/office/powerpoint/2010/main" val="124339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12</a:t>
            </a:fld>
            <a:endParaRPr lang="en-US"/>
          </a:p>
        </p:txBody>
      </p:sp>
    </p:spTree>
    <p:extLst>
      <p:ext uri="{BB962C8B-B14F-4D97-AF65-F5344CB8AC3E}">
        <p14:creationId xmlns:p14="http://schemas.microsoft.com/office/powerpoint/2010/main" val="1168013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66</a:t>
            </a:fld>
            <a:endParaRPr lang="en-US"/>
          </a:p>
        </p:txBody>
      </p:sp>
    </p:spTree>
    <p:extLst>
      <p:ext uri="{BB962C8B-B14F-4D97-AF65-F5344CB8AC3E}">
        <p14:creationId xmlns:p14="http://schemas.microsoft.com/office/powerpoint/2010/main" val="33120094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--&gt; same as checkout, it will not</a:t>
            </a:r>
            <a:r>
              <a:rPr lang="en-US" baseline="0" noProof="0" dirty="0" smtClean="0"/>
              <a:t> work if you have </a:t>
            </a:r>
            <a:r>
              <a:rPr lang="en-US" baseline="0" noProof="0" dirty="0" err="1" smtClean="0"/>
              <a:t>unstaged</a:t>
            </a:r>
            <a:r>
              <a:rPr lang="en-US" baseline="0" noProof="0" dirty="0" smtClean="0"/>
              <a:t> changes (if you </a:t>
            </a:r>
            <a:r>
              <a:rPr lang="en-US" baseline="0" noProof="0" dirty="0" err="1" smtClean="0"/>
              <a:t>unstashed</a:t>
            </a:r>
            <a:r>
              <a:rPr lang="en-US" baseline="0" noProof="0" dirty="0" smtClean="0"/>
              <a:t>)</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67</a:t>
            </a:fld>
            <a:endParaRPr lang="en-US"/>
          </a:p>
        </p:txBody>
      </p:sp>
    </p:spTree>
    <p:extLst>
      <p:ext uri="{BB962C8B-B14F-4D97-AF65-F5344CB8AC3E}">
        <p14:creationId xmlns:p14="http://schemas.microsoft.com/office/powerpoint/2010/main" val="34434938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68</a:t>
            </a:fld>
            <a:endParaRPr lang="en-US"/>
          </a:p>
        </p:txBody>
      </p:sp>
    </p:spTree>
    <p:extLst>
      <p:ext uri="{BB962C8B-B14F-4D97-AF65-F5344CB8AC3E}">
        <p14:creationId xmlns:p14="http://schemas.microsoft.com/office/powerpoint/2010/main" val="37337429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69</a:t>
            </a:fld>
            <a:endParaRPr lang="en-US"/>
          </a:p>
        </p:txBody>
      </p:sp>
    </p:spTree>
    <p:extLst>
      <p:ext uri="{BB962C8B-B14F-4D97-AF65-F5344CB8AC3E}">
        <p14:creationId xmlns:p14="http://schemas.microsoft.com/office/powerpoint/2010/main" val="3640259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70</a:t>
            </a:fld>
            <a:endParaRPr lang="en-US"/>
          </a:p>
        </p:txBody>
      </p:sp>
    </p:spTree>
    <p:extLst>
      <p:ext uri="{BB962C8B-B14F-4D97-AF65-F5344CB8AC3E}">
        <p14:creationId xmlns:p14="http://schemas.microsoft.com/office/powerpoint/2010/main" val="24702681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 for disambiguating between</a:t>
            </a:r>
            <a:r>
              <a:rPr lang="en-US" baseline="0" noProof="0" dirty="0" smtClean="0"/>
              <a:t> branches and paths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71</a:t>
            </a:fld>
            <a:endParaRPr lang="en-US"/>
          </a:p>
        </p:txBody>
      </p:sp>
    </p:spTree>
    <p:extLst>
      <p:ext uri="{BB962C8B-B14F-4D97-AF65-F5344CB8AC3E}">
        <p14:creationId xmlns:p14="http://schemas.microsoft.com/office/powerpoint/2010/main" val="1402830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Clean way to undo</a:t>
            </a:r>
            <a:r>
              <a:rPr lang="en-US" baseline="0" noProof="0" dirty="0" smtClean="0"/>
              <a:t> changes that were already committed and pushed</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72</a:t>
            </a:fld>
            <a:endParaRPr lang="en-US"/>
          </a:p>
        </p:txBody>
      </p:sp>
    </p:spTree>
    <p:extLst>
      <p:ext uri="{BB962C8B-B14F-4D97-AF65-F5344CB8AC3E}">
        <p14:creationId xmlns:p14="http://schemas.microsoft.com/office/powerpoint/2010/main" val="3919887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73</a:t>
            </a:fld>
            <a:endParaRPr lang="en-US"/>
          </a:p>
        </p:txBody>
      </p:sp>
    </p:spTree>
    <p:extLst>
      <p:ext uri="{BB962C8B-B14F-4D97-AF65-F5344CB8AC3E}">
        <p14:creationId xmlns:p14="http://schemas.microsoft.com/office/powerpoint/2010/main" val="4196805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80</a:t>
            </a:fld>
            <a:endParaRPr lang="en-US"/>
          </a:p>
        </p:txBody>
      </p:sp>
    </p:spTree>
    <p:extLst>
      <p:ext uri="{BB962C8B-B14F-4D97-AF65-F5344CB8AC3E}">
        <p14:creationId xmlns:p14="http://schemas.microsoft.com/office/powerpoint/2010/main" val="9874446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81</a:t>
            </a:fld>
            <a:endParaRPr lang="en-US"/>
          </a:p>
        </p:txBody>
      </p:sp>
    </p:spTree>
    <p:extLst>
      <p:ext uri="{BB962C8B-B14F-4D97-AF65-F5344CB8AC3E}">
        <p14:creationId xmlns:p14="http://schemas.microsoft.com/office/powerpoint/2010/main" val="143608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t>
            </a:r>
            <a:r>
              <a:rPr lang="en-US" noProof="0" dirty="0" err="1" smtClean="0"/>
              <a:t>gitignore</a:t>
            </a:r>
            <a:r>
              <a:rPr lang="en-US" baseline="0" noProof="0" dirty="0" smtClean="0"/>
              <a:t> file:</a:t>
            </a:r>
          </a:p>
          <a:p>
            <a:pPr marL="185715" indent="-185715">
              <a:buFont typeface="Arial" panose="020B0604020202020204" pitchFamily="34" charset="0"/>
              <a:buChar char="•"/>
            </a:pPr>
            <a:r>
              <a:rPr lang="en-US" baseline="0" noProof="0" dirty="0" smtClean="0"/>
              <a:t>is part of the project files</a:t>
            </a:r>
          </a:p>
          <a:p>
            <a:pPr marL="185715" indent="-185715">
              <a:buFont typeface="Arial" panose="020B0604020202020204" pitchFamily="34" charset="0"/>
              <a:buChar char="•"/>
            </a:pPr>
            <a:r>
              <a:rPr lang="en-US" noProof="0" dirty="0" smtClean="0"/>
              <a:t>is present</a:t>
            </a:r>
            <a:r>
              <a:rPr lang="en-US" baseline="0" noProof="0" dirty="0" smtClean="0"/>
              <a:t> only once in root directory</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13</a:t>
            </a:fld>
            <a:endParaRPr lang="en-US"/>
          </a:p>
        </p:txBody>
      </p:sp>
    </p:spTree>
    <p:extLst>
      <p:ext uri="{BB962C8B-B14F-4D97-AF65-F5344CB8AC3E}">
        <p14:creationId xmlns:p14="http://schemas.microsoft.com/office/powerpoint/2010/main" val="223679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err="1" smtClean="0"/>
              <a:t>Git</a:t>
            </a:r>
            <a:r>
              <a:rPr lang="en-US" baseline="0" noProof="0" dirty="0" smtClean="0"/>
              <a:t> commit SHA = SVN revision number</a:t>
            </a:r>
          </a:p>
          <a:p>
            <a:r>
              <a:rPr lang="en-US" baseline="0" noProof="0" dirty="0" smtClean="0"/>
              <a:t>(</a:t>
            </a:r>
            <a:r>
              <a:rPr lang="en-US" baseline="0" noProof="0" dirty="0" err="1" smtClean="0"/>
              <a:t>Git</a:t>
            </a:r>
            <a:r>
              <a:rPr lang="en-US" baseline="0" noProof="0" dirty="0" smtClean="0"/>
              <a:t> cannot have simple number due to </a:t>
            </a:r>
            <a:r>
              <a:rPr lang="en-US" sz="1300" noProof="0" dirty="0" smtClean="0"/>
              <a:t>decentralized nature</a:t>
            </a:r>
            <a:r>
              <a:rPr lang="en-US" baseline="0" noProof="0" dirty="0" smtClean="0"/>
              <a:t>)</a:t>
            </a:r>
            <a:endParaRPr lang="en-US" noProof="0" dirty="0" smtClean="0"/>
          </a:p>
          <a:p>
            <a:endParaRPr lang="en-US" noProof="0" dirty="0" smtClean="0"/>
          </a:p>
          <a:p>
            <a:r>
              <a:rPr lang="en-US" noProof="0" dirty="0" smtClean="0"/>
              <a:t>Commit</a:t>
            </a:r>
            <a:r>
              <a:rPr lang="en-US" baseline="0" noProof="0" dirty="0" smtClean="0"/>
              <a:t> =</a:t>
            </a:r>
          </a:p>
          <a:p>
            <a:pPr marL="185715" indent="-185715">
              <a:buFont typeface="Arial" panose="020B0604020202020204" pitchFamily="34" charset="0"/>
              <a:buChar char="•"/>
            </a:pPr>
            <a:r>
              <a:rPr lang="en-US" sz="1300" noProof="0" dirty="0" smtClean="0"/>
              <a:t>SHA of the tree of files and directories in the commit</a:t>
            </a:r>
          </a:p>
          <a:p>
            <a:pPr marL="185715" indent="-185715">
              <a:buFont typeface="Arial" panose="020B0604020202020204" pitchFamily="34" charset="0"/>
              <a:buChar char="•"/>
            </a:pPr>
            <a:r>
              <a:rPr lang="en-US" sz="1300" noProof="0" dirty="0" smtClean="0"/>
              <a:t>SHA of the parent commit(s)</a:t>
            </a:r>
          </a:p>
          <a:p>
            <a:pPr marL="185715" indent="-185715">
              <a:buFont typeface="Arial" panose="020B0604020202020204" pitchFamily="34" charset="0"/>
              <a:buChar char="•"/>
            </a:pPr>
            <a:r>
              <a:rPr lang="en-US" sz="1300" noProof="0" dirty="0" smtClean="0"/>
              <a:t>commit message</a:t>
            </a:r>
          </a:p>
          <a:p>
            <a:pPr marL="185715" indent="-185715">
              <a:buFont typeface="Arial" panose="020B0604020202020204" pitchFamily="34" charset="0"/>
              <a:buChar char="•"/>
            </a:pPr>
            <a:r>
              <a:rPr lang="en-US" sz="1300" noProof="0" dirty="0" smtClean="0"/>
              <a:t>author name/email/timestamp</a:t>
            </a:r>
          </a:p>
          <a:p>
            <a:pPr marL="185715" indent="-185715">
              <a:buFont typeface="Arial" panose="020B0604020202020204" pitchFamily="34" charset="0"/>
              <a:buChar char="•"/>
            </a:pPr>
            <a:r>
              <a:rPr lang="en-US" sz="1300" noProof="0" dirty="0" smtClean="0"/>
              <a:t>committer name/email/timestamp</a:t>
            </a:r>
          </a:p>
          <a:p>
            <a:endParaRPr lang="en-US"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14</a:t>
            </a:fld>
            <a:endParaRPr lang="en-US"/>
          </a:p>
        </p:txBody>
      </p:sp>
    </p:spTree>
    <p:extLst>
      <p:ext uri="{BB962C8B-B14F-4D97-AF65-F5344CB8AC3E}">
        <p14:creationId xmlns:p14="http://schemas.microsoft.com/office/powerpoint/2010/main" val="251419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 branch does not really « contains » commits</a:t>
            </a:r>
          </a:p>
          <a:p>
            <a:endParaRPr lang="en-US" noProof="0" dirty="0" smtClean="0"/>
          </a:p>
          <a:p>
            <a:r>
              <a:rPr lang="en-US" noProof="0" dirty="0" smtClean="0"/>
              <a:t>A branch is just a name</a:t>
            </a:r>
            <a:r>
              <a:rPr lang="en-US" baseline="0" noProof="0" dirty="0" smtClean="0"/>
              <a:t> for a particular list of commits</a:t>
            </a:r>
          </a:p>
          <a:p>
            <a:endParaRPr lang="en-US" baseline="0" noProof="0" dirty="0" smtClean="0"/>
          </a:p>
          <a:p>
            <a:r>
              <a:rPr lang="en-US" baseline="0" noProof="0" dirty="0" smtClean="0"/>
              <a:t>Commits can appear in several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15</a:t>
            </a:fld>
            <a:endParaRPr lang="en-US"/>
          </a:p>
        </p:txBody>
      </p:sp>
    </p:spTree>
    <p:extLst>
      <p:ext uri="{BB962C8B-B14F-4D97-AF65-F5344CB8AC3E}">
        <p14:creationId xmlns:p14="http://schemas.microsoft.com/office/powerpoint/2010/main" val="943820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Picture 3" descr="T:\AUTRE\Ressources\Sopra stuff\Photo PPT\SOPRA_BANKING_WEALTH.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38" b="4789"/>
          <a:stretch/>
        </p:blipFill>
        <p:spPr bwMode="auto">
          <a:xfrm>
            <a:off x="120035" y="0"/>
            <a:ext cx="90168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457200" y="4164187"/>
            <a:ext cx="3599295" cy="541163"/>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Rectangle 91"/>
          <p:cNvSpPr/>
          <p:nvPr userDrawn="1"/>
        </p:nvSpPr>
        <p:spPr>
          <a:xfrm>
            <a:off x="458714" y="356740"/>
            <a:ext cx="2977010" cy="2977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4" name="Text Placeholder 3"/>
          <p:cNvSpPr>
            <a:spLocks noGrp="1"/>
          </p:cNvSpPr>
          <p:nvPr>
            <p:ph type="body" sz="quarter" idx="10" hasCustomPrompt="1"/>
          </p:nvPr>
        </p:nvSpPr>
        <p:spPr>
          <a:xfrm>
            <a:off x="679021" y="590550"/>
            <a:ext cx="2523452" cy="1907261"/>
          </a:xfrm>
          <a:prstGeom prst="rect">
            <a:avLst/>
          </a:prstGeom>
        </p:spPr>
        <p:txBody>
          <a:bodyPr/>
          <a:lstStyle>
            <a:lvl1pPr>
              <a:defRPr sz="2800" b="1">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Type your title in this area.</a:t>
            </a:r>
            <a:endParaRPr lang="en-US" noProof="0" dirty="0"/>
          </a:p>
        </p:txBody>
      </p:sp>
      <p:sp>
        <p:nvSpPr>
          <p:cNvPr id="38" name="Text Placeholder 7"/>
          <p:cNvSpPr>
            <a:spLocks noGrp="1"/>
          </p:cNvSpPr>
          <p:nvPr>
            <p:ph type="body" sz="quarter" idx="11" hasCustomPrompt="1"/>
          </p:nvPr>
        </p:nvSpPr>
        <p:spPr>
          <a:xfrm>
            <a:off x="679021" y="2495550"/>
            <a:ext cx="2523456" cy="245967"/>
          </a:xfrm>
          <a:prstGeom prst="rect">
            <a:avLst/>
          </a:prstGeom>
        </p:spPr>
        <p:txBody>
          <a:bodyPr/>
          <a:lstStyle>
            <a:lvl1pPr>
              <a:defRPr sz="1600">
                <a:solidFill>
                  <a:schemeClr val="bg1"/>
                </a:solidFill>
                <a:latin typeface="+mn-lt"/>
              </a:defRPr>
            </a:lvl1pPr>
          </a:lstStyle>
          <a:p>
            <a:pPr lvl="0"/>
            <a:r>
              <a:rPr lang="en-US" noProof="0" dirty="0" smtClean="0"/>
              <a:t>Name</a:t>
            </a:r>
            <a:endParaRPr lang="en-US" noProof="0" dirty="0"/>
          </a:p>
        </p:txBody>
      </p:sp>
      <p:sp>
        <p:nvSpPr>
          <p:cNvPr id="39" name="Text Placeholder 7"/>
          <p:cNvSpPr>
            <a:spLocks noGrp="1"/>
          </p:cNvSpPr>
          <p:nvPr>
            <p:ph type="body" sz="quarter" idx="12" hasCustomPrompt="1"/>
          </p:nvPr>
        </p:nvSpPr>
        <p:spPr>
          <a:xfrm>
            <a:off x="679021" y="2749551"/>
            <a:ext cx="2523456" cy="245967"/>
          </a:xfrm>
          <a:prstGeom prst="rect">
            <a:avLst/>
          </a:prstGeom>
        </p:spPr>
        <p:txBody>
          <a:bodyPr/>
          <a:lstStyle>
            <a:lvl1pPr>
              <a:defRPr sz="1400">
                <a:solidFill>
                  <a:schemeClr val="bg1"/>
                </a:solidFill>
                <a:latin typeface="+mn-lt"/>
              </a:defRPr>
            </a:lvl1pPr>
          </a:lstStyle>
          <a:p>
            <a:pPr lvl="0"/>
            <a:r>
              <a:rPr lang="en-US" noProof="0" dirty="0" smtClean="0"/>
              <a:t>date, place</a:t>
            </a:r>
            <a:endParaRPr lang="en-US" noProof="0" dirty="0"/>
          </a:p>
        </p:txBody>
      </p:sp>
      <p:sp>
        <p:nvSpPr>
          <p:cNvPr id="41"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973115495"/>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p:spTree>
      <p:nvGrpSpPr>
        <p:cNvPr id="1" name=""/>
        <p:cNvGrpSpPr/>
        <p:nvPr/>
      </p:nvGrpSpPr>
      <p:grpSpPr>
        <a:xfrm>
          <a:off x="0" y="0"/>
          <a:ext cx="0" cy="0"/>
          <a:chOff x="0" y="0"/>
          <a:chExt cx="0" cy="0"/>
        </a:xfrm>
      </p:grpSpPr>
      <p:sp>
        <p:nvSpPr>
          <p:cNvPr id="2"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16957717"/>
      </p:ext>
    </p:extLst>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ext">
    <p:spTree>
      <p:nvGrpSpPr>
        <p:cNvPr id="1" name=""/>
        <p:cNvGrpSpPr/>
        <p:nvPr/>
      </p:nvGrpSpPr>
      <p:grpSpPr>
        <a:xfrm>
          <a:off x="0" y="0"/>
          <a:ext cx="0" cy="0"/>
          <a:chOff x="0" y="0"/>
          <a:chExt cx="0" cy="0"/>
        </a:xfrm>
      </p:grpSpPr>
      <p:sp>
        <p:nvSpPr>
          <p:cNvPr id="2"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40670552"/>
      </p:ext>
    </p:extLst>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ext">
    <p:spTree>
      <p:nvGrpSpPr>
        <p:cNvPr id="1" name=""/>
        <p:cNvGrpSpPr/>
        <p:nvPr/>
      </p:nvGrpSpPr>
      <p:grpSpPr>
        <a:xfrm>
          <a:off x="0" y="0"/>
          <a:ext cx="0" cy="0"/>
          <a:chOff x="0" y="0"/>
          <a:chExt cx="0" cy="0"/>
        </a:xfrm>
      </p:grpSpPr>
      <p:sp>
        <p:nvSpPr>
          <p:cNvPr id="5"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Box 5"/>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7"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5587979"/>
      </p:ext>
    </p:extLst>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7" name="Content Placeholder 10"/>
          <p:cNvSpPr>
            <a:spLocks noGrp="1"/>
          </p:cNvSpPr>
          <p:nvPr>
            <p:ph sz="quarter" idx="10"/>
          </p:nvPr>
        </p:nvSpPr>
        <p:spPr>
          <a:xfrm>
            <a:off x="457200" y="1782762"/>
            <a:ext cx="8229600" cy="2998788"/>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bg1"/>
                </a:solidFill>
                <a:latin typeface="+mn-lt"/>
              </a:defRPr>
            </a:lvl1pPr>
          </a:lstStyle>
          <a:p>
            <a:pPr lvl="0"/>
            <a:r>
              <a:rPr lang="en-US" dirty="0" smtClean="0"/>
              <a:t>Click to edit Master text styles</a:t>
            </a:r>
            <a:endParaRPr lang="en-US" dirty="0"/>
          </a:p>
        </p:txBody>
      </p:sp>
      <p:sp>
        <p:nvSpPr>
          <p:cNvPr id="11"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835969316"/>
      </p:ext>
    </p:extLst>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30575818"/>
      </p:ext>
    </p:extLst>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81365811"/>
      </p:ext>
    </p:extLst>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4214649922"/>
      </p:ext>
    </p:extLst>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344904882"/>
      </p:ext>
    </p:extLst>
  </p:cSld>
  <p:clrMapOvr>
    <a:masterClrMapping/>
  </p:clrMapOvr>
  <p:transition>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stions ?">
    <p:spTree>
      <p:nvGrpSpPr>
        <p:cNvPr id="1" name=""/>
        <p:cNvGrpSpPr/>
        <p:nvPr/>
      </p:nvGrpSpPr>
      <p:grpSpPr>
        <a:xfrm>
          <a:off x="0" y="0"/>
          <a:ext cx="0" cy="0"/>
          <a:chOff x="0" y="0"/>
          <a:chExt cx="0" cy="0"/>
        </a:xfrm>
      </p:grpSpPr>
      <p:pic>
        <p:nvPicPr>
          <p:cNvPr id="4098" name="Picture 2" descr="T:\Powerpoints\shutterstock_123087244.jp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10101"/>
          <a:stretch/>
        </p:blipFill>
        <p:spPr bwMode="auto">
          <a:xfrm flipH="1">
            <a:off x="127200" y="57150"/>
            <a:ext cx="6229350" cy="3733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bwMode="auto">
          <a:xfrm>
            <a:off x="2442838" y="2923744"/>
            <a:ext cx="6243962" cy="140070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r>
              <a:rPr lang="en-US" sz="8800" dirty="0" smtClean="0">
                <a:solidFill>
                  <a:srgbClr val="EE292F"/>
                </a:solidFill>
                <a:latin typeface="HelveticaNeueLT Std Thin" pitchFamily="34" charset="0"/>
              </a:rPr>
              <a:t>Questions ?</a:t>
            </a:r>
          </a:p>
        </p:txBody>
      </p:sp>
      <p:sp>
        <p:nvSpPr>
          <p:cNvPr id="5" name="Text Placeholder 52"/>
          <p:cNvSpPr>
            <a:spLocks noGrp="1"/>
          </p:cNvSpPr>
          <p:nvPr>
            <p:ph type="body" sz="quarter" idx="16" hasCustomPrompt="1"/>
          </p:nvPr>
        </p:nvSpPr>
        <p:spPr>
          <a:xfrm>
            <a:off x="3131841" y="4969449"/>
            <a:ext cx="1800225" cy="92869"/>
          </a:xfrm>
          <a:prstGeom prst="rect">
            <a:avLst/>
          </a:prstGeom>
        </p:spPr>
        <p:txBody>
          <a:bodyPr anchor="ctr">
            <a:noAutofit/>
          </a:bodyPr>
          <a:lstStyle>
            <a:lvl1pPr>
              <a:defRPr sz="800">
                <a:latin typeface="Calibri Light" pitchFamily="34" charset="0"/>
              </a:defRPr>
            </a:lvl1pPr>
          </a:lstStyle>
          <a:p>
            <a:pPr lvl="0"/>
            <a:r>
              <a:rPr lang="en-US" noProof="0" dirty="0" smtClean="0"/>
              <a:t>| Insert title</a:t>
            </a:r>
            <a:endParaRPr lang="en-US" noProof="0" dirty="0"/>
          </a:p>
        </p:txBody>
      </p:sp>
      <p:sp>
        <p:nvSpPr>
          <p:cNvPr id="7"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2"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0704718"/>
      </p:ext>
    </p:extLst>
  </p:cSld>
  <p:clrMapOvr>
    <a:masterClrMapping/>
  </p:clrMapOvr>
  <p:transition>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ext">
    <p:spTree>
      <p:nvGrpSpPr>
        <p:cNvPr id="1" name=""/>
        <p:cNvGrpSpPr/>
        <p:nvPr/>
      </p:nvGrpSpPr>
      <p:grpSpPr>
        <a:xfrm>
          <a:off x="0" y="0"/>
          <a:ext cx="0" cy="0"/>
          <a:chOff x="0" y="0"/>
          <a:chExt cx="0" cy="0"/>
        </a:xfrm>
      </p:grpSpPr>
      <p:sp>
        <p:nvSpPr>
          <p:cNvPr id="10" name="Rechteck 1"/>
          <p:cNvSpPr/>
          <p:nvPr userDrawn="1"/>
        </p:nvSpPr>
        <p:spPr>
          <a:xfrm rot="5400000">
            <a:off x="4508396" y="-4508400"/>
            <a:ext cx="127203" cy="9144004"/>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Rectangle 5"/>
          <p:cNvSpPr/>
          <p:nvPr userDrawn="1"/>
        </p:nvSpPr>
        <p:spPr>
          <a:xfrm>
            <a:off x="0" y="127204"/>
            <a:ext cx="9144000" cy="5016296"/>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bg1"/>
                </a:solidFill>
                <a:latin typeface="HelveticaNeueLT Std" pitchFamily="34" charset="0"/>
              </a:rPr>
              <a:t>Thank</a:t>
            </a:r>
            <a:r>
              <a:rPr lang="en-US" sz="2800" baseline="0" noProof="0" dirty="0" smtClean="0">
                <a:solidFill>
                  <a:schemeClr val="bg1"/>
                </a:solidFill>
                <a:latin typeface="HelveticaNeueLT Std" pitchFamily="34" charset="0"/>
              </a:rPr>
              <a:t> you.</a:t>
            </a:r>
            <a:endParaRPr lang="en-US" sz="2800" noProof="0" dirty="0" smtClean="0">
              <a:solidFill>
                <a:schemeClr val="bg1"/>
              </a:solidFill>
              <a:latin typeface="HelveticaNeueLT Std" pitchFamily="34" charset="0"/>
            </a:endParaRPr>
          </a:p>
        </p:txBody>
      </p:sp>
      <p:sp>
        <p:nvSpPr>
          <p:cNvPr id="8" name="TextBox 7"/>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a:t>
            </a:r>
            <a:endParaRPr lang="en-US" sz="2800" noProof="0" dirty="0" smtClean="0">
              <a:solidFill>
                <a:schemeClr val="bg1"/>
              </a:solidFill>
              <a:latin typeface="HelveticaNeueLT Std" pitchFamily="34" charset="0"/>
            </a:endParaRPr>
          </a:p>
        </p:txBody>
      </p:sp>
      <p:grpSp>
        <p:nvGrpSpPr>
          <p:cNvPr id="9" name="Group 8"/>
          <p:cNvGrpSpPr/>
          <p:nvPr userDrawn="1"/>
        </p:nvGrpSpPr>
        <p:grpSpPr>
          <a:xfrm>
            <a:off x="1805618" y="1200150"/>
            <a:ext cx="5571268" cy="1503591"/>
            <a:chOff x="1850651" y="2253793"/>
            <a:chExt cx="5571268" cy="1503591"/>
          </a:xfrm>
        </p:grpSpPr>
        <p:sp>
          <p:nvSpPr>
            <p:cNvPr id="12" name="TextBox 11"/>
            <p:cNvSpPr txBox="1"/>
            <p:nvPr/>
          </p:nvSpPr>
          <p:spPr bwMode="black">
            <a:xfrm>
              <a:off x="1850651" y="2253793"/>
              <a:ext cx="5442698"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THINKING AHEAD BEGINS NOW</a:t>
              </a:r>
              <a:endParaRPr lang="en-US" sz="2800" noProof="0" dirty="0" smtClean="0">
                <a:solidFill>
                  <a:schemeClr val="bg1"/>
                </a:solidFill>
                <a:latin typeface="HelveticaNeueLT Std" pitchFamily="34" charset="0"/>
              </a:endParaRPr>
            </a:p>
          </p:txBody>
        </p:sp>
        <p:sp>
          <p:nvSpPr>
            <p:cNvPr id="13" name="Rectangle 12"/>
            <p:cNvSpPr/>
            <p:nvPr/>
          </p:nvSpPr>
          <p:spPr>
            <a:xfrm>
              <a:off x="7323868" y="3659333"/>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72803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8"/>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8" grpId="2"/>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0"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0035" y="0"/>
            <a:ext cx="902396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0035" y="0"/>
            <a:ext cx="9023966"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6" name="Group 5"/>
          <p:cNvGrpSpPr>
            <a:grpSpLocks noChangeAspect="1"/>
          </p:cNvGrpSpPr>
          <p:nvPr userDrawn="1"/>
        </p:nvGrpSpPr>
        <p:grpSpPr bwMode="auto">
          <a:xfrm>
            <a:off x="7319401" y="1088325"/>
            <a:ext cx="272561" cy="272561"/>
            <a:chOff x="4272" y="1708"/>
            <a:chExt cx="652" cy="652"/>
          </a:xfrm>
        </p:grpSpPr>
        <p:sp>
          <p:nvSpPr>
            <p:cNvPr id="7"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24" name="Text Placeholder 27"/>
          <p:cNvSpPr>
            <a:spLocks noGrp="1"/>
          </p:cNvSpPr>
          <p:nvPr>
            <p:ph type="body" sz="quarter" idx="11" hasCustomPrompt="1"/>
          </p:nvPr>
        </p:nvSpPr>
        <p:spPr>
          <a:xfrm>
            <a:off x="7003366" y="1513775"/>
            <a:ext cx="1683434" cy="2012950"/>
          </a:xfrm>
          <a:prstGeom prst="rect">
            <a:avLst/>
          </a:prstGeom>
        </p:spPr>
        <p:txBody>
          <a:bodyPr/>
          <a:lstStyle>
            <a:lvl1pPr marL="0" indent="0">
              <a:lnSpc>
                <a:spcPct val="150000"/>
              </a:lnSpc>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
        <p:nvSpPr>
          <p:cNvPr id="28" name="TextBox 27"/>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9"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565173353"/>
      </p:ext>
    </p:extLst>
  </p:cSld>
  <p:clrMapOvr>
    <a:masterClrMapping/>
  </p:clrMapOvr>
  <p:transition>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TextBox 5"/>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tx2"/>
                </a:solidFill>
                <a:latin typeface="HelveticaNeueLT Std" pitchFamily="34" charset="0"/>
              </a:rPr>
              <a:t>Thank</a:t>
            </a:r>
            <a:r>
              <a:rPr lang="en-US" sz="2800" baseline="0" noProof="0" dirty="0" smtClean="0">
                <a:solidFill>
                  <a:schemeClr val="tx2"/>
                </a:solidFill>
                <a:latin typeface="HelveticaNeueLT Std" pitchFamily="34" charset="0"/>
              </a:rPr>
              <a:t> you.</a:t>
            </a:r>
            <a:endParaRPr lang="en-US" sz="2800" noProof="0" dirty="0" smtClean="0">
              <a:solidFill>
                <a:schemeClr val="tx2"/>
              </a:solidFill>
              <a:latin typeface="HelveticaNeueLT Std" pitchFamily="34" charset="0"/>
            </a:endParaRPr>
          </a:p>
        </p:txBody>
      </p:sp>
      <p:sp>
        <p:nvSpPr>
          <p:cNvPr id="7" name="TextBox 6"/>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tx2"/>
                </a:solidFill>
                <a:latin typeface="HelveticaNeueLT Std" pitchFamily="34" charset="0"/>
              </a:rPr>
              <a:t>T</a:t>
            </a:r>
            <a:endParaRPr lang="en-US" sz="2800" noProof="0" dirty="0" smtClean="0">
              <a:solidFill>
                <a:schemeClr val="tx2"/>
              </a:solidFill>
              <a:latin typeface="HelveticaNeueLT Std" pitchFamily="34" charset="0"/>
            </a:endParaRPr>
          </a:p>
        </p:txBody>
      </p:sp>
      <p:grpSp>
        <p:nvGrpSpPr>
          <p:cNvPr id="2" name="Group 1"/>
          <p:cNvGrpSpPr/>
          <p:nvPr userDrawn="1"/>
        </p:nvGrpSpPr>
        <p:grpSpPr>
          <a:xfrm>
            <a:off x="1915319" y="1733550"/>
            <a:ext cx="5461567" cy="371475"/>
            <a:chOff x="1915319" y="2407519"/>
            <a:chExt cx="5461567" cy="371475"/>
          </a:xfrm>
        </p:grpSpPr>
        <p:sp>
          <p:nvSpPr>
            <p:cNvPr id="12" name="Rectangle 11"/>
            <p:cNvSpPr/>
            <p:nvPr/>
          </p:nvSpPr>
          <p:spPr>
            <a:xfrm>
              <a:off x="7278835" y="2605690"/>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hinking" descr="T:\Powerpoints\Thankyou\Think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19" y="2407519"/>
              <a:ext cx="5313362" cy="3714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Box 13"/>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5"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9313817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7"/>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7"/>
                                        </p:tgtEl>
                                      </p:cBhvr>
                                    </p:animEffect>
                                    <p:set>
                                      <p:cBhvr>
                                        <p:cTn id="20"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7" grpId="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6" name="Slide Number Placeholder 2"/>
          <p:cNvSpPr txBox="1">
            <a:spLocks/>
          </p:cNvSpPr>
          <p:nvPr userDrawn="1"/>
        </p:nvSpPr>
        <p:spPr>
          <a:xfrm>
            <a:off x="8859372" y="4982533"/>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grpSp>
        <p:nvGrpSpPr>
          <p:cNvPr id="9" name="Group 4"/>
          <p:cNvGrpSpPr>
            <a:grpSpLocks noChangeAspect="1"/>
          </p:cNvGrpSpPr>
          <p:nvPr userDrawn="1"/>
        </p:nvGrpSpPr>
        <p:grpSpPr bwMode="auto">
          <a:xfrm>
            <a:off x="2544763" y="2266950"/>
            <a:ext cx="4054475" cy="609600"/>
            <a:chOff x="1837" y="2436"/>
            <a:chExt cx="2554" cy="384"/>
          </a:xfrm>
        </p:grpSpPr>
        <p:sp>
          <p:nvSpPr>
            <p:cNvPr id="10"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Box 3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8"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596890712"/>
      </p:ext>
    </p:extLst>
  </p:cSld>
  <p:clrMapOvr>
    <a:masterClrMapping/>
  </p:clrMapOvr>
  <p:transition>
    <p:push di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8" name="TextBox 7"/>
          <p:cNvSpPr txBox="1"/>
          <p:nvPr userDrawn="1"/>
        </p:nvSpPr>
        <p:spPr>
          <a:xfrm>
            <a:off x="457505" y="1163181"/>
            <a:ext cx="8268950" cy="2246769"/>
          </a:xfrm>
          <a:prstGeom prst="rect">
            <a:avLst/>
          </a:prstGeom>
          <a:noFill/>
        </p:spPr>
        <p:txBody>
          <a:bodyPr wrap="square" rtlCol="0">
            <a:spAutoFit/>
          </a:bodyPr>
          <a:lstStyle/>
          <a:p>
            <a:pPr algn="just"/>
            <a:r>
              <a:rPr lang="en-US" sz="1000" dirty="0" smtClean="0">
                <a:solidFill>
                  <a:srgbClr val="262626"/>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a:t>
            </a:r>
            <a:r>
              <a:rPr lang="en-US" sz="1000" baseline="0" dirty="0" smtClean="0">
                <a:solidFill>
                  <a:srgbClr val="262626"/>
                </a:solidFill>
                <a:latin typeface="+mn-lt"/>
              </a:rPr>
              <a:t> </a:t>
            </a:r>
            <a:r>
              <a:rPr lang="en-US" sz="10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9" name="TextBox 8"/>
          <p:cNvSpPr txBox="1"/>
          <p:nvPr userDrawn="1"/>
        </p:nvSpPr>
        <p:spPr bwMode="auto">
          <a:xfrm>
            <a:off x="6888857" y="4502319"/>
            <a:ext cx="1950343" cy="35426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000" dirty="0" smtClean="0">
                <a:solidFill>
                  <a:schemeClr val="tx1">
                    <a:lumMod val="75000"/>
                    <a:lumOff val="25000"/>
                  </a:schemeClr>
                </a:solidFill>
                <a:latin typeface="+mn-lt"/>
              </a:rPr>
              <a:t>T +33 (0)1 55 91 72 72</a:t>
            </a:r>
            <a:br>
              <a:rPr lang="en-US" sz="1000" dirty="0" smtClean="0">
                <a:solidFill>
                  <a:schemeClr val="tx1">
                    <a:lumMod val="75000"/>
                    <a:lumOff val="25000"/>
                  </a:schemeClr>
                </a:solidFill>
                <a:latin typeface="+mn-lt"/>
              </a:rPr>
            </a:br>
            <a:r>
              <a:rPr lang="en-US" sz="1000" dirty="0" smtClean="0">
                <a:solidFill>
                  <a:schemeClr val="tx1">
                    <a:lumMod val="75000"/>
                    <a:lumOff val="25000"/>
                  </a:schemeClr>
                </a:solidFill>
                <a:latin typeface="+mn-lt"/>
              </a:rPr>
              <a:t>F +33 (0)1 55 91 72 73</a:t>
            </a:r>
            <a:endParaRPr lang="en-US" altLang="fr-FR" sz="1000" dirty="0" smtClean="0">
              <a:solidFill>
                <a:schemeClr val="tx1">
                  <a:lumMod val="75000"/>
                  <a:lumOff val="25000"/>
                </a:schemeClr>
              </a:solidFill>
              <a:latin typeface="+mn-lt"/>
            </a:endParaRPr>
          </a:p>
        </p:txBody>
      </p:sp>
      <p:sp>
        <p:nvSpPr>
          <p:cNvPr id="10" name="TextBox 9"/>
          <p:cNvSpPr txBox="1"/>
          <p:nvPr userDrawn="1"/>
        </p:nvSpPr>
        <p:spPr bwMode="black">
          <a:xfrm>
            <a:off x="389265" y="4502319"/>
            <a:ext cx="2438400" cy="461665"/>
          </a:xfrm>
          <a:prstGeom prst="rect">
            <a:avLst/>
          </a:prstGeom>
          <a:noFill/>
        </p:spPr>
        <p:txBody>
          <a:bodyPr wrap="square" lIns="85730" tIns="0" rIns="0" bIns="0" rtlCol="0">
            <a:spAutoFit/>
          </a:bodyPr>
          <a:lstStyle/>
          <a:p>
            <a:pPr algn="l"/>
            <a:r>
              <a:rPr lang="en-US" sz="1000" dirty="0" smtClean="0">
                <a:solidFill>
                  <a:schemeClr val="tx1">
                    <a:lumMod val="75000"/>
                    <a:lumOff val="25000"/>
                  </a:schemeClr>
                </a:solidFill>
                <a:latin typeface="+mn-lt"/>
                <a:ea typeface="Roboto Medium" panose="02000000000000000000" pitchFamily="2" charset="0"/>
              </a:rPr>
              <a:t>Tour Manhattan</a:t>
            </a:r>
          </a:p>
          <a:p>
            <a:pPr algn="l"/>
            <a:r>
              <a:rPr lang="en-US" sz="1000" dirty="0" smtClean="0">
                <a:solidFill>
                  <a:schemeClr val="tx1">
                    <a:lumMod val="75000"/>
                    <a:lumOff val="25000"/>
                  </a:schemeClr>
                </a:solidFill>
                <a:latin typeface="+mn-lt"/>
                <a:ea typeface="Roboto Medium" panose="02000000000000000000" pitchFamily="2" charset="0"/>
              </a:rPr>
              <a:t>5, place de </a:t>
            </a:r>
            <a:r>
              <a:rPr lang="en-US" sz="1000" dirty="0" err="1" smtClean="0">
                <a:solidFill>
                  <a:schemeClr val="tx1">
                    <a:lumMod val="75000"/>
                    <a:lumOff val="25000"/>
                  </a:schemeClr>
                </a:solidFill>
                <a:latin typeface="+mn-lt"/>
                <a:ea typeface="Roboto Medium" panose="02000000000000000000" pitchFamily="2" charset="0"/>
              </a:rPr>
              <a:t>l’Iris</a:t>
            </a:r>
            <a:r>
              <a:rPr lang="en-US" sz="1000" dirty="0" smtClean="0">
                <a:solidFill>
                  <a:schemeClr val="tx1">
                    <a:lumMod val="75000"/>
                    <a:lumOff val="25000"/>
                  </a:schemeClr>
                </a:solidFill>
                <a:latin typeface="+mn-lt"/>
                <a:ea typeface="Roboto Medium" panose="02000000000000000000" pitchFamily="2" charset="0"/>
              </a:rPr>
              <a:t> – Courbevoie</a:t>
            </a:r>
          </a:p>
          <a:p>
            <a:pPr algn="l"/>
            <a:r>
              <a:rPr lang="en-US" sz="1000" dirty="0" smtClean="0">
                <a:solidFill>
                  <a:schemeClr val="tx1">
                    <a:lumMod val="75000"/>
                    <a:lumOff val="25000"/>
                  </a:schemeClr>
                </a:solidFill>
                <a:latin typeface="+mn-lt"/>
                <a:ea typeface="Roboto Medium" panose="02000000000000000000" pitchFamily="2" charset="0"/>
              </a:rPr>
              <a:t>FR 92095 La </a:t>
            </a:r>
            <a:r>
              <a:rPr lang="en-US" sz="1000" dirty="0" err="1" smtClean="0">
                <a:solidFill>
                  <a:schemeClr val="tx1">
                    <a:lumMod val="75000"/>
                    <a:lumOff val="25000"/>
                  </a:schemeClr>
                </a:solidFill>
                <a:latin typeface="+mn-lt"/>
                <a:ea typeface="Roboto Medium" panose="02000000000000000000" pitchFamily="2" charset="0"/>
              </a:rPr>
              <a:t>Défense</a:t>
            </a:r>
            <a:r>
              <a:rPr lang="en-US" sz="1000" dirty="0" smtClean="0">
                <a:solidFill>
                  <a:schemeClr val="tx1">
                    <a:lumMod val="75000"/>
                    <a:lumOff val="25000"/>
                  </a:schemeClr>
                </a:solidFill>
                <a:latin typeface="+mn-lt"/>
                <a:ea typeface="Roboto Medium" panose="02000000000000000000" pitchFamily="2" charset="0"/>
              </a:rPr>
              <a:t> </a:t>
            </a:r>
            <a:r>
              <a:rPr lang="en-US" sz="1000" dirty="0" err="1" smtClean="0">
                <a:solidFill>
                  <a:schemeClr val="tx1">
                    <a:lumMod val="75000"/>
                    <a:lumOff val="25000"/>
                  </a:schemeClr>
                </a:solidFill>
                <a:latin typeface="+mn-lt"/>
                <a:ea typeface="Roboto Medium" panose="02000000000000000000" pitchFamily="2" charset="0"/>
              </a:rPr>
              <a:t>Cedex</a:t>
            </a:r>
            <a:endParaRPr lang="en-US" sz="1000" dirty="0" smtClean="0">
              <a:solidFill>
                <a:schemeClr val="tx1">
                  <a:lumMod val="75000"/>
                  <a:lumOff val="25000"/>
                </a:schemeClr>
              </a:solidFill>
              <a:latin typeface="+mn-lt"/>
              <a:ea typeface="Roboto Medium" panose="02000000000000000000" pitchFamily="2" charset="0"/>
            </a:endParaRPr>
          </a:p>
        </p:txBody>
      </p:sp>
      <p:sp>
        <p:nvSpPr>
          <p:cNvPr id="12"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pic>
        <p:nvPicPr>
          <p:cNvPr id="14" name="Picture 13"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418" y="3737259"/>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459472" y="4125133"/>
            <a:ext cx="8379728"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371187" y="4136524"/>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8" name="Title 8"/>
          <p:cNvSpPr>
            <a:spLocks noGrp="1"/>
          </p:cNvSpPr>
          <p:nvPr>
            <p:ph type="title" hasCustomPrompt="1"/>
          </p:nvPr>
        </p:nvSpPr>
        <p:spPr>
          <a:xfrm>
            <a:off x="457200" y="408296"/>
            <a:ext cx="8229600" cy="501676"/>
          </a:xfrm>
          <a:prstGeom prst="rect">
            <a:avLst/>
          </a:prstGeom>
        </p:spPr>
        <p:txBody>
          <a:bodyPr>
            <a:spAutoFit/>
          </a:bodyPr>
          <a:lstStyle>
            <a:lvl1pPr>
              <a:defRPr sz="28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
        <p:nvSpPr>
          <p:cNvPr id="19"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Box 1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412547724"/>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6999" y="0"/>
            <a:ext cx="9017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4265" y="0"/>
            <a:ext cx="9019735"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
        <p:nvSpPr>
          <p:cNvPr id="8" name="Rechteck 1"/>
          <p:cNvSpPr/>
          <p:nvPr userDrawn="1"/>
        </p:nvSpPr>
        <p:spPr>
          <a:xfrm>
            <a:off x="0" y="0"/>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1"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Tree>
    <p:extLst>
      <p:ext uri="{BB962C8B-B14F-4D97-AF65-F5344CB8AC3E}">
        <p14:creationId xmlns:p14="http://schemas.microsoft.com/office/powerpoint/2010/main" val="2300358054"/>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3" name="Picture 2" descr="T:\AUTRE\Ressources\Sopra stuff\Photo PPT\SOPRA_BANKING_DIREC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3720"/>
          <a:stretch/>
        </p:blipFill>
        <p:spPr bwMode="auto">
          <a:xfrm>
            <a:off x="127200" y="-19051"/>
            <a:ext cx="9016800" cy="5157563"/>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6375721" y="4705350"/>
            <a:ext cx="2234879" cy="336020"/>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Rectangle 39"/>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42" name="Text Placeholder 7"/>
          <p:cNvSpPr>
            <a:spLocks noGrp="1"/>
          </p:cNvSpPr>
          <p:nvPr>
            <p:ph type="body" sz="quarter" idx="11" hasCustomPrompt="1"/>
          </p:nvPr>
        </p:nvSpPr>
        <p:spPr>
          <a:xfrm>
            <a:off x="5849859" y="2399530"/>
            <a:ext cx="2461758" cy="239953"/>
          </a:xfrm>
          <a:prstGeom prst="rect">
            <a:avLst/>
          </a:prstGeom>
        </p:spPr>
        <p:txBody>
          <a:bodyPr/>
          <a:lstStyle>
            <a:lvl1pPr>
              <a:defRPr sz="2000" baseline="0">
                <a:solidFill>
                  <a:schemeClr val="bg1"/>
                </a:solidFill>
                <a:latin typeface="+mn-lt"/>
              </a:defRPr>
            </a:lvl1pPr>
          </a:lstStyle>
          <a:p>
            <a:pPr lvl="0"/>
            <a:r>
              <a:rPr lang="en-US" noProof="0" dirty="0" smtClean="0"/>
              <a:t>Chapter subtitle</a:t>
            </a:r>
            <a:endParaRPr lang="en-US" noProof="0" dirty="0"/>
          </a:p>
        </p:txBody>
      </p:sp>
      <p:sp>
        <p:nvSpPr>
          <p:cNvPr id="36"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37" name="Rechteck 1"/>
          <p:cNvSpPr/>
          <p:nvPr userDrawn="1"/>
        </p:nvSpPr>
        <p:spPr>
          <a:xfrm>
            <a:off x="0" y="-8468"/>
            <a:ext cx="127200" cy="5151967"/>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Box 37"/>
          <p:cNvSpPr txBox="1"/>
          <p:nvPr userDrawn="1"/>
        </p:nvSpPr>
        <p:spPr bwMode="black">
          <a:xfrm rot="16200000">
            <a:off x="-819865" y="821666"/>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9" name="Slide Number Placeholder 2"/>
          <p:cNvSpPr txBox="1">
            <a:spLocks/>
          </p:cNvSpPr>
          <p:nvPr userDrawn="1"/>
        </p:nvSpPr>
        <p:spPr>
          <a:xfrm>
            <a:off x="-139800" y="495036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711834288"/>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lgn="l">
              <a:defRPr sz="1800" baseline="0">
                <a:solidFill>
                  <a:schemeClr val="bg1"/>
                </a:solidFill>
                <a:latin typeface="+mn-lt"/>
              </a:defRPr>
            </a:lvl1pPr>
          </a:lstStyle>
          <a:p>
            <a:pPr lvl="0"/>
            <a:r>
              <a:rPr lang="en-US" noProof="0" dirty="0" smtClean="0"/>
              <a:t>Chapter subtitle</a:t>
            </a:r>
            <a:endParaRPr lang="en-US" noProof="0" dirty="0"/>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32572487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defRPr sz="1800" baseline="0">
                <a:solidFill>
                  <a:schemeClr val="bg1"/>
                </a:solidFill>
                <a:latin typeface="+mn-lt"/>
              </a:defRPr>
            </a:lvl1pPr>
          </a:lstStyle>
          <a:p>
            <a:pPr lvl="0"/>
            <a:r>
              <a:rPr lang="en-US" noProof="0" dirty="0" smtClean="0"/>
              <a:t>Chapter subtitle</a:t>
            </a:r>
            <a:endParaRPr lang="en-US" noProof="0" dirty="0"/>
          </a:p>
        </p:txBody>
      </p:sp>
      <p:sp>
        <p:nvSpPr>
          <p:cNvPr id="11" name="Rechteck 1"/>
          <p:cNvSpPr/>
          <p:nvPr userDrawn="1"/>
        </p:nvSpPr>
        <p:spPr>
          <a:xfrm>
            <a:off x="-7165" y="9016"/>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31005427"/>
      </p:ext>
    </p:extLst>
  </p:cSld>
  <p:clrMapOvr>
    <a:masterClrMapping/>
  </p:clrMapOvr>
  <p:transition>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1"/>
          <p:cNvSpPr/>
          <p:nvPr userDrawn="1"/>
        </p:nvSpPr>
        <p:spPr>
          <a:xfrm>
            <a:off x="0" y="0"/>
            <a:ext cx="1272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655400889"/>
      </p:ext>
    </p:extLst>
  </p:cSld>
  <p:clrMapOvr>
    <a:masterClrMapping/>
  </p:clrMapOvr>
  <p:transition>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xt">
    <p:spTree>
      <p:nvGrpSpPr>
        <p:cNvPr id="1" name=""/>
        <p:cNvGrpSpPr/>
        <p:nvPr/>
      </p:nvGrpSpPr>
      <p:grpSpPr>
        <a:xfrm>
          <a:off x="0" y="0"/>
          <a:ext cx="0" cy="0"/>
          <a:chOff x="0" y="0"/>
          <a:chExt cx="0" cy="0"/>
        </a:xfrm>
      </p:grpSpPr>
      <p:sp>
        <p:nvSpPr>
          <p:cNvPr id="1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5"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6" name="Content Placeholder 10"/>
          <p:cNvSpPr>
            <a:spLocks noGrp="1"/>
          </p:cNvSpPr>
          <p:nvPr>
            <p:ph sz="quarter" idx="10"/>
          </p:nvPr>
        </p:nvSpPr>
        <p:spPr>
          <a:xfrm>
            <a:off x="457200" y="1782762"/>
            <a:ext cx="8229600" cy="269398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tx1">
                    <a:lumMod val="75000"/>
                    <a:lumOff val="25000"/>
                  </a:schemeClr>
                </a:solidFill>
                <a:latin typeface="+mn-lt"/>
              </a:defRPr>
            </a:lvl1pPr>
          </a:lstStyle>
          <a:p>
            <a:pPr lvl="0"/>
            <a:r>
              <a:rPr lang="en-US" dirty="0" smtClean="0"/>
              <a:t>Click to edit Master text styles</a:t>
            </a:r>
            <a:endParaRPr lang="en-US" dirty="0"/>
          </a:p>
        </p:txBody>
      </p:sp>
      <p:sp>
        <p:nvSpPr>
          <p:cNvPr id="10" name="TextBox 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058655032"/>
      </p:ext>
    </p:extLst>
  </p:cSld>
  <p:clrMapOvr>
    <a:masterClrMapping/>
  </p:clrMapOvr>
  <p:transition>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5650584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250937"/>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85" r:id="rId4"/>
    <p:sldLayoutId id="2147483686" r:id="rId5"/>
    <p:sldLayoutId id="2147483690" r:id="rId6"/>
    <p:sldLayoutId id="2147483665" r:id="rId7"/>
    <p:sldLayoutId id="2147483680" r:id="rId8"/>
    <p:sldLayoutId id="2147483672" r:id="rId9"/>
    <p:sldLayoutId id="2147483692" r:id="rId10"/>
    <p:sldLayoutId id="2147483693" r:id="rId11"/>
    <p:sldLayoutId id="2147483694" r:id="rId12"/>
    <p:sldLayoutId id="2147483676" r:id="rId13"/>
    <p:sldLayoutId id="2147483691" r:id="rId14"/>
    <p:sldLayoutId id="2147483695" r:id="rId15"/>
    <p:sldLayoutId id="2147483696" r:id="rId16"/>
    <p:sldLayoutId id="2147483697" r:id="rId17"/>
    <p:sldLayoutId id="2147483668" r:id="rId18"/>
    <p:sldLayoutId id="2147483683" r:id="rId19"/>
    <p:sldLayoutId id="2147483673" r:id="rId20"/>
    <p:sldLayoutId id="2147483675" r:id="rId21"/>
    <p:sldLayoutId id="2147483671" r:id="rId22"/>
  </p:sldLayoutIdLst>
  <p:transition>
    <p:push dir="u"/>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itignore.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stackoverflow.com/questions/tagged/git" TargetMode="External"/><Relationship Id="rId4" Type="http://schemas.openxmlformats.org/officeDocument/2006/relationships/hyperlink" Target="https://gitlab.com/gitlab-com/marketing/raw/master/design/print/git-cheatsheet/print-pdf/git-cheatsheet.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support.microsoft.com/en-us/help/4026814/windows-accessing-credential-manager"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innersource.soprasteria.com/software-automation-architecture/git_training.gi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it/git"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hyperlink" Target="https://dev.to/srebalaji/useful-tricks-you-might-not-know-about-git-stash-117e"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delicious-insights.com/en/posts/getting-solid-at-git-rebase-vs-merge/" TargetMode="External"/><Relationship Id="rId2" Type="http://schemas.openxmlformats.org/officeDocument/2006/relationships/hyperlink" Target="https://git-scm.com/book/en/v2/Git-Tools-Rewriting-History" TargetMode="Externa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hyperlink" Target="https://help.github.com/articles/resolving-a-merge-conflict-using-the-command-line/" TargetMode="External"/><Relationship Id="rId2" Type="http://schemas.openxmlformats.org/officeDocument/2006/relationships/hyperlink" Target="https://git-scm.com/book/en/v2/Git-Branching-Basic-Branching-and-Merging#_basic_merge_conflicts" TargetMode="Externa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hyperlink" Target="https://stackoverflow.com/a/15144275" TargetMode="External"/><Relationship Id="rId2" Type="http://schemas.openxmlformats.org/officeDocument/2006/relationships/hyperlink" Target="https://stackoverflow.com/a/8940299"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hyperlink" Target="https://git-scm.com/book"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8.xml"/><Relationship Id="rId6" Type="http://schemas.openxmlformats.org/officeDocument/2006/relationships/hyperlink" Target="https://git-scm.com/download/gui/windows" TargetMode="External"/><Relationship Id="rId5" Type="http://schemas.openxmlformats.org/officeDocument/2006/relationships/hyperlink" Target="https://www.youtube.com/watch?v=ZDR433b0HJY" TargetMode="External"/><Relationship Id="rId4" Type="http://schemas.openxmlformats.org/officeDocument/2006/relationships/hyperlink" Target="https://git-scm.com/book/fr/v2" TargetMode="External"/></Relationships>
</file>

<file path=ppt/slides/_rels/slide83.xml.rels><?xml version="1.0" encoding="UTF-8" standalone="yes"?>
<Relationships xmlns="http://schemas.openxmlformats.org/package/2006/relationships"><Relationship Id="rId2" Type="http://schemas.openxmlformats.org/officeDocument/2006/relationships/hyperlink" Target="https://git-scm.com/docs/git-config" TargetMode="Externa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0"/>
          </p:nvPr>
        </p:nvSpPr>
        <p:spPr/>
        <p:txBody>
          <a:bodyPr/>
          <a:lstStyle/>
          <a:p>
            <a:r>
              <a:rPr lang="en-US" dirty="0" err="1" smtClean="0"/>
              <a:t>Git</a:t>
            </a:r>
            <a:endParaRPr lang="en-US" dirty="0"/>
          </a:p>
        </p:txBody>
      </p:sp>
      <p:sp>
        <p:nvSpPr>
          <p:cNvPr id="32" name="Text Placeholder 31"/>
          <p:cNvSpPr>
            <a:spLocks noGrp="1"/>
          </p:cNvSpPr>
          <p:nvPr>
            <p:ph type="body" sz="quarter" idx="11"/>
          </p:nvPr>
        </p:nvSpPr>
        <p:spPr>
          <a:xfrm>
            <a:off x="679020" y="2038350"/>
            <a:ext cx="2673779" cy="609600"/>
          </a:xfrm>
        </p:spPr>
        <p:txBody>
          <a:bodyPr/>
          <a:lstStyle/>
          <a:p>
            <a:r>
              <a:rPr lang="en-US" b="1" dirty="0" smtClean="0"/>
              <a:t>SA² </a:t>
            </a:r>
            <a:r>
              <a:rPr lang="en-US" b="1" dirty="0"/>
              <a:t>team</a:t>
            </a:r>
            <a:r>
              <a:rPr lang="en-US" dirty="0"/>
              <a:t/>
            </a:r>
            <a:br>
              <a:rPr lang="en-US" dirty="0"/>
            </a:br>
            <a:r>
              <a:rPr lang="en-US" sz="1200" dirty="0" smtClean="0"/>
              <a:t>(Software Automation Architecture</a:t>
            </a:r>
            <a:r>
              <a:rPr lang="en-US" sz="1200" dirty="0"/>
              <a:t>)</a:t>
            </a:r>
          </a:p>
        </p:txBody>
      </p:sp>
      <p:sp>
        <p:nvSpPr>
          <p:cNvPr id="33" name="Text Placeholder 32"/>
          <p:cNvSpPr>
            <a:spLocks noGrp="1"/>
          </p:cNvSpPr>
          <p:nvPr>
            <p:ph type="body" sz="quarter" idx="12"/>
          </p:nvPr>
        </p:nvSpPr>
        <p:spPr/>
        <p:txBody>
          <a:bodyPr/>
          <a:lstStyle/>
          <a:p>
            <a:r>
              <a:rPr lang="en-US" b="1" smtClean="0"/>
              <a:t>June </a:t>
            </a:r>
            <a:r>
              <a:rPr lang="en-US" b="1" dirty="0" smtClean="0"/>
              <a:t>2018</a:t>
            </a:r>
            <a:endParaRPr lang="en-US" b="1" dirty="0"/>
          </a:p>
        </p:txBody>
      </p:sp>
    </p:spTree>
    <p:extLst>
      <p:ext uri="{BB962C8B-B14F-4D97-AF65-F5344CB8AC3E}">
        <p14:creationId xmlns:p14="http://schemas.microsoft.com/office/powerpoint/2010/main" val="42284504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little vocabulary</a:t>
            </a:r>
            <a:endParaRPr lang="en-US" b="1" dirty="0"/>
          </a:p>
        </p:txBody>
      </p:sp>
    </p:spTree>
    <p:extLst>
      <p:ext uri="{BB962C8B-B14F-4D97-AF65-F5344CB8AC3E}">
        <p14:creationId xmlns:p14="http://schemas.microsoft.com/office/powerpoint/2010/main" val="335324143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three zones</a:t>
            </a:r>
            <a:endParaRPr lang="en-US" dirty="0"/>
          </a:p>
        </p:txBody>
      </p:sp>
      <p:sp>
        <p:nvSpPr>
          <p:cNvPr id="3" name="Rectangle à coins arrondis 2"/>
          <p:cNvSpPr/>
          <p:nvPr/>
        </p:nvSpPr>
        <p:spPr>
          <a:xfrm>
            <a:off x="1752600"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45327"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943601"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4737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566052"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6661351"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513306" y="2464258"/>
            <a:ext cx="4123739"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a branch</a:t>
            </a:r>
            <a:endParaRPr lang="en-US" sz="1400" dirty="0"/>
          </a:p>
        </p:txBody>
      </p:sp>
      <p:sp>
        <p:nvSpPr>
          <p:cNvPr id="26" name="Flèche droite 25"/>
          <p:cNvSpPr/>
          <p:nvPr/>
        </p:nvSpPr>
        <p:spPr>
          <a:xfrm>
            <a:off x="2505661" y="3131026"/>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(add) changes</a:t>
            </a:r>
            <a:endParaRPr lang="en-US" sz="1400" dirty="0"/>
          </a:p>
        </p:txBody>
      </p:sp>
      <p:sp>
        <p:nvSpPr>
          <p:cNvPr id="28" name="Flèche droite 27"/>
          <p:cNvSpPr/>
          <p:nvPr/>
        </p:nvSpPr>
        <p:spPr>
          <a:xfrm>
            <a:off x="4594612" y="3681252"/>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Tree>
    <p:extLst>
      <p:ext uri="{BB962C8B-B14F-4D97-AF65-F5344CB8AC3E}">
        <p14:creationId xmlns:p14="http://schemas.microsoft.com/office/powerpoint/2010/main" val="3684438184"/>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èche droite 16"/>
          <p:cNvSpPr/>
          <p:nvPr/>
        </p:nvSpPr>
        <p:spPr>
          <a:xfrm>
            <a:off x="1514137" y="2419350"/>
            <a:ext cx="3819863" cy="550226"/>
          </a:xfrm>
          <a:prstGeom prst="rightArrow">
            <a:avLst/>
          </a:prstGeom>
          <a:solidFill>
            <a:srgbClr val="4790B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add</a:t>
            </a:r>
            <a:endParaRPr lang="en-US" sz="1400" dirty="0">
              <a:solidFill>
                <a:schemeClr val="tx1"/>
              </a:solidFill>
            </a:endParaRPr>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fourth states</a:t>
            </a:r>
            <a:endParaRPr lang="en-US" dirty="0"/>
          </a:p>
        </p:txBody>
      </p:sp>
      <p:sp>
        <p:nvSpPr>
          <p:cNvPr id="3" name="Rectangle à coins arrondis 2"/>
          <p:cNvSpPr/>
          <p:nvPr/>
        </p:nvSpPr>
        <p:spPr>
          <a:xfrm>
            <a:off x="2857918"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modified</a:t>
            </a:r>
            <a:endParaRPr lang="en-US" sz="1600" dirty="0">
              <a:cs typeface="Consolas" panose="020B0609020204030204" pitchFamily="49" charset="0"/>
            </a:endParaRPr>
          </a:p>
        </p:txBody>
      </p:sp>
      <p:sp>
        <p:nvSpPr>
          <p:cNvPr id="10" name="Rectangle à coins arrondis 9"/>
          <p:cNvSpPr/>
          <p:nvPr/>
        </p:nvSpPr>
        <p:spPr>
          <a:xfrm>
            <a:off x="4950645"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staged</a:t>
            </a:r>
            <a:endParaRPr lang="en-US" sz="1600" dirty="0">
              <a:cs typeface="Consolas" panose="020B0609020204030204" pitchFamily="49" charset="0"/>
            </a:endParaRPr>
          </a:p>
        </p:txBody>
      </p:sp>
      <p:sp>
        <p:nvSpPr>
          <p:cNvPr id="12" name="Rectangle à coins arrondis 11"/>
          <p:cNvSpPr/>
          <p:nvPr/>
        </p:nvSpPr>
        <p:spPr>
          <a:xfrm>
            <a:off x="7048919"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unmodified</a:t>
            </a:r>
            <a:endParaRPr lang="en-US" sz="1600" dirty="0">
              <a:cs typeface="Consolas" panose="020B0609020204030204" pitchFamily="49" charset="0"/>
            </a:endParaRPr>
          </a:p>
        </p:txBody>
      </p:sp>
      <p:cxnSp>
        <p:nvCxnSpPr>
          <p:cNvPr id="5" name="Connecteur droit 4"/>
          <p:cNvCxnSpPr>
            <a:stCxn id="3" idx="2"/>
          </p:cNvCxnSpPr>
          <p:nvPr/>
        </p:nvCxnSpPr>
        <p:spPr>
          <a:xfrm>
            <a:off x="3579045"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5671370"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7766669"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Flèche droite 25"/>
          <p:cNvSpPr/>
          <p:nvPr/>
        </p:nvSpPr>
        <p:spPr>
          <a:xfrm>
            <a:off x="3610979" y="2495550"/>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5699930" y="2495550"/>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r>
              <a:rPr lang="en-US" sz="1400" dirty="0" smtClean="0"/>
              <a:t>ommit</a:t>
            </a:r>
            <a:endParaRPr lang="en-US" sz="1400" dirty="0"/>
          </a:p>
        </p:txBody>
      </p:sp>
      <p:sp>
        <p:nvSpPr>
          <p:cNvPr id="15" name="Rectangle à coins arrondis 14"/>
          <p:cNvSpPr/>
          <p:nvPr/>
        </p:nvSpPr>
        <p:spPr>
          <a:xfrm>
            <a:off x="762000" y="1657350"/>
            <a:ext cx="1442253" cy="609600"/>
          </a:xfrm>
          <a:prstGeom prst="round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untracked</a:t>
            </a:r>
            <a:endParaRPr lang="en-US" sz="1600" dirty="0">
              <a:cs typeface="Consolas" panose="020B0609020204030204" pitchFamily="49" charset="0"/>
            </a:endParaRPr>
          </a:p>
        </p:txBody>
      </p:sp>
      <p:cxnSp>
        <p:nvCxnSpPr>
          <p:cNvPr id="16" name="Connecteur droit 15"/>
          <p:cNvCxnSpPr>
            <a:stCxn id="15" idx="2"/>
          </p:cNvCxnSpPr>
          <p:nvPr/>
        </p:nvCxnSpPr>
        <p:spPr>
          <a:xfrm>
            <a:off x="14831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lèche gauche 19"/>
          <p:cNvSpPr/>
          <p:nvPr/>
        </p:nvSpPr>
        <p:spPr>
          <a:xfrm>
            <a:off x="3610611" y="3198176"/>
            <a:ext cx="4121517"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smtClean="0"/>
              <a:t>dit file</a:t>
            </a:r>
            <a:endParaRPr lang="en-US" sz="1400" dirty="0"/>
          </a:p>
        </p:txBody>
      </p:sp>
    </p:spTree>
    <p:extLst>
      <p:ext uri="{BB962C8B-B14F-4D97-AF65-F5344CB8AC3E}">
        <p14:creationId xmlns:p14="http://schemas.microsoft.com/office/powerpoint/2010/main" val="217074250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a:t>
            </a:r>
            <a:r>
              <a:rPr lang="en-US" dirty="0" err="1" smtClean="0"/>
              <a:t>gitignore</a:t>
            </a:r>
            <a:endParaRPr lang="en-US" dirty="0"/>
          </a:p>
        </p:txBody>
      </p:sp>
      <p:sp>
        <p:nvSpPr>
          <p:cNvPr id="10" name="Content Placeholder 8"/>
          <p:cNvSpPr>
            <a:spLocks noGrp="1"/>
          </p:cNvSpPr>
          <p:nvPr>
            <p:ph sz="quarter" idx="10"/>
          </p:nvPr>
        </p:nvSpPr>
        <p:spPr>
          <a:xfrm>
            <a:off x="457200" y="1657350"/>
            <a:ext cx="8458200" cy="788988"/>
          </a:xfrm>
        </p:spPr>
        <p:txBody>
          <a:bodyPr/>
          <a:lstStyle/>
          <a:p>
            <a:pPr marL="342900" indent="-342900">
              <a:buFont typeface="Wingdings" panose="05000000000000000000" pitchFamily="2" charset="2"/>
              <a:buChar char="§"/>
            </a:pPr>
            <a:r>
              <a:rPr lang="en-US" dirty="0" smtClean="0"/>
              <a:t>Specifies intentionally untracked files that </a:t>
            </a:r>
            <a:r>
              <a:rPr lang="en-US" dirty="0" err="1" smtClean="0"/>
              <a:t>Git</a:t>
            </a:r>
            <a:r>
              <a:rPr lang="en-US" dirty="0" smtClean="0"/>
              <a:t> should ignore</a:t>
            </a:r>
          </a:p>
        </p:txBody>
      </p:sp>
      <p:sp>
        <p:nvSpPr>
          <p:cNvPr id="5" name="Content Placeholder 8"/>
          <p:cNvSpPr txBox="1">
            <a:spLocks/>
          </p:cNvSpPr>
          <p:nvPr/>
        </p:nvSpPr>
        <p:spPr>
          <a:xfrm>
            <a:off x="18288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Eclipse</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classpath</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.project</a:t>
            </a:r>
          </a:p>
          <a:p>
            <a:pPr>
              <a:lnSpc>
                <a:spcPct val="50000"/>
              </a:lnSpc>
            </a:pPr>
            <a:r>
              <a:rPr lang="en-US" sz="2000" kern="0" dirty="0" smtClean="0">
                <a:latin typeface="Consolas" panose="020B0609020204030204" pitchFamily="49" charset="0"/>
                <a:cs typeface="Consolas" panose="020B0609020204030204" pitchFamily="49" charset="0"/>
              </a:rPr>
              <a:t>.settings/</a:t>
            </a:r>
          </a:p>
          <a:p>
            <a:pPr>
              <a:lnSpc>
                <a:spcPct val="50000"/>
              </a:lnSpc>
            </a:pPr>
            <a:r>
              <a:rPr lang="en-US" sz="2000" kern="0" dirty="0" smtClean="0">
                <a:latin typeface="Consolas" panose="020B0609020204030204" pitchFamily="49" charset="0"/>
                <a:cs typeface="Consolas" panose="020B0609020204030204" pitchFamily="49" charset="0"/>
              </a:rPr>
              <a:t>target/</a:t>
            </a:r>
          </a:p>
          <a:p>
            <a:pPr>
              <a:lnSpc>
                <a:spcPct val="50000"/>
              </a:lnSpc>
            </a:pPr>
            <a:r>
              <a:rPr lang="en-US" sz="2000" kern="0" dirty="0" smtClean="0">
                <a:latin typeface="Consolas" panose="020B0609020204030204" pitchFamily="49" charset="0"/>
                <a:cs typeface="Consolas" panose="020B0609020204030204" pitchFamily="49" charset="0"/>
              </a:rPr>
              <a:t>bin/</a:t>
            </a:r>
          </a:p>
        </p:txBody>
      </p:sp>
      <p:sp>
        <p:nvSpPr>
          <p:cNvPr id="8" name="Content Placeholder 8"/>
          <p:cNvSpPr txBox="1">
            <a:spLocks/>
          </p:cNvSpPr>
          <p:nvPr/>
        </p:nvSpPr>
        <p:spPr>
          <a:xfrm>
            <a:off x="51435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Archives</a:t>
            </a:r>
          </a:p>
          <a:p>
            <a:pPr>
              <a:lnSpc>
                <a:spcPct val="50000"/>
              </a:lnSpc>
            </a:pPr>
            <a:r>
              <a:rPr lang="en-US" sz="2000" kern="0" dirty="0" smtClean="0">
                <a:latin typeface="Consolas" panose="020B0609020204030204" pitchFamily="49" charset="0"/>
                <a:cs typeface="Consolas" panose="020B0609020204030204" pitchFamily="49" charset="0"/>
              </a:rPr>
              <a:t>*.7z</a:t>
            </a:r>
          </a:p>
          <a:p>
            <a:pPr>
              <a:lnSpc>
                <a:spcPct val="50000"/>
              </a:lnSpc>
            </a:pPr>
            <a:r>
              <a:rPr lang="en-US" sz="2000" kern="0" dirty="0" smtClean="0">
                <a:latin typeface="Consolas" panose="020B0609020204030204" pitchFamily="49" charset="0"/>
                <a:cs typeface="Consolas" panose="020B0609020204030204" pitchFamily="49" charset="0"/>
              </a:rPr>
              <a:t>*.jar</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rar</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*.tar</a:t>
            </a:r>
          </a:p>
          <a:p>
            <a:pPr>
              <a:lnSpc>
                <a:spcPct val="50000"/>
              </a:lnSpc>
            </a:pPr>
            <a:r>
              <a:rPr lang="en-US" sz="2000" kern="0" dirty="0" smtClean="0">
                <a:latin typeface="Consolas" panose="020B0609020204030204" pitchFamily="49" charset="0"/>
                <a:cs typeface="Consolas" panose="020B0609020204030204" pitchFamily="49" charset="0"/>
              </a:rPr>
              <a:t>*.zip</a:t>
            </a:r>
          </a:p>
        </p:txBody>
      </p:sp>
      <p:sp>
        <p:nvSpPr>
          <p:cNvPr id="2" name="ZoneTexte 1"/>
          <p:cNvSpPr txBox="1"/>
          <p:nvPr/>
        </p:nvSpPr>
        <p:spPr bwMode="black">
          <a:xfrm>
            <a:off x="609600" y="4689495"/>
            <a:ext cx="7924800" cy="276999"/>
          </a:xfrm>
          <a:prstGeom prst="rect">
            <a:avLst/>
          </a:prstGeom>
          <a:noFill/>
        </p:spPr>
        <p:txBody>
          <a:bodyPr wrap="square" lIns="85730" tIns="0" rIns="0" bIns="0" rtlCol="0">
            <a:spAutoFit/>
          </a:bodyPr>
          <a:lstStyle/>
          <a:p>
            <a:r>
              <a:rPr lang="en-US" dirty="0"/>
              <a:t>Create useful .</a:t>
            </a:r>
            <a:r>
              <a:rPr lang="en-US" dirty="0" err="1"/>
              <a:t>gitignore</a:t>
            </a:r>
            <a:r>
              <a:rPr lang="en-US" dirty="0"/>
              <a:t> files for your project - </a:t>
            </a:r>
            <a:r>
              <a:rPr lang="en-US" dirty="0">
                <a:hlinkClick r:id="rId3"/>
              </a:rPr>
              <a:t>https://www.gitignore.io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28119553"/>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Commit</a:t>
            </a:r>
            <a:endParaRPr lang="en-US" dirty="0"/>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t>Holds one state of the repository</a:t>
            </a:r>
          </a:p>
          <a:p>
            <a:pPr marL="342900" indent="-342900">
              <a:buFont typeface="Wingdings" panose="05000000000000000000" pitchFamily="2" charset="2"/>
              <a:buChar char="§"/>
            </a:pPr>
            <a:r>
              <a:rPr lang="en-US" dirty="0" smtClean="0"/>
              <a:t>Identified by a SHA1 hash like </a:t>
            </a:r>
          </a:p>
          <a:p>
            <a:pPr marL="342900" indent="-342900">
              <a:buFont typeface="Wingdings" panose="05000000000000000000" pitchFamily="2" charset="2"/>
              <a:buChar char="§"/>
            </a:pPr>
            <a:r>
              <a:rPr lang="en-US" dirty="0" smtClean="0"/>
              <a:t>The SHA is globally unique</a:t>
            </a:r>
          </a:p>
          <a:p>
            <a:pPr marL="342900" indent="-342900">
              <a:buFont typeface="Wingdings" panose="05000000000000000000" pitchFamily="2" charset="2"/>
              <a:buChar char="§"/>
            </a:pPr>
            <a:r>
              <a:rPr lang="en-US" dirty="0" smtClean="0"/>
              <a:t>Every commit has a parent commit</a:t>
            </a:r>
          </a:p>
          <a:p>
            <a:pPr marL="342900" indent="-342900">
              <a:buFont typeface="Wingdings" panose="05000000000000000000" pitchFamily="2" charset="2"/>
              <a:buChar char="§"/>
            </a:pPr>
            <a:r>
              <a:rPr lang="en-US" dirty="0" smtClean="0"/>
              <a:t>A merge commit as two parent commits</a:t>
            </a:r>
          </a:p>
          <a:p>
            <a:pPr lvl="0"/>
            <a:endParaRPr lang="en-US" dirty="0" smtClean="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25" y="556726"/>
            <a:ext cx="6131175" cy="304800"/>
          </a:xfrm>
          <a:prstGeom prst="rect">
            <a:avLst/>
          </a:prstGeom>
        </p:spPr>
      </p:pic>
      <p:cxnSp>
        <p:nvCxnSpPr>
          <p:cNvPr id="6" name="Connecteur en arc 5"/>
          <p:cNvCxnSpPr/>
          <p:nvPr/>
        </p:nvCxnSpPr>
        <p:spPr>
          <a:xfrm rot="5400000" flipH="1" flipV="1">
            <a:off x="4591203" y="1376351"/>
            <a:ext cx="1561793" cy="838198"/>
          </a:xfrm>
          <a:prstGeom prst="curvedConnector3">
            <a:avLst>
              <a:gd name="adj1" fmla="val 155"/>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8266648" y="1930633"/>
            <a:ext cx="685799"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27" name="Rectangle à coins arrondis 26"/>
          <p:cNvSpPr/>
          <p:nvPr/>
        </p:nvSpPr>
        <p:spPr>
          <a:xfrm>
            <a:off x="7315200" y="1931193"/>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28" name="Rectangle à coins arrondis 27"/>
          <p:cNvSpPr/>
          <p:nvPr/>
        </p:nvSpPr>
        <p:spPr>
          <a:xfrm>
            <a:off x="7310529" y="2351069"/>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29" name="Rectangle à coins arrondis 28"/>
          <p:cNvSpPr/>
          <p:nvPr/>
        </p:nvSpPr>
        <p:spPr>
          <a:xfrm>
            <a:off x="7319986" y="2774408"/>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30" name="Rectangle à coins arrondis 29"/>
          <p:cNvSpPr/>
          <p:nvPr/>
        </p:nvSpPr>
        <p:spPr>
          <a:xfrm>
            <a:off x="7319986" y="3188158"/>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31" name="Rectangle à coins arrondis 30"/>
          <p:cNvSpPr/>
          <p:nvPr/>
        </p:nvSpPr>
        <p:spPr>
          <a:xfrm>
            <a:off x="7319986" y="3607507"/>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cxnSp>
        <p:nvCxnSpPr>
          <p:cNvPr id="34" name="Connecteur droit avec flèche 33"/>
          <p:cNvCxnSpPr/>
          <p:nvPr/>
        </p:nvCxnSpPr>
        <p:spPr>
          <a:xfrm flipV="1">
            <a:off x="7823000" y="2141099"/>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7823000" y="2563510"/>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7823000" y="2999326"/>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7823000" y="3412741"/>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flipV="1">
            <a:off x="6966369" y="1930633"/>
            <a:ext cx="0" cy="1852846"/>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bwMode="black">
          <a:xfrm rot="16200000">
            <a:off x="6535315" y="274933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spTree>
    <p:extLst>
      <p:ext uri="{BB962C8B-B14F-4D97-AF65-F5344CB8AC3E}">
        <p14:creationId xmlns:p14="http://schemas.microsoft.com/office/powerpoint/2010/main" val="274168765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Branch</a:t>
            </a:r>
            <a:endParaRPr lang="en-US" dirty="0"/>
          </a:p>
        </p:txBody>
      </p:sp>
      <p:sp>
        <p:nvSpPr>
          <p:cNvPr id="10" name="Content Placeholder 8"/>
          <p:cNvSpPr>
            <a:spLocks noGrp="1"/>
          </p:cNvSpPr>
          <p:nvPr>
            <p:ph sz="quarter" idx="10"/>
          </p:nvPr>
        </p:nvSpPr>
        <p:spPr>
          <a:xfrm>
            <a:off x="457200" y="1782762"/>
            <a:ext cx="8229600" cy="2252572"/>
          </a:xfrm>
        </p:spPr>
        <p:txBody>
          <a:bodyPr/>
          <a:lstStyle/>
          <a:p>
            <a:pPr marL="342900" indent="-342900">
              <a:buFont typeface="Wingdings" panose="05000000000000000000" pitchFamily="2" charset="2"/>
              <a:buChar char="§"/>
            </a:pPr>
            <a:r>
              <a:rPr lang="en-US" dirty="0" smtClean="0"/>
              <a:t>A linked list of commits with a name</a:t>
            </a:r>
          </a:p>
          <a:p>
            <a:pPr marL="342900" indent="-342900">
              <a:buFont typeface="Wingdings" panose="05000000000000000000" pitchFamily="2" charset="2"/>
              <a:buChar char="§"/>
            </a:pPr>
            <a:r>
              <a:rPr lang="en-US" dirty="0" smtClean="0"/>
              <a:t>Default branch is </a:t>
            </a:r>
            <a:r>
              <a:rPr lang="en-US" b="1" dirty="0" smtClean="0"/>
              <a:t>master</a:t>
            </a:r>
          </a:p>
          <a:p>
            <a:pPr marL="342900" indent="-342900">
              <a:buFont typeface="Wingdings" panose="05000000000000000000" pitchFamily="2" charset="2"/>
              <a:buChar char="§"/>
            </a:pPr>
            <a:r>
              <a:rPr lang="en-US" dirty="0" smtClean="0"/>
              <a:t>Usually a branch is created to work on a new feature</a:t>
            </a:r>
          </a:p>
          <a:p>
            <a:pPr marL="342900" indent="-342900">
              <a:buFont typeface="Wingdings" panose="05000000000000000000" pitchFamily="2" charset="2"/>
              <a:buChar char="§"/>
            </a:pPr>
            <a:r>
              <a:rPr lang="en-US" dirty="0" smtClean="0"/>
              <a:t>A branch is easy to create and delete</a:t>
            </a:r>
          </a:p>
          <a:p>
            <a:pPr marL="342900" indent="-342900">
              <a:buFont typeface="Wingdings" panose="05000000000000000000" pitchFamily="2" charset="2"/>
              <a:buChar char="§"/>
            </a:pPr>
            <a:endParaRPr lang="en-US" dirty="0" smtClean="0"/>
          </a:p>
        </p:txBody>
      </p:sp>
      <p:sp>
        <p:nvSpPr>
          <p:cNvPr id="6" name="AutoShape 76"/>
          <p:cNvSpPr>
            <a:spLocks noChangeArrowheads="1"/>
          </p:cNvSpPr>
          <p:nvPr/>
        </p:nvSpPr>
        <p:spPr bwMode="gray">
          <a:xfrm rot="10800000" flipV="1">
            <a:off x="1447800" y="4248150"/>
            <a:ext cx="6248400"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dirty="0" smtClean="0">
                <a:solidFill>
                  <a:schemeClr val="tx1"/>
                </a:solidFill>
                <a:ea typeface="SimSun"/>
                <a:cs typeface="Verdana"/>
              </a:rPr>
              <a:t>This is the basis of </a:t>
            </a:r>
            <a:r>
              <a:rPr lang="en-US" sz="2400" b="1" dirty="0" smtClean="0">
                <a:solidFill>
                  <a:schemeClr val="tx1"/>
                </a:solidFill>
                <a:ea typeface="SimSun"/>
                <a:cs typeface="Verdana"/>
              </a:rPr>
              <a:t>Feature </a:t>
            </a:r>
            <a:r>
              <a:rPr lang="en-US" sz="2400" b="1" dirty="0">
                <a:solidFill>
                  <a:schemeClr val="tx1"/>
                </a:solidFill>
                <a:ea typeface="SimSun"/>
                <a:cs typeface="Verdana"/>
              </a:rPr>
              <a:t>B</a:t>
            </a:r>
            <a:r>
              <a:rPr lang="en-US" sz="2400" b="1" dirty="0" smtClean="0">
                <a:solidFill>
                  <a:schemeClr val="tx1"/>
                </a:solidFill>
                <a:ea typeface="SimSun"/>
                <a:cs typeface="Verdana"/>
              </a:rPr>
              <a:t>ranch </a:t>
            </a:r>
            <a:r>
              <a:rPr lang="en-US" sz="2400" dirty="0" smtClean="0">
                <a:solidFill>
                  <a:schemeClr val="tx1"/>
                </a:solidFill>
                <a:ea typeface="SimSun"/>
                <a:cs typeface="Verdana"/>
              </a:rPr>
              <a:t>workflow</a:t>
            </a:r>
            <a:endParaRPr lang="en-US" sz="2400" dirty="0">
              <a:solidFill>
                <a:schemeClr val="tx1"/>
              </a:solidFill>
              <a:ea typeface="SimSun"/>
              <a:cs typeface="Verdana"/>
            </a:endParaRPr>
          </a:p>
        </p:txBody>
      </p:sp>
      <p:sp>
        <p:nvSpPr>
          <p:cNvPr id="11" name="ZoneTexte 10"/>
          <p:cNvSpPr txBox="1"/>
          <p:nvPr/>
        </p:nvSpPr>
        <p:spPr bwMode="black">
          <a:xfrm>
            <a:off x="8336932" y="209550"/>
            <a:ext cx="883268"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 name="Rectangle à coins arrondis 11"/>
          <p:cNvSpPr/>
          <p:nvPr/>
        </p:nvSpPr>
        <p:spPr>
          <a:xfrm>
            <a:off x="6315620" y="212057"/>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3" name="Rectangle à coins arrondis 12"/>
          <p:cNvSpPr/>
          <p:nvPr/>
        </p:nvSpPr>
        <p:spPr>
          <a:xfrm>
            <a:off x="6311345" y="596341"/>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4" name="Rectangle à coins arrondis 13"/>
          <p:cNvSpPr/>
          <p:nvPr/>
        </p:nvSpPr>
        <p:spPr>
          <a:xfrm>
            <a:off x="6320001" y="983794"/>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5" name="Rectangle à coins arrondis 14"/>
          <p:cNvSpPr/>
          <p:nvPr/>
        </p:nvSpPr>
        <p:spPr>
          <a:xfrm>
            <a:off x="6320001" y="1362471"/>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6" name="Rectangle à coins arrondis 15"/>
          <p:cNvSpPr/>
          <p:nvPr/>
        </p:nvSpPr>
        <p:spPr>
          <a:xfrm>
            <a:off x="6320001" y="174627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7" name="Rectangle à coins arrondis 16"/>
          <p:cNvSpPr/>
          <p:nvPr/>
        </p:nvSpPr>
        <p:spPr>
          <a:xfrm>
            <a:off x="7471207" y="212057"/>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8" name="Rectangle à coins arrondis 17"/>
          <p:cNvSpPr/>
          <p:nvPr/>
        </p:nvSpPr>
        <p:spPr>
          <a:xfrm>
            <a:off x="7471207" y="591478"/>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9" name="Connecteur droit avec flèche 18"/>
          <p:cNvCxnSpPr/>
          <p:nvPr/>
        </p:nvCxnSpPr>
        <p:spPr>
          <a:xfrm flipV="1">
            <a:off x="6780375" y="404170"/>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6780375" y="790774"/>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6780375" y="1189646"/>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780375" y="1568017"/>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7908742" y="404170"/>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p:nvPr/>
        </p:nvCxnSpPr>
        <p:spPr>
          <a:xfrm flipV="1">
            <a:off x="7245130" y="821458"/>
            <a:ext cx="655790" cy="251827"/>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5715000" y="229525"/>
            <a:ext cx="551432"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Tree>
    <p:extLst>
      <p:ext uri="{BB962C8B-B14F-4D97-AF65-F5344CB8AC3E}">
        <p14:creationId xmlns:p14="http://schemas.microsoft.com/office/powerpoint/2010/main" val="1770497589"/>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0" y="3028950"/>
            <a:ext cx="3733800" cy="186232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a:t>HEAD</a:t>
            </a:r>
            <a:endParaRPr lang="en-US" dirty="0"/>
          </a:p>
        </p:txBody>
      </p:sp>
      <p:sp>
        <p:nvSpPr>
          <p:cNvPr id="10" name="Content Placeholder 8"/>
          <p:cNvSpPr>
            <a:spLocks noGrp="1"/>
          </p:cNvSpPr>
          <p:nvPr>
            <p:ph sz="quarter" idx="10"/>
          </p:nvPr>
        </p:nvSpPr>
        <p:spPr>
          <a:xfrm>
            <a:off x="457200" y="1782762"/>
            <a:ext cx="8229600" cy="1169988"/>
          </a:xfrm>
        </p:spPr>
        <p:txBody>
          <a:bodyPr/>
          <a:lstStyle/>
          <a:p>
            <a:pPr marL="342900" indent="-342900">
              <a:buFont typeface="Wingdings" panose="05000000000000000000" pitchFamily="2" charset="2"/>
              <a:buChar char="§"/>
            </a:pPr>
            <a:r>
              <a:rPr lang="en-US" dirty="0" smtClean="0"/>
              <a:t>Symbolic ref to the latest commit</a:t>
            </a:r>
            <a:endParaRPr lang="en-US" dirty="0"/>
          </a:p>
          <a:p>
            <a:pPr marL="342900" indent="-342900">
              <a:buFont typeface="Wingdings" panose="05000000000000000000" pitchFamily="2" charset="2"/>
              <a:buChar char="§"/>
            </a:pPr>
            <a:r>
              <a:rPr lang="en-US" b="1" dirty="0" smtClean="0"/>
              <a:t>Only on currently checked out branch</a:t>
            </a:r>
          </a:p>
        </p:txBody>
      </p:sp>
      <p:sp>
        <p:nvSpPr>
          <p:cNvPr id="5" name="ZoneTexte 4"/>
          <p:cNvSpPr txBox="1"/>
          <p:nvPr/>
        </p:nvSpPr>
        <p:spPr bwMode="black">
          <a:xfrm>
            <a:off x="6523343" y="4036161"/>
            <a:ext cx="1994141" cy="246221"/>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600" dirty="0" smtClean="0">
                <a:solidFill>
                  <a:schemeClr val="tx2"/>
                </a:solidFill>
                <a:latin typeface="Consolas" panose="020B0609020204030204" pitchFamily="49" charset="0"/>
                <a:cs typeface="Consolas" panose="020B0609020204030204" pitchFamily="49" charset="0"/>
              </a:rPr>
              <a:t>$ git show HEAD~3</a:t>
            </a:r>
            <a:endParaRPr lang="fr-FR" sz="1600" noProof="0" dirty="0" smtClean="0">
              <a:solidFill>
                <a:schemeClr val="tx2"/>
              </a:solidFill>
              <a:latin typeface="Consolas" panose="020B0609020204030204" pitchFamily="49" charset="0"/>
              <a:cs typeface="Consolas" panose="020B0609020204030204" pitchFamily="49" charset="0"/>
            </a:endParaRPr>
          </a:p>
        </p:txBody>
      </p:sp>
      <p:cxnSp>
        <p:nvCxnSpPr>
          <p:cNvPr id="6" name="Connecteur droit avec flèche 5"/>
          <p:cNvCxnSpPr/>
          <p:nvPr/>
        </p:nvCxnSpPr>
        <p:spPr>
          <a:xfrm flipH="1">
            <a:off x="6248400" y="4179591"/>
            <a:ext cx="27494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bwMode="black">
          <a:xfrm>
            <a:off x="450327" y="2971933"/>
            <a:ext cx="494606"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HEAD</a:t>
            </a:r>
          </a:p>
        </p:txBody>
      </p:sp>
      <p:sp>
        <p:nvSpPr>
          <p:cNvPr id="18" name="ZoneTexte 17"/>
          <p:cNvSpPr txBox="1"/>
          <p:nvPr/>
        </p:nvSpPr>
        <p:spPr bwMode="black">
          <a:xfrm>
            <a:off x="3234080" y="3211859"/>
            <a:ext cx="824840"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9" name="ZoneTexte 18"/>
          <p:cNvSpPr txBox="1"/>
          <p:nvPr/>
        </p:nvSpPr>
        <p:spPr bwMode="black">
          <a:xfrm>
            <a:off x="609599" y="3211859"/>
            <a:ext cx="576085"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cxnSp>
        <p:nvCxnSpPr>
          <p:cNvPr id="20" name="Connecteur droit avec flèche 19"/>
          <p:cNvCxnSpPr/>
          <p:nvPr/>
        </p:nvCxnSpPr>
        <p:spPr>
          <a:xfrm>
            <a:off x="795056" y="3073765"/>
            <a:ext cx="299754" cy="124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à coins arrondis 35"/>
          <p:cNvSpPr/>
          <p:nvPr/>
        </p:nvSpPr>
        <p:spPr>
          <a:xfrm>
            <a:off x="1176064" y="3208776"/>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37" name="Rectangle à coins arrondis 36"/>
          <p:cNvSpPr/>
          <p:nvPr/>
        </p:nvSpPr>
        <p:spPr>
          <a:xfrm>
            <a:off x="1171789" y="341791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38" name="Rectangle à coins arrondis 37"/>
          <p:cNvSpPr/>
          <p:nvPr/>
        </p:nvSpPr>
        <p:spPr>
          <a:xfrm>
            <a:off x="1180445" y="362706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39" name="Rectangle à coins arrondis 38"/>
          <p:cNvSpPr/>
          <p:nvPr/>
        </p:nvSpPr>
        <p:spPr>
          <a:xfrm>
            <a:off x="1180445" y="3836205"/>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40" name="Rectangle à coins arrondis 39"/>
          <p:cNvSpPr/>
          <p:nvPr/>
        </p:nvSpPr>
        <p:spPr>
          <a:xfrm>
            <a:off x="1180445" y="404534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41" name="Rectangle à coins arrondis 40"/>
          <p:cNvSpPr/>
          <p:nvPr/>
        </p:nvSpPr>
        <p:spPr>
          <a:xfrm>
            <a:off x="2331651" y="3208776"/>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42" name="Rectangle à coins arrondis 41"/>
          <p:cNvSpPr/>
          <p:nvPr/>
        </p:nvSpPr>
        <p:spPr>
          <a:xfrm>
            <a:off x="2331651" y="3417919"/>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sp>
        <p:nvSpPr>
          <p:cNvPr id="43" name="Rectangle à coins arrondis 42"/>
          <p:cNvSpPr/>
          <p:nvPr/>
        </p:nvSpPr>
        <p:spPr>
          <a:xfrm>
            <a:off x="5318267" y="3466006"/>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44" name="Rectangle à coins arrondis 43"/>
          <p:cNvSpPr/>
          <p:nvPr/>
        </p:nvSpPr>
        <p:spPr>
          <a:xfrm>
            <a:off x="5313992" y="367514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45" name="Rectangle à coins arrondis 44"/>
          <p:cNvSpPr/>
          <p:nvPr/>
        </p:nvSpPr>
        <p:spPr>
          <a:xfrm>
            <a:off x="5322648" y="388429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46" name="Rectangle à coins arrondis 45"/>
          <p:cNvSpPr/>
          <p:nvPr/>
        </p:nvSpPr>
        <p:spPr>
          <a:xfrm>
            <a:off x="5322648" y="4093435"/>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47" name="Rectangle à coins arrondis 46"/>
          <p:cNvSpPr/>
          <p:nvPr/>
        </p:nvSpPr>
        <p:spPr>
          <a:xfrm>
            <a:off x="5322648" y="430257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27986363"/>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Tag</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Same semantic as in SVN</a:t>
            </a:r>
          </a:p>
          <a:p>
            <a:pPr marL="342900" indent="-342900">
              <a:buFont typeface="Wingdings" panose="05000000000000000000" pitchFamily="2" charset="2"/>
              <a:buChar char="§"/>
            </a:pPr>
            <a:r>
              <a:rPr lang="en-US" dirty="0" smtClean="0"/>
              <a:t>« branches move, tags don't »</a:t>
            </a:r>
          </a:p>
          <a:p>
            <a:pPr marL="342900" indent="-342900">
              <a:buFont typeface="Wingdings" panose="05000000000000000000" pitchFamily="2" charset="2"/>
              <a:buChar char="§"/>
            </a:pPr>
            <a:r>
              <a:rPr lang="en-US" dirty="0" smtClean="0"/>
              <a:t>Usually created for releases</a:t>
            </a:r>
          </a:p>
        </p:txBody>
      </p:sp>
    </p:spTree>
    <p:extLst>
      <p:ext uri="{BB962C8B-B14F-4D97-AF65-F5344CB8AC3E}">
        <p14:creationId xmlns:p14="http://schemas.microsoft.com/office/powerpoint/2010/main" val="34791087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986499"/>
            <a:ext cx="2743200" cy="381000"/>
          </a:xfrm>
        </p:spPr>
        <p:txBody>
          <a:bodyPr/>
          <a:lstStyle/>
          <a:p>
            <a:r>
              <a:rPr lang="en-US" dirty="0" smtClean="0"/>
              <a:t>Stash</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Like a « fourth zone »</a:t>
            </a:r>
          </a:p>
          <a:p>
            <a:pPr marL="342900" indent="-342900">
              <a:buFont typeface="Wingdings" panose="05000000000000000000" pitchFamily="2" charset="2"/>
              <a:buChar char="§"/>
            </a:pPr>
            <a:r>
              <a:rPr lang="en-US" dirty="0" smtClean="0"/>
              <a:t>Save changes from your </a:t>
            </a:r>
            <a:r>
              <a:rPr lang="en-US" b="1" dirty="0" smtClean="0"/>
              <a:t>working directory + staging area </a:t>
            </a:r>
            <a:r>
              <a:rPr lang="en-US" dirty="0" smtClean="0"/>
              <a:t>on a stack away from any branch</a:t>
            </a:r>
          </a:p>
          <a:p>
            <a:pPr marL="342900" indent="-342900">
              <a:buFont typeface="Wingdings" panose="05000000000000000000" pitchFamily="2" charset="2"/>
              <a:buChar char="§"/>
            </a:pPr>
            <a:r>
              <a:rPr lang="en-US" dirty="0" smtClean="0"/>
              <a:t>Number of stashes not limited</a:t>
            </a:r>
          </a:p>
          <a:p>
            <a:pPr marL="342900" indent="-342900">
              <a:buFont typeface="Wingdings" panose="05000000000000000000" pitchFamily="2" charset="2"/>
              <a:buChar char="§"/>
            </a:pPr>
            <a:r>
              <a:rPr lang="en-US" dirty="0" smtClean="0"/>
              <a:t>You can reapply any of your stashes at any time on any of your local branches</a:t>
            </a:r>
          </a:p>
          <a:p>
            <a:pPr marL="342900" indent="-342900">
              <a:buFont typeface="Wingdings" panose="05000000000000000000" pitchFamily="2" charset="2"/>
              <a:buChar char="§"/>
            </a:pPr>
            <a:endParaRPr lang="en-US" dirty="0" smtClean="0"/>
          </a:p>
        </p:txBody>
      </p:sp>
      <p:grpSp>
        <p:nvGrpSpPr>
          <p:cNvPr id="2" name="Groupe 1"/>
          <p:cNvGrpSpPr/>
          <p:nvPr/>
        </p:nvGrpSpPr>
        <p:grpSpPr>
          <a:xfrm>
            <a:off x="4980366" y="209550"/>
            <a:ext cx="3706434" cy="2089395"/>
            <a:chOff x="6172200" y="469918"/>
            <a:chExt cx="2411034" cy="1359151"/>
          </a:xfrm>
        </p:grpSpPr>
        <p:sp>
          <p:nvSpPr>
            <p:cNvPr id="35" name="Rectangle à coins arrondis 34"/>
            <p:cNvSpPr/>
            <p:nvPr/>
          </p:nvSpPr>
          <p:spPr>
            <a:xfrm>
              <a:off x="7080716" y="46991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6" name="Rectangle à coins arrondis 35"/>
            <p:cNvSpPr/>
            <p:nvPr/>
          </p:nvSpPr>
          <p:spPr>
            <a:xfrm>
              <a:off x="7987941" y="469918"/>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8" name="Connecteur droit 37"/>
            <p:cNvCxnSpPr>
              <a:stCxn id="35" idx="2"/>
            </p:cNvCxnSpPr>
            <p:nvPr/>
          </p:nvCxnSpPr>
          <p:spPr>
            <a:xfrm flipH="1">
              <a:off x="7416463" y="720283"/>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6" idx="2"/>
            </p:cNvCxnSpPr>
            <p:nvPr/>
          </p:nvCxnSpPr>
          <p:spPr>
            <a:xfrm flipH="1">
              <a:off x="8281707" y="720283"/>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6172200" y="469918"/>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45" name="Connecteur droit 44"/>
            <p:cNvCxnSpPr>
              <a:stCxn id="44" idx="2"/>
            </p:cNvCxnSpPr>
            <p:nvPr/>
          </p:nvCxnSpPr>
          <p:spPr>
            <a:xfrm>
              <a:off x="6514191" y="720283"/>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lèche droite 45"/>
            <p:cNvSpPr/>
            <p:nvPr/>
          </p:nvSpPr>
          <p:spPr>
            <a:xfrm>
              <a:off x="6534436" y="1362778"/>
              <a:ext cx="8651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Unstash</a:t>
              </a:r>
              <a:endParaRPr lang="en-US" sz="800" dirty="0"/>
            </a:p>
          </p:txBody>
        </p:sp>
        <p:sp>
          <p:nvSpPr>
            <p:cNvPr id="47" name="Flèche gauche 46"/>
            <p:cNvSpPr/>
            <p:nvPr/>
          </p:nvSpPr>
          <p:spPr>
            <a:xfrm>
              <a:off x="6534436" y="1010228"/>
              <a:ext cx="86510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Stash</a:t>
              </a:r>
              <a:endParaRPr lang="en-US" sz="800" dirty="0">
                <a:solidFill>
                  <a:schemeClr val="bg1"/>
                </a:solidFill>
              </a:endParaRPr>
            </a:p>
          </p:txBody>
        </p:sp>
        <p:sp>
          <p:nvSpPr>
            <p:cNvPr id="54" name="Rectangle 53"/>
            <p:cNvSpPr/>
            <p:nvPr/>
          </p:nvSpPr>
          <p:spPr>
            <a:xfrm>
              <a:off x="7447023" y="1091228"/>
              <a:ext cx="808323" cy="126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itle 6"/>
          <p:cNvSpPr>
            <a:spLocks noGrp="1"/>
          </p:cNvSpPr>
          <p:nvPr>
            <p:ph type="title"/>
          </p:nvPr>
        </p:nvSpPr>
        <p:spPr>
          <a:xfrm>
            <a:off x="457200" y="408296"/>
            <a:ext cx="1219200" cy="601661"/>
          </a:xfrm>
        </p:spPr>
        <p:txBody>
          <a:bodyPr/>
          <a:lstStyle/>
          <a:p>
            <a:r>
              <a:rPr lang="fr-BE" dirty="0" smtClean="0"/>
              <a:t>Git</a:t>
            </a:r>
            <a:endParaRPr lang="en-US" dirty="0"/>
          </a:p>
        </p:txBody>
      </p:sp>
    </p:spTree>
    <p:extLst>
      <p:ext uri="{BB962C8B-B14F-4D97-AF65-F5344CB8AC3E}">
        <p14:creationId xmlns:p14="http://schemas.microsoft.com/office/powerpoint/2010/main" val="4271783345"/>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219200" cy="601661"/>
          </a:xfrm>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Remote</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Alias + URL that refers to another repository</a:t>
            </a:r>
          </a:p>
          <a:p>
            <a:pPr marL="342900" indent="-342900">
              <a:buFont typeface="Wingdings" panose="05000000000000000000" pitchFamily="2" charset="2"/>
              <a:buChar char="§"/>
            </a:pPr>
            <a:r>
              <a:rPr lang="en-US" dirty="0" smtClean="0"/>
              <a:t>In URL protocol can be </a:t>
            </a:r>
            <a:r>
              <a:rPr lang="en-US" dirty="0" err="1" smtClean="0"/>
              <a:t>ssh</a:t>
            </a:r>
            <a:r>
              <a:rPr lang="en-US" dirty="0" smtClean="0"/>
              <a:t> / http(s) / </a:t>
            </a:r>
            <a:r>
              <a:rPr lang="en-US" dirty="0" err="1" smtClean="0"/>
              <a:t>git</a:t>
            </a:r>
            <a:r>
              <a:rPr lang="en-US" dirty="0" smtClean="0"/>
              <a:t> / local file</a:t>
            </a:r>
          </a:p>
          <a:p>
            <a:pPr marL="342900" indent="-342900">
              <a:buFont typeface="Wingdings" panose="05000000000000000000" pitchFamily="2" charset="2"/>
              <a:buChar char="§"/>
            </a:pPr>
            <a:r>
              <a:rPr lang="en-US" b="1" dirty="0" smtClean="0"/>
              <a:t>Several remotes </a:t>
            </a:r>
            <a:r>
              <a:rPr lang="en-US" dirty="0" smtClean="0"/>
              <a:t>can be configured in a repository</a:t>
            </a:r>
          </a:p>
          <a:p>
            <a:pPr lvl="0"/>
            <a:endParaRPr lang="en-US" dirty="0" smtClean="0"/>
          </a:p>
        </p:txBody>
      </p:sp>
      <p:sp>
        <p:nvSpPr>
          <p:cNvPr id="5" name="ZoneTexte 4"/>
          <p:cNvSpPr txBox="1"/>
          <p:nvPr/>
        </p:nvSpPr>
        <p:spPr bwMode="black">
          <a:xfrm>
            <a:off x="381000" y="3714750"/>
            <a:ext cx="8686800" cy="923330"/>
          </a:xfrm>
          <a:prstGeom prst="rect">
            <a:avLst/>
          </a:prstGeom>
          <a:noFill/>
        </p:spPr>
        <p:txBody>
          <a:bodyPr wrap="square" lIns="85730" tIns="0" rIns="0" bIns="0" rtlCol="0">
            <a:spAutoFit/>
          </a:bodyPr>
          <a:lstStyle/>
          <a:p>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remote -v</a:t>
            </a:r>
          </a:p>
          <a:p>
            <a:r>
              <a:rPr lang="en-US" sz="1200" dirty="0">
                <a:latin typeface="Consolas" panose="020B0609020204030204" pitchFamily="49" charset="0"/>
                <a:cs typeface="Consolas" panose="020B0609020204030204" pitchFamily="49" charset="0"/>
              </a:rPr>
              <a:t>origin  https://innersource.soprasteria.com/software-automation-architecture/git-training.git (fetch)</a:t>
            </a:r>
          </a:p>
          <a:p>
            <a:r>
              <a:rPr lang="en-US" sz="1200" dirty="0">
                <a:latin typeface="Consolas" panose="020B0609020204030204" pitchFamily="49" charset="0"/>
                <a:cs typeface="Consolas" panose="020B0609020204030204" pitchFamily="49" charset="0"/>
              </a:rPr>
              <a:t>origin  https://innersource.soprasteria.com/software-automation-architecture/git-training.git (push)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(fetch)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(push)</a:t>
            </a:r>
          </a:p>
        </p:txBody>
      </p:sp>
    </p:spTree>
    <p:extLst>
      <p:ext uri="{BB962C8B-B14F-4D97-AF65-F5344CB8AC3E}">
        <p14:creationId xmlns:p14="http://schemas.microsoft.com/office/powerpoint/2010/main" val="396070818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510" y="1513774"/>
            <a:ext cx="5853090" cy="3191575"/>
          </a:xfrm>
        </p:spPr>
        <p:txBody>
          <a:bodyPr/>
          <a:lstStyle/>
          <a:p>
            <a:r>
              <a:rPr lang="en-US" dirty="0" smtClean="0"/>
              <a:t>Introduction</a:t>
            </a:r>
          </a:p>
          <a:p>
            <a:r>
              <a:rPr lang="en-US" dirty="0" smtClean="0"/>
              <a:t>A little vocabulary</a:t>
            </a:r>
          </a:p>
          <a:p>
            <a:r>
              <a:rPr lang="en-US" dirty="0" smtClean="0"/>
              <a:t>Basic usage</a:t>
            </a:r>
          </a:p>
          <a:p>
            <a:r>
              <a:rPr lang="en-US" dirty="0" smtClean="0"/>
              <a:t>A bit further</a:t>
            </a:r>
          </a:p>
          <a:p>
            <a:pPr marL="0" indent="0">
              <a:buNone/>
            </a:pPr>
            <a:endParaRPr lang="en-US" dirty="0"/>
          </a:p>
        </p:txBody>
      </p:sp>
      <p:sp>
        <p:nvSpPr>
          <p:cNvPr id="3" name="Text Placeholder 2"/>
          <p:cNvSpPr>
            <a:spLocks noGrp="1"/>
          </p:cNvSpPr>
          <p:nvPr>
            <p:ph type="body" sz="quarter" idx="11"/>
          </p:nvPr>
        </p:nvSpPr>
        <p:spPr>
          <a:xfrm>
            <a:off x="7003366" y="1513774"/>
            <a:ext cx="1683434" cy="3039175"/>
          </a:xfrm>
        </p:spPr>
        <p:txBody>
          <a:bodyPr/>
          <a:lstStyle/>
          <a:p>
            <a:r>
              <a:rPr lang="fr-BE" dirty="0" smtClean="0"/>
              <a:t>00’20</a:t>
            </a:r>
          </a:p>
          <a:p>
            <a:r>
              <a:rPr lang="fr-BE" dirty="0" smtClean="0"/>
              <a:t>00’40</a:t>
            </a:r>
          </a:p>
          <a:p>
            <a:r>
              <a:rPr lang="fr-BE" dirty="0" smtClean="0"/>
              <a:t>02’30</a:t>
            </a:r>
          </a:p>
          <a:p>
            <a:r>
              <a:rPr lang="fr-BE" dirty="0" smtClean="0"/>
              <a:t>00’30</a:t>
            </a:r>
          </a:p>
        </p:txBody>
      </p:sp>
    </p:spTree>
    <p:extLst>
      <p:ext uri="{BB962C8B-B14F-4D97-AF65-F5344CB8AC3E}">
        <p14:creationId xmlns:p14="http://schemas.microsoft.com/office/powerpoint/2010/main" val="3342412142"/>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5468380" cy="381000"/>
          </a:xfrm>
        </p:spPr>
        <p:txBody>
          <a:bodyPr/>
          <a:lstStyle/>
          <a:p>
            <a:r>
              <a:rPr lang="fr-FR" dirty="0" smtClean="0"/>
              <a:t>Pull</a:t>
            </a:r>
            <a:endParaRPr lang="en-US" dirty="0"/>
          </a:p>
        </p:txBody>
      </p:sp>
      <p:sp>
        <p:nvSpPr>
          <p:cNvPr id="10" name="Content Placeholder 8"/>
          <p:cNvSpPr>
            <a:spLocks noGrp="1"/>
          </p:cNvSpPr>
          <p:nvPr>
            <p:ph sz="quarter" idx="10"/>
          </p:nvPr>
        </p:nvSpPr>
        <p:spPr>
          <a:xfrm>
            <a:off x="457200" y="2466173"/>
            <a:ext cx="8229600" cy="2467777"/>
          </a:xfrm>
        </p:spPr>
        <p:txBody>
          <a:bodyPr/>
          <a:lstStyle/>
          <a:p>
            <a:pPr marL="342900" lvl="0" indent="-342900">
              <a:buFont typeface="Wingdings" panose="05000000000000000000" pitchFamily="2" charset="2"/>
              <a:buChar char="§"/>
            </a:pPr>
            <a:r>
              <a:rPr lang="en-US" dirty="0"/>
              <a:t>Incorporates changes from a </a:t>
            </a:r>
            <a:r>
              <a:rPr lang="en-US" dirty="0" smtClean="0"/>
              <a:t>branch on a remote repo into </a:t>
            </a:r>
            <a:r>
              <a:rPr lang="en-US" dirty="0"/>
              <a:t>the current </a:t>
            </a:r>
            <a:r>
              <a:rPr lang="en-US" dirty="0" smtClean="0"/>
              <a:t>local branch</a:t>
            </a:r>
          </a:p>
          <a:p>
            <a:pPr marL="342900" lvl="0" indent="-342900">
              <a:buFont typeface="Wingdings" panose="05000000000000000000" pitchFamily="2" charset="2"/>
              <a:buChar char="§"/>
            </a:pPr>
            <a:r>
              <a:rPr lang="en-US" dirty="0" smtClean="0"/>
              <a:t>Shortcut for </a:t>
            </a:r>
            <a:r>
              <a:rPr lang="en-US" i="1" dirty="0" smtClean="0"/>
              <a:t>fetch</a:t>
            </a:r>
            <a:r>
              <a:rPr lang="en-US" dirty="0" smtClean="0"/>
              <a:t> + (</a:t>
            </a:r>
            <a:r>
              <a:rPr lang="en-US" b="1" i="1" dirty="0" smtClean="0"/>
              <a:t>merge</a:t>
            </a:r>
            <a:r>
              <a:rPr lang="en-US" dirty="0" smtClean="0"/>
              <a:t> or </a:t>
            </a:r>
            <a:r>
              <a:rPr lang="en-US" b="1" i="1" dirty="0" smtClean="0"/>
              <a:t>rebase</a:t>
            </a:r>
            <a:r>
              <a:rPr lang="en-US" dirty="0" smtClean="0"/>
              <a:t>)</a:t>
            </a:r>
          </a:p>
          <a:p>
            <a:pPr marL="342900" indent="-342900">
              <a:buFont typeface="Wingdings" panose="05000000000000000000" pitchFamily="2" charset="2"/>
              <a:buChar char="§"/>
            </a:pPr>
            <a:r>
              <a:rPr lang="en-GB" dirty="0"/>
              <a:t>Pull will not work if you have </a:t>
            </a:r>
            <a:r>
              <a:rPr lang="en-GB" dirty="0" smtClean="0"/>
              <a:t>unsaved local changes</a:t>
            </a:r>
          </a:p>
          <a:p>
            <a:r>
              <a:rPr lang="en-GB" dirty="0"/>
              <a:t>	</a:t>
            </a:r>
            <a:r>
              <a:rPr lang="en-GB" dirty="0" smtClean="0"/>
              <a:t>--&gt; </a:t>
            </a:r>
            <a:r>
              <a:rPr lang="en-GB" dirty="0">
                <a:latin typeface="Consolas" panose="020B0609020204030204" pitchFamily="49" charset="0"/>
              </a:rPr>
              <a:t>stash</a:t>
            </a:r>
            <a:r>
              <a:rPr lang="en-GB" dirty="0"/>
              <a:t>, </a:t>
            </a:r>
            <a:r>
              <a:rPr lang="en-GB" dirty="0">
                <a:latin typeface="Consolas" panose="020B0609020204030204" pitchFamily="49" charset="0"/>
              </a:rPr>
              <a:t>commit</a:t>
            </a:r>
            <a:r>
              <a:rPr lang="en-GB" dirty="0"/>
              <a:t> or </a:t>
            </a:r>
            <a:r>
              <a:rPr lang="en-GB" dirty="0" smtClean="0">
                <a:latin typeface="Consolas" panose="020B0609020204030204" pitchFamily="49" charset="0"/>
              </a:rPr>
              <a:t>reset</a:t>
            </a:r>
            <a:endParaRPr lang="fr-BE" dirty="0">
              <a:latin typeface="Consolas" panose="020B0609020204030204" pitchFamily="49" charset="0"/>
            </a:endParaRPr>
          </a:p>
        </p:txBody>
      </p:sp>
      <p:grpSp>
        <p:nvGrpSpPr>
          <p:cNvPr id="2" name="Groupe 1"/>
          <p:cNvGrpSpPr/>
          <p:nvPr/>
        </p:nvGrpSpPr>
        <p:grpSpPr>
          <a:xfrm>
            <a:off x="3930500" y="408296"/>
            <a:ext cx="4602081" cy="1841688"/>
            <a:chOff x="5136282" y="408296"/>
            <a:chExt cx="3396299" cy="1359151"/>
          </a:xfrm>
        </p:grpSpPr>
        <p:sp>
          <p:nvSpPr>
            <p:cNvPr id="17" name="Rectangle à coins arrondis 16"/>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19" name="Connecteur droit 18"/>
            <p:cNvCxnSpPr>
              <a:stCxn id="17"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à coins arrondis 19"/>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21" name="Connecteur droit 20"/>
            <p:cNvCxnSpPr>
              <a:stCxn id="20"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lèche gauche 22"/>
            <p:cNvSpPr/>
            <p:nvPr/>
          </p:nvSpPr>
          <p:spPr>
            <a:xfrm>
              <a:off x="7251406" y="1002573"/>
              <a:ext cx="922471"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Fetch</a:t>
              </a:r>
              <a:endParaRPr lang="en-US" sz="800" dirty="0"/>
            </a:p>
          </p:txBody>
        </p:sp>
        <p:sp>
          <p:nvSpPr>
            <p:cNvPr id="29" name="Rectangle à coins arrondis 28"/>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0" name="Rectangle à coins arrondis 29"/>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1" name="Connecteur droit 30"/>
            <p:cNvCxnSpPr>
              <a:stCxn id="29"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30"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Flèche gauche 33"/>
            <p:cNvSpPr/>
            <p:nvPr/>
          </p:nvSpPr>
          <p:spPr>
            <a:xfrm>
              <a:off x="5491899" y="1002573"/>
              <a:ext cx="1717903"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Merge / Rebase</a:t>
              </a:r>
              <a:endParaRPr lang="en-US" sz="800" dirty="0"/>
            </a:p>
          </p:txBody>
        </p:sp>
      </p:grpSp>
    </p:spTree>
    <p:extLst>
      <p:ext uri="{BB962C8B-B14F-4D97-AF65-F5344CB8AC3E}">
        <p14:creationId xmlns:p14="http://schemas.microsoft.com/office/powerpoint/2010/main" val="32117781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488503"/>
            <a:ext cx="8534400" cy="457935"/>
          </a:xfrm>
        </p:spPr>
        <p:txBody>
          <a:bodyPr/>
          <a:lstStyle/>
          <a:p>
            <a:r>
              <a:rPr lang="en-US" dirty="0" smtClean="0"/>
              <a:t>	Merge 			 	Rebase</a:t>
            </a:r>
            <a:endParaRPr lang="en-US" dirty="0"/>
          </a:p>
        </p:txBody>
      </p:sp>
      <p:sp>
        <p:nvSpPr>
          <p:cNvPr id="40" name="ZoneTexte 39"/>
          <p:cNvSpPr txBox="1"/>
          <p:nvPr/>
        </p:nvSpPr>
        <p:spPr bwMode="black">
          <a:xfrm>
            <a:off x="748089" y="1152704"/>
            <a:ext cx="67604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41" name="ZoneTexte 40"/>
          <p:cNvSpPr txBox="1"/>
          <p:nvPr/>
        </p:nvSpPr>
        <p:spPr bwMode="black">
          <a:xfrm>
            <a:off x="2915731" y="1177975"/>
            <a:ext cx="732371"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4" name="Rectangle à coins arrondis 83"/>
          <p:cNvSpPr/>
          <p:nvPr/>
        </p:nvSpPr>
        <p:spPr>
          <a:xfrm>
            <a:off x="1355889" y="3394678"/>
            <a:ext cx="651600" cy="118800"/>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tx1"/>
                </a:solidFill>
                <a:latin typeface="Consolas" panose="020B0609020204030204" pitchFamily="49" charset="0"/>
                <a:cs typeface="Consolas" panose="020B0609020204030204" pitchFamily="49" charset="0"/>
              </a:rPr>
              <a:t>1cbf5873</a:t>
            </a:r>
            <a:endParaRPr lang="en-US" sz="700" dirty="0">
              <a:solidFill>
                <a:schemeClr val="tx1"/>
              </a:solidFill>
              <a:latin typeface="Consolas" panose="020B0609020204030204" pitchFamily="49" charset="0"/>
              <a:cs typeface="Consolas" panose="020B0609020204030204" pitchFamily="49" charset="0"/>
            </a:endParaRPr>
          </a:p>
        </p:txBody>
      </p:sp>
      <p:sp>
        <p:nvSpPr>
          <p:cNvPr id="104" name="ZoneTexte 103"/>
          <p:cNvSpPr txBox="1"/>
          <p:nvPr/>
        </p:nvSpPr>
        <p:spPr bwMode="black">
          <a:xfrm>
            <a:off x="1111179" y="2660188"/>
            <a:ext cx="1508705" cy="304699"/>
          </a:xfrm>
          <a:prstGeom prst="rect">
            <a:avLst/>
          </a:prstGeom>
          <a:noFill/>
        </p:spPr>
        <p:txBody>
          <a:bodyPr wrap="square" lIns="85730" tIns="0" rIns="0" bIns="0" rtlCol="0">
            <a:spAutoFit/>
          </a:bodyPr>
          <a:lstStyle/>
          <a:p>
            <a:pPr>
              <a:buClr>
                <a:schemeClr val="tx2"/>
              </a:buClr>
            </a:pPr>
            <a:r>
              <a:rPr lang="fr-FR" sz="900" b="1" dirty="0" smtClean="0">
                <a:solidFill>
                  <a:schemeClr val="tx2"/>
                </a:solidFill>
                <a:latin typeface="Consolas" panose="020B0609020204030204" pitchFamily="49" charset="0"/>
                <a:cs typeface="Consolas" panose="020B0609020204030204" pitchFamily="49" charset="0"/>
              </a:rPr>
              <a:t>$ git </a:t>
            </a:r>
            <a:r>
              <a:rPr lang="fr-FR" sz="900" b="1" dirty="0" err="1" smtClean="0">
                <a:solidFill>
                  <a:schemeClr val="tx2"/>
                </a:solidFill>
                <a:latin typeface="Consolas" panose="020B0609020204030204" pitchFamily="49" charset="0"/>
                <a:cs typeface="Consolas" panose="020B0609020204030204" pitchFamily="49" charset="0"/>
              </a:rPr>
              <a:t>checkout</a:t>
            </a:r>
            <a:r>
              <a:rPr lang="fr-FR" sz="900" b="1" dirty="0" smtClean="0">
                <a:solidFill>
                  <a:schemeClr val="tx2"/>
                </a:solidFill>
                <a:latin typeface="Consolas" panose="020B0609020204030204" pitchFamily="49" charset="0"/>
                <a:cs typeface="Consolas" panose="020B0609020204030204" pitchFamily="49" charset="0"/>
              </a:rPr>
              <a:t> master</a:t>
            </a:r>
            <a:endParaRPr lang="en-US" sz="900" b="1" dirty="0" smtClean="0">
              <a:solidFill>
                <a:schemeClr val="tx2"/>
              </a:solidFill>
              <a:latin typeface="Consolas" panose="020B0609020204030204" pitchFamily="49" charset="0"/>
              <a:cs typeface="Consolas" panose="020B0609020204030204" pitchFamily="49" charset="0"/>
            </a:endParaRPr>
          </a:p>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merge FEATURE_1</a:t>
            </a:r>
            <a:endParaRPr lang="en-US" sz="900" b="1" dirty="0">
              <a:solidFill>
                <a:schemeClr val="tx2"/>
              </a:solidFill>
              <a:latin typeface="Consolas" panose="020B0609020204030204" pitchFamily="49" charset="0"/>
              <a:cs typeface="Consolas" panose="020B0609020204030204" pitchFamily="49" charset="0"/>
            </a:endParaRPr>
          </a:p>
        </p:txBody>
      </p:sp>
      <p:sp>
        <p:nvSpPr>
          <p:cNvPr id="105" name="ZoneTexte 104"/>
          <p:cNvSpPr txBox="1"/>
          <p:nvPr/>
        </p:nvSpPr>
        <p:spPr bwMode="black">
          <a:xfrm>
            <a:off x="5986619" y="2660188"/>
            <a:ext cx="1795221" cy="304699"/>
          </a:xfrm>
          <a:prstGeom prst="rect">
            <a:avLst/>
          </a:prstGeom>
          <a:noFill/>
        </p:spPr>
        <p:txBody>
          <a:bodyPr wrap="square" lIns="85730" tIns="0" rIns="0" bIns="0" rtlCol="0">
            <a:spAutoFit/>
          </a:bodyPr>
          <a:lstStyle/>
          <a:p>
            <a:pPr>
              <a:buClr>
                <a:schemeClr val="tx2"/>
              </a:buClr>
            </a:pPr>
            <a:r>
              <a:rPr lang="fr-FR" sz="900" b="1" dirty="0">
                <a:solidFill>
                  <a:schemeClr val="tx2"/>
                </a:solidFill>
                <a:latin typeface="Consolas" panose="020B0609020204030204" pitchFamily="49" charset="0"/>
                <a:cs typeface="Consolas" panose="020B0609020204030204" pitchFamily="49" charset="0"/>
              </a:rPr>
              <a:t>$ git </a:t>
            </a:r>
            <a:r>
              <a:rPr lang="fr-FR" sz="900" b="1" dirty="0" err="1">
                <a:solidFill>
                  <a:schemeClr val="tx2"/>
                </a:solidFill>
                <a:latin typeface="Consolas" panose="020B0609020204030204" pitchFamily="49" charset="0"/>
                <a:cs typeface="Consolas" panose="020B0609020204030204" pitchFamily="49" charset="0"/>
              </a:rPr>
              <a:t>checkout</a:t>
            </a:r>
            <a:r>
              <a:rPr lang="fr-FR" sz="900" b="1" dirty="0">
                <a:solidFill>
                  <a:schemeClr val="tx2"/>
                </a:solidFill>
                <a:latin typeface="Consolas" panose="020B0609020204030204" pitchFamily="49" charset="0"/>
                <a:cs typeface="Consolas" panose="020B0609020204030204" pitchFamily="49" charset="0"/>
              </a:rPr>
              <a:t> </a:t>
            </a:r>
            <a:r>
              <a:rPr lang="fr-FR" sz="900" b="1" dirty="0" smtClean="0">
                <a:solidFill>
                  <a:schemeClr val="tx2"/>
                </a:solidFill>
                <a:latin typeface="Consolas" panose="020B0609020204030204" pitchFamily="49" charset="0"/>
                <a:cs typeface="Consolas" panose="020B0609020204030204" pitchFamily="49" charset="0"/>
              </a:rPr>
              <a:t>FEATURE_1</a:t>
            </a:r>
            <a:endParaRPr lang="en-US" sz="900" b="1" dirty="0" smtClean="0">
              <a:solidFill>
                <a:schemeClr val="tx2"/>
              </a:solidFill>
              <a:latin typeface="Consolas" panose="020B0609020204030204" pitchFamily="49" charset="0"/>
              <a:cs typeface="Consolas" panose="020B0609020204030204" pitchFamily="49" charset="0"/>
            </a:endParaRPr>
          </a:p>
          <a:p>
            <a:pPr marL="0" indent="0">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rebase master</a:t>
            </a:r>
          </a:p>
        </p:txBody>
      </p:sp>
      <p:sp>
        <p:nvSpPr>
          <p:cNvPr id="118" name="Rectangle à coins arrondis 117"/>
          <p:cNvSpPr/>
          <p:nvPr/>
        </p:nvSpPr>
        <p:spPr>
          <a:xfrm>
            <a:off x="1363489" y="117813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19" name="Rectangle à coins arrondis 118"/>
          <p:cNvSpPr/>
          <p:nvPr/>
        </p:nvSpPr>
        <p:spPr>
          <a:xfrm>
            <a:off x="1360313" y="1463598"/>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20" name="Rectangle à coins arrondis 119"/>
          <p:cNvSpPr/>
          <p:nvPr/>
        </p:nvSpPr>
        <p:spPr>
          <a:xfrm>
            <a:off x="1366743" y="175141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21" name="Rectangle à coins arrondis 120"/>
          <p:cNvSpPr/>
          <p:nvPr/>
        </p:nvSpPr>
        <p:spPr>
          <a:xfrm>
            <a:off x="1366743" y="203271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22" name="Rectangle à coins arrondis 121"/>
          <p:cNvSpPr/>
          <p:nvPr/>
        </p:nvSpPr>
        <p:spPr>
          <a:xfrm>
            <a:off x="1366743" y="2317817"/>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24" name="Rectangle à coins arrondis 123"/>
          <p:cNvSpPr/>
          <p:nvPr/>
        </p:nvSpPr>
        <p:spPr>
          <a:xfrm>
            <a:off x="2221909"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25" name="Rectangle à coins arrondis 124"/>
          <p:cNvSpPr/>
          <p:nvPr/>
        </p:nvSpPr>
        <p:spPr>
          <a:xfrm>
            <a:off x="2221909"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4126" name="Connecteur droit avec flèche 4125"/>
          <p:cNvCxnSpPr/>
          <p:nvPr/>
        </p:nvCxnSpPr>
        <p:spPr>
          <a:xfrm flipV="1">
            <a:off x="1708729"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flipV="1">
            <a:off x="1708729"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V="1">
            <a:off x="1708729"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flipV="1">
            <a:off x="1708729"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2546929"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p:nvPr/>
        </p:nvCxnSpPr>
        <p:spPr>
          <a:xfrm flipV="1">
            <a:off x="2053969"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bwMode="black">
          <a:xfrm>
            <a:off x="5472875" y="1175228"/>
            <a:ext cx="570617"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81" name="ZoneTexte 80"/>
          <p:cNvSpPr txBox="1"/>
          <p:nvPr/>
        </p:nvSpPr>
        <p:spPr bwMode="black">
          <a:xfrm>
            <a:off x="7579786" y="1159275"/>
            <a:ext cx="97590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5" name="Rectangle à coins arrondis 84"/>
          <p:cNvSpPr/>
          <p:nvPr/>
        </p:nvSpPr>
        <p:spPr>
          <a:xfrm>
            <a:off x="6069633" y="117813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86" name="Rectangle à coins arrondis 85"/>
          <p:cNvSpPr/>
          <p:nvPr/>
        </p:nvSpPr>
        <p:spPr>
          <a:xfrm>
            <a:off x="6066457" y="1463598"/>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87" name="Rectangle à coins arrondis 86"/>
          <p:cNvSpPr/>
          <p:nvPr/>
        </p:nvSpPr>
        <p:spPr>
          <a:xfrm>
            <a:off x="6072887" y="175141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88" name="Rectangle à coins arrondis 87"/>
          <p:cNvSpPr/>
          <p:nvPr/>
        </p:nvSpPr>
        <p:spPr>
          <a:xfrm>
            <a:off x="6072887" y="203271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93" name="Rectangle à coins arrondis 92"/>
          <p:cNvSpPr/>
          <p:nvPr/>
        </p:nvSpPr>
        <p:spPr>
          <a:xfrm>
            <a:off x="6072887" y="2317817"/>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94" name="Rectangle à coins arrondis 93"/>
          <p:cNvSpPr/>
          <p:nvPr/>
        </p:nvSpPr>
        <p:spPr>
          <a:xfrm>
            <a:off x="6928053"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95" name="Rectangle à coins arrondis 94"/>
          <p:cNvSpPr/>
          <p:nvPr/>
        </p:nvSpPr>
        <p:spPr>
          <a:xfrm>
            <a:off x="6928053"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96" name="Connecteur droit avec flèche 95"/>
          <p:cNvCxnSpPr/>
          <p:nvPr/>
        </p:nvCxnSpPr>
        <p:spPr>
          <a:xfrm flipV="1">
            <a:off x="641487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flipV="1">
            <a:off x="641487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V="1">
            <a:off x="641487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p:nvPr/>
        </p:nvCxnSpPr>
        <p:spPr>
          <a:xfrm flipV="1">
            <a:off x="641487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flipV="1">
            <a:off x="725307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p:nvPr/>
        </p:nvCxnSpPr>
        <p:spPr>
          <a:xfrm flipV="1">
            <a:off x="676011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bwMode="black">
          <a:xfrm>
            <a:off x="723697" y="3392937"/>
            <a:ext cx="719003" cy="140240"/>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03" name="ZoneTexte 102"/>
          <p:cNvSpPr txBox="1"/>
          <p:nvPr/>
        </p:nvSpPr>
        <p:spPr bwMode="black">
          <a:xfrm>
            <a:off x="2860350" y="3690860"/>
            <a:ext cx="75403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06" name="Rectangle à coins arrondis 105"/>
          <p:cNvSpPr/>
          <p:nvPr/>
        </p:nvSpPr>
        <p:spPr>
          <a:xfrm>
            <a:off x="1359065" y="367894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07" name="Rectangle à coins arrondis 106"/>
          <p:cNvSpPr/>
          <p:nvPr/>
        </p:nvSpPr>
        <p:spPr>
          <a:xfrm>
            <a:off x="1355889" y="3964406"/>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08" name="Rectangle à coins arrondis 107"/>
          <p:cNvSpPr/>
          <p:nvPr/>
        </p:nvSpPr>
        <p:spPr>
          <a:xfrm>
            <a:off x="1362319" y="425222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09" name="Rectangle à coins arrondis 108"/>
          <p:cNvSpPr/>
          <p:nvPr/>
        </p:nvSpPr>
        <p:spPr>
          <a:xfrm>
            <a:off x="1362319" y="4533521"/>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10" name="Rectangle à coins arrondis 109"/>
          <p:cNvSpPr/>
          <p:nvPr/>
        </p:nvSpPr>
        <p:spPr>
          <a:xfrm>
            <a:off x="1362319" y="481862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11" name="Rectangle à coins arrondis 110"/>
          <p:cNvSpPr/>
          <p:nvPr/>
        </p:nvSpPr>
        <p:spPr>
          <a:xfrm>
            <a:off x="2217485" y="3678943"/>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12" name="Rectangle à coins arrondis 111"/>
          <p:cNvSpPr/>
          <p:nvPr/>
        </p:nvSpPr>
        <p:spPr>
          <a:xfrm>
            <a:off x="2217485" y="3960794"/>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13" name="Connecteur droit avec flèche 112"/>
          <p:cNvCxnSpPr/>
          <p:nvPr/>
        </p:nvCxnSpPr>
        <p:spPr>
          <a:xfrm flipV="1">
            <a:off x="1704305"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4" name="Connecteur droit avec flèche 113"/>
          <p:cNvCxnSpPr/>
          <p:nvPr/>
        </p:nvCxnSpPr>
        <p:spPr>
          <a:xfrm flipV="1">
            <a:off x="1704305"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p:nvPr/>
        </p:nvCxnSpPr>
        <p:spPr>
          <a:xfrm flipV="1">
            <a:off x="1704305"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p:nvPr/>
        </p:nvCxnSpPr>
        <p:spPr>
          <a:xfrm flipV="1">
            <a:off x="1704305"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flipV="1">
            <a:off x="2542505"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23" name="Connecteur en angle 122"/>
          <p:cNvCxnSpPr/>
          <p:nvPr/>
        </p:nvCxnSpPr>
        <p:spPr>
          <a:xfrm flipV="1">
            <a:off x="2049545" y="4131633"/>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bwMode="black">
          <a:xfrm>
            <a:off x="5472875" y="3676589"/>
            <a:ext cx="612133"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27" name="ZoneTexte 126"/>
          <p:cNvSpPr txBox="1"/>
          <p:nvPr/>
        </p:nvSpPr>
        <p:spPr bwMode="black">
          <a:xfrm>
            <a:off x="7578093" y="3079480"/>
            <a:ext cx="896280"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8" name="Rectangle à coins arrondis 127"/>
          <p:cNvSpPr/>
          <p:nvPr/>
        </p:nvSpPr>
        <p:spPr>
          <a:xfrm>
            <a:off x="6069633" y="367894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29" name="Rectangle à coins arrondis 128"/>
          <p:cNvSpPr/>
          <p:nvPr/>
        </p:nvSpPr>
        <p:spPr>
          <a:xfrm>
            <a:off x="6066457" y="3964406"/>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30" name="Rectangle à coins arrondis 129"/>
          <p:cNvSpPr/>
          <p:nvPr/>
        </p:nvSpPr>
        <p:spPr>
          <a:xfrm>
            <a:off x="6072887" y="425222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31" name="Rectangle à coins arrondis 130"/>
          <p:cNvSpPr/>
          <p:nvPr/>
        </p:nvSpPr>
        <p:spPr>
          <a:xfrm>
            <a:off x="6072887" y="4533521"/>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32" name="Rectangle à coins arrondis 131"/>
          <p:cNvSpPr/>
          <p:nvPr/>
        </p:nvSpPr>
        <p:spPr>
          <a:xfrm>
            <a:off x="6072887" y="481862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33" name="Rectangle à coins arrondis 132"/>
          <p:cNvSpPr/>
          <p:nvPr/>
        </p:nvSpPr>
        <p:spPr>
          <a:xfrm>
            <a:off x="6921072" y="3113810"/>
            <a:ext cx="650040" cy="119639"/>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c769fc41</a:t>
            </a:r>
          </a:p>
        </p:txBody>
      </p:sp>
      <p:sp>
        <p:nvSpPr>
          <p:cNvPr id="134" name="Rectangle à coins arrondis 133"/>
          <p:cNvSpPr/>
          <p:nvPr/>
        </p:nvSpPr>
        <p:spPr>
          <a:xfrm>
            <a:off x="6921072" y="3395661"/>
            <a:ext cx="650040" cy="119639"/>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57387afd</a:t>
            </a:r>
          </a:p>
        </p:txBody>
      </p:sp>
      <p:cxnSp>
        <p:nvCxnSpPr>
          <p:cNvPr id="135" name="Connecteur droit avec flèche 134"/>
          <p:cNvCxnSpPr/>
          <p:nvPr/>
        </p:nvCxnSpPr>
        <p:spPr>
          <a:xfrm flipV="1">
            <a:off x="6414873"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flipV="1">
            <a:off x="6414873"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p:cNvCxnSpPr/>
          <p:nvPr/>
        </p:nvCxnSpPr>
        <p:spPr>
          <a:xfrm flipV="1">
            <a:off x="6414873"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p:nvPr/>
        </p:nvCxnSpPr>
        <p:spPr>
          <a:xfrm flipV="1">
            <a:off x="6414873"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p:cNvCxnSpPr/>
          <p:nvPr/>
        </p:nvCxnSpPr>
        <p:spPr>
          <a:xfrm flipV="1">
            <a:off x="7266312" y="3257550"/>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1" name="Connecteur en angle 150"/>
          <p:cNvCxnSpPr/>
          <p:nvPr/>
        </p:nvCxnSpPr>
        <p:spPr>
          <a:xfrm rot="10800000">
            <a:off x="2049547" y="3451345"/>
            <a:ext cx="496212" cy="176398"/>
          </a:xfrm>
          <a:prstGeom prst="bentConnector3">
            <a:avLst>
              <a:gd name="adj1" fmla="val -868"/>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2" name="Connecteur droit avec flèche 151"/>
          <p:cNvCxnSpPr/>
          <p:nvPr/>
        </p:nvCxnSpPr>
        <p:spPr>
          <a:xfrm flipV="1">
            <a:off x="1704305" y="3539803"/>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80" name="Connecteur en angle 79"/>
          <p:cNvCxnSpPr>
            <a:stCxn id="128" idx="3"/>
            <a:endCxn id="134" idx="2"/>
          </p:cNvCxnSpPr>
          <p:nvPr/>
        </p:nvCxnSpPr>
        <p:spPr>
          <a:xfrm flipV="1">
            <a:off x="6719673" y="3515300"/>
            <a:ext cx="526419" cy="223463"/>
          </a:xfrm>
          <a:prstGeom prst="bentConnector2">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343400" y="782075"/>
            <a:ext cx="0" cy="422807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p:nvPr/>
        </p:nvCxnSpPr>
        <p:spPr>
          <a:xfrm flipV="1">
            <a:off x="610948" y="1142096"/>
            <a:ext cx="0" cy="1295360"/>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bwMode="black">
          <a:xfrm rot="16200000">
            <a:off x="179894" y="168205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cxnSp>
        <p:nvCxnSpPr>
          <p:cNvPr id="73" name="Connecteur droit avec flèche 72"/>
          <p:cNvCxnSpPr/>
          <p:nvPr/>
        </p:nvCxnSpPr>
        <p:spPr>
          <a:xfrm flipV="1">
            <a:off x="5343961" y="1142096"/>
            <a:ext cx="0" cy="1295360"/>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bwMode="black">
          <a:xfrm rot="16200000">
            <a:off x="4912907" y="168205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spTree>
    <p:extLst>
      <p:ext uri="{BB962C8B-B14F-4D97-AF65-F5344CB8AC3E}">
        <p14:creationId xmlns:p14="http://schemas.microsoft.com/office/powerpoint/2010/main" val="14489366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6002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1371600" cy="381000"/>
          </a:xfrm>
        </p:spPr>
        <p:txBody>
          <a:bodyPr/>
          <a:lstStyle/>
          <a:p>
            <a:r>
              <a:rPr lang="fr-FR" dirty="0" smtClean="0"/>
              <a:t>Push</a:t>
            </a:r>
            <a:endParaRPr lang="en-US" dirty="0"/>
          </a:p>
        </p:txBody>
      </p:sp>
      <p:sp>
        <p:nvSpPr>
          <p:cNvPr id="10" name="Content Placeholder 8"/>
          <p:cNvSpPr>
            <a:spLocks noGrp="1"/>
          </p:cNvSpPr>
          <p:nvPr>
            <p:ph sz="quarter" idx="10"/>
          </p:nvPr>
        </p:nvSpPr>
        <p:spPr>
          <a:xfrm>
            <a:off x="457200" y="2544762"/>
            <a:ext cx="8229600" cy="1474788"/>
          </a:xfrm>
        </p:spPr>
        <p:txBody>
          <a:bodyPr/>
          <a:lstStyle/>
          <a:p>
            <a:pPr marL="342900" indent="-342900">
              <a:buFont typeface="Wingdings" panose="05000000000000000000" pitchFamily="2" charset="2"/>
              <a:buChar char="§"/>
            </a:pPr>
            <a:r>
              <a:rPr lang="en-US" dirty="0" smtClean="0"/>
              <a:t>Updates a remote branch from your local branch</a:t>
            </a:r>
            <a:endParaRPr lang="fr-FR" dirty="0"/>
          </a:p>
          <a:p>
            <a:pPr marL="342900" lvl="0" indent="-342900">
              <a:buFont typeface="Wingdings" panose="05000000000000000000" pitchFamily="2" charset="2"/>
              <a:buChar char="§"/>
            </a:pPr>
            <a:r>
              <a:rPr lang="en-US" dirty="0" smtClean="0"/>
              <a:t>Sends objects (commits) necessary </a:t>
            </a:r>
            <a:r>
              <a:rPr lang="en-US" dirty="0"/>
              <a:t>to complete the given </a:t>
            </a:r>
            <a:r>
              <a:rPr lang="en-US" dirty="0" smtClean="0"/>
              <a:t>branch</a:t>
            </a:r>
            <a:endParaRPr lang="fr-BE" dirty="0" smtClean="0"/>
          </a:p>
        </p:txBody>
      </p:sp>
      <p:grpSp>
        <p:nvGrpSpPr>
          <p:cNvPr id="2" name="Groupe 1"/>
          <p:cNvGrpSpPr/>
          <p:nvPr/>
        </p:nvGrpSpPr>
        <p:grpSpPr>
          <a:xfrm>
            <a:off x="4078516" y="408296"/>
            <a:ext cx="4454065" cy="1782454"/>
            <a:chOff x="5136282" y="408296"/>
            <a:chExt cx="3396299" cy="1359151"/>
          </a:xfrm>
        </p:grpSpPr>
        <p:sp>
          <p:nvSpPr>
            <p:cNvPr id="5" name="Rectangle à coins arrondis 4"/>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6" name="Connecteur droit 5"/>
            <p:cNvCxnSpPr>
              <a:stCxn id="5"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1" name="Connecteur droit 10"/>
            <p:cNvCxnSpPr>
              <a:stCxn id="8"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4" name="Rectangle à coins arrondis 13"/>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5" name="Connecteur droit 14"/>
            <p:cNvCxnSpPr>
              <a:stCxn id="13"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14"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lèche droite 17"/>
            <p:cNvSpPr/>
            <p:nvPr/>
          </p:nvSpPr>
          <p:spPr>
            <a:xfrm>
              <a:off x="7253397" y="1428750"/>
              <a:ext cx="922905"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Push</a:t>
              </a:r>
              <a:endParaRPr lang="en-US" sz="800" dirty="0"/>
            </a:p>
          </p:txBody>
        </p:sp>
        <p:sp>
          <p:nvSpPr>
            <p:cNvPr id="19" name="Flèche droite 18"/>
            <p:cNvSpPr/>
            <p:nvPr/>
          </p:nvSpPr>
          <p:spPr>
            <a:xfrm>
              <a:off x="6325235" y="1122930"/>
              <a:ext cx="893033"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Commit</a:t>
              </a:r>
              <a:endParaRPr lang="en-US" sz="800" dirty="0"/>
            </a:p>
          </p:txBody>
        </p:sp>
        <p:sp>
          <p:nvSpPr>
            <p:cNvPr id="20" name="Flèche droite 19"/>
            <p:cNvSpPr/>
            <p:nvPr/>
          </p:nvSpPr>
          <p:spPr>
            <a:xfrm>
              <a:off x="5492726" y="822913"/>
              <a:ext cx="785736"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Add</a:t>
              </a:r>
              <a:endParaRPr lang="en-US" sz="800" dirty="0"/>
            </a:p>
          </p:txBody>
        </p:sp>
      </p:grpSp>
    </p:spTree>
    <p:extLst>
      <p:ext uri="{BB962C8B-B14F-4D97-AF65-F5344CB8AC3E}">
        <p14:creationId xmlns:p14="http://schemas.microsoft.com/office/powerpoint/2010/main" val="1998450012"/>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Basic usage</a:t>
            </a:r>
            <a:endParaRPr lang="en-US" b="1" dirty="0"/>
          </a:p>
        </p:txBody>
      </p:sp>
    </p:spTree>
    <p:extLst>
      <p:ext uri="{BB962C8B-B14F-4D97-AF65-F5344CB8AC3E}">
        <p14:creationId xmlns:p14="http://schemas.microsoft.com/office/powerpoint/2010/main" val="17150394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t>Notice</a:t>
            </a:r>
            <a:endParaRPr lang="fr-BE" dirty="0"/>
          </a:p>
          <a:p>
            <a:endParaRPr lang="en-US" dirty="0"/>
          </a:p>
        </p:txBody>
      </p:sp>
      <p:sp>
        <p:nvSpPr>
          <p:cNvPr id="10" name="Content Placeholder 8"/>
          <p:cNvSpPr>
            <a:spLocks noGrp="1"/>
          </p:cNvSpPr>
          <p:nvPr>
            <p:ph sz="quarter" idx="10"/>
          </p:nvPr>
        </p:nvSpPr>
        <p:spPr>
          <a:xfrm>
            <a:off x="457200" y="1657350"/>
            <a:ext cx="8077200" cy="3486150"/>
          </a:xfrm>
        </p:spPr>
        <p:txBody>
          <a:bodyPr/>
          <a:lstStyle/>
          <a:p>
            <a:pPr marL="342900" indent="-342900">
              <a:spcBef>
                <a:spcPts val="900"/>
              </a:spcBef>
              <a:buFont typeface="Wingdings" panose="05000000000000000000" pitchFamily="2" charset="2"/>
              <a:buChar char="§"/>
            </a:pPr>
            <a:r>
              <a:rPr lang="en-US" dirty="0" err="1" smtClean="0"/>
              <a:t>Git</a:t>
            </a:r>
            <a:r>
              <a:rPr lang="en-US" dirty="0" smtClean="0"/>
              <a:t> offers tens of commands for all usage</a:t>
            </a:r>
          </a:p>
          <a:p>
            <a:pPr marL="342900" indent="-342900">
              <a:spcBef>
                <a:spcPts val="900"/>
              </a:spcBef>
              <a:buFont typeface="Wingdings" panose="05000000000000000000" pitchFamily="2" charset="2"/>
              <a:buChar char="§"/>
            </a:pPr>
            <a:r>
              <a:rPr lang="en-US" b="1" dirty="0"/>
              <a:t>Only </a:t>
            </a:r>
            <a:r>
              <a:rPr lang="en-US" b="1" dirty="0" smtClean="0"/>
              <a:t>the most common commands and options are </a:t>
            </a:r>
            <a:r>
              <a:rPr lang="en-US" b="1" dirty="0"/>
              <a:t>presented in this section</a:t>
            </a:r>
          </a:p>
          <a:p>
            <a:pPr marL="342900" indent="-342900">
              <a:spcBef>
                <a:spcPts val="900"/>
              </a:spcBef>
              <a:buFont typeface="Wingdings" panose="05000000000000000000" pitchFamily="2" charset="2"/>
              <a:buChar char="§"/>
            </a:pPr>
            <a:r>
              <a:rPr lang="en-US" dirty="0" smtClean="0"/>
              <a:t>For a comprehensive list of </a:t>
            </a:r>
            <a:r>
              <a:rPr lang="en-US" dirty="0" err="1" smtClean="0"/>
              <a:t>Git</a:t>
            </a:r>
            <a:r>
              <a:rPr lang="en-US" dirty="0" smtClean="0"/>
              <a:t> commands visit </a:t>
            </a:r>
            <a:r>
              <a:rPr lang="en-US" dirty="0" err="1" smtClean="0"/>
              <a:t>Git</a:t>
            </a:r>
            <a:r>
              <a:rPr lang="fr-FR" dirty="0"/>
              <a:t> </a:t>
            </a:r>
            <a:r>
              <a:rPr lang="en-US" dirty="0" smtClean="0"/>
              <a:t>official </a:t>
            </a:r>
            <a:r>
              <a:rPr lang="en-US" dirty="0"/>
              <a:t>page: </a:t>
            </a:r>
            <a:r>
              <a:rPr lang="en-US" dirty="0">
                <a:hlinkClick r:id="rId3"/>
              </a:rPr>
              <a:t>https://</a:t>
            </a:r>
            <a:r>
              <a:rPr lang="en-US" dirty="0" smtClean="0">
                <a:hlinkClick r:id="rId3"/>
              </a:rPr>
              <a:t>git-scm.com/docs</a:t>
            </a:r>
            <a:r>
              <a:rPr lang="en-US" dirty="0" smtClean="0"/>
              <a:t> </a:t>
            </a:r>
          </a:p>
          <a:p>
            <a:pPr marL="342900" indent="-342900">
              <a:spcBef>
                <a:spcPts val="900"/>
              </a:spcBef>
              <a:buFont typeface="Wingdings" panose="05000000000000000000" pitchFamily="2" charset="2"/>
              <a:buChar char="§"/>
            </a:pPr>
            <a:r>
              <a:rPr lang="en-US" dirty="0" err="1"/>
              <a:t>Git</a:t>
            </a:r>
            <a:r>
              <a:rPr lang="en-US" dirty="0"/>
              <a:t> Cheat Sheet</a:t>
            </a:r>
            <a:br>
              <a:rPr lang="en-US" dirty="0"/>
            </a:br>
            <a:r>
              <a:rPr lang="en-US" sz="1600" dirty="0">
                <a:hlinkClick r:id="rId4"/>
              </a:rPr>
              <a:t>https://gitlab.com/gitlab-com/marketing/raw/master/design/print/git-cheatsheet/print-pdf/git-cheatsheet.pdf</a:t>
            </a:r>
            <a:r>
              <a:rPr lang="en-US" sz="1600" dirty="0"/>
              <a:t> </a:t>
            </a:r>
            <a:endParaRPr lang="en-US" sz="1600" dirty="0" smtClean="0"/>
          </a:p>
          <a:p>
            <a:pPr marL="342900" indent="-342900">
              <a:spcBef>
                <a:spcPts val="900"/>
              </a:spcBef>
              <a:buFont typeface="Wingdings" panose="05000000000000000000" pitchFamily="2" charset="2"/>
              <a:buChar char="§"/>
            </a:pPr>
            <a:r>
              <a:rPr lang="en-GB" dirty="0" smtClean="0"/>
              <a:t>Stack </a:t>
            </a:r>
            <a:r>
              <a:rPr lang="en-GB" b="1" dirty="0" smtClean="0"/>
              <a:t>overflow</a:t>
            </a:r>
            <a:r>
              <a:rPr lang="en-GB" sz="1600" dirty="0" smtClean="0"/>
              <a:t> </a:t>
            </a:r>
            <a:r>
              <a:rPr lang="en-GB" sz="1600" dirty="0" smtClean="0"/>
              <a:t>- </a:t>
            </a:r>
            <a:r>
              <a:rPr lang="en-GB" sz="1600" dirty="0" smtClean="0">
                <a:hlinkClick r:id="rId5"/>
              </a:rPr>
              <a:t>https</a:t>
            </a:r>
            <a:r>
              <a:rPr lang="en-GB" sz="1600" dirty="0">
                <a:hlinkClick r:id="rId5"/>
              </a:rPr>
              <a:t>://</a:t>
            </a:r>
            <a:r>
              <a:rPr lang="en-GB" sz="1600" dirty="0" smtClean="0">
                <a:hlinkClick r:id="rId5"/>
              </a:rPr>
              <a:t>stackoverflow.com/questions/tagged/git</a:t>
            </a:r>
            <a:r>
              <a:rPr lang="en-GB" sz="1600" dirty="0" smtClean="0"/>
              <a:t> </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418946925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2071531" y="2857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92617" y="2857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721417" y="285750"/>
            <a:ext cx="1447800" cy="609600"/>
          </a:xfrm>
          <a:prstGeom prst="roundRect">
            <a:avLst/>
          </a:prstGeom>
          <a:solidFill>
            <a:schemeClr val="tx1">
              <a:lumMod val="90000"/>
              <a:lumOff val="1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792657"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613341"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a:off x="6445316"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810972" y="1206226"/>
            <a:ext cx="1780253"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branch</a:t>
            </a:r>
            <a:endParaRPr lang="en-US" sz="1400" dirty="0"/>
          </a:p>
        </p:txBody>
      </p:sp>
      <p:sp>
        <p:nvSpPr>
          <p:cNvPr id="26" name="Flèche droite 25"/>
          <p:cNvSpPr/>
          <p:nvPr/>
        </p:nvSpPr>
        <p:spPr>
          <a:xfrm>
            <a:off x="2811412" y="1664049"/>
            <a:ext cx="1781266" cy="360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4639098" y="2024049"/>
            <a:ext cx="1779591" cy="360000"/>
          </a:xfrm>
          <a:prstGeom prst="righ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
        <p:nvSpPr>
          <p:cNvPr id="16" name="Rectangle à coins arrondis 15"/>
          <p:cNvSpPr/>
          <p:nvPr/>
        </p:nvSpPr>
        <p:spPr>
          <a:xfrm>
            <a:off x="7543800" y="2857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Remote repository</a:t>
            </a:r>
            <a:endParaRPr lang="en-US" sz="1600" dirty="0">
              <a:cs typeface="Consolas" panose="020B0609020204030204" pitchFamily="49" charset="0"/>
            </a:endParaRPr>
          </a:p>
        </p:txBody>
      </p:sp>
      <p:cxnSp>
        <p:nvCxnSpPr>
          <p:cNvPr id="17" name="Connecteur droit 16"/>
          <p:cNvCxnSpPr>
            <a:stCxn id="16" idx="2"/>
          </p:cNvCxnSpPr>
          <p:nvPr/>
        </p:nvCxnSpPr>
        <p:spPr>
          <a:xfrm>
            <a:off x="8267699"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222116" y="285750"/>
            <a:ext cx="1447800" cy="609600"/>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cs typeface="Consolas" panose="020B0609020204030204" pitchFamily="49" charset="0"/>
              </a:rPr>
              <a:t>Stash</a:t>
            </a:r>
            <a:endParaRPr lang="en-US" sz="1600" dirty="0">
              <a:solidFill>
                <a:schemeClr val="tx1"/>
              </a:solidFill>
              <a:cs typeface="Consolas" panose="020B0609020204030204" pitchFamily="49" charset="0"/>
            </a:endParaRPr>
          </a:p>
        </p:txBody>
      </p:sp>
      <p:cxnSp>
        <p:nvCxnSpPr>
          <p:cNvPr id="20" name="Connecteur droit 19"/>
          <p:cNvCxnSpPr>
            <a:stCxn id="19" idx="2"/>
          </p:cNvCxnSpPr>
          <p:nvPr/>
        </p:nvCxnSpPr>
        <p:spPr>
          <a:xfrm>
            <a:off x="946015" y="895349"/>
            <a:ext cx="0" cy="41400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lèche gauche 21"/>
          <p:cNvSpPr/>
          <p:nvPr/>
        </p:nvSpPr>
        <p:spPr>
          <a:xfrm>
            <a:off x="6471300" y="944417"/>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Clone</a:t>
            </a:r>
            <a:endParaRPr lang="en-US" sz="1400" dirty="0"/>
          </a:p>
        </p:txBody>
      </p:sp>
      <p:sp>
        <p:nvSpPr>
          <p:cNvPr id="23" name="Flèche droite 22"/>
          <p:cNvSpPr/>
          <p:nvPr/>
        </p:nvSpPr>
        <p:spPr>
          <a:xfrm>
            <a:off x="6471746" y="3409950"/>
            <a:ext cx="1777199" cy="360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Push</a:t>
            </a:r>
            <a:endParaRPr lang="en-US" sz="1400" dirty="0"/>
          </a:p>
        </p:txBody>
      </p:sp>
      <p:sp>
        <p:nvSpPr>
          <p:cNvPr id="24" name="Flèche gauche 23"/>
          <p:cNvSpPr/>
          <p:nvPr/>
        </p:nvSpPr>
        <p:spPr>
          <a:xfrm>
            <a:off x="6471300" y="3769950"/>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Fetch</a:t>
            </a:r>
            <a:endParaRPr lang="en-US" sz="1400" dirty="0"/>
          </a:p>
        </p:txBody>
      </p:sp>
      <p:sp>
        <p:nvSpPr>
          <p:cNvPr id="27" name="Flèche gauche 26"/>
          <p:cNvSpPr/>
          <p:nvPr/>
        </p:nvSpPr>
        <p:spPr>
          <a:xfrm>
            <a:off x="4635458" y="2384049"/>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a:t>
            </a:r>
            <a:endParaRPr lang="en-US" sz="1400" dirty="0"/>
          </a:p>
        </p:txBody>
      </p:sp>
      <p:sp>
        <p:nvSpPr>
          <p:cNvPr id="29" name="Flèche gauche 28"/>
          <p:cNvSpPr/>
          <p:nvPr/>
        </p:nvSpPr>
        <p:spPr>
          <a:xfrm>
            <a:off x="2816843" y="3145770"/>
            <a:ext cx="176792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 --hard</a:t>
            </a:r>
            <a:endParaRPr lang="en-US" sz="1400" dirty="0"/>
          </a:p>
        </p:txBody>
      </p:sp>
      <p:sp>
        <p:nvSpPr>
          <p:cNvPr id="30" name="Flèche gauche 29"/>
          <p:cNvSpPr/>
          <p:nvPr/>
        </p:nvSpPr>
        <p:spPr>
          <a:xfrm>
            <a:off x="4641915" y="4045771"/>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Merge / Rebase</a:t>
            </a:r>
            <a:endParaRPr lang="en-US" sz="1400" dirty="0"/>
          </a:p>
        </p:txBody>
      </p:sp>
      <p:sp>
        <p:nvSpPr>
          <p:cNvPr id="31" name="Flèche gauche 30"/>
          <p:cNvSpPr/>
          <p:nvPr/>
        </p:nvSpPr>
        <p:spPr>
          <a:xfrm>
            <a:off x="2809940" y="2744049"/>
            <a:ext cx="177764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path(s)</a:t>
            </a:r>
            <a:endParaRPr lang="en-US" sz="1400" dirty="0"/>
          </a:p>
        </p:txBody>
      </p:sp>
      <p:sp>
        <p:nvSpPr>
          <p:cNvPr id="32" name="Flèche gauche 31"/>
          <p:cNvSpPr/>
          <p:nvPr/>
        </p:nvSpPr>
        <p:spPr>
          <a:xfrm>
            <a:off x="970692" y="4319850"/>
            <a:ext cx="1799849" cy="360000"/>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Stash</a:t>
            </a:r>
            <a:endParaRPr lang="en-US" sz="1400" dirty="0">
              <a:solidFill>
                <a:schemeClr val="tx1"/>
              </a:solidFill>
            </a:endParaRPr>
          </a:p>
        </p:txBody>
      </p:sp>
      <p:sp>
        <p:nvSpPr>
          <p:cNvPr id="33" name="Flèche droite 32"/>
          <p:cNvSpPr/>
          <p:nvPr/>
        </p:nvSpPr>
        <p:spPr>
          <a:xfrm>
            <a:off x="991273" y="4679850"/>
            <a:ext cx="1777199"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Unstash</a:t>
            </a:r>
            <a:endParaRPr lang="en-US" sz="1400" dirty="0"/>
          </a:p>
        </p:txBody>
      </p:sp>
      <p:cxnSp>
        <p:nvCxnSpPr>
          <p:cNvPr id="8" name="Connecteur droit avec flèche 7"/>
          <p:cNvCxnSpPr/>
          <p:nvPr/>
        </p:nvCxnSpPr>
        <p:spPr>
          <a:xfrm flipH="1">
            <a:off x="4633200" y="33264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2821490" y="4500000"/>
            <a:ext cx="1771188" cy="0"/>
          </a:xfrm>
          <a:prstGeom prst="straightConnector1">
            <a:avLst/>
          </a:prstGeom>
          <a:ln w="180975">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a:off x="4635458" y="13896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06468"/>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a:solidFill>
                  <a:schemeClr val="bg1"/>
                </a:solidFill>
              </a:rPr>
              <a:t>Install </a:t>
            </a:r>
            <a:r>
              <a:rPr lang="fr-BE" dirty="0" smtClean="0">
                <a:solidFill>
                  <a:schemeClr val="bg1"/>
                </a:solidFill>
              </a:rPr>
              <a:t>a Git </a:t>
            </a:r>
            <a:r>
              <a:rPr lang="fr-BE" dirty="0">
                <a:solidFill>
                  <a:schemeClr val="bg1"/>
                </a:solidFill>
              </a:rPr>
              <a:t>client</a:t>
            </a: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a:solidFill>
                  <a:schemeClr val="bg1"/>
                </a:solidFill>
              </a:rPr>
              <a:t>Create a HOME </a:t>
            </a:r>
            <a:r>
              <a:rPr lang="en-US" dirty="0" err="1">
                <a:solidFill>
                  <a:schemeClr val="bg1"/>
                </a:solidFill>
              </a:rPr>
              <a:t>env</a:t>
            </a:r>
            <a:r>
              <a:rPr lang="en-US" dirty="0">
                <a:solidFill>
                  <a:schemeClr val="bg1"/>
                </a:solidFill>
              </a:rPr>
              <a:t> variable in Windows with value </a:t>
            </a:r>
            <a:r>
              <a:rPr lang="en-US" dirty="0">
                <a:solidFill>
                  <a:schemeClr val="bg1"/>
                </a:solidFill>
                <a:latin typeface="Consolas" panose="020B0609020204030204" pitchFamily="49" charset="0"/>
                <a:cs typeface="Consolas" panose="020B0609020204030204" pitchFamily="49" charset="0"/>
              </a:rPr>
              <a:t>D:\Profiles\&lt;user&gt;</a:t>
            </a:r>
            <a:r>
              <a:rPr lang="en-US" dirty="0">
                <a:solidFill>
                  <a:schemeClr val="bg1"/>
                </a:solidFill>
              </a:rPr>
              <a:t> (It defines the location where </a:t>
            </a:r>
            <a:r>
              <a:rPr lang="en-US" dirty="0" err="1">
                <a:solidFill>
                  <a:schemeClr val="bg1"/>
                </a:solidFill>
              </a:rPr>
              <a:t>Git</a:t>
            </a:r>
            <a:r>
              <a:rPr lang="en-US" dirty="0">
                <a:solidFill>
                  <a:schemeClr val="bg1"/>
                </a:solidFill>
              </a:rPr>
              <a:t> Stores his configuration files)</a:t>
            </a:r>
          </a:p>
          <a:p>
            <a:pPr marL="342900" indent="-342900">
              <a:buFont typeface="Wingdings" panose="05000000000000000000" pitchFamily="2" charset="2"/>
              <a:buChar char="§"/>
            </a:pPr>
            <a:r>
              <a:rPr lang="en-US" dirty="0" smtClean="0">
                <a:solidFill>
                  <a:schemeClr val="bg1"/>
                </a:solidFill>
              </a:rPr>
              <a:t>Install </a:t>
            </a:r>
            <a:r>
              <a:rPr lang="en-US" b="1" dirty="0" err="1">
                <a:solidFill>
                  <a:schemeClr val="bg1"/>
                </a:solidFill>
              </a:rPr>
              <a:t>Git</a:t>
            </a:r>
            <a:r>
              <a:rPr lang="en-US" b="1" dirty="0">
                <a:solidFill>
                  <a:schemeClr val="bg1"/>
                </a:solidFill>
              </a:rPr>
              <a:t> </a:t>
            </a:r>
            <a:r>
              <a:rPr lang="en-US" b="1" dirty="0" smtClean="0">
                <a:solidFill>
                  <a:schemeClr val="bg1"/>
                </a:solidFill>
              </a:rPr>
              <a:t>for Windows</a:t>
            </a:r>
            <a:r>
              <a:rPr lang="en-US" dirty="0" smtClean="0">
                <a:solidFill>
                  <a:schemeClr val="bg1"/>
                </a:solidFill>
              </a:rPr>
              <a:t> </a:t>
            </a:r>
            <a:r>
              <a:rPr lang="en-US" dirty="0" smtClean="0">
                <a:solidFill>
                  <a:schemeClr val="bg1"/>
                </a:solidFill>
                <a:hlinkClick r:id="rId3"/>
              </a:rPr>
              <a:t>https</a:t>
            </a:r>
            <a:r>
              <a:rPr lang="en-US" dirty="0">
                <a:solidFill>
                  <a:schemeClr val="bg1"/>
                </a:solidFill>
                <a:hlinkClick r:id="rId3"/>
              </a:rPr>
              <a:t>://gitforwindows.org</a:t>
            </a:r>
            <a:r>
              <a:rPr lang="en-US" dirty="0" smtClean="0">
                <a:solidFill>
                  <a:schemeClr val="bg1"/>
                </a:solidFill>
                <a:hlinkClick r:id="rId3"/>
              </a:rPr>
              <a:t>/</a:t>
            </a:r>
            <a:r>
              <a:rPr lang="en-US" dirty="0" smtClean="0">
                <a:solidFill>
                  <a:schemeClr val="bg1"/>
                </a:solidFill>
              </a:rPr>
              <a:t> </a:t>
            </a:r>
            <a:br>
              <a:rPr lang="en-US" dirty="0" smtClean="0">
                <a:solidFill>
                  <a:schemeClr val="bg1"/>
                </a:solidFill>
              </a:rPr>
            </a:br>
            <a:r>
              <a:rPr lang="en-US" dirty="0" smtClean="0">
                <a:solidFill>
                  <a:schemeClr val="bg1"/>
                </a:solidFill>
              </a:rPr>
              <a:t>(includes also </a:t>
            </a:r>
            <a:r>
              <a:rPr lang="en-US" b="1" dirty="0" err="1" smtClean="0">
                <a:solidFill>
                  <a:schemeClr val="bg1"/>
                </a:solidFill>
              </a:rPr>
              <a:t>Git</a:t>
            </a:r>
            <a:r>
              <a:rPr lang="en-US" b="1" dirty="0" smtClean="0">
                <a:solidFill>
                  <a:schemeClr val="bg1"/>
                </a:solidFill>
              </a:rPr>
              <a:t> Bash</a:t>
            </a:r>
            <a:r>
              <a:rPr lang="en-US" dirty="0" smtClean="0">
                <a:solidFill>
                  <a:schemeClr val="bg1"/>
                </a:solidFill>
              </a:rPr>
              <a:t>)</a:t>
            </a:r>
          </a:p>
          <a:p>
            <a:pPr marL="342900" indent="-342900">
              <a:buFont typeface="Wingdings" panose="05000000000000000000" pitchFamily="2" charset="2"/>
              <a:buChar char="§"/>
            </a:pPr>
            <a:r>
              <a:rPr lang="en-US" dirty="0" smtClean="0">
                <a:solidFill>
                  <a:schemeClr val="bg1"/>
                </a:solidFill>
              </a:rPr>
              <a:t>You can then access </a:t>
            </a:r>
            <a:r>
              <a:rPr lang="en-US" dirty="0" err="1" smtClean="0">
                <a:solidFill>
                  <a:schemeClr val="bg1"/>
                </a:solidFill>
              </a:rPr>
              <a:t>Git</a:t>
            </a:r>
            <a:r>
              <a:rPr lang="en-US" dirty="0" smtClean="0">
                <a:solidFill>
                  <a:schemeClr val="bg1"/>
                </a:solidFill>
              </a:rPr>
              <a:t> Bash </a:t>
            </a:r>
            <a:r>
              <a:rPr lang="en-US" dirty="0">
                <a:solidFill>
                  <a:schemeClr val="bg1"/>
                </a:solidFill>
              </a:rPr>
              <a:t>from Eclipse </a:t>
            </a:r>
            <a:r>
              <a:rPr lang="en-US" dirty="0" smtClean="0">
                <a:solidFill>
                  <a:schemeClr val="bg1"/>
                </a:solidFill>
              </a:rPr>
              <a:t>(right click on project &gt; Show in &gt; </a:t>
            </a:r>
            <a:r>
              <a:rPr lang="en-US" dirty="0" err="1" smtClean="0">
                <a:solidFill>
                  <a:schemeClr val="bg1"/>
                </a:solidFill>
              </a:rPr>
              <a:t>Git</a:t>
            </a:r>
            <a:r>
              <a:rPr lang="en-US" dirty="0" smtClean="0">
                <a:solidFill>
                  <a:schemeClr val="bg1"/>
                </a:solidFill>
              </a:rPr>
              <a:t> Bash)</a:t>
            </a:r>
          </a:p>
        </p:txBody>
      </p:sp>
      <p:pic>
        <p:nvPicPr>
          <p:cNvPr id="11" name="Image 10"/>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3443119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manage </a:t>
            </a:r>
            <a:r>
              <a:rPr lang="en-US" sz="2400" dirty="0" smtClean="0"/>
              <a:t>global and repository configuration</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a:t>
            </a:r>
            <a:r>
              <a:rPr lang="en-US" dirty="0" smtClean="0"/>
              <a:t>properties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Configure your author name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user.name </a:t>
            </a:r>
            <a:r>
              <a:rPr lang="en-US" dirty="0" smtClean="0">
                <a:latin typeface="Consolas" panose="020B0609020204030204" pitchFamily="49" charset="0"/>
                <a:cs typeface="Consolas" panose="020B0609020204030204" pitchFamily="49" charset="0"/>
              </a:rPr>
              <a:t>"Jean </a:t>
            </a:r>
            <a:r>
              <a:rPr lang="en-US" dirty="0" err="1" smtClean="0">
                <a:latin typeface="Consolas" panose="020B0609020204030204" pitchFamily="49" charset="0"/>
                <a:cs typeface="Consolas" panose="020B0609020204030204" pitchFamily="49" charset="0"/>
              </a:rPr>
              <a:t>Dupont</a:t>
            </a:r>
            <a:r>
              <a:rPr lang="en-US" dirty="0" smtClean="0">
                <a:latin typeface="Consolas" panose="020B0609020204030204" pitchFamily="49" charset="0"/>
                <a:cs typeface="Consolas" panose="020B0609020204030204" pitchFamily="49" charset="0"/>
              </a:rPr>
              <a:t>"</a:t>
            </a:r>
          </a:p>
          <a:p>
            <a:pPr marL="342900" indent="-342900">
              <a:buFont typeface="Wingdings" panose="05000000000000000000" pitchFamily="2" charset="2"/>
              <a:buChar char="§"/>
            </a:pPr>
            <a:r>
              <a:rPr lang="en-US" dirty="0" smtClean="0"/>
              <a:t>Configure your email address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user.email</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jdu@sopra.com</a:t>
            </a:r>
            <a:endParaRPr lang="en-US"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4541231"/>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specific </a:t>
            </a:r>
            <a:r>
              <a:rPr lang="en-US" sz="2400" dirty="0" err="1">
                <a:cs typeface="Consolas" panose="020B0609020204030204" pitchFamily="49" charset="0"/>
              </a:rPr>
              <a:t>config</a:t>
            </a:r>
            <a:r>
              <a:rPr lang="en-US" sz="2400" dirty="0">
                <a:cs typeface="Consolas" panose="020B0609020204030204" pitchFamily="49" charset="0"/>
              </a:rPr>
              <a:t> </a:t>
            </a:r>
            <a:r>
              <a:rPr lang="en-US" sz="2400" dirty="0" smtClean="0">
                <a:cs typeface="Consolas" panose="020B0609020204030204" pitchFamily="49" charset="0"/>
              </a:rPr>
              <a:t>for Windows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Store user / password inside the</a:t>
            </a:r>
            <a:br>
              <a:rPr lang="en-US" dirty="0" smtClean="0"/>
            </a:br>
            <a:r>
              <a:rPr lang="en-US" dirty="0" err="1" smtClean="0"/>
              <a:t>Git</a:t>
            </a:r>
            <a:r>
              <a:rPr lang="en-US" dirty="0" smtClean="0"/>
              <a:t> Credential Manager for Windows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credential.helper</a:t>
            </a:r>
            <a:r>
              <a:rPr lang="en-US" dirty="0" smtClean="0">
                <a:latin typeface="Consolas" panose="020B0609020204030204" pitchFamily="49" charset="0"/>
                <a:cs typeface="Consolas" panose="020B0609020204030204" pitchFamily="49" charset="0"/>
              </a:rPr>
              <a:t> manager </a:t>
            </a:r>
          </a:p>
          <a:p>
            <a:r>
              <a:rPr lang="en-US" sz="1400" dirty="0" smtClean="0"/>
              <a:t>           (Go into the Windows credential manager to change your password:</a:t>
            </a:r>
            <a:br>
              <a:rPr lang="en-US" sz="1400" dirty="0" smtClean="0"/>
            </a:br>
            <a:r>
              <a:rPr lang="en-US" sz="1400" dirty="0" smtClean="0"/>
              <a:t>             </a:t>
            </a:r>
            <a:r>
              <a:rPr lang="en-US" sz="1400" dirty="0" smtClean="0">
                <a:hlinkClick r:id="rId3"/>
              </a:rPr>
              <a:t>https://support.microsoft.com/en-us/help/4026814/windows-accessing-credential-manager</a:t>
            </a:r>
            <a:r>
              <a:rPr lang="en-US" sz="1400" dirty="0" smtClean="0"/>
              <a:t>)</a:t>
            </a:r>
          </a:p>
          <a:p>
            <a:pPr marL="342900" indent="-342900">
              <a:buFont typeface="Wingdings" panose="05000000000000000000" pitchFamily="2" charset="2"/>
              <a:buChar char="§"/>
            </a:pPr>
            <a:r>
              <a:rPr lang="en-US" dirty="0" smtClean="0"/>
              <a:t>Allow to create a file or directory with a long path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core.longpaths</a:t>
            </a:r>
            <a:r>
              <a:rPr lang="en-US" dirty="0" smtClean="0">
                <a:latin typeface="Consolas" panose="020B0609020204030204" pitchFamily="49" charset="0"/>
                <a:cs typeface="Consolas" panose="020B0609020204030204" pitchFamily="49" charset="0"/>
              </a:rPr>
              <a:t> true</a:t>
            </a: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1641424"/>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err="1" smtClean="0">
                <a:cs typeface="Consolas" panose="020B0609020204030204" pitchFamily="49" charset="0"/>
              </a:rPr>
              <a:t>init</a:t>
            </a:r>
            <a:r>
              <a:rPr lang="en-US" sz="2400" dirty="0" smtClean="0">
                <a:cs typeface="Consolas" panose="020B0609020204030204" pitchFamily="49" charset="0"/>
              </a:rPr>
              <a:t> : </a:t>
            </a:r>
            <a:r>
              <a:rPr lang="en-US" sz="2400" dirty="0" smtClean="0"/>
              <a:t>create a new </a:t>
            </a:r>
            <a:r>
              <a:rPr lang="en-US" sz="2400" b="1" dirty="0" smtClean="0"/>
              <a:t>empty</a:t>
            </a:r>
            <a:r>
              <a:rPr lang="en-US" sz="2400" dirty="0" smtClean="0"/>
              <a:t> repository</a:t>
            </a:r>
            <a:endParaRPr lang="en-US" sz="2400" dirty="0"/>
          </a:p>
        </p:txBody>
      </p:sp>
      <p:sp>
        <p:nvSpPr>
          <p:cNvPr id="10" name="Content Placeholder 8"/>
          <p:cNvSpPr>
            <a:spLocks noGrp="1"/>
          </p:cNvSpPr>
          <p:nvPr>
            <p:ph sz="quarter" idx="10"/>
          </p:nvPr>
        </p:nvSpPr>
        <p:spPr>
          <a:xfrm>
            <a:off x="457200" y="1782762"/>
            <a:ext cx="85344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 [&lt;directory&gt;]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70950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269415086"/>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7620000" cy="381000"/>
          </a:xfrm>
        </p:spPr>
        <p:txBody>
          <a:bodyPr/>
          <a:lstStyle/>
          <a:p>
            <a:r>
              <a:rPr lang="en-US" sz="2400" dirty="0" smtClean="0">
                <a:cs typeface="Consolas" panose="020B0609020204030204" pitchFamily="49" charset="0"/>
              </a:rPr>
              <a:t>clone : </a:t>
            </a:r>
            <a:r>
              <a:rPr lang="en-US" sz="2400" dirty="0" smtClean="0"/>
              <a:t>copy an </a:t>
            </a:r>
            <a:r>
              <a:rPr lang="en-US" sz="2400" b="1" dirty="0" smtClean="0"/>
              <a:t>existing</a:t>
            </a:r>
            <a:r>
              <a:rPr lang="en-US" sz="2400" dirty="0" smtClean="0"/>
              <a:t> repository into a new directory</a:t>
            </a:r>
            <a:endParaRPr lang="en-US" sz="2400" dirty="0"/>
          </a:p>
        </p:txBody>
      </p:sp>
      <p:sp>
        <p:nvSpPr>
          <p:cNvPr id="10" name="Content Placeholder 8"/>
          <p:cNvSpPr>
            <a:spLocks noGrp="1"/>
          </p:cNvSpPr>
          <p:nvPr>
            <p:ph sz="quarter" idx="10"/>
          </p:nvPr>
        </p:nvSpPr>
        <p:spPr>
          <a:xfrm>
            <a:off x="457200" y="1782762"/>
            <a:ext cx="86868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clone </a:t>
            </a:r>
            <a:r>
              <a:rPr lang="en-US" dirty="0">
                <a:latin typeface="Consolas" panose="020B0609020204030204" pitchFamily="49" charset="0"/>
                <a:cs typeface="Consolas" panose="020B0609020204030204" pitchFamily="49" charset="0"/>
              </a:rPr>
              <a:t>[-b </a:t>
            </a:r>
            <a:r>
              <a:rPr lang="en-US" dirty="0" smtClean="0">
                <a:latin typeface="Consolas" panose="020B0609020204030204" pitchFamily="49" charset="0"/>
                <a:cs typeface="Consolas" panose="020B0609020204030204" pitchFamily="49" charset="0"/>
              </a:rPr>
              <a:t>&lt;branch&gt;]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repo-</a:t>
            </a:r>
            <a:r>
              <a:rPr lang="en-US" dirty="0" err="1" smtClean="0">
                <a:latin typeface="Consolas" panose="020B0609020204030204" pitchFamily="49" charset="0"/>
                <a:cs typeface="Consolas" panose="020B0609020204030204" pitchFamily="49" charset="0"/>
              </a:rPr>
              <a:t>url</a:t>
            </a:r>
            <a:r>
              <a:rPr lang="en-US" dirty="0" smtClean="0">
                <a:latin typeface="Consolas" panose="020B0609020204030204" pitchFamily="49" charset="0"/>
                <a:cs typeface="Consolas" panose="020B0609020204030204" pitchFamily="49" charset="0"/>
              </a:rPr>
              <a:t>&gt; </a:t>
            </a:r>
            <a:r>
              <a:rPr lang="en-US" dirty="0">
                <a:latin typeface="Consolas" panose="020B0609020204030204" pitchFamily="49" charset="0"/>
                <a:cs typeface="Consolas" panose="020B0609020204030204" pitchFamily="49" charset="0"/>
              </a:rPr>
              <a:t>[&lt;directory&gt;]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720115"/>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Clone </a:t>
            </a:r>
            <a:r>
              <a:rPr lang="en-US" dirty="0">
                <a:solidFill>
                  <a:schemeClr val="bg1"/>
                </a:solidFill>
                <a:hlinkClick r:id="rId3"/>
              </a:rPr>
              <a:t>https://</a:t>
            </a:r>
            <a:r>
              <a:rPr lang="en-US" dirty="0" smtClean="0">
                <a:solidFill>
                  <a:schemeClr val="bg1"/>
                </a:solidFill>
                <a:hlinkClick r:id="rId3"/>
              </a:rPr>
              <a:t>innersource.soprasteria.com/software-automation-architecture/git-training</a:t>
            </a:r>
            <a:r>
              <a:rPr lang="en-US" dirty="0" smtClean="0">
                <a:solidFill>
                  <a:schemeClr val="bg1"/>
                </a:solidFill>
              </a:rPr>
              <a:t>  </a:t>
            </a:r>
          </a:p>
          <a:p>
            <a:pPr marL="342900" indent="-342900">
              <a:buFont typeface="Wingdings" panose="05000000000000000000" pitchFamily="2" charset="2"/>
              <a:buChar char="§"/>
            </a:pPr>
            <a:r>
              <a:rPr lang="en-US" dirty="0" smtClean="0">
                <a:solidFill>
                  <a:schemeClr val="bg1"/>
                </a:solidFill>
              </a:rPr>
              <a:t>Tips:</a:t>
            </a:r>
          </a:p>
          <a:p>
            <a:pPr marL="522288" lvl="1" indent="-342900">
              <a:buFont typeface="Wingdings" panose="05000000000000000000" pitchFamily="2" charset="2"/>
              <a:buChar char="§"/>
            </a:pPr>
            <a:r>
              <a:rPr lang="en-US" dirty="0" smtClean="0">
                <a:solidFill>
                  <a:schemeClr val="bg1"/>
                </a:solidFill>
              </a:rPr>
              <a:t>Get the Https URL of the repository to clone on </a:t>
            </a:r>
            <a:r>
              <a:rPr lang="en-US" dirty="0" err="1" smtClean="0">
                <a:solidFill>
                  <a:schemeClr val="bg1"/>
                </a:solidFill>
              </a:rPr>
              <a:t>GitLab</a:t>
            </a:r>
            <a:endParaRPr lang="en-US" dirty="0">
              <a:solidFill>
                <a:schemeClr val="bg1"/>
              </a:solidFill>
            </a:endParaRPr>
          </a:p>
        </p:txBody>
      </p:sp>
      <p:pic>
        <p:nvPicPr>
          <p:cNvPr id="8" name="Image 7"/>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0935548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Clone </a:t>
            </a:r>
            <a:r>
              <a:rPr lang="en-US" dirty="0">
                <a:solidFill>
                  <a:schemeClr val="bg1"/>
                </a:solidFill>
                <a:hlinkClick r:id="rId3"/>
              </a:rPr>
              <a:t>https://innersource.soprasteria.com/software-automation-architecture/git-training</a:t>
            </a:r>
            <a:r>
              <a:rPr lang="en-US" dirty="0">
                <a:solidFill>
                  <a:schemeClr val="bg1"/>
                </a:solidFill>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projets</a:t>
            </a:r>
            <a:endParaRPr lang="en-US" dirty="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clone </a:t>
            </a:r>
            <a:r>
              <a:rPr lang="en-US" dirty="0">
                <a:solidFill>
                  <a:srgbClr val="FF0000"/>
                </a:solidFill>
                <a:latin typeface="Consolas" panose="020B0609020204030204" pitchFamily="49" charset="0"/>
                <a:cs typeface="Consolas" panose="020B0609020204030204" pitchFamily="49" charset="0"/>
                <a:hlinkClick r:id="rId4"/>
              </a:rPr>
              <a:t>https://</a:t>
            </a:r>
            <a:r>
              <a:rPr lang="en-US" dirty="0" smtClean="0">
                <a:solidFill>
                  <a:srgbClr val="FF0000"/>
                </a:solidFill>
                <a:latin typeface="Consolas" panose="020B0609020204030204" pitchFamily="49" charset="0"/>
                <a:cs typeface="Consolas" panose="020B0609020204030204" pitchFamily="49" charset="0"/>
                <a:hlinkClick r:id="rId4"/>
              </a:rPr>
              <a:t>innersource.soprasteria.com/software-automation-architecture/git-training.git</a:t>
            </a:r>
            <a:r>
              <a:rPr lang="en-US" dirty="0" smtClean="0">
                <a:solidFill>
                  <a:srgbClr val="FF0000"/>
                </a:solidFill>
                <a:latin typeface="Consolas" panose="020B0609020204030204" pitchFamily="49" charset="0"/>
                <a:cs typeface="Consolas" panose="020B0609020204030204" pitchFamily="49" charset="0"/>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-training</a:t>
            </a:r>
            <a:endParaRPr lang="en-US" dirty="0">
              <a:solidFill>
                <a:srgbClr val="FF0000"/>
              </a:solidFill>
              <a:latin typeface="Consolas" panose="020B0609020204030204" pitchFamily="49" charset="0"/>
              <a:cs typeface="Consolas" panose="020B0609020204030204" pitchFamily="49" charset="0"/>
            </a:endParaRPr>
          </a:p>
        </p:txBody>
      </p:sp>
      <p:pic>
        <p:nvPicPr>
          <p:cNvPr id="6" name="Image 5"/>
          <p:cNvPicPr>
            <a:picLocks noChangeAspect="1"/>
          </p:cNvPicPr>
          <p:nvPr/>
        </p:nvPicPr>
        <p:blipFill>
          <a:blip r:embed="rId5"/>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637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branch : manage branches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a:t>
            </a:r>
            <a:endParaRPr lang="en-US" dirty="0" smtClean="0"/>
          </a:p>
          <a:p>
            <a:pPr marL="342900" indent="-342900">
              <a:buFont typeface="Wingdings" panose="05000000000000000000" pitchFamily="2" charset="2"/>
              <a:buChar char="§"/>
            </a:pPr>
            <a:r>
              <a:rPr lang="en-US" dirty="0" smtClean="0"/>
              <a:t>Create </a:t>
            </a:r>
            <a:r>
              <a:rPr lang="en-US" dirty="0"/>
              <a:t>a new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branch </a:t>
            </a:r>
            <a:r>
              <a:rPr lang="en-US" dirty="0" smtClean="0">
                <a:latin typeface="Consolas" panose="020B0609020204030204" pitchFamily="49" charset="0"/>
                <a:cs typeface="Consolas" panose="020B0609020204030204" pitchFamily="49" charset="0"/>
              </a:rPr>
              <a:t>&lt;branch-name&gt; </a:t>
            </a:r>
            <a:r>
              <a:rPr lang="en-US" dirty="0">
                <a:latin typeface="Consolas" panose="020B0609020204030204" pitchFamily="49" charset="0"/>
                <a:cs typeface="Consolas" panose="020B0609020204030204" pitchFamily="49" charset="0"/>
              </a:rPr>
              <a:t>[&lt;start-point</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Delete a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 -d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branch-name&gt;</a:t>
            </a:r>
          </a:p>
        </p:txBody>
      </p:sp>
    </p:spTree>
    <p:extLst>
      <p:ext uri="{BB962C8B-B14F-4D97-AF65-F5344CB8AC3E}">
        <p14:creationId xmlns:p14="http://schemas.microsoft.com/office/powerpoint/2010/main" val="3575273242"/>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5133631" cy="601661"/>
          </a:xfrm>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checkout : switch branches </a:t>
            </a:r>
            <a:br>
              <a:rPr lang="en-US" sz="2400" dirty="0" smtClean="0">
                <a:cs typeface="Consolas" panose="020B0609020204030204" pitchFamily="49" charset="0"/>
              </a:rPr>
            </a:br>
            <a:r>
              <a:rPr lang="en-US" sz="2400" dirty="0" smtClean="0">
                <a:cs typeface="Consolas" panose="020B0609020204030204" pitchFamily="49" charset="0"/>
              </a:rPr>
              <a:t>                   or restore working tree files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610600" cy="3193390"/>
          </a:xfrm>
        </p:spPr>
        <p:txBody>
          <a:bodyPr/>
          <a:lstStyle/>
          <a:p>
            <a:pPr marL="342900" indent="-342900">
              <a:buFont typeface="Wingdings" panose="05000000000000000000" pitchFamily="2" charset="2"/>
              <a:buChar char="§"/>
            </a:pPr>
            <a:r>
              <a:rPr lang="en-US" dirty="0" smtClean="0"/>
              <a:t>Switch to a branch</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checkout &lt;branch&gt;</a:t>
            </a:r>
            <a:endParaRPr lang="en-US" dirty="0" smtClean="0"/>
          </a:p>
          <a:p>
            <a:pPr marL="342900" indent="-342900">
              <a:buFont typeface="Wingdings" panose="05000000000000000000" pitchFamily="2" charset="2"/>
              <a:buChar char="§"/>
            </a:pPr>
            <a:r>
              <a:rPr lang="en-US" dirty="0" smtClean="0"/>
              <a:t>Create </a:t>
            </a:r>
            <a:r>
              <a:rPr lang="en-US" dirty="0"/>
              <a:t>a new </a:t>
            </a:r>
            <a:r>
              <a:rPr lang="en-US" dirty="0" smtClean="0"/>
              <a:t>branch and switch to it</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–b &lt;new-branch&gt; [&lt;</a:t>
            </a:r>
            <a:r>
              <a:rPr lang="en-US" dirty="0" smtClean="0">
                <a:latin typeface="Consolas" panose="020B0609020204030204" pitchFamily="49" charset="0"/>
                <a:cs typeface="Consolas" panose="020B0609020204030204" pitchFamily="49" charset="0"/>
              </a:rPr>
              <a:t>start-point</a:t>
            </a:r>
            <a:r>
              <a:rPr lang="en-US" dirty="0">
                <a:latin typeface="Consolas" panose="020B0609020204030204" pitchFamily="49" charset="0"/>
                <a:cs typeface="Consolas" panose="020B0609020204030204" pitchFamily="49" charset="0"/>
              </a:rPr>
              <a:t>&gt;]</a:t>
            </a:r>
            <a:endParaRPr lang="en-US" dirty="0"/>
          </a:p>
          <a:p>
            <a:pPr marL="342900" indent="-342900">
              <a:buFont typeface="Wingdings" panose="05000000000000000000" pitchFamily="2" charset="2"/>
              <a:buChar char="§"/>
            </a:pPr>
            <a:r>
              <a:rPr lang="en-US" dirty="0" smtClean="0"/>
              <a:t>Update given </a:t>
            </a:r>
            <a:r>
              <a:rPr lang="en-US" dirty="0"/>
              <a:t>path in </a:t>
            </a:r>
            <a:r>
              <a:rPr lang="en-US" dirty="0" smtClean="0"/>
              <a:t>working </a:t>
            </a:r>
            <a:r>
              <a:rPr lang="en-US" dirty="0"/>
              <a:t>tree </a:t>
            </a:r>
            <a:r>
              <a:rPr lang="en-US" dirty="0" smtClean="0"/>
              <a:t>to match the index</a:t>
            </a:r>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&lt;path&gt;  </a:t>
            </a:r>
            <a:r>
              <a:rPr lang="en-US" i="1" dirty="0" smtClean="0">
                <a:latin typeface="+mj-lt"/>
                <a:cs typeface="Consolas" panose="020B0609020204030204" pitchFamily="49" charset="0"/>
              </a:rPr>
              <a:t># </a:t>
            </a:r>
            <a:r>
              <a:rPr lang="en-US" i="1" dirty="0"/>
              <a:t>L</a:t>
            </a:r>
            <a:r>
              <a:rPr lang="en-US" i="1" dirty="0" smtClean="0"/>
              <a:t>ocal modifications are </a:t>
            </a:r>
            <a:r>
              <a:rPr lang="en-US" i="1" dirty="0"/>
              <a:t>lost</a:t>
            </a:r>
            <a:endParaRPr lang="en-US" i="1" dirty="0" smtClean="0">
              <a:cs typeface="Consolas" panose="020B0609020204030204" pitchFamily="49" charset="0"/>
            </a:endParaRPr>
          </a:p>
        </p:txBody>
      </p:sp>
      <p:grpSp>
        <p:nvGrpSpPr>
          <p:cNvPr id="2" name="Groupe 1"/>
          <p:cNvGrpSpPr/>
          <p:nvPr/>
        </p:nvGrpSpPr>
        <p:grpSpPr>
          <a:xfrm>
            <a:off x="5162925" y="201385"/>
            <a:ext cx="3752475" cy="1166113"/>
            <a:chOff x="5987626" y="201386"/>
            <a:chExt cx="2591724" cy="805400"/>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5987626" y="20297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1" name="Rectangle à coins arrondis 10"/>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2" name="Connecteur droit 11"/>
            <p:cNvCxnSpPr>
              <a:stCxn id="8" idx="2"/>
            </p:cNvCxnSpPr>
            <p:nvPr/>
          </p:nvCxnSpPr>
          <p:spPr>
            <a:xfrm>
              <a:off x="6327573" y="453343"/>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1"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lèche gauche 24"/>
            <p:cNvSpPr/>
            <p:nvPr/>
          </p:nvSpPr>
          <p:spPr>
            <a:xfrm>
              <a:off x="6327573" y="491438"/>
              <a:ext cx="1800299" cy="2304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&lt;branch&gt;</a:t>
              </a:r>
              <a:endParaRPr lang="en-US" sz="700" dirty="0"/>
            </a:p>
          </p:txBody>
        </p:sp>
        <p:sp>
          <p:nvSpPr>
            <p:cNvPr id="26" name="Flèche gauche 25"/>
            <p:cNvSpPr/>
            <p:nvPr/>
          </p:nvSpPr>
          <p:spPr>
            <a:xfrm>
              <a:off x="6327573" y="770488"/>
              <a:ext cx="916574" cy="229637"/>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&lt;path&gt;</a:t>
              </a:r>
              <a:endParaRPr lang="en-US" sz="700" dirty="0"/>
            </a:p>
          </p:txBody>
        </p:sp>
      </p:grpSp>
    </p:spTree>
    <p:extLst>
      <p:ext uri="{BB962C8B-B14F-4D97-AF65-F5344CB8AC3E}">
        <p14:creationId xmlns:p14="http://schemas.microsoft.com/office/powerpoint/2010/main" val="1618234987"/>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repository </a:t>
            </a:r>
            <a:r>
              <a:rPr lang="en-US" dirty="0">
                <a:solidFill>
                  <a:schemeClr val="bg1"/>
                </a:solidFill>
              </a:rPr>
              <a:t>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smtClean="0">
                <a:solidFill>
                  <a:schemeClr val="bg1"/>
                </a:solidFill>
              </a:rPr>
              <a:t>Create a new branch with a name that respects the convention on your project (in </a:t>
            </a:r>
            <a:r>
              <a:rPr lang="en-US" dirty="0">
                <a:solidFill>
                  <a:schemeClr val="bg1"/>
                </a:solidFill>
              </a:rPr>
              <a:t>your case </a:t>
            </a:r>
            <a:r>
              <a:rPr lang="en-US" b="1" dirty="0">
                <a:solidFill>
                  <a:schemeClr val="bg1"/>
                </a:solidFill>
              </a:rPr>
              <a:t>SHSG_IRM-</a:t>
            </a:r>
            <a:r>
              <a:rPr lang="en-US" dirty="0">
                <a:solidFill>
                  <a:schemeClr val="bg1"/>
                </a:solidFill>
              </a:rPr>
              <a:t>&lt;</a:t>
            </a:r>
            <a:r>
              <a:rPr lang="en-US" dirty="0" err="1" smtClean="0">
                <a:solidFill>
                  <a:schemeClr val="bg1"/>
                </a:solidFill>
              </a:rPr>
              <a:t>IssueId</a:t>
            </a:r>
            <a:r>
              <a:rPr lang="en-US" dirty="0" smtClean="0">
                <a:solidFill>
                  <a:schemeClr val="bg1"/>
                </a:solidFill>
              </a:rPr>
              <a:t>&gt;</a:t>
            </a:r>
            <a:r>
              <a:rPr lang="en-US" b="1" dirty="0" smtClean="0">
                <a:solidFill>
                  <a:schemeClr val="bg1"/>
                </a:solidFill>
              </a:rPr>
              <a:t>_</a:t>
            </a:r>
            <a:r>
              <a:rPr lang="en-US" b="1" dirty="0" err="1" smtClean="0">
                <a:solidFill>
                  <a:schemeClr val="bg1"/>
                </a:solidFill>
              </a:rPr>
              <a:t>descriptionOfIssue</a:t>
            </a:r>
            <a:r>
              <a:rPr lang="en-US" dirty="0" smtClean="0">
                <a:solidFill>
                  <a:schemeClr val="bg1"/>
                </a:solidFill>
              </a:rPr>
              <a:t>) and switch to it</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121162556"/>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a:t>
            </a:r>
            <a:r>
              <a:rPr lang="en-US" dirty="0">
                <a:solidFill>
                  <a:schemeClr val="bg1"/>
                </a:solidFill>
              </a:rPr>
              <a:t>repository 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a:solidFill>
                  <a:schemeClr val="bg1"/>
                </a:solidFill>
              </a:rPr>
              <a:t>Create a new branch with a name that respects the convention on your project </a:t>
            </a:r>
            <a:r>
              <a:rPr lang="en-US" dirty="0" smtClean="0">
                <a:solidFill>
                  <a:schemeClr val="bg1"/>
                </a:solidFill>
              </a:rPr>
              <a:t>and </a:t>
            </a:r>
            <a:r>
              <a:rPr lang="en-US" dirty="0">
                <a:solidFill>
                  <a:schemeClr val="bg1"/>
                </a:solidFill>
              </a:rPr>
              <a:t>switch to it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–b SHSG_IRM-10_ImplementFeature1</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branch SHSG_IRM-10_ImplementFeature1</a:t>
            </a:r>
            <a:r>
              <a:rPr lang="en-US" dirty="0" smtClean="0">
                <a:solidFill>
                  <a:srgbClr val="FF0000"/>
                </a:solidFill>
                <a:latin typeface="Consolas" panose="020B0609020204030204" pitchFamily="49" charset="0"/>
                <a:cs typeface="Consolas" panose="020B0609020204030204" pitchFamily="49" charset="0"/>
              </a:rPr>
              <a:t/>
            </a:r>
            <a:br>
              <a:rPr lang="en-US" dirty="0" smtClean="0">
                <a:solidFill>
                  <a:srgbClr val="FF0000"/>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a:t>
            </a:r>
            <a:r>
              <a:rPr lang="en-US" dirty="0">
                <a:solidFill>
                  <a:srgbClr val="FF0000"/>
                </a:solidFill>
                <a:latin typeface="Consolas" panose="020B0609020204030204" pitchFamily="49" charset="0"/>
                <a:cs typeface="Consolas" panose="020B0609020204030204" pitchFamily="49" charset="0"/>
              </a:rPr>
              <a:t>SHSG_IRM-10_ImplementFeature1</a:t>
            </a:r>
            <a:r>
              <a:rPr lang="en-US" dirty="0" smtClean="0">
                <a:solidFill>
                  <a:srgbClr val="FF0000"/>
                </a:solidFill>
                <a:latin typeface="Consolas" panose="020B0609020204030204" pitchFamily="49" charset="0"/>
                <a:cs typeface="Consolas" panose="020B0609020204030204" pitchFamily="49" charset="0"/>
              </a:rPr>
              <a:t>)</a:t>
            </a:r>
            <a:endParaRPr lang="en-US" dirty="0" smtClean="0">
              <a:solidFill>
                <a:srgbClr val="FF0000"/>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47071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Make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Make some changes in existing files</a:t>
            </a:r>
          </a:p>
          <a:p>
            <a:pPr marL="342900" indent="-342900">
              <a:buFont typeface="Wingdings" panose="05000000000000000000" pitchFamily="2" charset="2"/>
              <a:buChar char="§"/>
            </a:pPr>
            <a:r>
              <a:rPr lang="en-US" dirty="0" smtClean="0">
                <a:solidFill>
                  <a:schemeClr val="bg1"/>
                </a:solidFill>
              </a:rPr>
              <a:t>Create a new file</a:t>
            </a:r>
          </a:p>
          <a:p>
            <a:pPr marL="342900" indent="-342900">
              <a:buFont typeface="Wingdings" panose="05000000000000000000" pitchFamily="2" charset="2"/>
              <a:buChar char="§"/>
            </a:pPr>
            <a:r>
              <a:rPr lang="en-US" dirty="0" smtClean="0">
                <a:solidFill>
                  <a:schemeClr val="bg1"/>
                </a:solidFill>
              </a:rPr>
              <a:t>Delete an existing file</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879761843"/>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smtClean="0">
                <a:cs typeface="Consolas" panose="020B0609020204030204" pitchFamily="49" charset="0"/>
              </a:rPr>
              <a:t>status : </a:t>
            </a:r>
            <a:r>
              <a:rPr lang="en-US" sz="2400" dirty="0" smtClean="0"/>
              <a:t>show the working tree status</a:t>
            </a:r>
            <a:endParaRPr lang="en-US" sz="2400" dirty="0"/>
          </a:p>
        </p:txBody>
      </p:sp>
      <p:sp>
        <p:nvSpPr>
          <p:cNvPr id="10" name="Content Placeholder 8"/>
          <p:cNvSpPr>
            <a:spLocks noGrp="1"/>
          </p:cNvSpPr>
          <p:nvPr>
            <p:ph sz="quarter" idx="10"/>
          </p:nvPr>
        </p:nvSpPr>
        <p:spPr>
          <a:xfrm>
            <a:off x="457200" y="1477962"/>
            <a:ext cx="8534400" cy="9413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status</a:t>
            </a:r>
            <a:endParaRPr lang="fr-BE" dirty="0" smtClean="0">
              <a:latin typeface="Consolas" panose="020B0609020204030204" pitchFamily="49" charset="0"/>
              <a:cs typeface="Consolas" panose="020B0609020204030204" pitchFamily="49" charset="0"/>
            </a:endParaRPr>
          </a:p>
        </p:txBody>
      </p:sp>
      <p:sp>
        <p:nvSpPr>
          <p:cNvPr id="3" name="Rectangle 2"/>
          <p:cNvSpPr/>
          <p:nvPr/>
        </p:nvSpPr>
        <p:spPr>
          <a:xfrm>
            <a:off x="1447800" y="1945702"/>
            <a:ext cx="7086600" cy="2988248"/>
          </a:xfrm>
          <a:prstGeom prst="rect">
            <a:avLst/>
          </a:prstGeom>
          <a:ln w="12700">
            <a:headEnd type="none" w="med" len="med"/>
            <a:tailEnd type="none" w="med" len="med"/>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ZoneTexte 1"/>
          <p:cNvSpPr txBox="1"/>
          <p:nvPr/>
        </p:nvSpPr>
        <p:spPr bwMode="black">
          <a:xfrm>
            <a:off x="1600200" y="2038350"/>
            <a:ext cx="6858000" cy="2769989"/>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MINGW64 /</a:t>
            </a:r>
            <a:r>
              <a:rPr lang="en-US" sz="1200" dirty="0" smtClean="0">
                <a:latin typeface="Consolas" panose="020B0609020204030204" pitchFamily="49" charset="0"/>
                <a:cs typeface="Consolas" panose="020B0609020204030204" pitchFamily="49" charset="0"/>
              </a:rPr>
              <a:t>d/projects/</a:t>
            </a:r>
            <a:r>
              <a:rPr lang="en-US" sz="1200" dirty="0" err="1" smtClean="0">
                <a:latin typeface="Consolas" panose="020B0609020204030204" pitchFamily="49" charset="0"/>
                <a:cs typeface="Consolas" panose="020B0609020204030204" pitchFamily="49" charset="0"/>
              </a:rPr>
              <a:t>git</a:t>
            </a:r>
            <a:r>
              <a:rPr lang="en-US" sz="1200" dirty="0" smtClean="0">
                <a:latin typeface="Consolas" panose="020B0609020204030204" pitchFamily="49" charset="0"/>
                <a:cs typeface="Consolas" panose="020B0609020204030204" pitchFamily="49" charset="0"/>
              </a:rPr>
              <a:t>-training </a:t>
            </a:r>
            <a:r>
              <a:rPr lang="en-US" sz="1200" dirty="0" smtClean="0">
                <a:solidFill>
                  <a:schemeClr val="accent3">
                    <a:lumMod val="75000"/>
                  </a:schemeClr>
                </a:solidFill>
                <a:latin typeface="Consolas" panose="020B0609020204030204" pitchFamily="49" charset="0"/>
                <a:cs typeface="Consolas" panose="020B0609020204030204" pitchFamily="49" charset="0"/>
              </a:rPr>
              <a:t>(&lt;branch-name&gt;)</a:t>
            </a:r>
            <a:endParaRPr lang="en-US" sz="1200" dirty="0">
              <a:solidFill>
                <a:schemeClr val="accent3">
                  <a:lumMod val="75000"/>
                </a:schemeClr>
              </a:solidFill>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status</a:t>
            </a:r>
          </a:p>
          <a:p>
            <a:pPr>
              <a:buClr>
                <a:schemeClr val="tx2"/>
              </a:buClr>
            </a:pPr>
            <a:r>
              <a:rPr lang="en-US" sz="1200" dirty="0">
                <a:latin typeface="Consolas" panose="020B0609020204030204" pitchFamily="49" charset="0"/>
                <a:cs typeface="Consolas" panose="020B0609020204030204" pitchFamily="49" charset="0"/>
              </a:rPr>
              <a:t>On branch </a:t>
            </a:r>
            <a:r>
              <a:rPr lang="en-US" sz="1200" dirty="0" smtClean="0">
                <a:latin typeface="Consolas" panose="020B0609020204030204" pitchFamily="49" charset="0"/>
                <a:cs typeface="Consolas" panose="020B0609020204030204" pitchFamily="49" charset="0"/>
              </a:rPr>
              <a:t>&lt;branch-name&gt;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to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reset HEAD &lt;file&gt;..." to </a:t>
            </a:r>
            <a:r>
              <a:rPr lang="en-US" sz="1200" dirty="0" err="1">
                <a:latin typeface="Consolas" panose="020B0609020204030204" pitchFamily="49" charset="0"/>
                <a:cs typeface="Consolas" panose="020B0609020204030204" pitchFamily="49" charset="0"/>
              </a:rPr>
              <a:t>unstage</a:t>
            </a:r>
            <a:r>
              <a:rPr lang="en-US" sz="1200" dirty="0">
                <a:latin typeface="Consolas" panose="020B0609020204030204" pitchFamily="49" charset="0"/>
                <a:cs typeface="Consolas" panose="020B0609020204030204" pitchFamily="49" charset="0"/>
              </a:rPr>
              <a:t>)</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00B050"/>
                </a:solidFill>
                <a:latin typeface="Consolas" panose="020B0609020204030204" pitchFamily="49" charset="0"/>
                <a:cs typeface="Consolas" panose="020B0609020204030204" pitchFamily="49" charset="0"/>
              </a:rPr>
              <a:t>new file: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/main/java/com/example/Test.java</a:t>
            </a:r>
          </a:p>
          <a:p>
            <a:pPr>
              <a:buClr>
                <a:schemeClr val="tx2"/>
              </a:buClr>
            </a:pPr>
            <a:r>
              <a:rPr lang="en-US" sz="1200" dirty="0">
                <a:solidFill>
                  <a:srgbClr val="00B050"/>
                </a:solidFill>
                <a:latin typeface="Consolas" panose="020B0609020204030204" pitchFamily="49" charset="0"/>
                <a:cs typeface="Consolas" panose="020B0609020204030204" pitchFamily="49" charset="0"/>
              </a:rPr>
              <a:t>        deleted: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/site/apt/</a:t>
            </a:r>
            <a:r>
              <a:rPr lang="en-US" sz="1200" dirty="0" err="1">
                <a:solidFill>
                  <a:srgbClr val="00B050"/>
                </a:solidFill>
                <a:latin typeface="Consolas" panose="020B0609020204030204" pitchFamily="49" charset="0"/>
                <a:cs typeface="Consolas" panose="020B0609020204030204" pitchFamily="49" charset="0"/>
              </a:rPr>
              <a:t>index.apt</a:t>
            </a:r>
            <a:endParaRPr lang="en-US" sz="1200" dirty="0">
              <a:solidFill>
                <a:srgbClr val="00B050"/>
              </a:solidFill>
              <a:latin typeface="Consolas" panose="020B0609020204030204" pitchFamily="49" charset="0"/>
              <a:cs typeface="Consolas" panose="020B0609020204030204" pitchFamily="49" charset="0"/>
            </a:endParaRPr>
          </a:p>
          <a:p>
            <a:pPr>
              <a:buClr>
                <a:schemeClr val="tx2"/>
              </a:buClr>
            </a:pPr>
            <a:r>
              <a:rPr lang="en-US" sz="1200" dirty="0">
                <a:solidFill>
                  <a:srgbClr val="00B050"/>
                </a:solidFill>
                <a:latin typeface="Consolas" panose="020B0609020204030204" pitchFamily="49" charset="0"/>
                <a:cs typeface="Consolas" panose="020B0609020204030204" pitchFamily="49" charset="0"/>
              </a:rPr>
              <a:t>        modified: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not staged for commit:</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add &lt;file&gt;..." to update what will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checkout -- &lt;file&gt;..." to discard changes in working directory)</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solidFill>
                  <a:srgbClr val="FF0000"/>
                </a:solidFill>
                <a:latin typeface="Consolas" panose="020B0609020204030204" pitchFamily="49" charset="0"/>
                <a:cs typeface="Consolas" panose="020B0609020204030204" pitchFamily="49" charset="0"/>
              </a:rPr>
              <a:t>        modified:   </a:t>
            </a:r>
            <a:r>
              <a:rPr lang="en-US" sz="1200" dirty="0" err="1">
                <a:solidFill>
                  <a:srgbClr val="FF0000"/>
                </a:solidFill>
                <a:latin typeface="Consolas" panose="020B0609020204030204" pitchFamily="49" charset="0"/>
                <a:cs typeface="Consolas" panose="020B0609020204030204" pitchFamily="49" charset="0"/>
              </a:rPr>
              <a:t>src</a:t>
            </a:r>
            <a:r>
              <a:rPr lang="en-US" sz="1200" dirty="0">
                <a:solidFill>
                  <a:srgbClr val="FF0000"/>
                </a:solidFill>
                <a:latin typeface="Consolas" panose="020B0609020204030204" pitchFamily="49" charset="0"/>
                <a:cs typeface="Consolas" panose="020B0609020204030204" pitchFamily="49" charset="0"/>
              </a:rPr>
              <a:t>/test/java/com/example/TestGreeter.java</a:t>
            </a:r>
          </a:p>
        </p:txBody>
      </p:sp>
    </p:spTree>
    <p:extLst>
      <p:ext uri="{BB962C8B-B14F-4D97-AF65-F5344CB8AC3E}">
        <p14:creationId xmlns:p14="http://schemas.microsoft.com/office/powerpoint/2010/main" val="896984011"/>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diff : show changes between states or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View the diff between working directory and index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a:t>
            </a:r>
            <a:endParaRPr lang="en-US" dirty="0"/>
          </a:p>
          <a:p>
            <a:pPr marL="342900" indent="-342900">
              <a:buFont typeface="Wingdings" panose="05000000000000000000" pitchFamily="2" charset="2"/>
              <a:buChar char="§"/>
            </a:pPr>
            <a:r>
              <a:rPr lang="en-US" dirty="0"/>
              <a:t>View the changes you added to the index (staging area)</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--staged</a:t>
            </a:r>
            <a:endParaRPr lang="en-US" dirty="0"/>
          </a:p>
          <a:p>
            <a:pPr marL="342900" indent="-342900">
              <a:buFont typeface="Wingdings" panose="05000000000000000000" pitchFamily="2" charset="2"/>
              <a:buChar char="§"/>
            </a:pPr>
            <a:r>
              <a:rPr lang="en-US" dirty="0"/>
              <a:t>View the changes between two commits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&lt;commit&gt; &lt;commit&gt;</a:t>
            </a:r>
          </a:p>
        </p:txBody>
      </p:sp>
    </p:spTree>
    <p:extLst>
      <p:ext uri="{BB962C8B-B14F-4D97-AF65-F5344CB8AC3E}">
        <p14:creationId xmlns:p14="http://schemas.microsoft.com/office/powerpoint/2010/main" val="1000243699"/>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is </a:t>
            </a:r>
            <a:r>
              <a:rPr lang="en-US" dirty="0" smtClean="0"/>
              <a:t>a revision control </a:t>
            </a:r>
            <a:r>
              <a:rPr lang="en-US" dirty="0"/>
              <a:t>system </a:t>
            </a:r>
          </a:p>
          <a:p>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Created </a:t>
            </a:r>
            <a:r>
              <a:rPr lang="en-US" dirty="0" smtClean="0"/>
              <a:t>in 2005 by </a:t>
            </a:r>
            <a:r>
              <a:rPr lang="en-US" dirty="0" smtClean="0"/>
              <a:t>Linus Torvalds to </a:t>
            </a:r>
            <a:r>
              <a:rPr lang="en-US" dirty="0" smtClean="0"/>
              <a:t>develop</a:t>
            </a:r>
            <a:r>
              <a:rPr lang="fr-FR" dirty="0" smtClean="0"/>
              <a:t> </a:t>
            </a:r>
            <a:r>
              <a:rPr lang="en-US" dirty="0" smtClean="0"/>
              <a:t>the</a:t>
            </a:r>
            <a:r>
              <a:rPr lang="fr-FR" dirty="0"/>
              <a:t> </a:t>
            </a:r>
            <a:r>
              <a:rPr lang="en-US" dirty="0" smtClean="0"/>
              <a:t>Linux</a:t>
            </a:r>
            <a:r>
              <a:rPr lang="fr-FR" dirty="0"/>
              <a:t> </a:t>
            </a:r>
            <a:r>
              <a:rPr lang="en-US" dirty="0" smtClean="0"/>
              <a:t>kernel</a:t>
            </a:r>
            <a:endParaRPr lang="en-US" dirty="0" smtClean="0"/>
          </a:p>
          <a:p>
            <a:pPr marL="342900" indent="-342900">
              <a:buFont typeface="Wingdings" panose="05000000000000000000" pitchFamily="2" charset="2"/>
              <a:buChar char="§"/>
            </a:pPr>
            <a:r>
              <a:rPr lang="en-US" dirty="0" smtClean="0"/>
              <a:t>Free and open source</a:t>
            </a:r>
          </a:p>
          <a:p>
            <a:pPr marL="342900" indent="-342900">
              <a:buFont typeface="Wingdings" panose="05000000000000000000" pitchFamily="2" charset="2"/>
              <a:buChar char="§"/>
            </a:pPr>
            <a:r>
              <a:rPr lang="en-US" dirty="0" smtClean="0"/>
              <a:t>Source code available at </a:t>
            </a:r>
            <a:r>
              <a:rPr lang="en-US" dirty="0" smtClean="0">
                <a:hlinkClick r:id="rId2"/>
              </a:rPr>
              <a:t>https://github.com/git/git</a:t>
            </a:r>
            <a:endParaRPr lang="en-US" dirty="0" smtClean="0"/>
          </a:p>
          <a:p>
            <a:pPr marL="342900" indent="-342900">
              <a:buFont typeface="Wingdings" panose="05000000000000000000" pitchFamily="2" charset="2"/>
              <a:buChar char="§"/>
            </a:pPr>
            <a:r>
              <a:rPr lang="en-US" dirty="0" smtClean="0"/>
              <a:t>Possible to contribute !</a:t>
            </a:r>
          </a:p>
          <a:p>
            <a:pPr marL="342900" lvl="0"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4225252875"/>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add : add file contents to the index</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Interactively choose changes to add to the 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-p</a:t>
            </a:r>
            <a:endParaRPr lang="en-US" dirty="0" smtClean="0"/>
          </a:p>
          <a:p>
            <a:pPr marL="342900" indent="-342900">
              <a:buFont typeface="Wingdings" panose="05000000000000000000" pitchFamily="2" charset="2"/>
              <a:buChar char="§"/>
            </a:pPr>
            <a:r>
              <a:rPr lang="en-US" dirty="0" smtClean="0"/>
              <a:t>Add all changes at given path to the 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&lt;path&gt;</a:t>
            </a:r>
            <a:endParaRPr lang="en-US" dirty="0"/>
          </a:p>
        </p:txBody>
      </p:sp>
      <p:grpSp>
        <p:nvGrpSpPr>
          <p:cNvPr id="2" name="Groupe 1"/>
          <p:cNvGrpSpPr/>
          <p:nvPr/>
        </p:nvGrpSpPr>
        <p:grpSpPr>
          <a:xfrm>
            <a:off x="5364948" y="201385"/>
            <a:ext cx="3550452" cy="1166113"/>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6487321" y="575125"/>
              <a:ext cx="757518"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Add</a:t>
              </a:r>
              <a:endParaRPr lang="en-US" sz="700" dirty="0"/>
            </a:p>
          </p:txBody>
        </p:sp>
      </p:grpSp>
    </p:spTree>
    <p:extLst>
      <p:ext uri="{BB962C8B-B14F-4D97-AF65-F5344CB8AC3E}">
        <p14:creationId xmlns:p14="http://schemas.microsoft.com/office/powerpoint/2010/main" val="3473892365"/>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r</a:t>
            </a:r>
            <a:r>
              <a:rPr lang="fr-FR" sz="2400" dirty="0" smtClean="0">
                <a:cs typeface="Consolas" panose="020B0609020204030204" pitchFamily="49" charset="0"/>
              </a:rPr>
              <a:t>eset : </a:t>
            </a:r>
            <a:r>
              <a:rPr lang="en-US" sz="2400" dirty="0"/>
              <a:t>r</a:t>
            </a:r>
            <a:r>
              <a:rPr lang="en-US" sz="2400" dirty="0" smtClean="0"/>
              <a:t>eset </a:t>
            </a:r>
            <a:r>
              <a:rPr lang="en-US" sz="2400" dirty="0"/>
              <a:t>current </a:t>
            </a:r>
            <a:r>
              <a:rPr lang="en-US" sz="2400" dirty="0" smtClean="0"/>
              <a:t>HEAD</a:t>
            </a:r>
            <a:br>
              <a:rPr lang="en-US" sz="2400" dirty="0" smtClean="0"/>
            </a:br>
            <a:r>
              <a:rPr lang="en-US" sz="2400" dirty="0" smtClean="0"/>
              <a:t>            to </a:t>
            </a:r>
            <a:r>
              <a:rPr lang="en-US" sz="2400" dirty="0"/>
              <a:t>the specified state</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305800" cy="3345790"/>
          </a:xfrm>
        </p:spPr>
        <p:txBody>
          <a:bodyPr/>
          <a:lstStyle/>
          <a:p>
            <a:pPr marL="342900" indent="-342900">
              <a:buFont typeface="Wingdings" panose="05000000000000000000" pitchFamily="2" charset="2"/>
              <a:buChar char="§"/>
            </a:pPr>
            <a:r>
              <a:rPr lang="en-US" dirty="0" err="1" smtClean="0"/>
              <a:t>Unstage</a:t>
            </a:r>
            <a:r>
              <a:rPr lang="en-US" dirty="0" smtClean="0"/>
              <a:t> changes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HEAD</a:t>
            </a:r>
            <a:endParaRPr lang="en-US" dirty="0" smtClean="0"/>
          </a:p>
          <a:p>
            <a:pPr marL="342900" indent="-342900">
              <a:buFont typeface="Wingdings" panose="05000000000000000000" pitchFamily="2" charset="2"/>
              <a:buChar char="§"/>
            </a:pPr>
            <a:r>
              <a:rPr lang="en-US" dirty="0" smtClean="0"/>
              <a:t>Interactively choose changes to </a:t>
            </a:r>
            <a:r>
              <a:rPr lang="en-US" dirty="0" err="1" smtClean="0"/>
              <a:t>unstage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–p HEAD</a:t>
            </a:r>
            <a:endParaRPr lang="en-US" dirty="0"/>
          </a:p>
          <a:p>
            <a:pPr marL="342900" indent="-342900">
              <a:buFont typeface="Wingdings" panose="05000000000000000000" pitchFamily="2" charset="2"/>
              <a:buChar char="§"/>
            </a:pPr>
            <a:r>
              <a:rPr lang="en-US" dirty="0" smtClean="0"/>
              <a:t>Reset current branch head to a commit / branch / tag</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a:t>
            </a:r>
            <a:r>
              <a:rPr lang="en-US" dirty="0">
                <a:latin typeface="Consolas" panose="020B0609020204030204" pitchFamily="49" charset="0"/>
                <a:cs typeface="Consolas" panose="020B0609020204030204" pitchFamily="49" charset="0"/>
              </a:rPr>
              <a:t> --hard </a:t>
            </a:r>
            <a:r>
              <a:rPr lang="en-US" dirty="0" smtClean="0">
                <a:latin typeface="Consolas" panose="020B0609020204030204" pitchFamily="49" charset="0"/>
                <a:cs typeface="Consolas" panose="020B0609020204030204" pitchFamily="49" charset="0"/>
              </a:rPr>
              <a:t>&lt;tree-</a:t>
            </a:r>
            <a:r>
              <a:rPr lang="en-US" dirty="0" err="1" smtClean="0">
                <a:latin typeface="Consolas" panose="020B0609020204030204" pitchFamily="49" charset="0"/>
                <a:cs typeface="Consolas" panose="020B0609020204030204" pitchFamily="49" charset="0"/>
              </a:rPr>
              <a:t>ish</a:t>
            </a:r>
            <a:r>
              <a:rPr lang="en-US" dirty="0" smtClean="0">
                <a:latin typeface="Consolas" panose="020B0609020204030204" pitchFamily="49" charset="0"/>
                <a:cs typeface="Consolas" panose="020B0609020204030204" pitchFamily="49" charset="0"/>
              </a:rPr>
              <a:t>&gt;</a:t>
            </a:r>
          </a:p>
        </p:txBody>
      </p:sp>
      <p:grpSp>
        <p:nvGrpSpPr>
          <p:cNvPr id="2" name="Groupe 1"/>
          <p:cNvGrpSpPr/>
          <p:nvPr/>
        </p:nvGrpSpPr>
        <p:grpSpPr>
          <a:xfrm>
            <a:off x="4946452"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gauche 13"/>
            <p:cNvSpPr/>
            <p:nvPr/>
          </p:nvSpPr>
          <p:spPr>
            <a:xfrm>
              <a:off x="7275169" y="477838"/>
              <a:ext cx="856407" cy="2232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a:t>
              </a:r>
              <a:endParaRPr lang="fr-FR" sz="700" dirty="0"/>
            </a:p>
          </p:txBody>
        </p:sp>
        <p:sp>
          <p:nvSpPr>
            <p:cNvPr id="15" name="Flèche gauche 14"/>
            <p:cNvSpPr/>
            <p:nvPr/>
          </p:nvSpPr>
          <p:spPr>
            <a:xfrm>
              <a:off x="6496665" y="717559"/>
              <a:ext cx="1634911" cy="223793"/>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 --hard </a:t>
              </a:r>
              <a:endParaRPr lang="fr-FR" sz="700" dirty="0"/>
            </a:p>
          </p:txBody>
        </p:sp>
      </p:grpSp>
    </p:spTree>
    <p:extLst>
      <p:ext uri="{BB962C8B-B14F-4D97-AF65-F5344CB8AC3E}">
        <p14:creationId xmlns:p14="http://schemas.microsoft.com/office/powerpoint/2010/main" val="126378681"/>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c</a:t>
            </a:r>
            <a:r>
              <a:rPr lang="fr-FR" sz="2400" dirty="0" smtClean="0">
                <a:cs typeface="Consolas" panose="020B0609020204030204" pitchFamily="49" charset="0"/>
              </a:rPr>
              <a:t>ommit :</a:t>
            </a:r>
            <a:r>
              <a:rPr lang="fr-FR" sz="2400" dirty="0">
                <a:cs typeface="Consolas" panose="020B0609020204030204" pitchFamily="49" charset="0"/>
              </a:rPr>
              <a:t> </a:t>
            </a:r>
            <a:r>
              <a:rPr lang="en-US" sz="2400" dirty="0" smtClean="0">
                <a:cs typeface="Consolas" panose="020B0609020204030204" pitchFamily="49" charset="0"/>
              </a:rPr>
              <a:t>record changes</a:t>
            </a:r>
            <a:br>
              <a:rPr lang="en-US" sz="2400" dirty="0" smtClean="0">
                <a:cs typeface="Consolas" panose="020B0609020204030204" pitchFamily="49" charset="0"/>
              </a:rPr>
            </a:br>
            <a:r>
              <a:rPr lang="en-US" sz="2400" dirty="0" smtClean="0">
                <a:cs typeface="Consolas" panose="020B0609020204030204" pitchFamily="49" charset="0"/>
              </a:rPr>
              <a:t>                 to </a:t>
            </a:r>
            <a:r>
              <a:rPr lang="en-US" sz="2400" dirty="0">
                <a:cs typeface="Consolas" panose="020B0609020204030204" pitchFamily="49" charset="0"/>
              </a:rPr>
              <a:t>the </a:t>
            </a:r>
            <a:r>
              <a:rPr lang="en-US" sz="2400" dirty="0" smtClean="0">
                <a:cs typeface="Consolas" panose="020B0609020204030204" pitchFamily="49" charset="0"/>
              </a:rPr>
              <a:t>local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2121560"/>
            <a:ext cx="8229600" cy="2812390"/>
          </a:xfrm>
        </p:spPr>
        <p:txBody>
          <a:bodyPr/>
          <a:lstStyle/>
          <a:p>
            <a:pPr marL="342900" indent="-342900">
              <a:buFont typeface="Wingdings" panose="05000000000000000000" pitchFamily="2" charset="2"/>
              <a:buChar char="§"/>
            </a:pPr>
            <a:r>
              <a:rPr lang="en-US" dirty="0"/>
              <a:t>Stores the </a:t>
            </a:r>
            <a:r>
              <a:rPr lang="en-US" dirty="0" smtClean="0"/>
              <a:t>contents </a:t>
            </a:r>
            <a:r>
              <a:rPr lang="en-US" dirty="0"/>
              <a:t>of the index in a new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–m &lt;message&gt;</a:t>
            </a:r>
            <a:endParaRPr lang="en-US" dirty="0" smtClean="0"/>
          </a:p>
          <a:p>
            <a:pPr marL="342900" indent="-342900">
              <a:buFont typeface="Wingdings" panose="05000000000000000000" pitchFamily="2" charset="2"/>
              <a:buChar char="§"/>
            </a:pPr>
            <a:r>
              <a:rPr lang="en-US" dirty="0" smtClean="0"/>
              <a:t>Amend the </a:t>
            </a:r>
            <a:r>
              <a:rPr lang="en-US" dirty="0"/>
              <a:t>previous </a:t>
            </a:r>
            <a:r>
              <a:rPr lang="en-US" dirty="0" smtClean="0"/>
              <a:t>commit with </a:t>
            </a:r>
            <a:r>
              <a:rPr lang="en-US" dirty="0"/>
              <a:t>the contents of the </a:t>
            </a:r>
            <a:r>
              <a:rPr lang="en-US" dirty="0" smtClean="0"/>
              <a:t>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--amend</a:t>
            </a:r>
            <a:endParaRPr lang="en-US" dirty="0"/>
          </a:p>
        </p:txBody>
      </p:sp>
      <p:grpSp>
        <p:nvGrpSpPr>
          <p:cNvPr id="2" name="Groupe 1"/>
          <p:cNvGrpSpPr/>
          <p:nvPr/>
        </p:nvGrpSpPr>
        <p:grpSpPr>
          <a:xfrm>
            <a:off x="4953000"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droite 13"/>
            <p:cNvSpPr/>
            <p:nvPr/>
          </p:nvSpPr>
          <p:spPr>
            <a:xfrm>
              <a:off x="7282173" y="581938"/>
              <a:ext cx="8424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Commit</a:t>
              </a:r>
              <a:endParaRPr lang="fr-FR" sz="700" dirty="0"/>
            </a:p>
          </p:txBody>
        </p:sp>
      </p:grpSp>
    </p:spTree>
    <p:extLst>
      <p:ext uri="{BB962C8B-B14F-4D97-AF65-F5344CB8AC3E}">
        <p14:creationId xmlns:p14="http://schemas.microsoft.com/office/powerpoint/2010/main" val="4133216741"/>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fr-FR" dirty="0"/>
              <a:t>Show </a:t>
            </a:r>
            <a:r>
              <a:rPr lang="fr-FR" dirty="0" smtClean="0"/>
              <a:t>the commit </a:t>
            </a:r>
            <a:r>
              <a:rPr lang="fr-FR" dirty="0"/>
              <a:t>logs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a:t>
            </a:r>
            <a:endParaRPr lang="en-US" dirty="0" smtClean="0"/>
          </a:p>
          <a:p>
            <a:pPr marL="342900" indent="-342900">
              <a:buFont typeface="Wingdings" panose="05000000000000000000" pitchFamily="2" charset="2"/>
              <a:buChar char="§"/>
            </a:pPr>
            <a:r>
              <a:rPr lang="en-US" dirty="0" smtClean="0"/>
              <a:t>Shows </a:t>
            </a:r>
            <a:r>
              <a:rPr lang="en-US" dirty="0"/>
              <a:t>commits and diffs that touch the given </a:t>
            </a:r>
            <a:r>
              <a:rPr lang="en-US" dirty="0" smtClean="0"/>
              <a:t>path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–p &lt;path&gt;</a:t>
            </a:r>
            <a:endParaRPr lang="en-US" dirty="0"/>
          </a:p>
          <a:p>
            <a:pPr marL="342900" indent="-342900">
              <a:buFont typeface="Wingdings" panose="05000000000000000000" pitchFamily="2" charset="2"/>
              <a:buChar char="§"/>
            </a:pPr>
            <a:r>
              <a:rPr lang="en-US" dirty="0"/>
              <a:t>Shows </a:t>
            </a:r>
            <a:r>
              <a:rPr lang="en-US" dirty="0" smtClean="0"/>
              <a:t>the commits difference between two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&lt;branch1&gt;..&lt;branch2&gt;</a:t>
            </a:r>
          </a:p>
        </p:txBody>
      </p:sp>
    </p:spTree>
    <p:extLst>
      <p:ext uri="{BB962C8B-B14F-4D97-AF65-F5344CB8AC3E}">
        <p14:creationId xmlns:p14="http://schemas.microsoft.com/office/powerpoint/2010/main" val="946850982"/>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600200"/>
            <a:ext cx="8229600" cy="3409950"/>
          </a:xfrm>
        </p:spPr>
        <p:txBody>
          <a:bodyPr/>
          <a:lstStyle/>
          <a:p>
            <a:pPr marL="342900" indent="-342900">
              <a:buFont typeface="Wingdings" panose="05000000000000000000" pitchFamily="2" charset="2"/>
              <a:buChar char="§"/>
            </a:pPr>
            <a:r>
              <a:rPr lang="en-US" dirty="0"/>
              <a:t>Visualize the branches, merges, etc.</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a:t>
            </a:r>
          </a:p>
          <a:p>
            <a:pPr marL="342900" indent="-342900">
              <a:buFont typeface="Wingdings" panose="05000000000000000000" pitchFamily="2" charset="2"/>
              <a:buChar char="§"/>
            </a:pPr>
            <a:r>
              <a:rPr lang="en-US" dirty="0"/>
              <a:t>Visualize</a:t>
            </a:r>
            <a:r>
              <a:rPr lang="fr-FR" dirty="0" smtClean="0"/>
              <a:t> </a:t>
            </a:r>
            <a:r>
              <a:rPr lang="fr-FR" dirty="0"/>
              <a:t>all </a:t>
            </a:r>
            <a:r>
              <a:rPr lang="fr-FR" dirty="0" smtClean="0"/>
              <a:t>branches </a:t>
            </a:r>
            <a:r>
              <a:rPr lang="fr-FR" dirty="0" err="1" smtClean="0"/>
              <a:t>decorated</a:t>
            </a:r>
            <a:endParaRPr lang="fr-FR" dirty="0"/>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 --</a:t>
            </a:r>
            <a:r>
              <a:rPr lang="en-US" dirty="0" err="1">
                <a:latin typeface="Consolas" panose="020B0609020204030204" pitchFamily="49" charset="0"/>
                <a:cs typeface="Consolas" panose="020B0609020204030204" pitchFamily="49" charset="0"/>
              </a:rPr>
              <a:t>oneline</a:t>
            </a:r>
            <a:r>
              <a:rPr lang="en-US" dirty="0">
                <a:latin typeface="Consolas" panose="020B0609020204030204" pitchFamily="49" charset="0"/>
                <a:cs typeface="Consolas" panose="020B0609020204030204" pitchFamily="49" charset="0"/>
              </a:rPr>
              <a:t> --all </a:t>
            </a:r>
            <a:r>
              <a:rPr lang="en-US" dirty="0" smtClean="0">
                <a:latin typeface="Consolas" panose="020B0609020204030204" pitchFamily="49" charset="0"/>
                <a:cs typeface="Consolas" panose="020B0609020204030204" pitchFamily="49" charset="0"/>
              </a:rPr>
              <a:t>--decorate</a:t>
            </a:r>
          </a:p>
          <a:p>
            <a:pPr marL="342900" indent="-342900">
              <a:buFont typeface="Wingdings" panose="05000000000000000000" pitchFamily="2" charset="2"/>
              <a:buChar char="§"/>
            </a:pPr>
            <a:r>
              <a:rPr lang="en-US" dirty="0"/>
              <a:t>Filter by author</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--author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1843848"/>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fr-FR" sz="2400" dirty="0" smtClean="0">
                <a:cs typeface="Consolas" panose="020B0609020204030204" pitchFamily="49" charset="0"/>
              </a:rPr>
              <a:t>push : </a:t>
            </a:r>
            <a:r>
              <a:rPr lang="en-US" sz="2400" dirty="0" smtClean="0"/>
              <a:t>update </a:t>
            </a:r>
            <a:r>
              <a:rPr lang="en-US" sz="2400" dirty="0"/>
              <a:t>remote refs along with associated objects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Update given repository and branch using local branch</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push &lt;remote&gt; &lt;branch&gt;</a:t>
            </a:r>
            <a:endParaRPr lang="en-US" dirty="0" smtClean="0"/>
          </a:p>
        </p:txBody>
      </p:sp>
    </p:spTree>
    <p:extLst>
      <p:ext uri="{BB962C8B-B14F-4D97-AF65-F5344CB8AC3E}">
        <p14:creationId xmlns:p14="http://schemas.microsoft.com/office/powerpoint/2010/main" val="310684377"/>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a:t>
            </a:r>
            <a:r>
              <a:rPr lang="en-US" dirty="0">
                <a:solidFill>
                  <a:schemeClr val="bg1"/>
                </a:solidFill>
              </a:rPr>
              <a:t>file to the </a:t>
            </a:r>
            <a:r>
              <a:rPr lang="en-US" dirty="0" smtClean="0">
                <a:solidFill>
                  <a:schemeClr val="bg1"/>
                </a:solidFill>
              </a:rPr>
              <a:t>index</a:t>
            </a:r>
          </a:p>
          <a:p>
            <a:pPr marL="342900" indent="-342900">
              <a:buFont typeface="Wingdings" panose="05000000000000000000" pitchFamily="2" charset="2"/>
              <a:buChar char="§"/>
            </a:pPr>
            <a:r>
              <a:rPr lang="en-US" dirty="0">
                <a:solidFill>
                  <a:schemeClr val="bg1"/>
                </a:solidFill>
              </a:rPr>
              <a:t>Interactively choose files content to add</a:t>
            </a:r>
          </a:p>
          <a:p>
            <a:endParaRPr lang="en-US" dirty="0" smtClean="0">
              <a:solidFill>
                <a:schemeClr val="bg1"/>
              </a:solidFill>
            </a:endParaRPr>
          </a:p>
          <a:p>
            <a:pPr marL="342900" indent="-342900">
              <a:buFont typeface="Wingdings" panose="05000000000000000000" pitchFamily="2" charset="2"/>
              <a:buChar char="§"/>
            </a:pP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76163572"/>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75438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file to the index</a:t>
            </a:r>
          </a:p>
          <a:p>
            <a:pPr marL="342900" indent="-342900">
              <a:buFont typeface="Wingdings" panose="05000000000000000000" pitchFamily="2" charset="2"/>
              <a:buChar char="§"/>
            </a:pPr>
            <a:r>
              <a:rPr lang="en-US" dirty="0" smtClean="0">
                <a:solidFill>
                  <a:schemeClr val="bg1"/>
                </a:solidFill>
              </a:rPr>
              <a:t>Interactively choose files content to add</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&lt;new file&gt; &lt;deleted file&gt;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-p</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5522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some of the changes you just added to index</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895598307"/>
      </p:ext>
    </p:extLst>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a:t>
            </a:r>
            <a:r>
              <a:rPr lang="en-US" b="1" dirty="0" smtClean="0">
                <a:solidFill>
                  <a:schemeClr val="bg1"/>
                </a:solidFill>
              </a:rPr>
              <a:t>some</a:t>
            </a:r>
            <a:r>
              <a:rPr lang="en-US" dirty="0" smtClean="0">
                <a:solidFill>
                  <a:schemeClr val="bg1"/>
                </a:solidFill>
              </a:rPr>
              <a:t> of the changes you just added to index</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reset -p HEAD</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4764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a:t>
            </a:r>
            <a:r>
              <a:rPr lang="en-US" dirty="0" smtClean="0"/>
              <a:t>s distributed</a:t>
            </a:r>
            <a:endParaRPr lang="en-US" dirty="0"/>
          </a:p>
          <a:p>
            <a:endParaRPr lang="en-US" dirty="0"/>
          </a:p>
        </p:txBody>
      </p:sp>
      <p:sp>
        <p:nvSpPr>
          <p:cNvPr id="10" name="Content Placeholder 8"/>
          <p:cNvSpPr>
            <a:spLocks noGrp="1"/>
          </p:cNvSpPr>
          <p:nvPr>
            <p:ph sz="quarter" idx="10"/>
          </p:nvPr>
        </p:nvSpPr>
        <p:spPr>
          <a:xfrm>
            <a:off x="457200" y="1733550"/>
            <a:ext cx="4724400" cy="3200400"/>
          </a:xfrm>
        </p:spPr>
        <p:txBody>
          <a:bodyPr/>
          <a:lstStyle/>
          <a:p>
            <a:pPr marL="342900" lvl="0" indent="-342900">
              <a:buFont typeface="Wingdings" panose="05000000000000000000" pitchFamily="2" charset="2"/>
              <a:buChar char="§"/>
            </a:pPr>
            <a:r>
              <a:rPr lang="en-US" dirty="0" smtClean="0"/>
              <a:t>You </a:t>
            </a:r>
            <a:r>
              <a:rPr lang="en-US" b="1" dirty="0" smtClean="0"/>
              <a:t>clone</a:t>
            </a:r>
            <a:r>
              <a:rPr lang="en-US" dirty="0" smtClean="0"/>
              <a:t> an entire repository</a:t>
            </a:r>
          </a:p>
          <a:p>
            <a:pPr marL="342900" lvl="0" indent="-342900">
              <a:buFont typeface="Wingdings" panose="05000000000000000000" pitchFamily="2" charset="2"/>
              <a:buChar char="§"/>
            </a:pPr>
            <a:r>
              <a:rPr lang="en-US" dirty="0" smtClean="0"/>
              <a:t>Your local repo is a full copy of the original repo</a:t>
            </a:r>
          </a:p>
          <a:p>
            <a:pPr marL="342900" lvl="0" indent="-342900">
              <a:buFont typeface="Wingdings" panose="05000000000000000000" pitchFamily="2" charset="2"/>
              <a:buChar char="§"/>
            </a:pPr>
            <a:r>
              <a:rPr lang="en-US" dirty="0" smtClean="0"/>
              <a:t>There is no single point of failure (as long as there is at least two copies of a repository)</a:t>
            </a:r>
          </a:p>
        </p:txBody>
      </p:sp>
      <p:pic>
        <p:nvPicPr>
          <p:cNvPr id="6" name="Shape 105"/>
          <p:cNvPicPr preferRelativeResize="0"/>
          <p:nvPr/>
        </p:nvPicPr>
        <p:blipFill>
          <a:blip r:embed="rId3">
            <a:alphaModFix/>
          </a:blip>
          <a:stretch>
            <a:fillRect/>
          </a:stretch>
        </p:blipFill>
        <p:spPr>
          <a:xfrm>
            <a:off x="5334000" y="209550"/>
            <a:ext cx="3675525" cy="4343988"/>
          </a:xfrm>
          <a:prstGeom prst="rect">
            <a:avLst/>
          </a:prstGeom>
          <a:noFill/>
          <a:ln>
            <a:noFill/>
          </a:ln>
        </p:spPr>
      </p:pic>
    </p:spTree>
    <p:extLst>
      <p:ext uri="{BB962C8B-B14F-4D97-AF65-F5344CB8AC3E}">
        <p14:creationId xmlns:p14="http://schemas.microsoft.com/office/powerpoint/2010/main" val="2360668865"/>
      </p:ext>
    </p:extLst>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686800" cy="3151188"/>
          </a:xfrm>
        </p:spPr>
        <p:txBody>
          <a:bodyPr/>
          <a:lstStyle/>
          <a:p>
            <a:pPr marL="342900" indent="-342900">
              <a:buFont typeface="Wingdings" panose="05000000000000000000" pitchFamily="2" charset="2"/>
              <a:buChar char="§"/>
            </a:pPr>
            <a:r>
              <a:rPr lang="en-US" dirty="0" smtClean="0">
                <a:solidFill>
                  <a:schemeClr val="bg1"/>
                </a:solidFill>
              </a:rPr>
              <a:t>Commit staged changes with a message</a:t>
            </a:r>
          </a:p>
          <a:p>
            <a:pPr marL="342900" indent="-342900">
              <a:buFont typeface="Wingdings" panose="05000000000000000000" pitchFamily="2" charset="2"/>
              <a:buChar char="§"/>
            </a:pPr>
            <a:endParaRPr lang="en-US" dirty="0">
              <a:solidFill>
                <a:schemeClr val="bg1"/>
              </a:solidFill>
            </a:endParaRPr>
          </a:p>
          <a:p>
            <a:r>
              <a:rPr lang="en-US" dirty="0">
                <a:solidFill>
                  <a:schemeClr val="bg1"/>
                </a:solidFill>
              </a:rPr>
              <a:t>r</a:t>
            </a:r>
            <a:r>
              <a:rPr lang="en-US" dirty="0" smtClean="0">
                <a:solidFill>
                  <a:schemeClr val="bg1"/>
                </a:solidFill>
              </a:rPr>
              <a:t>emark:</a:t>
            </a:r>
          </a:p>
          <a:p>
            <a:r>
              <a:rPr lang="en-US" dirty="0" smtClean="0">
                <a:solidFill>
                  <a:schemeClr val="bg1"/>
                </a:solidFill>
              </a:rPr>
              <a:t>Respect the commit </a:t>
            </a:r>
            <a:r>
              <a:rPr lang="en-US" dirty="0">
                <a:solidFill>
                  <a:schemeClr val="bg1"/>
                </a:solidFill>
              </a:rPr>
              <a:t>message convention of your </a:t>
            </a:r>
            <a:r>
              <a:rPr lang="en-US" dirty="0" smtClean="0">
                <a:solidFill>
                  <a:schemeClr val="bg1"/>
                </a:solidFill>
              </a:rPr>
              <a:t>project. In your case: </a:t>
            </a:r>
            <a:r>
              <a:rPr lang="en-US" b="1" dirty="0" smtClean="0">
                <a:solidFill>
                  <a:schemeClr val="bg1"/>
                </a:solidFill>
              </a:rPr>
              <a:t>[SHSG_IRM-</a:t>
            </a:r>
            <a:r>
              <a:rPr lang="en-US" dirty="0">
                <a:solidFill>
                  <a:schemeClr val="bg1"/>
                </a:solidFill>
              </a:rPr>
              <a:t>&lt;</a:t>
            </a:r>
            <a:r>
              <a:rPr lang="en-US" dirty="0" err="1" smtClean="0">
                <a:solidFill>
                  <a:schemeClr val="bg1"/>
                </a:solidFill>
              </a:rPr>
              <a:t>IssueId</a:t>
            </a:r>
            <a:r>
              <a:rPr lang="en-US" dirty="0" smtClean="0">
                <a:solidFill>
                  <a:schemeClr val="bg1"/>
                </a:solidFill>
              </a:rPr>
              <a:t>&gt;</a:t>
            </a:r>
            <a:r>
              <a:rPr lang="en-US" b="1" dirty="0" smtClean="0">
                <a:solidFill>
                  <a:schemeClr val="bg1"/>
                </a:solidFill>
              </a:rPr>
              <a:t>]</a:t>
            </a:r>
            <a:r>
              <a:rPr lang="en-US" dirty="0" smtClean="0">
                <a:solidFill>
                  <a:schemeClr val="bg1"/>
                </a:solidFill>
              </a:rPr>
              <a:t> </a:t>
            </a:r>
            <a:r>
              <a:rPr lang="en-US" b="1" dirty="0" err="1" smtClean="0">
                <a:solidFill>
                  <a:schemeClr val="bg1"/>
                </a:solidFill>
              </a:rPr>
              <a:t>descriptionOfCommit</a:t>
            </a:r>
            <a:r>
              <a:rPr lang="en-US" dirty="0" smtClean="0">
                <a:solidFill>
                  <a:schemeClr val="bg1"/>
                </a:solidFill>
              </a:rPr>
              <a:t>.</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086209366"/>
      </p:ext>
    </p:extLst>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Commit staged changes </a:t>
            </a:r>
            <a:r>
              <a:rPr lang="en-US" dirty="0">
                <a:solidFill>
                  <a:schemeClr val="bg1"/>
                </a:solidFill>
              </a:rPr>
              <a:t>with a message</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commit –m </a:t>
            </a:r>
            <a:r>
              <a:rPr lang="en-US" dirty="0" smtClean="0">
                <a:solidFill>
                  <a:srgbClr val="FF0000"/>
                </a:solidFill>
                <a:latin typeface="Consolas" panose="020B0609020204030204" pitchFamily="49" charset="0"/>
                <a:cs typeface="Consolas" panose="020B0609020204030204" pitchFamily="49" charset="0"/>
              </a:rPr>
              <a:t>"[SHSG_IRM-10] Doing something"</a:t>
            </a:r>
            <a:endParaRPr lang="en-US" dirty="0">
              <a:solidFill>
                <a:srgbClr val="FF0000"/>
              </a:solidFill>
              <a:latin typeface="Consolas" panose="020B0609020204030204" pitchFamily="49" charset="0"/>
              <a:cs typeface="Consolas" panose="020B0609020204030204" pitchFamily="49" charset="0"/>
            </a:endParaRPr>
          </a:p>
          <a:p>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92276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Push will create a branch with same name as your local branch on remote repository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Push operation takes two parameters </a:t>
            </a:r>
            <a:r>
              <a:rPr lang="en-US" b="1" dirty="0" smtClean="0">
                <a:solidFill>
                  <a:schemeClr val="bg1"/>
                </a:solidFill>
              </a:rPr>
              <a:t>remote</a:t>
            </a:r>
            <a:r>
              <a:rPr lang="en-US" dirty="0" smtClean="0">
                <a:solidFill>
                  <a:schemeClr val="bg1"/>
                </a:solidFill>
              </a:rPr>
              <a:t> and </a:t>
            </a:r>
            <a:r>
              <a:rPr lang="en-US" b="1" dirty="0" smtClean="0">
                <a:solidFill>
                  <a:schemeClr val="bg1"/>
                </a:solidFill>
              </a:rPr>
              <a:t>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405317292"/>
      </p:ext>
    </p:extLst>
  </p:cSld>
  <p:clrMapOvr>
    <a:masterClrMapping/>
  </p:clrMapOvr>
  <p:transition>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Push will create a branch with same name as your local branch on remote repository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origin &lt;your branch name&gt;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89139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stash : stash changes in</a:t>
            </a:r>
            <a:br>
              <a:rPr lang="en-US" sz="2400" dirty="0" smtClean="0">
                <a:cs typeface="Consolas" panose="020B0609020204030204" pitchFamily="49" charset="0"/>
              </a:rPr>
            </a:br>
            <a:r>
              <a:rPr lang="en-US" sz="2400" dirty="0" smtClean="0">
                <a:cs typeface="Consolas" panose="020B0609020204030204" pitchFamily="49" charset="0"/>
              </a:rPr>
              <a:t>             working directory away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09750"/>
            <a:ext cx="8229600" cy="3345790"/>
          </a:xfrm>
        </p:spPr>
        <p:txBody>
          <a:bodyPr/>
          <a:lstStyle/>
          <a:p>
            <a:pPr marL="342900" indent="-342900">
              <a:buFont typeface="Wingdings" panose="05000000000000000000" pitchFamily="2" charset="2"/>
              <a:buChar char="§"/>
            </a:pPr>
            <a:r>
              <a:rPr lang="en-US" dirty="0" smtClean="0"/>
              <a:t>stash current </a:t>
            </a:r>
            <a:r>
              <a:rPr lang="en-US" dirty="0"/>
              <a:t>state of the working directory and </a:t>
            </a:r>
            <a:r>
              <a:rPr lang="en-US" dirty="0" smtClean="0"/>
              <a:t>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stash [-p save &lt;message&gt;]</a:t>
            </a:r>
            <a:endParaRPr lang="en-US" dirty="0" smtClean="0"/>
          </a:p>
          <a:p>
            <a:pPr marL="342900" indent="-342900">
              <a:buFont typeface="Wingdings" panose="05000000000000000000" pitchFamily="2" charset="2"/>
              <a:buChar char="§"/>
            </a:pPr>
            <a:r>
              <a:rPr lang="en-US" dirty="0"/>
              <a:t>List the stashes that you currently </a:t>
            </a:r>
            <a:r>
              <a:rPr lang="en-US" dirty="0" smtClean="0"/>
              <a:t>have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Apply </a:t>
            </a:r>
            <a:r>
              <a:rPr lang="en-US" dirty="0"/>
              <a:t>a </a:t>
            </a:r>
            <a:r>
              <a:rPr lang="en-US" dirty="0" smtClean="0"/>
              <a:t>stash on </a:t>
            </a:r>
            <a:r>
              <a:rPr lang="en-US" dirty="0"/>
              <a:t>top of the current working tree </a:t>
            </a:r>
            <a:r>
              <a:rPr lang="en-US" dirty="0" smtClean="0"/>
              <a:t>state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pop [&lt;stash</a:t>
            </a:r>
            <a:r>
              <a:rPr lang="en-US" dirty="0" smtClean="0">
                <a:latin typeface="Consolas" panose="020B0609020204030204" pitchFamily="49" charset="0"/>
                <a:cs typeface="Consolas" panose="020B0609020204030204" pitchFamily="49" charset="0"/>
              </a:rPr>
              <a:t>&gt;]</a:t>
            </a:r>
            <a:endParaRPr lang="en-US" dirty="0"/>
          </a:p>
        </p:txBody>
      </p:sp>
      <p:grpSp>
        <p:nvGrpSpPr>
          <p:cNvPr id="2" name="Groupe 1"/>
          <p:cNvGrpSpPr/>
          <p:nvPr/>
        </p:nvGrpSpPr>
        <p:grpSpPr>
          <a:xfrm>
            <a:off x="4868206" y="215600"/>
            <a:ext cx="4047194" cy="1441750"/>
            <a:chOff x="6172200" y="215600"/>
            <a:chExt cx="2256407" cy="803810"/>
          </a:xfrm>
        </p:grpSpPr>
        <p:sp>
          <p:nvSpPr>
            <p:cNvPr id="5" name="Rectangle à coins arrondis 4"/>
            <p:cNvSpPr/>
            <p:nvPr/>
          </p:nvSpPr>
          <p:spPr>
            <a:xfrm>
              <a:off x="7002757" y="215602"/>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6" name="Rectangle à coins arrondis 5"/>
            <p:cNvSpPr/>
            <p:nvPr/>
          </p:nvSpPr>
          <p:spPr>
            <a:xfrm>
              <a:off x="7833314" y="215602"/>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8" name="Connecteur droit 7"/>
            <p:cNvCxnSpPr>
              <a:stCxn id="5" idx="2"/>
            </p:cNvCxnSpPr>
            <p:nvPr/>
          </p:nvCxnSpPr>
          <p:spPr>
            <a:xfrm>
              <a:off x="7342704" y="465967"/>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stCxn id="6" idx="2"/>
            </p:cNvCxnSpPr>
            <p:nvPr/>
          </p:nvCxnSpPr>
          <p:spPr>
            <a:xfrm>
              <a:off x="8130961" y="465967"/>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èche gauche 11"/>
            <p:cNvSpPr/>
            <p:nvPr/>
          </p:nvSpPr>
          <p:spPr>
            <a:xfrm>
              <a:off x="6523870" y="565126"/>
              <a:ext cx="788256"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Stash</a:t>
              </a:r>
              <a:endParaRPr lang="en-US" sz="700" dirty="0"/>
            </a:p>
          </p:txBody>
        </p:sp>
        <p:sp>
          <p:nvSpPr>
            <p:cNvPr id="13" name="Rectangle à coins arrondis 12"/>
            <p:cNvSpPr/>
            <p:nvPr/>
          </p:nvSpPr>
          <p:spPr>
            <a:xfrm>
              <a:off x="6172200" y="215600"/>
              <a:ext cx="679894"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14" name="Connecteur droit 13"/>
            <p:cNvCxnSpPr>
              <a:stCxn id="13" idx="2"/>
            </p:cNvCxnSpPr>
            <p:nvPr/>
          </p:nvCxnSpPr>
          <p:spPr>
            <a:xfrm>
              <a:off x="6512147" y="465965"/>
              <a:ext cx="0" cy="55344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6781800" y="2495550"/>
            <a:ext cx="2255315" cy="1584181"/>
            <a:chOff x="2209800" y="98263"/>
            <a:chExt cx="2255315" cy="1584181"/>
          </a:xfrm>
        </p:grpSpPr>
        <p:pic>
          <p:nvPicPr>
            <p:cNvPr id="16" name="Image 15"/>
            <p:cNvPicPr>
              <a:picLocks noChangeAspect="1"/>
            </p:cNvPicPr>
            <p:nvPr/>
          </p:nvPicPr>
          <p:blipFill>
            <a:blip r:embed="rId3"/>
            <a:stretch>
              <a:fillRect/>
            </a:stretch>
          </p:blipFill>
          <p:spPr>
            <a:xfrm>
              <a:off x="2797409" y="98263"/>
              <a:ext cx="1080096" cy="1260112"/>
            </a:xfrm>
            <a:prstGeom prst="rect">
              <a:avLst/>
            </a:prstGeom>
          </p:spPr>
        </p:pic>
        <p:sp>
          <p:nvSpPr>
            <p:cNvPr id="17" name="Rectangle 16"/>
            <p:cNvSpPr/>
            <p:nvPr/>
          </p:nvSpPr>
          <p:spPr>
            <a:xfrm>
              <a:off x="2209800" y="1313112"/>
              <a:ext cx="2255315" cy="369332"/>
            </a:xfrm>
            <a:prstGeom prst="rect">
              <a:avLst/>
            </a:prstGeom>
          </p:spPr>
          <p:txBody>
            <a:bodyPr wrap="square">
              <a:spAutoFit/>
            </a:bodyPr>
            <a:lstStyle/>
            <a:p>
              <a:r>
                <a:rPr lang="en-US" sz="900" dirty="0">
                  <a:hlinkClick r:id="rId4"/>
                </a:rPr>
                <a:t>https://</a:t>
              </a:r>
              <a:r>
                <a:rPr lang="en-US" sz="900" dirty="0" smtClean="0">
                  <a:hlinkClick r:id="rId4"/>
                </a:rPr>
                <a:t>dev.to/srebalaji/useful-tricks-you-might-not-know-about-git-stash-117e</a:t>
              </a:r>
              <a:r>
                <a:rPr lang="en-US" sz="900" dirty="0" smtClean="0"/>
                <a:t> </a:t>
              </a:r>
              <a:endParaRPr lang="en-US" sz="900" dirty="0"/>
            </a:p>
          </p:txBody>
        </p:sp>
      </p:grpSp>
    </p:spTree>
    <p:extLst>
      <p:ext uri="{BB962C8B-B14F-4D97-AF65-F5344CB8AC3E}">
        <p14:creationId xmlns:p14="http://schemas.microsoft.com/office/powerpoint/2010/main" val="295864066"/>
      </p:ext>
    </p:extLst>
  </p:cSld>
  <p:clrMapOvr>
    <a:masterClrMapping/>
  </p:clrMapOvr>
  <p:transition>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smtClean="0">
                <a:solidFill>
                  <a:schemeClr val="bg1"/>
                </a:solidFill>
              </a:rPr>
              <a:t>from master </a:t>
            </a:r>
            <a:r>
              <a:rPr lang="en-US" dirty="0" smtClean="0">
                <a:solidFill>
                  <a:schemeClr val="bg1"/>
                </a:solidFill>
              </a:rPr>
              <a:t>(still respecting naming convention) + switch to it</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Pay attention to use </a:t>
            </a:r>
            <a:r>
              <a:rPr lang="en-US" b="1" dirty="0" smtClean="0">
                <a:solidFill>
                  <a:schemeClr val="bg1"/>
                </a:solidFill>
              </a:rPr>
              <a:t>master</a:t>
            </a:r>
            <a:r>
              <a:rPr lang="en-US" dirty="0" smtClean="0">
                <a:solidFill>
                  <a:schemeClr val="bg1"/>
                </a:solidFill>
              </a:rPr>
              <a:t> as starting point and not your currently checked out 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554911618"/>
      </p:ext>
    </p:extLst>
  </p:cSld>
  <p:clrMapOvr>
    <a:masterClrMapping/>
  </p:clrMapOvr>
  <p:transition>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15509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a:solidFill>
                  <a:schemeClr val="bg1"/>
                </a:solidFill>
              </a:rPr>
              <a:t>from master </a:t>
            </a:r>
            <a:r>
              <a:rPr lang="en-US" dirty="0" smtClean="0">
                <a:solidFill>
                  <a:schemeClr val="bg1"/>
                </a:solidFill>
              </a:rPr>
              <a:t>(named for instance </a:t>
            </a:r>
            <a:r>
              <a:rPr lang="en-US" dirty="0" smtClean="0">
                <a:solidFill>
                  <a:schemeClr val="bg1"/>
                </a:solidFill>
                <a:latin typeface="Consolas" panose="020B0609020204030204" pitchFamily="49" charset="0"/>
                <a:cs typeface="Consolas" panose="020B0609020204030204" pitchFamily="49" charset="0"/>
              </a:rPr>
              <a:t>&lt;</a:t>
            </a:r>
            <a:r>
              <a:rPr lang="en-US" dirty="0" err="1" smtClean="0">
                <a:solidFill>
                  <a:schemeClr val="bg1"/>
                </a:solidFill>
                <a:latin typeface="Consolas" panose="020B0609020204030204" pitchFamily="49" charset="0"/>
                <a:cs typeface="Consolas" panose="020B0609020204030204" pitchFamily="49" charset="0"/>
              </a:rPr>
              <a:t>shortname</a:t>
            </a:r>
            <a:r>
              <a:rPr lang="en-US" dirty="0" smtClean="0">
                <a:solidFill>
                  <a:schemeClr val="bg1"/>
                </a:solidFill>
                <a:latin typeface="Consolas" panose="020B0609020204030204" pitchFamily="49" charset="0"/>
                <a:cs typeface="Consolas" panose="020B0609020204030204" pitchFamily="49" charset="0"/>
              </a:rPr>
              <a:t>&gt;2</a:t>
            </a:r>
            <a:r>
              <a:rPr lang="en-US" dirty="0" smtClean="0">
                <a:solidFill>
                  <a:schemeClr val="bg1"/>
                </a:solidFill>
              </a:rPr>
              <a:t>) </a:t>
            </a:r>
            <a:r>
              <a:rPr lang="en-US" dirty="0">
                <a:solidFill>
                  <a:schemeClr val="bg1"/>
                </a:solidFill>
              </a:rPr>
              <a:t>+ switch to </a:t>
            </a:r>
            <a:r>
              <a:rPr lang="en-US" dirty="0" smtClean="0">
                <a:solidFill>
                  <a:schemeClr val="bg1"/>
                </a:solidFill>
              </a:rPr>
              <a:t>it</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checkout –b </a:t>
            </a:r>
            <a:r>
              <a:rPr lang="en-US" dirty="0" smtClean="0">
                <a:solidFill>
                  <a:srgbClr val="FF0000"/>
                </a:solidFill>
                <a:latin typeface="Consolas" panose="020B0609020204030204" pitchFamily="49" charset="0"/>
                <a:cs typeface="Consolas" panose="020B0609020204030204" pitchFamily="49" charset="0"/>
              </a:rPr>
              <a:t>SHSG_IRM-11_ImplementFeature2 </a:t>
            </a:r>
            <a:r>
              <a:rPr lang="en-US" dirty="0">
                <a:solidFill>
                  <a:srgbClr val="FF0000"/>
                </a:solidFill>
                <a:latin typeface="Consolas" panose="020B0609020204030204" pitchFamily="49" charset="0"/>
                <a:cs typeface="Consolas" panose="020B0609020204030204" pitchFamily="49" charset="0"/>
              </a:rPr>
              <a:t>master</a:t>
            </a:r>
          </a:p>
        </p:txBody>
      </p:sp>
      <p:sp>
        <p:nvSpPr>
          <p:cNvPr id="2" name="ZoneTexte 1"/>
          <p:cNvSpPr txBox="1"/>
          <p:nvPr/>
        </p:nvSpPr>
        <p:spPr bwMode="black">
          <a:xfrm>
            <a:off x="762000" y="3562350"/>
            <a:ext cx="7203757" cy="1384995"/>
          </a:xfrm>
          <a:prstGeom prst="rect">
            <a:avLst/>
          </a:prstGeom>
          <a:noFill/>
        </p:spPr>
        <p:txBody>
          <a:bodyPr wrap="square" lIns="85730" tIns="0" rIns="0" bIns="0" rtlCol="0">
            <a:spAutoFit/>
          </a:bodyPr>
          <a:lstStyle/>
          <a:p>
            <a:r>
              <a:rPr lang="en-US" dirty="0" smtClean="0">
                <a:solidFill>
                  <a:srgbClr val="FF0000"/>
                </a:solidFill>
                <a:latin typeface="Consolas" panose="020B0609020204030204" pitchFamily="49" charset="0"/>
                <a:cs typeface="Consolas" panose="020B0609020204030204" pitchFamily="49" charset="0"/>
              </a:rPr>
              <a:t>[error: Your local changes to the following files would be overwritten by checkout:</a:t>
            </a:r>
          </a:p>
          <a:p>
            <a:r>
              <a:rPr lang="en-US" dirty="0" smtClean="0">
                <a:solidFill>
                  <a:srgbClr val="FF0000"/>
                </a:solidFill>
                <a:latin typeface="Consolas" panose="020B0609020204030204" pitchFamily="49" charset="0"/>
                <a:cs typeface="Consolas" panose="020B0609020204030204" pitchFamily="49" charset="0"/>
              </a:rPr>
              <a:t>        &lt;your modified file&gt;</a:t>
            </a:r>
          </a:p>
          <a:p>
            <a:r>
              <a:rPr lang="en-US" dirty="0" smtClean="0">
                <a:solidFill>
                  <a:srgbClr val="FF0000"/>
                </a:solidFill>
                <a:latin typeface="Consolas" panose="020B0609020204030204" pitchFamily="49" charset="0"/>
                <a:cs typeface="Consolas" panose="020B0609020204030204" pitchFamily="49" charset="0"/>
              </a:rPr>
              <a:t>Please commit your changes or stash them before you can switch branches.]</a:t>
            </a:r>
            <a:endParaRPr lang="en-US" dirty="0">
              <a:solidFill>
                <a:srgbClr val="FF0000"/>
              </a:solidFill>
              <a:latin typeface="Consolas" panose="020B0609020204030204" pitchFamily="49" charset="0"/>
              <a:cs typeface="Consolas" panose="020B0609020204030204" pitchFamily="49" charset="0"/>
            </a:endParaRPr>
          </a:p>
        </p:txBody>
      </p:sp>
      <p:pic>
        <p:nvPicPr>
          <p:cNvPr id="11" name="Image 10"/>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697868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Stash</a:t>
            </a:r>
          </a:p>
          <a:p>
            <a:pPr marL="342900" indent="-342900">
              <a:buFont typeface="Wingdings" panose="05000000000000000000" pitchFamily="2" charset="2"/>
              <a:buChar char="§"/>
            </a:pPr>
            <a:r>
              <a:rPr lang="en-US" dirty="0" smtClean="0">
                <a:solidFill>
                  <a:schemeClr val="bg1"/>
                </a:solidFill>
              </a:rPr>
              <a:t>Check content of your stash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9054485"/>
      </p:ext>
    </p:extLst>
  </p:cSld>
  <p:clrMapOvr>
    <a:masterClrMapping/>
  </p:clrMapOvr>
  <p:transition>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Stash</a:t>
            </a:r>
          </a:p>
          <a:p>
            <a:pPr marL="342900" indent="-342900">
              <a:buFont typeface="Wingdings" panose="05000000000000000000" pitchFamily="2" charset="2"/>
              <a:buChar char="§"/>
            </a:pPr>
            <a:r>
              <a:rPr lang="en-US" dirty="0">
                <a:solidFill>
                  <a:schemeClr val="bg1"/>
                </a:solidFill>
              </a:rPr>
              <a:t>Check content of </a:t>
            </a:r>
            <a:r>
              <a:rPr lang="en-US" dirty="0" smtClean="0">
                <a:solidFill>
                  <a:schemeClr val="bg1"/>
                </a:solidFill>
              </a:rPr>
              <a:t>your stash</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list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show –p stash@{0}</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10690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Retry to create your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cs typeface="Consolas" panose="020B0609020204030204" pitchFamily="49" charset="0"/>
              </a:rPr>
              <a:t>Now your working directory is clean </a:t>
            </a:r>
            <a:r>
              <a:rPr lang="en-US" dirty="0" smtClean="0">
                <a:solidFill>
                  <a:schemeClr val="bg1"/>
                </a:solidFill>
                <a:cs typeface="Consolas" panose="020B0609020204030204" pitchFamily="49" charset="0"/>
                <a:sym typeface="Wingdings" panose="05000000000000000000" pitchFamily="2" charset="2"/>
              </a:rPr>
              <a:t></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checkout –b </a:t>
            </a:r>
            <a:r>
              <a:rPr lang="en-US" dirty="0" smtClean="0">
                <a:solidFill>
                  <a:srgbClr val="FF0000"/>
                </a:solidFill>
                <a:latin typeface="Consolas" panose="020B0609020204030204" pitchFamily="49" charset="0"/>
                <a:cs typeface="Consolas" panose="020B0609020204030204" pitchFamily="49" charset="0"/>
              </a:rPr>
              <a:t>SHSG_IRM-11_ImplementFeature2 </a:t>
            </a:r>
            <a:r>
              <a:rPr lang="en-US" dirty="0">
                <a:solidFill>
                  <a:srgbClr val="FF0000"/>
                </a:solidFill>
                <a:latin typeface="Consolas" panose="020B0609020204030204" pitchFamily="49" charset="0"/>
                <a:cs typeface="Consolas" panose="020B0609020204030204" pitchFamily="49" charset="0"/>
              </a:rPr>
              <a:t>master</a:t>
            </a:r>
            <a:endParaRPr lang="en-US" dirty="0" smtClean="0">
              <a:solidFill>
                <a:schemeClr val="bg1"/>
              </a:solidFill>
              <a:cs typeface="Consolas" panose="020B0609020204030204" pitchFamily="49" charset="0"/>
            </a:endParaRP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42220216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operations are mostly local</a:t>
            </a:r>
            <a:endParaRPr lang="en-US" dirty="0"/>
          </a:p>
          <a:p>
            <a:endParaRPr lang="en-US" dirty="0"/>
          </a:p>
        </p:txBody>
      </p:sp>
      <p:sp>
        <p:nvSpPr>
          <p:cNvPr id="10" name="Content Placeholder 8"/>
          <p:cNvSpPr>
            <a:spLocks noGrp="1"/>
          </p:cNvSpPr>
          <p:nvPr>
            <p:ph sz="quarter" idx="10"/>
          </p:nvPr>
        </p:nvSpPr>
        <p:spPr>
          <a:xfrm>
            <a:off x="457200" y="1782762"/>
            <a:ext cx="8229600" cy="1779588"/>
          </a:xfrm>
        </p:spPr>
        <p:txBody>
          <a:bodyPr/>
          <a:lstStyle/>
          <a:p>
            <a:pPr marL="342900" indent="-342900">
              <a:buFont typeface="Wingdings" panose="05000000000000000000" pitchFamily="2" charset="2"/>
              <a:buChar char="§"/>
            </a:pPr>
            <a:r>
              <a:rPr lang="en-US" dirty="0" smtClean="0"/>
              <a:t>Any repo is self-sufficient</a:t>
            </a:r>
          </a:p>
          <a:p>
            <a:pPr marL="342900" lvl="0" indent="-342900">
              <a:buFont typeface="Wingdings" panose="05000000000000000000" pitchFamily="2" charset="2"/>
              <a:buChar char="§"/>
            </a:pPr>
            <a:r>
              <a:rPr lang="en-US" dirty="0" smtClean="0"/>
              <a:t>All the information, files and history are stored locally</a:t>
            </a:r>
          </a:p>
          <a:p>
            <a:pPr marL="342900" indent="-342900">
              <a:buFont typeface="Wingdings" panose="05000000000000000000" pitchFamily="2" charset="2"/>
              <a:buChar char="§"/>
            </a:pPr>
            <a:r>
              <a:rPr lang="en-US" dirty="0" smtClean="0"/>
              <a:t>As a consequence operations are local… and fast</a:t>
            </a:r>
          </a:p>
        </p:txBody>
      </p:sp>
      <p:sp>
        <p:nvSpPr>
          <p:cNvPr id="5" name="AutoShape 76"/>
          <p:cNvSpPr>
            <a:spLocks noChangeArrowheads="1"/>
          </p:cNvSpPr>
          <p:nvPr/>
        </p:nvSpPr>
        <p:spPr bwMode="gray">
          <a:xfrm rot="10800000" flipV="1">
            <a:off x="2070271" y="3977613"/>
            <a:ext cx="5003457"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b="1" dirty="0">
                <a:solidFill>
                  <a:schemeClr val="tx1"/>
                </a:solidFill>
                <a:ea typeface="SimSun"/>
                <a:cs typeface="Verdana"/>
              </a:rPr>
              <a:t>C</a:t>
            </a:r>
            <a:r>
              <a:rPr lang="en-US" sz="2400" b="1" dirty="0" smtClean="0">
                <a:solidFill>
                  <a:schemeClr val="tx1"/>
                </a:solidFill>
                <a:ea typeface="SimSun"/>
                <a:cs typeface="Verdana"/>
              </a:rPr>
              <a:t>ommit </a:t>
            </a:r>
            <a:r>
              <a:rPr lang="en-US" sz="2400" dirty="0" smtClean="0">
                <a:solidFill>
                  <a:schemeClr val="tx1"/>
                </a:solidFill>
                <a:ea typeface="SimSun"/>
                <a:cs typeface="Verdana"/>
              </a:rPr>
              <a:t>and</a:t>
            </a:r>
            <a:r>
              <a:rPr lang="en-US" sz="2400" b="1" dirty="0" smtClean="0">
                <a:solidFill>
                  <a:schemeClr val="tx1"/>
                </a:solidFill>
                <a:ea typeface="SimSun"/>
                <a:cs typeface="Verdana"/>
              </a:rPr>
              <a:t> checkout </a:t>
            </a:r>
            <a:r>
              <a:rPr lang="en-US" sz="2400" dirty="0" smtClean="0">
                <a:solidFill>
                  <a:schemeClr val="tx1"/>
                </a:solidFill>
                <a:ea typeface="SimSun"/>
                <a:cs typeface="Verdana"/>
              </a:rPr>
              <a:t>are local too !</a:t>
            </a:r>
            <a:endParaRPr lang="en-US" sz="2400" dirty="0">
              <a:solidFill>
                <a:schemeClr val="tx1"/>
              </a:solidFill>
              <a:ea typeface="SimSun"/>
              <a:cs typeface="Verdana"/>
            </a:endParaRPr>
          </a:p>
        </p:txBody>
      </p:sp>
    </p:spTree>
    <p:extLst>
      <p:ext uri="{BB962C8B-B14F-4D97-AF65-F5344CB8AC3E}">
        <p14:creationId xmlns:p14="http://schemas.microsoft.com/office/powerpoint/2010/main" val="4207944191"/>
      </p:ext>
    </p:extLst>
  </p:cSld>
  <p:clrMapOvr>
    <a:masterClrMapping/>
  </p:clrMapOvr>
  <p:transition>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fetch : </a:t>
            </a:r>
            <a:r>
              <a:rPr lang="en-US" sz="2400" dirty="0" smtClean="0"/>
              <a:t>download objects</a:t>
            </a:r>
            <a:br>
              <a:rPr lang="en-US" sz="2400" dirty="0" smtClean="0"/>
            </a:br>
            <a:r>
              <a:rPr lang="en-US" sz="2400" dirty="0" smtClean="0"/>
              <a:t>            and refs from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969160"/>
            <a:ext cx="8458200" cy="2964790"/>
          </a:xfrm>
        </p:spPr>
        <p:txBody>
          <a:bodyPr/>
          <a:lstStyle/>
          <a:p>
            <a:pPr marL="342900" indent="-342900">
              <a:buFont typeface="Wingdings" panose="05000000000000000000" pitchFamily="2" charset="2"/>
              <a:buChar char="§"/>
            </a:pPr>
            <a:r>
              <a:rPr lang="en-US" dirty="0"/>
              <a:t>Fetch branches and tags from a </a:t>
            </a:r>
            <a:r>
              <a:rPr lang="en-US" dirty="0" smtClean="0"/>
              <a:t>given remote repo</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&lt;remote&gt;</a:t>
            </a:r>
            <a:endParaRPr lang="en-US" dirty="0" smtClean="0"/>
          </a:p>
          <a:p>
            <a:pPr marL="342900" indent="-342900">
              <a:buFont typeface="Wingdings" panose="05000000000000000000" pitchFamily="2" charset="2"/>
              <a:buChar char="§"/>
            </a:pPr>
            <a:r>
              <a:rPr lang="en-US" dirty="0" smtClean="0"/>
              <a:t>Fetch from all configured remotes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--all</a:t>
            </a:r>
            <a:endParaRPr lang="en-US" dirty="0"/>
          </a:p>
        </p:txBody>
      </p:sp>
      <p:grpSp>
        <p:nvGrpSpPr>
          <p:cNvPr id="2" name="Groupe 1"/>
          <p:cNvGrpSpPr/>
          <p:nvPr/>
        </p:nvGrpSpPr>
        <p:grpSpPr>
          <a:xfrm>
            <a:off x="5902567" y="204428"/>
            <a:ext cx="3012833" cy="1376722"/>
            <a:chOff x="7009332" y="204428"/>
            <a:chExt cx="1747969" cy="798739"/>
          </a:xfrm>
        </p:grpSpPr>
        <p:sp>
          <p:nvSpPr>
            <p:cNvPr id="5" name="Rectangle à coins arrondis 4"/>
            <p:cNvSpPr/>
            <p:nvPr/>
          </p:nvSpPr>
          <p:spPr>
            <a:xfrm>
              <a:off x="7009332" y="204428"/>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7974439" y="204428"/>
              <a:ext cx="782862"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2" name="Connecteur droit 11"/>
            <p:cNvCxnSpPr>
              <a:stCxn id="8" idx="2"/>
            </p:cNvCxnSpPr>
            <p:nvPr/>
          </p:nvCxnSpPr>
          <p:spPr>
            <a:xfrm flipH="1">
              <a:off x="8360719" y="454793"/>
              <a:ext cx="5151" cy="5317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444748" y="454793"/>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èche gauche 14"/>
            <p:cNvSpPr/>
            <p:nvPr/>
          </p:nvSpPr>
          <p:spPr>
            <a:xfrm>
              <a:off x="7467601" y="584980"/>
              <a:ext cx="87287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Fetch</a:t>
              </a:r>
              <a:endParaRPr lang="en-US" sz="700" dirty="0"/>
            </a:p>
          </p:txBody>
        </p:sp>
      </p:grpSp>
    </p:spTree>
    <p:extLst>
      <p:ext uri="{BB962C8B-B14F-4D97-AF65-F5344CB8AC3E}">
        <p14:creationId xmlns:p14="http://schemas.microsoft.com/office/powerpoint/2010/main" val="3362242295"/>
      </p:ext>
    </p:extLst>
  </p:cSld>
  <p:clrMapOvr>
    <a:masterClrMapping/>
  </p:clrMapOvr>
  <p:transition>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smtClean="0">
                <a:cs typeface="Consolas" panose="020B0609020204030204" pitchFamily="49" charset="0"/>
              </a:rPr>
              <a:t>rebase : </a:t>
            </a:r>
            <a:r>
              <a:rPr lang="en-US" sz="2400" dirty="0" smtClean="0"/>
              <a:t>apply commits on top of another branch</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Apply commits of current branch on top of given branch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&lt;branch&gt;</a:t>
            </a:r>
            <a:endParaRPr lang="en-US" dirty="0" smtClean="0"/>
          </a:p>
          <a:p>
            <a:pPr marL="342900" indent="-342900">
              <a:buFont typeface="Wingdings" panose="05000000000000000000" pitchFamily="2" charset="2"/>
              <a:buChar char="§"/>
            </a:pPr>
            <a:r>
              <a:rPr lang="en-US" dirty="0" smtClean="0"/>
              <a:t>Edit the list </a:t>
            </a:r>
            <a:r>
              <a:rPr lang="en-US" dirty="0"/>
              <a:t>of </a:t>
            </a:r>
            <a:r>
              <a:rPr lang="en-US" dirty="0" smtClean="0"/>
              <a:t>commits </a:t>
            </a:r>
            <a:r>
              <a:rPr lang="en-US" dirty="0"/>
              <a:t>which are about to be rebased</a:t>
            </a:r>
            <a:endParaRPr lang="en-US"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&lt;branch&gt;</a:t>
            </a:r>
            <a:endParaRPr lang="en-US" dirty="0"/>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3942290"/>
            <a:ext cx="1263161" cy="10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p:nvPr/>
        </p:nvSpPr>
        <p:spPr bwMode="black">
          <a:xfrm>
            <a:off x="1905000" y="4303603"/>
            <a:ext cx="6096000" cy="369332"/>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GB" sz="2400" b="1" dirty="0">
                <a:solidFill>
                  <a:srgbClr val="FF0000"/>
                </a:solidFill>
              </a:rPr>
              <a:t>This is a possibly dangerous operation</a:t>
            </a:r>
            <a:endParaRPr lang="en-US" sz="2400" b="1" dirty="0">
              <a:solidFill>
                <a:srgbClr val="FF0000"/>
              </a:solidFill>
            </a:endParaRPr>
          </a:p>
        </p:txBody>
      </p:sp>
    </p:spTree>
    <p:extLst>
      <p:ext uri="{BB962C8B-B14F-4D97-AF65-F5344CB8AC3E}">
        <p14:creationId xmlns:p14="http://schemas.microsoft.com/office/powerpoint/2010/main" val="3304373205"/>
      </p:ext>
    </p:extLst>
  </p:cSld>
  <p:clrMapOvr>
    <a:masterClrMapping/>
  </p:clrMapOvr>
  <p:transition>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8"/>
            <a:ext cx="4572000" cy="1204251"/>
          </a:xfrm>
        </p:spPr>
        <p:txBody>
          <a:bodyPr/>
          <a:lstStyle/>
          <a:p>
            <a:r>
              <a:rPr lang="en-US" sz="2400" dirty="0" smtClean="0">
                <a:cs typeface="Consolas" panose="020B0609020204030204" pitchFamily="49" charset="0"/>
              </a:rPr>
              <a:t>merge :</a:t>
            </a:r>
            <a:br>
              <a:rPr lang="en-US" sz="2400" dirty="0" smtClean="0">
                <a:cs typeface="Consolas" panose="020B0609020204030204" pitchFamily="49" charset="0"/>
              </a:rPr>
            </a:br>
            <a:r>
              <a:rPr lang="en-US" sz="2400" dirty="0" smtClean="0">
                <a:cs typeface="Consolas" panose="020B0609020204030204" pitchFamily="49" charset="0"/>
              </a:rPr>
              <a:t>join </a:t>
            </a:r>
            <a:r>
              <a:rPr lang="en-US" sz="2400" dirty="0">
                <a:cs typeface="Consolas" panose="020B0609020204030204" pitchFamily="49" charset="0"/>
              </a:rPr>
              <a:t>several development histories </a:t>
            </a:r>
            <a:r>
              <a:rPr lang="en-US" sz="2400" dirty="0" smtClean="0">
                <a:cs typeface="Consolas" panose="020B0609020204030204" pitchFamily="49" charset="0"/>
              </a:rPr>
              <a:t>together</a:t>
            </a:r>
            <a:endParaRPr lang="en-US" sz="2400" dirty="0">
              <a:cs typeface="Consolas" panose="020B0609020204030204" pitchFamily="49" charset="0"/>
            </a:endParaRPr>
          </a:p>
        </p:txBody>
      </p:sp>
      <p:sp>
        <p:nvSpPr>
          <p:cNvPr id="3" name="Rectangle 2"/>
          <p:cNvSpPr/>
          <p:nvPr/>
        </p:nvSpPr>
        <p:spPr>
          <a:xfrm>
            <a:off x="457200" y="3333750"/>
            <a:ext cx="3188693" cy="1077218"/>
          </a:xfrm>
          <a:prstGeom prst="rect">
            <a:avLst/>
          </a:prstGeom>
        </p:spPr>
        <p:txBody>
          <a:bodyPr wrap="none">
            <a:spAutoFit/>
          </a:bodyPr>
          <a:lstStyle/>
          <a:p>
            <a:r>
              <a:rPr lang="en-US" sz="2400" dirty="0" smtClean="0">
                <a:solidFill>
                  <a:schemeClr val="tx1">
                    <a:lumMod val="75000"/>
                    <a:lumOff val="25000"/>
                  </a:schemeClr>
                </a:solidFill>
                <a:cs typeface="Consolas" panose="020B0609020204030204" pitchFamily="49" charset="0"/>
              </a:rPr>
              <a:t>Two strategies:</a:t>
            </a:r>
          </a:p>
          <a:p>
            <a:pPr marL="342900" indent="-342900">
              <a:buFont typeface="Arial" panose="020B0604020202020204" pitchFamily="34" charset="0"/>
              <a:buChar char="•"/>
            </a:pPr>
            <a:r>
              <a:rPr lang="en-US" sz="2000" dirty="0">
                <a:solidFill>
                  <a:schemeClr val="tx1">
                    <a:lumMod val="75000"/>
                    <a:lumOff val="25000"/>
                  </a:schemeClr>
                </a:solidFill>
                <a:cs typeface="Consolas" panose="020B0609020204030204" pitchFamily="49" charset="0"/>
              </a:rPr>
              <a:t>C</a:t>
            </a:r>
            <a:r>
              <a:rPr lang="en-US" sz="2000" dirty="0" smtClean="0">
                <a:solidFill>
                  <a:schemeClr val="tx1">
                    <a:lumMod val="75000"/>
                    <a:lumOff val="25000"/>
                  </a:schemeClr>
                </a:solidFill>
                <a:cs typeface="Consolas" panose="020B0609020204030204" pitchFamily="49" charset="0"/>
              </a:rPr>
              <a:t>reate a merge commit</a:t>
            </a:r>
          </a:p>
          <a:p>
            <a:pPr marL="342900" indent="-342900">
              <a:buFont typeface="Arial" panose="020B0604020202020204" pitchFamily="34" charset="0"/>
              <a:buChar char="•"/>
            </a:pPr>
            <a:r>
              <a:rPr lang="en-US" sz="2000" dirty="0" smtClean="0">
                <a:solidFill>
                  <a:schemeClr val="tx1">
                    <a:lumMod val="75000"/>
                    <a:lumOff val="25000"/>
                  </a:schemeClr>
                </a:solidFill>
                <a:cs typeface="Consolas" panose="020B0609020204030204" pitchFamily="49" charset="0"/>
              </a:rPr>
              <a:t>Fast forward</a:t>
            </a:r>
            <a:endParaRPr lang="en-US" sz="2000" dirty="0">
              <a:solidFill>
                <a:schemeClr val="tx1">
                  <a:lumMod val="75000"/>
                  <a:lumOff val="25000"/>
                </a:schemeClr>
              </a:solidFill>
              <a:cs typeface="Consolas" panose="020B0609020204030204" pitchFamily="49" charset="0"/>
            </a:endParaRPr>
          </a:p>
        </p:txBody>
      </p:sp>
      <p:pic>
        <p:nvPicPr>
          <p:cNvPr id="5" name="Image 4"/>
          <p:cNvPicPr>
            <a:picLocks noChangeAspect="1"/>
          </p:cNvPicPr>
          <p:nvPr/>
        </p:nvPicPr>
        <p:blipFill>
          <a:blip r:embed="rId3"/>
          <a:stretch>
            <a:fillRect/>
          </a:stretch>
        </p:blipFill>
        <p:spPr>
          <a:xfrm>
            <a:off x="3645893" y="285750"/>
            <a:ext cx="5181600" cy="4629890"/>
          </a:xfrm>
          <a:prstGeom prst="rect">
            <a:avLst/>
          </a:prstGeom>
        </p:spPr>
      </p:pic>
      <p:sp>
        <p:nvSpPr>
          <p:cNvPr id="2" name="ZoneTexte 1"/>
          <p:cNvSpPr txBox="1"/>
          <p:nvPr/>
        </p:nvSpPr>
        <p:spPr bwMode="black">
          <a:xfrm>
            <a:off x="5257800"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8" name="ZoneTexte 7"/>
          <p:cNvSpPr txBox="1"/>
          <p:nvPr/>
        </p:nvSpPr>
        <p:spPr bwMode="black">
          <a:xfrm>
            <a:off x="7250707"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4" name="ZoneTexte 3"/>
          <p:cNvSpPr txBox="1"/>
          <p:nvPr/>
        </p:nvSpPr>
        <p:spPr bwMode="black">
          <a:xfrm>
            <a:off x="8085931" y="4379218"/>
            <a:ext cx="533400" cy="218182"/>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Consolas" panose="020B0609020204030204" pitchFamily="49" charset="0"/>
              </a:rPr>
              <a:t>--</a:t>
            </a:r>
            <a:r>
              <a:rPr lang="fr-FR" sz="1400" noProof="0" dirty="0" err="1" smtClean="0">
                <a:solidFill>
                  <a:schemeClr val="tx2"/>
                </a:solidFill>
                <a:latin typeface="Consolas" panose="020B0609020204030204" pitchFamily="49" charset="0"/>
              </a:rPr>
              <a:t>ff</a:t>
            </a:r>
            <a:endParaRPr lang="en-US" sz="1400" noProof="0" dirty="0" smtClean="0">
              <a:solidFill>
                <a:schemeClr val="tx2"/>
              </a:solidFill>
              <a:latin typeface="Consolas" panose="020B0609020204030204" pitchFamily="49" charset="0"/>
            </a:endParaRPr>
          </a:p>
        </p:txBody>
      </p:sp>
    </p:spTree>
    <p:extLst>
      <p:ext uri="{BB962C8B-B14F-4D97-AF65-F5344CB8AC3E}">
        <p14:creationId xmlns:p14="http://schemas.microsoft.com/office/powerpoint/2010/main" val="2808872109"/>
      </p:ext>
    </p:extLst>
  </p:cSld>
  <p:clrMapOvr>
    <a:masterClrMapping/>
  </p:clrMapOvr>
  <p:transition>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a:cs typeface="Consolas" panose="020B0609020204030204" pitchFamily="49" charset="0"/>
              </a:rPr>
              <a:t>merge : join several development histories together</a:t>
            </a:r>
          </a:p>
          <a:p>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498190"/>
          </a:xfrm>
        </p:spPr>
        <p:txBody>
          <a:bodyPr/>
          <a:lstStyle/>
          <a:p>
            <a:pPr marL="342900" indent="-342900">
              <a:spcBef>
                <a:spcPts val="900"/>
              </a:spcBef>
              <a:buFont typeface="Wingdings" panose="05000000000000000000" pitchFamily="2" charset="2"/>
              <a:buChar char="§"/>
            </a:pPr>
            <a:r>
              <a:rPr lang="en-US" dirty="0"/>
              <a:t>Abort the merge process and </a:t>
            </a:r>
            <a:r>
              <a:rPr lang="en-US" dirty="0" smtClean="0"/>
              <a:t>reconstruct </a:t>
            </a:r>
            <a:r>
              <a:rPr lang="en-US" dirty="0"/>
              <a:t>the pre-merge state</a:t>
            </a:r>
          </a:p>
          <a:p>
            <a:pPr>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merge --abort</a:t>
            </a:r>
            <a:endParaRPr lang="en-US" dirty="0"/>
          </a:p>
        </p:txBody>
      </p:sp>
    </p:spTree>
    <p:extLst>
      <p:ext uri="{BB962C8B-B14F-4D97-AF65-F5344CB8AC3E}">
        <p14:creationId xmlns:p14="http://schemas.microsoft.com/office/powerpoint/2010/main" val="2437783268"/>
      </p:ext>
    </p:extLst>
  </p:cSld>
  <p:clrMapOvr>
    <a:masterClrMapping/>
  </p:clrMapOvr>
  <p:transition>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pull : </a:t>
            </a:r>
            <a:r>
              <a:rPr lang="en-US" sz="2400" dirty="0" smtClean="0"/>
              <a:t>fetch from and integrate with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534400" cy="3345790"/>
          </a:xfrm>
        </p:spPr>
        <p:txBody>
          <a:bodyPr/>
          <a:lstStyle/>
          <a:p>
            <a:pPr marL="342900" indent="-342900">
              <a:buFont typeface="Wingdings" panose="05000000000000000000" pitchFamily="2" charset="2"/>
              <a:buChar char="§"/>
            </a:pPr>
            <a:r>
              <a:rPr lang="en-US" dirty="0"/>
              <a:t>Shorthand for </a:t>
            </a:r>
            <a:r>
              <a:rPr lang="en-US" i="1" dirty="0" err="1">
                <a:latin typeface="Consolas" panose="020B0609020204030204" pitchFamily="49" charset="0"/>
              </a:rPr>
              <a:t>git</a:t>
            </a:r>
            <a:r>
              <a:rPr lang="en-US" i="1" dirty="0">
                <a:latin typeface="Consolas" panose="020B0609020204030204" pitchFamily="49" charset="0"/>
              </a:rPr>
              <a:t> fetch </a:t>
            </a:r>
            <a:r>
              <a:rPr lang="en-US" dirty="0"/>
              <a:t>followed by </a:t>
            </a:r>
            <a:r>
              <a:rPr lang="en-US" i="1" dirty="0" err="1">
                <a:latin typeface="Consolas" panose="020B0609020204030204" pitchFamily="49" charset="0"/>
              </a:rPr>
              <a:t>git</a:t>
            </a:r>
            <a:r>
              <a:rPr lang="en-US" i="1" dirty="0">
                <a:latin typeface="Consolas" panose="020B0609020204030204" pitchFamily="49" charset="0"/>
              </a:rPr>
              <a:t> </a:t>
            </a:r>
            <a:r>
              <a:rPr lang="en-US" i="1" dirty="0" smtClean="0">
                <a:latin typeface="Consolas" panose="020B0609020204030204" pitchFamily="49" charset="0"/>
              </a:rPr>
              <a:t>merge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pull &lt;remote&gt; &lt;branch&gt;</a:t>
            </a:r>
            <a:endParaRPr lang="en-US" dirty="0" smtClean="0"/>
          </a:p>
          <a:p>
            <a:pPr marL="342900" indent="-342900">
              <a:buFont typeface="Wingdings" panose="05000000000000000000" pitchFamily="2" charset="2"/>
              <a:buChar char="§"/>
            </a:pPr>
            <a:r>
              <a:rPr lang="en-US" dirty="0">
                <a:solidFill>
                  <a:srgbClr val="00B050"/>
                </a:solidFill>
              </a:rPr>
              <a:t>Shorthand for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fetch </a:t>
            </a:r>
            <a:r>
              <a:rPr lang="en-US" dirty="0">
                <a:solidFill>
                  <a:srgbClr val="00B050"/>
                </a:solidFill>
              </a:rPr>
              <a:t>followed by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a:t>
            </a:r>
            <a:r>
              <a:rPr lang="en-US" i="1" dirty="0" smtClean="0">
                <a:solidFill>
                  <a:srgbClr val="00B050"/>
                </a:solidFill>
                <a:latin typeface="Consolas" panose="020B0609020204030204" pitchFamily="49" charset="0"/>
              </a:rPr>
              <a:t>rebase</a:t>
            </a:r>
          </a:p>
          <a:p>
            <a:r>
              <a:rPr lang="en-US" dirty="0" smtClean="0">
                <a:solidFill>
                  <a:srgbClr val="00B05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git</a:t>
            </a:r>
            <a:r>
              <a:rPr lang="en-US" dirty="0" smtClean="0">
                <a:solidFill>
                  <a:srgbClr val="00B050"/>
                </a:solidFill>
                <a:latin typeface="Consolas" panose="020B0609020204030204" pitchFamily="49" charset="0"/>
                <a:cs typeface="Consolas" panose="020B0609020204030204" pitchFamily="49" charset="0"/>
              </a:rPr>
              <a:t> pull --rebase &lt;remote&gt; </a:t>
            </a:r>
            <a:r>
              <a:rPr lang="en-US" dirty="0">
                <a:solidFill>
                  <a:srgbClr val="00B050"/>
                </a:solidFill>
                <a:latin typeface="Consolas" panose="020B0609020204030204" pitchFamily="49" charset="0"/>
                <a:cs typeface="Consolas" panose="020B0609020204030204" pitchFamily="49" charset="0"/>
              </a:rPr>
              <a:t>&lt;branch</a:t>
            </a:r>
            <a:r>
              <a:rPr lang="en-US" dirty="0" smtClean="0">
                <a:solidFill>
                  <a:srgbClr val="00B050"/>
                </a:solidFill>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a:t>Rebase by default when doing </a:t>
            </a:r>
            <a:r>
              <a:rPr lang="en-US" dirty="0" err="1">
                <a:latin typeface="Consolas" panose="020B0609020204030204" pitchFamily="49" charset="0"/>
              </a:rPr>
              <a:t>git</a:t>
            </a:r>
            <a:r>
              <a:rPr lang="en-US" dirty="0">
                <a:latin typeface="Consolas" panose="020B0609020204030204" pitchFamily="49" charset="0"/>
              </a:rPr>
              <a:t> </a:t>
            </a:r>
            <a:r>
              <a:rPr lang="en-US" dirty="0" smtClean="0">
                <a:latin typeface="Consolas" panose="020B0609020204030204" pitchFamily="49" charset="0"/>
              </a:rPr>
              <a:t>pull </a:t>
            </a:r>
            <a:r>
              <a:rPr lang="en-US" dirty="0" smtClean="0"/>
              <a:t>without </a:t>
            </a:r>
            <a:r>
              <a:rPr lang="en-US" dirty="0" smtClean="0">
                <a:latin typeface="Consolas" panose="020B0609020204030204" pitchFamily="49" charset="0"/>
              </a:rPr>
              <a:t>--rebase</a:t>
            </a:r>
            <a:endParaRPr lang="en-US" dirty="0">
              <a:latin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pull.rebase</a:t>
            </a:r>
            <a:r>
              <a:rPr lang="en-US" dirty="0">
                <a:latin typeface="Consolas" panose="020B0609020204030204" pitchFamily="49" charset="0"/>
                <a:cs typeface="Consolas" panose="020B0609020204030204" pitchFamily="49" charset="0"/>
              </a:rPr>
              <a:t> true</a:t>
            </a:r>
          </a:p>
        </p:txBody>
      </p:sp>
      <p:grpSp>
        <p:nvGrpSpPr>
          <p:cNvPr id="4" name="Groupe 3"/>
          <p:cNvGrpSpPr/>
          <p:nvPr/>
        </p:nvGrpSpPr>
        <p:grpSpPr>
          <a:xfrm>
            <a:off x="7330440" y="3261055"/>
            <a:ext cx="1600200" cy="539885"/>
            <a:chOff x="5867400" y="270845"/>
            <a:chExt cx="1600200" cy="539885"/>
          </a:xfrm>
        </p:grpSpPr>
        <p:sp>
          <p:nvSpPr>
            <p:cNvPr id="11" name="Rectangle à coins arrondis 10"/>
            <p:cNvSpPr/>
            <p:nvPr/>
          </p:nvSpPr>
          <p:spPr>
            <a:xfrm>
              <a:off x="5867400" y="270845"/>
              <a:ext cx="1600200" cy="539885"/>
            </a:xfrm>
            <a:prstGeom prst="roundRect">
              <a:avLst>
                <a:gd name="adj" fmla="val 46447"/>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ectangle 11"/>
            <p:cNvSpPr/>
            <p:nvPr/>
          </p:nvSpPr>
          <p:spPr>
            <a:xfrm>
              <a:off x="5996487" y="273963"/>
              <a:ext cx="1386918" cy="523220"/>
            </a:xfrm>
            <a:prstGeom prst="rect">
              <a:avLst/>
            </a:prstGeom>
          </p:spPr>
          <p:txBody>
            <a:bodyPr wrap="none">
              <a:spAutoFit/>
            </a:bodyPr>
            <a:lstStyle/>
            <a:p>
              <a:pPr>
                <a:buClr>
                  <a:schemeClr val="tx2"/>
                </a:buClr>
              </a:pPr>
              <a:r>
                <a:rPr lang="en-US" sz="1400" dirty="0" smtClean="0">
                  <a:solidFill>
                    <a:srgbClr val="00B050"/>
                  </a:solidFill>
                </a:rPr>
                <a:t>Recommended</a:t>
              </a:r>
              <a:br>
                <a:rPr lang="en-US" sz="1400" dirty="0" smtClean="0">
                  <a:solidFill>
                    <a:srgbClr val="00B050"/>
                  </a:solidFill>
                </a:rPr>
              </a:br>
              <a:r>
                <a:rPr lang="en-US" sz="1400" dirty="0" smtClean="0">
                  <a:solidFill>
                    <a:srgbClr val="00B050"/>
                  </a:solidFill>
                </a:rPr>
                <a:t>way </a:t>
              </a:r>
              <a:r>
                <a:rPr lang="en-US" sz="1400" dirty="0">
                  <a:solidFill>
                    <a:srgbClr val="00B050"/>
                  </a:solidFill>
                </a:rPr>
                <a:t>of pulling</a:t>
              </a:r>
            </a:p>
          </p:txBody>
        </p:sp>
      </p:grpSp>
    </p:spTree>
    <p:extLst>
      <p:ext uri="{BB962C8B-B14F-4D97-AF65-F5344CB8AC3E}">
        <p14:creationId xmlns:p14="http://schemas.microsoft.com/office/powerpoint/2010/main" val="1693332021"/>
      </p:ext>
    </p:extLst>
  </p:cSld>
  <p:clrMapOvr>
    <a:masterClrMapping/>
  </p:clrMapOvr>
  <p:transition>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remote : </a:t>
            </a:r>
            <a:r>
              <a:rPr lang="en-US" sz="2400" dirty="0" smtClean="0"/>
              <a:t>manage remotes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List remotes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[-v]</a:t>
            </a:r>
            <a:endParaRPr lang="en-US" dirty="0" smtClean="0"/>
          </a:p>
          <a:p>
            <a:pPr marL="342900" indent="-342900">
              <a:buFont typeface="Wingdings" panose="05000000000000000000" pitchFamily="2" charset="2"/>
              <a:buChar char="§"/>
            </a:pPr>
            <a:r>
              <a:rPr lang="en-US" dirty="0" smtClean="0"/>
              <a:t>Add a new remote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add &lt;alias&gt; &lt;repository URL&gt;</a:t>
            </a:r>
            <a:endParaRPr lang="en-US" dirty="0"/>
          </a:p>
          <a:p>
            <a:pPr marL="342900" indent="-342900">
              <a:buFont typeface="Wingdings" panose="05000000000000000000" pitchFamily="2" charset="2"/>
              <a:buChar char="§"/>
            </a:pPr>
            <a:r>
              <a:rPr lang="en-US" dirty="0" smtClean="0"/>
              <a:t>Remove a given remote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remove &lt;alias&gt;</a:t>
            </a:r>
          </a:p>
        </p:txBody>
      </p:sp>
    </p:spTree>
    <p:extLst>
      <p:ext uri="{BB962C8B-B14F-4D97-AF65-F5344CB8AC3E}">
        <p14:creationId xmlns:p14="http://schemas.microsoft.com/office/powerpoint/2010/main" val="123234216"/>
      </p:ext>
    </p:extLst>
  </p:cSld>
  <p:clrMapOvr>
    <a:masterClrMapping/>
  </p:clrMapOvr>
  <p:transition>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Apply the changes from your first branch on the second branch using the </a:t>
            </a:r>
            <a:r>
              <a:rPr lang="en-US" b="1" dirty="0" smtClean="0">
                <a:solidFill>
                  <a:schemeClr val="bg1"/>
                </a:solidFill>
              </a:rPr>
              <a:t>rebase</a:t>
            </a:r>
            <a:r>
              <a:rPr lang="en-US" dirty="0" smtClean="0">
                <a:solidFill>
                  <a:schemeClr val="bg1"/>
                </a:solidFill>
              </a:rPr>
              <a:t> strategy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You can use either the local or the remote branch to get the changes</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624379211"/>
      </p:ext>
    </p:extLst>
  </p:cSld>
  <p:clrMapOvr>
    <a:masterClrMapping/>
  </p:clrMapOvr>
  <p:transition>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Apply the changes from your first branch on the second branch using the </a:t>
            </a:r>
            <a:r>
              <a:rPr lang="en-US" b="1" dirty="0">
                <a:solidFill>
                  <a:schemeClr val="bg1"/>
                </a:solidFill>
              </a:rPr>
              <a:t>rebase</a:t>
            </a:r>
            <a:r>
              <a:rPr lang="en-US" dirty="0">
                <a:solidFill>
                  <a:schemeClr val="bg1"/>
                </a:solidFill>
              </a:rPr>
              <a:t> strategy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rebase &lt;branch&gt;</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pull --</a:t>
            </a:r>
            <a:r>
              <a:rPr lang="en-US" smtClean="0">
                <a:solidFill>
                  <a:srgbClr val="FF0000"/>
                </a:solidFill>
                <a:latin typeface="Consolas" panose="020B0609020204030204" pitchFamily="49" charset="0"/>
                <a:cs typeface="Consolas" panose="020B0609020204030204" pitchFamily="49" charset="0"/>
              </a:rPr>
              <a:t>rebase origin &lt;branch</a:t>
            </a:r>
            <a:r>
              <a:rPr lang="en-US" dirty="0" smtClean="0">
                <a:solidFill>
                  <a:srgbClr val="FF0000"/>
                </a:solidFill>
                <a:latin typeface="Consolas" panose="020B0609020204030204" pitchFamily="49" charset="0"/>
                <a:cs typeface="Consolas" panose="020B0609020204030204" pitchFamily="49" charset="0"/>
              </a:rPr>
              <a:t>&gt;)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7512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440149224"/>
      </p:ext>
    </p:extLst>
  </p:cSld>
  <p:clrMapOvr>
    <a:masterClrMapping/>
  </p:clrMapOvr>
  <p:transition>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pop</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apply </a:t>
            </a:r>
            <a:r>
              <a:rPr lang="en-US" dirty="0">
                <a:solidFill>
                  <a:srgbClr val="FF0000"/>
                </a:solidFill>
                <a:latin typeface="Consolas" panose="020B0609020204030204" pitchFamily="49" charset="0"/>
                <a:cs typeface="Consolas" panose="020B0609020204030204" pitchFamily="49" charset="0"/>
              </a:rPr>
              <a:t>[stash{0</a:t>
            </a:r>
            <a:r>
              <a:rPr lang="en-US" dirty="0" smtClean="0">
                <a:solidFill>
                  <a:srgbClr val="FF0000"/>
                </a:solidFill>
                <a:latin typeface="Consolas" panose="020B0609020204030204" pitchFamily="49" charset="0"/>
                <a:cs typeface="Consolas" panose="020B0609020204030204" pitchFamily="49" charset="0"/>
              </a:rPr>
              <a: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25029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branching is flexible</a:t>
            </a:r>
            <a:endParaRPr lang="en-US" dirty="0"/>
          </a:p>
        </p:txBody>
      </p:sp>
      <p:sp>
        <p:nvSpPr>
          <p:cNvPr id="10" name="Content Placeholder 8"/>
          <p:cNvSpPr>
            <a:spLocks noGrp="1"/>
          </p:cNvSpPr>
          <p:nvPr>
            <p:ph sz="quarter" idx="10"/>
          </p:nvPr>
        </p:nvSpPr>
        <p:spPr>
          <a:xfrm>
            <a:off x="457200" y="1782762"/>
            <a:ext cx="8229600" cy="2031646"/>
          </a:xfrm>
        </p:spPr>
        <p:txBody>
          <a:bodyPr/>
          <a:lstStyle/>
          <a:p>
            <a:pPr marL="342900" lvl="0" indent="-342900">
              <a:buFont typeface="Wingdings" panose="05000000000000000000" pitchFamily="2" charset="2"/>
              <a:buChar char="§"/>
            </a:pPr>
            <a:r>
              <a:rPr lang="en-US" dirty="0" err="1" smtClean="0"/>
              <a:t>Git</a:t>
            </a:r>
            <a:r>
              <a:rPr lang="en-US" dirty="0" smtClean="0"/>
              <a:t> encourages you to have multiple local branches</a:t>
            </a:r>
          </a:p>
          <a:p>
            <a:pPr marL="342900" lvl="0" indent="-342900">
              <a:buFont typeface="Wingdings" panose="05000000000000000000" pitchFamily="2" charset="2"/>
              <a:buChar char="§"/>
            </a:pPr>
            <a:r>
              <a:rPr lang="en-US" dirty="0" smtClean="0"/>
              <a:t>Creation / merging / deletion of branches take seconds</a:t>
            </a:r>
          </a:p>
          <a:p>
            <a:pPr marL="342900" lvl="0" indent="-342900">
              <a:buFont typeface="Wingdings" panose="05000000000000000000" pitchFamily="2" charset="2"/>
              <a:buChar char="§"/>
            </a:pPr>
            <a:r>
              <a:rPr lang="en-US" dirty="0" smtClean="0"/>
              <a:t>If you have a new idea, switch to a new branch and code</a:t>
            </a:r>
            <a:endParaRPr lang="en-US" dirty="0"/>
          </a:p>
        </p:txBody>
      </p:sp>
    </p:spTree>
    <p:extLst>
      <p:ext uri="{BB962C8B-B14F-4D97-AF65-F5344CB8AC3E}">
        <p14:creationId xmlns:p14="http://schemas.microsoft.com/office/powerpoint/2010/main" val="1517161085"/>
      </p:ext>
    </p:extLst>
  </p:cSld>
  <p:clrMapOvr>
    <a:masterClrMapping/>
  </p:clrMapOvr>
  <p:transition>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Clean your local changes from the working directory </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Revert changes on working directory = update given paths in </a:t>
            </a:r>
            <a:r>
              <a:rPr lang="en-US" dirty="0">
                <a:solidFill>
                  <a:schemeClr val="bg1"/>
                </a:solidFill>
              </a:rPr>
              <a:t>the working tree from the index file</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335825241"/>
      </p:ext>
    </p:extLst>
  </p:cSld>
  <p:clrMapOvr>
    <a:masterClrMapping/>
  </p:clrMapOvr>
  <p:transition>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Clean your local changes from the working directory </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 &lt;path&gt;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90364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revert : Revert some existing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Revert the changes that given commit(s) introduced</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&lt;commit&gt;..</a:t>
            </a:r>
          </a:p>
          <a:p>
            <a:pPr marL="342900" indent="-342900">
              <a:buFont typeface="Wingdings" panose="05000000000000000000" pitchFamily="2" charset="2"/>
              <a:buChar char="§"/>
            </a:pPr>
            <a:r>
              <a:rPr lang="en-US" dirty="0" smtClean="0"/>
              <a:t>Edit the commit message prior to committing the revert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-e &lt;commit&gt;..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4279175"/>
      </p:ext>
    </p:extLst>
  </p:cSld>
  <p:clrMapOvr>
    <a:masterClrMapping/>
  </p:clrMapOvr>
  <p:transition>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bit further</a:t>
            </a:r>
            <a:endParaRPr lang="en-US" b="1" dirty="0"/>
          </a:p>
        </p:txBody>
      </p:sp>
    </p:spTree>
    <p:extLst>
      <p:ext uri="{BB962C8B-B14F-4D97-AF65-F5344CB8AC3E}">
        <p14:creationId xmlns:p14="http://schemas.microsoft.com/office/powerpoint/2010/main" val="3783023820"/>
      </p:ext>
    </p:extLst>
  </p:cSld>
  <p:clrMapOvr>
    <a:masterClrMapping/>
  </p:clrMapOvr>
  <p:transition>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Git</a:t>
            </a:r>
            <a:r>
              <a:rPr lang="en-US" dirty="0"/>
              <a:t> Aliases</a:t>
            </a:r>
            <a:br>
              <a:rPr lang="en-US" dirty="0"/>
            </a:br>
            <a:r>
              <a:rPr lang="en-US" b="0" dirty="0"/>
              <a:t/>
            </a:r>
            <a:br>
              <a:rPr lang="en-US" b="0" dirty="0"/>
            </a:br>
            <a:endParaRPr lang="en-US" dirty="0"/>
          </a:p>
        </p:txBody>
      </p:sp>
      <p:sp>
        <p:nvSpPr>
          <p:cNvPr id="3" name="Espace réservé du contenu 2"/>
          <p:cNvSpPr>
            <a:spLocks noGrp="1"/>
          </p:cNvSpPr>
          <p:nvPr>
            <p:ph sz="quarter" idx="10"/>
          </p:nvPr>
        </p:nvSpPr>
        <p:spPr>
          <a:xfrm>
            <a:off x="457200" y="1782762"/>
            <a:ext cx="8229600" cy="3303588"/>
          </a:xfrm>
        </p:spPr>
        <p:txBody>
          <a:bodyPr/>
          <a:lstStyle/>
          <a:p>
            <a:pPr marL="342900" indent="-342900">
              <a:buFont typeface="Wingdings" panose="05000000000000000000" pitchFamily="2" charset="2"/>
              <a:buChar char="§"/>
            </a:pPr>
            <a:r>
              <a:rPr lang="en-US" dirty="0" smtClean="0"/>
              <a:t>You can define </a:t>
            </a:r>
            <a:r>
              <a:rPr lang="en-US" dirty="0"/>
              <a:t>some useful </a:t>
            </a:r>
            <a:r>
              <a:rPr lang="en-US" dirty="0" smtClean="0"/>
              <a:t>aliases</a:t>
            </a:r>
            <a:endParaRPr lang="en-US" dirty="0"/>
          </a:p>
          <a:p>
            <a:endParaRPr lang="en-US" dirty="0" smtClean="0"/>
          </a:p>
          <a:p>
            <a:endParaRPr lang="en-US" dirty="0" smtClean="0"/>
          </a:p>
          <a:p>
            <a:pPr marL="342900" indent="-342900">
              <a:buFont typeface="Arial" panose="020B0604020202020204" pitchFamily="34" charset="0"/>
              <a:buChar char="•"/>
            </a:pPr>
            <a:endParaRPr lang="en-US" dirty="0" smtClean="0"/>
          </a:p>
          <a:p>
            <a:pPr marL="342900" indent="-342900">
              <a:buFont typeface="Wingdings" panose="05000000000000000000" pitchFamily="2" charset="2"/>
              <a:buChar char="§"/>
            </a:pPr>
            <a:r>
              <a:rPr lang="en-US" dirty="0" smtClean="0"/>
              <a:t>Using one of them</a:t>
            </a:r>
            <a:endParaRPr lang="en-US" dirty="0"/>
          </a:p>
        </p:txBody>
      </p:sp>
      <p:sp>
        <p:nvSpPr>
          <p:cNvPr id="4" name="Espace réservé du texte 3"/>
          <p:cNvSpPr>
            <a:spLocks noGrp="1"/>
          </p:cNvSpPr>
          <p:nvPr>
            <p:ph type="body" sz="quarter" idx="11"/>
          </p:nvPr>
        </p:nvSpPr>
        <p:spPr/>
        <p:txBody>
          <a:bodyPr/>
          <a:lstStyle/>
          <a:p>
            <a:r>
              <a:rPr lang="en-US" dirty="0"/>
              <a:t>Aliases are shortcuts to </a:t>
            </a:r>
            <a:r>
              <a:rPr lang="en-US" dirty="0" err="1"/>
              <a:t>Git</a:t>
            </a:r>
            <a:r>
              <a:rPr lang="en-US" dirty="0"/>
              <a:t> commands</a:t>
            </a:r>
          </a:p>
        </p:txBody>
      </p:sp>
      <p:sp>
        <p:nvSpPr>
          <p:cNvPr id="8" name="ZoneTexte 7"/>
          <p:cNvSpPr txBox="1"/>
          <p:nvPr/>
        </p:nvSpPr>
        <p:spPr bwMode="black">
          <a:xfrm>
            <a:off x="685800" y="2266950"/>
            <a:ext cx="8229600" cy="1846659"/>
          </a:xfrm>
          <a:prstGeom prst="rect">
            <a:avLst/>
          </a:prstGeom>
          <a:noFill/>
        </p:spPr>
        <p:txBody>
          <a:bodyPr wrap="square" lIns="85730" tIns="0" rIns="0" bIns="0" rtlCol="0">
            <a:spAutoFit/>
          </a:bodyPr>
          <a:lstStyle/>
          <a:p>
            <a:pPr>
              <a:buClr>
                <a:schemeClr val="tx2"/>
              </a:buClr>
            </a:pPr>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git</a:t>
            </a:r>
            <a:r>
              <a:rPr lang="en-US" sz="2000" dirty="0" smtClean="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alias.st status</a:t>
            </a: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alias.ci commit</a:t>
            </a: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alias.lg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 </a:t>
            </a:r>
            <a:r>
              <a:rPr lang="en-US" sz="2000" dirty="0">
                <a:latin typeface="Consolas" panose="020B0609020204030204" pitchFamily="49" charset="0"/>
                <a:cs typeface="Consolas" panose="020B0609020204030204" pitchFamily="49" charset="0"/>
              </a:rPr>
              <a:t>--graph --</a:t>
            </a:r>
            <a:r>
              <a:rPr lang="en-US" sz="2000" dirty="0" err="1">
                <a:latin typeface="Consolas" panose="020B0609020204030204" pitchFamily="49" charset="0"/>
                <a:cs typeface="Consolas" panose="020B0609020204030204" pitchFamily="49" charset="0"/>
              </a:rPr>
              <a:t>oneline</a:t>
            </a:r>
            <a:r>
              <a:rPr lang="en-US" sz="2000" dirty="0">
                <a:latin typeface="Consolas" panose="020B0609020204030204" pitchFamily="49" charset="0"/>
                <a:cs typeface="Consolas" panose="020B0609020204030204" pitchFamily="49" charset="0"/>
              </a:rPr>
              <a:t> --all --</a:t>
            </a:r>
            <a:r>
              <a:rPr lang="en-US" sz="2000" dirty="0" smtClean="0">
                <a:latin typeface="Consolas" panose="020B0609020204030204" pitchFamily="49" charset="0"/>
                <a:cs typeface="Consolas" panose="020B0609020204030204" pitchFamily="49" charset="0"/>
              </a:rPr>
              <a:t>decorate"</a:t>
            </a:r>
            <a:endParaRPr lang="en-US" sz="2000" dirty="0">
              <a:latin typeface="Consolas" panose="020B0609020204030204" pitchFamily="49" charset="0"/>
              <a:cs typeface="Consolas" panose="020B0609020204030204" pitchFamily="49" charset="0"/>
            </a:endParaRP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alias.oops</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"commit </a:t>
            </a:r>
            <a:r>
              <a:rPr lang="en-US" sz="2000" dirty="0">
                <a:latin typeface="Consolas" panose="020B0609020204030204" pitchFamily="49" charset="0"/>
                <a:cs typeface="Consolas" panose="020B0609020204030204" pitchFamily="49" charset="0"/>
              </a:rPr>
              <a:t>--amend --</a:t>
            </a:r>
            <a:r>
              <a:rPr lang="en-US" sz="2000" dirty="0" smtClean="0">
                <a:latin typeface="Consolas" panose="020B0609020204030204" pitchFamily="49" charset="0"/>
                <a:cs typeface="Consolas" panose="020B0609020204030204" pitchFamily="49" charset="0"/>
              </a:rPr>
              <a:t>no-edit"</a:t>
            </a:r>
            <a:endParaRPr lang="en-US" sz="2000" dirty="0">
              <a:solidFill>
                <a:srgbClr val="FF0000"/>
              </a:solidFill>
              <a:latin typeface="Consolas" panose="020B0609020204030204" pitchFamily="49" charset="0"/>
              <a:cs typeface="Consolas" panose="020B0609020204030204" pitchFamily="49" charset="0"/>
            </a:endParaRPr>
          </a:p>
        </p:txBody>
      </p:sp>
      <p:sp>
        <p:nvSpPr>
          <p:cNvPr id="9" name="ZoneTexte 8"/>
          <p:cNvSpPr txBox="1"/>
          <p:nvPr/>
        </p:nvSpPr>
        <p:spPr bwMode="black">
          <a:xfrm>
            <a:off x="685800" y="4563923"/>
            <a:ext cx="7818000" cy="307777"/>
          </a:xfrm>
          <a:prstGeom prst="rect">
            <a:avLst/>
          </a:prstGeom>
          <a:noFill/>
        </p:spPr>
        <p:txBody>
          <a:bodyPr wrap="square" lIns="85730" tIns="0" rIns="0" bIns="0" rtlCol="0">
            <a:spAutoFit/>
          </a:bodyPr>
          <a:lstStyle>
            <a:defPPr>
              <a:defRPr lang="en-US"/>
            </a:defPPr>
            <a:lvl1pPr>
              <a:buClr>
                <a:schemeClr val="tx2"/>
              </a:buClr>
              <a:defRPr sz="2000">
                <a:latin typeface="Consolas" panose="020B0609020204030204" pitchFamily="49" charset="0"/>
                <a:cs typeface="Consolas" panose="020B0609020204030204" pitchFamily="49" charset="0"/>
              </a:defRPr>
            </a:lvl1pPr>
          </a:lstStyle>
          <a:p>
            <a:r>
              <a:rPr lang="en-US" dirty="0" smtClean="0"/>
              <a:t>$ </a:t>
            </a:r>
            <a:r>
              <a:rPr lang="en-US" dirty="0" err="1" smtClean="0"/>
              <a:t>git</a:t>
            </a:r>
            <a:r>
              <a:rPr lang="en-US" dirty="0" smtClean="0"/>
              <a:t> </a:t>
            </a:r>
            <a:r>
              <a:rPr lang="en-US" dirty="0" err="1"/>
              <a:t>lg</a:t>
            </a:r>
            <a:endParaRPr lang="en-US" dirty="0"/>
          </a:p>
        </p:txBody>
      </p:sp>
    </p:spTree>
    <p:extLst>
      <p:ext uri="{BB962C8B-B14F-4D97-AF65-F5344CB8AC3E}">
        <p14:creationId xmlns:p14="http://schemas.microsoft.com/office/powerpoint/2010/main" val="2985171547"/>
      </p:ext>
    </p:extLst>
  </p:cSld>
  <p:clrMapOvr>
    <a:masterClrMapping/>
  </p:clrMapOvr>
  <p:transition>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3" name="Espace réservé du contenu 2"/>
          <p:cNvSpPr>
            <a:spLocks noGrp="1"/>
          </p:cNvSpPr>
          <p:nvPr>
            <p:ph sz="quarter" idx="10"/>
          </p:nvPr>
        </p:nvSpPr>
        <p:spPr/>
        <p:txBody>
          <a:bodyPr/>
          <a:lstStyle/>
          <a:p>
            <a:pPr marL="342900" indent="-342900">
              <a:buFont typeface="Wingdings" panose="05000000000000000000" pitchFamily="2" charset="2"/>
              <a:buChar char="§"/>
            </a:pPr>
            <a:r>
              <a:rPr lang="en-US" dirty="0" smtClean="0"/>
              <a:t>Pick a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&lt;commit-</a:t>
            </a:r>
            <a:r>
              <a:rPr lang="en-US" dirty="0" err="1" smtClean="0">
                <a:latin typeface="Consolas" panose="020B0609020204030204" pitchFamily="49" charset="0"/>
                <a:cs typeface="Consolas" panose="020B0609020204030204" pitchFamily="49" charset="0"/>
              </a:rPr>
              <a:t>sha</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If it goes wrong you can abort </a:t>
            </a:r>
            <a:r>
              <a:rPr lang="en-US" dirty="0"/>
              <a:t>cherry pick</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--abort</a:t>
            </a:r>
            <a:endParaRPr lang="en-US" dirty="0">
              <a:latin typeface="Consolas" panose="020B0609020204030204" pitchFamily="49" charset="0"/>
              <a:cs typeface="Consolas" panose="020B0609020204030204" pitchFamily="49" charset="0"/>
            </a:endParaRPr>
          </a:p>
        </p:txBody>
      </p:sp>
      <p:sp>
        <p:nvSpPr>
          <p:cNvPr id="4" name="Espace réservé du texte 3"/>
          <p:cNvSpPr>
            <a:spLocks noGrp="1"/>
          </p:cNvSpPr>
          <p:nvPr>
            <p:ph type="body" sz="quarter" idx="11"/>
          </p:nvPr>
        </p:nvSpPr>
        <p:spPr/>
        <p:txBody>
          <a:bodyPr/>
          <a:lstStyle/>
          <a:p>
            <a:r>
              <a:rPr lang="en-US" dirty="0" smtClean="0"/>
              <a:t>Just pick a single commit</a:t>
            </a:r>
            <a:endParaRPr lang="en-US" dirty="0"/>
          </a:p>
        </p:txBody>
      </p:sp>
    </p:spTree>
    <p:extLst>
      <p:ext uri="{BB962C8B-B14F-4D97-AF65-F5344CB8AC3E}">
        <p14:creationId xmlns:p14="http://schemas.microsoft.com/office/powerpoint/2010/main" val="3034856806"/>
      </p:ext>
    </p:extLst>
  </p:cSld>
  <p:clrMapOvr>
    <a:masterClrMapping/>
  </p:clrMapOvr>
  <p:transition>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7" name="ZoneTexte 6"/>
          <p:cNvSpPr txBox="1"/>
          <p:nvPr/>
        </p:nvSpPr>
        <p:spPr bwMode="black">
          <a:xfrm>
            <a:off x="1295400" y="1009957"/>
            <a:ext cx="6858000" cy="4062651"/>
          </a:xfrm>
          <a:prstGeom prst="rect">
            <a:avLst/>
          </a:prstGeom>
          <a:noFill/>
        </p:spPr>
        <p:txBody>
          <a:bodyPr wrap="square" lIns="85730" tIns="0" rIns="0" bIns="0" rtlCol="0">
            <a:spAutoFit/>
          </a:bodyPr>
          <a:lstStyle/>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log --graph --</a:t>
            </a:r>
            <a:r>
              <a:rPr lang="en-US" sz="1200" b="1" dirty="0" err="1">
                <a:latin typeface="Consolas" panose="020B0609020204030204" pitchFamily="49" charset="0"/>
                <a:cs typeface="Consolas" panose="020B0609020204030204" pitchFamily="49" charset="0"/>
              </a:rPr>
              <a:t>oneline</a:t>
            </a:r>
            <a:r>
              <a:rPr lang="en-US" sz="1200" b="1"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9a050ca</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44e18fb</a:t>
            </a:r>
            <a:r>
              <a:rPr lang="en-US" sz="1200" dirty="0">
                <a:latin typeface="Consolas" panose="020B0609020204030204" pitchFamily="49" charset="0"/>
                <a:cs typeface="Consolas" panose="020B0609020204030204" pitchFamily="49" charset="0"/>
              </a:rPr>
              <a:t>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b736445</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f46a1cd</a:t>
            </a:r>
            <a:r>
              <a:rPr lang="en-US" sz="1200" dirty="0">
                <a:latin typeface="Consolas" panose="020B0609020204030204" pitchFamily="49" charset="0"/>
                <a:cs typeface="Consolas" panose="020B0609020204030204" pitchFamily="49" charset="0"/>
              </a:rPr>
              <a:t> (</a:t>
            </a:r>
            <a:r>
              <a:rPr lang="en-US" sz="1200" b="1" dirty="0">
                <a:solidFill>
                  <a:srgbClr val="3EAFCE"/>
                </a:solidFill>
                <a:latin typeface="Consolas" panose="020B0609020204030204" pitchFamily="49" charset="0"/>
                <a:cs typeface="Consolas" panose="020B0609020204030204" pitchFamily="49" charset="0"/>
              </a:rPr>
              <a:t>HEAD</a:t>
            </a:r>
            <a:r>
              <a:rPr lang="en-US" sz="1200" dirty="0">
                <a:solidFill>
                  <a:srgbClr val="3EAFCE"/>
                </a:solidFill>
                <a:latin typeface="Consolas" panose="020B0609020204030204" pitchFamily="49" charset="0"/>
                <a:cs typeface="Consolas" panose="020B0609020204030204" pitchFamily="49" charset="0"/>
              </a:rPr>
              <a:t> -&gt; </a:t>
            </a:r>
            <a:r>
              <a:rPr lang="en-US" sz="1200" dirty="0">
                <a:solidFill>
                  <a:srgbClr val="009242"/>
                </a:solidFill>
                <a:latin typeface="Consolas" panose="020B0609020204030204" pitchFamily="49" charset="0"/>
                <a:cs typeface="Consolas" panose="020B0609020204030204" pitchFamily="49" charset="0"/>
              </a:rPr>
              <a:t>dev</a:t>
            </a:r>
            <a:r>
              <a:rPr lang="en-US" sz="1200" dirty="0">
                <a:latin typeface="Consolas" panose="020B0609020204030204" pitchFamily="49" charset="0"/>
                <a:cs typeface="Consolas" panose="020B0609020204030204" pitchFamily="49" charset="0"/>
              </a:rPr>
              <a:t>) Add some content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1db511c</a:t>
            </a:r>
            <a:r>
              <a:rPr lang="en-US" sz="1200" dirty="0">
                <a:latin typeface="Consolas" panose="020B0609020204030204" pitchFamily="49" charset="0"/>
                <a:cs typeface="Consolas" panose="020B0609020204030204" pitchFamily="49" charset="0"/>
              </a:rPr>
              <a:t> Add readme</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cherry-pick b736445</a:t>
            </a:r>
          </a:p>
          <a:p>
            <a:pPr>
              <a:buClr>
                <a:schemeClr val="tx2"/>
              </a:buClr>
            </a:pPr>
            <a:r>
              <a:rPr lang="en-US" sz="1200" dirty="0">
                <a:latin typeface="Consolas" panose="020B0609020204030204" pitchFamily="49" charset="0"/>
                <a:cs typeface="Consolas" panose="020B0609020204030204" pitchFamily="49" charset="0"/>
              </a:rPr>
              <a:t>[dev e87b4a5]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Date: Wed Jan 31 22:52:20 2018 +0100</a:t>
            </a:r>
          </a:p>
          <a:p>
            <a:pPr>
              <a:buClr>
                <a:schemeClr val="tx2"/>
              </a:buClr>
            </a:pPr>
            <a:r>
              <a:rPr lang="en-US" sz="1200" dirty="0">
                <a:latin typeface="Consolas" panose="020B0609020204030204" pitchFamily="49" charset="0"/>
                <a:cs typeface="Consolas" panose="020B0609020204030204" pitchFamily="49" charset="0"/>
              </a:rPr>
              <a:t> 2 files changed, 0 insertions(+), 0 deletions(-)</a:t>
            </a: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/site/apt/</a:t>
            </a:r>
            <a:r>
              <a:rPr lang="en-US" sz="1200" dirty="0" err="1">
                <a:latin typeface="Consolas" panose="020B0609020204030204" pitchFamily="49" charset="0"/>
                <a:cs typeface="Consolas" panose="020B0609020204030204" pitchFamily="49" charset="0"/>
              </a:rPr>
              <a:t>index.apt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log --graph --</a:t>
            </a:r>
            <a:r>
              <a:rPr lang="en-US" sz="1200" b="1" dirty="0" err="1">
                <a:latin typeface="Consolas" panose="020B0609020204030204" pitchFamily="49" charset="0"/>
                <a:cs typeface="Consolas" panose="020B0609020204030204" pitchFamily="49" charset="0"/>
              </a:rPr>
              <a:t>oneline</a:t>
            </a:r>
            <a:r>
              <a:rPr lang="en-US" sz="1200" b="1"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e87b4a5</a:t>
            </a:r>
            <a:r>
              <a:rPr lang="en-US" sz="1200" dirty="0">
                <a:latin typeface="Consolas" panose="020B0609020204030204" pitchFamily="49" charset="0"/>
                <a:cs typeface="Consolas" panose="020B0609020204030204" pitchFamily="49" charset="0"/>
              </a:rPr>
              <a:t> (</a:t>
            </a:r>
            <a:r>
              <a:rPr lang="en-US" sz="1200" b="1" dirty="0">
                <a:solidFill>
                  <a:srgbClr val="3EAFCE"/>
                </a:solidFill>
                <a:latin typeface="Consolas" panose="020B0609020204030204" pitchFamily="49" charset="0"/>
                <a:cs typeface="Consolas" panose="020B0609020204030204" pitchFamily="49" charset="0"/>
              </a:rPr>
              <a:t>HEAD</a:t>
            </a:r>
            <a:r>
              <a:rPr lang="en-US" sz="1200" dirty="0">
                <a:solidFill>
                  <a:srgbClr val="3EAFCE"/>
                </a:solidFill>
                <a:latin typeface="Consolas" panose="020B0609020204030204" pitchFamily="49" charset="0"/>
                <a:cs typeface="Consolas" panose="020B0609020204030204" pitchFamily="49" charset="0"/>
              </a:rPr>
              <a:t> -&gt; </a:t>
            </a:r>
            <a:r>
              <a:rPr lang="en-US" sz="1200" dirty="0">
                <a:solidFill>
                  <a:srgbClr val="009242"/>
                </a:solidFill>
                <a:latin typeface="Consolas" panose="020B0609020204030204" pitchFamily="49" charset="0"/>
                <a:cs typeface="Consolas" panose="020B0609020204030204" pitchFamily="49" charset="0"/>
              </a:rPr>
              <a:t>dev</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9a050ca</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44e18fb</a:t>
            </a:r>
            <a:r>
              <a:rPr lang="en-US" sz="1200" dirty="0">
                <a:latin typeface="Consolas" panose="020B0609020204030204" pitchFamily="49" charset="0"/>
                <a:cs typeface="Consolas" panose="020B0609020204030204" pitchFamily="49" charset="0"/>
              </a:rPr>
              <a:t>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b736445</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f46a1cd</a:t>
            </a:r>
            <a:r>
              <a:rPr lang="en-US" sz="1200" dirty="0">
                <a:latin typeface="Consolas" panose="020B0609020204030204" pitchFamily="49" charset="0"/>
                <a:cs typeface="Consolas" panose="020B0609020204030204" pitchFamily="49" charset="0"/>
              </a:rPr>
              <a:t> Add some content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1db511c</a:t>
            </a:r>
            <a:r>
              <a:rPr lang="en-US" sz="1200" dirty="0">
                <a:latin typeface="Consolas" panose="020B0609020204030204" pitchFamily="49" charset="0"/>
                <a:cs typeface="Consolas" panose="020B0609020204030204" pitchFamily="49" charset="0"/>
              </a:rPr>
              <a:t> Add readme</a:t>
            </a:r>
          </a:p>
        </p:txBody>
      </p:sp>
    </p:spTree>
    <p:extLst>
      <p:ext uri="{BB962C8B-B14F-4D97-AF65-F5344CB8AC3E}">
        <p14:creationId xmlns:p14="http://schemas.microsoft.com/office/powerpoint/2010/main" val="2577888426"/>
      </p:ext>
    </p:extLst>
  </p:cSld>
  <p:clrMapOvr>
    <a:masterClrMapping/>
  </p:clrMapOvr>
  <p:transition>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Cleanup your history</a:t>
            </a:r>
            <a:br>
              <a:rPr lang="en-US" dirty="0"/>
            </a:br>
            <a:endParaRPr lang="en-US" dirty="0"/>
          </a:p>
        </p:txBody>
      </p:sp>
      <p:sp>
        <p:nvSpPr>
          <p:cNvPr id="3" name="Espace réservé du contenu 2"/>
          <p:cNvSpPr>
            <a:spLocks noGrp="1"/>
          </p:cNvSpPr>
          <p:nvPr>
            <p:ph sz="quarter" idx="10"/>
          </p:nvPr>
        </p:nvSpPr>
        <p:spPr>
          <a:xfrm>
            <a:off x="457200" y="1428750"/>
            <a:ext cx="8229600" cy="3581400"/>
          </a:xfrm>
        </p:spPr>
        <p:txBody>
          <a:bodyPr/>
          <a:lstStyle/>
          <a:p>
            <a:pPr marL="342900" indent="-342900">
              <a:buFont typeface="Wingdings" panose="05000000000000000000" pitchFamily="2" charset="2"/>
              <a:buChar char="§"/>
            </a:pPr>
            <a:r>
              <a:rPr lang="fr-FR" dirty="0" smtClean="0"/>
              <a:t>Rewriting </a:t>
            </a:r>
            <a:r>
              <a:rPr lang="fr-FR" dirty="0" err="1" smtClean="0"/>
              <a:t>History</a:t>
            </a:r>
            <a:endParaRPr lang="en-US" dirty="0" smtClean="0"/>
          </a:p>
          <a:p>
            <a:pPr marL="522288" lvl="1" indent="-342900">
              <a:buFont typeface="Wingdings" panose="05000000000000000000" pitchFamily="2" charset="2"/>
              <a:buChar char="§"/>
            </a:pPr>
            <a:r>
              <a:rPr lang="en-US" dirty="0" smtClean="0"/>
              <a:t>Changing </a:t>
            </a:r>
            <a:r>
              <a:rPr lang="en-US" dirty="0"/>
              <a:t>Multiple Commit Messages</a:t>
            </a:r>
          </a:p>
          <a:p>
            <a:pPr marL="522288" lvl="1" indent="-342900">
              <a:buFont typeface="Wingdings" panose="05000000000000000000" pitchFamily="2" charset="2"/>
              <a:buChar char="§"/>
            </a:pPr>
            <a:r>
              <a:rPr lang="en-US" dirty="0"/>
              <a:t>Reordering Commits</a:t>
            </a:r>
          </a:p>
          <a:p>
            <a:pPr marL="522288" lvl="1" indent="-342900">
              <a:buFont typeface="Wingdings" panose="05000000000000000000" pitchFamily="2" charset="2"/>
              <a:buChar char="§"/>
            </a:pPr>
            <a:r>
              <a:rPr lang="en-US" dirty="0"/>
              <a:t>Squashing Commits</a:t>
            </a:r>
          </a:p>
          <a:p>
            <a:pPr marL="522288" lvl="1" indent="-342900">
              <a:buFont typeface="Wingdings" panose="05000000000000000000" pitchFamily="2" charset="2"/>
              <a:buChar char="§"/>
            </a:pPr>
            <a:r>
              <a:rPr lang="en-US" dirty="0"/>
              <a:t>Splitting a </a:t>
            </a:r>
            <a:r>
              <a:rPr lang="en-US" dirty="0" smtClean="0"/>
              <a:t>Commit</a:t>
            </a:r>
          </a:p>
          <a:p>
            <a:pPr marL="522288" lvl="1" indent="-342900">
              <a:buFont typeface="Wingdings" panose="05000000000000000000" pitchFamily="2" charset="2"/>
              <a:buChar char="§"/>
            </a:pPr>
            <a:endParaRPr lang="fr-FR" dirty="0" smtClean="0"/>
          </a:p>
          <a:p>
            <a:pPr marL="522288" lvl="1" indent="-342900">
              <a:buFont typeface="Wingdings" panose="05000000000000000000" pitchFamily="2" charset="2"/>
              <a:buChar char="§"/>
            </a:pPr>
            <a:endParaRPr lang="en-US" dirty="0" smtClean="0"/>
          </a:p>
          <a:p>
            <a:pPr marL="522288" lvl="1" indent="-342900">
              <a:buFont typeface="Wingdings" panose="05000000000000000000" pitchFamily="2" charset="2"/>
              <a:buChar char="§"/>
            </a:pPr>
            <a:r>
              <a:rPr lang="en-US" dirty="0" smtClean="0">
                <a:hlinkClick r:id="rId2"/>
              </a:rPr>
              <a:t>https://git-scm.com/book/en/v2/Git-Tools-Rewriting-History</a:t>
            </a:r>
            <a:r>
              <a:rPr lang="en-US" dirty="0" smtClean="0"/>
              <a:t> </a:t>
            </a:r>
            <a:endParaRPr lang="en-US" dirty="0" smtClean="0"/>
          </a:p>
          <a:p>
            <a:pPr marL="522288" lvl="1" indent="-342900">
              <a:buFont typeface="Wingdings" panose="05000000000000000000" pitchFamily="2" charset="2"/>
              <a:buChar char="§"/>
            </a:pPr>
            <a:r>
              <a:rPr lang="en-US" dirty="0">
                <a:hlinkClick r:id="rId3"/>
              </a:rPr>
              <a:t>https://delicious-insights.com/en/posts/getting-solid-at-git-rebase-vs-merge</a:t>
            </a:r>
            <a:r>
              <a:rPr lang="en-US" dirty="0" smtClean="0">
                <a:hlinkClick r:id="rId3"/>
              </a:rPr>
              <a:t>/</a:t>
            </a:r>
            <a:r>
              <a:rPr lang="en-US" dirty="0" smtClean="0"/>
              <a:t> </a:t>
            </a:r>
            <a:endParaRPr lang="en-US" dirty="0"/>
          </a:p>
          <a:p>
            <a:endParaRPr lang="en-US" dirty="0">
              <a:latin typeface="Consolas" panose="020B0609020204030204" pitchFamily="49" charset="0"/>
              <a:cs typeface="Consolas" panose="020B0609020204030204" pitchFamily="49" charset="0"/>
            </a:endParaRPr>
          </a:p>
        </p:txBody>
      </p:sp>
      <p:sp>
        <p:nvSpPr>
          <p:cNvPr id="6" name="ZoneTexte 5"/>
          <p:cNvSpPr txBox="1"/>
          <p:nvPr/>
        </p:nvSpPr>
        <p:spPr bwMode="black">
          <a:xfrm>
            <a:off x="4876800" y="2724150"/>
            <a:ext cx="4038600" cy="553998"/>
          </a:xfrm>
          <a:prstGeom prst="rect">
            <a:avLst/>
          </a:prstGeom>
          <a:noFill/>
        </p:spPr>
        <p:txBody>
          <a:bodyPr wrap="square" lIns="85730" tIns="0" rIns="0" bIns="0" rtlCol="0">
            <a:spAutoFit/>
          </a:bodyPr>
          <a:lstStyle/>
          <a:p>
            <a:pPr>
              <a:buClr>
                <a:schemeClr val="tx2"/>
              </a:buClr>
            </a:pPr>
            <a:r>
              <a:rPr lang="en-US" dirty="0"/>
              <a:t>For example using:</a:t>
            </a:r>
            <a:br>
              <a:rPr lang="en-US" dirty="0"/>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rebase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HEAD~3</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3359786"/>
      </p:ext>
    </p:extLst>
  </p:cSld>
  <p:clrMapOvr>
    <a:masterClrMapping/>
  </p:clrMapOvr>
  <p:transition>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Merge Conflicts</a:t>
            </a:r>
          </a:p>
        </p:txBody>
      </p:sp>
      <p:sp>
        <p:nvSpPr>
          <p:cNvPr id="3" name="Espace réservé du contenu 2"/>
          <p:cNvSpPr>
            <a:spLocks noGrp="1"/>
          </p:cNvSpPr>
          <p:nvPr>
            <p:ph sz="quarter" idx="10"/>
          </p:nvPr>
        </p:nvSpPr>
        <p:spPr>
          <a:xfrm>
            <a:off x="457200" y="1428750"/>
            <a:ext cx="8305800" cy="3657600"/>
          </a:xfrm>
        </p:spPr>
        <p:txBody>
          <a:bodyPr/>
          <a:lstStyle/>
          <a:p>
            <a:pPr marL="342900" indent="-342900">
              <a:buFont typeface="Wingdings" panose="05000000000000000000" pitchFamily="2" charset="2"/>
              <a:buChar char="§"/>
            </a:pPr>
            <a:r>
              <a:rPr lang="en-US" dirty="0" smtClean="0"/>
              <a:t>Merge conflicts may occur if competing changes are made to the same line of a file or when a file is deleted that another person is attempting to edit.</a:t>
            </a:r>
            <a:endParaRPr lang="en-US" dirty="0" smtClean="0">
              <a:hlinkClick r:id="rId2"/>
            </a:endParaRPr>
          </a:p>
          <a:p>
            <a:pPr marL="522288" lvl="1" indent="-342900">
              <a:buFont typeface="Wingdings" panose="05000000000000000000" pitchFamily="2" charset="2"/>
              <a:buChar char="§"/>
            </a:pPr>
            <a:r>
              <a:rPr lang="en-US" dirty="0" smtClean="0">
                <a:hlinkClick r:id="rId2"/>
              </a:rPr>
              <a:t>https://git-scm.com/book/en/v2/Git-Branching-Basic-Branching-and-Merging#_basic_merge_conflicts</a:t>
            </a:r>
            <a:r>
              <a:rPr lang="en-US" dirty="0" smtClean="0"/>
              <a:t> </a:t>
            </a:r>
          </a:p>
          <a:p>
            <a:pPr marL="522288" lvl="1" indent="-342900">
              <a:buFont typeface="Wingdings" panose="05000000000000000000" pitchFamily="2" charset="2"/>
              <a:buChar char="§"/>
            </a:pPr>
            <a:r>
              <a:rPr lang="en-US" dirty="0" smtClean="0">
                <a:hlinkClick r:id="rId3"/>
              </a:rPr>
              <a:t>https://help.github.com/articles/resolving-a-merge-conflict-using-the-command-line/</a:t>
            </a:r>
            <a:r>
              <a:rPr lang="en-US" dirty="0" smtClean="0"/>
              <a:t> </a:t>
            </a:r>
          </a:p>
          <a:p>
            <a:pPr marL="342900" indent="-342900">
              <a:buFont typeface="Wingdings" panose="05000000000000000000" pitchFamily="2" charset="2"/>
              <a:buChar char="§"/>
            </a:pPr>
            <a:r>
              <a:rPr lang="en-US" dirty="0" smtClean="0"/>
              <a:t>Using </a:t>
            </a:r>
            <a:r>
              <a:rPr lang="en-US" dirty="0" err="1" smtClean="0"/>
              <a:t>GitLab’s</a:t>
            </a:r>
            <a:r>
              <a:rPr lang="en-US" dirty="0" smtClean="0"/>
              <a:t> Merge Request you don’t merge manually. To ease </a:t>
            </a:r>
            <a:r>
              <a:rPr lang="en-US" dirty="0" err="1" smtClean="0"/>
              <a:t>GitLab’s</a:t>
            </a:r>
            <a:r>
              <a:rPr lang="en-US" dirty="0" smtClean="0"/>
              <a:t> Merge you need to rebase on the master’s HEAD.</a:t>
            </a:r>
            <a:endParaRPr lang="en-US" dirty="0"/>
          </a:p>
        </p:txBody>
      </p:sp>
    </p:spTree>
    <p:extLst>
      <p:ext uri="{BB962C8B-B14F-4D97-AF65-F5344CB8AC3E}">
        <p14:creationId xmlns:p14="http://schemas.microsoft.com/office/powerpoint/2010/main" val="2208939790"/>
      </p:ext>
    </p:extLst>
  </p:cSld>
  <p:clrMapOvr>
    <a:masterClrMapping/>
  </p:clrMapOvr>
  <p:transition>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Force push needed after rebase</a:t>
            </a:r>
            <a:endParaRPr lang="en-US" dirty="0"/>
          </a:p>
        </p:txBody>
      </p:sp>
      <p:sp>
        <p:nvSpPr>
          <p:cNvPr id="3" name="Espace réservé du contenu 2"/>
          <p:cNvSpPr>
            <a:spLocks noGrp="1"/>
          </p:cNvSpPr>
          <p:nvPr>
            <p:ph sz="quarter" idx="10"/>
          </p:nvPr>
        </p:nvSpPr>
        <p:spPr>
          <a:xfrm>
            <a:off x="457200" y="3230254"/>
            <a:ext cx="6858000" cy="1779896"/>
          </a:xfrm>
        </p:spPr>
        <p:txBody>
          <a:bodyPr/>
          <a:lstStyle/>
          <a:p>
            <a:pPr marL="342900" indent="-342900">
              <a:buFont typeface="Wingdings" panose="05000000000000000000" pitchFamily="2" charset="2"/>
              <a:buChar char="§"/>
            </a:pPr>
            <a:r>
              <a:rPr lang="en-US" dirty="0"/>
              <a:t>After a rebase the remote branch cannot be « fast-forwarded » to your local branch </a:t>
            </a:r>
          </a:p>
          <a:p>
            <a:pPr marL="522288" lvl="1" indent="-342900">
              <a:buFont typeface="Wingdings" panose="05000000000000000000" pitchFamily="2" charset="2"/>
              <a:buChar char="§"/>
            </a:pPr>
            <a:r>
              <a:rPr lang="en-US" dirty="0">
                <a:hlinkClick r:id="rId2"/>
              </a:rPr>
              <a:t>https://</a:t>
            </a:r>
            <a:r>
              <a:rPr lang="en-US" dirty="0" smtClean="0">
                <a:hlinkClick r:id="rId2"/>
              </a:rPr>
              <a:t>stackoverflow.com/a/8940299</a:t>
            </a:r>
            <a:r>
              <a:rPr lang="en-US" dirty="0" smtClean="0"/>
              <a:t> </a:t>
            </a:r>
            <a:endParaRPr lang="en-US" dirty="0"/>
          </a:p>
          <a:p>
            <a:pPr marL="522288" lvl="1" indent="-342900">
              <a:buFont typeface="Wingdings" panose="05000000000000000000" pitchFamily="2" charset="2"/>
              <a:buChar char="§"/>
            </a:pPr>
            <a:r>
              <a:rPr lang="en-US" dirty="0">
                <a:hlinkClick r:id="rId3"/>
              </a:rPr>
              <a:t>https://</a:t>
            </a:r>
            <a:r>
              <a:rPr lang="en-US" dirty="0" smtClean="0">
                <a:hlinkClick r:id="rId3"/>
              </a:rPr>
              <a:t>stackoverflow.com/a/15144275</a:t>
            </a:r>
            <a:r>
              <a:rPr lang="en-US" dirty="0" smtClean="0"/>
              <a:t> </a:t>
            </a:r>
            <a:endParaRPr lang="en-US" dirty="0"/>
          </a:p>
        </p:txBody>
      </p:sp>
      <p:pic>
        <p:nvPicPr>
          <p:cNvPr id="1026" name="Picture 2" descr="Rebasing a feature branch onto ma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62000"/>
            <a:ext cx="3801836" cy="24193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6324600" y="1293706"/>
            <a:ext cx="1371600" cy="287443"/>
            <a:chOff x="3276600" y="1307872"/>
            <a:chExt cx="1371600" cy="304800"/>
          </a:xfrm>
        </p:grpSpPr>
        <p:sp>
          <p:nvSpPr>
            <p:cNvPr id="5" name="Rectangle à coins arrondis 4"/>
            <p:cNvSpPr/>
            <p:nvPr/>
          </p:nvSpPr>
          <p:spPr>
            <a:xfrm>
              <a:off x="3276600" y="1307872"/>
              <a:ext cx="1371600" cy="304800"/>
            </a:xfrm>
            <a:prstGeom prst="roundRect">
              <a:avLst/>
            </a:prstGeom>
            <a:solidFill>
              <a:srgbClr val="B133F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bwMode="black">
            <a:xfrm>
              <a:off x="3314700" y="1360125"/>
              <a:ext cx="1295400" cy="184666"/>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1200" b="1" dirty="0" smtClean="0">
                  <a:solidFill>
                    <a:schemeClr val="tx2"/>
                  </a:solidFill>
                  <a:latin typeface="Consolas" panose="020B0609020204030204" pitchFamily="49" charset="0"/>
                </a:rPr>
                <a:t>origin/feature</a:t>
              </a:r>
            </a:p>
          </p:txBody>
        </p:sp>
      </p:grpSp>
    </p:spTree>
    <p:extLst>
      <p:ext uri="{BB962C8B-B14F-4D97-AF65-F5344CB8AC3E}">
        <p14:creationId xmlns:p14="http://schemas.microsoft.com/office/powerpoint/2010/main" val="3943351295"/>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is about snapshots</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lvl="0" indent="-342900">
              <a:buFont typeface="Wingdings" panose="05000000000000000000" pitchFamily="2" charset="2"/>
              <a:buChar char="§"/>
            </a:pPr>
            <a:r>
              <a:rPr lang="en-US" dirty="0" err="1" smtClean="0"/>
              <a:t>Git</a:t>
            </a:r>
            <a:r>
              <a:rPr lang="en-US" dirty="0" smtClean="0"/>
              <a:t> stores state of the repo after each operation</a:t>
            </a:r>
          </a:p>
          <a:p>
            <a:pPr marL="342900" lvl="0" indent="-342900">
              <a:buFont typeface="Wingdings" panose="05000000000000000000" pitchFamily="2" charset="2"/>
              <a:buChar char="§"/>
            </a:pPr>
            <a:r>
              <a:rPr lang="en-US" dirty="0" err="1" smtClean="0"/>
              <a:t>Git</a:t>
            </a:r>
            <a:r>
              <a:rPr lang="en-US" dirty="0" smtClean="0"/>
              <a:t> generally only adds data</a:t>
            </a:r>
          </a:p>
          <a:p>
            <a:pPr marL="342900" lvl="0" indent="-342900">
              <a:buFont typeface="Wingdings" panose="05000000000000000000" pitchFamily="2" charset="2"/>
              <a:buChar char="§"/>
            </a:pPr>
            <a:r>
              <a:rPr lang="en-US" dirty="0" smtClean="0"/>
              <a:t>Almost any change on a branch can be recovered</a:t>
            </a:r>
          </a:p>
          <a:p>
            <a:pPr lvl="0"/>
            <a:endParaRPr lang="en-US" dirty="0"/>
          </a:p>
        </p:txBody>
      </p:sp>
    </p:spTree>
    <p:extLst>
      <p:ext uri="{BB962C8B-B14F-4D97-AF65-F5344CB8AC3E}">
        <p14:creationId xmlns:p14="http://schemas.microsoft.com/office/powerpoint/2010/main" val="3881378206"/>
      </p:ext>
    </p:extLst>
  </p:cSld>
  <p:clrMapOvr>
    <a:masterClrMapping/>
  </p:clrMapOvr>
  <p:transition>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610600" cy="3151188"/>
          </a:xfrm>
        </p:spPr>
        <p:txBody>
          <a:bodyPr/>
          <a:lstStyle/>
          <a:p>
            <a:pPr marL="457200" indent="-457200">
              <a:buFont typeface="+mj-lt"/>
              <a:buAutoNum type="arabicPeriod"/>
            </a:pPr>
            <a:r>
              <a:rPr lang="en-US" dirty="0" smtClean="0">
                <a:solidFill>
                  <a:schemeClr val="bg1"/>
                </a:solidFill>
              </a:rPr>
              <a:t>Display commits difference between a local branch and origin/master</a:t>
            </a:r>
          </a:p>
          <a:p>
            <a:pPr marL="457200" indent="-457200">
              <a:buFont typeface="+mj-lt"/>
              <a:buAutoNum type="arabicPeriod"/>
            </a:pPr>
            <a:r>
              <a:rPr lang="en-US" dirty="0" smtClean="0">
                <a:solidFill>
                  <a:schemeClr val="bg1"/>
                </a:solidFill>
              </a:rPr>
              <a:t>Reset HEAD to previous commit</a:t>
            </a:r>
          </a:p>
          <a:p>
            <a:pPr marL="457200" indent="-457200">
              <a:buFont typeface="+mj-lt"/>
              <a:buAutoNum type="arabicPeriod"/>
            </a:pPr>
            <a:r>
              <a:rPr lang="en-US" dirty="0" smtClean="0">
                <a:solidFill>
                  <a:schemeClr val="bg1"/>
                </a:solidFill>
              </a:rPr>
              <a:t>Apply </a:t>
            </a:r>
            <a:r>
              <a:rPr lang="en-US" b="1" dirty="0" smtClean="0">
                <a:solidFill>
                  <a:schemeClr val="bg1"/>
                </a:solidFill>
              </a:rPr>
              <a:t>one</a:t>
            </a:r>
            <a:r>
              <a:rPr lang="en-US" dirty="0" smtClean="0">
                <a:solidFill>
                  <a:schemeClr val="bg1"/>
                </a:solidFill>
              </a:rPr>
              <a:t> commit from another branch to your branch</a:t>
            </a:r>
          </a:p>
          <a:p>
            <a:pPr marL="457200" indent="-457200">
              <a:buFont typeface="+mj-lt"/>
              <a:buAutoNum type="arabicPeriod"/>
            </a:pPr>
            <a:r>
              <a:rPr lang="en-US" dirty="0" smtClean="0">
                <a:solidFill>
                  <a:schemeClr val="bg1"/>
                </a:solidFill>
              </a:rPr>
              <a:t>Edit last commit (content, message and author)</a:t>
            </a:r>
          </a:p>
          <a:p>
            <a:pPr marL="457200" indent="-457200">
              <a:buFont typeface="+mj-lt"/>
              <a:buAutoNum type="arabicPeriod"/>
            </a:pPr>
            <a:r>
              <a:rPr lang="en-US" dirty="0" smtClean="0">
                <a:solidFill>
                  <a:schemeClr val="bg1"/>
                </a:solidFill>
              </a:rPr>
              <a:t>Delete a branch both locally and on remote repository</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393715470"/>
      </p:ext>
    </p:extLst>
  </p:cSld>
  <p:clrMapOvr>
    <a:masterClrMapping/>
  </p:clrMapOvr>
  <p:transition>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log origin/master..&lt;my-branch</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reset [mode] HEAD~1</a:t>
            </a:r>
          </a:p>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cherry-pick &lt;commit SHA&gt;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commit --amend [--author “Author &lt;</a:t>
            </a:r>
            <a:r>
              <a:rPr lang="en-US" dirty="0" err="1" smtClean="0">
                <a:solidFill>
                  <a:srgbClr val="FF0000"/>
                </a:solidFill>
                <a:latin typeface="Consolas" panose="020B0609020204030204" pitchFamily="49" charset="0"/>
                <a:cs typeface="Consolas" panose="020B0609020204030204" pitchFamily="49" charset="0"/>
              </a:rPr>
              <a:t>a@a.a</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branch –d (or -D) &lt;branch&gt;               &amp;&amp;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&lt;remote&gt; :&lt;branch&gt;</a:t>
            </a:r>
          </a:p>
        </p:txBody>
      </p:sp>
      <p:pic>
        <p:nvPicPr>
          <p:cNvPr id="3" name="Image 2"/>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7013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Going further</a:t>
            </a:r>
          </a:p>
        </p:txBody>
      </p:sp>
      <p:sp>
        <p:nvSpPr>
          <p:cNvPr id="3" name="Espace réservé du contenu 2"/>
          <p:cNvSpPr>
            <a:spLocks noGrp="1"/>
          </p:cNvSpPr>
          <p:nvPr>
            <p:ph sz="quarter" idx="10"/>
          </p:nvPr>
        </p:nvSpPr>
        <p:spPr>
          <a:xfrm>
            <a:off x="457200" y="1428750"/>
            <a:ext cx="8001000" cy="3581400"/>
          </a:xfrm>
        </p:spPr>
        <p:txBody>
          <a:bodyPr/>
          <a:lstStyle/>
          <a:p>
            <a:pPr marL="342900" indent="-342900">
              <a:buFont typeface="Wingdings" panose="05000000000000000000" pitchFamily="2" charset="2"/>
              <a:buChar char="§"/>
            </a:pPr>
            <a:r>
              <a:rPr lang="en-US" dirty="0"/>
              <a:t>Learn </a:t>
            </a:r>
            <a:r>
              <a:rPr lang="en-US" dirty="0" err="1"/>
              <a:t>Git</a:t>
            </a:r>
            <a:r>
              <a:rPr lang="en-US" dirty="0"/>
              <a:t> Branching</a:t>
            </a:r>
            <a:r>
              <a:rPr lang="fr-FR" dirty="0"/>
              <a:t/>
            </a:r>
            <a:br>
              <a:rPr lang="fr-FR" dirty="0"/>
            </a:br>
            <a:r>
              <a:rPr lang="fr-FR" sz="1600" dirty="0">
                <a:hlinkClick r:id="rId2"/>
              </a:rPr>
              <a:t>https://learngitbranching.js.org</a:t>
            </a:r>
            <a:r>
              <a:rPr lang="fr-FR" sz="1600" dirty="0" smtClean="0">
                <a:hlinkClick r:id="rId2"/>
              </a:rPr>
              <a:t>/</a:t>
            </a:r>
            <a:r>
              <a:rPr lang="fr-FR" sz="1600" dirty="0" smtClean="0"/>
              <a:t> </a:t>
            </a:r>
            <a:endParaRPr lang="en-US" sz="1600" dirty="0" smtClean="0"/>
          </a:p>
          <a:p>
            <a:pPr marL="342900" indent="-342900">
              <a:buFont typeface="Wingdings" panose="05000000000000000000" pitchFamily="2" charset="2"/>
              <a:buChar char="§"/>
            </a:pPr>
            <a:r>
              <a:rPr lang="en-US" dirty="0" err="1" smtClean="0"/>
              <a:t>Git</a:t>
            </a:r>
            <a:r>
              <a:rPr lang="en-US" dirty="0" smtClean="0"/>
              <a:t> </a:t>
            </a:r>
            <a:r>
              <a:rPr lang="en-US" dirty="0"/>
              <a:t>book available online for </a:t>
            </a:r>
            <a:r>
              <a:rPr lang="en-US" dirty="0" smtClean="0"/>
              <a:t>free</a:t>
            </a:r>
          </a:p>
          <a:p>
            <a:pPr marL="522288" lvl="1" indent="-342900">
              <a:buFont typeface="Wingdings" panose="05000000000000000000" pitchFamily="2" charset="2"/>
              <a:buChar char="§"/>
            </a:pPr>
            <a:r>
              <a:rPr lang="en-US" dirty="0" smtClean="0"/>
              <a:t>EN </a:t>
            </a:r>
            <a:r>
              <a:rPr lang="en-US" sz="1600" dirty="0" smtClean="0">
                <a:hlinkClick r:id="rId3"/>
              </a:rPr>
              <a:t>https</a:t>
            </a:r>
            <a:r>
              <a:rPr lang="en-US" sz="1600" dirty="0">
                <a:hlinkClick r:id="rId3"/>
              </a:rPr>
              <a:t>://</a:t>
            </a:r>
            <a:r>
              <a:rPr lang="en-US" sz="1600" dirty="0" smtClean="0">
                <a:hlinkClick r:id="rId3"/>
              </a:rPr>
              <a:t>git-scm.com/book</a:t>
            </a:r>
            <a:r>
              <a:rPr lang="en-US" sz="1600" dirty="0"/>
              <a:t> </a:t>
            </a:r>
            <a:endParaRPr lang="en-US" sz="1600" dirty="0" smtClean="0"/>
          </a:p>
          <a:p>
            <a:pPr marL="522288" lvl="1" indent="-342900">
              <a:buFont typeface="Wingdings" panose="05000000000000000000" pitchFamily="2" charset="2"/>
              <a:buChar char="§"/>
            </a:pPr>
            <a:r>
              <a:rPr lang="en-US" dirty="0" smtClean="0"/>
              <a:t>FR </a:t>
            </a:r>
            <a:r>
              <a:rPr lang="en-US" sz="1600" dirty="0">
                <a:hlinkClick r:id="rId4"/>
              </a:rPr>
              <a:t>https://</a:t>
            </a:r>
            <a:r>
              <a:rPr lang="en-US" sz="1600" dirty="0" smtClean="0">
                <a:hlinkClick r:id="rId4"/>
              </a:rPr>
              <a:t>git-scm.com/book/fr/v2</a:t>
            </a:r>
            <a:r>
              <a:rPr lang="en-US" sz="1600" dirty="0" smtClean="0"/>
              <a:t> </a:t>
            </a:r>
          </a:p>
          <a:p>
            <a:pPr marL="342900" indent="-342900">
              <a:buFont typeface="Wingdings" panose="05000000000000000000" pitchFamily="2" charset="2"/>
              <a:buChar char="§"/>
            </a:pPr>
            <a:r>
              <a:rPr lang="en-US" dirty="0"/>
              <a:t>Introduction to </a:t>
            </a:r>
            <a:r>
              <a:rPr lang="en-US" dirty="0" err="1"/>
              <a:t>Git</a:t>
            </a:r>
            <a:r>
              <a:rPr lang="en-US" dirty="0"/>
              <a:t> with Scott Chacon of GitHub </a:t>
            </a:r>
            <a:r>
              <a:rPr lang="en-US" sz="1600" dirty="0">
                <a:hlinkClick r:id="rId5"/>
              </a:rPr>
              <a:t>https://www.youtube.com/watch?v=ZDR433b0HJY</a:t>
            </a:r>
            <a:r>
              <a:rPr lang="en-US" sz="1600" dirty="0"/>
              <a:t> </a:t>
            </a:r>
          </a:p>
          <a:p>
            <a:pPr marL="342900" indent="-342900">
              <a:buFont typeface="Wingdings" panose="05000000000000000000" pitchFamily="2" charset="2"/>
              <a:buChar char="§"/>
            </a:pPr>
            <a:r>
              <a:rPr lang="fr-FR" dirty="0"/>
              <a:t>Git GUI Clients</a:t>
            </a:r>
            <a:r>
              <a:rPr lang="fr-FR" sz="1600" dirty="0"/>
              <a:t/>
            </a:r>
            <a:br>
              <a:rPr lang="fr-FR" sz="1600" dirty="0"/>
            </a:br>
            <a:r>
              <a:rPr lang="fr-FR" sz="1600" dirty="0">
                <a:hlinkClick r:id="rId6"/>
              </a:rPr>
              <a:t>https://git-scm.com/download/gui/windows</a:t>
            </a:r>
            <a:r>
              <a:rPr lang="fr-FR" sz="1600" dirty="0"/>
              <a:t> </a:t>
            </a:r>
            <a:endParaRPr lang="en-US" sz="1600" dirty="0"/>
          </a:p>
        </p:txBody>
      </p:sp>
    </p:spTree>
    <p:extLst>
      <p:ext uri="{BB962C8B-B14F-4D97-AF65-F5344CB8AC3E}">
        <p14:creationId xmlns:p14="http://schemas.microsoft.com/office/powerpoint/2010/main" val="3244930687"/>
      </p:ext>
    </p:extLst>
  </p:cSld>
  <p:clrMapOvr>
    <a:masterClrMapping/>
  </p:clrMapOvr>
  <p:transition>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gitconfig</a:t>
            </a:r>
            <a:r>
              <a:rPr lang="fr-FR" dirty="0" smtClean="0"/>
              <a:t> minimal content</a:t>
            </a:r>
            <a:endParaRPr lang="en-US" dirty="0"/>
          </a:p>
        </p:txBody>
      </p:sp>
      <p:sp>
        <p:nvSpPr>
          <p:cNvPr id="6" name="ZoneTexte 5"/>
          <p:cNvSpPr txBox="1"/>
          <p:nvPr/>
        </p:nvSpPr>
        <p:spPr bwMode="black">
          <a:xfrm>
            <a:off x="609600" y="1272897"/>
            <a:ext cx="4953000" cy="3508653"/>
          </a:xfrm>
          <a:prstGeom prst="rect">
            <a:avLst/>
          </a:prstGeom>
          <a:noFill/>
        </p:spPr>
        <p:txBody>
          <a:bodyPr wrap="square" lIns="85730" tIns="0" rIns="0" bIns="0" rtlCol="0">
            <a:spAutoFit/>
          </a:bodyPr>
          <a:lstStyle/>
          <a:p>
            <a:pPr>
              <a:buClr>
                <a:schemeClr val="tx2"/>
              </a:buClr>
            </a:pPr>
            <a:r>
              <a:rPr lang="en-US" sz="1200" b="1" dirty="0">
                <a:latin typeface="Consolas" panose="020B0609020204030204" pitchFamily="49" charset="0"/>
                <a:cs typeface="Consolas" panose="020B0609020204030204" pitchFamily="49" charset="0"/>
              </a:rPr>
              <a:t># File: ~/.</a:t>
            </a:r>
            <a:r>
              <a:rPr lang="en-US" sz="1200" b="1" dirty="0" err="1">
                <a:latin typeface="Consolas" panose="020B0609020204030204" pitchFamily="49" charset="0"/>
                <a:cs typeface="Consolas" panose="020B0609020204030204" pitchFamily="49" charset="0"/>
              </a:rPr>
              <a:t>gitconfig</a:t>
            </a:r>
            <a:endParaRPr lang="en-US" sz="1200" b="1"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longpaths</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autocrlf</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excludesfile</a:t>
            </a:r>
            <a:r>
              <a:rPr lang="en-US" sz="1200" dirty="0">
                <a:latin typeface="Consolas" panose="020B0609020204030204" pitchFamily="49" charset="0"/>
                <a:cs typeface="Consolas" panose="020B0609020204030204" pitchFamily="49" charset="0"/>
              </a:rPr>
              <a:t> = D:/Profiles/&lt;username&gt;/.gitignore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fscache</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[push]</a:t>
            </a:r>
          </a:p>
          <a:p>
            <a:pPr>
              <a:buClr>
                <a:schemeClr val="tx2"/>
              </a:buClr>
            </a:pPr>
            <a:r>
              <a:rPr lang="en-US" sz="1200" dirty="0">
                <a:latin typeface="Consolas" panose="020B0609020204030204" pitchFamily="49" charset="0"/>
                <a:cs typeface="Consolas" panose="020B0609020204030204" pitchFamily="49" charset="0"/>
              </a:rPr>
              <a:t>        default = matching</a:t>
            </a:r>
          </a:p>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user]</a:t>
            </a:r>
          </a:p>
          <a:p>
            <a:pPr>
              <a:buClr>
                <a:schemeClr val="tx2"/>
              </a:buClr>
            </a:pPr>
            <a:r>
              <a:rPr lang="en-US" sz="1200" dirty="0">
                <a:latin typeface="Consolas" panose="020B0609020204030204" pitchFamily="49" charset="0"/>
                <a:cs typeface="Consolas" panose="020B0609020204030204" pitchFamily="49" charset="0"/>
              </a:rPr>
              <a:t>        name = &lt;name&gt;</a:t>
            </a:r>
          </a:p>
          <a:p>
            <a:pPr>
              <a:buClr>
                <a:schemeClr val="tx2"/>
              </a:buClr>
            </a:pPr>
            <a:r>
              <a:rPr lang="en-US" sz="1200" dirty="0" smtClean="0">
                <a:latin typeface="Consolas" panose="020B0609020204030204" pitchFamily="49" charset="0"/>
                <a:cs typeface="Consolas" panose="020B0609020204030204" pitchFamily="49" charset="0"/>
              </a:rPr>
              <a:t>        email = &lt;email&gt;</a:t>
            </a:r>
          </a:p>
          <a:p>
            <a:pPr>
              <a:buClr>
                <a:schemeClr val="tx2"/>
              </a:buClr>
            </a:pPr>
            <a:r>
              <a:rPr lang="en-US" sz="1200" dirty="0">
                <a:latin typeface="Consolas" panose="020B0609020204030204" pitchFamily="49" charset="0"/>
                <a:cs typeface="Consolas" panose="020B0609020204030204" pitchFamily="49" charset="0"/>
              </a:rPr>
              <a:t>[pull]</a:t>
            </a:r>
          </a:p>
          <a:p>
            <a:pPr>
              <a:buClr>
                <a:schemeClr val="tx2"/>
              </a:buClr>
            </a:pPr>
            <a:r>
              <a:rPr lang="en-US" sz="1200" dirty="0">
                <a:latin typeface="Consolas" panose="020B0609020204030204" pitchFamily="49" charset="0"/>
                <a:cs typeface="Consolas" panose="020B0609020204030204" pitchFamily="49" charset="0"/>
              </a:rPr>
              <a:t>        rebase = true</a:t>
            </a:r>
          </a:p>
          <a:p>
            <a:pPr>
              <a:buClr>
                <a:schemeClr val="tx2"/>
              </a:buClr>
            </a:pPr>
            <a:r>
              <a:rPr lang="en-US" sz="1200" dirty="0">
                <a:latin typeface="Consolas" panose="020B0609020204030204" pitchFamily="49" charset="0"/>
                <a:cs typeface="Consolas" panose="020B0609020204030204" pitchFamily="49" charset="0"/>
              </a:rPr>
              <a:t>[merge]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ff</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false</a:t>
            </a:r>
          </a:p>
          <a:p>
            <a:pPr>
              <a:buClr>
                <a:schemeClr val="tx2"/>
              </a:buClr>
            </a:pPr>
            <a:r>
              <a:rPr lang="en-US" sz="1200" dirty="0">
                <a:latin typeface="Consolas" panose="020B0609020204030204" pitchFamily="49" charset="0"/>
                <a:cs typeface="Consolas" panose="020B0609020204030204" pitchFamily="49" charset="0"/>
              </a:rPr>
              <a:t>[credential]</a:t>
            </a:r>
          </a:p>
          <a:p>
            <a:pPr>
              <a:buClr>
                <a:schemeClr val="tx2"/>
              </a:buClr>
            </a:pPr>
            <a:r>
              <a:rPr lang="en-US" sz="1200" dirty="0">
                <a:latin typeface="Consolas" panose="020B0609020204030204" pitchFamily="49" charset="0"/>
                <a:cs typeface="Consolas" panose="020B0609020204030204" pitchFamily="49" charset="0"/>
              </a:rPr>
              <a:t>        helper = manager</a:t>
            </a:r>
          </a:p>
          <a:p>
            <a:pPr>
              <a:buClr>
                <a:schemeClr val="tx2"/>
              </a:buClr>
            </a:pPr>
            <a:r>
              <a:rPr lang="en-US" sz="1200" dirty="0">
                <a:latin typeface="Consolas" panose="020B0609020204030204" pitchFamily="49" charset="0"/>
                <a:cs typeface="Consolas" panose="020B0609020204030204" pitchFamily="49" charset="0"/>
              </a:rPr>
              <a:t>[help]</a:t>
            </a:r>
          </a:p>
          <a:p>
            <a:pPr>
              <a:buClr>
                <a:schemeClr val="tx2"/>
              </a:buClr>
            </a:pPr>
            <a:r>
              <a:rPr lang="en-US" sz="1200" dirty="0">
                <a:latin typeface="Consolas" panose="020B0609020204030204" pitchFamily="49" charset="0"/>
                <a:cs typeface="Consolas" panose="020B0609020204030204" pitchFamily="49" charset="0"/>
              </a:rPr>
              <a:t>        autocorrect = </a:t>
            </a:r>
            <a:r>
              <a:rPr lang="en-US" sz="1200" dirty="0" smtClean="0">
                <a:latin typeface="Consolas" panose="020B0609020204030204" pitchFamily="49" charset="0"/>
                <a:cs typeface="Consolas" panose="020B0609020204030204" pitchFamily="49" charset="0"/>
              </a:rPr>
              <a:t>1</a:t>
            </a:r>
            <a:endParaRPr lang="en-US" sz="1200" dirty="0">
              <a:latin typeface="Consolas" panose="020B0609020204030204" pitchFamily="49" charset="0"/>
              <a:cs typeface="Consolas" panose="020B0609020204030204" pitchFamily="49" charset="0"/>
            </a:endParaRPr>
          </a:p>
        </p:txBody>
      </p:sp>
      <p:sp>
        <p:nvSpPr>
          <p:cNvPr id="4" name="ZoneTexte 3"/>
          <p:cNvSpPr txBox="1"/>
          <p:nvPr/>
        </p:nvSpPr>
        <p:spPr bwMode="black">
          <a:xfrm>
            <a:off x="4495800" y="3858220"/>
            <a:ext cx="4572000" cy="923330"/>
          </a:xfrm>
          <a:prstGeom prst="rect">
            <a:avLst/>
          </a:prstGeom>
          <a:noFill/>
        </p:spPr>
        <p:txBody>
          <a:bodyPr wrap="square" lIns="85730" tIns="0" rIns="0" bIns="0" rtlCol="0">
            <a:spAutoFit/>
          </a:bodyPr>
          <a:lstStyle/>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alias]</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a:t>
            </a:r>
            <a:r>
              <a:rPr lang="en-US" sz="1200" dirty="0">
                <a:latin typeface="Consolas" panose="020B0609020204030204" pitchFamily="49" charset="0"/>
                <a:cs typeface="Consolas" panose="020B0609020204030204" pitchFamily="49" charset="0"/>
              </a:rPr>
              <a:t> = status</a:t>
            </a:r>
          </a:p>
          <a:p>
            <a:pPr>
              <a:buClr>
                <a:schemeClr val="tx2"/>
              </a:buClr>
            </a:pPr>
            <a:r>
              <a:rPr lang="en-US" sz="1200" dirty="0">
                <a:latin typeface="Consolas" panose="020B0609020204030204" pitchFamily="49" charset="0"/>
                <a:cs typeface="Consolas" panose="020B0609020204030204" pitchFamily="49" charset="0"/>
              </a:rPr>
              <a:t>        ci = commit</a:t>
            </a:r>
          </a:p>
          <a:p>
            <a:pPr>
              <a:buClr>
                <a:schemeClr val="tx2"/>
              </a:buClr>
            </a:pPr>
            <a:r>
              <a:rPr lang="en-US" sz="1200" dirty="0">
                <a:latin typeface="Consolas" panose="020B0609020204030204" pitchFamily="49" charset="0"/>
                <a:cs typeface="Consolas" panose="020B0609020204030204" pitchFamily="49" charset="0"/>
              </a:rPr>
              <a:t>        oops = commit --amend --no-edit</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lg</a:t>
            </a:r>
            <a:r>
              <a:rPr lang="en-US" sz="1200" dirty="0">
                <a:latin typeface="Consolas" panose="020B0609020204030204" pitchFamily="49" charset="0"/>
                <a:cs typeface="Consolas" panose="020B0609020204030204" pitchFamily="49" charset="0"/>
              </a:rPr>
              <a:t> =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a:t>
            </a:r>
            <a:r>
              <a:rPr lang="en-US" sz="1200" dirty="0" smtClean="0">
                <a:latin typeface="Consolas" panose="020B0609020204030204" pitchFamily="49" charset="0"/>
                <a:cs typeface="Consolas" panose="020B0609020204030204" pitchFamily="49" charset="0"/>
              </a:rPr>
              <a:t>decorate</a:t>
            </a:r>
            <a:endParaRPr lang="en-US" sz="1200" dirty="0">
              <a:latin typeface="Consolas" panose="020B0609020204030204" pitchFamily="49" charset="0"/>
              <a:cs typeface="Consolas" panose="020B0609020204030204" pitchFamily="49" charset="0"/>
            </a:endParaRPr>
          </a:p>
        </p:txBody>
      </p:sp>
      <p:sp>
        <p:nvSpPr>
          <p:cNvPr id="5" name="Rectangle 4"/>
          <p:cNvSpPr/>
          <p:nvPr/>
        </p:nvSpPr>
        <p:spPr>
          <a:xfrm>
            <a:off x="5181800" y="1200150"/>
            <a:ext cx="3886000" cy="646331"/>
          </a:xfrm>
          <a:prstGeom prst="rect">
            <a:avLst/>
          </a:prstGeom>
        </p:spPr>
        <p:txBody>
          <a:bodyPr wrap="none">
            <a:spAutoFit/>
          </a:bodyPr>
          <a:lstStyle/>
          <a:p>
            <a:r>
              <a:rPr lang="en-US" dirty="0" smtClean="0"/>
              <a:t>Details here:</a:t>
            </a:r>
            <a:br>
              <a:rPr lang="en-US" dirty="0" smtClean="0"/>
            </a:br>
            <a:r>
              <a:rPr lang="en-US" dirty="0" smtClean="0">
                <a:hlinkClick r:id="rId2"/>
              </a:rPr>
              <a:t>https</a:t>
            </a:r>
            <a:r>
              <a:rPr lang="en-US" dirty="0">
                <a:hlinkClick r:id="rId2"/>
              </a:rPr>
              <a:t>://</a:t>
            </a:r>
            <a:r>
              <a:rPr lang="en-US" dirty="0" smtClean="0">
                <a:hlinkClick r:id="rId2"/>
              </a:rPr>
              <a:t>git-scm.com/docs/git-config</a:t>
            </a:r>
            <a:r>
              <a:rPr lang="en-US" dirty="0" smtClean="0"/>
              <a:t> </a:t>
            </a:r>
            <a:endParaRPr lang="en-US" dirty="0"/>
          </a:p>
        </p:txBody>
      </p:sp>
    </p:spTree>
    <p:extLst>
      <p:ext uri="{BB962C8B-B14F-4D97-AF65-F5344CB8AC3E}">
        <p14:creationId xmlns:p14="http://schemas.microsoft.com/office/powerpoint/2010/main" val="817414445"/>
      </p:ext>
    </p:extLst>
  </p:cSld>
  <p:clrMapOvr>
    <a:masterClrMapping/>
  </p:clrMapOvr>
  <p:transition>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29181"/>
      </p:ext>
    </p:extLst>
  </p:cSld>
  <p:clrMapOvr>
    <a:masterClrMapping/>
  </p:clrMapOvr>
  <p:transition>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544763" y="2266950"/>
            <a:ext cx="4054475" cy="609600"/>
            <a:chOff x="1837" y="2436"/>
            <a:chExt cx="2554" cy="384"/>
          </a:xfrm>
        </p:grpSpPr>
        <p:sp>
          <p:nvSpPr>
            <p:cNvPr id="5"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2514498"/>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b="1" dirty="0" smtClean="0"/>
              <a:t>is not </a:t>
            </a:r>
            <a:r>
              <a:rPr lang="en-US" dirty="0" err="1" smtClean="0"/>
              <a:t>GitLab</a:t>
            </a:r>
            <a:r>
              <a:rPr lang="en-US" dirty="0" smtClean="0"/>
              <a:t> / GitHub / …</a:t>
            </a:r>
          </a:p>
          <a:p>
            <a:endParaRPr lang="en-US" dirty="0"/>
          </a:p>
        </p:txBody>
      </p:sp>
      <p:sp>
        <p:nvSpPr>
          <p:cNvPr id="10" name="Content Placeholder 8"/>
          <p:cNvSpPr>
            <a:spLocks noGrp="1"/>
          </p:cNvSpPr>
          <p:nvPr>
            <p:ph sz="quarter" idx="10"/>
          </p:nvPr>
        </p:nvSpPr>
        <p:spPr>
          <a:xfrm>
            <a:off x="457200" y="1782762"/>
            <a:ext cx="8382000" cy="2389188"/>
          </a:xfrm>
        </p:spPr>
        <p:txBody>
          <a:bodyPr/>
          <a:lstStyle/>
          <a:p>
            <a:pPr marL="342900" indent="-342900">
              <a:buFont typeface="Wingdings" panose="05000000000000000000" pitchFamily="2" charset="2"/>
              <a:buChar char="§"/>
            </a:pPr>
            <a:r>
              <a:rPr lang="en-US" dirty="0" err="1" smtClean="0"/>
              <a:t>Git</a:t>
            </a:r>
            <a:r>
              <a:rPr lang="en-US" dirty="0" smtClean="0"/>
              <a:t> is a </a:t>
            </a:r>
            <a:r>
              <a:rPr lang="en-US" b="1" dirty="0" smtClean="0"/>
              <a:t>tool for version control</a:t>
            </a:r>
          </a:p>
          <a:p>
            <a:pPr marL="342900" indent="-342900">
              <a:buFont typeface="Wingdings" panose="05000000000000000000" pitchFamily="2" charset="2"/>
              <a:buChar char="§"/>
            </a:pPr>
            <a:r>
              <a:rPr lang="en-US" dirty="0" err="1" smtClean="0"/>
              <a:t>GitLab</a:t>
            </a:r>
            <a:r>
              <a:rPr lang="en-US" dirty="0" smtClean="0"/>
              <a:t> and GitHub are </a:t>
            </a:r>
            <a:r>
              <a:rPr lang="en-US" b="1" dirty="0"/>
              <a:t>hosting services </a:t>
            </a:r>
            <a:r>
              <a:rPr lang="en-US" dirty="0" smtClean="0"/>
              <a:t>for </a:t>
            </a:r>
            <a:r>
              <a:rPr lang="en-US" dirty="0" err="1" smtClean="0"/>
              <a:t>Git</a:t>
            </a:r>
            <a:r>
              <a:rPr lang="en-US" dirty="0" smtClean="0"/>
              <a:t> repositories with additional collaboration features</a:t>
            </a:r>
          </a:p>
          <a:p>
            <a:pPr marL="342900" indent="-342900">
              <a:buFont typeface="Wingdings" panose="05000000000000000000" pitchFamily="2" charset="2"/>
              <a:buChar char="§"/>
            </a:pPr>
            <a:r>
              <a:rPr lang="en-US" dirty="0" err="1"/>
              <a:t>GitLab</a:t>
            </a:r>
            <a:r>
              <a:rPr lang="en-US" dirty="0"/>
              <a:t> and </a:t>
            </a:r>
            <a:r>
              <a:rPr lang="en-US" dirty="0" smtClean="0"/>
              <a:t>GitHub concepts (Merge/Pull Request, fork, code review, </a:t>
            </a:r>
            <a:r>
              <a:rPr lang="en-US" dirty="0" err="1" smtClean="0"/>
              <a:t>etc</a:t>
            </a:r>
            <a:r>
              <a:rPr lang="en-US" dirty="0" smtClean="0"/>
              <a:t>) will be described in another presentation</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3473104080"/>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Sopra Banking Software Theme">
  <a:themeElements>
    <a:clrScheme name="Sopra Banking Software">
      <a:dk1>
        <a:srgbClr val="262626"/>
      </a:dk1>
      <a:lt1>
        <a:srgbClr val="FFFFFF"/>
      </a:lt1>
      <a:dk2>
        <a:srgbClr val="231F20"/>
      </a:dk2>
      <a:lt2>
        <a:srgbClr val="DCD6D2"/>
      </a:lt2>
      <a:accent1>
        <a:srgbClr val="EE292F"/>
      </a:accent1>
      <a:accent2>
        <a:srgbClr val="FEC240"/>
      </a:accent2>
      <a:accent3>
        <a:srgbClr val="00ACDB"/>
      </a:accent3>
      <a:accent4>
        <a:srgbClr val="F8A047"/>
      </a:accent4>
      <a:accent5>
        <a:srgbClr val="80B4CD"/>
      </a:accent5>
      <a:accent6>
        <a:srgbClr val="2989A4"/>
      </a:accent6>
      <a:hlink>
        <a:srgbClr val="00ACDB"/>
      </a:hlink>
      <a:folHlink>
        <a:srgbClr val="323232"/>
      </a:folHlink>
    </a:clrScheme>
    <a:fontScheme name="Custom 1">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ADF3852B271B4BBAC99E737E5A53C0" ma:contentTypeVersion="" ma:contentTypeDescription="Create a new document." ma:contentTypeScope="" ma:versionID="9acba42c6106811a48a4add5f340849c">
  <xsd:schema xmlns:xsd="http://www.w3.org/2001/XMLSchema" xmlns:xs="http://www.w3.org/2001/XMLSchema" xmlns:p="http://schemas.microsoft.com/office/2006/metadata/properties" xmlns:ns1="http://schemas.microsoft.com/sharepoint/v3" targetNamespace="http://schemas.microsoft.com/office/2006/metadata/properties" ma:root="true" ma:fieldsID="8118f125c46c5f38b838a0ba167716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7FF62C-7368-4EFF-8DEE-2CDD69E16981}">
  <ds:schemaRefs>
    <ds:schemaRef ds:uri="http://schemas.microsoft.com/sharepoint/v3/contenttype/forms"/>
  </ds:schemaRefs>
</ds:datastoreItem>
</file>

<file path=customXml/itemProps2.xml><?xml version="1.0" encoding="utf-8"?>
<ds:datastoreItem xmlns:ds="http://schemas.openxmlformats.org/officeDocument/2006/customXml" ds:itemID="{961A4D80-0EDE-4413-89E0-05A5283470B7}">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www.w3.org/XML/1998/namespace"/>
  </ds:schemaRefs>
</ds:datastoreItem>
</file>

<file path=customXml/itemProps3.xml><?xml version="1.0" encoding="utf-8"?>
<ds:datastoreItem xmlns:ds="http://schemas.openxmlformats.org/officeDocument/2006/customXml" ds:itemID="{311C9734-8337-4AF6-B59D-44084F16C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TotalTime>
  <Words>3976</Words>
  <Application>Microsoft Office PowerPoint</Application>
  <PresentationFormat>Affichage à l'écran (16:9)</PresentationFormat>
  <Paragraphs>871</Paragraphs>
  <Slides>85</Slides>
  <Notes>69</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85</vt:i4>
      </vt:variant>
    </vt:vector>
  </HeadingPairs>
  <TitlesOfParts>
    <vt:vector size="101" baseType="lpstr">
      <vt:lpstr>Roboto Light</vt:lpstr>
      <vt:lpstr>Century Gothic</vt:lpstr>
      <vt:lpstr>Verdana</vt:lpstr>
      <vt:lpstr>Consolas</vt:lpstr>
      <vt:lpstr>ヒラギノ角ゴ Pro W3</vt:lpstr>
      <vt:lpstr>Wingdings 2</vt:lpstr>
      <vt:lpstr>HelveticaNeueLT Std</vt:lpstr>
      <vt:lpstr>Wingdings</vt:lpstr>
      <vt:lpstr>HelveticaNeueLT Std Thin</vt:lpstr>
      <vt:lpstr>Calibri Light</vt:lpstr>
      <vt:lpstr>Roboto Medium</vt:lpstr>
      <vt:lpstr>Roboto Condensed</vt:lpstr>
      <vt:lpstr>Arial</vt:lpstr>
      <vt:lpstr>Calibri</vt:lpstr>
      <vt:lpstr>SimSun</vt:lpstr>
      <vt:lpstr>Sopra Banking Software Theme</vt:lpstr>
      <vt:lpstr>Présentation PowerPoint</vt:lpstr>
      <vt:lpstr>Présentation PowerPoint</vt:lpstr>
      <vt:lpstr>Présentation PowerPoint</vt:lpstr>
      <vt:lpstr>Git</vt:lpstr>
      <vt:lpstr>Git</vt:lpstr>
      <vt:lpstr>Git</vt:lpstr>
      <vt:lpstr>Git</vt:lpstr>
      <vt:lpstr>Git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Présentation PowerPoint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Présentation PowerPoint</vt:lpstr>
      <vt:lpstr>Git Aliases  </vt:lpstr>
      <vt:lpstr>Cherry picking</vt:lpstr>
      <vt:lpstr>Cherry picking</vt:lpstr>
      <vt:lpstr>Cleanup your history </vt:lpstr>
      <vt:lpstr>Merge Conflicts</vt:lpstr>
      <vt:lpstr>Force push needed after rebase</vt:lpstr>
      <vt:lpstr>Git</vt:lpstr>
      <vt:lpstr>Git</vt:lpstr>
      <vt:lpstr>Going further</vt:lpstr>
      <vt:lpstr>.gitconfig minimal content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in the digital age</dc:title>
  <dc:creator>Andrieux David</dc:creator>
  <cp:lastModifiedBy>VRIGNAUD Etienne</cp:lastModifiedBy>
  <cp:revision>991</cp:revision>
  <cp:lastPrinted>2017-02-15T08:29:04Z</cp:lastPrinted>
  <dcterms:created xsi:type="dcterms:W3CDTF">2006-08-16T00:00:00Z</dcterms:created>
  <dcterms:modified xsi:type="dcterms:W3CDTF">2018-05-22T07:10:32Z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0x010100B4ADF3852B271B4BBAC99E737E5A53C0</vt:lpwstr>
  </property>
  <property fmtid="{D5CDD505-2E9C-101B-9397-08002B2CF9AE}" pid="3" name="Type d'application">
    <vt:lpwstr/>
  </property>
  <property fmtid="{D5CDD505-2E9C-101B-9397-08002B2CF9AE}" pid="4" name="SOP-LangueDuContenu">
    <vt:lpwstr>6;#English|2d40f1a4-5911-4b26-9306-aa16e6c41576</vt:lpwstr>
  </property>
  <property fmtid="{D5CDD505-2E9C-101B-9397-08002B2CF9AE}" pid="5" name="Métier">
    <vt:lpwstr/>
  </property>
  <property fmtid="{D5CDD505-2E9C-101B-9397-08002B2CF9AE}" pid="6" name="SOP_x002d_TypeDeDocument">
    <vt:lpwstr/>
  </property>
  <property fmtid="{D5CDD505-2E9C-101B-9397-08002B2CF9AE}" pid="7" name="SOP-SecteurDActivite">
    <vt:lpwstr/>
  </property>
  <property fmtid="{D5CDD505-2E9C-101B-9397-08002B2CF9AE}" pid="8" name="Source_x0020_F2F">
    <vt:lpwstr/>
  </property>
  <property fmtid="{D5CDD505-2E9C-101B-9397-08002B2CF9AE}" pid="9" name="Source F2F">
    <vt:lpwstr/>
  </property>
  <property fmtid="{D5CDD505-2E9C-101B-9397-08002B2CF9AE}" pid="10" name="SOP-TypeDeDocument">
    <vt:lpwstr/>
  </property>
</Properties>
</file>