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5F8C-261A-4D0F-99D8-DEC0B563C79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B51F9-7194-472F-AE1E-66CDBD14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3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5B88-A8D5-1D73-CF57-32A2D51F2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8656" y="3621869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IN" dirty="0"/>
              <a:t>Superstore Sales &amp; Profit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981BD-7F33-BD89-C1AA-4166FE534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4545" y="5624405"/>
            <a:ext cx="5357600" cy="116021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336600"/>
                </a:solidFill>
              </a:rPr>
              <a:t>Designed in Power BI</a:t>
            </a:r>
          </a:p>
          <a:p>
            <a:r>
              <a:rPr lang="en-IN" dirty="0">
                <a:solidFill>
                  <a:srgbClr val="336600"/>
                </a:solidFill>
              </a:rPr>
              <a:t>by Divesh </a:t>
            </a:r>
            <a:r>
              <a:rPr lang="en-IN" dirty="0" err="1">
                <a:solidFill>
                  <a:srgbClr val="336600"/>
                </a:solidFill>
              </a:rPr>
              <a:t>Bhisikar</a:t>
            </a:r>
            <a:endParaRPr lang="en-IN" dirty="0">
              <a:solidFill>
                <a:srgbClr val="3366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299E1-0F07-383D-86E9-05A92770157A}"/>
              </a:ext>
            </a:extLst>
          </p:cNvPr>
          <p:cNvSpPr txBox="1"/>
          <p:nvPr/>
        </p:nvSpPr>
        <p:spPr>
          <a:xfrm>
            <a:off x="4206240" y="3360842"/>
            <a:ext cx="436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Manrope"/>
              </a:rPr>
              <a:t>A Dashboard for Business Stakeholders</a:t>
            </a:r>
          </a:p>
        </p:txBody>
      </p:sp>
    </p:spTree>
    <p:extLst>
      <p:ext uri="{BB962C8B-B14F-4D97-AF65-F5344CB8AC3E}">
        <p14:creationId xmlns:p14="http://schemas.microsoft.com/office/powerpoint/2010/main" val="71841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88FF-8A3A-B09C-BE60-8F41239A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056" y="734904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Manrope"/>
              </a:rPr>
              <a:t>Objectives of Designing Dashboard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39B0-2B2B-A860-E7CC-7BB53E39841D}"/>
              </a:ext>
            </a:extLst>
          </p:cNvPr>
          <p:cNvSpPr txBox="1">
            <a:spLocks/>
          </p:cNvSpPr>
          <p:nvPr/>
        </p:nvSpPr>
        <p:spPr>
          <a:xfrm>
            <a:off x="2335552" y="2514600"/>
            <a:ext cx="7791931" cy="2150558"/>
          </a:xfrm>
          <a:prstGeom prst="rect">
            <a:avLst/>
          </a:prstGeo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515760"/>
              </a:solidFill>
              <a:latin typeface="Manrop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0E0D3-BCB3-881F-B8B7-727FAE1D3B57}"/>
              </a:ext>
            </a:extLst>
          </p:cNvPr>
          <p:cNvSpPr txBox="1"/>
          <p:nvPr/>
        </p:nvSpPr>
        <p:spPr>
          <a:xfrm>
            <a:off x="2041833" y="2507174"/>
            <a:ext cx="8494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 design an interactive Power BI dashboard using a sales dataset, enabling business stakeholders to monitor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dashboard aims to simplify complex data into visual stories that support informed decision-making and business growth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Enable decision-making through dynamic visuals and slicers.</a:t>
            </a:r>
          </a:p>
        </p:txBody>
      </p:sp>
    </p:spTree>
    <p:extLst>
      <p:ext uri="{BB962C8B-B14F-4D97-AF65-F5344CB8AC3E}">
        <p14:creationId xmlns:p14="http://schemas.microsoft.com/office/powerpoint/2010/main" val="397516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920D-A268-0CE9-E0F2-F0DF7481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7684336" cy="1077229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Manrope"/>
              </a:rPr>
              <a:t>Dataset</a:t>
            </a:r>
            <a:r>
              <a:rPr lang="en-IN" sz="4400" b="1" i="0" dirty="0">
                <a:effectLst/>
                <a:latin typeface="Manrope"/>
              </a:rPr>
              <a:t> Overviews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4384-3557-AFF5-D598-F474EF2E3755}"/>
              </a:ext>
            </a:extLst>
          </p:cNvPr>
          <p:cNvSpPr txBox="1"/>
          <p:nvPr/>
        </p:nvSpPr>
        <p:spPr>
          <a:xfrm>
            <a:off x="2505456" y="2159605"/>
            <a:ext cx="7370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dashboard was built using the Superstore Sales Dataset, a popular retail dataset that simulates customer orders, regional sales, and product-level transactions for a fictional superstore business.</a:t>
            </a:r>
            <a:endParaRPr lang="en-IN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289A1-92CB-3FCB-13B3-19DD2F299DAE}"/>
              </a:ext>
            </a:extLst>
          </p:cNvPr>
          <p:cNvSpPr txBox="1"/>
          <p:nvPr/>
        </p:nvSpPr>
        <p:spPr>
          <a:xfrm>
            <a:off x="2505456" y="3433843"/>
            <a:ext cx="7287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Key Details: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Source: </a:t>
            </a:r>
            <a:r>
              <a:rPr lang="en-US" sz="1600" dirty="0"/>
              <a:t>Kaggle – Superstore sales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Time Period: </a:t>
            </a:r>
            <a:r>
              <a:rPr lang="en-US" sz="1600" dirty="0"/>
              <a:t>2014 to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Records: </a:t>
            </a:r>
            <a:r>
              <a:rPr lang="en-US" sz="1600" dirty="0"/>
              <a:t>9,000+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File Format: </a:t>
            </a:r>
            <a:r>
              <a:rPr lang="en-US" sz="1600" dirty="0"/>
              <a:t>Excel (.xlsx)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6352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259E-A31C-A246-EA91-C4BC2A6D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08" y="808056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KPI Overview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1E52E-C21D-0E27-EDE7-69CFC3042E59}"/>
              </a:ext>
            </a:extLst>
          </p:cNvPr>
          <p:cNvSpPr txBox="1"/>
          <p:nvPr/>
        </p:nvSpPr>
        <p:spPr>
          <a:xfrm>
            <a:off x="2487168" y="1817882"/>
            <a:ext cx="7552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This section presents four key performance indicators (KPIs) to give stakeholders a quick snapshot of the business’s overall performance. These metrics help in understanding revenue generation, profitability, and customer engagement at a glance.</a:t>
            </a:r>
            <a:endParaRPr lang="en-IN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E0C6F-0045-5D51-648E-B0C2CEC28B40}"/>
              </a:ext>
            </a:extLst>
          </p:cNvPr>
          <p:cNvSpPr txBox="1"/>
          <p:nvPr/>
        </p:nvSpPr>
        <p:spPr>
          <a:xfrm>
            <a:off x="2487168" y="3255264"/>
            <a:ext cx="7424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KPI Cards Included: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Sales: </a:t>
            </a:r>
            <a:r>
              <a:rPr lang="en-US" sz="1600" dirty="0"/>
              <a:t>Sum of all revenue generated through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Profit: </a:t>
            </a:r>
            <a:r>
              <a:rPr lang="en-US" sz="1600" dirty="0"/>
              <a:t>Net income after subtracting cost from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Orders: </a:t>
            </a:r>
            <a:r>
              <a:rPr lang="en-US" sz="1600" dirty="0"/>
              <a:t>Count of unique Order IDs placed.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Profit Margin: </a:t>
            </a:r>
            <a:r>
              <a:rPr lang="en-US" sz="1600" dirty="0"/>
              <a:t>Calculated as (Profit ÷ Sales) × 100 to measure profitability efficiency.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481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499096-3791-B7FE-91F7-FA72697B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152" y="789768"/>
            <a:ext cx="3633543" cy="81043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Sales Trend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5BF9999-70CC-5965-56BE-0018C8797FB1}"/>
              </a:ext>
            </a:extLst>
          </p:cNvPr>
          <p:cNvSpPr txBox="1">
            <a:spLocks/>
          </p:cNvSpPr>
          <p:nvPr/>
        </p:nvSpPr>
        <p:spPr>
          <a:xfrm>
            <a:off x="6074336" y="798912"/>
            <a:ext cx="4971616" cy="810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/>
              <a:t>Category insights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C1BFD3-81AA-33A8-FFD4-A1894603A6C8}"/>
              </a:ext>
            </a:extLst>
          </p:cNvPr>
          <p:cNvCxnSpPr>
            <a:cxnSpLocks/>
          </p:cNvCxnSpPr>
          <p:nvPr/>
        </p:nvCxnSpPr>
        <p:spPr>
          <a:xfrm>
            <a:off x="5971032" y="1975104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CB455B-6600-EA70-697B-1F4391CA8075}"/>
              </a:ext>
            </a:extLst>
          </p:cNvPr>
          <p:cNvSpPr txBox="1"/>
          <p:nvPr/>
        </p:nvSpPr>
        <p:spPr>
          <a:xfrm>
            <a:off x="1695885" y="2171811"/>
            <a:ext cx="392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Displays a time-series line chart showing how sales evolved monthly or yearly.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89D989-2573-17A6-9E9E-2528839CD6FA}"/>
              </a:ext>
            </a:extLst>
          </p:cNvPr>
          <p:cNvSpPr txBox="1"/>
          <p:nvPr/>
        </p:nvSpPr>
        <p:spPr>
          <a:xfrm>
            <a:off x="6612472" y="2171811"/>
            <a:ext cx="399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Breaks down performance by product Categories and Sub-Categories: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FC9F10-8A5A-985B-5155-EB958B7D5C97}"/>
              </a:ext>
            </a:extLst>
          </p:cNvPr>
          <p:cNvSpPr txBox="1"/>
          <p:nvPr/>
        </p:nvSpPr>
        <p:spPr>
          <a:xfrm>
            <a:off x="1417320" y="3429000"/>
            <a:ext cx="4453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Identifies peak seasons or dips in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Supports forecasting and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Includes a Year slicer for dynamic filtering</a:t>
            </a:r>
            <a:endParaRPr lang="en-IN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1E6FE-A724-253A-8FA0-0C51E10B6188}"/>
              </a:ext>
            </a:extLst>
          </p:cNvPr>
          <p:cNvSpPr txBox="1"/>
          <p:nvPr/>
        </p:nvSpPr>
        <p:spPr>
          <a:xfrm>
            <a:off x="6612472" y="3429000"/>
            <a:ext cx="3895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Bar chart showing Sales by Sub-Category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Identifies best-selling and underperforming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Aids inventory and product strategy decisions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21557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96BF-0B0A-DEE7-029E-14930176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908F18-355F-4B1F-AF82-9D96BEF3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94" y="711489"/>
            <a:ext cx="3926152" cy="1199605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Customer Segments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133D7CD-E461-382E-9702-9E150FB5117E}"/>
              </a:ext>
            </a:extLst>
          </p:cNvPr>
          <p:cNvSpPr txBox="1">
            <a:spLocks/>
          </p:cNvSpPr>
          <p:nvPr/>
        </p:nvSpPr>
        <p:spPr>
          <a:xfrm>
            <a:off x="6612471" y="711490"/>
            <a:ext cx="3636592" cy="11996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dirty="0"/>
              <a:t>Sales by Region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7898F6-71AE-0733-79C8-3C5D39882455}"/>
              </a:ext>
            </a:extLst>
          </p:cNvPr>
          <p:cNvCxnSpPr>
            <a:cxnSpLocks/>
          </p:cNvCxnSpPr>
          <p:nvPr/>
        </p:nvCxnSpPr>
        <p:spPr>
          <a:xfrm>
            <a:off x="5971032" y="1975104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D93668-B49D-ABD5-7D02-5AC4998C0043}"/>
              </a:ext>
            </a:extLst>
          </p:cNvPr>
          <p:cNvSpPr txBox="1"/>
          <p:nvPr/>
        </p:nvSpPr>
        <p:spPr>
          <a:xfrm>
            <a:off x="1706551" y="2286000"/>
            <a:ext cx="392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Visualizes Profit by Customer Segment (Consumer, Corporate, Home Office):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CBF9F-9493-1E08-88EF-C08ED58156A9}"/>
              </a:ext>
            </a:extLst>
          </p:cNvPr>
          <p:cNvSpPr txBox="1"/>
          <p:nvPr/>
        </p:nvSpPr>
        <p:spPr>
          <a:xfrm>
            <a:off x="6678168" y="2285999"/>
            <a:ext cx="399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Compares sales and profit across different regions using maps or bar charts: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6C301-22AA-F8A5-71EB-98FF43008D81}"/>
              </a:ext>
            </a:extLst>
          </p:cNvPr>
          <p:cNvSpPr txBox="1"/>
          <p:nvPr/>
        </p:nvSpPr>
        <p:spPr>
          <a:xfrm>
            <a:off x="1417320" y="3429000"/>
            <a:ext cx="44531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Helps understand which segments are most profitable.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Supports targeted marketing and service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Can be shown with a pie chart or stacked column.</a:t>
            </a:r>
            <a:endParaRPr lang="en-IN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030C2-74D8-89ED-4D28-A0E9443FAA58}"/>
              </a:ext>
            </a:extLst>
          </p:cNvPr>
          <p:cNvSpPr txBox="1"/>
          <p:nvPr/>
        </p:nvSpPr>
        <p:spPr>
          <a:xfrm>
            <a:off x="6612472" y="3429000"/>
            <a:ext cx="38953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Highlights regional strengths and weaknesses.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Supports regional sales strategies and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Often enhanced with a Region slicer.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202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1AD1-85B7-E4DF-625D-9143562E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129" y="2389968"/>
            <a:ext cx="3670120" cy="103903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65941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127</TotalTime>
  <Words>365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Manrope</vt:lpstr>
      <vt:lpstr>MS Shell Dlg 2</vt:lpstr>
      <vt:lpstr>Wingdings</vt:lpstr>
      <vt:lpstr>Wingdings 3</vt:lpstr>
      <vt:lpstr>Madison</vt:lpstr>
      <vt:lpstr>Superstore Sales &amp; Profit Dashboard </vt:lpstr>
      <vt:lpstr>Objectives of Designing Dashboard</vt:lpstr>
      <vt:lpstr>Dataset Overviews</vt:lpstr>
      <vt:lpstr>KPI Overview </vt:lpstr>
      <vt:lpstr>Sales Trend</vt:lpstr>
      <vt:lpstr>Customer Segments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DIVESH BHISIKAR</dc:creator>
  <cp:lastModifiedBy>DIVESH BHISIKAR</cp:lastModifiedBy>
  <cp:revision>1</cp:revision>
  <dcterms:created xsi:type="dcterms:W3CDTF">2025-04-13T07:13:08Z</dcterms:created>
  <dcterms:modified xsi:type="dcterms:W3CDTF">2025-04-13T09:20:19Z</dcterms:modified>
</cp:coreProperties>
</file>