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2" r:id="rId8"/>
    <p:sldId id="267" r:id="rId9"/>
    <p:sldId id="268" r:id="rId10"/>
    <p:sldId id="269" r:id="rId11"/>
    <p:sldId id="270" r:id="rId12"/>
    <p:sldId id="263" r:id="rId13"/>
    <p:sldId id="272" r:id="rId14"/>
    <p:sldId id="273" r:id="rId15"/>
    <p:sldId id="274" r:id="rId16"/>
    <p:sldId id="264" r:id="rId17"/>
    <p:sldId id="265" r:id="rId18"/>
    <p:sldId id="271" r:id="rId19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1637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CC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39" y="3342676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36" y="109600"/>
                </a:moveTo>
                <a:lnTo>
                  <a:pt x="0" y="109600"/>
                </a:lnTo>
                <a:lnTo>
                  <a:pt x="0" y="0"/>
                </a:lnTo>
                <a:lnTo>
                  <a:pt x="1535936" y="0"/>
                </a:lnTo>
                <a:lnTo>
                  <a:pt x="1535936" y="109600"/>
                </a:lnTo>
                <a:close/>
              </a:path>
            </a:pathLst>
          </a:custGeom>
          <a:solidFill>
            <a:srgbClr val="A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37176" y="3342676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6063" y="109600"/>
                </a:moveTo>
                <a:lnTo>
                  <a:pt x="0" y="109600"/>
                </a:lnTo>
                <a:lnTo>
                  <a:pt x="0" y="0"/>
                </a:lnTo>
                <a:lnTo>
                  <a:pt x="1536063" y="0"/>
                </a:lnTo>
                <a:lnTo>
                  <a:pt x="1536063" y="10960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73240" y="3342676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37" y="109600"/>
                </a:moveTo>
                <a:lnTo>
                  <a:pt x="0" y="109600"/>
                </a:lnTo>
                <a:lnTo>
                  <a:pt x="0" y="0"/>
                </a:lnTo>
                <a:lnTo>
                  <a:pt x="1535937" y="0"/>
                </a:lnTo>
                <a:lnTo>
                  <a:pt x="1535937" y="1096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568" y="553726"/>
            <a:ext cx="3743324" cy="2771774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0" y="54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4032" y="139827"/>
                </a:moveTo>
                <a:lnTo>
                  <a:pt x="0" y="139827"/>
                </a:lnTo>
                <a:lnTo>
                  <a:pt x="0" y="0"/>
                </a:lnTo>
                <a:lnTo>
                  <a:pt x="2304032" y="0"/>
                </a:lnTo>
                <a:lnTo>
                  <a:pt x="2304032" y="139827"/>
                </a:lnTo>
                <a:close/>
              </a:path>
            </a:pathLst>
          </a:custGeom>
          <a:solidFill>
            <a:srgbClr val="A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304032" y="54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4" h="140335">
                <a:moveTo>
                  <a:pt x="2303908" y="139827"/>
                </a:moveTo>
                <a:lnTo>
                  <a:pt x="0" y="139827"/>
                </a:lnTo>
                <a:lnTo>
                  <a:pt x="0" y="0"/>
                </a:lnTo>
                <a:lnTo>
                  <a:pt x="2303908" y="0"/>
                </a:lnTo>
                <a:lnTo>
                  <a:pt x="2303908" y="13982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139881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7940" y="350393"/>
                </a:moveTo>
                <a:lnTo>
                  <a:pt x="0" y="350393"/>
                </a:lnTo>
                <a:lnTo>
                  <a:pt x="0" y="0"/>
                </a:lnTo>
                <a:lnTo>
                  <a:pt x="4607940" y="0"/>
                </a:lnTo>
                <a:lnTo>
                  <a:pt x="4607940" y="3503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4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4032" y="139827"/>
                </a:moveTo>
                <a:lnTo>
                  <a:pt x="0" y="139827"/>
                </a:lnTo>
                <a:lnTo>
                  <a:pt x="0" y="0"/>
                </a:lnTo>
                <a:lnTo>
                  <a:pt x="2304032" y="0"/>
                </a:lnTo>
                <a:lnTo>
                  <a:pt x="2304032" y="139827"/>
                </a:lnTo>
                <a:close/>
              </a:path>
            </a:pathLst>
          </a:custGeom>
          <a:solidFill>
            <a:srgbClr val="A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304032" y="54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4" h="140335">
                <a:moveTo>
                  <a:pt x="2303908" y="139827"/>
                </a:moveTo>
                <a:lnTo>
                  <a:pt x="0" y="139827"/>
                </a:lnTo>
                <a:lnTo>
                  <a:pt x="0" y="0"/>
                </a:lnTo>
                <a:lnTo>
                  <a:pt x="2303908" y="0"/>
                </a:lnTo>
                <a:lnTo>
                  <a:pt x="2303908" y="13982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3" y="170362"/>
            <a:ext cx="183705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CC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0909" y="1196945"/>
            <a:ext cx="3488280" cy="11455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s://chamlan.com/vogue-uk-april-2019/" TargetMode="External"/><Relationship Id="rId7" Type="http://schemas.openxmlformats.org/officeDocument/2006/relationships/hyperlink" Target="https://www.pinterest.com/pin/394627986107056917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s://www.magzter.com/IN/OGAAN-MEDIA-PVT.LTD./Elle-India/Fashion/264993" TargetMode="External"/><Relationship Id="rId4" Type="http://schemas.openxmlformats.org/officeDocument/2006/relationships/image" Target="../media/image5.jpeg"/><Relationship Id="rId9" Type="http://schemas.openxmlformats.org/officeDocument/2006/relationships/hyperlink" Target="https://www.magzter.com/IN/OGAAN-MEDIA-PVT.LTD./Elle-India/Fashion/169366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4" name="object 4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33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5933" y="0"/>
                  </a:lnTo>
                  <a:lnTo>
                    <a:pt x="1535933" y="109600"/>
                  </a:lnTo>
                  <a:close/>
                </a:path>
              </a:pathLst>
            </a:custGeom>
            <a:solidFill>
              <a:srgbClr val="A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5933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6064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6064" y="0"/>
                  </a:lnTo>
                  <a:lnTo>
                    <a:pt x="1536064" y="10960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71997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37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5937" y="0"/>
                  </a:lnTo>
                  <a:lnTo>
                    <a:pt x="1535937" y="10960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2450" y="511175"/>
            <a:ext cx="4724400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200" spc="-135" dirty="0">
                <a:latin typeface="Calibri"/>
                <a:cs typeface="Calibri"/>
              </a:rPr>
              <a:t>[</a:t>
            </a:r>
            <a:r>
              <a:rPr sz="3200" spc="-200" dirty="0">
                <a:latin typeface="Calibri"/>
                <a:cs typeface="Calibri"/>
              </a:rPr>
              <a:t> </a:t>
            </a:r>
            <a:r>
              <a:rPr sz="3200" spc="-305" dirty="0">
                <a:latin typeface="Constantia" panose="02030602050306030303" pitchFamily="18" charset="0"/>
                <a:cs typeface="Calibri"/>
              </a:rPr>
              <a:t>The</a:t>
            </a:r>
            <a:r>
              <a:rPr sz="3200" spc="-200" dirty="0">
                <a:latin typeface="Constantia" panose="02030602050306030303" pitchFamily="18" charset="0"/>
                <a:cs typeface="Calibri"/>
              </a:rPr>
              <a:t> </a:t>
            </a:r>
            <a:r>
              <a:rPr sz="3200" spc="-280" dirty="0">
                <a:latin typeface="Constantia" panose="02030602050306030303" pitchFamily="18" charset="0"/>
                <a:cs typeface="Calibri"/>
              </a:rPr>
              <a:t>Manor</a:t>
            </a:r>
            <a:r>
              <a:rPr sz="3200" spc="-200" dirty="0">
                <a:latin typeface="Constantia" panose="02030602050306030303" pitchFamily="18" charset="0"/>
                <a:cs typeface="Calibri"/>
              </a:rPr>
              <a:t> </a:t>
            </a:r>
            <a:r>
              <a:rPr sz="3200" spc="-655" dirty="0">
                <a:latin typeface="Constantia" panose="02030602050306030303" pitchFamily="18" charset="0"/>
                <a:cs typeface="Calibri"/>
              </a:rPr>
              <a:t>&amp;</a:t>
            </a:r>
            <a:r>
              <a:rPr sz="3200" spc="-200" dirty="0">
                <a:latin typeface="Constantia" panose="02030602050306030303" pitchFamily="18" charset="0"/>
                <a:cs typeface="Calibri"/>
              </a:rPr>
              <a:t> </a:t>
            </a:r>
            <a:r>
              <a:rPr lang="en-US" sz="3200" spc="-200" dirty="0">
                <a:latin typeface="Constantia" panose="02030602050306030303" pitchFamily="18" charset="0"/>
                <a:cs typeface="Calibri"/>
              </a:rPr>
              <a:t> </a:t>
            </a:r>
            <a:r>
              <a:rPr sz="3200" spc="-330" dirty="0">
                <a:latin typeface="Constantia" panose="02030602050306030303" pitchFamily="18" charset="0"/>
                <a:cs typeface="Calibri"/>
              </a:rPr>
              <a:t>Main</a:t>
            </a:r>
            <a:r>
              <a:rPr sz="3200" spc="-200" dirty="0">
                <a:latin typeface="Constantia" panose="02030602050306030303" pitchFamily="18" charset="0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]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111045" y="2263775"/>
            <a:ext cx="2410501" cy="949619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64769" algn="l">
              <a:lnSpc>
                <a:spcPct val="100000"/>
              </a:lnSpc>
              <a:spcBef>
                <a:spcPts val="445"/>
              </a:spcBef>
            </a:pPr>
            <a:r>
              <a:rPr lang="en-US" sz="1200" b="1" spc="-10" dirty="0">
                <a:latin typeface="Garamond" panose="02020404030301010803" pitchFamily="18" charset="0"/>
              </a:rPr>
              <a:t>Team Members –</a:t>
            </a:r>
          </a:p>
          <a:p>
            <a:pPr marL="64769" algn="l">
              <a:lnSpc>
                <a:spcPct val="100000"/>
              </a:lnSpc>
              <a:spcBef>
                <a:spcPts val="445"/>
              </a:spcBef>
            </a:pPr>
            <a:r>
              <a:rPr lang="en-US" sz="1200" b="1" spc="-10" dirty="0">
                <a:latin typeface="Garamond" panose="02020404030301010803" pitchFamily="18" charset="0"/>
              </a:rPr>
              <a:t>Divesh Singh – 2401201065</a:t>
            </a:r>
          </a:p>
          <a:p>
            <a:pPr marL="64769" algn="l">
              <a:lnSpc>
                <a:spcPct val="100000"/>
              </a:lnSpc>
              <a:spcBef>
                <a:spcPts val="445"/>
              </a:spcBef>
            </a:pPr>
            <a:r>
              <a:rPr lang="en-US" sz="1200" b="1" spc="-10" dirty="0">
                <a:latin typeface="Garamond" panose="02020404030301010803" pitchFamily="18" charset="0"/>
              </a:rPr>
              <a:t>Gauransh Pawar - 2401201120</a:t>
            </a:r>
          </a:p>
          <a:p>
            <a:pPr marL="64769" algn="l">
              <a:lnSpc>
                <a:spcPct val="100000"/>
              </a:lnSpc>
              <a:spcBef>
                <a:spcPts val="445"/>
              </a:spcBef>
            </a:pPr>
            <a:r>
              <a:rPr lang="en-US" sz="1200" b="1" spc="-10" dirty="0">
                <a:latin typeface="Garamond" panose="02020404030301010803" pitchFamily="18" charset="0"/>
              </a:rPr>
              <a:t>Ajay Singh - 2401201158</a:t>
            </a:r>
            <a:endParaRPr sz="1200" b="1" spc="-10" dirty="0">
              <a:latin typeface="Garamond" panose="020204040303010108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E6A295-F119-FC43-3CC7-2C49EE8D2D83}"/>
              </a:ext>
            </a:extLst>
          </p:cNvPr>
          <p:cNvSpPr txBox="1"/>
          <p:nvPr/>
        </p:nvSpPr>
        <p:spPr>
          <a:xfrm>
            <a:off x="2887391" y="1030925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CC0000"/>
                </a:solidFill>
              </a:rPr>
              <a:t>- A Clothing Brand</a:t>
            </a:r>
            <a:endParaRPr lang="en-IN" sz="1000" dirty="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8637-9380-12A5-7200-6AB4FB68A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53" y="130175"/>
            <a:ext cx="4514797" cy="1003031"/>
          </a:xfrm>
        </p:spPr>
        <p:txBody>
          <a:bodyPr/>
          <a:lstStyle/>
          <a:p>
            <a:pPr marL="285750" indent="-285750" rtl="0" fontAlgn="base">
              <a:lnSpc>
                <a:spcPts val="1950"/>
              </a:lnSpc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rgbClr val="A20000"/>
                </a:solidFill>
                <a:latin typeface="Tahoma"/>
                <a:cs typeface="Tahoma"/>
              </a:rPr>
              <a:t>Databases:</a:t>
            </a:r>
            <a:r>
              <a:rPr lang="en-US" b="1" dirty="0">
                <a:solidFill>
                  <a:srgbClr val="A20000"/>
                </a:solidFill>
                <a:latin typeface="Tahoma"/>
                <a:cs typeface="Tahoma"/>
              </a:rPr>
              <a:t>​</a:t>
            </a:r>
            <a:br>
              <a:rPr lang="en-US" b="1" dirty="0">
                <a:solidFill>
                  <a:srgbClr val="A20000"/>
                </a:solidFill>
                <a:latin typeface="Tahoma"/>
                <a:cs typeface="Tahoma"/>
              </a:rPr>
            </a:br>
            <a:br>
              <a:rPr lang="en-IN" b="1" dirty="0">
                <a:solidFill>
                  <a:srgbClr val="A20000"/>
                </a:solidFill>
                <a:latin typeface="Tahoma"/>
                <a:cs typeface="Tahoma"/>
              </a:rPr>
            </a:br>
            <a:r>
              <a:rPr lang="en-IN" b="1" dirty="0">
                <a:solidFill>
                  <a:srgbClr val="A20000"/>
                </a:solidFill>
                <a:latin typeface="Tahoma"/>
                <a:cs typeface="Tahoma"/>
              </a:rPr>
              <a:t>MySQL – </a:t>
            </a:r>
            <a:r>
              <a:rPr lang="en-IN" sz="1050" b="1" dirty="0">
                <a:solidFill>
                  <a:srgbClr val="6E6767"/>
                </a:solidFill>
                <a:latin typeface="Tahoma"/>
                <a:cs typeface="Tahoma"/>
              </a:rPr>
              <a:t>Relational databases for structured data.</a:t>
            </a:r>
            <a:b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</a:b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AEB99-9B13-A5D7-1D51-B578B0BAA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" y="1114845"/>
            <a:ext cx="4610100" cy="2349361"/>
          </a:xfrm>
        </p:spPr>
        <p:txBody>
          <a:bodyPr/>
          <a:lstStyle/>
          <a:p>
            <a:pPr marL="285750" indent="-285750" algn="l" rtl="0" fontAlgn="auto">
              <a:lnSpc>
                <a:spcPts val="1725"/>
              </a:lnSpc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rgbClr val="A20000"/>
                </a:solidFill>
                <a:latin typeface="Tahoma"/>
                <a:ea typeface="+mj-ea"/>
                <a:cs typeface="Tahoma"/>
              </a:rPr>
              <a:t>eCommerce Features :​</a:t>
            </a:r>
          </a:p>
          <a:p>
            <a:pPr algn="l" rtl="0" fontAlgn="base">
              <a:lnSpc>
                <a:spcPts val="1725"/>
              </a:lnSpc>
            </a:pPr>
            <a:r>
              <a:rPr lang="en-US" sz="18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 rtl="0" fontAlgn="base">
              <a:lnSpc>
                <a:spcPts val="1725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A20000"/>
                </a:solidFill>
                <a:latin typeface="Tahoma"/>
                <a:ea typeface="+mj-ea"/>
                <a:cs typeface="Tahoma"/>
              </a:rPr>
              <a:t>Product Pages – </a:t>
            </a:r>
            <a:r>
              <a:rPr lang="en-US" sz="1050" b="1" dirty="0">
                <a:solidFill>
                  <a:srgbClr val="6E6767"/>
                </a:solidFill>
                <a:latin typeface="Tahoma"/>
                <a:ea typeface="+mj-ea"/>
                <a:cs typeface="Tahoma"/>
              </a:rPr>
              <a:t>High-quality images, size guides, and customer reviews.​</a:t>
            </a:r>
          </a:p>
          <a:p>
            <a:pPr algn="l" rtl="0" fontAlgn="base">
              <a:lnSpc>
                <a:spcPts val="1725"/>
              </a:lnSpc>
            </a:pPr>
            <a:endParaRPr lang="en-US" b="0" i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 rtl="0" fontAlgn="base">
              <a:lnSpc>
                <a:spcPts val="1725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A20000"/>
                </a:solidFill>
                <a:latin typeface="Tahoma"/>
                <a:ea typeface="+mj-ea"/>
                <a:cs typeface="Tahoma"/>
              </a:rPr>
              <a:t>Shopping Cart &amp; Checkout –</a:t>
            </a:r>
            <a:r>
              <a:rPr lang="en-US" sz="1050" b="1" dirty="0">
                <a:solidFill>
                  <a:srgbClr val="6E6767"/>
                </a:solidFill>
                <a:latin typeface="Tahoma"/>
                <a:ea typeface="+mj-ea"/>
                <a:cs typeface="Tahoma"/>
              </a:rPr>
              <a:t>​Integrated with PayPal, Razor pay for seamless payments.</a:t>
            </a:r>
          </a:p>
          <a:p>
            <a:pPr algn="l" rtl="0" fontAlgn="base">
              <a:lnSpc>
                <a:spcPts val="1725"/>
              </a:lnSpc>
            </a:pPr>
            <a:endParaRPr lang="en-US" b="0" i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 rtl="0" fontAlgn="base">
              <a:lnSpc>
                <a:spcPts val="1725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A20000"/>
                </a:solidFill>
                <a:latin typeface="Tahoma"/>
                <a:ea typeface="+mj-ea"/>
                <a:cs typeface="Tahoma"/>
              </a:rPr>
              <a:t>Inventory Management – </a:t>
            </a:r>
            <a:r>
              <a:rPr lang="en-US" sz="1050" b="1" dirty="0">
                <a:solidFill>
                  <a:srgbClr val="6E6767"/>
                </a:solidFill>
                <a:latin typeface="Tahoma"/>
                <a:ea typeface="+mj-ea"/>
                <a:cs typeface="Tahoma"/>
              </a:rPr>
              <a:t>It has built-in tools​.</a:t>
            </a:r>
          </a:p>
          <a:p>
            <a:pPr algn="l" rtl="0" fontAlgn="base">
              <a:lnSpc>
                <a:spcPts val="1725"/>
              </a:lnSpc>
            </a:pPr>
            <a:r>
              <a:rPr lang="en-US" sz="18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grpSp>
        <p:nvGrpSpPr>
          <p:cNvPr id="7" name="object 4">
            <a:extLst>
              <a:ext uri="{FF2B5EF4-FFF2-40B4-BE49-F238E27FC236}">
                <a16:creationId xmlns:a16="http://schemas.microsoft.com/office/drawing/2014/main" id="{3618ABC9-A018-5539-2C0F-836ED01387F7}"/>
              </a:ext>
            </a:extLst>
          </p:cNvPr>
          <p:cNvGrpSpPr/>
          <p:nvPr/>
        </p:nvGrpSpPr>
        <p:grpSpPr>
          <a:xfrm>
            <a:off x="-1" y="3355365"/>
            <a:ext cx="4608195" cy="109855"/>
            <a:chOff x="0" y="3346500"/>
            <a:chExt cx="4608195" cy="109855"/>
          </a:xfrm>
        </p:grpSpPr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6189DF08-D22C-B91C-E5BE-A7707979B7FF}"/>
                </a:ext>
              </a:extLst>
            </p:cNvPr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33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5933" y="0"/>
                  </a:lnTo>
                  <a:lnTo>
                    <a:pt x="1535933" y="109600"/>
                  </a:lnTo>
                  <a:close/>
                </a:path>
              </a:pathLst>
            </a:custGeom>
            <a:solidFill>
              <a:srgbClr val="A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93A61154-0C39-8972-AE11-AA21EDC8D691}"/>
                </a:ext>
              </a:extLst>
            </p:cNvPr>
            <p:cNvSpPr/>
            <p:nvPr/>
          </p:nvSpPr>
          <p:spPr>
            <a:xfrm>
              <a:off x="1535933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6064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6064" y="0"/>
                  </a:lnTo>
                  <a:lnTo>
                    <a:pt x="1536064" y="10960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5D641400-DFCF-66AE-DE18-9343A6C5E052}"/>
                </a:ext>
              </a:extLst>
            </p:cNvPr>
            <p:cNvSpPr/>
            <p:nvPr/>
          </p:nvSpPr>
          <p:spPr>
            <a:xfrm>
              <a:off x="3071997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37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5937" y="0"/>
                  </a:lnTo>
                  <a:lnTo>
                    <a:pt x="1535937" y="10960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7866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D5840-2DAF-D785-7180-69CB2F4FA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" y="739775"/>
            <a:ext cx="2438400" cy="2108269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A20000"/>
                </a:solidFill>
                <a:latin typeface="Tahoma"/>
                <a:ea typeface="+mj-ea"/>
                <a:cs typeface="Tahoma"/>
              </a:rPr>
              <a:t>Vogue India: </a:t>
            </a:r>
            <a:r>
              <a:rPr lang="en-US" sz="1000" b="1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Known for its high-fashion spreads and trendsetting content.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-apple-system"/>
            </a:endParaRPr>
          </a:p>
          <a:p>
            <a:endParaRPr lang="en-US" b="0" i="0" dirty="0">
              <a:solidFill>
                <a:schemeClr val="bg1">
                  <a:lumMod val="50000"/>
                </a:schemeClr>
              </a:solidFill>
              <a:effectLst/>
              <a:latin typeface="-apple-syste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A20000"/>
                </a:solidFill>
                <a:latin typeface="Tahoma"/>
                <a:ea typeface="+mj-ea"/>
                <a:cs typeface="Tahoma"/>
              </a:rPr>
              <a:t>Elle India: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-apple-system"/>
              </a:rPr>
              <a:t>Celebrates global fashion trends while promoting local talent.</a:t>
            </a:r>
          </a:p>
          <a:p>
            <a:endParaRPr lang="en-US" b="0" i="0" dirty="0">
              <a:solidFill>
                <a:schemeClr val="bg1">
                  <a:lumMod val="50000"/>
                </a:schemeClr>
              </a:solidFill>
              <a:effectLst/>
              <a:latin typeface="-apple-syste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A20000"/>
                </a:solidFill>
                <a:latin typeface="Tahoma"/>
                <a:ea typeface="+mj-ea"/>
                <a:cs typeface="Tahoma"/>
              </a:rPr>
              <a:t>Harper's Bazaar India: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-apple-system"/>
              </a:rPr>
              <a:t>Offers a blend of luxury fashion, beauty, and lifestyle.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-apple-system"/>
            </a:endParaRP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A20000"/>
                </a:solidFill>
                <a:latin typeface="Tahoma"/>
                <a:ea typeface="+mj-ea"/>
                <a:cs typeface="Tahoma"/>
              </a:rPr>
              <a:t>Cosmopolitan India: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-apple-system"/>
              </a:rPr>
              <a:t>Mixes fashion with lifestyle advice and empowering content.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C5EA146-098F-C293-8FA1-1CE8F6F2190C}"/>
              </a:ext>
            </a:extLst>
          </p:cNvPr>
          <p:cNvSpPr/>
          <p:nvPr/>
        </p:nvSpPr>
        <p:spPr>
          <a:xfrm>
            <a:off x="0" y="139881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7940" y="350393"/>
                </a:moveTo>
                <a:lnTo>
                  <a:pt x="0" y="350393"/>
                </a:lnTo>
                <a:lnTo>
                  <a:pt x="0" y="0"/>
                </a:lnTo>
                <a:lnTo>
                  <a:pt x="4607940" y="0"/>
                </a:lnTo>
                <a:lnTo>
                  <a:pt x="4607940" y="3503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617B5A-255E-B863-8EC6-13AABF7E129A}"/>
              </a:ext>
            </a:extLst>
          </p:cNvPr>
          <p:cNvSpPr txBox="1"/>
          <p:nvPr/>
        </p:nvSpPr>
        <p:spPr>
          <a:xfrm>
            <a:off x="-2532" y="121069"/>
            <a:ext cx="2305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lang="en-US" sz="1400" spc="80" dirty="0">
                <a:solidFill>
                  <a:srgbClr val="CC0000"/>
                </a:solidFill>
                <a:latin typeface="Trebuchet MS"/>
                <a:ea typeface="+mj-ea"/>
              </a:rPr>
              <a:t>Key References</a:t>
            </a:r>
            <a:endParaRPr lang="en-IN" sz="1400" spc="80" dirty="0">
              <a:solidFill>
                <a:srgbClr val="CC0000"/>
              </a:solidFill>
              <a:latin typeface="Trebuchet MS"/>
              <a:ea typeface="+mj-ea"/>
            </a:endParaRPr>
          </a:p>
        </p:txBody>
      </p:sp>
      <p:grpSp>
        <p:nvGrpSpPr>
          <p:cNvPr id="2" name="object 4">
            <a:extLst>
              <a:ext uri="{FF2B5EF4-FFF2-40B4-BE49-F238E27FC236}">
                <a16:creationId xmlns:a16="http://schemas.microsoft.com/office/drawing/2014/main" id="{08C5EC17-5DE7-C123-0B17-BF3A77B73163}"/>
              </a:ext>
            </a:extLst>
          </p:cNvPr>
          <p:cNvGrpSpPr/>
          <p:nvPr/>
        </p:nvGrpSpPr>
        <p:grpSpPr>
          <a:xfrm>
            <a:off x="-1" y="3355365"/>
            <a:ext cx="4608195" cy="109855"/>
            <a:chOff x="0" y="3346500"/>
            <a:chExt cx="4608195" cy="109855"/>
          </a:xfrm>
        </p:grpSpPr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0DEFEB2F-A723-C267-55DA-4AD02192781B}"/>
                </a:ext>
              </a:extLst>
            </p:cNvPr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33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5933" y="0"/>
                  </a:lnTo>
                  <a:lnTo>
                    <a:pt x="1535933" y="109600"/>
                  </a:lnTo>
                  <a:close/>
                </a:path>
              </a:pathLst>
            </a:custGeom>
            <a:solidFill>
              <a:srgbClr val="A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1F20A1F6-ECDB-E1B6-8A23-2B526A9BFC9D}"/>
                </a:ext>
              </a:extLst>
            </p:cNvPr>
            <p:cNvSpPr/>
            <p:nvPr/>
          </p:nvSpPr>
          <p:spPr>
            <a:xfrm>
              <a:off x="1535933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6064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6064" y="0"/>
                  </a:lnTo>
                  <a:lnTo>
                    <a:pt x="1536064" y="10960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E3CA9BF6-F073-FF90-30D6-3F430C33B385}"/>
                </a:ext>
              </a:extLst>
            </p:cNvPr>
            <p:cNvSpPr/>
            <p:nvPr/>
          </p:nvSpPr>
          <p:spPr>
            <a:xfrm>
              <a:off x="3071997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37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5937" y="0"/>
                  </a:lnTo>
                  <a:lnTo>
                    <a:pt x="1535937" y="10960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2C0FD433-B289-2223-E546-818C114B75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52333" y="324790"/>
            <a:ext cx="1055243" cy="14971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8FFB6F-952E-85E5-5755-A8CF1A1E47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548888" y="1521517"/>
            <a:ext cx="994664" cy="13040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628FED-7575-2261-5FCF-7F66685CDAC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548888" y="0"/>
            <a:ext cx="1066800" cy="13486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228E67-C04B-12D9-AE1D-A4E30C95A82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615338" y="1882775"/>
            <a:ext cx="1025181" cy="13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3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9881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7940" y="350393"/>
                </a:moveTo>
                <a:lnTo>
                  <a:pt x="0" y="350393"/>
                </a:lnTo>
                <a:lnTo>
                  <a:pt x="0" y="0"/>
                </a:lnTo>
                <a:lnTo>
                  <a:pt x="4607940" y="0"/>
                </a:lnTo>
                <a:lnTo>
                  <a:pt x="4607940" y="3503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80" dirty="0"/>
              <a:t>Expected</a:t>
            </a:r>
            <a:r>
              <a:rPr spc="-20" dirty="0"/>
              <a:t> </a:t>
            </a:r>
            <a:r>
              <a:rPr spc="140" dirty="0"/>
              <a:t>Outcomes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-1" y="3355365"/>
            <a:ext cx="4608195" cy="109855"/>
            <a:chOff x="0" y="3346500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33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5933" y="0"/>
                  </a:lnTo>
                  <a:lnTo>
                    <a:pt x="1535933" y="109600"/>
                  </a:lnTo>
                  <a:close/>
                </a:path>
              </a:pathLst>
            </a:custGeom>
            <a:solidFill>
              <a:srgbClr val="A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33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6064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6064" y="0"/>
                  </a:lnTo>
                  <a:lnTo>
                    <a:pt x="1536064" y="10960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97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37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5937" y="0"/>
                  </a:lnTo>
                  <a:lnTo>
                    <a:pt x="1535937" y="10960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5303" y="869988"/>
            <a:ext cx="4337685" cy="21180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100"/>
              </a:spcBef>
            </a:pPr>
            <a:r>
              <a:rPr sz="1200" b="1" spc="55" dirty="0">
                <a:solidFill>
                  <a:srgbClr val="6E6767"/>
                </a:solidFill>
                <a:latin typeface="-apple-system"/>
                <a:cs typeface="Trebuchet MS"/>
              </a:rPr>
              <a:t>Establish</a:t>
            </a:r>
            <a:r>
              <a:rPr sz="1200" b="1" spc="-90" dirty="0">
                <a:solidFill>
                  <a:srgbClr val="6E6767"/>
                </a:solidFill>
                <a:latin typeface="-apple-system"/>
                <a:cs typeface="Trebuchet MS"/>
              </a:rPr>
              <a:t> </a:t>
            </a:r>
            <a:r>
              <a:rPr sz="1200" b="1" spc="170" dirty="0">
                <a:solidFill>
                  <a:srgbClr val="6E6767"/>
                </a:solidFill>
                <a:latin typeface="-apple-system"/>
                <a:cs typeface="Trebuchet MS"/>
              </a:rPr>
              <a:t>a</a:t>
            </a:r>
            <a:r>
              <a:rPr sz="1200" b="1" spc="-90" dirty="0">
                <a:solidFill>
                  <a:srgbClr val="6E6767"/>
                </a:solidFill>
                <a:latin typeface="-apple-system"/>
                <a:cs typeface="Trebuchet MS"/>
              </a:rPr>
              <a:t> </a:t>
            </a:r>
            <a:r>
              <a:rPr sz="1200" b="1" spc="55" dirty="0">
                <a:solidFill>
                  <a:srgbClr val="6E6767"/>
                </a:solidFill>
                <a:latin typeface="-apple-system"/>
                <a:cs typeface="Trebuchet MS"/>
              </a:rPr>
              <a:t>recognizable</a:t>
            </a:r>
            <a:r>
              <a:rPr sz="1200" b="1" spc="-85" dirty="0">
                <a:solidFill>
                  <a:srgbClr val="6E6767"/>
                </a:solidFill>
                <a:latin typeface="-apple-system"/>
                <a:cs typeface="Trebuchet MS"/>
              </a:rPr>
              <a:t> </a:t>
            </a:r>
            <a:r>
              <a:rPr sz="1200" b="1" spc="110" dirty="0">
                <a:solidFill>
                  <a:srgbClr val="6E6767"/>
                </a:solidFill>
                <a:latin typeface="-apple-system"/>
                <a:cs typeface="Trebuchet MS"/>
              </a:rPr>
              <a:t>and</a:t>
            </a:r>
            <a:r>
              <a:rPr sz="1200" b="1" spc="-90" dirty="0">
                <a:solidFill>
                  <a:srgbClr val="6E6767"/>
                </a:solidFill>
                <a:latin typeface="-apple-system"/>
                <a:cs typeface="Trebuchet MS"/>
              </a:rPr>
              <a:t> </a:t>
            </a:r>
            <a:r>
              <a:rPr sz="1200" b="1" spc="55" dirty="0">
                <a:solidFill>
                  <a:srgbClr val="6E6767"/>
                </a:solidFill>
                <a:latin typeface="-apple-system"/>
                <a:cs typeface="Trebuchet MS"/>
              </a:rPr>
              <a:t>respected</a:t>
            </a:r>
            <a:r>
              <a:rPr sz="1200" b="1" spc="-85" dirty="0">
                <a:solidFill>
                  <a:srgbClr val="6E6767"/>
                </a:solidFill>
                <a:latin typeface="-apple-system"/>
                <a:cs typeface="Trebuchet MS"/>
              </a:rPr>
              <a:t> </a:t>
            </a:r>
            <a:r>
              <a:rPr sz="1200" b="1" spc="80" dirty="0">
                <a:solidFill>
                  <a:srgbClr val="6E6767"/>
                </a:solidFill>
                <a:latin typeface="-apple-system"/>
                <a:cs typeface="Trebuchet MS"/>
              </a:rPr>
              <a:t>brand</a:t>
            </a:r>
            <a:r>
              <a:rPr sz="1200" b="1" spc="-90" dirty="0">
                <a:solidFill>
                  <a:srgbClr val="6E6767"/>
                </a:solidFill>
                <a:latin typeface="-apple-system"/>
                <a:cs typeface="Trebuchet MS"/>
              </a:rPr>
              <a:t> </a:t>
            </a:r>
            <a:r>
              <a:rPr sz="1200" b="1" dirty="0">
                <a:solidFill>
                  <a:srgbClr val="6E6767"/>
                </a:solidFill>
                <a:latin typeface="-apple-system"/>
                <a:cs typeface="Trebuchet MS"/>
              </a:rPr>
              <a:t>within</a:t>
            </a:r>
            <a:r>
              <a:rPr sz="1200" b="1" spc="-90" dirty="0">
                <a:solidFill>
                  <a:srgbClr val="6E6767"/>
                </a:solidFill>
                <a:latin typeface="-apple-system"/>
                <a:cs typeface="Trebuchet MS"/>
              </a:rPr>
              <a:t> </a:t>
            </a:r>
            <a:r>
              <a:rPr sz="1200" b="1" spc="-25" dirty="0">
                <a:solidFill>
                  <a:srgbClr val="6E6767"/>
                </a:solidFill>
                <a:latin typeface="-apple-system"/>
                <a:cs typeface="Trebuchet MS"/>
              </a:rPr>
              <a:t>the </a:t>
            </a:r>
            <a:r>
              <a:rPr sz="1200" b="1" spc="60" dirty="0">
                <a:solidFill>
                  <a:srgbClr val="6E6767"/>
                </a:solidFill>
                <a:latin typeface="-apple-system"/>
                <a:cs typeface="Trebuchet MS"/>
              </a:rPr>
              <a:t>target</a:t>
            </a:r>
            <a:r>
              <a:rPr sz="1200" b="1" spc="-105" dirty="0">
                <a:solidFill>
                  <a:srgbClr val="6E6767"/>
                </a:solidFill>
                <a:latin typeface="-apple-system"/>
                <a:cs typeface="Trebuchet MS"/>
              </a:rPr>
              <a:t> </a:t>
            </a:r>
            <a:r>
              <a:rPr sz="1200" b="1" spc="35" dirty="0">
                <a:solidFill>
                  <a:srgbClr val="6E6767"/>
                </a:solidFill>
                <a:latin typeface="-apple-system"/>
                <a:cs typeface="Trebuchet MS"/>
              </a:rPr>
              <a:t>market.</a:t>
            </a:r>
            <a:endParaRPr sz="1200" dirty="0">
              <a:latin typeface="-apple-system"/>
              <a:cs typeface="Trebuchet MS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200" dirty="0">
              <a:latin typeface="-apple-system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200" b="1" spc="60" dirty="0">
                <a:solidFill>
                  <a:srgbClr val="6E6767"/>
                </a:solidFill>
                <a:latin typeface="-apple-system"/>
                <a:cs typeface="Trebuchet MS"/>
              </a:rPr>
              <a:t>Achieve</a:t>
            </a:r>
            <a:r>
              <a:rPr sz="1200" b="1" spc="-80" dirty="0">
                <a:solidFill>
                  <a:srgbClr val="6E6767"/>
                </a:solidFill>
                <a:latin typeface="-apple-system"/>
                <a:cs typeface="Trebuchet MS"/>
              </a:rPr>
              <a:t> </a:t>
            </a:r>
            <a:r>
              <a:rPr sz="1200" b="1" spc="90" dirty="0">
                <a:solidFill>
                  <a:srgbClr val="6E6767"/>
                </a:solidFill>
                <a:latin typeface="-apple-system"/>
                <a:cs typeface="Trebuchet MS"/>
              </a:rPr>
              <a:t>sales</a:t>
            </a:r>
            <a:r>
              <a:rPr sz="1200" b="1" spc="-75" dirty="0">
                <a:solidFill>
                  <a:srgbClr val="6E6767"/>
                </a:solidFill>
                <a:latin typeface="-apple-system"/>
                <a:cs typeface="Trebuchet MS"/>
              </a:rPr>
              <a:t> </a:t>
            </a:r>
            <a:r>
              <a:rPr sz="1200" b="1" spc="75" dirty="0">
                <a:solidFill>
                  <a:srgbClr val="6E6767"/>
                </a:solidFill>
                <a:latin typeface="-apple-system"/>
                <a:cs typeface="Trebuchet MS"/>
              </a:rPr>
              <a:t>targets</a:t>
            </a:r>
            <a:r>
              <a:rPr sz="1200" b="1" spc="-75" dirty="0">
                <a:solidFill>
                  <a:srgbClr val="6E6767"/>
                </a:solidFill>
                <a:latin typeface="-apple-system"/>
                <a:cs typeface="Trebuchet MS"/>
              </a:rPr>
              <a:t> </a:t>
            </a:r>
            <a:r>
              <a:rPr sz="1200" b="1" spc="110" dirty="0">
                <a:solidFill>
                  <a:srgbClr val="6E6767"/>
                </a:solidFill>
                <a:latin typeface="-apple-system"/>
                <a:cs typeface="Trebuchet MS"/>
              </a:rPr>
              <a:t>and</a:t>
            </a:r>
            <a:r>
              <a:rPr sz="1200" b="1" spc="-75" dirty="0">
                <a:solidFill>
                  <a:srgbClr val="6E6767"/>
                </a:solidFill>
                <a:latin typeface="-apple-system"/>
                <a:cs typeface="Trebuchet MS"/>
              </a:rPr>
              <a:t> </a:t>
            </a:r>
            <a:r>
              <a:rPr sz="1200" b="1" spc="20" dirty="0">
                <a:solidFill>
                  <a:srgbClr val="6E6767"/>
                </a:solidFill>
                <a:latin typeface="-apple-system"/>
                <a:cs typeface="Trebuchet MS"/>
              </a:rPr>
              <a:t>build</a:t>
            </a:r>
            <a:r>
              <a:rPr sz="1200" b="1" spc="-75" dirty="0">
                <a:solidFill>
                  <a:srgbClr val="6E6767"/>
                </a:solidFill>
                <a:latin typeface="-apple-system"/>
                <a:cs typeface="Trebuchet MS"/>
              </a:rPr>
              <a:t> </a:t>
            </a:r>
            <a:r>
              <a:rPr sz="1200" b="1" spc="170" dirty="0">
                <a:solidFill>
                  <a:srgbClr val="6E6767"/>
                </a:solidFill>
                <a:latin typeface="-apple-system"/>
                <a:cs typeface="Trebuchet MS"/>
              </a:rPr>
              <a:t>a</a:t>
            </a:r>
            <a:r>
              <a:rPr sz="1200" b="1" spc="-75" dirty="0">
                <a:solidFill>
                  <a:srgbClr val="6E6767"/>
                </a:solidFill>
                <a:latin typeface="-apple-system"/>
                <a:cs typeface="Trebuchet MS"/>
              </a:rPr>
              <a:t> </a:t>
            </a:r>
            <a:r>
              <a:rPr sz="1200" b="1" spc="20" dirty="0">
                <a:solidFill>
                  <a:srgbClr val="6E6767"/>
                </a:solidFill>
                <a:latin typeface="-apple-system"/>
                <a:cs typeface="Trebuchet MS"/>
              </a:rPr>
              <a:t>profitable</a:t>
            </a:r>
            <a:r>
              <a:rPr sz="1200" b="1" spc="-75" dirty="0">
                <a:solidFill>
                  <a:srgbClr val="6E6767"/>
                </a:solidFill>
                <a:latin typeface="-apple-system"/>
                <a:cs typeface="Trebuchet MS"/>
              </a:rPr>
              <a:t> </a:t>
            </a:r>
            <a:r>
              <a:rPr sz="1200" b="1" spc="50" dirty="0">
                <a:solidFill>
                  <a:srgbClr val="6E6767"/>
                </a:solidFill>
                <a:latin typeface="-apple-system"/>
                <a:cs typeface="Trebuchet MS"/>
              </a:rPr>
              <a:t>business.</a:t>
            </a:r>
            <a:endParaRPr sz="1200" dirty="0">
              <a:latin typeface="-apple-system"/>
              <a:cs typeface="Trebuchet MS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200" dirty="0">
              <a:latin typeface="-apple-system"/>
              <a:cs typeface="Trebuchet MS"/>
            </a:endParaRPr>
          </a:p>
          <a:p>
            <a:pPr marL="12700" marR="347345">
              <a:lnSpc>
                <a:spcPct val="114199"/>
              </a:lnSpc>
            </a:pPr>
            <a:r>
              <a:rPr sz="1200" b="1" spc="55" dirty="0">
                <a:solidFill>
                  <a:srgbClr val="6E6767"/>
                </a:solidFill>
                <a:latin typeface="-apple-system"/>
                <a:cs typeface="Trebuchet MS"/>
              </a:rPr>
              <a:t>Cultivate</a:t>
            </a:r>
            <a:r>
              <a:rPr sz="1200" b="1" spc="-120" dirty="0">
                <a:solidFill>
                  <a:srgbClr val="6E6767"/>
                </a:solidFill>
                <a:latin typeface="-apple-system"/>
                <a:cs typeface="Trebuchet MS"/>
              </a:rPr>
              <a:t> </a:t>
            </a:r>
            <a:r>
              <a:rPr sz="1200" b="1" spc="170" dirty="0">
                <a:solidFill>
                  <a:srgbClr val="6E6767"/>
                </a:solidFill>
                <a:latin typeface="-apple-system"/>
                <a:cs typeface="Trebuchet MS"/>
              </a:rPr>
              <a:t>a</a:t>
            </a:r>
            <a:r>
              <a:rPr sz="1200" b="1" spc="-114" dirty="0">
                <a:solidFill>
                  <a:srgbClr val="6E6767"/>
                </a:solidFill>
                <a:latin typeface="-apple-system"/>
                <a:cs typeface="Trebuchet MS"/>
              </a:rPr>
              <a:t> </a:t>
            </a:r>
            <a:r>
              <a:rPr sz="1200" b="1" spc="65" dirty="0">
                <a:solidFill>
                  <a:srgbClr val="6E6767"/>
                </a:solidFill>
                <a:latin typeface="-apple-system"/>
                <a:cs typeface="Trebuchet MS"/>
              </a:rPr>
              <a:t>loyal</a:t>
            </a:r>
            <a:r>
              <a:rPr sz="1200" b="1" spc="-120" dirty="0">
                <a:solidFill>
                  <a:srgbClr val="6E6767"/>
                </a:solidFill>
                <a:latin typeface="-apple-system"/>
                <a:cs typeface="Trebuchet MS"/>
              </a:rPr>
              <a:t> </a:t>
            </a:r>
            <a:r>
              <a:rPr sz="1200" b="1" spc="75" dirty="0">
                <a:solidFill>
                  <a:srgbClr val="6E6767"/>
                </a:solidFill>
                <a:latin typeface="-apple-system"/>
                <a:cs typeface="Trebuchet MS"/>
              </a:rPr>
              <a:t>customer</a:t>
            </a:r>
            <a:r>
              <a:rPr sz="1200" b="1" spc="-114" dirty="0">
                <a:solidFill>
                  <a:srgbClr val="6E6767"/>
                </a:solidFill>
                <a:latin typeface="-apple-system"/>
                <a:cs typeface="Trebuchet MS"/>
              </a:rPr>
              <a:t> </a:t>
            </a:r>
            <a:r>
              <a:rPr sz="1200" b="1" spc="105" dirty="0">
                <a:solidFill>
                  <a:srgbClr val="6E6767"/>
                </a:solidFill>
                <a:latin typeface="-apple-system"/>
                <a:cs typeface="Trebuchet MS"/>
              </a:rPr>
              <a:t>base</a:t>
            </a:r>
            <a:r>
              <a:rPr sz="1200" b="1" spc="-120" dirty="0">
                <a:solidFill>
                  <a:srgbClr val="6E6767"/>
                </a:solidFill>
                <a:latin typeface="-apple-system"/>
                <a:cs typeface="Trebuchet MS"/>
              </a:rPr>
              <a:t> </a:t>
            </a:r>
            <a:r>
              <a:rPr sz="1200" b="1" spc="80" dirty="0">
                <a:solidFill>
                  <a:srgbClr val="6E6767"/>
                </a:solidFill>
                <a:latin typeface="-apple-system"/>
                <a:cs typeface="Trebuchet MS"/>
              </a:rPr>
              <a:t>who</a:t>
            </a:r>
            <a:r>
              <a:rPr sz="1200" b="1" spc="-114" dirty="0">
                <a:solidFill>
                  <a:srgbClr val="6E6767"/>
                </a:solidFill>
                <a:latin typeface="-apple-system"/>
                <a:cs typeface="Trebuchet MS"/>
              </a:rPr>
              <a:t> </a:t>
            </a:r>
            <a:r>
              <a:rPr sz="1200" b="1" spc="60" dirty="0">
                <a:solidFill>
                  <a:srgbClr val="6E6767"/>
                </a:solidFill>
                <a:latin typeface="-apple-system"/>
                <a:cs typeface="Trebuchet MS"/>
              </a:rPr>
              <a:t>appreciate</a:t>
            </a:r>
            <a:r>
              <a:rPr sz="1200" b="1" spc="-120" dirty="0">
                <a:solidFill>
                  <a:srgbClr val="6E6767"/>
                </a:solidFill>
                <a:latin typeface="-apple-system"/>
                <a:cs typeface="Trebuchet MS"/>
              </a:rPr>
              <a:t> </a:t>
            </a:r>
            <a:r>
              <a:rPr sz="1200" b="1" spc="-25" dirty="0">
                <a:solidFill>
                  <a:srgbClr val="6E6767"/>
                </a:solidFill>
                <a:latin typeface="-apple-system"/>
                <a:cs typeface="Trebuchet MS"/>
              </a:rPr>
              <a:t>the </a:t>
            </a:r>
            <a:r>
              <a:rPr sz="1200" b="1" spc="75" dirty="0">
                <a:solidFill>
                  <a:srgbClr val="6E6767"/>
                </a:solidFill>
                <a:latin typeface="-apple-system"/>
                <a:cs typeface="Trebuchet MS"/>
              </a:rPr>
              <a:t>brand's</a:t>
            </a:r>
            <a:r>
              <a:rPr sz="1200" b="1" spc="-114" dirty="0">
                <a:solidFill>
                  <a:srgbClr val="6E6767"/>
                </a:solidFill>
                <a:latin typeface="-apple-system"/>
                <a:cs typeface="Trebuchet MS"/>
              </a:rPr>
              <a:t> </a:t>
            </a:r>
            <a:r>
              <a:rPr sz="1200" b="1" spc="55" dirty="0">
                <a:solidFill>
                  <a:srgbClr val="6E6767"/>
                </a:solidFill>
                <a:latin typeface="-apple-system"/>
                <a:cs typeface="Trebuchet MS"/>
              </a:rPr>
              <a:t>unique</a:t>
            </a:r>
            <a:r>
              <a:rPr sz="1200" b="1" spc="-114" dirty="0">
                <a:solidFill>
                  <a:srgbClr val="6E6767"/>
                </a:solidFill>
                <a:latin typeface="-apple-system"/>
                <a:cs typeface="Trebuchet MS"/>
              </a:rPr>
              <a:t> </a:t>
            </a:r>
            <a:r>
              <a:rPr sz="1200" b="1" spc="50" dirty="0">
                <a:solidFill>
                  <a:srgbClr val="6E6767"/>
                </a:solidFill>
                <a:latin typeface="-apple-system"/>
                <a:cs typeface="Trebuchet MS"/>
              </a:rPr>
              <a:t>style</a:t>
            </a:r>
            <a:r>
              <a:rPr sz="1200" b="1" spc="-114" dirty="0">
                <a:solidFill>
                  <a:srgbClr val="6E6767"/>
                </a:solidFill>
                <a:latin typeface="-apple-system"/>
                <a:cs typeface="Trebuchet MS"/>
              </a:rPr>
              <a:t> </a:t>
            </a:r>
            <a:r>
              <a:rPr sz="1200" b="1" spc="110" dirty="0">
                <a:solidFill>
                  <a:srgbClr val="6E6767"/>
                </a:solidFill>
                <a:latin typeface="-apple-system"/>
                <a:cs typeface="Trebuchet MS"/>
              </a:rPr>
              <a:t>and</a:t>
            </a:r>
            <a:r>
              <a:rPr sz="1200" b="1" spc="-114" dirty="0">
                <a:solidFill>
                  <a:srgbClr val="6E6767"/>
                </a:solidFill>
                <a:latin typeface="-apple-system"/>
                <a:cs typeface="Trebuchet MS"/>
              </a:rPr>
              <a:t> </a:t>
            </a:r>
            <a:r>
              <a:rPr sz="1200" b="1" spc="45" dirty="0">
                <a:solidFill>
                  <a:srgbClr val="6E6767"/>
                </a:solidFill>
                <a:latin typeface="-apple-system"/>
                <a:cs typeface="Trebuchet MS"/>
              </a:rPr>
              <a:t>values.</a:t>
            </a:r>
            <a:endParaRPr sz="1200" dirty="0">
              <a:latin typeface="-apple-system"/>
              <a:cs typeface="Trebuchet MS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200" dirty="0">
              <a:latin typeface="-apple-system"/>
              <a:cs typeface="Trebuchet MS"/>
            </a:endParaRPr>
          </a:p>
          <a:p>
            <a:pPr marL="12700" marR="974725">
              <a:lnSpc>
                <a:spcPct val="114199"/>
              </a:lnSpc>
            </a:pPr>
            <a:r>
              <a:rPr sz="1200" b="1" spc="80" dirty="0">
                <a:solidFill>
                  <a:srgbClr val="6E6767"/>
                </a:solidFill>
                <a:latin typeface="-apple-system"/>
                <a:cs typeface="Trebuchet MS"/>
              </a:rPr>
              <a:t>Become</a:t>
            </a:r>
            <a:r>
              <a:rPr sz="1200" b="1" spc="-95" dirty="0">
                <a:solidFill>
                  <a:srgbClr val="6E6767"/>
                </a:solidFill>
                <a:latin typeface="-apple-system"/>
                <a:cs typeface="Trebuchet MS"/>
              </a:rPr>
              <a:t> </a:t>
            </a:r>
            <a:r>
              <a:rPr sz="1200" b="1" spc="170" dirty="0">
                <a:solidFill>
                  <a:srgbClr val="6E6767"/>
                </a:solidFill>
                <a:latin typeface="-apple-system"/>
                <a:cs typeface="Trebuchet MS"/>
              </a:rPr>
              <a:t>a</a:t>
            </a:r>
            <a:r>
              <a:rPr sz="1200" b="1" spc="-95" dirty="0">
                <a:solidFill>
                  <a:srgbClr val="6E6767"/>
                </a:solidFill>
                <a:latin typeface="-apple-system"/>
                <a:cs typeface="Trebuchet MS"/>
              </a:rPr>
              <a:t> </a:t>
            </a:r>
            <a:r>
              <a:rPr sz="1200" b="1" spc="75" dirty="0">
                <a:solidFill>
                  <a:srgbClr val="6E6767"/>
                </a:solidFill>
                <a:latin typeface="-apple-system"/>
                <a:cs typeface="Trebuchet MS"/>
              </a:rPr>
              <a:t>leading</a:t>
            </a:r>
            <a:r>
              <a:rPr sz="1200" b="1" spc="-95" dirty="0">
                <a:solidFill>
                  <a:srgbClr val="6E6767"/>
                </a:solidFill>
                <a:latin typeface="-apple-system"/>
                <a:cs typeface="Trebuchet MS"/>
              </a:rPr>
              <a:t> </a:t>
            </a:r>
            <a:r>
              <a:rPr sz="1200" b="1" spc="80" dirty="0">
                <a:solidFill>
                  <a:srgbClr val="6E6767"/>
                </a:solidFill>
                <a:latin typeface="-apple-system"/>
                <a:cs typeface="Trebuchet MS"/>
              </a:rPr>
              <a:t>brand</a:t>
            </a:r>
            <a:r>
              <a:rPr sz="1200" b="1" spc="-95" dirty="0">
                <a:solidFill>
                  <a:srgbClr val="6E6767"/>
                </a:solidFill>
                <a:latin typeface="-apple-system"/>
                <a:cs typeface="Trebuchet MS"/>
              </a:rPr>
              <a:t> </a:t>
            </a:r>
            <a:r>
              <a:rPr sz="1200" b="1" dirty="0">
                <a:solidFill>
                  <a:srgbClr val="6E6767"/>
                </a:solidFill>
                <a:latin typeface="-apple-system"/>
                <a:cs typeface="Trebuchet MS"/>
              </a:rPr>
              <a:t>in</a:t>
            </a:r>
            <a:r>
              <a:rPr sz="1200" b="1" spc="-90" dirty="0">
                <a:solidFill>
                  <a:srgbClr val="6E6767"/>
                </a:solidFill>
                <a:latin typeface="-apple-system"/>
                <a:cs typeface="Trebuchet MS"/>
              </a:rPr>
              <a:t> </a:t>
            </a:r>
            <a:r>
              <a:rPr sz="1200" b="1" dirty="0">
                <a:solidFill>
                  <a:srgbClr val="6E6767"/>
                </a:solidFill>
                <a:latin typeface="-apple-system"/>
                <a:cs typeface="Trebuchet MS"/>
              </a:rPr>
              <a:t>the</a:t>
            </a:r>
            <a:r>
              <a:rPr sz="1200" b="1" spc="-95" dirty="0">
                <a:solidFill>
                  <a:srgbClr val="6E6767"/>
                </a:solidFill>
                <a:latin typeface="-apple-system"/>
                <a:cs typeface="Trebuchet MS"/>
              </a:rPr>
              <a:t> </a:t>
            </a:r>
            <a:r>
              <a:rPr sz="1200" b="1" spc="60" dirty="0">
                <a:solidFill>
                  <a:srgbClr val="6E6767"/>
                </a:solidFill>
                <a:latin typeface="-apple-system"/>
                <a:cs typeface="Trebuchet MS"/>
              </a:rPr>
              <a:t>blended</a:t>
            </a:r>
            <a:r>
              <a:rPr sz="1200" b="1" spc="-95" dirty="0">
                <a:solidFill>
                  <a:srgbClr val="6E6767"/>
                </a:solidFill>
                <a:latin typeface="-apple-system"/>
                <a:cs typeface="Trebuchet MS"/>
              </a:rPr>
              <a:t> </a:t>
            </a:r>
            <a:r>
              <a:rPr sz="1200" b="1" spc="30" dirty="0">
                <a:solidFill>
                  <a:srgbClr val="6E6767"/>
                </a:solidFill>
                <a:latin typeface="-apple-system"/>
                <a:cs typeface="Trebuchet MS"/>
              </a:rPr>
              <a:t>"old </a:t>
            </a:r>
            <a:r>
              <a:rPr sz="1200" b="1" spc="60" dirty="0">
                <a:solidFill>
                  <a:srgbClr val="6E6767"/>
                </a:solidFill>
                <a:latin typeface="-apple-system"/>
                <a:cs typeface="Trebuchet MS"/>
              </a:rPr>
              <a:t>money"/streetwear</a:t>
            </a:r>
            <a:r>
              <a:rPr sz="1200" b="1" spc="-100" dirty="0">
                <a:solidFill>
                  <a:srgbClr val="6E6767"/>
                </a:solidFill>
                <a:latin typeface="-apple-system"/>
                <a:cs typeface="Trebuchet MS"/>
              </a:rPr>
              <a:t> </a:t>
            </a:r>
            <a:r>
              <a:rPr sz="1200" b="1" spc="85" dirty="0">
                <a:solidFill>
                  <a:srgbClr val="6E6767"/>
                </a:solidFill>
                <a:latin typeface="-apple-system"/>
                <a:cs typeface="Trebuchet MS"/>
              </a:rPr>
              <a:t>segment</a:t>
            </a:r>
            <a:r>
              <a:rPr lang="en-US" sz="1200" b="1" spc="85" dirty="0">
                <a:solidFill>
                  <a:srgbClr val="6E6767"/>
                </a:solidFill>
                <a:latin typeface="-apple-system"/>
                <a:cs typeface="Trebuchet MS"/>
              </a:rPr>
              <a:t>.</a:t>
            </a:r>
            <a:endParaRPr sz="1200" dirty="0">
              <a:latin typeface="-apple-system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F1F5A3-9468-E2EC-7AA7-EF91A7EC81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034"/>
            <a:ext cx="4622686" cy="2707141"/>
          </a:xfrm>
          <a:prstGeom prst="rect">
            <a:avLst/>
          </a:prstGeom>
        </p:spPr>
      </p:pic>
      <p:grpSp>
        <p:nvGrpSpPr>
          <p:cNvPr id="6" name="object 3">
            <a:extLst>
              <a:ext uri="{FF2B5EF4-FFF2-40B4-BE49-F238E27FC236}">
                <a16:creationId xmlns:a16="http://schemas.microsoft.com/office/drawing/2014/main" id="{706B968C-4999-9ABB-A01F-39FEDBCCAE33}"/>
              </a:ext>
            </a:extLst>
          </p:cNvPr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FD3E1328-F696-0ABF-547F-F94136601EEA}"/>
                </a:ext>
              </a:extLst>
            </p:cNvPr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33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5933" y="0"/>
                  </a:lnTo>
                  <a:lnTo>
                    <a:pt x="1535933" y="109600"/>
                  </a:lnTo>
                  <a:close/>
                </a:path>
              </a:pathLst>
            </a:custGeom>
            <a:solidFill>
              <a:srgbClr val="A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A7866A0E-6D90-7BB7-7FC2-8BD93A0262B3}"/>
                </a:ext>
              </a:extLst>
            </p:cNvPr>
            <p:cNvSpPr/>
            <p:nvPr/>
          </p:nvSpPr>
          <p:spPr>
            <a:xfrm>
              <a:off x="1535933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6064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6064" y="0"/>
                  </a:lnTo>
                  <a:lnTo>
                    <a:pt x="1536064" y="10960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20ECB8FF-46E1-5F82-2E35-0C7302F5ECA8}"/>
                </a:ext>
              </a:extLst>
            </p:cNvPr>
            <p:cNvSpPr/>
            <p:nvPr/>
          </p:nvSpPr>
          <p:spPr>
            <a:xfrm>
              <a:off x="3071997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37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5937" y="0"/>
                  </a:lnTo>
                  <a:lnTo>
                    <a:pt x="1535937" y="10960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26172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9A404A-6CD4-8ADD-026E-EA2025CBAA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375"/>
            <a:ext cx="4610100" cy="2514600"/>
          </a:xfrm>
          <a:prstGeom prst="rect">
            <a:avLst/>
          </a:prstGeom>
        </p:spPr>
      </p:pic>
      <p:grpSp>
        <p:nvGrpSpPr>
          <p:cNvPr id="6" name="object 3">
            <a:extLst>
              <a:ext uri="{FF2B5EF4-FFF2-40B4-BE49-F238E27FC236}">
                <a16:creationId xmlns:a16="http://schemas.microsoft.com/office/drawing/2014/main" id="{FABBBFBA-3EE4-CE69-D23C-BAB3D6049254}"/>
              </a:ext>
            </a:extLst>
          </p:cNvPr>
          <p:cNvGrpSpPr/>
          <p:nvPr/>
        </p:nvGrpSpPr>
        <p:grpSpPr>
          <a:xfrm>
            <a:off x="-6831" y="3355365"/>
            <a:ext cx="4608195" cy="109855"/>
            <a:chOff x="0" y="3346500"/>
            <a:chExt cx="4608195" cy="109855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82414046-AF20-2A0B-A080-87731D7956F4}"/>
                </a:ext>
              </a:extLst>
            </p:cNvPr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33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5933" y="0"/>
                  </a:lnTo>
                  <a:lnTo>
                    <a:pt x="1535933" y="109600"/>
                  </a:lnTo>
                  <a:close/>
                </a:path>
              </a:pathLst>
            </a:custGeom>
            <a:solidFill>
              <a:srgbClr val="A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EA0F22D5-0DC6-175B-9FFB-6EEC38D0A9BE}"/>
                </a:ext>
              </a:extLst>
            </p:cNvPr>
            <p:cNvSpPr/>
            <p:nvPr/>
          </p:nvSpPr>
          <p:spPr>
            <a:xfrm>
              <a:off x="1535933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6064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6064" y="0"/>
                  </a:lnTo>
                  <a:lnTo>
                    <a:pt x="1536064" y="10960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E997C901-F139-539B-03DF-519932D196CB}"/>
                </a:ext>
              </a:extLst>
            </p:cNvPr>
            <p:cNvSpPr/>
            <p:nvPr/>
          </p:nvSpPr>
          <p:spPr>
            <a:xfrm>
              <a:off x="3071997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37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5937" y="0"/>
                  </a:lnTo>
                  <a:lnTo>
                    <a:pt x="1535937" y="10960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002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63C30D-0F09-689F-89F0-B3FA361F27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975"/>
            <a:ext cx="4610100" cy="2667000"/>
          </a:xfrm>
          <a:prstGeom prst="rect">
            <a:avLst/>
          </a:prstGeom>
        </p:spPr>
      </p:pic>
      <p:grpSp>
        <p:nvGrpSpPr>
          <p:cNvPr id="6" name="object 3">
            <a:extLst>
              <a:ext uri="{FF2B5EF4-FFF2-40B4-BE49-F238E27FC236}">
                <a16:creationId xmlns:a16="http://schemas.microsoft.com/office/drawing/2014/main" id="{6C280F58-BFC7-90FC-2795-2E18D757DEF6}"/>
              </a:ext>
            </a:extLst>
          </p:cNvPr>
          <p:cNvGrpSpPr/>
          <p:nvPr/>
        </p:nvGrpSpPr>
        <p:grpSpPr>
          <a:xfrm>
            <a:off x="-6831" y="3355365"/>
            <a:ext cx="4608195" cy="109855"/>
            <a:chOff x="0" y="3346500"/>
            <a:chExt cx="4608195" cy="109855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893B4423-5B38-0B37-6ECB-3D528D85245A}"/>
                </a:ext>
              </a:extLst>
            </p:cNvPr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33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5933" y="0"/>
                  </a:lnTo>
                  <a:lnTo>
                    <a:pt x="1535933" y="109600"/>
                  </a:lnTo>
                  <a:close/>
                </a:path>
              </a:pathLst>
            </a:custGeom>
            <a:solidFill>
              <a:srgbClr val="A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4DD2BBAD-B165-AB83-5BC0-706A89611AAA}"/>
                </a:ext>
              </a:extLst>
            </p:cNvPr>
            <p:cNvSpPr/>
            <p:nvPr/>
          </p:nvSpPr>
          <p:spPr>
            <a:xfrm>
              <a:off x="1535933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6064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6064" y="0"/>
                  </a:lnTo>
                  <a:lnTo>
                    <a:pt x="1536064" y="10960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1B3E2FFB-795C-900E-E594-468EFF1EC76D}"/>
                </a:ext>
              </a:extLst>
            </p:cNvPr>
            <p:cNvSpPr/>
            <p:nvPr/>
          </p:nvSpPr>
          <p:spPr>
            <a:xfrm>
              <a:off x="3071997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37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5937" y="0"/>
                  </a:lnTo>
                  <a:lnTo>
                    <a:pt x="1535937" y="10960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93453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9881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7940" y="350393"/>
                </a:moveTo>
                <a:lnTo>
                  <a:pt x="0" y="350393"/>
                </a:lnTo>
                <a:lnTo>
                  <a:pt x="0" y="0"/>
                </a:lnTo>
                <a:lnTo>
                  <a:pt x="4607940" y="0"/>
                </a:lnTo>
                <a:lnTo>
                  <a:pt x="4607940" y="3503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5" dirty="0"/>
              <a:t>Conclusion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33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5933" y="0"/>
                  </a:lnTo>
                  <a:lnTo>
                    <a:pt x="1535933" y="109600"/>
                  </a:lnTo>
                  <a:close/>
                </a:path>
              </a:pathLst>
            </a:custGeom>
            <a:solidFill>
              <a:srgbClr val="A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33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6064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6064" y="0"/>
                  </a:lnTo>
                  <a:lnTo>
                    <a:pt x="1536064" y="10960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97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37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5937" y="0"/>
                  </a:lnTo>
                  <a:lnTo>
                    <a:pt x="1535937" y="10960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7236" y="730156"/>
            <a:ext cx="4206240" cy="2077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b="1" spc="-40" dirty="0">
                <a:solidFill>
                  <a:srgbClr val="A20000"/>
                </a:solidFill>
                <a:latin typeface="Verdana"/>
                <a:cs typeface="Verdana"/>
              </a:rPr>
              <a:t>Summary:</a:t>
            </a:r>
            <a:endParaRPr sz="15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550">
              <a:latin typeface="Verdana"/>
              <a:cs typeface="Verdana"/>
            </a:endParaRPr>
          </a:p>
          <a:p>
            <a:pPr marL="12700" marR="5080">
              <a:lnSpc>
                <a:spcPct val="116799"/>
              </a:lnSpc>
            </a:pPr>
            <a:r>
              <a:rPr sz="1250" b="1" dirty="0">
                <a:solidFill>
                  <a:srgbClr val="6E6767"/>
                </a:solidFill>
                <a:latin typeface="Tahoma"/>
                <a:cs typeface="Tahoma"/>
              </a:rPr>
              <a:t>The</a:t>
            </a:r>
            <a:r>
              <a:rPr sz="1250" b="1" spc="-7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50" b="1" dirty="0">
                <a:solidFill>
                  <a:srgbClr val="6E6767"/>
                </a:solidFill>
                <a:latin typeface="Tahoma"/>
                <a:cs typeface="Tahoma"/>
              </a:rPr>
              <a:t>Manor</a:t>
            </a:r>
            <a:r>
              <a:rPr sz="1250" b="1" spc="-5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50" b="1" dirty="0">
                <a:solidFill>
                  <a:srgbClr val="6E6767"/>
                </a:solidFill>
                <a:latin typeface="Tahoma"/>
                <a:cs typeface="Tahoma"/>
              </a:rPr>
              <a:t>&amp;</a:t>
            </a:r>
            <a:r>
              <a:rPr sz="1250" b="1" spc="-5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50" b="1" dirty="0">
                <a:solidFill>
                  <a:srgbClr val="6E6767"/>
                </a:solidFill>
                <a:latin typeface="Tahoma"/>
                <a:cs typeface="Tahoma"/>
              </a:rPr>
              <a:t>Main</a:t>
            </a:r>
            <a:r>
              <a:rPr sz="1250" b="1" spc="-5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50" b="1" spc="75" dirty="0">
                <a:solidFill>
                  <a:srgbClr val="6E6767"/>
                </a:solidFill>
                <a:latin typeface="Tahoma"/>
                <a:cs typeface="Tahoma"/>
              </a:rPr>
              <a:t>aims</a:t>
            </a:r>
            <a:r>
              <a:rPr sz="1250" b="1" spc="-5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50" b="1" dirty="0">
                <a:solidFill>
                  <a:srgbClr val="6E6767"/>
                </a:solidFill>
                <a:latin typeface="Tahoma"/>
                <a:cs typeface="Tahoma"/>
              </a:rPr>
              <a:t>to</a:t>
            </a:r>
            <a:r>
              <a:rPr sz="1250" b="1" spc="-5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50" b="1" spc="-20" dirty="0">
                <a:solidFill>
                  <a:srgbClr val="6E6767"/>
                </a:solidFill>
                <a:latin typeface="Tahoma"/>
                <a:cs typeface="Tahoma"/>
              </a:rPr>
              <a:t>fill</a:t>
            </a:r>
            <a:r>
              <a:rPr sz="1250" b="1" spc="-6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50" b="1" spc="110" dirty="0">
                <a:solidFill>
                  <a:srgbClr val="6E6767"/>
                </a:solidFill>
                <a:latin typeface="Tahoma"/>
                <a:cs typeface="Tahoma"/>
              </a:rPr>
              <a:t>a</a:t>
            </a:r>
            <a:r>
              <a:rPr sz="1250" b="1" spc="-5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50" b="1" spc="75" dirty="0">
                <a:solidFill>
                  <a:srgbClr val="6E6767"/>
                </a:solidFill>
                <a:latin typeface="Tahoma"/>
                <a:cs typeface="Tahoma"/>
              </a:rPr>
              <a:t>gap</a:t>
            </a:r>
            <a:r>
              <a:rPr sz="1250" b="1" spc="-5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50" b="1" dirty="0">
                <a:solidFill>
                  <a:srgbClr val="6E6767"/>
                </a:solidFill>
                <a:latin typeface="Tahoma"/>
                <a:cs typeface="Tahoma"/>
              </a:rPr>
              <a:t>in</a:t>
            </a:r>
            <a:r>
              <a:rPr sz="1250" b="1" spc="-5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50" b="1" dirty="0">
                <a:solidFill>
                  <a:srgbClr val="6E6767"/>
                </a:solidFill>
                <a:latin typeface="Tahoma"/>
                <a:cs typeface="Tahoma"/>
              </a:rPr>
              <a:t>the</a:t>
            </a:r>
            <a:r>
              <a:rPr sz="1250" b="1" spc="-5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50" b="1" spc="-10" dirty="0">
                <a:solidFill>
                  <a:srgbClr val="6E6767"/>
                </a:solidFill>
                <a:latin typeface="Tahoma"/>
                <a:cs typeface="Tahoma"/>
              </a:rPr>
              <a:t>fashion </a:t>
            </a:r>
            <a:r>
              <a:rPr sz="1250" b="1" spc="10" dirty="0">
                <a:solidFill>
                  <a:srgbClr val="6E6767"/>
                </a:solidFill>
                <a:latin typeface="Tahoma"/>
                <a:cs typeface="Tahoma"/>
              </a:rPr>
              <a:t>market</a:t>
            </a:r>
            <a:r>
              <a:rPr sz="1250" b="1" spc="-3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50" b="1" spc="65" dirty="0">
                <a:solidFill>
                  <a:srgbClr val="6E6767"/>
                </a:solidFill>
                <a:latin typeface="Tahoma"/>
                <a:cs typeface="Tahoma"/>
              </a:rPr>
              <a:t>by</a:t>
            </a:r>
            <a:r>
              <a:rPr sz="1250" b="1" spc="-3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50" b="1" spc="10" dirty="0">
                <a:solidFill>
                  <a:srgbClr val="6E6767"/>
                </a:solidFill>
                <a:latin typeface="Tahoma"/>
                <a:cs typeface="Tahoma"/>
              </a:rPr>
              <a:t>offering</a:t>
            </a:r>
            <a:r>
              <a:rPr sz="1250" b="1" spc="-3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50" b="1" spc="110" dirty="0">
                <a:solidFill>
                  <a:srgbClr val="6E6767"/>
                </a:solidFill>
                <a:latin typeface="Tahoma"/>
                <a:cs typeface="Tahoma"/>
              </a:rPr>
              <a:t>a</a:t>
            </a:r>
            <a:r>
              <a:rPr sz="1250" b="1" spc="-3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50" b="1" spc="10" dirty="0">
                <a:solidFill>
                  <a:srgbClr val="6E6767"/>
                </a:solidFill>
                <a:latin typeface="Tahoma"/>
                <a:cs typeface="Tahoma"/>
              </a:rPr>
              <a:t>unique</a:t>
            </a:r>
            <a:r>
              <a:rPr sz="1250" b="1" spc="-3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50" b="1" spc="10" dirty="0">
                <a:solidFill>
                  <a:srgbClr val="6E6767"/>
                </a:solidFill>
                <a:latin typeface="Tahoma"/>
                <a:cs typeface="Tahoma"/>
              </a:rPr>
              <a:t>blend</a:t>
            </a:r>
            <a:r>
              <a:rPr sz="1250" b="1" spc="-3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50" b="1" dirty="0">
                <a:solidFill>
                  <a:srgbClr val="6E6767"/>
                </a:solidFill>
                <a:latin typeface="Tahoma"/>
                <a:cs typeface="Tahoma"/>
              </a:rPr>
              <a:t>of</a:t>
            </a:r>
            <a:r>
              <a:rPr sz="1250" b="1" spc="-3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50" b="1" spc="45" dirty="0">
                <a:solidFill>
                  <a:srgbClr val="6E6767"/>
                </a:solidFill>
                <a:latin typeface="Tahoma"/>
                <a:cs typeface="Tahoma"/>
              </a:rPr>
              <a:t>classic </a:t>
            </a:r>
            <a:r>
              <a:rPr sz="1250" b="1" spc="50" dirty="0">
                <a:solidFill>
                  <a:srgbClr val="6E6767"/>
                </a:solidFill>
                <a:latin typeface="Tahoma"/>
                <a:cs typeface="Tahoma"/>
              </a:rPr>
              <a:t>elegance</a:t>
            </a:r>
            <a:r>
              <a:rPr sz="1250" b="1" spc="-1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50" b="1" spc="70" dirty="0">
                <a:solidFill>
                  <a:srgbClr val="6E6767"/>
                </a:solidFill>
                <a:latin typeface="Tahoma"/>
                <a:cs typeface="Tahoma"/>
              </a:rPr>
              <a:t>and</a:t>
            </a:r>
            <a:r>
              <a:rPr sz="1250" b="1" spc="-2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50" b="1" dirty="0">
                <a:solidFill>
                  <a:srgbClr val="6E6767"/>
                </a:solidFill>
                <a:latin typeface="Tahoma"/>
                <a:cs typeface="Tahoma"/>
              </a:rPr>
              <a:t>streetwear</a:t>
            </a:r>
            <a:r>
              <a:rPr sz="1250" b="1" spc="-1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50" b="1" dirty="0">
                <a:solidFill>
                  <a:srgbClr val="6E6767"/>
                </a:solidFill>
                <a:latin typeface="Tahoma"/>
                <a:cs typeface="Tahoma"/>
              </a:rPr>
              <a:t>cool.</a:t>
            </a:r>
            <a:r>
              <a:rPr sz="1250" b="1" spc="-1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50" b="1" dirty="0">
                <a:solidFill>
                  <a:srgbClr val="6E6767"/>
                </a:solidFill>
                <a:latin typeface="Tahoma"/>
                <a:cs typeface="Tahoma"/>
              </a:rPr>
              <a:t>Through</a:t>
            </a:r>
            <a:r>
              <a:rPr sz="1250" b="1" spc="-1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50" b="1" spc="-10" dirty="0">
                <a:solidFill>
                  <a:srgbClr val="6E6767"/>
                </a:solidFill>
                <a:latin typeface="Tahoma"/>
                <a:cs typeface="Tahoma"/>
              </a:rPr>
              <a:t>careful </a:t>
            </a:r>
            <a:r>
              <a:rPr sz="1250" b="1" spc="20" dirty="0">
                <a:solidFill>
                  <a:srgbClr val="6E6767"/>
                </a:solidFill>
                <a:latin typeface="Tahoma"/>
                <a:cs typeface="Tahoma"/>
              </a:rPr>
              <a:t>market</a:t>
            </a:r>
            <a:r>
              <a:rPr sz="1250" b="1" spc="-1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50" b="1" spc="20" dirty="0">
                <a:solidFill>
                  <a:srgbClr val="6E6767"/>
                </a:solidFill>
                <a:latin typeface="Tahoma"/>
                <a:cs typeface="Tahoma"/>
              </a:rPr>
              <a:t>research,</a:t>
            </a:r>
            <a:r>
              <a:rPr sz="1250" b="1" spc="-1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50" b="1" spc="55" dirty="0">
                <a:solidFill>
                  <a:srgbClr val="6E6767"/>
                </a:solidFill>
                <a:latin typeface="Tahoma"/>
                <a:cs typeface="Tahoma"/>
              </a:rPr>
              <a:t>brand</a:t>
            </a:r>
            <a:r>
              <a:rPr sz="1250" b="1" spc="-1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50" b="1" spc="20" dirty="0">
                <a:solidFill>
                  <a:srgbClr val="6E6767"/>
                </a:solidFill>
                <a:latin typeface="Tahoma"/>
                <a:cs typeface="Tahoma"/>
              </a:rPr>
              <a:t>development,</a:t>
            </a:r>
            <a:r>
              <a:rPr sz="1250" b="1" spc="-1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50" b="1" spc="70" dirty="0">
                <a:solidFill>
                  <a:srgbClr val="6E6767"/>
                </a:solidFill>
                <a:latin typeface="Tahoma"/>
                <a:cs typeface="Tahoma"/>
              </a:rPr>
              <a:t>and</a:t>
            </a:r>
            <a:r>
              <a:rPr sz="1250" b="1" spc="-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50" b="1" spc="-10" dirty="0">
                <a:solidFill>
                  <a:srgbClr val="6E6767"/>
                </a:solidFill>
                <a:latin typeface="Tahoma"/>
                <a:cs typeface="Tahoma"/>
              </a:rPr>
              <a:t>product </a:t>
            </a:r>
            <a:r>
              <a:rPr sz="1250" b="1" spc="10" dirty="0">
                <a:solidFill>
                  <a:srgbClr val="6E6767"/>
                </a:solidFill>
                <a:latin typeface="Tahoma"/>
                <a:cs typeface="Tahoma"/>
              </a:rPr>
              <a:t>design,</a:t>
            </a:r>
            <a:r>
              <a:rPr sz="1250" b="1" spc="-2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50" b="1" spc="10" dirty="0">
                <a:solidFill>
                  <a:srgbClr val="6E6767"/>
                </a:solidFill>
                <a:latin typeface="Tahoma"/>
                <a:cs typeface="Tahoma"/>
              </a:rPr>
              <a:t>the</a:t>
            </a:r>
            <a:r>
              <a:rPr sz="1250" b="1" spc="-2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50" b="1" spc="55" dirty="0">
                <a:solidFill>
                  <a:srgbClr val="6E6767"/>
                </a:solidFill>
                <a:latin typeface="Tahoma"/>
                <a:cs typeface="Tahoma"/>
              </a:rPr>
              <a:t>brand</a:t>
            </a:r>
            <a:r>
              <a:rPr sz="1250" b="1" spc="-2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50" b="1" spc="10" dirty="0">
                <a:solidFill>
                  <a:srgbClr val="6E6767"/>
                </a:solidFill>
                <a:latin typeface="Tahoma"/>
                <a:cs typeface="Tahoma"/>
              </a:rPr>
              <a:t>seeks</a:t>
            </a:r>
            <a:r>
              <a:rPr sz="1250" b="1" spc="-2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50" b="1" dirty="0">
                <a:solidFill>
                  <a:srgbClr val="6E6767"/>
                </a:solidFill>
                <a:latin typeface="Tahoma"/>
                <a:cs typeface="Tahoma"/>
              </a:rPr>
              <a:t>to</a:t>
            </a:r>
            <a:r>
              <a:rPr sz="1250" b="1" spc="-2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50" b="1" spc="10" dirty="0">
                <a:solidFill>
                  <a:srgbClr val="6E6767"/>
                </a:solidFill>
                <a:latin typeface="Tahoma"/>
                <a:cs typeface="Tahoma"/>
              </a:rPr>
              <a:t>create</a:t>
            </a:r>
            <a:r>
              <a:rPr sz="1250" b="1" spc="-2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50" b="1" spc="65" dirty="0">
                <a:solidFill>
                  <a:srgbClr val="6E6767"/>
                </a:solidFill>
                <a:latin typeface="Tahoma"/>
                <a:cs typeface="Tahoma"/>
              </a:rPr>
              <a:t>high-</a:t>
            </a:r>
            <a:r>
              <a:rPr sz="1250" b="1" spc="-10" dirty="0">
                <a:solidFill>
                  <a:srgbClr val="6E6767"/>
                </a:solidFill>
                <a:latin typeface="Tahoma"/>
                <a:cs typeface="Tahoma"/>
              </a:rPr>
              <a:t>quality, </a:t>
            </a:r>
            <a:r>
              <a:rPr sz="1250" b="1" spc="20" dirty="0">
                <a:solidFill>
                  <a:srgbClr val="6E6767"/>
                </a:solidFill>
                <a:latin typeface="Tahoma"/>
                <a:cs typeface="Tahoma"/>
              </a:rPr>
              <a:t>versatile</a:t>
            </a:r>
            <a:r>
              <a:rPr sz="1250" b="1" spc="-3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50" b="1" spc="50" dirty="0">
                <a:solidFill>
                  <a:srgbClr val="6E6767"/>
                </a:solidFill>
                <a:latin typeface="Tahoma"/>
                <a:cs typeface="Tahoma"/>
              </a:rPr>
              <a:t>apparel</a:t>
            </a:r>
            <a:r>
              <a:rPr sz="1250" b="1" spc="-3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50" b="1" spc="20" dirty="0">
                <a:solidFill>
                  <a:srgbClr val="6E6767"/>
                </a:solidFill>
                <a:latin typeface="Tahoma"/>
                <a:cs typeface="Tahoma"/>
              </a:rPr>
              <a:t>that</a:t>
            </a:r>
            <a:r>
              <a:rPr sz="1250" b="1" spc="-2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50" b="1" spc="20" dirty="0">
                <a:solidFill>
                  <a:srgbClr val="6E6767"/>
                </a:solidFill>
                <a:latin typeface="Tahoma"/>
                <a:cs typeface="Tahoma"/>
              </a:rPr>
              <a:t>empowers</a:t>
            </a:r>
            <a:r>
              <a:rPr sz="1250" b="1" spc="-3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50" b="1" spc="20" dirty="0">
                <a:solidFill>
                  <a:srgbClr val="6E6767"/>
                </a:solidFill>
                <a:latin typeface="Tahoma"/>
                <a:cs typeface="Tahoma"/>
              </a:rPr>
              <a:t>individuals</a:t>
            </a:r>
            <a:r>
              <a:rPr sz="1250" b="1" spc="-25" dirty="0">
                <a:solidFill>
                  <a:srgbClr val="6E6767"/>
                </a:solidFill>
                <a:latin typeface="Tahoma"/>
                <a:cs typeface="Tahoma"/>
              </a:rPr>
              <a:t> to </a:t>
            </a:r>
            <a:r>
              <a:rPr sz="1250" b="1" spc="20" dirty="0">
                <a:solidFill>
                  <a:srgbClr val="6E6767"/>
                </a:solidFill>
                <a:latin typeface="Tahoma"/>
                <a:cs typeface="Tahoma"/>
              </a:rPr>
              <a:t>express</a:t>
            </a:r>
            <a:r>
              <a:rPr sz="1250" b="1" spc="-2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50" b="1" spc="10" dirty="0">
                <a:solidFill>
                  <a:srgbClr val="6E6767"/>
                </a:solidFill>
                <a:latin typeface="Tahoma"/>
                <a:cs typeface="Tahoma"/>
              </a:rPr>
              <a:t>their</a:t>
            </a:r>
            <a:r>
              <a:rPr sz="1250" b="1" spc="-2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50" b="1" spc="20" dirty="0">
                <a:solidFill>
                  <a:srgbClr val="6E6767"/>
                </a:solidFill>
                <a:latin typeface="Tahoma"/>
                <a:cs typeface="Tahoma"/>
              </a:rPr>
              <a:t>multifaceted</a:t>
            </a:r>
            <a:r>
              <a:rPr sz="1250" b="1" spc="-2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50" b="1" spc="-10" dirty="0">
                <a:solidFill>
                  <a:srgbClr val="6E6767"/>
                </a:solidFill>
                <a:latin typeface="Tahoma"/>
                <a:cs typeface="Tahoma"/>
              </a:rPr>
              <a:t>style.</a:t>
            </a:r>
            <a:endParaRPr sz="1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3" name="object 3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33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5933" y="0"/>
                  </a:lnTo>
                  <a:lnTo>
                    <a:pt x="1535933" y="109600"/>
                  </a:lnTo>
                  <a:close/>
                </a:path>
              </a:pathLst>
            </a:custGeom>
            <a:solidFill>
              <a:srgbClr val="A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5933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6064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6064" y="0"/>
                  </a:lnTo>
                  <a:lnTo>
                    <a:pt x="1536064" y="10960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71997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37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5937" y="0"/>
                  </a:lnTo>
                  <a:lnTo>
                    <a:pt x="1535937" y="10960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055" y="882900"/>
            <a:ext cx="25647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45" dirty="0">
                <a:solidFill>
                  <a:srgbClr val="A20000"/>
                </a:solidFill>
                <a:latin typeface="Tahoma"/>
                <a:cs typeface="Tahoma"/>
              </a:rPr>
              <a:t>Importance</a:t>
            </a:r>
            <a:r>
              <a:rPr sz="1600" b="1" spc="-65" dirty="0">
                <a:solidFill>
                  <a:srgbClr val="A20000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A20000"/>
                </a:solidFill>
                <a:latin typeface="Tahoma"/>
                <a:cs typeface="Tahoma"/>
              </a:rPr>
              <a:t>of</a:t>
            </a:r>
            <a:r>
              <a:rPr sz="1600" b="1" spc="-60" dirty="0">
                <a:solidFill>
                  <a:srgbClr val="A20000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A20000"/>
                </a:solidFill>
                <a:latin typeface="Tahoma"/>
                <a:cs typeface="Tahoma"/>
              </a:rPr>
              <a:t>Outcomes: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055" y="1358464"/>
            <a:ext cx="4372610" cy="977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95"/>
              </a:spcBef>
            </a:pPr>
            <a:r>
              <a:rPr sz="1350" b="1" spc="50" dirty="0">
                <a:solidFill>
                  <a:srgbClr val="6E6767"/>
                </a:solidFill>
                <a:latin typeface="Tahoma"/>
                <a:cs typeface="Tahoma"/>
              </a:rPr>
              <a:t>Success</a:t>
            </a:r>
            <a:r>
              <a:rPr sz="1350" b="1" spc="-3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350" b="1" dirty="0">
                <a:solidFill>
                  <a:srgbClr val="6E6767"/>
                </a:solidFill>
                <a:latin typeface="Tahoma"/>
                <a:cs typeface="Tahoma"/>
              </a:rPr>
              <a:t>in</a:t>
            </a:r>
            <a:r>
              <a:rPr sz="1350" b="1" spc="-3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350" b="1" dirty="0">
                <a:solidFill>
                  <a:srgbClr val="6E6767"/>
                </a:solidFill>
                <a:latin typeface="Tahoma"/>
                <a:cs typeface="Tahoma"/>
              </a:rPr>
              <a:t>this</a:t>
            </a:r>
            <a:r>
              <a:rPr sz="1350" b="1" spc="-3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350" b="1" dirty="0">
                <a:solidFill>
                  <a:srgbClr val="6E6767"/>
                </a:solidFill>
                <a:latin typeface="Tahoma"/>
                <a:cs typeface="Tahoma"/>
              </a:rPr>
              <a:t>venture</a:t>
            </a:r>
            <a:r>
              <a:rPr sz="1350" b="1" spc="-30" dirty="0">
                <a:solidFill>
                  <a:srgbClr val="6E6767"/>
                </a:solidFill>
                <a:latin typeface="Tahoma"/>
                <a:cs typeface="Tahoma"/>
              </a:rPr>
              <a:t> will</a:t>
            </a:r>
            <a:r>
              <a:rPr sz="1350" b="1" spc="-3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350" b="1" dirty="0">
                <a:solidFill>
                  <a:srgbClr val="6E6767"/>
                </a:solidFill>
                <a:latin typeface="Tahoma"/>
                <a:cs typeface="Tahoma"/>
              </a:rPr>
              <a:t>provide</a:t>
            </a:r>
            <a:r>
              <a:rPr sz="1350" b="1" spc="-3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350" b="1" spc="40" dirty="0">
                <a:solidFill>
                  <a:srgbClr val="6E6767"/>
                </a:solidFill>
                <a:latin typeface="Tahoma"/>
                <a:cs typeface="Tahoma"/>
              </a:rPr>
              <a:t>consumers </a:t>
            </a:r>
            <a:r>
              <a:rPr sz="1350" b="1" spc="-10" dirty="0">
                <a:solidFill>
                  <a:srgbClr val="6E6767"/>
                </a:solidFill>
                <a:latin typeface="Tahoma"/>
                <a:cs typeface="Tahoma"/>
              </a:rPr>
              <a:t>with</a:t>
            </a:r>
            <a:r>
              <a:rPr sz="1350" b="1" spc="-6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350" b="1" spc="110" dirty="0">
                <a:solidFill>
                  <a:srgbClr val="6E6767"/>
                </a:solidFill>
                <a:latin typeface="Tahoma"/>
                <a:cs typeface="Tahoma"/>
              </a:rPr>
              <a:t>a</a:t>
            </a:r>
            <a:r>
              <a:rPr sz="1350" b="1" spc="-5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350" b="1" dirty="0">
                <a:solidFill>
                  <a:srgbClr val="6E6767"/>
                </a:solidFill>
                <a:latin typeface="Tahoma"/>
                <a:cs typeface="Tahoma"/>
              </a:rPr>
              <a:t>new</a:t>
            </a:r>
            <a:r>
              <a:rPr sz="1350" b="1" spc="-6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350" b="1" spc="70" dirty="0">
                <a:solidFill>
                  <a:srgbClr val="6E6767"/>
                </a:solidFill>
                <a:latin typeface="Tahoma"/>
                <a:cs typeface="Tahoma"/>
              </a:rPr>
              <a:t>and</a:t>
            </a:r>
            <a:r>
              <a:rPr sz="1350" b="1" spc="-5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350" b="1" dirty="0">
                <a:solidFill>
                  <a:srgbClr val="6E6767"/>
                </a:solidFill>
                <a:latin typeface="Tahoma"/>
                <a:cs typeface="Tahoma"/>
              </a:rPr>
              <a:t>exciting</a:t>
            </a:r>
            <a:r>
              <a:rPr sz="1350" b="1" spc="-5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350" b="1" dirty="0">
                <a:solidFill>
                  <a:srgbClr val="6E6767"/>
                </a:solidFill>
                <a:latin typeface="Tahoma"/>
                <a:cs typeface="Tahoma"/>
              </a:rPr>
              <a:t>fashion</a:t>
            </a:r>
            <a:r>
              <a:rPr sz="1350" b="1" spc="-5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350" b="1" dirty="0">
                <a:solidFill>
                  <a:srgbClr val="6E6767"/>
                </a:solidFill>
                <a:latin typeface="Tahoma"/>
                <a:cs typeface="Tahoma"/>
              </a:rPr>
              <a:t>option,</a:t>
            </a:r>
            <a:r>
              <a:rPr sz="1350" b="1" spc="-6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350" b="1" dirty="0">
                <a:solidFill>
                  <a:srgbClr val="6E6767"/>
                </a:solidFill>
                <a:latin typeface="Tahoma"/>
                <a:cs typeface="Tahoma"/>
              </a:rPr>
              <a:t>while</a:t>
            </a:r>
            <a:r>
              <a:rPr sz="1350" b="1" spc="-5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350" b="1" spc="-20" dirty="0">
                <a:solidFill>
                  <a:srgbClr val="6E6767"/>
                </a:solidFill>
                <a:latin typeface="Tahoma"/>
                <a:cs typeface="Tahoma"/>
              </a:rPr>
              <a:t>also </a:t>
            </a:r>
            <a:r>
              <a:rPr sz="1350" b="1" spc="20" dirty="0">
                <a:solidFill>
                  <a:srgbClr val="6E6767"/>
                </a:solidFill>
                <a:latin typeface="Tahoma"/>
                <a:cs typeface="Tahoma"/>
              </a:rPr>
              <a:t>establishing</a:t>
            </a:r>
            <a:r>
              <a:rPr sz="1350" b="1" spc="-1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350" b="1" spc="110" dirty="0">
                <a:solidFill>
                  <a:srgbClr val="6E6767"/>
                </a:solidFill>
                <a:latin typeface="Tahoma"/>
                <a:cs typeface="Tahoma"/>
              </a:rPr>
              <a:t>a</a:t>
            </a:r>
            <a:r>
              <a:rPr sz="1350" b="1" spc="-1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350" b="1" spc="20" dirty="0">
                <a:solidFill>
                  <a:srgbClr val="6E6767"/>
                </a:solidFill>
                <a:latin typeface="Tahoma"/>
                <a:cs typeface="Tahoma"/>
              </a:rPr>
              <a:t>sustainable</a:t>
            </a:r>
            <a:r>
              <a:rPr sz="1350" b="1" spc="-1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350" b="1" spc="70" dirty="0">
                <a:solidFill>
                  <a:srgbClr val="6E6767"/>
                </a:solidFill>
                <a:latin typeface="Tahoma"/>
                <a:cs typeface="Tahoma"/>
              </a:rPr>
              <a:t>and</a:t>
            </a:r>
            <a:r>
              <a:rPr sz="1350" b="1" spc="-1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350" b="1" spc="20" dirty="0">
                <a:solidFill>
                  <a:srgbClr val="6E6767"/>
                </a:solidFill>
                <a:latin typeface="Tahoma"/>
                <a:cs typeface="Tahoma"/>
              </a:rPr>
              <a:t>impactful</a:t>
            </a:r>
            <a:r>
              <a:rPr sz="1350" b="1" spc="-1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350" b="1" spc="40" dirty="0">
                <a:solidFill>
                  <a:srgbClr val="6E6767"/>
                </a:solidFill>
                <a:latin typeface="Tahoma"/>
                <a:cs typeface="Tahoma"/>
              </a:rPr>
              <a:t>brand </a:t>
            </a:r>
            <a:r>
              <a:rPr sz="1350" b="1" spc="10" dirty="0">
                <a:solidFill>
                  <a:srgbClr val="6E6767"/>
                </a:solidFill>
                <a:latin typeface="Tahoma"/>
                <a:cs typeface="Tahoma"/>
              </a:rPr>
              <a:t>that</a:t>
            </a:r>
            <a:r>
              <a:rPr sz="1350" b="1" spc="-7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350" b="1" spc="10" dirty="0">
                <a:solidFill>
                  <a:srgbClr val="6E6767"/>
                </a:solidFill>
                <a:latin typeface="Tahoma"/>
                <a:cs typeface="Tahoma"/>
              </a:rPr>
              <a:t>contributes</a:t>
            </a:r>
            <a:r>
              <a:rPr sz="1350" b="1" spc="-7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350" b="1" dirty="0">
                <a:solidFill>
                  <a:srgbClr val="6E6767"/>
                </a:solidFill>
                <a:latin typeface="Tahoma"/>
                <a:cs typeface="Tahoma"/>
              </a:rPr>
              <a:t>to</a:t>
            </a:r>
            <a:r>
              <a:rPr sz="1350" b="1" spc="-7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350" b="1" spc="10" dirty="0">
                <a:solidFill>
                  <a:srgbClr val="6E6767"/>
                </a:solidFill>
                <a:latin typeface="Tahoma"/>
                <a:cs typeface="Tahoma"/>
              </a:rPr>
              <a:t>the</a:t>
            </a:r>
            <a:r>
              <a:rPr sz="1350" b="1" spc="-7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350" b="1" spc="10" dirty="0">
                <a:solidFill>
                  <a:srgbClr val="6E6767"/>
                </a:solidFill>
                <a:latin typeface="Tahoma"/>
                <a:cs typeface="Tahoma"/>
              </a:rPr>
              <a:t>evolution</a:t>
            </a:r>
            <a:r>
              <a:rPr sz="1350" b="1" spc="-7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350" b="1" dirty="0">
                <a:solidFill>
                  <a:srgbClr val="6E6767"/>
                </a:solidFill>
                <a:latin typeface="Tahoma"/>
                <a:cs typeface="Tahoma"/>
              </a:rPr>
              <a:t>of</a:t>
            </a:r>
            <a:r>
              <a:rPr sz="1350" b="1" spc="-7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350" b="1" spc="50" dirty="0">
                <a:solidFill>
                  <a:srgbClr val="6E6767"/>
                </a:solidFill>
                <a:latin typeface="Tahoma"/>
                <a:cs typeface="Tahoma"/>
              </a:rPr>
              <a:t>modern</a:t>
            </a:r>
            <a:r>
              <a:rPr sz="1350" b="1" spc="-7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350" b="1" spc="-10" dirty="0">
                <a:solidFill>
                  <a:srgbClr val="6E6767"/>
                </a:solidFill>
                <a:latin typeface="Tahoma"/>
                <a:cs typeface="Tahoma"/>
              </a:rPr>
              <a:t>style.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54"/>
            <a:ext cx="4608195" cy="490220"/>
            <a:chOff x="0" y="54"/>
            <a:chExt cx="4608195" cy="490220"/>
          </a:xfrm>
        </p:grpSpPr>
        <p:sp>
          <p:nvSpPr>
            <p:cNvPr id="9" name="object 9"/>
            <p:cNvSpPr/>
            <p:nvPr/>
          </p:nvSpPr>
          <p:spPr>
            <a:xfrm>
              <a:off x="0" y="54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4032" y="139827"/>
                  </a:moveTo>
                  <a:lnTo>
                    <a:pt x="0" y="139827"/>
                  </a:lnTo>
                  <a:lnTo>
                    <a:pt x="0" y="0"/>
                  </a:lnTo>
                  <a:lnTo>
                    <a:pt x="2304032" y="0"/>
                  </a:lnTo>
                  <a:lnTo>
                    <a:pt x="2304032" y="139827"/>
                  </a:lnTo>
                  <a:close/>
                </a:path>
              </a:pathLst>
            </a:custGeom>
            <a:solidFill>
              <a:srgbClr val="A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4032" y="54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4" h="140335">
                  <a:moveTo>
                    <a:pt x="2303908" y="139827"/>
                  </a:moveTo>
                  <a:lnTo>
                    <a:pt x="0" y="139827"/>
                  </a:lnTo>
                  <a:lnTo>
                    <a:pt x="0" y="0"/>
                  </a:lnTo>
                  <a:lnTo>
                    <a:pt x="2303908" y="0"/>
                  </a:lnTo>
                  <a:lnTo>
                    <a:pt x="2303908" y="139827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139881"/>
              <a:ext cx="4608195" cy="350520"/>
            </a:xfrm>
            <a:custGeom>
              <a:avLst/>
              <a:gdLst/>
              <a:ahLst/>
              <a:cxnLst/>
              <a:rect l="l" t="t" r="r" b="b"/>
              <a:pathLst>
                <a:path w="4608195" h="350520">
                  <a:moveTo>
                    <a:pt x="4607940" y="350393"/>
                  </a:moveTo>
                  <a:lnTo>
                    <a:pt x="0" y="350393"/>
                  </a:lnTo>
                  <a:lnTo>
                    <a:pt x="0" y="0"/>
                  </a:lnTo>
                  <a:lnTo>
                    <a:pt x="4607940" y="0"/>
                  </a:lnTo>
                  <a:lnTo>
                    <a:pt x="4607940" y="35039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692C4-203B-C614-152F-7C03F6282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2450" y="1375688"/>
            <a:ext cx="3488280" cy="430887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THANK YOU !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Constantia" panose="02030602050306030303" pitchFamily="18" charset="0"/>
            </a:endParaRP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A108674F-247A-33E4-D94E-975985C0AD7C}"/>
              </a:ext>
            </a:extLst>
          </p:cNvPr>
          <p:cNvGrpSpPr/>
          <p:nvPr/>
        </p:nvGrpSpPr>
        <p:grpSpPr>
          <a:xfrm>
            <a:off x="0" y="3330575"/>
            <a:ext cx="4623828" cy="130175"/>
            <a:chOff x="0" y="3346500"/>
            <a:chExt cx="4608195" cy="109855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DFFFE44A-64ED-50CC-8480-910A0618DAA4}"/>
                </a:ext>
              </a:extLst>
            </p:cNvPr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33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5933" y="0"/>
                  </a:lnTo>
                  <a:lnTo>
                    <a:pt x="1535933" y="109600"/>
                  </a:lnTo>
                  <a:close/>
                </a:path>
              </a:pathLst>
            </a:custGeom>
            <a:solidFill>
              <a:srgbClr val="A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7C82D199-B5DA-761C-87A4-5BB86CF590D7}"/>
                </a:ext>
              </a:extLst>
            </p:cNvPr>
            <p:cNvSpPr/>
            <p:nvPr/>
          </p:nvSpPr>
          <p:spPr>
            <a:xfrm>
              <a:off x="1535933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6064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6064" y="0"/>
                  </a:lnTo>
                  <a:lnTo>
                    <a:pt x="1536064" y="10960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0B1ABE9B-0FC6-3A97-BCCE-1D73C060938D}"/>
                </a:ext>
              </a:extLst>
            </p:cNvPr>
            <p:cNvSpPr/>
            <p:nvPr/>
          </p:nvSpPr>
          <p:spPr>
            <a:xfrm>
              <a:off x="3071997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37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5937" y="0"/>
                  </a:lnTo>
                  <a:lnTo>
                    <a:pt x="1535937" y="10960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0096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353729"/>
            <a:ext cx="4608195" cy="104139"/>
            <a:chOff x="0" y="3353729"/>
            <a:chExt cx="4608195" cy="104139"/>
          </a:xfrm>
        </p:grpSpPr>
        <p:sp>
          <p:nvSpPr>
            <p:cNvPr id="3" name="object 3"/>
            <p:cNvSpPr/>
            <p:nvPr/>
          </p:nvSpPr>
          <p:spPr>
            <a:xfrm>
              <a:off x="0" y="3353729"/>
              <a:ext cx="2304415" cy="104139"/>
            </a:xfrm>
            <a:custGeom>
              <a:avLst/>
              <a:gdLst/>
              <a:ahLst/>
              <a:cxnLst/>
              <a:rect l="l" t="t" r="r" b="b"/>
              <a:pathLst>
                <a:path w="2304415" h="104139">
                  <a:moveTo>
                    <a:pt x="2304032" y="103845"/>
                  </a:moveTo>
                  <a:lnTo>
                    <a:pt x="0" y="103845"/>
                  </a:lnTo>
                  <a:lnTo>
                    <a:pt x="0" y="0"/>
                  </a:lnTo>
                  <a:lnTo>
                    <a:pt x="2304032" y="0"/>
                  </a:lnTo>
                  <a:lnTo>
                    <a:pt x="2304032" y="103845"/>
                  </a:lnTo>
                  <a:close/>
                </a:path>
              </a:pathLst>
            </a:custGeom>
            <a:solidFill>
              <a:srgbClr val="A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04032" y="3353729"/>
              <a:ext cx="2304415" cy="104139"/>
            </a:xfrm>
            <a:custGeom>
              <a:avLst/>
              <a:gdLst/>
              <a:ahLst/>
              <a:cxnLst/>
              <a:rect l="l" t="t" r="r" b="b"/>
              <a:pathLst>
                <a:path w="2304415" h="104139">
                  <a:moveTo>
                    <a:pt x="2303908" y="103845"/>
                  </a:moveTo>
                  <a:lnTo>
                    <a:pt x="0" y="103845"/>
                  </a:lnTo>
                  <a:lnTo>
                    <a:pt x="0" y="0"/>
                  </a:lnTo>
                  <a:lnTo>
                    <a:pt x="2303908" y="0"/>
                  </a:lnTo>
                  <a:lnTo>
                    <a:pt x="2303908" y="103845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54"/>
            <a:ext cx="4608195" cy="490220"/>
            <a:chOff x="0" y="54"/>
            <a:chExt cx="4608195" cy="490220"/>
          </a:xfrm>
        </p:grpSpPr>
        <p:sp>
          <p:nvSpPr>
            <p:cNvPr id="6" name="object 6"/>
            <p:cNvSpPr/>
            <p:nvPr/>
          </p:nvSpPr>
          <p:spPr>
            <a:xfrm>
              <a:off x="0" y="54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4032" y="139827"/>
                  </a:moveTo>
                  <a:lnTo>
                    <a:pt x="0" y="139827"/>
                  </a:lnTo>
                  <a:lnTo>
                    <a:pt x="0" y="0"/>
                  </a:lnTo>
                  <a:lnTo>
                    <a:pt x="2304032" y="0"/>
                  </a:lnTo>
                  <a:lnTo>
                    <a:pt x="2304032" y="139827"/>
                  </a:lnTo>
                  <a:close/>
                </a:path>
              </a:pathLst>
            </a:custGeom>
            <a:solidFill>
              <a:srgbClr val="A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4032" y="54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4" h="140335">
                  <a:moveTo>
                    <a:pt x="2303908" y="139827"/>
                  </a:moveTo>
                  <a:lnTo>
                    <a:pt x="0" y="139827"/>
                  </a:lnTo>
                  <a:lnTo>
                    <a:pt x="0" y="0"/>
                  </a:lnTo>
                  <a:lnTo>
                    <a:pt x="2303908" y="0"/>
                  </a:lnTo>
                  <a:lnTo>
                    <a:pt x="2303908" y="139827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39881"/>
              <a:ext cx="4608195" cy="350520"/>
            </a:xfrm>
            <a:custGeom>
              <a:avLst/>
              <a:gdLst/>
              <a:ahLst/>
              <a:cxnLst/>
              <a:rect l="l" t="t" r="r" b="b"/>
              <a:pathLst>
                <a:path w="4608195" h="350520">
                  <a:moveTo>
                    <a:pt x="4607940" y="350393"/>
                  </a:moveTo>
                  <a:lnTo>
                    <a:pt x="0" y="350393"/>
                  </a:lnTo>
                  <a:lnTo>
                    <a:pt x="0" y="0"/>
                  </a:lnTo>
                  <a:lnTo>
                    <a:pt x="4607940" y="0"/>
                  </a:lnTo>
                  <a:lnTo>
                    <a:pt x="4607940" y="35039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Introduction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227" y="488724"/>
            <a:ext cx="4499610" cy="2767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A20000"/>
                </a:solidFill>
                <a:latin typeface="Tahoma"/>
                <a:cs typeface="Tahoma"/>
              </a:rPr>
              <a:t>Overview:</a:t>
            </a:r>
            <a:endParaRPr sz="1400" dirty="0">
              <a:latin typeface="Tahoma"/>
              <a:cs typeface="Tahoma"/>
            </a:endParaRPr>
          </a:p>
          <a:p>
            <a:pPr marL="12700" marR="5080" indent="31115">
              <a:lnSpc>
                <a:spcPct val="114599"/>
              </a:lnSpc>
              <a:spcBef>
                <a:spcPts val="1460"/>
              </a:spcBef>
            </a:pP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The</a:t>
            </a:r>
            <a:r>
              <a:rPr sz="1200" b="1" spc="-5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10" dirty="0">
                <a:solidFill>
                  <a:srgbClr val="6E6767"/>
                </a:solidFill>
                <a:latin typeface="Tahoma"/>
                <a:cs typeface="Tahoma"/>
              </a:rPr>
              <a:t>Manor</a:t>
            </a:r>
            <a:r>
              <a:rPr sz="1200" b="1" spc="-5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10" dirty="0">
                <a:solidFill>
                  <a:srgbClr val="6E6767"/>
                </a:solidFill>
                <a:latin typeface="Tahoma"/>
                <a:cs typeface="Tahoma"/>
              </a:rPr>
              <a:t>&amp;</a:t>
            </a:r>
            <a:r>
              <a:rPr sz="1200" b="1" spc="-5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10" dirty="0">
                <a:solidFill>
                  <a:srgbClr val="6E6767"/>
                </a:solidFill>
                <a:latin typeface="Tahoma"/>
                <a:cs typeface="Tahoma"/>
              </a:rPr>
              <a:t>Main</a:t>
            </a:r>
            <a:r>
              <a:rPr sz="1200" b="1" spc="-5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10" dirty="0">
                <a:solidFill>
                  <a:srgbClr val="6E6767"/>
                </a:solidFill>
                <a:latin typeface="Tahoma"/>
                <a:cs typeface="Tahoma"/>
              </a:rPr>
              <a:t>is</a:t>
            </a:r>
            <a:r>
              <a:rPr sz="1200" b="1" spc="-5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95" dirty="0">
                <a:solidFill>
                  <a:srgbClr val="6E6767"/>
                </a:solidFill>
                <a:latin typeface="Tahoma"/>
                <a:cs typeface="Tahoma"/>
              </a:rPr>
              <a:t>a</a:t>
            </a:r>
            <a:r>
              <a:rPr sz="1200" b="1" spc="-5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new</a:t>
            </a:r>
            <a:r>
              <a:rPr sz="1200" b="1" spc="-5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10" dirty="0">
                <a:solidFill>
                  <a:srgbClr val="6E6767"/>
                </a:solidFill>
                <a:latin typeface="Tahoma"/>
                <a:cs typeface="Tahoma"/>
              </a:rPr>
              <a:t>clothing</a:t>
            </a:r>
            <a:r>
              <a:rPr sz="1200" b="1" spc="-5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10" dirty="0">
                <a:solidFill>
                  <a:srgbClr val="6E6767"/>
                </a:solidFill>
                <a:latin typeface="Tahoma"/>
                <a:cs typeface="Tahoma"/>
              </a:rPr>
              <a:t>brand</a:t>
            </a:r>
            <a:r>
              <a:rPr sz="1200" b="1" spc="-5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10" dirty="0">
                <a:solidFill>
                  <a:srgbClr val="6E6767"/>
                </a:solidFill>
                <a:latin typeface="Tahoma"/>
                <a:cs typeface="Tahoma"/>
              </a:rPr>
              <a:t>aiming</a:t>
            </a:r>
            <a:r>
              <a:rPr sz="1200" b="1" spc="-5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-25" dirty="0">
                <a:solidFill>
                  <a:srgbClr val="6E6767"/>
                </a:solidFill>
                <a:latin typeface="Tahoma"/>
                <a:cs typeface="Tahoma"/>
              </a:rPr>
              <a:t>to </a:t>
            </a: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bridge</a:t>
            </a:r>
            <a:r>
              <a:rPr sz="1200" b="1" spc="-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the </a:t>
            </a:r>
            <a:r>
              <a:rPr sz="1200" b="1" spc="65" dirty="0">
                <a:solidFill>
                  <a:srgbClr val="6E6767"/>
                </a:solidFill>
                <a:latin typeface="Tahoma"/>
                <a:cs typeface="Tahoma"/>
              </a:rPr>
              <a:t>gap</a:t>
            </a:r>
            <a:r>
              <a:rPr sz="1200" b="1" spc="-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between classic </a:t>
            </a:r>
            <a:r>
              <a:rPr sz="1200" b="1" spc="-20" dirty="0">
                <a:solidFill>
                  <a:srgbClr val="6E6767"/>
                </a:solidFill>
                <a:latin typeface="Tahoma"/>
                <a:cs typeface="Tahoma"/>
              </a:rPr>
              <a:t>"old</a:t>
            </a:r>
            <a:r>
              <a:rPr sz="1200" b="1" spc="-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money" elegance </a:t>
            </a:r>
            <a:r>
              <a:rPr sz="1200" b="1" spc="35" dirty="0">
                <a:solidFill>
                  <a:srgbClr val="6E6767"/>
                </a:solidFill>
                <a:latin typeface="Tahoma"/>
                <a:cs typeface="Tahoma"/>
              </a:rPr>
              <a:t>and </a:t>
            </a:r>
            <a:r>
              <a:rPr lang="en-US" sz="1200" b="1" spc="35" dirty="0">
                <a:solidFill>
                  <a:srgbClr val="6E6767"/>
                </a:solidFill>
                <a:latin typeface="Tahoma"/>
                <a:cs typeface="Tahoma"/>
              </a:rPr>
              <a:t>"</a:t>
            </a: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contemporary</a:t>
            </a:r>
            <a:r>
              <a:rPr sz="1200" b="1" spc="9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streetwear</a:t>
            </a:r>
            <a:r>
              <a:rPr sz="1200" b="1" spc="9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-20" dirty="0">
                <a:solidFill>
                  <a:srgbClr val="6E6767"/>
                </a:solidFill>
                <a:latin typeface="Tahoma"/>
                <a:cs typeface="Tahoma"/>
              </a:rPr>
              <a:t>cool</a:t>
            </a:r>
            <a:r>
              <a:rPr lang="en-US" sz="1200" b="1" spc="-20" dirty="0">
                <a:solidFill>
                  <a:srgbClr val="6E6767"/>
                </a:solidFill>
                <a:latin typeface="Tahoma"/>
                <a:cs typeface="Tahoma"/>
              </a:rPr>
              <a:t>"</a:t>
            </a:r>
            <a:r>
              <a:rPr sz="1200" b="1" spc="-20" dirty="0">
                <a:solidFill>
                  <a:srgbClr val="6E6767"/>
                </a:solidFill>
                <a:latin typeface="Tahoma"/>
                <a:cs typeface="Tahoma"/>
              </a:rPr>
              <a:t>.</a:t>
            </a:r>
            <a:endParaRPr sz="1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A20000"/>
                </a:solidFill>
                <a:latin typeface="Tahoma"/>
                <a:cs typeface="Tahoma"/>
              </a:rPr>
              <a:t>Relevance:</a:t>
            </a:r>
            <a:endParaRPr sz="1400" dirty="0">
              <a:latin typeface="Tahoma"/>
              <a:cs typeface="Tahoma"/>
            </a:endParaRPr>
          </a:p>
          <a:p>
            <a:pPr marL="12700" marR="131445" indent="31115">
              <a:lnSpc>
                <a:spcPct val="114599"/>
              </a:lnSpc>
              <a:spcBef>
                <a:spcPts val="1685"/>
              </a:spcBef>
            </a:pP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Fashion</a:t>
            </a:r>
            <a:r>
              <a:rPr sz="1200" b="1" spc="-4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is</a:t>
            </a:r>
            <a:r>
              <a:rPr sz="1200" b="1" spc="-4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95" dirty="0">
                <a:solidFill>
                  <a:srgbClr val="6E6767"/>
                </a:solidFill>
                <a:latin typeface="Tahoma"/>
                <a:cs typeface="Tahoma"/>
              </a:rPr>
              <a:t>a</a:t>
            </a:r>
            <a:r>
              <a:rPr sz="1200" b="1" spc="-4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-10" dirty="0">
                <a:solidFill>
                  <a:srgbClr val="6E6767"/>
                </a:solidFill>
                <a:latin typeface="Tahoma"/>
                <a:cs typeface="Tahoma"/>
              </a:rPr>
              <a:t>powerful</a:t>
            </a:r>
            <a:r>
              <a:rPr sz="1200" b="1" spc="-4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form</a:t>
            </a:r>
            <a:r>
              <a:rPr sz="1200" b="1" spc="-4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-20" dirty="0">
                <a:solidFill>
                  <a:srgbClr val="6E6767"/>
                </a:solidFill>
                <a:latin typeface="Tahoma"/>
                <a:cs typeface="Tahoma"/>
              </a:rPr>
              <a:t>of</a:t>
            </a:r>
            <a:r>
              <a:rPr sz="1200" b="1" spc="-4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self-expression,</a:t>
            </a:r>
            <a:r>
              <a:rPr sz="1200" b="1" spc="-4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60" dirty="0">
                <a:solidFill>
                  <a:srgbClr val="6E6767"/>
                </a:solidFill>
                <a:latin typeface="Tahoma"/>
                <a:cs typeface="Tahoma"/>
              </a:rPr>
              <a:t>and</a:t>
            </a:r>
            <a:r>
              <a:rPr sz="1200" b="1" spc="-4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45" dirty="0">
                <a:solidFill>
                  <a:srgbClr val="6E6767"/>
                </a:solidFill>
                <a:latin typeface="Tahoma"/>
                <a:cs typeface="Tahoma"/>
              </a:rPr>
              <a:t>a </a:t>
            </a: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blended</a:t>
            </a:r>
            <a:r>
              <a:rPr sz="1200" b="1" spc="-1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aesthetic</a:t>
            </a:r>
            <a:r>
              <a:rPr sz="1200" b="1" spc="-10" dirty="0">
                <a:solidFill>
                  <a:srgbClr val="6E6767"/>
                </a:solidFill>
                <a:latin typeface="Tahoma"/>
                <a:cs typeface="Tahoma"/>
              </a:rPr>
              <a:t> like</a:t>
            </a:r>
            <a:r>
              <a:rPr sz="1200" b="1" spc="-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this</a:t>
            </a:r>
            <a:r>
              <a:rPr sz="1200" b="1" spc="-1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caters</a:t>
            </a:r>
            <a:r>
              <a:rPr sz="1200" b="1" spc="-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-10" dirty="0">
                <a:solidFill>
                  <a:srgbClr val="6E6767"/>
                </a:solidFill>
                <a:latin typeface="Tahoma"/>
                <a:cs typeface="Tahoma"/>
              </a:rPr>
              <a:t>to </a:t>
            </a:r>
            <a:r>
              <a:rPr sz="1200" b="1" spc="95" dirty="0">
                <a:solidFill>
                  <a:srgbClr val="6E6767"/>
                </a:solidFill>
                <a:latin typeface="Tahoma"/>
                <a:cs typeface="Tahoma"/>
              </a:rPr>
              <a:t>a</a:t>
            </a:r>
            <a:r>
              <a:rPr sz="1200" b="1" spc="-1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modern</a:t>
            </a:r>
            <a:r>
              <a:rPr sz="1200" b="1" spc="-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-10" dirty="0">
                <a:solidFill>
                  <a:srgbClr val="6E6767"/>
                </a:solidFill>
                <a:latin typeface="Tahoma"/>
                <a:cs typeface="Tahoma"/>
              </a:rPr>
              <a:t>consumer </a:t>
            </a:r>
            <a:r>
              <a:rPr sz="1200" b="1" spc="-20" dirty="0">
                <a:solidFill>
                  <a:srgbClr val="6E6767"/>
                </a:solidFill>
                <a:latin typeface="Tahoma"/>
                <a:cs typeface="Tahoma"/>
              </a:rPr>
              <a:t>with</a:t>
            </a:r>
            <a:r>
              <a:rPr sz="1200" b="1" spc="-6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diverse</a:t>
            </a:r>
            <a:r>
              <a:rPr sz="1200" b="1" spc="-5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tastes.</a:t>
            </a:r>
            <a:r>
              <a:rPr sz="1200" b="1" spc="-6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-10" dirty="0">
                <a:solidFill>
                  <a:srgbClr val="6E6767"/>
                </a:solidFill>
                <a:latin typeface="Tahoma"/>
                <a:cs typeface="Tahoma"/>
              </a:rPr>
              <a:t>There's</a:t>
            </a:r>
            <a:r>
              <a:rPr sz="1200" b="1" spc="-5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95" dirty="0">
                <a:solidFill>
                  <a:srgbClr val="6E6767"/>
                </a:solidFill>
                <a:latin typeface="Tahoma"/>
                <a:cs typeface="Tahoma"/>
              </a:rPr>
              <a:t>a</a:t>
            </a:r>
            <a:r>
              <a:rPr sz="1200" b="1" spc="-6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growing</a:t>
            </a:r>
            <a:r>
              <a:rPr sz="1200" b="1" spc="-5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55" dirty="0">
                <a:solidFill>
                  <a:srgbClr val="6E6767"/>
                </a:solidFill>
                <a:latin typeface="Tahoma"/>
                <a:cs typeface="Tahoma"/>
              </a:rPr>
              <a:t>demand</a:t>
            </a:r>
            <a:r>
              <a:rPr sz="1200" b="1" spc="-6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-25" dirty="0">
                <a:solidFill>
                  <a:srgbClr val="6E6767"/>
                </a:solidFill>
                <a:latin typeface="Tahoma"/>
                <a:cs typeface="Tahoma"/>
              </a:rPr>
              <a:t>for </a:t>
            </a: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versatile,</a:t>
            </a:r>
            <a:r>
              <a:rPr sz="1200" b="1" spc="7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50" dirty="0">
                <a:solidFill>
                  <a:srgbClr val="6E6767"/>
                </a:solidFill>
                <a:latin typeface="Tahoma"/>
                <a:cs typeface="Tahoma"/>
              </a:rPr>
              <a:t>high-</a:t>
            </a: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quality</a:t>
            </a:r>
            <a:r>
              <a:rPr sz="1200" b="1" spc="7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apparel</a:t>
            </a:r>
            <a:r>
              <a:rPr sz="1200" b="1" spc="7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that</a:t>
            </a:r>
            <a:r>
              <a:rPr sz="1200" b="1" spc="7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transcends</a:t>
            </a:r>
            <a:r>
              <a:rPr sz="1200" b="1" spc="7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-10" dirty="0">
                <a:solidFill>
                  <a:srgbClr val="6E6767"/>
                </a:solidFill>
                <a:latin typeface="Tahoma"/>
                <a:cs typeface="Tahoma"/>
              </a:rPr>
              <a:t>fleeting trends.</a:t>
            </a:r>
            <a:endParaRPr sz="1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9881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7940" y="350393"/>
                </a:moveTo>
                <a:lnTo>
                  <a:pt x="0" y="350393"/>
                </a:lnTo>
                <a:lnTo>
                  <a:pt x="0" y="0"/>
                </a:lnTo>
                <a:lnTo>
                  <a:pt x="4607940" y="0"/>
                </a:lnTo>
                <a:lnTo>
                  <a:pt x="4607940" y="3503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60" dirty="0"/>
              <a:t>Objectives</a:t>
            </a:r>
          </a:p>
        </p:txBody>
      </p:sp>
      <p:sp>
        <p:nvSpPr>
          <p:cNvPr id="4" name="object 4"/>
          <p:cNvSpPr/>
          <p:nvPr/>
        </p:nvSpPr>
        <p:spPr>
          <a:xfrm>
            <a:off x="431185" y="70075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1721" y="566136"/>
            <a:ext cx="3287395" cy="2520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3045">
              <a:lnSpc>
                <a:spcPct val="125000"/>
              </a:lnSpc>
              <a:spcBef>
                <a:spcPts val="100"/>
              </a:spcBef>
            </a:pPr>
            <a:r>
              <a:rPr sz="1200" b="1" spc="10" dirty="0">
                <a:solidFill>
                  <a:srgbClr val="6E6767"/>
                </a:solidFill>
                <a:latin typeface="Tahoma"/>
                <a:cs typeface="Tahoma"/>
              </a:rPr>
              <a:t>Develop</a:t>
            </a:r>
            <a:r>
              <a:rPr sz="1200" b="1" spc="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95" dirty="0">
                <a:solidFill>
                  <a:srgbClr val="6E6767"/>
                </a:solidFill>
                <a:latin typeface="Tahoma"/>
                <a:cs typeface="Tahoma"/>
              </a:rPr>
              <a:t>a</a:t>
            </a:r>
            <a:r>
              <a:rPr sz="1200" b="1" spc="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10" dirty="0">
                <a:solidFill>
                  <a:srgbClr val="6E6767"/>
                </a:solidFill>
                <a:latin typeface="Tahoma"/>
                <a:cs typeface="Tahoma"/>
              </a:rPr>
              <a:t>cohesive brand</a:t>
            </a:r>
            <a:r>
              <a:rPr sz="1200" b="1" spc="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10" dirty="0">
                <a:solidFill>
                  <a:srgbClr val="6E6767"/>
                </a:solidFill>
                <a:latin typeface="Tahoma"/>
                <a:cs typeface="Tahoma"/>
              </a:rPr>
              <a:t>identity</a:t>
            </a:r>
            <a:r>
              <a:rPr sz="1200" b="1" spc="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-20" dirty="0">
                <a:solidFill>
                  <a:srgbClr val="6E6767"/>
                </a:solidFill>
                <a:latin typeface="Tahoma"/>
                <a:cs typeface="Tahoma"/>
              </a:rPr>
              <a:t>that </a:t>
            </a: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resonates</a:t>
            </a:r>
            <a:r>
              <a:rPr sz="1200" b="1" spc="3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-10" dirty="0">
                <a:solidFill>
                  <a:srgbClr val="6E6767"/>
                </a:solidFill>
                <a:latin typeface="Tahoma"/>
                <a:cs typeface="Tahoma"/>
              </a:rPr>
              <a:t>with</a:t>
            </a:r>
            <a:r>
              <a:rPr sz="1200" b="1" spc="3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the</a:t>
            </a:r>
            <a:r>
              <a:rPr sz="1200" b="1" spc="3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target</a:t>
            </a:r>
            <a:r>
              <a:rPr sz="1200" b="1" spc="3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-10" dirty="0">
                <a:solidFill>
                  <a:srgbClr val="6E6767"/>
                </a:solidFill>
                <a:latin typeface="Tahoma"/>
                <a:cs typeface="Tahoma"/>
              </a:rPr>
              <a:t>audience.</a:t>
            </a:r>
            <a:endParaRPr sz="1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200" dirty="0">
              <a:latin typeface="Tahoma"/>
              <a:cs typeface="Tahoma"/>
            </a:endParaRPr>
          </a:p>
          <a:p>
            <a:pPr marL="12700" marR="5080">
              <a:lnSpc>
                <a:spcPct val="125000"/>
              </a:lnSpc>
            </a:pPr>
            <a:r>
              <a:rPr sz="1200" b="1" spc="10" dirty="0">
                <a:solidFill>
                  <a:srgbClr val="6E6767"/>
                </a:solidFill>
                <a:latin typeface="Tahoma"/>
                <a:cs typeface="Tahoma"/>
              </a:rPr>
              <a:t>Design</a:t>
            </a:r>
            <a:r>
              <a:rPr sz="1200" b="1" spc="2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65" dirty="0">
                <a:solidFill>
                  <a:srgbClr val="6E6767"/>
                </a:solidFill>
                <a:latin typeface="Tahoma"/>
                <a:cs typeface="Tahoma"/>
              </a:rPr>
              <a:t>and</a:t>
            </a:r>
            <a:r>
              <a:rPr sz="1200" b="1" spc="2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10" dirty="0">
                <a:solidFill>
                  <a:srgbClr val="6E6767"/>
                </a:solidFill>
                <a:latin typeface="Tahoma"/>
                <a:cs typeface="Tahoma"/>
              </a:rPr>
              <a:t>produce</a:t>
            </a:r>
            <a:r>
              <a:rPr sz="1200" b="1" spc="2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60" dirty="0">
                <a:solidFill>
                  <a:srgbClr val="6E6767"/>
                </a:solidFill>
                <a:latin typeface="Tahoma"/>
                <a:cs typeface="Tahoma"/>
              </a:rPr>
              <a:t>high-</a:t>
            </a:r>
            <a:r>
              <a:rPr sz="1200" b="1" spc="10" dirty="0">
                <a:solidFill>
                  <a:srgbClr val="6E6767"/>
                </a:solidFill>
                <a:latin typeface="Tahoma"/>
                <a:cs typeface="Tahoma"/>
              </a:rPr>
              <a:t>quality</a:t>
            </a:r>
            <a:r>
              <a:rPr sz="1200" b="1" spc="2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-10" dirty="0">
                <a:solidFill>
                  <a:srgbClr val="6E6767"/>
                </a:solidFill>
                <a:latin typeface="Tahoma"/>
                <a:cs typeface="Tahoma"/>
              </a:rPr>
              <a:t>apparel </a:t>
            </a:r>
            <a:r>
              <a:rPr sz="1200" b="1" spc="10" dirty="0">
                <a:solidFill>
                  <a:srgbClr val="6E6767"/>
                </a:solidFill>
                <a:latin typeface="Tahoma"/>
                <a:cs typeface="Tahoma"/>
              </a:rPr>
              <a:t>that</a:t>
            </a:r>
            <a:r>
              <a:rPr sz="1200" b="1" spc="3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10" dirty="0">
                <a:solidFill>
                  <a:srgbClr val="6E6767"/>
                </a:solidFill>
                <a:latin typeface="Tahoma"/>
                <a:cs typeface="Tahoma"/>
              </a:rPr>
              <a:t>embodies</a:t>
            </a:r>
            <a:r>
              <a:rPr sz="1200" b="1" spc="3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10" dirty="0">
                <a:solidFill>
                  <a:srgbClr val="6E6767"/>
                </a:solidFill>
                <a:latin typeface="Tahoma"/>
                <a:cs typeface="Tahoma"/>
              </a:rPr>
              <a:t>the</a:t>
            </a:r>
            <a:r>
              <a:rPr sz="1200" b="1" spc="3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10" dirty="0">
                <a:solidFill>
                  <a:srgbClr val="6E6767"/>
                </a:solidFill>
                <a:latin typeface="Tahoma"/>
                <a:cs typeface="Tahoma"/>
              </a:rPr>
              <a:t>blended</a:t>
            </a:r>
            <a:r>
              <a:rPr sz="1200" b="1" spc="3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-10" dirty="0">
                <a:solidFill>
                  <a:srgbClr val="6E6767"/>
                </a:solidFill>
                <a:latin typeface="Tahoma"/>
                <a:cs typeface="Tahoma"/>
              </a:rPr>
              <a:t>aesthetic.</a:t>
            </a:r>
            <a:endParaRPr sz="1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200" dirty="0">
              <a:latin typeface="Tahoma"/>
              <a:cs typeface="Tahoma"/>
            </a:endParaRPr>
          </a:p>
          <a:p>
            <a:pPr marL="12700" marR="114300">
              <a:lnSpc>
                <a:spcPct val="125000"/>
              </a:lnSpc>
            </a:pP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Establish</a:t>
            </a:r>
            <a:r>
              <a:rPr sz="1200" b="1" spc="-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95" dirty="0">
                <a:solidFill>
                  <a:srgbClr val="6E6767"/>
                </a:solidFill>
                <a:latin typeface="Tahoma"/>
                <a:cs typeface="Tahoma"/>
              </a:rPr>
              <a:t>a</a:t>
            </a:r>
            <a:r>
              <a:rPr sz="1200" b="1" spc="-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strong</a:t>
            </a:r>
            <a:r>
              <a:rPr sz="1200" b="1" spc="-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online </a:t>
            </a:r>
            <a:r>
              <a:rPr sz="1200" b="1" spc="65" dirty="0">
                <a:solidFill>
                  <a:srgbClr val="6E6767"/>
                </a:solidFill>
                <a:latin typeface="Tahoma"/>
                <a:cs typeface="Tahoma"/>
              </a:rPr>
              <a:t>and</a:t>
            </a:r>
            <a:r>
              <a:rPr sz="1200" b="1" spc="-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-10" dirty="0">
                <a:solidFill>
                  <a:srgbClr val="6E6767"/>
                </a:solidFill>
                <a:latin typeface="Tahoma"/>
                <a:cs typeface="Tahoma"/>
              </a:rPr>
              <a:t>potentially </a:t>
            </a:r>
            <a:r>
              <a:rPr sz="1200" b="1" spc="45" dirty="0">
                <a:solidFill>
                  <a:srgbClr val="6E6767"/>
                </a:solidFill>
                <a:latin typeface="Tahoma"/>
                <a:cs typeface="Tahoma"/>
              </a:rPr>
              <a:t>physical</a:t>
            </a:r>
            <a:r>
              <a:rPr sz="1200" b="1" spc="-6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-10" dirty="0">
                <a:solidFill>
                  <a:srgbClr val="6E6767"/>
                </a:solidFill>
                <a:latin typeface="Tahoma"/>
                <a:cs typeface="Tahoma"/>
              </a:rPr>
              <a:t>presence.</a:t>
            </a:r>
            <a:endParaRPr sz="1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200" dirty="0">
              <a:latin typeface="Tahoma"/>
              <a:cs typeface="Tahoma"/>
            </a:endParaRPr>
          </a:p>
          <a:p>
            <a:pPr marL="12700" marR="98425">
              <a:lnSpc>
                <a:spcPct val="125000"/>
              </a:lnSpc>
              <a:spcBef>
                <a:spcPts val="5"/>
              </a:spcBef>
            </a:pP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Build</a:t>
            </a:r>
            <a:r>
              <a:rPr sz="1200" b="1" spc="-3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95" dirty="0">
                <a:solidFill>
                  <a:srgbClr val="6E6767"/>
                </a:solidFill>
                <a:latin typeface="Tahoma"/>
                <a:cs typeface="Tahoma"/>
              </a:rPr>
              <a:t>a</a:t>
            </a:r>
            <a:r>
              <a:rPr sz="1200" b="1" spc="-2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10" dirty="0">
                <a:solidFill>
                  <a:srgbClr val="6E6767"/>
                </a:solidFill>
                <a:latin typeface="Tahoma"/>
                <a:cs typeface="Tahoma"/>
              </a:rPr>
              <a:t>loyal</a:t>
            </a:r>
            <a:r>
              <a:rPr sz="1200" b="1" spc="-2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10" dirty="0">
                <a:solidFill>
                  <a:srgbClr val="6E6767"/>
                </a:solidFill>
                <a:latin typeface="Tahoma"/>
                <a:cs typeface="Tahoma"/>
              </a:rPr>
              <a:t>customer</a:t>
            </a:r>
            <a:r>
              <a:rPr sz="1200" b="1" spc="-3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55" dirty="0">
                <a:solidFill>
                  <a:srgbClr val="6E6767"/>
                </a:solidFill>
                <a:latin typeface="Tahoma"/>
                <a:cs typeface="Tahoma"/>
              </a:rPr>
              <a:t>base</a:t>
            </a:r>
            <a:r>
              <a:rPr sz="1200" b="1" spc="-2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65" dirty="0">
                <a:solidFill>
                  <a:srgbClr val="6E6767"/>
                </a:solidFill>
                <a:latin typeface="Tahoma"/>
                <a:cs typeface="Tahoma"/>
              </a:rPr>
              <a:t>and</a:t>
            </a:r>
            <a:r>
              <a:rPr sz="1200" b="1" spc="-2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-10" dirty="0">
                <a:solidFill>
                  <a:srgbClr val="6E6767"/>
                </a:solidFill>
                <a:latin typeface="Tahoma"/>
                <a:cs typeface="Tahoma"/>
              </a:rPr>
              <a:t>achieve </a:t>
            </a:r>
            <a:r>
              <a:rPr sz="1200" b="1" spc="20" dirty="0">
                <a:solidFill>
                  <a:srgbClr val="6E6767"/>
                </a:solidFill>
                <a:latin typeface="Tahoma"/>
                <a:cs typeface="Tahoma"/>
              </a:rPr>
              <a:t>sustainable</a:t>
            </a:r>
            <a:r>
              <a:rPr sz="1200" b="1" spc="114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-10" dirty="0">
                <a:solidFill>
                  <a:srgbClr val="6E6767"/>
                </a:solidFill>
                <a:latin typeface="Tahoma"/>
                <a:cs typeface="Tahoma"/>
              </a:rPr>
              <a:t>growth.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1185" y="138655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1185" y="205330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6E67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1185" y="273910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33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5933" y="0"/>
                  </a:lnTo>
                  <a:lnTo>
                    <a:pt x="1535933" y="109600"/>
                  </a:lnTo>
                  <a:close/>
                </a:path>
              </a:pathLst>
            </a:custGeom>
            <a:solidFill>
              <a:srgbClr val="A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33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6064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6064" y="0"/>
                  </a:lnTo>
                  <a:lnTo>
                    <a:pt x="1536064" y="10960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97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37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5937" y="0"/>
                  </a:lnTo>
                  <a:lnTo>
                    <a:pt x="1535937" y="10960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0175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7940" y="350393"/>
                </a:moveTo>
                <a:lnTo>
                  <a:pt x="0" y="350393"/>
                </a:lnTo>
                <a:lnTo>
                  <a:pt x="0" y="0"/>
                </a:lnTo>
                <a:lnTo>
                  <a:pt x="4607940" y="0"/>
                </a:lnTo>
                <a:lnTo>
                  <a:pt x="4607940" y="3503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95" dirty="0"/>
              <a:t>Problem</a:t>
            </a:r>
            <a:r>
              <a:rPr spc="-45" dirty="0"/>
              <a:t> </a:t>
            </a:r>
            <a:r>
              <a:rPr spc="85" dirty="0"/>
              <a:t>Statement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33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5933" y="0"/>
                  </a:lnTo>
                  <a:lnTo>
                    <a:pt x="1535933" y="109600"/>
                  </a:lnTo>
                  <a:close/>
                </a:path>
              </a:pathLst>
            </a:custGeom>
            <a:solidFill>
              <a:srgbClr val="A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33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6064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6064" y="0"/>
                  </a:lnTo>
                  <a:lnTo>
                    <a:pt x="1536064" y="10960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97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37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5937" y="0"/>
                  </a:lnTo>
                  <a:lnTo>
                    <a:pt x="1535937" y="10960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2B418E36-0B0A-05F8-36CA-4FF0EDDA7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03" y="611344"/>
            <a:ext cx="4419547" cy="2643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2700" marR="233045" lvl="0" indent="0" algn="l" defTabSz="914400" rtl="0" eaLnBrk="0" fontAlgn="base" latinLnBrk="0" hangingPunct="0">
              <a:lnSpc>
                <a:spcPct val="125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200" b="1" dirty="0">
                <a:solidFill>
                  <a:srgbClr val="A20000"/>
                </a:solidFill>
                <a:latin typeface="Tahoma"/>
                <a:cs typeface="Tahoma"/>
              </a:rPr>
              <a:t>Blend: </a:t>
            </a:r>
            <a:r>
              <a:rPr lang="en-US" altLang="en-US" sz="1100" b="1" spc="10" dirty="0">
                <a:solidFill>
                  <a:srgbClr val="6E6767"/>
                </a:solidFill>
                <a:latin typeface="Tahoma"/>
                <a:cs typeface="Tahoma"/>
              </a:rPr>
              <a:t>Shoppers seeking a blend of classic and streetwear styles struggle to find a single source.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1B1C1D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200" b="1" dirty="0">
                <a:solidFill>
                  <a:srgbClr val="A20000"/>
                </a:solidFill>
                <a:latin typeface="Tahoma"/>
                <a:cs typeface="Tahoma"/>
              </a:rPr>
              <a:t>Experience: </a:t>
            </a:r>
            <a:r>
              <a:rPr lang="en-US" altLang="en-US" sz="1100" b="1" spc="10" dirty="0">
                <a:solidFill>
                  <a:srgbClr val="6E6767"/>
                </a:solidFill>
                <a:latin typeface="Tahoma"/>
                <a:cs typeface="Tahoma"/>
              </a:rPr>
              <a:t>Many clothing websites offer a cluttered and frustrating user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200" b="1" dirty="0">
                <a:solidFill>
                  <a:srgbClr val="A20000"/>
                </a:solidFill>
                <a:latin typeface="Tahoma"/>
                <a:cs typeface="Tahoma"/>
              </a:rPr>
              <a:t>Story: </a:t>
            </a:r>
            <a:r>
              <a:rPr lang="en-US" altLang="en-US" sz="1100" b="1" spc="10" dirty="0">
                <a:solidFill>
                  <a:srgbClr val="6E6767"/>
                </a:solidFill>
                <a:latin typeface="Tahoma"/>
                <a:cs typeface="Tahoma"/>
              </a:rPr>
              <a:t>Most sites lack compelling brand storytelling, missing a deeper customer connection.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200" b="1" dirty="0">
                <a:solidFill>
                  <a:srgbClr val="A20000"/>
                </a:solidFill>
                <a:latin typeface="Tahoma"/>
                <a:cs typeface="Tahoma"/>
              </a:rPr>
              <a:t>Differentiation: </a:t>
            </a:r>
            <a:r>
              <a:rPr lang="en-US" altLang="en-US" sz="1100" b="1" spc="10" dirty="0">
                <a:solidFill>
                  <a:srgbClr val="6E6767"/>
                </a:solidFill>
                <a:latin typeface="Tahoma"/>
                <a:cs typeface="Tahoma"/>
              </a:rPr>
              <a:t>In a crowded market, many sites fail to stand out with a unique offering.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1B1C1D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200" b="1" dirty="0">
                <a:solidFill>
                  <a:srgbClr val="A20000"/>
                </a:solidFill>
                <a:latin typeface="Tahoma"/>
                <a:cs typeface="Tahoma"/>
              </a:rPr>
              <a:t>Community: </a:t>
            </a:r>
            <a:r>
              <a:rPr lang="en-US" altLang="en-US" sz="1100" b="1" spc="10" dirty="0">
                <a:solidFill>
                  <a:srgbClr val="6E6767"/>
                </a:solidFill>
                <a:latin typeface="Tahoma"/>
                <a:cs typeface="Tahoma"/>
              </a:rPr>
              <a:t>Online clothing shopping often lacks a sense of community.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5">
            <a:extLst>
              <a:ext uri="{FF2B5EF4-FFF2-40B4-BE49-F238E27FC236}">
                <a16:creationId xmlns:a16="http://schemas.microsoft.com/office/drawing/2014/main" id="{852A6B54-88F9-1518-9C7A-3588DE14D800}"/>
              </a:ext>
            </a:extLst>
          </p:cNvPr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58D132B0-10EF-9F6E-B0EC-D132E3A7E98B}"/>
                </a:ext>
              </a:extLst>
            </p:cNvPr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33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5933" y="0"/>
                  </a:lnTo>
                  <a:lnTo>
                    <a:pt x="1535933" y="109600"/>
                  </a:lnTo>
                  <a:close/>
                </a:path>
              </a:pathLst>
            </a:custGeom>
            <a:solidFill>
              <a:srgbClr val="A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F79BBEC5-5657-2B40-BCF7-007CD5AC2A1A}"/>
                </a:ext>
              </a:extLst>
            </p:cNvPr>
            <p:cNvSpPr/>
            <p:nvPr/>
          </p:nvSpPr>
          <p:spPr>
            <a:xfrm>
              <a:off x="1535933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6064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6064" y="0"/>
                  </a:lnTo>
                  <a:lnTo>
                    <a:pt x="1536064" y="10960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E1723D8B-54C8-8A3D-E956-85DDA2296FE2}"/>
                </a:ext>
              </a:extLst>
            </p:cNvPr>
            <p:cNvSpPr/>
            <p:nvPr/>
          </p:nvSpPr>
          <p:spPr>
            <a:xfrm>
              <a:off x="3071997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37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5937" y="0"/>
                  </a:lnTo>
                  <a:lnTo>
                    <a:pt x="1535937" y="10960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2">
            <a:extLst>
              <a:ext uri="{FF2B5EF4-FFF2-40B4-BE49-F238E27FC236}">
                <a16:creationId xmlns:a16="http://schemas.microsoft.com/office/drawing/2014/main" id="{278674EE-099A-C641-9A51-33C1CA4F7183}"/>
              </a:ext>
            </a:extLst>
          </p:cNvPr>
          <p:cNvSpPr/>
          <p:nvPr/>
        </p:nvSpPr>
        <p:spPr>
          <a:xfrm>
            <a:off x="-133" y="130175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7940" y="350393"/>
                </a:moveTo>
                <a:lnTo>
                  <a:pt x="0" y="350393"/>
                </a:lnTo>
                <a:lnTo>
                  <a:pt x="0" y="0"/>
                </a:lnTo>
                <a:lnTo>
                  <a:pt x="4607940" y="0"/>
                </a:lnTo>
                <a:lnTo>
                  <a:pt x="4607940" y="3503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934624-4E1D-60DC-59C7-D30398095EEE}"/>
              </a:ext>
            </a:extLst>
          </p:cNvPr>
          <p:cNvSpPr txBox="1"/>
          <p:nvPr/>
        </p:nvSpPr>
        <p:spPr>
          <a:xfrm>
            <a:off x="1237069" y="433853"/>
            <a:ext cx="177165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Fashion Landscape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1F0A1E-A5B6-0699-DA19-6D1F6B48B1DE}"/>
              </a:ext>
            </a:extLst>
          </p:cNvPr>
          <p:cNvSpPr txBox="1"/>
          <p:nvPr/>
        </p:nvSpPr>
        <p:spPr>
          <a:xfrm>
            <a:off x="95303" y="779253"/>
            <a:ext cx="205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 Money Style</a:t>
            </a:r>
            <a:endParaRPr lang="en-IN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13A07E-FA01-A1CF-B29C-EF6B150308FF}"/>
              </a:ext>
            </a:extLst>
          </p:cNvPr>
          <p:cNvSpPr txBox="1"/>
          <p:nvPr/>
        </p:nvSpPr>
        <p:spPr>
          <a:xfrm>
            <a:off x="3295650" y="780158"/>
            <a:ext cx="205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Street-Wear Style</a:t>
            </a:r>
            <a:endParaRPr lang="en-IN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74F464-37EC-E845-54EE-382D9A144B81}"/>
              </a:ext>
            </a:extLst>
          </p:cNvPr>
          <p:cNvSpPr txBox="1"/>
          <p:nvPr/>
        </p:nvSpPr>
        <p:spPr>
          <a:xfrm>
            <a:off x="36178" y="1226952"/>
            <a:ext cx="158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latin typeface="Lucida Bright" panose="02040602050505020304" pitchFamily="18" charset="0"/>
              </a:rPr>
              <a:t>Classic Elegance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latin typeface="Lucida Bright" panose="02040602050505020304" pitchFamily="18" charset="0"/>
              </a:rPr>
              <a:t>Tailored Fits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latin typeface="Lucida Bright" panose="02040602050505020304" pitchFamily="18" charset="0"/>
              </a:rPr>
              <a:t>Luxury Materials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latin typeface="Lucida Bright" panose="02040602050505020304" pitchFamily="18" charset="0"/>
              </a:rPr>
              <a:t>Formal Occasion</a:t>
            </a:r>
            <a:endParaRPr lang="en-IN" sz="900" dirty="0">
              <a:latin typeface="Lucida Bright" panose="020406020505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4C9C54-E33D-5456-59F2-AF895858D19E}"/>
              </a:ext>
            </a:extLst>
          </p:cNvPr>
          <p:cNvSpPr txBox="1"/>
          <p:nvPr/>
        </p:nvSpPr>
        <p:spPr>
          <a:xfrm>
            <a:off x="2914602" y="1084044"/>
            <a:ext cx="167639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latin typeface="Lucida Bright" panose="02040602050505020304" pitchFamily="18" charset="0"/>
              </a:rPr>
              <a:t>Urban Edge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latin typeface="Lucida Bright" panose="02040602050505020304" pitchFamily="18" charset="0"/>
              </a:rPr>
              <a:t>Relaxed Silhouettes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latin typeface="Lucida Bright" panose="02040602050505020304" pitchFamily="18" charset="0"/>
              </a:rPr>
              <a:t>Bold 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latin typeface="Lucida Bright" panose="02040602050505020304" pitchFamily="18" charset="0"/>
              </a:rPr>
              <a:t>Casual Everyday Wear</a:t>
            </a:r>
            <a:endParaRPr lang="en-IN" sz="900" dirty="0">
              <a:latin typeface="Lucida Bright" panose="02040602050505020304" pitchFamily="18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67D106B-48F2-FB5F-C927-D78FAA29FB4E}"/>
              </a:ext>
            </a:extLst>
          </p:cNvPr>
          <p:cNvCxnSpPr>
            <a:cxnSpLocks/>
          </p:cNvCxnSpPr>
          <p:nvPr/>
        </p:nvCxnSpPr>
        <p:spPr>
          <a:xfrm>
            <a:off x="2315857" y="1958975"/>
            <a:ext cx="0" cy="45720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2DCA0AB-4DB0-286F-05C5-34FA1B886000}"/>
              </a:ext>
            </a:extLst>
          </p:cNvPr>
          <p:cNvSpPr txBox="1"/>
          <p:nvPr/>
        </p:nvSpPr>
        <p:spPr>
          <a:xfrm>
            <a:off x="2553940" y="1954510"/>
            <a:ext cx="1676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pc="85" dirty="0">
                <a:solidFill>
                  <a:schemeClr val="tx1"/>
                </a:solidFill>
                <a:latin typeface="Sylfaen" panose="010A0502050306030303" pitchFamily="18" charset="0"/>
                <a:cs typeface="Tahoma"/>
              </a:rPr>
              <a:t>A</a:t>
            </a:r>
            <a:r>
              <a:rPr lang="en-US" sz="800" spc="-20" dirty="0">
                <a:solidFill>
                  <a:schemeClr val="tx1"/>
                </a:solidFill>
                <a:latin typeface="Sylfaen" panose="010A0502050306030303" pitchFamily="18" charset="0"/>
                <a:cs typeface="Tahoma"/>
              </a:rPr>
              <a:t> </a:t>
            </a:r>
            <a:r>
              <a:rPr lang="en-US" sz="800" spc="20" dirty="0">
                <a:solidFill>
                  <a:schemeClr val="tx1"/>
                </a:solidFill>
                <a:latin typeface="Sylfaen" panose="010A0502050306030303" pitchFamily="18" charset="0"/>
                <a:cs typeface="Tahoma"/>
              </a:rPr>
              <a:t>significant</a:t>
            </a:r>
            <a:r>
              <a:rPr lang="en-US" sz="800" spc="-15" dirty="0">
                <a:solidFill>
                  <a:schemeClr val="tx1"/>
                </a:solidFill>
                <a:latin typeface="Sylfaen" panose="010A0502050306030303" pitchFamily="18" charset="0"/>
                <a:cs typeface="Tahoma"/>
              </a:rPr>
              <a:t> </a:t>
            </a:r>
            <a:r>
              <a:rPr lang="en-US" sz="800" spc="100" dirty="0">
                <a:solidFill>
                  <a:schemeClr val="tx1"/>
                </a:solidFill>
                <a:latin typeface="Sylfaen" panose="010A0502050306030303" pitchFamily="18" charset="0"/>
                <a:cs typeface="Tahoma"/>
              </a:rPr>
              <a:t>gap</a:t>
            </a:r>
            <a:r>
              <a:rPr lang="en-US" sz="800" spc="-15" dirty="0">
                <a:solidFill>
                  <a:schemeClr val="tx1"/>
                </a:solidFill>
                <a:latin typeface="Sylfaen" panose="010A0502050306030303" pitchFamily="18" charset="0"/>
                <a:cs typeface="Tahoma"/>
              </a:rPr>
              <a:t> </a:t>
            </a:r>
            <a:r>
              <a:rPr lang="en-US" sz="800" spc="20" dirty="0">
                <a:solidFill>
                  <a:schemeClr val="tx1"/>
                </a:solidFill>
                <a:latin typeface="Sylfaen" panose="010A0502050306030303" pitchFamily="18" charset="0"/>
                <a:cs typeface="Tahoma"/>
              </a:rPr>
              <a:t>exists</a:t>
            </a:r>
            <a:r>
              <a:rPr lang="en-US" sz="800" spc="-20" dirty="0">
                <a:solidFill>
                  <a:schemeClr val="tx1"/>
                </a:solidFill>
                <a:latin typeface="Sylfaen" panose="010A0502050306030303" pitchFamily="18" charset="0"/>
                <a:cs typeface="Tahoma"/>
              </a:rPr>
              <a:t> </a:t>
            </a:r>
            <a:r>
              <a:rPr lang="en-US" sz="800" spc="-25" dirty="0">
                <a:solidFill>
                  <a:schemeClr val="tx1"/>
                </a:solidFill>
                <a:latin typeface="Sylfaen" panose="010A0502050306030303" pitchFamily="18" charset="0"/>
                <a:cs typeface="Tahoma"/>
              </a:rPr>
              <a:t>for </a:t>
            </a:r>
            <a:r>
              <a:rPr lang="en-US" sz="800" spc="120" dirty="0">
                <a:solidFill>
                  <a:schemeClr val="tx1"/>
                </a:solidFill>
                <a:latin typeface="Sylfaen" panose="010A0502050306030303" pitchFamily="18" charset="0"/>
                <a:cs typeface="Tahoma"/>
              </a:rPr>
              <a:t>a</a:t>
            </a:r>
            <a:r>
              <a:rPr lang="en-US" sz="800" spc="-30" dirty="0">
                <a:solidFill>
                  <a:schemeClr val="tx1"/>
                </a:solidFill>
                <a:latin typeface="Sylfaen" panose="010A0502050306030303" pitchFamily="18" charset="0"/>
                <a:cs typeface="Tahoma"/>
              </a:rPr>
              <a:t> </a:t>
            </a:r>
            <a:r>
              <a:rPr lang="en-US" sz="800" spc="65" dirty="0">
                <a:solidFill>
                  <a:schemeClr val="tx1"/>
                </a:solidFill>
                <a:latin typeface="Sylfaen" panose="010A0502050306030303" pitchFamily="18" charset="0"/>
                <a:cs typeface="Tahoma"/>
              </a:rPr>
              <a:t>brand</a:t>
            </a:r>
            <a:r>
              <a:rPr lang="en-US" sz="800" spc="-25" dirty="0">
                <a:solidFill>
                  <a:schemeClr val="tx1"/>
                </a:solidFill>
                <a:latin typeface="Sylfaen" panose="010A0502050306030303" pitchFamily="18" charset="0"/>
                <a:cs typeface="Tahoma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Sylfaen" panose="010A0502050306030303" pitchFamily="18" charset="0"/>
                <a:cs typeface="Tahoma"/>
              </a:rPr>
              <a:t>that</a:t>
            </a:r>
            <a:r>
              <a:rPr lang="en-US" sz="800" spc="-30" dirty="0">
                <a:solidFill>
                  <a:schemeClr val="tx1"/>
                </a:solidFill>
                <a:latin typeface="Sylfaen" panose="010A0502050306030303" pitchFamily="18" charset="0"/>
                <a:cs typeface="Tahoma"/>
              </a:rPr>
              <a:t> </a:t>
            </a:r>
            <a:r>
              <a:rPr lang="en-US" sz="800" spc="60" dirty="0">
                <a:solidFill>
                  <a:schemeClr val="tx1"/>
                </a:solidFill>
                <a:latin typeface="Sylfaen" panose="010A0502050306030303" pitchFamily="18" charset="0"/>
                <a:cs typeface="Tahoma"/>
              </a:rPr>
              <a:t>seamlessly</a:t>
            </a:r>
            <a:r>
              <a:rPr lang="en-US" sz="800" spc="-25" dirty="0">
                <a:solidFill>
                  <a:schemeClr val="tx1"/>
                </a:solidFill>
                <a:latin typeface="Sylfaen" panose="010A0502050306030303" pitchFamily="18" charset="0"/>
                <a:cs typeface="Tahoma"/>
              </a:rPr>
              <a:t> </a:t>
            </a:r>
            <a:r>
              <a:rPr lang="en-US" sz="800" spc="50" dirty="0">
                <a:solidFill>
                  <a:schemeClr val="tx1"/>
                </a:solidFill>
                <a:latin typeface="Sylfaen" panose="010A0502050306030303" pitchFamily="18" charset="0"/>
                <a:cs typeface="Tahoma"/>
              </a:rPr>
              <a:t>blends</a:t>
            </a:r>
            <a:r>
              <a:rPr lang="en-US" sz="800" spc="-30" dirty="0">
                <a:solidFill>
                  <a:schemeClr val="tx1"/>
                </a:solidFill>
                <a:latin typeface="Sylfaen" panose="010A0502050306030303" pitchFamily="18" charset="0"/>
                <a:cs typeface="Tahoma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Sylfaen" panose="010A0502050306030303" pitchFamily="18" charset="0"/>
                <a:cs typeface="Tahoma"/>
              </a:rPr>
              <a:t>these</a:t>
            </a:r>
            <a:r>
              <a:rPr lang="en-US" sz="800" spc="-25" dirty="0">
                <a:solidFill>
                  <a:schemeClr val="tx1"/>
                </a:solidFill>
                <a:latin typeface="Sylfaen" panose="010A0502050306030303" pitchFamily="18" charset="0"/>
                <a:cs typeface="Tahoma"/>
              </a:rPr>
              <a:t> </a:t>
            </a:r>
            <a:r>
              <a:rPr lang="en-US" sz="800" spc="-10" dirty="0">
                <a:solidFill>
                  <a:schemeClr val="tx1"/>
                </a:solidFill>
                <a:latin typeface="Sylfaen" panose="010A0502050306030303" pitchFamily="18" charset="0"/>
                <a:cs typeface="Tahoma"/>
              </a:rPr>
              <a:t>styles.</a:t>
            </a:r>
            <a:endParaRPr lang="en-IN" sz="800" dirty="0">
              <a:solidFill>
                <a:schemeClr val="tx1"/>
              </a:solidFill>
              <a:latin typeface="Sylfaen" panose="010A0502050306030303" pitchFamily="18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BA1DAC2-FF45-7411-22F3-E2C1003EC029}"/>
              </a:ext>
            </a:extLst>
          </p:cNvPr>
          <p:cNvCxnSpPr>
            <a:cxnSpLocks/>
          </p:cNvCxnSpPr>
          <p:nvPr/>
        </p:nvCxnSpPr>
        <p:spPr>
          <a:xfrm>
            <a:off x="1610327" y="902363"/>
            <a:ext cx="1306533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42028B9-8E2E-2B4C-0DFB-1C1F8E438C9E}"/>
              </a:ext>
            </a:extLst>
          </p:cNvPr>
          <p:cNvSpPr txBox="1"/>
          <p:nvPr/>
        </p:nvSpPr>
        <p:spPr>
          <a:xfrm>
            <a:off x="382193" y="2271669"/>
            <a:ext cx="24562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( The Mainor &amp; Main Bridging the Gap. ) </a:t>
            </a:r>
            <a:endParaRPr lang="en-IN" sz="600" b="1" dirty="0"/>
          </a:p>
        </p:txBody>
      </p:sp>
      <p:sp>
        <p:nvSpPr>
          <p:cNvPr id="39" name="object 7">
            <a:extLst>
              <a:ext uri="{FF2B5EF4-FFF2-40B4-BE49-F238E27FC236}">
                <a16:creationId xmlns:a16="http://schemas.microsoft.com/office/drawing/2014/main" id="{E8D26B55-E504-4710-D719-FFE27B00E2CF}"/>
              </a:ext>
            </a:extLst>
          </p:cNvPr>
          <p:cNvSpPr txBox="1">
            <a:spLocks/>
          </p:cNvSpPr>
          <p:nvPr/>
        </p:nvSpPr>
        <p:spPr>
          <a:xfrm>
            <a:off x="344086" y="2042749"/>
            <a:ext cx="17716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CC00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en-US" dirty="0">
                <a:solidFill>
                  <a:srgbClr val="C00000"/>
                </a:solidFill>
                <a:latin typeface="Baskerville Old Face" panose="02020602080505020303" pitchFamily="18" charset="0"/>
                <a:cs typeface="Calibri"/>
              </a:rPr>
              <a:t>[ The Manor &amp; Main ] </a:t>
            </a:r>
            <a:endParaRPr lang="en-IN" dirty="0">
              <a:solidFill>
                <a:srgbClr val="C00000"/>
              </a:solidFill>
              <a:latin typeface="Baskerville Old Face" panose="02020602080505020303" pitchFamily="18" charset="0"/>
              <a:cs typeface="Calibri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340AAF-9180-8016-CC8C-EDF1E0111D8F}"/>
              </a:ext>
            </a:extLst>
          </p:cNvPr>
          <p:cNvSpPr txBox="1"/>
          <p:nvPr/>
        </p:nvSpPr>
        <p:spPr>
          <a:xfrm>
            <a:off x="864867" y="2657967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Javanese Text" panose="02000000000000000000" pitchFamily="2" charset="0"/>
              </a:rPr>
              <a:t>Blending Classic Elegance with Urban Edge.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Javanese Text" panose="02000000000000000000" pitchFamily="2" charset="0"/>
              </a:rPr>
              <a:t>Creating a Unique Aesthetic for the Modern Individual</a:t>
            </a:r>
            <a:r>
              <a:rPr lang="en-US" sz="800" dirty="0"/>
              <a:t>.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4123050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9881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7940" y="350393"/>
                </a:moveTo>
                <a:lnTo>
                  <a:pt x="0" y="350393"/>
                </a:lnTo>
                <a:lnTo>
                  <a:pt x="0" y="0"/>
                </a:lnTo>
                <a:lnTo>
                  <a:pt x="4607940" y="0"/>
                </a:lnTo>
                <a:lnTo>
                  <a:pt x="4607940" y="3503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35"/>
              </a:spcBef>
            </a:pPr>
            <a:r>
              <a:rPr spc="110" dirty="0"/>
              <a:t>Methodology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33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5933" y="0"/>
                  </a:lnTo>
                  <a:lnTo>
                    <a:pt x="1535933" y="109600"/>
                  </a:lnTo>
                  <a:close/>
                </a:path>
              </a:pathLst>
            </a:custGeom>
            <a:solidFill>
              <a:srgbClr val="A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33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6064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6064" y="0"/>
                  </a:lnTo>
                  <a:lnTo>
                    <a:pt x="1536064" y="10960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97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37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5937" y="0"/>
                  </a:lnTo>
                  <a:lnTo>
                    <a:pt x="1535937" y="10960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2863" y="769784"/>
            <a:ext cx="2125987" cy="20672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A20000"/>
                </a:solidFill>
                <a:latin typeface="Tahoma"/>
                <a:cs typeface="Tahoma"/>
              </a:rPr>
              <a:t>Market</a:t>
            </a:r>
            <a:r>
              <a:rPr sz="1000" b="1" spc="-100" dirty="0">
                <a:solidFill>
                  <a:srgbClr val="A20000"/>
                </a:solidFill>
                <a:latin typeface="Tahoma"/>
                <a:cs typeface="Tahoma"/>
              </a:rPr>
              <a:t> </a:t>
            </a:r>
            <a:r>
              <a:rPr sz="1000" b="1" spc="-10" dirty="0">
                <a:solidFill>
                  <a:srgbClr val="A20000"/>
                </a:solidFill>
                <a:latin typeface="Tahoma"/>
                <a:cs typeface="Tahoma"/>
              </a:rPr>
              <a:t>Research:</a:t>
            </a:r>
            <a:endParaRPr sz="1000" dirty="0">
              <a:latin typeface="Tahoma"/>
              <a:cs typeface="Tahoma"/>
            </a:endParaRPr>
          </a:p>
          <a:p>
            <a:pPr marL="12700" marR="5080">
              <a:lnSpc>
                <a:spcPct val="114599"/>
              </a:lnSpc>
              <a:spcBef>
                <a:spcPts val="1385"/>
              </a:spcBef>
            </a:pPr>
            <a:r>
              <a:rPr sz="1000" b="1" dirty="0">
                <a:solidFill>
                  <a:srgbClr val="6E6767"/>
                </a:solidFill>
                <a:latin typeface="Tahoma"/>
                <a:cs typeface="Tahoma"/>
              </a:rPr>
              <a:t>Analyze</a:t>
            </a:r>
            <a:r>
              <a:rPr sz="1000" b="1" spc="1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000" b="1" dirty="0">
                <a:solidFill>
                  <a:srgbClr val="6E6767"/>
                </a:solidFill>
                <a:latin typeface="Tahoma"/>
                <a:cs typeface="Tahoma"/>
              </a:rPr>
              <a:t>current</a:t>
            </a:r>
            <a:r>
              <a:rPr sz="1000" b="1" spc="1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000" b="1" dirty="0">
                <a:solidFill>
                  <a:srgbClr val="6E6767"/>
                </a:solidFill>
                <a:latin typeface="Tahoma"/>
                <a:cs typeface="Tahoma"/>
              </a:rPr>
              <a:t>fashion</a:t>
            </a:r>
            <a:r>
              <a:rPr sz="1000" b="1" spc="1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000" b="1" dirty="0">
                <a:solidFill>
                  <a:srgbClr val="6E6767"/>
                </a:solidFill>
                <a:latin typeface="Tahoma"/>
                <a:cs typeface="Tahoma"/>
              </a:rPr>
              <a:t>trends,</a:t>
            </a:r>
            <a:r>
              <a:rPr sz="1000" b="1" spc="1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000" b="1" dirty="0">
                <a:solidFill>
                  <a:srgbClr val="6E6767"/>
                </a:solidFill>
                <a:latin typeface="Tahoma"/>
                <a:cs typeface="Tahoma"/>
              </a:rPr>
              <a:t>competitor</a:t>
            </a:r>
            <a:r>
              <a:rPr sz="1000" b="1" spc="1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000" b="1" spc="-10" dirty="0">
                <a:solidFill>
                  <a:srgbClr val="6E6767"/>
                </a:solidFill>
                <a:latin typeface="Tahoma"/>
                <a:cs typeface="Tahoma"/>
              </a:rPr>
              <a:t>offerings,</a:t>
            </a:r>
            <a:r>
              <a:rPr sz="1000" b="1" spc="1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000" b="1" spc="35" dirty="0">
                <a:solidFill>
                  <a:srgbClr val="6E6767"/>
                </a:solidFill>
                <a:latin typeface="Tahoma"/>
                <a:cs typeface="Tahoma"/>
              </a:rPr>
              <a:t>and </a:t>
            </a:r>
            <a:r>
              <a:rPr sz="1000" b="1" spc="10" dirty="0">
                <a:solidFill>
                  <a:srgbClr val="6E6767"/>
                </a:solidFill>
                <a:latin typeface="Tahoma"/>
                <a:cs typeface="Tahoma"/>
              </a:rPr>
              <a:t>target</a:t>
            </a:r>
            <a:r>
              <a:rPr sz="1000" b="1" spc="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000" b="1" spc="10" dirty="0">
                <a:solidFill>
                  <a:srgbClr val="6E6767"/>
                </a:solidFill>
                <a:latin typeface="Tahoma"/>
                <a:cs typeface="Tahoma"/>
              </a:rPr>
              <a:t>consumer </a:t>
            </a:r>
            <a:r>
              <a:rPr sz="1000" b="1" spc="-10" dirty="0">
                <a:solidFill>
                  <a:srgbClr val="6E6767"/>
                </a:solidFill>
                <a:latin typeface="Tahoma"/>
                <a:cs typeface="Tahoma"/>
              </a:rPr>
              <a:t>preferences.</a:t>
            </a:r>
            <a:endParaRPr sz="1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A20000"/>
                </a:solidFill>
                <a:latin typeface="Tahoma"/>
                <a:cs typeface="Tahoma"/>
              </a:rPr>
              <a:t>Brand</a:t>
            </a:r>
            <a:r>
              <a:rPr sz="1000" b="1" spc="-95" dirty="0">
                <a:solidFill>
                  <a:srgbClr val="A20000"/>
                </a:solidFill>
                <a:latin typeface="Tahoma"/>
                <a:cs typeface="Tahoma"/>
              </a:rPr>
              <a:t> </a:t>
            </a:r>
            <a:r>
              <a:rPr sz="1000" b="1" spc="-10" dirty="0">
                <a:solidFill>
                  <a:srgbClr val="A20000"/>
                </a:solidFill>
                <a:latin typeface="Tahoma"/>
                <a:cs typeface="Tahoma"/>
              </a:rPr>
              <a:t>Development:</a:t>
            </a:r>
            <a:endParaRPr sz="1000" dirty="0">
              <a:latin typeface="Tahoma"/>
              <a:cs typeface="Tahoma"/>
            </a:endParaRPr>
          </a:p>
          <a:p>
            <a:pPr marL="12700" marR="138430">
              <a:lnSpc>
                <a:spcPct val="114599"/>
              </a:lnSpc>
              <a:spcBef>
                <a:spcPts val="1385"/>
              </a:spcBef>
            </a:pPr>
            <a:r>
              <a:rPr sz="1000" b="1" spc="-10" dirty="0">
                <a:solidFill>
                  <a:srgbClr val="6E6767"/>
                </a:solidFill>
                <a:latin typeface="Tahoma"/>
                <a:cs typeface="Tahoma"/>
              </a:rPr>
              <a:t>Define</a:t>
            </a:r>
            <a:r>
              <a:rPr sz="1000" b="1" spc="-1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000" b="1" dirty="0">
                <a:solidFill>
                  <a:srgbClr val="6E6767"/>
                </a:solidFill>
                <a:latin typeface="Tahoma"/>
                <a:cs typeface="Tahoma"/>
              </a:rPr>
              <a:t>brand</a:t>
            </a:r>
            <a:r>
              <a:rPr sz="1000" b="1" spc="-1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000" b="1" dirty="0">
                <a:solidFill>
                  <a:srgbClr val="6E6767"/>
                </a:solidFill>
                <a:latin typeface="Tahoma"/>
                <a:cs typeface="Tahoma"/>
              </a:rPr>
              <a:t>values,</a:t>
            </a:r>
            <a:r>
              <a:rPr sz="1000" b="1" spc="-1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000" b="1" dirty="0">
                <a:solidFill>
                  <a:srgbClr val="6E6767"/>
                </a:solidFill>
                <a:latin typeface="Tahoma"/>
                <a:cs typeface="Tahoma"/>
              </a:rPr>
              <a:t>mission,</a:t>
            </a:r>
            <a:r>
              <a:rPr sz="1000" b="1" spc="-1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000" b="1" spc="55" dirty="0">
                <a:solidFill>
                  <a:srgbClr val="6E6767"/>
                </a:solidFill>
                <a:latin typeface="Tahoma"/>
                <a:cs typeface="Tahoma"/>
              </a:rPr>
              <a:t>and</a:t>
            </a:r>
            <a:r>
              <a:rPr sz="1000" b="1" spc="-1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000" b="1" dirty="0">
                <a:solidFill>
                  <a:srgbClr val="6E6767"/>
                </a:solidFill>
                <a:latin typeface="Tahoma"/>
                <a:cs typeface="Tahoma"/>
              </a:rPr>
              <a:t>unique</a:t>
            </a:r>
            <a:r>
              <a:rPr sz="1000" b="1" spc="-1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000" b="1" spc="-10" dirty="0">
                <a:solidFill>
                  <a:srgbClr val="6E6767"/>
                </a:solidFill>
                <a:latin typeface="Tahoma"/>
                <a:cs typeface="Tahoma"/>
              </a:rPr>
              <a:t>selling </a:t>
            </a:r>
            <a:r>
              <a:rPr sz="1000" b="1" dirty="0">
                <a:solidFill>
                  <a:srgbClr val="6E6767"/>
                </a:solidFill>
                <a:latin typeface="Tahoma"/>
                <a:cs typeface="Tahoma"/>
              </a:rPr>
              <a:t>proposition.</a:t>
            </a:r>
            <a:r>
              <a:rPr sz="1000" b="1" spc="-5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000" b="1" spc="10" dirty="0">
                <a:solidFill>
                  <a:srgbClr val="6E6767"/>
                </a:solidFill>
                <a:latin typeface="Tahoma"/>
                <a:cs typeface="Tahoma"/>
              </a:rPr>
              <a:t>Create</a:t>
            </a:r>
            <a:r>
              <a:rPr sz="1000" b="1" spc="-4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000" b="1" spc="95" dirty="0">
                <a:solidFill>
                  <a:srgbClr val="6E6767"/>
                </a:solidFill>
                <a:latin typeface="Tahoma"/>
                <a:cs typeface="Tahoma"/>
              </a:rPr>
              <a:t>a</a:t>
            </a:r>
            <a:r>
              <a:rPr sz="1000" b="1" spc="-4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000" b="1" spc="10" dirty="0">
                <a:solidFill>
                  <a:srgbClr val="6E6767"/>
                </a:solidFill>
                <a:latin typeface="Tahoma"/>
                <a:cs typeface="Tahoma"/>
              </a:rPr>
              <a:t>compelling</a:t>
            </a:r>
            <a:r>
              <a:rPr sz="1000" b="1" spc="-4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000" b="1" spc="10" dirty="0">
                <a:solidFill>
                  <a:srgbClr val="6E6767"/>
                </a:solidFill>
                <a:latin typeface="Tahoma"/>
                <a:cs typeface="Tahoma"/>
              </a:rPr>
              <a:t>brand</a:t>
            </a:r>
            <a:r>
              <a:rPr sz="1000" b="1" spc="-4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000" b="1" spc="10" dirty="0">
                <a:solidFill>
                  <a:srgbClr val="6E6767"/>
                </a:solidFill>
                <a:latin typeface="Tahoma"/>
                <a:cs typeface="Tahoma"/>
              </a:rPr>
              <a:t>story</a:t>
            </a:r>
            <a:r>
              <a:rPr sz="1000" b="1" spc="-4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000" b="1" spc="55" dirty="0">
                <a:solidFill>
                  <a:srgbClr val="6E6767"/>
                </a:solidFill>
                <a:latin typeface="Tahoma"/>
                <a:cs typeface="Tahoma"/>
              </a:rPr>
              <a:t>and</a:t>
            </a:r>
            <a:r>
              <a:rPr sz="1000" b="1" spc="-4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000" b="1" spc="-10" dirty="0">
                <a:solidFill>
                  <a:srgbClr val="6E6767"/>
                </a:solidFill>
                <a:latin typeface="Tahoma"/>
                <a:cs typeface="Tahoma"/>
              </a:rPr>
              <a:t>visual identity.</a:t>
            </a:r>
            <a:endParaRPr sz="1000" dirty="0">
              <a:latin typeface="Tahoma"/>
              <a:cs typeface="Tahoma"/>
            </a:endParaRPr>
          </a:p>
        </p:txBody>
      </p:sp>
      <p:pic>
        <p:nvPicPr>
          <p:cNvPr id="9" name="object 2">
            <a:extLst>
              <a:ext uri="{FF2B5EF4-FFF2-40B4-BE49-F238E27FC236}">
                <a16:creationId xmlns:a16="http://schemas.microsoft.com/office/drawing/2014/main" id="{EFC75777-87DD-F4F3-BB77-3237C5DDC1D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0850" y="3254375"/>
            <a:ext cx="1619249" cy="2019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9881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7940" y="350393"/>
                </a:moveTo>
                <a:lnTo>
                  <a:pt x="0" y="350393"/>
                </a:lnTo>
                <a:lnTo>
                  <a:pt x="0" y="0"/>
                </a:lnTo>
                <a:lnTo>
                  <a:pt x="4607940" y="0"/>
                </a:lnTo>
                <a:lnTo>
                  <a:pt x="4607940" y="3503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4" name="object 4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33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5933" y="0"/>
                  </a:lnTo>
                  <a:lnTo>
                    <a:pt x="1535933" y="109600"/>
                  </a:lnTo>
                  <a:close/>
                </a:path>
              </a:pathLst>
            </a:custGeom>
            <a:solidFill>
              <a:srgbClr val="A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5933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6064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6064" y="0"/>
                  </a:lnTo>
                  <a:lnTo>
                    <a:pt x="1536064" y="10960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71997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37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5937" y="0"/>
                  </a:lnTo>
                  <a:lnTo>
                    <a:pt x="1535937" y="10960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317" y="631990"/>
            <a:ext cx="2805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A20000"/>
                </a:solidFill>
                <a:latin typeface="Tahoma"/>
                <a:cs typeface="Tahoma"/>
              </a:rPr>
              <a:t>Product</a:t>
            </a:r>
            <a:r>
              <a:rPr b="1" spc="-45" dirty="0">
                <a:solidFill>
                  <a:srgbClr val="A20000"/>
                </a:solidFill>
                <a:latin typeface="Tahoma"/>
                <a:cs typeface="Tahoma"/>
              </a:rPr>
              <a:t> </a:t>
            </a:r>
            <a:r>
              <a:rPr b="1" spc="-30" dirty="0">
                <a:solidFill>
                  <a:srgbClr val="A20000"/>
                </a:solidFill>
                <a:latin typeface="Tahoma"/>
                <a:cs typeface="Tahoma"/>
              </a:rPr>
              <a:t>Design</a:t>
            </a:r>
            <a:r>
              <a:rPr b="1" spc="-45" dirty="0">
                <a:solidFill>
                  <a:srgbClr val="A20000"/>
                </a:solidFill>
                <a:latin typeface="Tahoma"/>
                <a:cs typeface="Tahoma"/>
              </a:rPr>
              <a:t> </a:t>
            </a:r>
            <a:r>
              <a:rPr b="1" spc="-95" dirty="0">
                <a:solidFill>
                  <a:srgbClr val="A20000"/>
                </a:solidFill>
                <a:latin typeface="Tahoma"/>
                <a:cs typeface="Tahoma"/>
              </a:rPr>
              <a:t>&amp;</a:t>
            </a:r>
            <a:r>
              <a:rPr b="1" spc="-45" dirty="0">
                <a:solidFill>
                  <a:srgbClr val="A20000"/>
                </a:solidFill>
                <a:latin typeface="Tahoma"/>
                <a:cs typeface="Tahoma"/>
              </a:rPr>
              <a:t> </a:t>
            </a:r>
            <a:r>
              <a:rPr b="1" spc="-25" dirty="0">
                <a:solidFill>
                  <a:srgbClr val="A20000"/>
                </a:solidFill>
                <a:latin typeface="Tahoma"/>
                <a:cs typeface="Tahoma"/>
              </a:rPr>
              <a:t>Development: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317" y="1059281"/>
            <a:ext cx="4513580" cy="1949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5110">
              <a:lnSpc>
                <a:spcPct val="114599"/>
              </a:lnSpc>
              <a:spcBef>
                <a:spcPts val="100"/>
              </a:spcBef>
            </a:pP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Design</a:t>
            </a:r>
            <a:r>
              <a:rPr sz="1200" b="1" spc="1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60" dirty="0">
                <a:solidFill>
                  <a:srgbClr val="6E6767"/>
                </a:solidFill>
                <a:latin typeface="Tahoma"/>
                <a:cs typeface="Tahoma"/>
              </a:rPr>
              <a:t>and</a:t>
            </a:r>
            <a:r>
              <a:rPr sz="1200" b="1" spc="1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produce</a:t>
            </a:r>
            <a:r>
              <a:rPr sz="1200" b="1" spc="1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apparel</a:t>
            </a:r>
            <a:r>
              <a:rPr sz="1200" b="1" spc="1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collections</a:t>
            </a:r>
            <a:r>
              <a:rPr sz="1200" b="1" spc="1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that</a:t>
            </a:r>
            <a:r>
              <a:rPr sz="1200" b="1" spc="1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-10" dirty="0">
                <a:solidFill>
                  <a:srgbClr val="6E6767"/>
                </a:solidFill>
                <a:latin typeface="Tahoma"/>
                <a:cs typeface="Tahoma"/>
              </a:rPr>
              <a:t>reflect</a:t>
            </a:r>
            <a:r>
              <a:rPr sz="1200" b="1" spc="1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-25" dirty="0">
                <a:solidFill>
                  <a:srgbClr val="6E6767"/>
                </a:solidFill>
                <a:latin typeface="Tahoma"/>
                <a:cs typeface="Tahoma"/>
              </a:rPr>
              <a:t>the </a:t>
            </a:r>
            <a:r>
              <a:rPr sz="1200" b="1" spc="10" dirty="0">
                <a:solidFill>
                  <a:srgbClr val="6E6767"/>
                </a:solidFill>
                <a:latin typeface="Tahoma"/>
                <a:cs typeface="Tahoma"/>
              </a:rPr>
              <a:t>blended</a:t>
            </a: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10" dirty="0">
                <a:solidFill>
                  <a:srgbClr val="6E6767"/>
                </a:solidFill>
                <a:latin typeface="Tahoma"/>
                <a:cs typeface="Tahoma"/>
              </a:rPr>
              <a:t>aesthetic,</a:t>
            </a: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10" dirty="0">
                <a:solidFill>
                  <a:srgbClr val="6E6767"/>
                </a:solidFill>
                <a:latin typeface="Tahoma"/>
                <a:cs typeface="Tahoma"/>
              </a:rPr>
              <a:t>using</a:t>
            </a: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50" dirty="0">
                <a:solidFill>
                  <a:srgbClr val="6E6767"/>
                </a:solidFill>
                <a:latin typeface="Tahoma"/>
                <a:cs typeface="Tahoma"/>
              </a:rPr>
              <a:t>high-</a:t>
            </a:r>
            <a:r>
              <a:rPr sz="1200" b="1" spc="10" dirty="0">
                <a:solidFill>
                  <a:srgbClr val="6E6767"/>
                </a:solidFill>
                <a:latin typeface="Tahoma"/>
                <a:cs typeface="Tahoma"/>
              </a:rPr>
              <a:t>quality</a:t>
            </a: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10" dirty="0">
                <a:solidFill>
                  <a:srgbClr val="6E6767"/>
                </a:solidFill>
                <a:latin typeface="Tahoma"/>
                <a:cs typeface="Tahoma"/>
              </a:rPr>
              <a:t>materials</a:t>
            </a: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35" dirty="0">
                <a:solidFill>
                  <a:srgbClr val="6E6767"/>
                </a:solidFill>
                <a:latin typeface="Tahoma"/>
                <a:cs typeface="Tahoma"/>
              </a:rPr>
              <a:t>and </a:t>
            </a:r>
            <a:r>
              <a:rPr sz="1200" b="1" spc="-10" dirty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rPr>
              <a:t>construction.</a:t>
            </a:r>
            <a:endParaRPr sz="1200" dirty="0">
              <a:solidFill>
                <a:schemeClr val="bg1">
                  <a:lumMod val="50000"/>
                </a:schemeClr>
              </a:solidFill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A20000"/>
                </a:solidFill>
                <a:latin typeface="Tahoma"/>
                <a:cs typeface="Tahoma"/>
              </a:rPr>
              <a:t>Marketing</a:t>
            </a:r>
            <a:r>
              <a:rPr sz="1400" b="1" spc="-70" dirty="0">
                <a:solidFill>
                  <a:srgbClr val="A20000"/>
                </a:solidFill>
                <a:latin typeface="Tahoma"/>
                <a:cs typeface="Tahoma"/>
              </a:rPr>
              <a:t> </a:t>
            </a:r>
            <a:r>
              <a:rPr sz="1400" b="1" spc="-95" dirty="0">
                <a:solidFill>
                  <a:srgbClr val="A20000"/>
                </a:solidFill>
                <a:latin typeface="Tahoma"/>
                <a:cs typeface="Tahoma"/>
              </a:rPr>
              <a:t>&amp;</a:t>
            </a:r>
            <a:r>
              <a:rPr sz="1400" b="1" spc="-65" dirty="0">
                <a:solidFill>
                  <a:srgbClr val="A20000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A20000"/>
                </a:solidFill>
                <a:latin typeface="Tahoma"/>
                <a:cs typeface="Tahoma"/>
              </a:rPr>
              <a:t>Sales:</a:t>
            </a:r>
            <a:endParaRPr sz="1400" dirty="0">
              <a:latin typeface="Tahoma"/>
              <a:cs typeface="Tahoma"/>
            </a:endParaRPr>
          </a:p>
          <a:p>
            <a:pPr marL="12700" marR="5080" indent="31115">
              <a:lnSpc>
                <a:spcPct val="114599"/>
              </a:lnSpc>
              <a:spcBef>
                <a:spcPts val="1685"/>
              </a:spcBef>
            </a:pP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Develop</a:t>
            </a:r>
            <a:r>
              <a:rPr sz="1200" b="1" spc="-1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95" dirty="0">
                <a:solidFill>
                  <a:srgbClr val="6E6767"/>
                </a:solidFill>
                <a:latin typeface="Tahoma"/>
                <a:cs typeface="Tahoma"/>
              </a:rPr>
              <a:t>a</a:t>
            </a:r>
            <a:r>
              <a:rPr sz="1200" b="1" spc="-1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marketing</a:t>
            </a:r>
            <a:r>
              <a:rPr sz="1200" b="1" spc="-1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strategy</a:t>
            </a:r>
            <a:r>
              <a:rPr sz="1200" b="1" spc="-10" dirty="0">
                <a:solidFill>
                  <a:srgbClr val="6E6767"/>
                </a:solidFill>
                <a:latin typeface="Tahoma"/>
                <a:cs typeface="Tahoma"/>
              </a:rPr>
              <a:t> to </a:t>
            </a: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reach</a:t>
            </a:r>
            <a:r>
              <a:rPr sz="1200" b="1" spc="-1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the</a:t>
            </a:r>
            <a:r>
              <a:rPr sz="1200" b="1" spc="-1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-10" dirty="0">
                <a:solidFill>
                  <a:srgbClr val="6E6767"/>
                </a:solidFill>
                <a:latin typeface="Tahoma"/>
                <a:cs typeface="Tahoma"/>
              </a:rPr>
              <a:t>target</a:t>
            </a:r>
            <a:r>
              <a:rPr sz="1200" b="1" spc="50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audience</a:t>
            </a:r>
            <a:r>
              <a:rPr sz="1200" b="1" spc="5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60" dirty="0">
                <a:solidFill>
                  <a:srgbClr val="6E6767"/>
                </a:solidFill>
                <a:latin typeface="Tahoma"/>
                <a:cs typeface="Tahoma"/>
              </a:rPr>
              <a:t>and</a:t>
            </a:r>
            <a:r>
              <a:rPr sz="1200" b="1" spc="5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establish</a:t>
            </a:r>
            <a:r>
              <a:rPr sz="1200" b="1" spc="5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sales</a:t>
            </a:r>
            <a:r>
              <a:rPr sz="1200" b="1" spc="5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channels</a:t>
            </a:r>
            <a:r>
              <a:rPr sz="1200" b="1" spc="5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-10" dirty="0">
                <a:solidFill>
                  <a:srgbClr val="6E6767"/>
                </a:solidFill>
                <a:latin typeface="Tahoma"/>
                <a:cs typeface="Tahoma"/>
              </a:rPr>
              <a:t>(e.g.,</a:t>
            </a:r>
            <a:r>
              <a:rPr sz="1200" b="1" spc="50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90" dirty="0">
                <a:solidFill>
                  <a:srgbClr val="6E6767"/>
                </a:solidFill>
                <a:latin typeface="Tahoma"/>
                <a:cs typeface="Tahoma"/>
              </a:rPr>
              <a:t>e-</a:t>
            </a:r>
            <a:r>
              <a:rPr sz="1200" b="1" spc="35" dirty="0">
                <a:solidFill>
                  <a:srgbClr val="6E6767"/>
                </a:solidFill>
                <a:latin typeface="Tahoma"/>
                <a:cs typeface="Tahoma"/>
              </a:rPr>
              <a:t>commerce </a:t>
            </a:r>
            <a:r>
              <a:rPr sz="1200" b="1" spc="-10" dirty="0">
                <a:solidFill>
                  <a:srgbClr val="6E6767"/>
                </a:solidFill>
                <a:latin typeface="Tahoma"/>
                <a:cs typeface="Tahoma"/>
              </a:rPr>
              <a:t>website,</a:t>
            </a:r>
            <a:r>
              <a:rPr sz="1200" b="1" spc="-7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6E6767"/>
                </a:solidFill>
                <a:latin typeface="Tahoma"/>
                <a:cs typeface="Tahoma"/>
              </a:rPr>
              <a:t>retail</a:t>
            </a:r>
            <a:r>
              <a:rPr sz="1200" b="1" spc="-75" dirty="0">
                <a:solidFill>
                  <a:srgbClr val="6E6767"/>
                </a:solidFill>
                <a:latin typeface="Tahoma"/>
                <a:cs typeface="Tahoma"/>
              </a:rPr>
              <a:t> </a:t>
            </a:r>
            <a:r>
              <a:rPr sz="1200" b="1" spc="-10" dirty="0">
                <a:solidFill>
                  <a:srgbClr val="6E6767"/>
                </a:solidFill>
                <a:latin typeface="Tahoma"/>
                <a:cs typeface="Tahoma"/>
              </a:rPr>
              <a:t>partnerships).</a:t>
            </a:r>
            <a:endParaRPr sz="1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AB9B54-334D-94F5-2BD8-5075FBED33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020"/>
            <a:ext cx="4608061" cy="2680709"/>
          </a:xfrm>
          <a:prstGeom prst="rect">
            <a:avLst/>
          </a:prstGeom>
        </p:spPr>
      </p:pic>
      <p:grpSp>
        <p:nvGrpSpPr>
          <p:cNvPr id="5" name="object 3">
            <a:extLst>
              <a:ext uri="{FF2B5EF4-FFF2-40B4-BE49-F238E27FC236}">
                <a16:creationId xmlns:a16="http://schemas.microsoft.com/office/drawing/2014/main" id="{6A6EE860-0EF9-FE49-0D6D-0E547581DAB8}"/>
              </a:ext>
            </a:extLst>
          </p:cNvPr>
          <p:cNvGrpSpPr/>
          <p:nvPr/>
        </p:nvGrpSpPr>
        <p:grpSpPr>
          <a:xfrm>
            <a:off x="0" y="3355993"/>
            <a:ext cx="4608195" cy="109855"/>
            <a:chOff x="0" y="3346500"/>
            <a:chExt cx="4608195" cy="109855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9A3EC5B3-FF02-41A1-3492-3D9AC8E6D9E8}"/>
                </a:ext>
              </a:extLst>
            </p:cNvPr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33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5933" y="0"/>
                  </a:lnTo>
                  <a:lnTo>
                    <a:pt x="1535933" y="109600"/>
                  </a:lnTo>
                  <a:close/>
                </a:path>
              </a:pathLst>
            </a:custGeom>
            <a:solidFill>
              <a:srgbClr val="A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1BAD9750-3D42-A279-847F-B7747E4C4082}"/>
                </a:ext>
              </a:extLst>
            </p:cNvPr>
            <p:cNvSpPr/>
            <p:nvPr/>
          </p:nvSpPr>
          <p:spPr>
            <a:xfrm>
              <a:off x="1535933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6064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6064" y="0"/>
                  </a:lnTo>
                  <a:lnTo>
                    <a:pt x="1536064" y="10960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FAE8C70F-0EB1-77AB-DC9F-1CFBE76C07B3}"/>
                </a:ext>
              </a:extLst>
            </p:cNvPr>
            <p:cNvSpPr/>
            <p:nvPr/>
          </p:nvSpPr>
          <p:spPr>
            <a:xfrm>
              <a:off x="3071997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37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5937" y="0"/>
                  </a:lnTo>
                  <a:lnTo>
                    <a:pt x="1535937" y="10960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49884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780B9-C1BF-5C76-093A-0C52027F5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450" y="663575"/>
            <a:ext cx="3488280" cy="2769989"/>
          </a:xfrm>
        </p:spPr>
        <p:txBody>
          <a:bodyPr/>
          <a:lstStyle/>
          <a:p>
            <a:pPr marL="285750" indent="-285750" algn="l" rtl="0" fontAlgn="base">
              <a:lnSpc>
                <a:spcPts val="1725"/>
              </a:lnSpc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rgbClr val="A20000"/>
                </a:solidFill>
                <a:latin typeface="Tahoma"/>
                <a:ea typeface="+mj-ea"/>
                <a:cs typeface="Tahoma"/>
              </a:rPr>
              <a:t>Frontend</a:t>
            </a:r>
            <a:r>
              <a:rPr lang="en-IN" sz="16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IN" sz="1400" b="1" dirty="0">
                <a:solidFill>
                  <a:srgbClr val="A20000"/>
                </a:solidFill>
                <a:latin typeface="Tahoma"/>
                <a:ea typeface="+mj-ea"/>
                <a:cs typeface="Tahoma"/>
              </a:rPr>
              <a:t>Development</a:t>
            </a:r>
            <a:r>
              <a:rPr lang="en-IN" sz="16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</a:rPr>
              <a:t>​</a:t>
            </a:r>
          </a:p>
          <a:p>
            <a:pPr algn="l" rtl="0" fontAlgn="base">
              <a:lnSpc>
                <a:spcPts val="1050"/>
              </a:lnSpc>
            </a:pPr>
            <a:r>
              <a:rPr lang="en-IN" sz="18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IN" b="0" i="0" dirty="0"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6E6767"/>
                </a:solidFill>
                <a:latin typeface="Tahoma"/>
                <a:cs typeface="Tahoma"/>
              </a:rPr>
              <a:t>HTML</a:t>
            </a:r>
            <a:r>
              <a:rPr lang="en-IN" sz="1200" i="1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N" sz="1200" b="1" dirty="0">
                <a:solidFill>
                  <a:srgbClr val="6E6767"/>
                </a:solidFill>
                <a:latin typeface="Tahoma"/>
                <a:cs typeface="Tahoma"/>
              </a:rPr>
              <a:t>CSS, JavaScript – </a:t>
            </a:r>
            <a:r>
              <a:rPr lang="en-IN" sz="800" b="1" dirty="0">
                <a:solidFill>
                  <a:srgbClr val="6E6767"/>
                </a:solidFill>
                <a:latin typeface="Tahoma"/>
                <a:cs typeface="Tahoma"/>
              </a:rPr>
              <a:t>Core building blocks of the website.</a:t>
            </a:r>
            <a:r>
              <a:rPr lang="en-US" sz="800" b="1" dirty="0">
                <a:solidFill>
                  <a:srgbClr val="6E6767"/>
                </a:solidFill>
                <a:latin typeface="Tahoma"/>
                <a:cs typeface="Tahoma"/>
              </a:rPr>
              <a:t>​</a:t>
            </a:r>
          </a:p>
          <a:p>
            <a:pPr algn="l" rtl="0" fontAlgn="base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6E6767"/>
                </a:solidFill>
                <a:latin typeface="Tahoma"/>
                <a:cs typeface="Tahoma"/>
              </a:rPr>
              <a:t>React.js – </a:t>
            </a:r>
            <a:r>
              <a:rPr lang="en-IN" sz="800" b="1" dirty="0">
                <a:solidFill>
                  <a:srgbClr val="6E6767"/>
                </a:solidFill>
                <a:latin typeface="Tahoma"/>
                <a:cs typeface="Tahoma"/>
              </a:rPr>
              <a:t>For a modern, dynamic frontend experience.</a:t>
            </a:r>
            <a:r>
              <a:rPr lang="en-US" sz="800" b="1" dirty="0">
                <a:solidFill>
                  <a:srgbClr val="6E6767"/>
                </a:solidFill>
                <a:latin typeface="Tahoma"/>
                <a:cs typeface="Tahoma"/>
              </a:rPr>
              <a:t>​</a:t>
            </a:r>
          </a:p>
          <a:p>
            <a:pPr algn="l" rtl="0" fontAlgn="base">
              <a:lnSpc>
                <a:spcPts val="1200"/>
              </a:lnSpc>
              <a:buFont typeface="Arial" panose="020B0604020202020204" pitchFamily="34" charset="0"/>
              <a:buChar char="•"/>
            </a:pPr>
            <a:endParaRPr lang="en-US" sz="800" b="1" dirty="0">
              <a:solidFill>
                <a:srgbClr val="6E6767"/>
              </a:solidFill>
              <a:latin typeface="Tahoma"/>
              <a:cs typeface="Tahoma"/>
            </a:endParaRPr>
          </a:p>
          <a:p>
            <a:pPr algn="l" rtl="0" fontAlgn="base">
              <a:lnSpc>
                <a:spcPts val="1050"/>
              </a:lnSpc>
            </a:pPr>
            <a:r>
              <a:rPr lang="en-IN" sz="1800" b="0" i="0" dirty="0">
                <a:solidFill>
                  <a:srgbClr val="C00000"/>
                </a:solidFill>
                <a:effectLst/>
                <a:latin typeface="OpenSymbol"/>
              </a:rPr>
              <a:t>​</a:t>
            </a:r>
            <a:endParaRPr lang="en-IN" b="0" i="0" dirty="0"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 rtl="0" fontAlgn="base">
              <a:lnSpc>
                <a:spcPts val="1725"/>
              </a:lnSpc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rgbClr val="A20000"/>
                </a:solidFill>
                <a:latin typeface="Tahoma"/>
                <a:ea typeface="+mj-ea"/>
                <a:cs typeface="Tahoma"/>
              </a:rPr>
              <a:t>Backend</a:t>
            </a:r>
            <a:r>
              <a:rPr lang="en-IN" sz="1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1400" b="1" dirty="0">
                <a:solidFill>
                  <a:srgbClr val="A20000"/>
                </a:solidFill>
                <a:latin typeface="Tahoma"/>
                <a:ea typeface="+mj-ea"/>
                <a:cs typeface="Tahoma"/>
              </a:rPr>
              <a:t>Development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1050"/>
              </a:lnSpc>
            </a:pPr>
            <a:r>
              <a:rPr lang="en-IN" sz="18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IN" b="0" i="0" dirty="0"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12700" marR="245110" algn="l" rtl="0" fontAlgn="base">
              <a:lnSpc>
                <a:spcPct val="1145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6E6767"/>
                </a:solidFill>
                <a:latin typeface="Tahoma"/>
                <a:cs typeface="Tahoma"/>
              </a:rPr>
              <a:t>Node.js (JavaScript) – </a:t>
            </a:r>
            <a:r>
              <a:rPr lang="en-IN" sz="800" b="1" dirty="0">
                <a:solidFill>
                  <a:srgbClr val="6E6767"/>
                </a:solidFill>
                <a:latin typeface="Tahoma"/>
                <a:cs typeface="Tahoma"/>
              </a:rPr>
              <a:t>Lightweight and scalable.</a:t>
            </a:r>
            <a:r>
              <a:rPr lang="en-US" sz="800" b="1" dirty="0">
                <a:solidFill>
                  <a:srgbClr val="6E6767"/>
                </a:solidFill>
                <a:latin typeface="Tahoma"/>
                <a:cs typeface="Tahoma"/>
              </a:rPr>
              <a:t>​</a:t>
            </a:r>
            <a:endParaRPr lang="en-US" sz="1200" b="1" dirty="0">
              <a:solidFill>
                <a:srgbClr val="6E6767"/>
              </a:solidFill>
              <a:latin typeface="Tahoma"/>
              <a:cs typeface="Tahoma"/>
            </a:endParaRPr>
          </a:p>
          <a:p>
            <a:pPr marL="12700" marR="245110" algn="l" rtl="0" fontAlgn="base">
              <a:lnSpc>
                <a:spcPct val="1145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6E6767"/>
              </a:solidFill>
              <a:latin typeface="Tahoma"/>
              <a:cs typeface="Tahoma"/>
            </a:endParaRPr>
          </a:p>
          <a:p>
            <a:pPr marL="12700" marR="245110" algn="l" rtl="0" fontAlgn="base">
              <a:lnSpc>
                <a:spcPct val="1145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6E6767"/>
                </a:solidFill>
                <a:latin typeface="Tahoma"/>
                <a:cs typeface="Tahoma"/>
              </a:rPr>
              <a:t>Python </a:t>
            </a:r>
            <a:r>
              <a:rPr lang="en-IN" sz="800" b="1" dirty="0">
                <a:solidFill>
                  <a:srgbClr val="6E6767"/>
                </a:solidFill>
                <a:latin typeface="Tahoma"/>
                <a:cs typeface="Tahoma"/>
              </a:rPr>
              <a:t>– Secure and good for data-heavy applications.</a:t>
            </a:r>
            <a:r>
              <a:rPr lang="en-US" sz="800" b="1" dirty="0">
                <a:solidFill>
                  <a:srgbClr val="6E6767"/>
                </a:solidFill>
                <a:latin typeface="Tahoma"/>
                <a:cs typeface="Tahoma"/>
              </a:rPr>
              <a:t>​</a:t>
            </a:r>
          </a:p>
          <a:p>
            <a:pPr marL="12700" marR="245110" algn="l" rtl="0" fontAlgn="base">
              <a:lnSpc>
                <a:spcPct val="1145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6E6767"/>
              </a:solidFill>
              <a:latin typeface="Tahoma"/>
              <a:cs typeface="Tahoma"/>
            </a:endParaRPr>
          </a:p>
          <a:p>
            <a:pPr marL="12700" marR="245110" algn="l" rtl="0" fontAlgn="base">
              <a:lnSpc>
                <a:spcPct val="1145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6E6767"/>
                </a:solidFill>
                <a:latin typeface="Tahoma"/>
                <a:cs typeface="Tahoma"/>
              </a:rPr>
              <a:t>PHP – </a:t>
            </a:r>
            <a:r>
              <a:rPr lang="en-IN" sz="800" b="1" dirty="0">
                <a:solidFill>
                  <a:srgbClr val="6E6767"/>
                </a:solidFill>
                <a:latin typeface="Tahoma"/>
                <a:cs typeface="Tahoma"/>
              </a:rPr>
              <a:t>Popular for e-Commerce backends.</a:t>
            </a:r>
            <a:endParaRPr lang="en-US" sz="800" b="1" dirty="0">
              <a:solidFill>
                <a:srgbClr val="6E6767"/>
              </a:solidFill>
              <a:latin typeface="Tahoma"/>
              <a:cs typeface="Tahoma"/>
            </a:endParaRPr>
          </a:p>
          <a:p>
            <a:endParaRPr lang="en-IN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096A13DF-5E8F-9925-0092-C59CCB92D7EC}"/>
              </a:ext>
            </a:extLst>
          </p:cNvPr>
          <p:cNvSpPr/>
          <p:nvPr/>
        </p:nvSpPr>
        <p:spPr>
          <a:xfrm>
            <a:off x="1905" y="130175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7940" y="350393"/>
                </a:moveTo>
                <a:lnTo>
                  <a:pt x="0" y="350393"/>
                </a:lnTo>
                <a:lnTo>
                  <a:pt x="0" y="0"/>
                </a:lnTo>
                <a:lnTo>
                  <a:pt x="4607940" y="0"/>
                </a:lnTo>
                <a:lnTo>
                  <a:pt x="4607940" y="3503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sz="1600" dirty="0">
                <a:solidFill>
                  <a:srgbClr val="C00000"/>
                </a:solidFill>
                <a:latin typeface="Trebuchet MS" panose="020B0603020202020204" pitchFamily="34" charset="0"/>
              </a:rPr>
              <a:t> Tools &amp; Techniques</a:t>
            </a:r>
            <a:endParaRPr sz="1600" dirty="0">
              <a:solidFill>
                <a:srgbClr val="C0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object 4">
            <a:extLst>
              <a:ext uri="{FF2B5EF4-FFF2-40B4-BE49-F238E27FC236}">
                <a16:creationId xmlns:a16="http://schemas.microsoft.com/office/drawing/2014/main" id="{96146454-7C77-C9BA-857C-BF7A6FB6E490}"/>
              </a:ext>
            </a:extLst>
          </p:cNvPr>
          <p:cNvGrpSpPr/>
          <p:nvPr/>
        </p:nvGrpSpPr>
        <p:grpSpPr>
          <a:xfrm>
            <a:off x="-1" y="3355365"/>
            <a:ext cx="4608195" cy="109855"/>
            <a:chOff x="0" y="3346500"/>
            <a:chExt cx="4608195" cy="109855"/>
          </a:xfrm>
        </p:grpSpPr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2C3FB72C-7CA9-6BF7-9F7E-C1D790418E75}"/>
                </a:ext>
              </a:extLst>
            </p:cNvPr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33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5933" y="0"/>
                  </a:lnTo>
                  <a:lnTo>
                    <a:pt x="1535933" y="109600"/>
                  </a:lnTo>
                  <a:close/>
                </a:path>
              </a:pathLst>
            </a:custGeom>
            <a:solidFill>
              <a:srgbClr val="A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10FE1BB9-523F-C62A-A970-773934F3A57A}"/>
                </a:ext>
              </a:extLst>
            </p:cNvPr>
            <p:cNvSpPr/>
            <p:nvPr/>
          </p:nvSpPr>
          <p:spPr>
            <a:xfrm>
              <a:off x="1535933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6064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6064" y="0"/>
                  </a:lnTo>
                  <a:lnTo>
                    <a:pt x="1536064" y="10960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2A757482-DC67-CFAB-FC8A-CA00775F1421}"/>
                </a:ext>
              </a:extLst>
            </p:cNvPr>
            <p:cNvSpPr/>
            <p:nvPr/>
          </p:nvSpPr>
          <p:spPr>
            <a:xfrm>
              <a:off x="3071997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37" y="109600"/>
                  </a:moveTo>
                  <a:lnTo>
                    <a:pt x="0" y="109600"/>
                  </a:lnTo>
                  <a:lnTo>
                    <a:pt x="0" y="0"/>
                  </a:lnTo>
                  <a:lnTo>
                    <a:pt x="1535937" y="0"/>
                  </a:lnTo>
                  <a:lnTo>
                    <a:pt x="1535937" y="10960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2924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707</Words>
  <Application>Microsoft Office PowerPoint</Application>
  <PresentationFormat>Custom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5" baseType="lpstr">
      <vt:lpstr>-apple-system</vt:lpstr>
      <vt:lpstr>Arial</vt:lpstr>
      <vt:lpstr>Baskerville Old Face</vt:lpstr>
      <vt:lpstr>Calibri</vt:lpstr>
      <vt:lpstr>Constantia</vt:lpstr>
      <vt:lpstr>Garamond</vt:lpstr>
      <vt:lpstr>Google Sans</vt:lpstr>
      <vt:lpstr>Javanese Text</vt:lpstr>
      <vt:lpstr>Lucida Bright</vt:lpstr>
      <vt:lpstr>Lucida Sans Unicode</vt:lpstr>
      <vt:lpstr>OpenSymbol</vt:lpstr>
      <vt:lpstr>Sylfaen</vt:lpstr>
      <vt:lpstr>Tahoma</vt:lpstr>
      <vt:lpstr>Trebuchet MS</vt:lpstr>
      <vt:lpstr>Verdana</vt:lpstr>
      <vt:lpstr>Wingdings</vt:lpstr>
      <vt:lpstr>Office Theme</vt:lpstr>
      <vt:lpstr>[ The Manor &amp;  Main ]</vt:lpstr>
      <vt:lpstr>Introduction</vt:lpstr>
      <vt:lpstr>Objectives</vt:lpstr>
      <vt:lpstr>Problem Statement</vt:lpstr>
      <vt:lpstr>PowerPoint Presentation</vt:lpstr>
      <vt:lpstr>Methodology</vt:lpstr>
      <vt:lpstr>Product Design &amp; Development:</vt:lpstr>
      <vt:lpstr>PowerPoint Presentation</vt:lpstr>
      <vt:lpstr>PowerPoint Presentation</vt:lpstr>
      <vt:lpstr>Databases:​  MySQL – Relational databases for structured data. </vt:lpstr>
      <vt:lpstr>PowerPoint Presentation</vt:lpstr>
      <vt:lpstr>Expected Outcomes</vt:lpstr>
      <vt:lpstr>PowerPoint Presentation</vt:lpstr>
      <vt:lpstr>PowerPoint Presentation</vt:lpstr>
      <vt:lpstr>PowerPoint Presentation</vt:lpstr>
      <vt:lpstr>Conclusion</vt:lpstr>
      <vt:lpstr>Importance of Outcomes: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Synopsis( car rental ).pdf</dc:title>
  <dc:creator>Divesh Singh</dc:creator>
  <cp:keywords>DAGeNQ4hh_I,BAGUjTzrWII,0</cp:keywords>
  <cp:lastModifiedBy>Divesh Singh</cp:lastModifiedBy>
  <cp:revision>10</cp:revision>
  <dcterms:created xsi:type="dcterms:W3CDTF">2025-02-05T15:26:39Z</dcterms:created>
  <dcterms:modified xsi:type="dcterms:W3CDTF">2025-05-07T12:54:01Z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2025-02-05T00:00:00Z</vt:filetime>
  </property>
  <property fmtid="{D5CDD505-2E9C-101B-9397-08002B2CF9AE}" pid="3" name="Creator">
    <vt:lpwstr>Canva</vt:lpwstr>
  </property>
  <property fmtid="{D5CDD505-2E9C-101B-9397-08002B2CF9AE}" pid="4" name="LastSaved">
    <vt:filetime>2025-02-05T00:00:00Z</vt:filetime>
  </property>
  <property fmtid="{D5CDD505-2E9C-101B-9397-08002B2CF9AE}" pid="5" name="Producer">
    <vt:lpwstr>Canva</vt:lpwstr>
  </property>
</Properties>
</file>