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8" r:id="rId3"/>
    <p:sldId id="259" r:id="rId4"/>
    <p:sldId id="260" r:id="rId5"/>
    <p:sldId id="261" r:id="rId6"/>
    <p:sldId id="262" r:id="rId7"/>
    <p:sldId id="263" r:id="rId8"/>
    <p:sldId id="264" r:id="rId9"/>
    <p:sldId id="265"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813E157-F200-455F-9CC5-4BD8FC6A0DA2}" type="datetimeFigureOut">
              <a:rPr lang="en-US" smtClean="0"/>
              <a:t>11/29/2016</a:t>
            </a:fld>
            <a:endParaRPr lang="en-GB"/>
          </a:p>
        </p:txBody>
      </p:sp>
      <p:sp>
        <p:nvSpPr>
          <p:cNvPr id="16" name="Slide Number Placeholder 15"/>
          <p:cNvSpPr>
            <a:spLocks noGrp="1"/>
          </p:cNvSpPr>
          <p:nvPr>
            <p:ph type="sldNum" sz="quarter" idx="11"/>
          </p:nvPr>
        </p:nvSpPr>
        <p:spPr/>
        <p:txBody>
          <a:bodyPr/>
          <a:lstStyle/>
          <a:p>
            <a:fld id="{059FE5F3-261C-4B18-B4A3-4A5BBA4279E7}"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13E157-F200-455F-9CC5-4BD8FC6A0DA2}" type="datetimeFigureOut">
              <a:rPr lang="en-US" smtClean="0"/>
              <a:t>11/29/2016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9FE5F3-261C-4B18-B4A3-4A5BBA4279E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13E157-F200-455F-9CC5-4BD8FC6A0DA2}" type="datetimeFigureOut">
              <a:rPr lang="en-US" smtClean="0"/>
              <a:t>11/29/2016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9FE5F3-261C-4B18-B4A3-4A5BBA4279E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7813E157-F200-455F-9CC5-4BD8FC6A0DA2}" type="datetimeFigureOut">
              <a:rPr lang="en-US" smtClean="0"/>
              <a:t>11/29/2016</a:t>
            </a:fld>
            <a:endParaRPr lang="en-GB"/>
          </a:p>
        </p:txBody>
      </p:sp>
      <p:sp>
        <p:nvSpPr>
          <p:cNvPr id="15" name="Slide Number Placeholder 14"/>
          <p:cNvSpPr>
            <a:spLocks noGrp="1"/>
          </p:cNvSpPr>
          <p:nvPr>
            <p:ph type="sldNum" sz="quarter" idx="15"/>
          </p:nvPr>
        </p:nvSpPr>
        <p:spPr/>
        <p:txBody>
          <a:bodyPr/>
          <a:lstStyle>
            <a:lvl1pPr algn="ctr">
              <a:defRPr/>
            </a:lvl1pPr>
          </a:lstStyle>
          <a:p>
            <a:fld id="{059FE5F3-261C-4B18-B4A3-4A5BBA4279E7}" type="slidenum">
              <a:rPr lang="en-GB" smtClean="0"/>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13E157-F200-455F-9CC5-4BD8FC6A0DA2}" type="datetimeFigureOut">
              <a:rPr lang="en-US" smtClean="0"/>
              <a:t>11/29/2016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9FE5F3-261C-4B18-B4A3-4A5BBA4279E7}" type="slidenum">
              <a:rPr lang="en-GB" smtClean="0"/>
              <a:t>‹#›</a:t>
            </a:fld>
            <a:endParaRPr lang="en-GB"/>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813E157-F200-455F-9CC5-4BD8FC6A0DA2}" type="datetimeFigureOut">
              <a:rPr lang="en-US" smtClean="0"/>
              <a:t>11/29/2016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9FE5F3-261C-4B18-B4A3-4A5BBA4279E7}" type="slidenum">
              <a:rPr lang="en-GB" smtClean="0"/>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59FE5F3-261C-4B18-B4A3-4A5BBA4279E7}" type="slidenum">
              <a:rPr lang="en-GB" smtClean="0"/>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7813E157-F200-455F-9CC5-4BD8FC6A0DA2}" type="datetimeFigureOut">
              <a:rPr lang="en-US" smtClean="0"/>
              <a:t>11/29/2016</a:t>
            </a:fld>
            <a:endParaRPr lang="en-GB"/>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13E157-F200-455F-9CC5-4BD8FC6A0DA2}" type="datetimeFigureOut">
              <a:rPr lang="en-US" smtClean="0"/>
              <a:t>11/29/2016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9FE5F3-261C-4B18-B4A3-4A5BBA4279E7}" type="slidenum">
              <a:rPr lang="en-GB" smtClean="0"/>
              <a:t>‹#›</a:t>
            </a:fld>
            <a:endParaRPr lang="en-GB"/>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3E157-F200-455F-9CC5-4BD8FC6A0DA2}" type="datetimeFigureOut">
              <a:rPr lang="en-US" smtClean="0"/>
              <a:t>11/29/2016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9FE5F3-261C-4B18-B4A3-4A5BBA4279E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813E157-F200-455F-9CC5-4BD8FC6A0DA2}" type="datetimeFigureOut">
              <a:rPr lang="en-US" smtClean="0"/>
              <a:t>11/29/2016</a:t>
            </a:fld>
            <a:endParaRPr lang="en-GB"/>
          </a:p>
        </p:txBody>
      </p:sp>
      <p:sp>
        <p:nvSpPr>
          <p:cNvPr id="9" name="Slide Number Placeholder 8"/>
          <p:cNvSpPr>
            <a:spLocks noGrp="1"/>
          </p:cNvSpPr>
          <p:nvPr>
            <p:ph type="sldNum" sz="quarter" idx="15"/>
          </p:nvPr>
        </p:nvSpPr>
        <p:spPr/>
        <p:txBody>
          <a:bodyPr/>
          <a:lstStyle/>
          <a:p>
            <a:fld id="{059FE5F3-261C-4B18-B4A3-4A5BBA4279E7}" type="slidenum">
              <a:rPr lang="en-GB" smtClean="0"/>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7813E157-F200-455F-9CC5-4BD8FC6A0DA2}" type="datetimeFigureOut">
              <a:rPr lang="en-US" smtClean="0"/>
              <a:t>11/29/2016</a:t>
            </a:fld>
            <a:endParaRPr lang="en-GB"/>
          </a:p>
        </p:txBody>
      </p:sp>
      <p:sp>
        <p:nvSpPr>
          <p:cNvPr id="9" name="Slide Number Placeholder 8"/>
          <p:cNvSpPr>
            <a:spLocks noGrp="1"/>
          </p:cNvSpPr>
          <p:nvPr>
            <p:ph type="sldNum" sz="quarter" idx="11"/>
          </p:nvPr>
        </p:nvSpPr>
        <p:spPr/>
        <p:txBody>
          <a:bodyPr/>
          <a:lstStyle/>
          <a:p>
            <a:fld id="{059FE5F3-261C-4B18-B4A3-4A5BBA4279E7}"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fld id="{7813E157-F200-455F-9CC5-4BD8FC6A0DA2}" type="datetimeFigureOut">
              <a:rPr lang="en-US" smtClean="0"/>
              <a:t>11/29/2016</a:t>
            </a:fld>
            <a:endParaRPr lang="en-GB"/>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59FE5F3-261C-4B18-B4A3-4A5BBA4279E7}" type="slidenum">
              <a:rPr lang="en-GB" smtClean="0"/>
              <a:t>‹#›</a:t>
            </a:fld>
            <a:endParaRPr lang="en-GB"/>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agis.to/xLtLrxE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12" y="428610"/>
            <a:ext cx="6072230" cy="1371600"/>
          </a:xfrm>
        </p:spPr>
        <p:txBody>
          <a:bodyPr/>
          <a:lstStyle/>
          <a:p>
            <a:pPr algn="l"/>
            <a:r>
              <a:rPr lang="en-GB" b="1" dirty="0" smtClean="0"/>
              <a:t>Humber Parts Crib</a:t>
            </a:r>
            <a:endParaRPr lang="en-GB" b="1" dirty="0"/>
          </a:p>
        </p:txBody>
      </p:sp>
      <p:sp>
        <p:nvSpPr>
          <p:cNvPr id="10" name="Subtitle 2"/>
          <p:cNvSpPr txBox="1">
            <a:spLocks/>
          </p:cNvSpPr>
          <p:nvPr/>
        </p:nvSpPr>
        <p:spPr>
          <a:xfrm>
            <a:off x="1357290" y="2786064"/>
            <a:ext cx="6705600" cy="514350"/>
          </a:xfrm>
          <a:prstGeom prst="rect">
            <a:avLst/>
          </a:prstGeom>
        </p:spPr>
        <p:txBody>
          <a:bodyPr vert="horz" lIns="0" rIns="18288">
            <a:norm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GB" sz="2600" b="0" i="0" u="none" strike="noStrike" kern="1200" cap="none" spc="0" normalizeH="0" baseline="0" noProof="0" dirty="0" smtClean="0">
                <a:ln>
                  <a:noFill/>
                </a:ln>
                <a:solidFill>
                  <a:schemeClr val="bg1"/>
                </a:solidFill>
                <a:effectLst/>
                <a:uLnTx/>
                <a:uFillTx/>
                <a:latin typeface="+mn-lt"/>
                <a:ea typeface="+mn-ea"/>
                <a:cs typeface="+mn-cs"/>
              </a:rPr>
              <a:t>Presented by </a:t>
            </a:r>
            <a:r>
              <a:rPr kumimoji="0" lang="en-GB" sz="2600" b="0" i="0" u="none" strike="noStrike" kern="1200" cap="none" spc="0" normalizeH="0" baseline="0" noProof="0" dirty="0" err="1" smtClean="0">
                <a:ln>
                  <a:noFill/>
                </a:ln>
                <a:solidFill>
                  <a:schemeClr val="bg1"/>
                </a:solidFill>
                <a:effectLst/>
                <a:uLnTx/>
                <a:uFillTx/>
                <a:latin typeface="+mn-lt"/>
                <a:ea typeface="+mn-ea"/>
                <a:cs typeface="+mn-cs"/>
              </a:rPr>
              <a:t>Divesh</a:t>
            </a:r>
            <a:r>
              <a:rPr kumimoji="0" lang="en-GB" sz="2600" b="0" i="0" u="none" strike="noStrike" kern="1200" cap="none" spc="0" normalizeH="0" baseline="0" noProof="0" dirty="0" smtClean="0">
                <a:ln>
                  <a:noFill/>
                </a:ln>
                <a:solidFill>
                  <a:schemeClr val="bg1"/>
                </a:solidFill>
                <a:effectLst/>
                <a:uLnTx/>
                <a:uFillTx/>
                <a:latin typeface="+mn-lt"/>
                <a:ea typeface="+mn-ea"/>
                <a:cs typeface="+mn-cs"/>
              </a:rPr>
              <a:t> </a:t>
            </a:r>
            <a:r>
              <a:rPr kumimoji="0" lang="en-GB" sz="2600" b="0" i="0" u="none" strike="noStrike" kern="1200" cap="none" spc="0" normalizeH="0" baseline="0" noProof="0" dirty="0" err="1" smtClean="0">
                <a:ln>
                  <a:noFill/>
                </a:ln>
                <a:solidFill>
                  <a:schemeClr val="bg1"/>
                </a:solidFill>
                <a:effectLst/>
                <a:uLnTx/>
                <a:uFillTx/>
                <a:latin typeface="+mn-lt"/>
                <a:ea typeface="+mn-ea"/>
                <a:cs typeface="+mn-cs"/>
              </a:rPr>
              <a:t>Oree</a:t>
            </a:r>
            <a:endParaRPr kumimoji="0" lang="en-GB" sz="2600" b="0" i="0" u="none" strike="noStrike" kern="1200" cap="none" spc="0" normalizeH="0" baseline="0" noProof="0" dirty="0">
              <a:ln>
                <a:noFill/>
              </a:ln>
              <a:solidFill>
                <a:schemeClr val="bg1"/>
              </a:solidFill>
              <a:effectLst/>
              <a:uLnTx/>
              <a:uFillTx/>
              <a:latin typeface="+mn-lt"/>
              <a:ea typeface="+mn-ea"/>
              <a:cs typeface="+mn-cs"/>
            </a:endParaRPr>
          </a:p>
        </p:txBody>
      </p:sp>
      <p:sp>
        <p:nvSpPr>
          <p:cNvPr id="11" name="Subtitle 2"/>
          <p:cNvSpPr txBox="1">
            <a:spLocks/>
          </p:cNvSpPr>
          <p:nvPr/>
        </p:nvSpPr>
        <p:spPr>
          <a:xfrm>
            <a:off x="357158" y="3429006"/>
            <a:ext cx="6705600" cy="1178727"/>
          </a:xfrm>
          <a:prstGeom prst="rect">
            <a:avLst/>
          </a:prstGeom>
        </p:spPr>
        <p:txBody>
          <a:bodyPr vert="horz" lIns="0" rIns="18288">
            <a:normAutofit fontScale="70000" lnSpcReduction="20000"/>
          </a:bodyPr>
          <a:lstStyle/>
          <a:p>
            <a:pPr marL="0" marR="45720" lvl="0" indent="0"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GB" sz="2600" b="0" i="0" u="none" strike="noStrike" kern="1200" cap="none" spc="0" normalizeH="0" baseline="0" noProof="0" dirty="0" smtClean="0">
                <a:ln>
                  <a:noFill/>
                </a:ln>
                <a:solidFill>
                  <a:schemeClr val="bg1"/>
                </a:solidFill>
                <a:effectLst/>
                <a:uLnTx/>
                <a:uFillTx/>
                <a:latin typeface="+mn-lt"/>
                <a:ea typeface="+mn-ea"/>
                <a:cs typeface="+mn-cs"/>
              </a:rPr>
              <a:t>Member</a:t>
            </a:r>
            <a:r>
              <a:rPr kumimoji="0" lang="en-GB" sz="2600" b="0" i="0" u="none" strike="noStrike" kern="1200" cap="none" spc="0" normalizeH="0" noProof="0" dirty="0" smtClean="0">
                <a:ln>
                  <a:noFill/>
                </a:ln>
                <a:solidFill>
                  <a:schemeClr val="bg1"/>
                </a:solidFill>
                <a:effectLst/>
                <a:uLnTx/>
                <a:uFillTx/>
                <a:latin typeface="+mn-lt"/>
                <a:ea typeface="+mn-ea"/>
                <a:cs typeface="+mn-cs"/>
              </a:rPr>
              <a:t>s:</a:t>
            </a:r>
          </a:p>
          <a:p>
            <a:pPr marL="514350" marR="45720" lvl="0" indent="-514350" defTabSz="914400" rtl="0" eaLnBrk="1" fontAlgn="auto" latinLnBrk="0" hangingPunct="1">
              <a:lnSpc>
                <a:spcPct val="100000"/>
              </a:lnSpc>
              <a:spcBef>
                <a:spcPct val="20000"/>
              </a:spcBef>
              <a:spcAft>
                <a:spcPts val="0"/>
              </a:spcAft>
              <a:buClr>
                <a:schemeClr val="accent3"/>
              </a:buClr>
              <a:buSzPct val="95000"/>
              <a:buFont typeface="Wingdings 2"/>
              <a:buAutoNum type="arabicPeriod"/>
              <a:tabLst/>
              <a:defRPr/>
            </a:pPr>
            <a:r>
              <a:rPr lang="en-GB" sz="2600" dirty="0" err="1" smtClean="0">
                <a:solidFill>
                  <a:schemeClr val="bg1"/>
                </a:solidFill>
              </a:rPr>
              <a:t>Rafel</a:t>
            </a:r>
            <a:r>
              <a:rPr lang="en-GB" sz="2600" dirty="0" smtClean="0">
                <a:solidFill>
                  <a:schemeClr val="bg1"/>
                </a:solidFill>
              </a:rPr>
              <a:t> </a:t>
            </a:r>
            <a:r>
              <a:rPr lang="en-GB" sz="2600" dirty="0" err="1" smtClean="0">
                <a:solidFill>
                  <a:schemeClr val="bg1"/>
                </a:solidFill>
              </a:rPr>
              <a:t>Yashooa</a:t>
            </a:r>
            <a:endParaRPr lang="en-GB" sz="2600" dirty="0" smtClean="0">
              <a:solidFill>
                <a:schemeClr val="bg1"/>
              </a:solidFill>
            </a:endParaRPr>
          </a:p>
          <a:p>
            <a:pPr marL="514350" marR="45720" lvl="0" indent="-514350" defTabSz="914400" rtl="0" eaLnBrk="1" fontAlgn="auto" latinLnBrk="0" hangingPunct="1">
              <a:lnSpc>
                <a:spcPct val="100000"/>
              </a:lnSpc>
              <a:spcBef>
                <a:spcPct val="20000"/>
              </a:spcBef>
              <a:spcAft>
                <a:spcPts val="0"/>
              </a:spcAft>
              <a:buClr>
                <a:schemeClr val="accent3"/>
              </a:buClr>
              <a:buSzPct val="95000"/>
              <a:buFont typeface="Wingdings 2"/>
              <a:buAutoNum type="arabicPeriod"/>
              <a:tabLst/>
              <a:defRPr/>
            </a:pPr>
            <a:r>
              <a:rPr kumimoji="0" lang="en-GB" sz="2600" b="0" i="0" u="none" strike="noStrike" kern="1200" cap="none" spc="0" normalizeH="0" noProof="0" dirty="0" err="1" smtClean="0">
                <a:ln>
                  <a:noFill/>
                </a:ln>
                <a:solidFill>
                  <a:schemeClr val="bg1"/>
                </a:solidFill>
                <a:effectLst/>
                <a:uLnTx/>
                <a:uFillTx/>
                <a:latin typeface="+mn-lt"/>
                <a:ea typeface="+mn-ea"/>
                <a:cs typeface="+mn-cs"/>
              </a:rPr>
              <a:t>Masoud</a:t>
            </a:r>
            <a:r>
              <a:rPr kumimoji="0" lang="en-GB" sz="2600" b="0" i="0" u="none" strike="noStrike" kern="1200" cap="none" spc="0" normalizeH="0" noProof="0" dirty="0" smtClean="0">
                <a:ln>
                  <a:noFill/>
                </a:ln>
                <a:solidFill>
                  <a:schemeClr val="bg1"/>
                </a:solidFill>
                <a:effectLst/>
                <a:uLnTx/>
                <a:uFillTx/>
                <a:latin typeface="+mn-lt"/>
                <a:ea typeface="+mn-ea"/>
                <a:cs typeface="+mn-cs"/>
              </a:rPr>
              <a:t> </a:t>
            </a:r>
            <a:r>
              <a:rPr kumimoji="0" lang="en-GB" sz="2600" b="0" i="0" u="none" strike="noStrike" kern="1200" cap="none" spc="0" normalizeH="0" noProof="0" dirty="0" err="1" smtClean="0">
                <a:ln>
                  <a:noFill/>
                </a:ln>
                <a:solidFill>
                  <a:schemeClr val="bg1"/>
                </a:solidFill>
                <a:effectLst/>
                <a:uLnTx/>
                <a:uFillTx/>
                <a:latin typeface="+mn-lt"/>
                <a:ea typeface="+mn-ea"/>
                <a:cs typeface="+mn-cs"/>
              </a:rPr>
              <a:t>Raghuzar</a:t>
            </a:r>
            <a:endParaRPr kumimoji="0" lang="en-GB" sz="2600" b="0" i="0" u="none" strike="noStrike" kern="1200" cap="none" spc="0" normalizeH="0" noProof="0" dirty="0" smtClean="0">
              <a:ln>
                <a:noFill/>
              </a:ln>
              <a:solidFill>
                <a:schemeClr val="bg1"/>
              </a:solidFill>
              <a:effectLst/>
              <a:uLnTx/>
              <a:uFillTx/>
              <a:latin typeface="+mn-lt"/>
              <a:ea typeface="+mn-ea"/>
              <a:cs typeface="+mn-cs"/>
            </a:endParaRPr>
          </a:p>
          <a:p>
            <a:pPr marL="514350" marR="45720" lvl="0" indent="-514350" defTabSz="914400" rtl="0" eaLnBrk="1" fontAlgn="auto" latinLnBrk="0" hangingPunct="1">
              <a:lnSpc>
                <a:spcPct val="100000"/>
              </a:lnSpc>
              <a:spcBef>
                <a:spcPct val="20000"/>
              </a:spcBef>
              <a:spcAft>
                <a:spcPts val="0"/>
              </a:spcAft>
              <a:buClr>
                <a:schemeClr val="accent3"/>
              </a:buClr>
              <a:buSzPct val="95000"/>
              <a:buFont typeface="Wingdings 2"/>
              <a:buAutoNum type="arabicPeriod"/>
              <a:tabLst/>
              <a:defRPr/>
            </a:pPr>
            <a:r>
              <a:rPr lang="en-GB" sz="2600" dirty="0" err="1" smtClean="0">
                <a:solidFill>
                  <a:schemeClr val="bg1"/>
                </a:solidFill>
              </a:rPr>
              <a:t>Gurpreet</a:t>
            </a:r>
            <a:r>
              <a:rPr lang="en-GB" sz="2600" dirty="0" smtClean="0">
                <a:solidFill>
                  <a:schemeClr val="bg1"/>
                </a:solidFill>
              </a:rPr>
              <a:t> </a:t>
            </a:r>
            <a:r>
              <a:rPr lang="en-GB" sz="2600" dirty="0" err="1" smtClean="0">
                <a:solidFill>
                  <a:schemeClr val="bg1"/>
                </a:solidFill>
              </a:rPr>
              <a:t>Jia</a:t>
            </a:r>
            <a:endParaRPr kumimoji="0" lang="en-GB" sz="2600" b="0" i="0" u="none" strike="noStrike" kern="1200" cap="none" spc="0" normalizeH="0" noProof="0" dirty="0" smtClean="0">
              <a:ln>
                <a:noFill/>
              </a:ln>
              <a:solidFill>
                <a:schemeClr val="bg1"/>
              </a:solidFill>
              <a:effectLst/>
              <a:uLnTx/>
              <a:uFillTx/>
              <a:latin typeface="+mn-lt"/>
              <a:ea typeface="+mn-ea"/>
              <a:cs typeface="+mn-cs"/>
            </a:endParaRPr>
          </a:p>
        </p:txBody>
      </p:sp>
      <p:pic>
        <p:nvPicPr>
          <p:cNvPr id="20482" name="Picture 2" descr="Image result for tools logo black and white"/>
          <p:cNvPicPr>
            <a:picLocks noChangeAspect="1" noChangeArrowheads="1"/>
          </p:cNvPicPr>
          <p:nvPr/>
        </p:nvPicPr>
        <p:blipFill>
          <a:blip r:embed="rId2"/>
          <a:srcRect/>
          <a:stretch>
            <a:fillRect/>
          </a:stretch>
        </p:blipFill>
        <p:spPr bwMode="auto">
          <a:xfrm>
            <a:off x="785786" y="714362"/>
            <a:ext cx="1281113" cy="116998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8596" y="428610"/>
            <a:ext cx="8229600" cy="800100"/>
          </a:xfrm>
        </p:spPr>
        <p:txBody>
          <a:bodyPr/>
          <a:lstStyle/>
          <a:p>
            <a:r>
              <a:rPr lang="en-GB" b="1" dirty="0" smtClean="0"/>
              <a:t>Introduction [Proposal]</a:t>
            </a:r>
            <a:endParaRPr lang="en-GB" b="1" dirty="0"/>
          </a:p>
        </p:txBody>
      </p:sp>
      <p:sp>
        <p:nvSpPr>
          <p:cNvPr id="5" name="TextBox 4"/>
          <p:cNvSpPr txBox="1"/>
          <p:nvPr/>
        </p:nvSpPr>
        <p:spPr>
          <a:xfrm>
            <a:off x="571472" y="1428742"/>
            <a:ext cx="8215370" cy="369332"/>
          </a:xfrm>
          <a:prstGeom prst="rect">
            <a:avLst/>
          </a:prstGeom>
          <a:noFill/>
        </p:spPr>
        <p:txBody>
          <a:bodyPr wrap="square" rtlCol="0">
            <a:spAutoFit/>
          </a:bodyPr>
          <a:lstStyle/>
          <a:p>
            <a:pPr marL="342900" indent="-342900">
              <a:buAutoNum type="arabicPeriod"/>
            </a:pPr>
            <a:r>
              <a:rPr lang="en-GB" dirty="0" smtClean="0"/>
              <a:t>What is Humber Parts Crib?</a:t>
            </a:r>
          </a:p>
        </p:txBody>
      </p:sp>
      <p:sp>
        <p:nvSpPr>
          <p:cNvPr id="6" name="TextBox 5"/>
          <p:cNvSpPr txBox="1"/>
          <p:nvPr/>
        </p:nvSpPr>
        <p:spPr>
          <a:xfrm>
            <a:off x="571472" y="3000378"/>
            <a:ext cx="8215370" cy="369332"/>
          </a:xfrm>
          <a:prstGeom prst="rect">
            <a:avLst/>
          </a:prstGeom>
          <a:noFill/>
        </p:spPr>
        <p:txBody>
          <a:bodyPr wrap="square" rtlCol="0">
            <a:spAutoFit/>
          </a:bodyPr>
          <a:lstStyle/>
          <a:p>
            <a:pPr marL="342900" indent="-342900"/>
            <a:r>
              <a:rPr lang="en-GB" dirty="0" smtClean="0"/>
              <a:t>2.	How is it going to work?</a:t>
            </a:r>
          </a:p>
        </p:txBody>
      </p:sp>
      <p:sp>
        <p:nvSpPr>
          <p:cNvPr id="9" name="TextBox 8"/>
          <p:cNvSpPr txBox="1"/>
          <p:nvPr/>
        </p:nvSpPr>
        <p:spPr>
          <a:xfrm>
            <a:off x="357158" y="1785932"/>
            <a:ext cx="8429684" cy="1200329"/>
          </a:xfrm>
          <a:prstGeom prst="rect">
            <a:avLst/>
          </a:prstGeom>
          <a:noFill/>
        </p:spPr>
        <p:txBody>
          <a:bodyPr wrap="square" rtlCol="0">
            <a:spAutoFit/>
          </a:bodyPr>
          <a:lstStyle/>
          <a:p>
            <a:pPr marL="342900" indent="-342900"/>
            <a:r>
              <a:rPr lang="en-GB" dirty="0" smtClean="0">
                <a:solidFill>
                  <a:schemeClr val="bg1"/>
                </a:solidFill>
              </a:rPr>
              <a:t>      This project is a collaboration of the Humber Parts Crib which will allows students to sign off items for their labs on regular basis. In short, the main purpose of this whole project is to make the Humber Part Cribs more effective to deal with a large number of students.</a:t>
            </a:r>
          </a:p>
        </p:txBody>
      </p:sp>
      <p:sp>
        <p:nvSpPr>
          <p:cNvPr id="10" name="TextBox 9"/>
          <p:cNvSpPr txBox="1"/>
          <p:nvPr/>
        </p:nvSpPr>
        <p:spPr>
          <a:xfrm>
            <a:off x="357158" y="3357568"/>
            <a:ext cx="8215338" cy="1477328"/>
          </a:xfrm>
          <a:prstGeom prst="rect">
            <a:avLst/>
          </a:prstGeom>
          <a:noFill/>
        </p:spPr>
        <p:txBody>
          <a:bodyPr wrap="square" rtlCol="0">
            <a:spAutoFit/>
          </a:bodyPr>
          <a:lstStyle/>
          <a:p>
            <a:pPr marL="342900" indent="-342900"/>
            <a:r>
              <a:rPr lang="en-GB" dirty="0" smtClean="0">
                <a:solidFill>
                  <a:schemeClr val="bg1"/>
                </a:solidFill>
              </a:rPr>
              <a:t>      So basically, I will have a camera which I will use in order to scan the barcode strip on the student card and that barcode will get input electronically in the system. I will be using the LED on the PCB to show if the barcode was scanned successfully. Once it is scanned, that barcode information is sent on a txt file where the user can see and have access to it. </a:t>
            </a:r>
            <a:endParaRPr lang="en-GB" dirty="0" smtClean="0">
              <a:solidFill>
                <a:schemeClr val="bg1"/>
              </a:solidFill>
            </a:endParaRPr>
          </a:p>
        </p:txBody>
      </p:sp>
      <p:pic>
        <p:nvPicPr>
          <p:cNvPr id="11" name="Picture 2" descr="Image result for tools logo black and white"/>
          <p:cNvPicPr>
            <a:picLocks noChangeAspect="1" noChangeArrowheads="1"/>
          </p:cNvPicPr>
          <p:nvPr/>
        </p:nvPicPr>
        <p:blipFill>
          <a:blip r:embed="rId2"/>
          <a:srcRect/>
          <a:stretch>
            <a:fillRect/>
          </a:stretch>
        </p:blipFill>
        <p:spPr bwMode="auto">
          <a:xfrm>
            <a:off x="6786578" y="285734"/>
            <a:ext cx="1281113" cy="116998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8596" y="428610"/>
            <a:ext cx="8229600" cy="800100"/>
          </a:xfrm>
        </p:spPr>
        <p:txBody>
          <a:bodyPr/>
          <a:lstStyle/>
          <a:p>
            <a:r>
              <a:rPr lang="en-GB" b="1" dirty="0" smtClean="0"/>
              <a:t>Introduction [Proposal]</a:t>
            </a:r>
            <a:endParaRPr lang="en-GB" b="1" dirty="0"/>
          </a:p>
        </p:txBody>
      </p:sp>
      <p:sp>
        <p:nvSpPr>
          <p:cNvPr id="7" name="TextBox 6"/>
          <p:cNvSpPr txBox="1"/>
          <p:nvPr/>
        </p:nvSpPr>
        <p:spPr>
          <a:xfrm>
            <a:off x="571472" y="1607337"/>
            <a:ext cx="8215370" cy="369332"/>
          </a:xfrm>
          <a:prstGeom prst="rect">
            <a:avLst/>
          </a:prstGeom>
          <a:noFill/>
        </p:spPr>
        <p:txBody>
          <a:bodyPr wrap="square" rtlCol="0">
            <a:spAutoFit/>
          </a:bodyPr>
          <a:lstStyle/>
          <a:p>
            <a:pPr marL="342900" indent="-342900"/>
            <a:r>
              <a:rPr lang="en-GB" dirty="0" smtClean="0"/>
              <a:t>3.	Benefit of doing this project?</a:t>
            </a:r>
          </a:p>
        </p:txBody>
      </p:sp>
      <p:sp>
        <p:nvSpPr>
          <p:cNvPr id="13" name="TextBox 12"/>
          <p:cNvSpPr txBox="1"/>
          <p:nvPr/>
        </p:nvSpPr>
        <p:spPr>
          <a:xfrm>
            <a:off x="714348" y="2000246"/>
            <a:ext cx="7358114" cy="646331"/>
          </a:xfrm>
          <a:prstGeom prst="rect">
            <a:avLst/>
          </a:prstGeom>
          <a:noFill/>
        </p:spPr>
        <p:txBody>
          <a:bodyPr wrap="square" rtlCol="0">
            <a:spAutoFit/>
          </a:bodyPr>
          <a:lstStyle/>
          <a:p>
            <a:pPr>
              <a:buFont typeface="Arial" pitchFamily="34" charset="0"/>
              <a:buChar char="•"/>
            </a:pPr>
            <a:r>
              <a:rPr lang="en-GB" dirty="0" smtClean="0">
                <a:solidFill>
                  <a:schemeClr val="bg1"/>
                </a:solidFill>
              </a:rPr>
              <a:t>      It is a project for Humber College, beneficial for the faculty and            students</a:t>
            </a:r>
            <a:endParaRPr lang="en-GB" dirty="0">
              <a:solidFill>
                <a:schemeClr val="bg1"/>
              </a:solidFill>
            </a:endParaRPr>
          </a:p>
        </p:txBody>
      </p:sp>
      <p:sp>
        <p:nvSpPr>
          <p:cNvPr id="15" name="TextBox 14"/>
          <p:cNvSpPr txBox="1"/>
          <p:nvPr/>
        </p:nvSpPr>
        <p:spPr>
          <a:xfrm>
            <a:off x="714348" y="2857502"/>
            <a:ext cx="7358114" cy="369332"/>
          </a:xfrm>
          <a:prstGeom prst="rect">
            <a:avLst/>
          </a:prstGeom>
          <a:noFill/>
        </p:spPr>
        <p:txBody>
          <a:bodyPr wrap="square" rtlCol="0">
            <a:spAutoFit/>
          </a:bodyPr>
          <a:lstStyle/>
          <a:p>
            <a:pPr>
              <a:buFont typeface="Arial" pitchFamily="34" charset="0"/>
              <a:buChar char="•"/>
            </a:pPr>
            <a:r>
              <a:rPr lang="en-GB" dirty="0" smtClean="0">
                <a:solidFill>
                  <a:schemeClr val="bg1"/>
                </a:solidFill>
              </a:rPr>
              <a:t>      More effective and less time consuming – Easy to keep track of items</a:t>
            </a:r>
            <a:endParaRPr lang="en-GB" dirty="0">
              <a:solidFill>
                <a:schemeClr val="bg1"/>
              </a:solidFill>
            </a:endParaRPr>
          </a:p>
        </p:txBody>
      </p:sp>
      <p:sp>
        <p:nvSpPr>
          <p:cNvPr id="16" name="TextBox 15"/>
          <p:cNvSpPr txBox="1"/>
          <p:nvPr/>
        </p:nvSpPr>
        <p:spPr>
          <a:xfrm>
            <a:off x="714348" y="3429006"/>
            <a:ext cx="7358114" cy="646331"/>
          </a:xfrm>
          <a:prstGeom prst="rect">
            <a:avLst/>
          </a:prstGeom>
          <a:noFill/>
        </p:spPr>
        <p:txBody>
          <a:bodyPr wrap="square" rtlCol="0">
            <a:spAutoFit/>
          </a:bodyPr>
          <a:lstStyle/>
          <a:p>
            <a:pPr>
              <a:buFont typeface="Arial" pitchFamily="34" charset="0"/>
              <a:buChar char="•"/>
            </a:pPr>
            <a:r>
              <a:rPr lang="en-GB" dirty="0" smtClean="0">
                <a:solidFill>
                  <a:schemeClr val="bg1"/>
                </a:solidFill>
              </a:rPr>
              <a:t>      Save paper – Instead of using paper to sign off, everything is done electronically</a:t>
            </a:r>
            <a:endParaRPr lang="en-GB" dirty="0">
              <a:solidFill>
                <a:schemeClr val="bg1"/>
              </a:solidFill>
            </a:endParaRPr>
          </a:p>
        </p:txBody>
      </p:sp>
      <p:pic>
        <p:nvPicPr>
          <p:cNvPr id="17" name="Picture 2" descr="Image result for tools logo black and white"/>
          <p:cNvPicPr>
            <a:picLocks noChangeAspect="1" noChangeArrowheads="1"/>
          </p:cNvPicPr>
          <p:nvPr/>
        </p:nvPicPr>
        <p:blipFill>
          <a:blip r:embed="rId2"/>
          <a:srcRect/>
          <a:stretch>
            <a:fillRect/>
          </a:stretch>
        </p:blipFill>
        <p:spPr bwMode="auto">
          <a:xfrm>
            <a:off x="6786578" y="285734"/>
            <a:ext cx="1281113" cy="116998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357172"/>
            <a:ext cx="8352000" cy="914400"/>
          </a:xfrm>
        </p:spPr>
        <p:txBody>
          <a:bodyPr/>
          <a:lstStyle/>
          <a:p>
            <a:r>
              <a:rPr lang="en-GB" dirty="0" smtClean="0"/>
              <a:t>Budget</a:t>
            </a:r>
            <a:endParaRPr lang="en-GB" dirty="0"/>
          </a:p>
        </p:txBody>
      </p:sp>
      <p:pic>
        <p:nvPicPr>
          <p:cNvPr id="1026" name="Picture 2" descr="C:\Users\010821\Desktop\Capturesfcac.JPG"/>
          <p:cNvPicPr>
            <a:picLocks noChangeAspect="1" noChangeArrowheads="1"/>
          </p:cNvPicPr>
          <p:nvPr/>
        </p:nvPicPr>
        <p:blipFill>
          <a:blip r:embed="rId2"/>
          <a:srcRect l="1710" t="3807"/>
          <a:stretch>
            <a:fillRect/>
          </a:stretch>
        </p:blipFill>
        <p:spPr bwMode="auto">
          <a:xfrm>
            <a:off x="428596" y="1714494"/>
            <a:ext cx="8536000" cy="2643206"/>
          </a:xfrm>
          <a:prstGeom prst="rect">
            <a:avLst/>
          </a:prstGeom>
          <a:noFill/>
        </p:spPr>
      </p:pic>
      <p:pic>
        <p:nvPicPr>
          <p:cNvPr id="5" name="Picture 2" descr="Image result for tools logo black and white"/>
          <p:cNvPicPr>
            <a:picLocks noChangeAspect="1" noChangeArrowheads="1"/>
          </p:cNvPicPr>
          <p:nvPr/>
        </p:nvPicPr>
        <p:blipFill>
          <a:blip r:embed="rId3"/>
          <a:srcRect/>
          <a:stretch>
            <a:fillRect/>
          </a:stretch>
        </p:blipFill>
        <p:spPr bwMode="auto">
          <a:xfrm>
            <a:off x="7358082" y="285734"/>
            <a:ext cx="1281113" cy="1169988"/>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Schedule </a:t>
            </a:r>
            <a:r>
              <a:rPr lang="en-GB" dirty="0" smtClean="0"/>
              <a:t>[continued...]</a:t>
            </a:r>
            <a:endParaRPr lang="en-GB" dirty="0"/>
          </a:p>
        </p:txBody>
      </p:sp>
      <p:pic>
        <p:nvPicPr>
          <p:cNvPr id="4" name="Picture 2" descr="http://puu.sh/sxtl7/5faf53c167.png"/>
          <p:cNvPicPr>
            <a:picLocks noChangeAspect="1" noChangeArrowheads="1"/>
          </p:cNvPicPr>
          <p:nvPr/>
        </p:nvPicPr>
        <p:blipFill>
          <a:blip r:embed="rId2">
            <a:extLst>
              <a:ext uri="{28A0092B-C50C-407E-A947-70E740481C1C}">
                <a14:useLocalDpi xmlns:a14="http://schemas.microsoft.com/office/drawing/2010/main" xmlns="" val="0"/>
              </a:ext>
            </a:extLst>
          </a:blip>
          <a:srcRect l="3509"/>
          <a:stretch>
            <a:fillRect/>
          </a:stretch>
        </p:blipFill>
        <p:spPr bwMode="auto">
          <a:xfrm>
            <a:off x="571472" y="1214428"/>
            <a:ext cx="7858180" cy="3500463"/>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Image result for tools logo black and white"/>
          <p:cNvPicPr>
            <a:picLocks noChangeAspect="1" noChangeArrowheads="1"/>
          </p:cNvPicPr>
          <p:nvPr/>
        </p:nvPicPr>
        <p:blipFill>
          <a:blip r:embed="rId3"/>
          <a:srcRect/>
          <a:stretch>
            <a:fillRect/>
          </a:stretch>
        </p:blipFill>
        <p:spPr bwMode="auto">
          <a:xfrm>
            <a:off x="7572397" y="285734"/>
            <a:ext cx="938678" cy="85725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Schedule</a:t>
            </a:r>
            <a:endParaRPr lang="en-GB" dirty="0"/>
          </a:p>
        </p:txBody>
      </p:sp>
      <p:pic>
        <p:nvPicPr>
          <p:cNvPr id="5" name="Picture 4"/>
          <p:cNvPicPr>
            <a:picLocks noChangeAspect="1"/>
          </p:cNvPicPr>
          <p:nvPr/>
        </p:nvPicPr>
        <p:blipFill>
          <a:blip r:embed="rId2"/>
          <a:srcRect l="2593" b="-2128"/>
          <a:stretch>
            <a:fillRect/>
          </a:stretch>
        </p:blipFill>
        <p:spPr>
          <a:xfrm>
            <a:off x="571472" y="1214428"/>
            <a:ext cx="8052198" cy="3429024"/>
          </a:xfrm>
          <a:prstGeom prst="rect">
            <a:avLst/>
          </a:prstGeom>
        </p:spPr>
      </p:pic>
      <p:pic>
        <p:nvPicPr>
          <p:cNvPr id="6" name="Picture 2" descr="Image result for tools logo black and white"/>
          <p:cNvPicPr>
            <a:picLocks noChangeAspect="1" noChangeArrowheads="1"/>
          </p:cNvPicPr>
          <p:nvPr/>
        </p:nvPicPr>
        <p:blipFill>
          <a:blip r:embed="rId3"/>
          <a:srcRect/>
          <a:stretch>
            <a:fillRect/>
          </a:stretch>
        </p:blipFill>
        <p:spPr bwMode="auto">
          <a:xfrm>
            <a:off x="7215206" y="357172"/>
            <a:ext cx="785818" cy="71765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285734"/>
            <a:ext cx="8229600" cy="914400"/>
          </a:xfrm>
        </p:spPr>
        <p:txBody>
          <a:bodyPr/>
          <a:lstStyle/>
          <a:p>
            <a:r>
              <a:rPr lang="en-GB" dirty="0" smtClean="0"/>
              <a:t>Build Video</a:t>
            </a:r>
            <a:endParaRPr lang="en-GB" dirty="0"/>
          </a:p>
        </p:txBody>
      </p:sp>
      <p:sp>
        <p:nvSpPr>
          <p:cNvPr id="4" name="TextBox 3"/>
          <p:cNvSpPr txBox="1"/>
          <p:nvPr/>
        </p:nvSpPr>
        <p:spPr>
          <a:xfrm>
            <a:off x="571472" y="1500180"/>
            <a:ext cx="72152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hlinkClick r:id="rId2"/>
              </a:rPr>
              <a:t>http://magis.to/xLtLrxEL</a:t>
            </a:r>
            <a:endParaRPr lang="en-GB" dirty="0"/>
          </a:p>
        </p:txBody>
      </p:sp>
      <p:pic>
        <p:nvPicPr>
          <p:cNvPr id="5" name="Picture 2" descr="Image result for tools logo black and white"/>
          <p:cNvPicPr>
            <a:picLocks noChangeAspect="1" noChangeArrowheads="1"/>
          </p:cNvPicPr>
          <p:nvPr/>
        </p:nvPicPr>
        <p:blipFill>
          <a:blip r:embed="rId3"/>
          <a:srcRect/>
          <a:stretch>
            <a:fillRect/>
          </a:stretch>
        </p:blipFill>
        <p:spPr bwMode="auto">
          <a:xfrm>
            <a:off x="7072330" y="357172"/>
            <a:ext cx="938678" cy="85725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714362"/>
            <a:ext cx="8229600" cy="914400"/>
          </a:xfrm>
        </p:spPr>
        <p:txBody>
          <a:bodyPr>
            <a:normAutofit fontScale="90000"/>
          </a:bodyPr>
          <a:lstStyle/>
          <a:p>
            <a:r>
              <a:rPr lang="en-GB" dirty="0" smtClean="0"/>
              <a:t/>
            </a:r>
            <a:br>
              <a:rPr lang="en-GB" dirty="0" smtClean="0"/>
            </a:br>
            <a:r>
              <a:rPr lang="en-GB" dirty="0" smtClean="0"/>
              <a:t>Course knowledge utilized from previous courses:</a:t>
            </a:r>
            <a:endParaRPr lang="en-GB" dirty="0"/>
          </a:p>
        </p:txBody>
      </p:sp>
      <p:sp>
        <p:nvSpPr>
          <p:cNvPr id="4" name="TextBox 3"/>
          <p:cNvSpPr txBox="1"/>
          <p:nvPr/>
        </p:nvSpPr>
        <p:spPr>
          <a:xfrm>
            <a:off x="571472" y="1643056"/>
            <a:ext cx="8143932" cy="3139321"/>
          </a:xfrm>
          <a:prstGeom prst="rect">
            <a:avLst/>
          </a:prstGeom>
          <a:noFill/>
        </p:spPr>
        <p:txBody>
          <a:bodyPr wrap="square" rtlCol="0">
            <a:spAutoFit/>
          </a:bodyPr>
          <a:lstStyle/>
          <a:p>
            <a:pPr marL="342900" lvl="0" indent="-342900">
              <a:lnSpc>
                <a:spcPct val="200000"/>
              </a:lnSpc>
              <a:buAutoNum type="arabicPeriod"/>
            </a:pPr>
            <a:r>
              <a:rPr lang="en-CA" dirty="0" smtClean="0"/>
              <a:t>Construction </a:t>
            </a:r>
            <a:r>
              <a:rPr lang="en-CA" dirty="0"/>
              <a:t>of circuits from CENG 215 Digital And Interfacing </a:t>
            </a:r>
            <a:r>
              <a:rPr lang="en-CA" dirty="0" smtClean="0"/>
              <a:t>Systems, </a:t>
            </a:r>
          </a:p>
          <a:p>
            <a:pPr marL="342900" lvl="0" indent="-342900">
              <a:lnSpc>
                <a:spcPct val="200000"/>
              </a:lnSpc>
              <a:buAutoNum type="arabicPeriod"/>
            </a:pPr>
            <a:r>
              <a:rPr lang="en-CA" dirty="0" smtClean="0"/>
              <a:t>Soldering of the PCB from TECH 150 </a:t>
            </a:r>
            <a:r>
              <a:rPr lang="en-GB" dirty="0"/>
              <a:t>Electronic Devices &amp; </a:t>
            </a:r>
            <a:r>
              <a:rPr lang="en-GB" dirty="0" smtClean="0"/>
              <a:t>Circuits</a:t>
            </a:r>
            <a:endParaRPr lang="en-GB" dirty="0"/>
          </a:p>
          <a:p>
            <a:pPr lvl="0">
              <a:lnSpc>
                <a:spcPct val="200000"/>
              </a:lnSpc>
            </a:pPr>
            <a:r>
              <a:rPr lang="en-CA" dirty="0" smtClean="0"/>
              <a:t>3.   Rapid </a:t>
            </a:r>
            <a:r>
              <a:rPr lang="en-CA" dirty="0"/>
              <a:t>application development and Gantt charts from CENG 216 </a:t>
            </a:r>
            <a:r>
              <a:rPr lang="en-CA" dirty="0" smtClean="0"/>
              <a:t>Intro to </a:t>
            </a:r>
            <a:r>
              <a:rPr lang="en-CA" dirty="0"/>
              <a:t>Software Engineering,</a:t>
            </a:r>
            <a:endParaRPr lang="en-GB" dirty="0"/>
          </a:p>
          <a:p>
            <a:pPr marL="342900" indent="-342900">
              <a:lnSpc>
                <a:spcPct val="200000"/>
              </a:lnSpc>
              <a:buFontTx/>
              <a:buAutoNum type="arabicPeriod" startAt="4"/>
            </a:pPr>
            <a:r>
              <a:rPr lang="en-CA" dirty="0" smtClean="0"/>
              <a:t>Connecting and creating database </a:t>
            </a:r>
            <a:r>
              <a:rPr lang="en-GB" dirty="0"/>
              <a:t>CENG</a:t>
            </a:r>
            <a:r>
              <a:rPr lang="en-GB" b="1" dirty="0"/>
              <a:t> </a:t>
            </a:r>
            <a:r>
              <a:rPr lang="en-GB" dirty="0" smtClean="0"/>
              <a:t>319 Software Project</a:t>
            </a:r>
          </a:p>
          <a:p>
            <a:pPr marL="342900" indent="-342900"/>
            <a:endParaRPr lang="en-GB" dirty="0"/>
          </a:p>
        </p:txBody>
      </p:sp>
      <p:pic>
        <p:nvPicPr>
          <p:cNvPr id="5" name="Picture 2" descr="Image result for tools logo black and white"/>
          <p:cNvPicPr>
            <a:picLocks noChangeAspect="1" noChangeArrowheads="1"/>
          </p:cNvPicPr>
          <p:nvPr/>
        </p:nvPicPr>
        <p:blipFill>
          <a:blip r:embed="rId2"/>
          <a:srcRect/>
          <a:stretch>
            <a:fillRect/>
          </a:stretch>
        </p:blipFill>
        <p:spPr bwMode="auto">
          <a:xfrm>
            <a:off x="8001024" y="4143386"/>
            <a:ext cx="704008" cy="64294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2910" y="1928808"/>
            <a:ext cx="8229600" cy="914400"/>
          </a:xfrm>
        </p:spPr>
        <p:txBody>
          <a:bodyPr/>
          <a:lstStyle/>
          <a:p>
            <a:pPr algn="ctr"/>
            <a:r>
              <a:rPr lang="en-GB" dirty="0" smtClean="0"/>
              <a:t>Thank you! </a:t>
            </a:r>
            <a:r>
              <a:rPr lang="en-GB" dirty="0" smtClean="0">
                <a:sym typeface="Wingdings" pitchFamily="2" charset="2"/>
              </a:rPr>
              <a:t></a:t>
            </a:r>
            <a:endParaRPr lang="en-GB" dirty="0"/>
          </a:p>
        </p:txBody>
      </p:sp>
      <p:sp>
        <p:nvSpPr>
          <p:cNvPr id="6" name="Title 2"/>
          <p:cNvSpPr txBox="1">
            <a:spLocks/>
          </p:cNvSpPr>
          <p:nvPr/>
        </p:nvSpPr>
        <p:spPr>
          <a:xfrm>
            <a:off x="609600" y="266700"/>
            <a:ext cx="8229600" cy="914400"/>
          </a:xfrm>
          <a:prstGeom prst="rect">
            <a:avLst/>
          </a:prstGeom>
          <a:ln w="6350" cap="rnd">
            <a:noFill/>
          </a:ln>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4200" b="1" i="0" u="none" strike="noStrike" kern="1200" cap="none" spc="-100" normalizeH="0" baseline="0" noProof="0" dirty="0" smtClean="0">
                <a:ln w="3200">
                  <a:solidFill>
                    <a:schemeClr val="bg2">
                      <a:shade val="75000"/>
                      <a:alpha val="25000"/>
                    </a:schemeClr>
                  </a:solidFill>
                  <a:prstDash val="solid"/>
                  <a:round/>
                </a:ln>
                <a:solidFill>
                  <a:schemeClr val="bg1"/>
                </a:solidFill>
                <a:effectLst>
                  <a:innerShdw blurRad="50800" dist="25400" dir="13500000">
                    <a:prstClr val="black">
                      <a:alpha val="70000"/>
                    </a:prstClr>
                  </a:innerShdw>
                </a:effectLst>
                <a:uLnTx/>
                <a:uFillTx/>
                <a:latin typeface="+mj-lt"/>
                <a:ea typeface="+mj-ea"/>
                <a:cs typeface="+mj-cs"/>
              </a:rPr>
              <a:t>DEMO</a:t>
            </a:r>
            <a:endParaRPr kumimoji="0" lang="en-GB" sz="4200" b="1" i="0" u="none" strike="noStrike" kern="1200" cap="none" spc="-100" normalizeH="0" baseline="0" noProof="0" dirty="0">
              <a:ln w="3200">
                <a:solidFill>
                  <a:schemeClr val="bg2">
                    <a:shade val="75000"/>
                    <a:alpha val="25000"/>
                  </a:schemeClr>
                </a:solidFill>
                <a:prstDash val="solid"/>
                <a:round/>
              </a:ln>
              <a:solidFill>
                <a:schemeClr val="bg1"/>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841</TotalTime>
  <Words>272</Words>
  <Application>Microsoft Office PowerPoint</Application>
  <PresentationFormat>On-screen Show (16:9)</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Paper</vt:lpstr>
      <vt:lpstr>Humber Parts Crib</vt:lpstr>
      <vt:lpstr>Introduction [Proposal]</vt:lpstr>
      <vt:lpstr>Introduction [Proposal]</vt:lpstr>
      <vt:lpstr>Budget</vt:lpstr>
      <vt:lpstr>Schedule [continued...]</vt:lpstr>
      <vt:lpstr>Schedule</vt:lpstr>
      <vt:lpstr>Build Video</vt:lpstr>
      <vt:lpstr> Course knowledge utilized from previous courses: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Humber Parts Crib</dc:title>
  <dc:creator>010821</dc:creator>
  <cp:lastModifiedBy>010821</cp:lastModifiedBy>
  <cp:revision>39</cp:revision>
  <dcterms:created xsi:type="dcterms:W3CDTF">2016-11-30T00:29:49Z</dcterms:created>
  <dcterms:modified xsi:type="dcterms:W3CDTF">2016-11-30T14:31:19Z</dcterms:modified>
</cp:coreProperties>
</file>