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9" r:id="rId3"/>
    <p:sldId id="258"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4"/>
  </p:normalViewPr>
  <p:slideViewPr>
    <p:cSldViewPr snapToGrid="0" snapToObjects="1">
      <p:cViewPr varScale="1">
        <p:scale>
          <a:sx n="106" d="100"/>
          <a:sy n="106" d="100"/>
        </p:scale>
        <p:origin x="792" y="184"/>
      </p:cViewPr>
      <p:guideLst/>
    </p:cSldViewPr>
  </p:slideViewPr>
  <p:notesTextViewPr>
    <p:cViewPr>
      <p:scale>
        <a:sx n="40" d="100"/>
        <a:sy n="4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B9B763-280B-7742-837C-5417D246A032}" type="datetimeFigureOut">
              <a:rPr lang="en-US" smtClean="0"/>
              <a:t>10/1/19</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D7CA0-2788-2549-884B-CE55A57FF3F8}" type="slidenum">
              <a:rPr lang="en-US" smtClean="0"/>
              <a:t>‹N°›</a:t>
            </a:fld>
            <a:endParaRPr lang="en-US"/>
          </a:p>
        </p:txBody>
      </p:sp>
    </p:spTree>
    <p:extLst>
      <p:ext uri="{BB962C8B-B14F-4D97-AF65-F5344CB8AC3E}">
        <p14:creationId xmlns:p14="http://schemas.microsoft.com/office/powerpoint/2010/main" val="356444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CF31A7-B7D8-D746-885D-9CF08EB6C5E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0D91E30-226D-0A41-BA21-EBB1C2AE39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82B1E25-5186-2F4B-9AB7-1C3C74C8F260}"/>
              </a:ext>
            </a:extLst>
          </p:cNvPr>
          <p:cNvSpPr>
            <a:spLocks noGrp="1"/>
          </p:cNvSpPr>
          <p:nvPr>
            <p:ph type="dt" sz="half" idx="10"/>
          </p:nvPr>
        </p:nvSpPr>
        <p:spPr/>
        <p:txBody>
          <a:bodyPr/>
          <a:lstStyle/>
          <a:p>
            <a:fld id="{8B8767B6-816B-FA46-9B81-5E1B72C413A8}" type="datetimeFigureOut">
              <a:rPr lang="fr-FR" smtClean="0"/>
              <a:t>01/10/2019</a:t>
            </a:fld>
            <a:endParaRPr lang="fr-FR"/>
          </a:p>
        </p:txBody>
      </p:sp>
      <p:sp>
        <p:nvSpPr>
          <p:cNvPr id="5" name="Espace réservé du pied de page 4">
            <a:extLst>
              <a:ext uri="{FF2B5EF4-FFF2-40B4-BE49-F238E27FC236}">
                <a16:creationId xmlns:a16="http://schemas.microsoft.com/office/drawing/2014/main" id="{ED77802E-F101-FE40-9A74-8C640746323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F413177-95E0-9F4C-BCAD-65611A729FD2}"/>
              </a:ext>
            </a:extLst>
          </p:cNvPr>
          <p:cNvSpPr>
            <a:spLocks noGrp="1"/>
          </p:cNvSpPr>
          <p:nvPr>
            <p:ph type="sldNum" sz="quarter" idx="12"/>
          </p:nvPr>
        </p:nvSpPr>
        <p:spPr/>
        <p:txBody>
          <a:bodyPr/>
          <a:lstStyle/>
          <a:p>
            <a:fld id="{670792F0-6F87-0947-8789-8CAA6471CD9A}" type="slidenum">
              <a:rPr lang="fr-FR" smtClean="0"/>
              <a:t>‹N°›</a:t>
            </a:fld>
            <a:endParaRPr lang="fr-FR"/>
          </a:p>
        </p:txBody>
      </p:sp>
    </p:spTree>
    <p:extLst>
      <p:ext uri="{BB962C8B-B14F-4D97-AF65-F5344CB8AC3E}">
        <p14:creationId xmlns:p14="http://schemas.microsoft.com/office/powerpoint/2010/main" val="4025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CE3C95-F315-0F4D-AF98-DDB352B1726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83756B7-F61B-5E47-A421-BCF2EC59085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986934D-CC25-EF47-A582-53085910BB8A}"/>
              </a:ext>
            </a:extLst>
          </p:cNvPr>
          <p:cNvSpPr>
            <a:spLocks noGrp="1"/>
          </p:cNvSpPr>
          <p:nvPr>
            <p:ph type="dt" sz="half" idx="10"/>
          </p:nvPr>
        </p:nvSpPr>
        <p:spPr/>
        <p:txBody>
          <a:bodyPr/>
          <a:lstStyle/>
          <a:p>
            <a:fld id="{8B8767B6-816B-FA46-9B81-5E1B72C413A8}" type="datetimeFigureOut">
              <a:rPr lang="fr-FR" smtClean="0"/>
              <a:t>01/10/2019</a:t>
            </a:fld>
            <a:endParaRPr lang="fr-FR"/>
          </a:p>
        </p:txBody>
      </p:sp>
      <p:sp>
        <p:nvSpPr>
          <p:cNvPr id="5" name="Espace réservé du pied de page 4">
            <a:extLst>
              <a:ext uri="{FF2B5EF4-FFF2-40B4-BE49-F238E27FC236}">
                <a16:creationId xmlns:a16="http://schemas.microsoft.com/office/drawing/2014/main" id="{50DA06F4-18E4-FD4D-9FC5-355CB306C36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BDC6AED-9033-C643-A9AF-B84F1BFA4B3E}"/>
              </a:ext>
            </a:extLst>
          </p:cNvPr>
          <p:cNvSpPr>
            <a:spLocks noGrp="1"/>
          </p:cNvSpPr>
          <p:nvPr>
            <p:ph type="sldNum" sz="quarter" idx="12"/>
          </p:nvPr>
        </p:nvSpPr>
        <p:spPr/>
        <p:txBody>
          <a:bodyPr/>
          <a:lstStyle/>
          <a:p>
            <a:fld id="{670792F0-6F87-0947-8789-8CAA6471CD9A}" type="slidenum">
              <a:rPr lang="fr-FR" smtClean="0"/>
              <a:t>‹N°›</a:t>
            </a:fld>
            <a:endParaRPr lang="fr-FR"/>
          </a:p>
        </p:txBody>
      </p:sp>
    </p:spTree>
    <p:extLst>
      <p:ext uri="{BB962C8B-B14F-4D97-AF65-F5344CB8AC3E}">
        <p14:creationId xmlns:p14="http://schemas.microsoft.com/office/powerpoint/2010/main" val="320829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7C8CA49-06AD-4946-BF31-84C62751AC0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504253B-CD79-B14B-B632-AC002AA00FD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F7A092-20BD-4F4F-9FA4-084E2F92EC9A}"/>
              </a:ext>
            </a:extLst>
          </p:cNvPr>
          <p:cNvSpPr>
            <a:spLocks noGrp="1"/>
          </p:cNvSpPr>
          <p:nvPr>
            <p:ph type="dt" sz="half" idx="10"/>
          </p:nvPr>
        </p:nvSpPr>
        <p:spPr/>
        <p:txBody>
          <a:bodyPr/>
          <a:lstStyle/>
          <a:p>
            <a:fld id="{8B8767B6-816B-FA46-9B81-5E1B72C413A8}" type="datetimeFigureOut">
              <a:rPr lang="fr-FR" smtClean="0"/>
              <a:t>01/10/2019</a:t>
            </a:fld>
            <a:endParaRPr lang="fr-FR"/>
          </a:p>
        </p:txBody>
      </p:sp>
      <p:sp>
        <p:nvSpPr>
          <p:cNvPr id="5" name="Espace réservé du pied de page 4">
            <a:extLst>
              <a:ext uri="{FF2B5EF4-FFF2-40B4-BE49-F238E27FC236}">
                <a16:creationId xmlns:a16="http://schemas.microsoft.com/office/drawing/2014/main" id="{782C6359-B1A3-434F-87DE-2874125CFAA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FE5EC8D-2E38-0949-9805-EB60955FFEC5}"/>
              </a:ext>
            </a:extLst>
          </p:cNvPr>
          <p:cNvSpPr>
            <a:spLocks noGrp="1"/>
          </p:cNvSpPr>
          <p:nvPr>
            <p:ph type="sldNum" sz="quarter" idx="12"/>
          </p:nvPr>
        </p:nvSpPr>
        <p:spPr/>
        <p:txBody>
          <a:bodyPr/>
          <a:lstStyle/>
          <a:p>
            <a:fld id="{670792F0-6F87-0947-8789-8CAA6471CD9A}" type="slidenum">
              <a:rPr lang="fr-FR" smtClean="0"/>
              <a:t>‹N°›</a:t>
            </a:fld>
            <a:endParaRPr lang="fr-FR"/>
          </a:p>
        </p:txBody>
      </p:sp>
    </p:spTree>
    <p:extLst>
      <p:ext uri="{BB962C8B-B14F-4D97-AF65-F5344CB8AC3E}">
        <p14:creationId xmlns:p14="http://schemas.microsoft.com/office/powerpoint/2010/main" val="307060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013091-84DF-4744-BD8D-82B9E2A2DE2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8363FDE-F987-6F47-B5C5-55CC4EC7567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60423E9-960E-E249-B2FF-B0DAAAB03384}"/>
              </a:ext>
            </a:extLst>
          </p:cNvPr>
          <p:cNvSpPr>
            <a:spLocks noGrp="1"/>
          </p:cNvSpPr>
          <p:nvPr>
            <p:ph type="dt" sz="half" idx="10"/>
          </p:nvPr>
        </p:nvSpPr>
        <p:spPr/>
        <p:txBody>
          <a:bodyPr/>
          <a:lstStyle/>
          <a:p>
            <a:fld id="{8B8767B6-816B-FA46-9B81-5E1B72C413A8}" type="datetimeFigureOut">
              <a:rPr lang="fr-FR" smtClean="0"/>
              <a:t>01/10/2019</a:t>
            </a:fld>
            <a:endParaRPr lang="fr-FR"/>
          </a:p>
        </p:txBody>
      </p:sp>
      <p:sp>
        <p:nvSpPr>
          <p:cNvPr id="5" name="Espace réservé du pied de page 4">
            <a:extLst>
              <a:ext uri="{FF2B5EF4-FFF2-40B4-BE49-F238E27FC236}">
                <a16:creationId xmlns:a16="http://schemas.microsoft.com/office/drawing/2014/main" id="{5CA6C07F-971B-6C4F-BACE-FDCA92F4FCB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5EF96A9-7D6B-CB47-83CE-20D2A48E40FA}"/>
              </a:ext>
            </a:extLst>
          </p:cNvPr>
          <p:cNvSpPr>
            <a:spLocks noGrp="1"/>
          </p:cNvSpPr>
          <p:nvPr>
            <p:ph type="sldNum" sz="quarter" idx="12"/>
          </p:nvPr>
        </p:nvSpPr>
        <p:spPr/>
        <p:txBody>
          <a:bodyPr/>
          <a:lstStyle/>
          <a:p>
            <a:fld id="{670792F0-6F87-0947-8789-8CAA6471CD9A}" type="slidenum">
              <a:rPr lang="fr-FR" smtClean="0"/>
              <a:t>‹N°›</a:t>
            </a:fld>
            <a:endParaRPr lang="fr-FR"/>
          </a:p>
        </p:txBody>
      </p:sp>
    </p:spTree>
    <p:extLst>
      <p:ext uri="{BB962C8B-B14F-4D97-AF65-F5344CB8AC3E}">
        <p14:creationId xmlns:p14="http://schemas.microsoft.com/office/powerpoint/2010/main" val="144358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F412A5-3C9D-B046-841E-6D47F7EBCAD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C5FB7DF-0D1C-0E49-BE1F-E522896402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5ACC823-65EC-B24C-8EEE-B45F42BFB5E7}"/>
              </a:ext>
            </a:extLst>
          </p:cNvPr>
          <p:cNvSpPr>
            <a:spLocks noGrp="1"/>
          </p:cNvSpPr>
          <p:nvPr>
            <p:ph type="dt" sz="half" idx="10"/>
          </p:nvPr>
        </p:nvSpPr>
        <p:spPr/>
        <p:txBody>
          <a:bodyPr/>
          <a:lstStyle/>
          <a:p>
            <a:fld id="{8B8767B6-816B-FA46-9B81-5E1B72C413A8}" type="datetimeFigureOut">
              <a:rPr lang="fr-FR" smtClean="0"/>
              <a:t>01/10/2019</a:t>
            </a:fld>
            <a:endParaRPr lang="fr-FR"/>
          </a:p>
        </p:txBody>
      </p:sp>
      <p:sp>
        <p:nvSpPr>
          <p:cNvPr id="5" name="Espace réservé du pied de page 4">
            <a:extLst>
              <a:ext uri="{FF2B5EF4-FFF2-40B4-BE49-F238E27FC236}">
                <a16:creationId xmlns:a16="http://schemas.microsoft.com/office/drawing/2014/main" id="{9FE942A0-CCC4-D64B-8A82-F122B551F21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F5C3D6-7194-BE4F-A7AE-1F9DBEDB0E1C}"/>
              </a:ext>
            </a:extLst>
          </p:cNvPr>
          <p:cNvSpPr>
            <a:spLocks noGrp="1"/>
          </p:cNvSpPr>
          <p:nvPr>
            <p:ph type="sldNum" sz="quarter" idx="12"/>
          </p:nvPr>
        </p:nvSpPr>
        <p:spPr/>
        <p:txBody>
          <a:bodyPr/>
          <a:lstStyle/>
          <a:p>
            <a:fld id="{670792F0-6F87-0947-8789-8CAA6471CD9A}" type="slidenum">
              <a:rPr lang="fr-FR" smtClean="0"/>
              <a:t>‹N°›</a:t>
            </a:fld>
            <a:endParaRPr lang="fr-FR"/>
          </a:p>
        </p:txBody>
      </p:sp>
    </p:spTree>
    <p:extLst>
      <p:ext uri="{BB962C8B-B14F-4D97-AF65-F5344CB8AC3E}">
        <p14:creationId xmlns:p14="http://schemas.microsoft.com/office/powerpoint/2010/main" val="214756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A9589A-5254-194B-A929-C144309AC4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3338DF2-7AEC-4045-9410-085ABA67637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F96F528-719E-8141-8FE4-820AB9F0179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05ECFFD-5D96-064C-9090-3CF3DD54C0BD}"/>
              </a:ext>
            </a:extLst>
          </p:cNvPr>
          <p:cNvSpPr>
            <a:spLocks noGrp="1"/>
          </p:cNvSpPr>
          <p:nvPr>
            <p:ph type="dt" sz="half" idx="10"/>
          </p:nvPr>
        </p:nvSpPr>
        <p:spPr/>
        <p:txBody>
          <a:bodyPr/>
          <a:lstStyle/>
          <a:p>
            <a:fld id="{8B8767B6-816B-FA46-9B81-5E1B72C413A8}" type="datetimeFigureOut">
              <a:rPr lang="fr-FR" smtClean="0"/>
              <a:t>01/10/2019</a:t>
            </a:fld>
            <a:endParaRPr lang="fr-FR"/>
          </a:p>
        </p:txBody>
      </p:sp>
      <p:sp>
        <p:nvSpPr>
          <p:cNvPr id="6" name="Espace réservé du pied de page 5">
            <a:extLst>
              <a:ext uri="{FF2B5EF4-FFF2-40B4-BE49-F238E27FC236}">
                <a16:creationId xmlns:a16="http://schemas.microsoft.com/office/drawing/2014/main" id="{987BD66B-BDFD-4148-BE42-C415C110B87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F8FAD06-2952-B649-B315-A6DC130AF75F}"/>
              </a:ext>
            </a:extLst>
          </p:cNvPr>
          <p:cNvSpPr>
            <a:spLocks noGrp="1"/>
          </p:cNvSpPr>
          <p:nvPr>
            <p:ph type="sldNum" sz="quarter" idx="12"/>
          </p:nvPr>
        </p:nvSpPr>
        <p:spPr/>
        <p:txBody>
          <a:bodyPr/>
          <a:lstStyle/>
          <a:p>
            <a:fld id="{670792F0-6F87-0947-8789-8CAA6471CD9A}" type="slidenum">
              <a:rPr lang="fr-FR" smtClean="0"/>
              <a:t>‹N°›</a:t>
            </a:fld>
            <a:endParaRPr lang="fr-FR"/>
          </a:p>
        </p:txBody>
      </p:sp>
    </p:spTree>
    <p:extLst>
      <p:ext uri="{BB962C8B-B14F-4D97-AF65-F5344CB8AC3E}">
        <p14:creationId xmlns:p14="http://schemas.microsoft.com/office/powerpoint/2010/main" val="2348666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52B760-8FA9-1E41-BBE6-217995B3A76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7874F0E-792C-8245-ABF8-84F69B22F3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A25F779-6F60-6845-956B-86E6CA86927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90814F3-DC46-4C42-8E35-78352B64D3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55EF90D-DDBD-CB41-A1C3-90A27F324FD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A204556-7FE0-4446-8769-AB9C719DD85E}"/>
              </a:ext>
            </a:extLst>
          </p:cNvPr>
          <p:cNvSpPr>
            <a:spLocks noGrp="1"/>
          </p:cNvSpPr>
          <p:nvPr>
            <p:ph type="dt" sz="half" idx="10"/>
          </p:nvPr>
        </p:nvSpPr>
        <p:spPr/>
        <p:txBody>
          <a:bodyPr/>
          <a:lstStyle/>
          <a:p>
            <a:fld id="{8B8767B6-816B-FA46-9B81-5E1B72C413A8}" type="datetimeFigureOut">
              <a:rPr lang="fr-FR" smtClean="0"/>
              <a:t>01/10/2019</a:t>
            </a:fld>
            <a:endParaRPr lang="fr-FR"/>
          </a:p>
        </p:txBody>
      </p:sp>
      <p:sp>
        <p:nvSpPr>
          <p:cNvPr id="8" name="Espace réservé du pied de page 7">
            <a:extLst>
              <a:ext uri="{FF2B5EF4-FFF2-40B4-BE49-F238E27FC236}">
                <a16:creationId xmlns:a16="http://schemas.microsoft.com/office/drawing/2014/main" id="{88A799B2-B44E-1944-8ED3-17BEBE2E4EC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776BE5D-42C9-574B-841E-BBDA259F33F4}"/>
              </a:ext>
            </a:extLst>
          </p:cNvPr>
          <p:cNvSpPr>
            <a:spLocks noGrp="1"/>
          </p:cNvSpPr>
          <p:nvPr>
            <p:ph type="sldNum" sz="quarter" idx="12"/>
          </p:nvPr>
        </p:nvSpPr>
        <p:spPr/>
        <p:txBody>
          <a:bodyPr/>
          <a:lstStyle/>
          <a:p>
            <a:fld id="{670792F0-6F87-0947-8789-8CAA6471CD9A}" type="slidenum">
              <a:rPr lang="fr-FR" smtClean="0"/>
              <a:t>‹N°›</a:t>
            </a:fld>
            <a:endParaRPr lang="fr-FR"/>
          </a:p>
        </p:txBody>
      </p:sp>
    </p:spTree>
    <p:extLst>
      <p:ext uri="{BB962C8B-B14F-4D97-AF65-F5344CB8AC3E}">
        <p14:creationId xmlns:p14="http://schemas.microsoft.com/office/powerpoint/2010/main" val="124493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E2CE19-43A5-674B-95E8-643445A2DD4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4B18308-2D07-C840-859D-1EF94E3897F6}"/>
              </a:ext>
            </a:extLst>
          </p:cNvPr>
          <p:cNvSpPr>
            <a:spLocks noGrp="1"/>
          </p:cNvSpPr>
          <p:nvPr>
            <p:ph type="dt" sz="half" idx="10"/>
          </p:nvPr>
        </p:nvSpPr>
        <p:spPr/>
        <p:txBody>
          <a:bodyPr/>
          <a:lstStyle/>
          <a:p>
            <a:fld id="{8B8767B6-816B-FA46-9B81-5E1B72C413A8}" type="datetimeFigureOut">
              <a:rPr lang="fr-FR" smtClean="0"/>
              <a:t>01/10/2019</a:t>
            </a:fld>
            <a:endParaRPr lang="fr-FR"/>
          </a:p>
        </p:txBody>
      </p:sp>
      <p:sp>
        <p:nvSpPr>
          <p:cNvPr id="4" name="Espace réservé du pied de page 3">
            <a:extLst>
              <a:ext uri="{FF2B5EF4-FFF2-40B4-BE49-F238E27FC236}">
                <a16:creationId xmlns:a16="http://schemas.microsoft.com/office/drawing/2014/main" id="{905E1BEA-83DC-7840-BD1E-7372F905E2F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D505236-6B44-C44E-9823-0B6046F30537}"/>
              </a:ext>
            </a:extLst>
          </p:cNvPr>
          <p:cNvSpPr>
            <a:spLocks noGrp="1"/>
          </p:cNvSpPr>
          <p:nvPr>
            <p:ph type="sldNum" sz="quarter" idx="12"/>
          </p:nvPr>
        </p:nvSpPr>
        <p:spPr/>
        <p:txBody>
          <a:bodyPr/>
          <a:lstStyle/>
          <a:p>
            <a:fld id="{670792F0-6F87-0947-8789-8CAA6471CD9A}" type="slidenum">
              <a:rPr lang="fr-FR" smtClean="0"/>
              <a:t>‹N°›</a:t>
            </a:fld>
            <a:endParaRPr lang="fr-FR"/>
          </a:p>
        </p:txBody>
      </p:sp>
    </p:spTree>
    <p:extLst>
      <p:ext uri="{BB962C8B-B14F-4D97-AF65-F5344CB8AC3E}">
        <p14:creationId xmlns:p14="http://schemas.microsoft.com/office/powerpoint/2010/main" val="196718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E820894-37E4-524D-8EA2-47397AAE94B1}"/>
              </a:ext>
            </a:extLst>
          </p:cNvPr>
          <p:cNvSpPr>
            <a:spLocks noGrp="1"/>
          </p:cNvSpPr>
          <p:nvPr>
            <p:ph type="dt" sz="half" idx="10"/>
          </p:nvPr>
        </p:nvSpPr>
        <p:spPr/>
        <p:txBody>
          <a:bodyPr/>
          <a:lstStyle/>
          <a:p>
            <a:fld id="{8B8767B6-816B-FA46-9B81-5E1B72C413A8}" type="datetimeFigureOut">
              <a:rPr lang="fr-FR" smtClean="0"/>
              <a:t>01/10/2019</a:t>
            </a:fld>
            <a:endParaRPr lang="fr-FR"/>
          </a:p>
        </p:txBody>
      </p:sp>
      <p:sp>
        <p:nvSpPr>
          <p:cNvPr id="3" name="Espace réservé du pied de page 2">
            <a:extLst>
              <a:ext uri="{FF2B5EF4-FFF2-40B4-BE49-F238E27FC236}">
                <a16:creationId xmlns:a16="http://schemas.microsoft.com/office/drawing/2014/main" id="{9B3A7525-38FC-E840-9002-FDB7771D8AD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C2B879C-D615-A34D-8AE6-3D898AB316ED}"/>
              </a:ext>
            </a:extLst>
          </p:cNvPr>
          <p:cNvSpPr>
            <a:spLocks noGrp="1"/>
          </p:cNvSpPr>
          <p:nvPr>
            <p:ph type="sldNum" sz="quarter" idx="12"/>
          </p:nvPr>
        </p:nvSpPr>
        <p:spPr/>
        <p:txBody>
          <a:bodyPr/>
          <a:lstStyle/>
          <a:p>
            <a:fld id="{670792F0-6F87-0947-8789-8CAA6471CD9A}" type="slidenum">
              <a:rPr lang="fr-FR" smtClean="0"/>
              <a:t>‹N°›</a:t>
            </a:fld>
            <a:endParaRPr lang="fr-FR"/>
          </a:p>
        </p:txBody>
      </p:sp>
    </p:spTree>
    <p:extLst>
      <p:ext uri="{BB962C8B-B14F-4D97-AF65-F5344CB8AC3E}">
        <p14:creationId xmlns:p14="http://schemas.microsoft.com/office/powerpoint/2010/main" val="3171508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C57B8E-B1A3-6F43-B08C-98F1EE6E927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26CBDC4-8BBF-024C-BDBD-F72B734245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27CE426-CACA-2F45-9B0F-62790FBF92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71C3B16-1942-4541-8BE5-178234D4DD60}"/>
              </a:ext>
            </a:extLst>
          </p:cNvPr>
          <p:cNvSpPr>
            <a:spLocks noGrp="1"/>
          </p:cNvSpPr>
          <p:nvPr>
            <p:ph type="dt" sz="half" idx="10"/>
          </p:nvPr>
        </p:nvSpPr>
        <p:spPr/>
        <p:txBody>
          <a:bodyPr/>
          <a:lstStyle/>
          <a:p>
            <a:fld id="{8B8767B6-816B-FA46-9B81-5E1B72C413A8}" type="datetimeFigureOut">
              <a:rPr lang="fr-FR" smtClean="0"/>
              <a:t>01/10/2019</a:t>
            </a:fld>
            <a:endParaRPr lang="fr-FR"/>
          </a:p>
        </p:txBody>
      </p:sp>
      <p:sp>
        <p:nvSpPr>
          <p:cNvPr id="6" name="Espace réservé du pied de page 5">
            <a:extLst>
              <a:ext uri="{FF2B5EF4-FFF2-40B4-BE49-F238E27FC236}">
                <a16:creationId xmlns:a16="http://schemas.microsoft.com/office/drawing/2014/main" id="{1970754C-15EA-9648-8E40-1A2CD399B2F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F88226A-0BCD-D443-B868-06124BFEFB93}"/>
              </a:ext>
            </a:extLst>
          </p:cNvPr>
          <p:cNvSpPr>
            <a:spLocks noGrp="1"/>
          </p:cNvSpPr>
          <p:nvPr>
            <p:ph type="sldNum" sz="quarter" idx="12"/>
          </p:nvPr>
        </p:nvSpPr>
        <p:spPr/>
        <p:txBody>
          <a:bodyPr/>
          <a:lstStyle/>
          <a:p>
            <a:fld id="{670792F0-6F87-0947-8789-8CAA6471CD9A}" type="slidenum">
              <a:rPr lang="fr-FR" smtClean="0"/>
              <a:t>‹N°›</a:t>
            </a:fld>
            <a:endParaRPr lang="fr-FR"/>
          </a:p>
        </p:txBody>
      </p:sp>
    </p:spTree>
    <p:extLst>
      <p:ext uri="{BB962C8B-B14F-4D97-AF65-F5344CB8AC3E}">
        <p14:creationId xmlns:p14="http://schemas.microsoft.com/office/powerpoint/2010/main" val="4095176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F9350F-67DA-7045-A849-C91344FE6EA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6558B57-AF12-FA41-956F-436EB908A6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B9ADA1B-374B-CF4A-A416-CFF068A86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66E5B09-7FA0-8649-A43C-F2D2B67301D0}"/>
              </a:ext>
            </a:extLst>
          </p:cNvPr>
          <p:cNvSpPr>
            <a:spLocks noGrp="1"/>
          </p:cNvSpPr>
          <p:nvPr>
            <p:ph type="dt" sz="half" idx="10"/>
          </p:nvPr>
        </p:nvSpPr>
        <p:spPr/>
        <p:txBody>
          <a:bodyPr/>
          <a:lstStyle/>
          <a:p>
            <a:fld id="{8B8767B6-816B-FA46-9B81-5E1B72C413A8}" type="datetimeFigureOut">
              <a:rPr lang="fr-FR" smtClean="0"/>
              <a:t>01/10/2019</a:t>
            </a:fld>
            <a:endParaRPr lang="fr-FR"/>
          </a:p>
        </p:txBody>
      </p:sp>
      <p:sp>
        <p:nvSpPr>
          <p:cNvPr id="6" name="Espace réservé du pied de page 5">
            <a:extLst>
              <a:ext uri="{FF2B5EF4-FFF2-40B4-BE49-F238E27FC236}">
                <a16:creationId xmlns:a16="http://schemas.microsoft.com/office/drawing/2014/main" id="{AA3ED52E-0765-6B4A-A663-878A5B18580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A5ABDF9-D7AF-3544-ADFC-86B387992827}"/>
              </a:ext>
            </a:extLst>
          </p:cNvPr>
          <p:cNvSpPr>
            <a:spLocks noGrp="1"/>
          </p:cNvSpPr>
          <p:nvPr>
            <p:ph type="sldNum" sz="quarter" idx="12"/>
          </p:nvPr>
        </p:nvSpPr>
        <p:spPr/>
        <p:txBody>
          <a:bodyPr/>
          <a:lstStyle/>
          <a:p>
            <a:fld id="{670792F0-6F87-0947-8789-8CAA6471CD9A}" type="slidenum">
              <a:rPr lang="fr-FR" smtClean="0"/>
              <a:t>‹N°›</a:t>
            </a:fld>
            <a:endParaRPr lang="fr-FR"/>
          </a:p>
        </p:txBody>
      </p:sp>
    </p:spTree>
    <p:extLst>
      <p:ext uri="{BB962C8B-B14F-4D97-AF65-F5344CB8AC3E}">
        <p14:creationId xmlns:p14="http://schemas.microsoft.com/office/powerpoint/2010/main" val="1298127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A69D67C-48B7-8141-9B6E-E8FF3AFBDC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31076B1-5D2A-184D-826D-4DEFA36063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1E8CD5A-08F4-9542-AFDD-B597C14340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8767B6-816B-FA46-9B81-5E1B72C413A8}" type="datetimeFigureOut">
              <a:rPr lang="fr-FR" smtClean="0"/>
              <a:t>01/10/2019</a:t>
            </a:fld>
            <a:endParaRPr lang="fr-FR"/>
          </a:p>
        </p:txBody>
      </p:sp>
      <p:sp>
        <p:nvSpPr>
          <p:cNvPr id="5" name="Espace réservé du pied de page 4">
            <a:extLst>
              <a:ext uri="{FF2B5EF4-FFF2-40B4-BE49-F238E27FC236}">
                <a16:creationId xmlns:a16="http://schemas.microsoft.com/office/drawing/2014/main" id="{C2D8A128-A3FB-7346-86AD-D916678879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300D796-52A1-7343-9476-47075A2629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0792F0-6F87-0947-8789-8CAA6471CD9A}" type="slidenum">
              <a:rPr lang="fr-FR" smtClean="0"/>
              <a:t>‹N°›</a:t>
            </a:fld>
            <a:endParaRPr lang="fr-FR"/>
          </a:p>
        </p:txBody>
      </p:sp>
    </p:spTree>
    <p:extLst>
      <p:ext uri="{BB962C8B-B14F-4D97-AF65-F5344CB8AC3E}">
        <p14:creationId xmlns:p14="http://schemas.microsoft.com/office/powerpoint/2010/main" val="3150900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A68A93D2-22E7-B247-9115-D9B3CF93A49F}"/>
              </a:ext>
            </a:extLst>
          </p:cNvPr>
          <p:cNvPicPr>
            <a:picLocks noChangeAspect="1"/>
          </p:cNvPicPr>
          <p:nvPr/>
        </p:nvPicPr>
        <p:blipFill rotWithShape="1">
          <a:blip r:embed="rId2"/>
          <a:srcRect t="6985" r="1" b="7201"/>
          <a:stretch/>
        </p:blipFill>
        <p:spPr>
          <a:xfrm>
            <a:off x="3" y="10"/>
            <a:ext cx="10655455" cy="685799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2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2"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p:spPr>
      </p:pic>
      <p:sp>
        <p:nvSpPr>
          <p:cNvPr id="6" name="ZoneTexte 5">
            <a:extLst>
              <a:ext uri="{FF2B5EF4-FFF2-40B4-BE49-F238E27FC236}">
                <a16:creationId xmlns:a16="http://schemas.microsoft.com/office/drawing/2014/main" id="{5DD41397-7848-584A-A79D-4D1DADF41C68}"/>
              </a:ext>
            </a:extLst>
          </p:cNvPr>
          <p:cNvSpPr txBox="1"/>
          <p:nvPr/>
        </p:nvSpPr>
        <p:spPr>
          <a:xfrm>
            <a:off x="8181474" y="257927"/>
            <a:ext cx="3632784" cy="1384995"/>
          </a:xfrm>
          <a:prstGeom prst="rect">
            <a:avLst/>
          </a:prstGeom>
          <a:noFill/>
        </p:spPr>
        <p:txBody>
          <a:bodyPr wrap="square" rtlCol="0">
            <a:spAutoFit/>
          </a:bodyPr>
          <a:lstStyle/>
          <a:p>
            <a:pPr algn="r"/>
            <a:r>
              <a:rPr lang="en-US" sz="2400" dirty="0">
                <a:latin typeface="Futura Medium" panose="020B0602020204020303" pitchFamily="34" charset="-79"/>
                <a:cs typeface="Futura Medium" panose="020B0602020204020303" pitchFamily="34" charset="-79"/>
              </a:rPr>
              <a:t>Brain inspired computing</a:t>
            </a:r>
          </a:p>
          <a:p>
            <a:pPr algn="r"/>
            <a:r>
              <a:rPr lang="en-US" sz="2400" dirty="0">
                <a:latin typeface="Futura Medium" panose="020B0602020204020303" pitchFamily="34" charset="-79"/>
                <a:cs typeface="Futura Medium" panose="020B0602020204020303" pitchFamily="34" charset="-79"/>
              </a:rPr>
              <a:t>using a FPAA Board</a:t>
            </a:r>
          </a:p>
          <a:p>
            <a:pPr algn="r"/>
            <a:endParaRPr lang="en-US" dirty="0">
              <a:latin typeface="Futura Medium" panose="020B0602020204020303" pitchFamily="34" charset="-79"/>
              <a:cs typeface="Futura Medium" panose="020B0602020204020303" pitchFamily="34" charset="-79"/>
            </a:endParaRPr>
          </a:p>
          <a:p>
            <a:pPr algn="r"/>
            <a:r>
              <a:rPr lang="en-US" dirty="0">
                <a:latin typeface="Futura Medium" panose="020B0602020204020303" pitchFamily="34" charset="-79"/>
                <a:cs typeface="Futura Medium" panose="020B0602020204020303" pitchFamily="34" charset="-79"/>
              </a:rPr>
              <a:t>5</a:t>
            </a:r>
            <a:r>
              <a:rPr lang="en-US" baseline="30000" dirty="0">
                <a:latin typeface="Futura Medium" panose="020B0602020204020303" pitchFamily="34" charset="-79"/>
                <a:cs typeface="Futura Medium" panose="020B0602020204020303" pitchFamily="34" charset="-79"/>
              </a:rPr>
              <a:t>th</a:t>
            </a:r>
            <a:r>
              <a:rPr lang="en-US" dirty="0">
                <a:latin typeface="Futura Medium" panose="020B0602020204020303" pitchFamily="34" charset="-79"/>
                <a:cs typeface="Futura Medium" panose="020B0602020204020303" pitchFamily="34" charset="-79"/>
              </a:rPr>
              <a:t> week catch-up session</a:t>
            </a:r>
          </a:p>
        </p:txBody>
      </p:sp>
      <p:sp>
        <p:nvSpPr>
          <p:cNvPr id="8" name="ZoneTexte 7">
            <a:extLst>
              <a:ext uri="{FF2B5EF4-FFF2-40B4-BE49-F238E27FC236}">
                <a16:creationId xmlns:a16="http://schemas.microsoft.com/office/drawing/2014/main" id="{9AAD87BB-1565-AA49-A637-5E5575B45973}"/>
              </a:ext>
            </a:extLst>
          </p:cNvPr>
          <p:cNvSpPr txBox="1"/>
          <p:nvPr/>
        </p:nvSpPr>
        <p:spPr>
          <a:xfrm>
            <a:off x="136367" y="5559843"/>
            <a:ext cx="2800350" cy="1200329"/>
          </a:xfrm>
          <a:prstGeom prst="rect">
            <a:avLst/>
          </a:prstGeom>
          <a:noFill/>
        </p:spPr>
        <p:txBody>
          <a:bodyPr wrap="square" rtlCol="0">
            <a:spAutoFit/>
          </a:bodyPr>
          <a:lstStyle/>
          <a:p>
            <a:r>
              <a:rPr lang="en-US" dirty="0">
                <a:solidFill>
                  <a:schemeClr val="bg1"/>
                </a:solidFill>
                <a:latin typeface="Futura Condensed Medium" panose="020B0602020204020303" pitchFamily="34" charset="-79"/>
                <a:cs typeface="Futura Condensed Medium" panose="020B0602020204020303" pitchFamily="34" charset="-79"/>
              </a:rPr>
              <a:t>Special problem</a:t>
            </a:r>
          </a:p>
          <a:p>
            <a:r>
              <a:rPr lang="en-US" dirty="0">
                <a:solidFill>
                  <a:schemeClr val="bg1"/>
                </a:solidFill>
                <a:latin typeface="Futura Condensed Medium" panose="020B0602020204020303" pitchFamily="34" charset="-79"/>
                <a:cs typeface="Futura Condensed Medium" panose="020B0602020204020303" pitchFamily="34" charset="-79"/>
              </a:rPr>
              <a:t>ECE 8903</a:t>
            </a:r>
          </a:p>
          <a:p>
            <a:r>
              <a:rPr lang="en-US" dirty="0">
                <a:solidFill>
                  <a:schemeClr val="bg1"/>
                </a:solidFill>
                <a:latin typeface="Futura Condensed Medium" panose="020B0602020204020303" pitchFamily="34" charset="-79"/>
                <a:cs typeface="Futura Condensed Medium" panose="020B0602020204020303" pitchFamily="34" charset="-79"/>
              </a:rPr>
              <a:t>Dr. Alexandre </a:t>
            </a:r>
            <a:r>
              <a:rPr lang="en-US" dirty="0" err="1">
                <a:solidFill>
                  <a:schemeClr val="bg1"/>
                </a:solidFill>
                <a:latin typeface="Futura Condensed Medium" panose="020B0602020204020303" pitchFamily="34" charset="-79"/>
                <a:cs typeface="Futura Condensed Medium" panose="020B0602020204020303" pitchFamily="34" charset="-79"/>
              </a:rPr>
              <a:t>Locquet</a:t>
            </a:r>
            <a:endParaRPr lang="en-US" dirty="0">
              <a:solidFill>
                <a:schemeClr val="bg1"/>
              </a:solidFill>
              <a:latin typeface="Futura Condensed Medium" panose="020B0602020204020303" pitchFamily="34" charset="-79"/>
              <a:cs typeface="Futura Condensed Medium" panose="020B0602020204020303" pitchFamily="34" charset="-79"/>
            </a:endParaRPr>
          </a:p>
          <a:p>
            <a:r>
              <a:rPr lang="en-US" dirty="0">
                <a:solidFill>
                  <a:schemeClr val="bg1"/>
                </a:solidFill>
                <a:latin typeface="Futura Condensed Medium" panose="020B0602020204020303" pitchFamily="34" charset="-79"/>
                <a:cs typeface="Futura Condensed Medium" panose="020B0602020204020303" pitchFamily="34" charset="-79"/>
              </a:rPr>
              <a:t>Dr. Damien </a:t>
            </a:r>
            <a:r>
              <a:rPr lang="en-US" dirty="0" err="1">
                <a:solidFill>
                  <a:schemeClr val="bg1"/>
                </a:solidFill>
                <a:latin typeface="Futura Condensed Medium" panose="020B0602020204020303" pitchFamily="34" charset="-79"/>
                <a:cs typeface="Futura Condensed Medium" panose="020B0602020204020303" pitchFamily="34" charset="-79"/>
              </a:rPr>
              <a:t>Rontani</a:t>
            </a:r>
            <a:endParaRPr lang="en-US" dirty="0">
              <a:solidFill>
                <a:schemeClr val="bg1"/>
              </a:solidFill>
              <a:latin typeface="Futura Condensed Medium" panose="020B0602020204020303" pitchFamily="34" charset="-79"/>
              <a:cs typeface="Futura Condensed Medium" panose="020B0602020204020303" pitchFamily="34" charset="-79"/>
            </a:endParaRPr>
          </a:p>
        </p:txBody>
      </p:sp>
      <p:sp>
        <p:nvSpPr>
          <p:cNvPr id="9" name="ZoneTexte 8">
            <a:extLst>
              <a:ext uri="{FF2B5EF4-FFF2-40B4-BE49-F238E27FC236}">
                <a16:creationId xmlns:a16="http://schemas.microsoft.com/office/drawing/2014/main" id="{7BE87C64-1FED-EE45-BFE7-C464FD5B279E}"/>
              </a:ext>
            </a:extLst>
          </p:cNvPr>
          <p:cNvSpPr txBox="1"/>
          <p:nvPr/>
        </p:nvSpPr>
        <p:spPr>
          <a:xfrm>
            <a:off x="9255283" y="4226621"/>
            <a:ext cx="2800350" cy="2062103"/>
          </a:xfrm>
          <a:prstGeom prst="rect">
            <a:avLst/>
          </a:prstGeom>
          <a:noFill/>
        </p:spPr>
        <p:txBody>
          <a:bodyPr wrap="square" rtlCol="0">
            <a:spAutoFit/>
          </a:bodyPr>
          <a:lstStyle/>
          <a:p>
            <a:pPr algn="ctr"/>
            <a:r>
              <a:rPr lang="en-US" sz="1400" dirty="0">
                <a:solidFill>
                  <a:schemeClr val="tx1">
                    <a:lumMod val="65000"/>
                    <a:lumOff val="35000"/>
                  </a:schemeClr>
                </a:solidFill>
                <a:latin typeface="Futura Medium" panose="020B0602020204020303" pitchFamily="34" charset="-79"/>
                <a:cs typeface="Futura Medium" panose="020B0602020204020303" pitchFamily="34" charset="-79"/>
              </a:rPr>
              <a:t>Work on the Hodgkin Huxley neuron block</a:t>
            </a:r>
          </a:p>
          <a:p>
            <a:pPr algn="ctr"/>
            <a:endParaRPr lang="en-US" dirty="0">
              <a:latin typeface="Futura Condensed Medium" panose="020B0602020204020303" pitchFamily="34" charset="-79"/>
              <a:cs typeface="Futura Condensed Medium" panose="020B0602020204020303" pitchFamily="34" charset="-79"/>
            </a:endParaRPr>
          </a:p>
          <a:p>
            <a:pPr algn="ctr"/>
            <a:r>
              <a:rPr lang="en-US" sz="1600" dirty="0">
                <a:latin typeface="Futura Condensed Medium" panose="020B0602020204020303" pitchFamily="34" charset="-79"/>
                <a:cs typeface="Futura Condensed Medium" panose="020B0602020204020303" pitchFamily="34" charset="-79"/>
              </a:rPr>
              <a:t>Matthieu </a:t>
            </a:r>
            <a:r>
              <a:rPr lang="en-US" sz="1600" dirty="0" err="1">
                <a:latin typeface="Futura Condensed Medium" panose="020B0602020204020303" pitchFamily="34" charset="-79"/>
                <a:cs typeface="Futura Condensed Medium" panose="020B0602020204020303" pitchFamily="34" charset="-79"/>
              </a:rPr>
              <a:t>Divet</a:t>
            </a:r>
            <a:endParaRPr lang="en-US" sz="1600" dirty="0">
              <a:latin typeface="Futura Condensed Medium" panose="020B0602020204020303" pitchFamily="34" charset="-79"/>
              <a:cs typeface="Futura Condensed Medium" panose="020B0602020204020303" pitchFamily="34" charset="-79"/>
            </a:endParaRPr>
          </a:p>
          <a:p>
            <a:pPr algn="ctr"/>
            <a:r>
              <a:rPr lang="en-US" sz="1600" dirty="0">
                <a:latin typeface="Futura Condensed Medium" panose="020B0602020204020303" pitchFamily="34" charset="-79"/>
                <a:cs typeface="Futura Condensed Medium" panose="020B0602020204020303" pitchFamily="34" charset="-79"/>
              </a:rPr>
              <a:t>Jonathan Gomis</a:t>
            </a:r>
          </a:p>
          <a:p>
            <a:pPr algn="ctr"/>
            <a:r>
              <a:rPr lang="en-US" sz="1600" dirty="0">
                <a:latin typeface="Futura Condensed Medium" panose="020B0602020204020303" pitchFamily="34" charset="-79"/>
                <a:cs typeface="Futura Condensed Medium" panose="020B0602020204020303" pitchFamily="34" charset="-79"/>
              </a:rPr>
              <a:t>Annie Luo</a:t>
            </a:r>
          </a:p>
          <a:p>
            <a:pPr algn="ctr"/>
            <a:r>
              <a:rPr lang="en-US" sz="1600" dirty="0" err="1">
                <a:latin typeface="Futura Condensed Medium" panose="020B0602020204020303" pitchFamily="34" charset="-79"/>
                <a:cs typeface="Futura Condensed Medium" panose="020B0602020204020303" pitchFamily="34" charset="-79"/>
              </a:rPr>
              <a:t>Anonto</a:t>
            </a:r>
            <a:r>
              <a:rPr lang="en-US" sz="1600" dirty="0">
                <a:latin typeface="Futura Condensed Medium" panose="020B0602020204020303" pitchFamily="34" charset="-79"/>
                <a:cs typeface="Futura Condensed Medium" panose="020B0602020204020303" pitchFamily="34" charset="-79"/>
              </a:rPr>
              <a:t> Zaman</a:t>
            </a:r>
          </a:p>
          <a:p>
            <a:pPr algn="ctr"/>
            <a:endParaRPr lang="en-US" dirty="0">
              <a:latin typeface="Futura Condensed Medium" panose="020B0602020204020303" pitchFamily="34" charset="-79"/>
              <a:cs typeface="Futura Condensed Medium" panose="020B0602020204020303" pitchFamily="34" charset="-79"/>
            </a:endParaRPr>
          </a:p>
        </p:txBody>
      </p:sp>
    </p:spTree>
    <p:extLst>
      <p:ext uri="{BB962C8B-B14F-4D97-AF65-F5344CB8AC3E}">
        <p14:creationId xmlns:p14="http://schemas.microsoft.com/office/powerpoint/2010/main" val="3844208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15E739-591C-7648-B0A8-0EB5B7CE33B9}"/>
              </a:ext>
            </a:extLst>
          </p:cNvPr>
          <p:cNvSpPr/>
          <p:nvPr/>
        </p:nvSpPr>
        <p:spPr>
          <a:xfrm>
            <a:off x="725905" y="1010068"/>
            <a:ext cx="4796591" cy="5233099"/>
          </a:xfrm>
          <a:prstGeom prst="rect">
            <a:avLst/>
          </a:prstGeom>
        </p:spPr>
        <p:txBody>
          <a:bodyPr wrap="square">
            <a:spAutoFit/>
          </a:bodyPr>
          <a:lstStyle/>
          <a:p>
            <a:pPr indent="228600">
              <a:lnSpc>
                <a:spcPct val="107000"/>
              </a:lnSpc>
              <a:spcAft>
                <a:spcPts val="800"/>
              </a:spcAft>
            </a:pPr>
            <a:r>
              <a:rPr lang="en-US" sz="1200" dirty="0">
                <a:latin typeface="Futura Medium" panose="020B0602020204020303" pitchFamily="34" charset="-79"/>
                <a:ea typeface="Calibri" panose="020F0502020204030204" pitchFamily="34" charset="0"/>
                <a:cs typeface="Futura Medium" panose="020B0602020204020303" pitchFamily="34" charset="-79"/>
              </a:rPr>
              <a:t>Parameters used during these first tests and assumptions that we believe to be true:</a:t>
            </a:r>
            <a:endParaRPr lang="fr-FR" sz="1200" dirty="0">
              <a:latin typeface="Futura Medium" panose="020B0602020204020303" pitchFamily="34" charset="-79"/>
              <a:ea typeface="Calibri" panose="020F0502020204030204" pitchFamily="34" charset="0"/>
              <a:cs typeface="Futura Medium" panose="020B0602020204020303" pitchFamily="34" charset="-79"/>
            </a:endParaRPr>
          </a:p>
          <a:p>
            <a:pPr marL="342900" lvl="0" indent="-342900" algn="just">
              <a:lnSpc>
                <a:spcPct val="107000"/>
              </a:lnSpc>
              <a:spcAft>
                <a:spcPts val="0"/>
              </a:spcAft>
              <a:buFont typeface="Symbol" pitchFamily="2" charset="2"/>
              <a:buChar char=""/>
            </a:pPr>
            <a:r>
              <a:rPr lang="en-US" sz="1200" dirty="0">
                <a:latin typeface="Futura Medium" panose="020B0602020204020303" pitchFamily="34" charset="-79"/>
                <a:ea typeface="Calibri" panose="020F0502020204030204" pitchFamily="34" charset="0"/>
                <a:cs typeface="Futura Medium" panose="020B0602020204020303" pitchFamily="34" charset="-79"/>
              </a:rPr>
              <a:t>we think the ‘</a:t>
            </a:r>
            <a:r>
              <a:rPr lang="en-US" sz="1200" dirty="0" err="1">
                <a:latin typeface="Futura Medium" panose="020B0602020204020303" pitchFamily="34" charset="-79"/>
                <a:ea typeface="Calibri" panose="020F0502020204030204" pitchFamily="34" charset="0"/>
                <a:cs typeface="Futura Medium" panose="020B0602020204020303" pitchFamily="34" charset="-79"/>
              </a:rPr>
              <a:t>pre_hhn</a:t>
            </a:r>
            <a:r>
              <a:rPr lang="en-US" sz="1200" dirty="0">
                <a:latin typeface="Futura Medium" panose="020B0602020204020303" pitchFamily="34" charset="-79"/>
                <a:ea typeface="Calibri" panose="020F0502020204030204" pitchFamily="34" charset="0"/>
                <a:cs typeface="Futura Medium" panose="020B0602020204020303" pitchFamily="34" charset="-79"/>
              </a:rPr>
              <a:t>’ is the input signal. Is that the case? We generated it on-chip (we tried different wave forms – sinusoidal and square, frequencies and amplitudes).</a:t>
            </a:r>
            <a:endParaRPr lang="fr-FR" sz="1200" dirty="0">
              <a:latin typeface="Futura Medium" panose="020B0602020204020303" pitchFamily="34" charset="-79"/>
              <a:ea typeface="Calibri" panose="020F0502020204030204" pitchFamily="34" charset="0"/>
              <a:cs typeface="Futura Medium" panose="020B0602020204020303" pitchFamily="34" charset="-79"/>
            </a:endParaRPr>
          </a:p>
          <a:p>
            <a:pPr marL="342900" lvl="0" indent="-342900" algn="just">
              <a:lnSpc>
                <a:spcPct val="107000"/>
              </a:lnSpc>
              <a:spcAft>
                <a:spcPts val="0"/>
              </a:spcAft>
              <a:buFont typeface="Symbol" pitchFamily="2" charset="2"/>
              <a:buChar char=""/>
            </a:pPr>
            <a:r>
              <a:rPr lang="en-US" sz="1200" dirty="0">
                <a:latin typeface="Futura Medium" panose="020B0602020204020303" pitchFamily="34" charset="-79"/>
                <a:ea typeface="Calibri" panose="020F0502020204030204" pitchFamily="34" charset="0"/>
                <a:cs typeface="Futura Medium" panose="020B0602020204020303" pitchFamily="34" charset="-79"/>
              </a:rPr>
              <a:t>We assumed the “DC Voltage” blocks are three constant input values that set the Na and K electrochemical potentials and the excitement threshold. Is </a:t>
            </a:r>
            <a:r>
              <a:rPr lang="en-US" sz="1200" dirty="0" err="1">
                <a:latin typeface="Futura Medium" panose="020B0602020204020303" pitchFamily="34" charset="-79"/>
                <a:ea typeface="Calibri" panose="020F0502020204030204" pitchFamily="34" charset="0"/>
                <a:cs typeface="Futura Medium" panose="020B0602020204020303" pitchFamily="34" charset="-79"/>
              </a:rPr>
              <a:t>V</a:t>
            </a:r>
            <a:r>
              <a:rPr lang="en-US" sz="1200" baseline="-25000" dirty="0" err="1">
                <a:latin typeface="Futura Medium" panose="020B0602020204020303" pitchFamily="34" charset="-79"/>
                <a:ea typeface="Calibri" panose="020F0502020204030204" pitchFamily="34" charset="0"/>
                <a:cs typeface="Futura Medium" panose="020B0602020204020303" pitchFamily="34" charset="-79"/>
              </a:rPr>
              <a:t>ref</a:t>
            </a:r>
            <a:r>
              <a:rPr lang="en-US" sz="1200" dirty="0">
                <a:latin typeface="Futura Medium" panose="020B0602020204020303" pitchFamily="34" charset="-79"/>
                <a:ea typeface="Calibri" panose="020F0502020204030204" pitchFamily="34" charset="0"/>
                <a:cs typeface="Futura Medium" panose="020B0602020204020303" pitchFamily="34" charset="-79"/>
              </a:rPr>
              <a:t> really this threshold?</a:t>
            </a:r>
            <a:endParaRPr lang="fr-FR" sz="1200" dirty="0">
              <a:latin typeface="Futura Medium" panose="020B0602020204020303" pitchFamily="34" charset="-79"/>
              <a:ea typeface="Calibri" panose="020F0502020204030204" pitchFamily="34" charset="0"/>
              <a:cs typeface="Futura Medium" panose="020B0602020204020303" pitchFamily="34" charset="-79"/>
            </a:endParaRPr>
          </a:p>
          <a:p>
            <a:pPr marL="342900" lvl="0" indent="-342900" algn="just">
              <a:lnSpc>
                <a:spcPct val="107000"/>
              </a:lnSpc>
              <a:spcAft>
                <a:spcPts val="800"/>
              </a:spcAft>
              <a:buFont typeface="Symbol" pitchFamily="2" charset="2"/>
              <a:buChar char=""/>
            </a:pPr>
            <a:r>
              <a:rPr lang="en-US" sz="1200" dirty="0">
                <a:latin typeface="Futura Medium" panose="020B0602020204020303" pitchFamily="34" charset="-79"/>
                <a:ea typeface="Calibri" panose="020F0502020204030204" pitchFamily="34" charset="0"/>
                <a:cs typeface="Futura Medium" panose="020B0602020204020303" pitchFamily="34" charset="-79"/>
              </a:rPr>
              <a:t>We added a ‘clock’ block and a ‘scope’ block to read the output from the wire between the block circled in green on the picture above and the ‘Measure Voltage’ block. Is that what we are supposed to read as an output of the neuron?</a:t>
            </a:r>
            <a:endParaRPr lang="fr-FR" sz="1200" dirty="0">
              <a:latin typeface="Futura Medium" panose="020B0602020204020303" pitchFamily="34" charset="-79"/>
              <a:ea typeface="Calibri" panose="020F0502020204030204" pitchFamily="34" charset="0"/>
              <a:cs typeface="Futura Medium" panose="020B0602020204020303" pitchFamily="34" charset="-79"/>
            </a:endParaRPr>
          </a:p>
          <a:p>
            <a:pPr algn="just">
              <a:lnSpc>
                <a:spcPct val="107000"/>
              </a:lnSpc>
              <a:spcAft>
                <a:spcPts val="800"/>
              </a:spcAft>
            </a:pPr>
            <a:r>
              <a:rPr lang="en-US" sz="1200" dirty="0">
                <a:latin typeface="Futura Medium" panose="020B0602020204020303" pitchFamily="34" charset="-79"/>
                <a:ea typeface="Calibri" panose="020F0502020204030204" pitchFamily="34" charset="0"/>
                <a:cs typeface="Futura Medium" panose="020B0602020204020303" pitchFamily="34" charset="-79"/>
              </a:rPr>
              <a:t> </a:t>
            </a:r>
            <a:endParaRPr lang="fr-FR" sz="1200" dirty="0">
              <a:latin typeface="Futura Medium" panose="020B0602020204020303" pitchFamily="34" charset="-79"/>
              <a:ea typeface="Calibri" panose="020F0502020204030204" pitchFamily="34" charset="0"/>
              <a:cs typeface="Futura Medium" panose="020B0602020204020303" pitchFamily="34" charset="-79"/>
            </a:endParaRPr>
          </a:p>
          <a:p>
            <a:pPr indent="228600" algn="just">
              <a:lnSpc>
                <a:spcPct val="107000"/>
              </a:lnSpc>
              <a:spcAft>
                <a:spcPts val="800"/>
              </a:spcAft>
            </a:pPr>
            <a:r>
              <a:rPr lang="en-US" sz="1200" dirty="0">
                <a:latin typeface="Futura Medium" panose="020B0602020204020303" pitchFamily="34" charset="-79"/>
                <a:ea typeface="Calibri" panose="020F0502020204030204" pitchFamily="34" charset="0"/>
                <a:cs typeface="Futura Medium" panose="020B0602020204020303" pitchFamily="34" charset="-79"/>
              </a:rPr>
              <a:t>Other questions we have still not figured out:</a:t>
            </a:r>
            <a:endParaRPr lang="fr-FR" sz="1200" dirty="0">
              <a:latin typeface="Futura Medium" panose="020B0602020204020303" pitchFamily="34" charset="-79"/>
              <a:ea typeface="Calibri" panose="020F0502020204030204" pitchFamily="34" charset="0"/>
              <a:cs typeface="Futura Medium" panose="020B0602020204020303" pitchFamily="34" charset="-79"/>
            </a:endParaRPr>
          </a:p>
          <a:p>
            <a:pPr marL="342900" lvl="0" indent="-342900" algn="just">
              <a:lnSpc>
                <a:spcPct val="107000"/>
              </a:lnSpc>
              <a:spcAft>
                <a:spcPts val="0"/>
              </a:spcAft>
              <a:buFont typeface="Symbol" pitchFamily="2" charset="2"/>
              <a:buChar char=""/>
            </a:pPr>
            <a:r>
              <a:rPr lang="en-US" sz="1200" dirty="0">
                <a:latin typeface="Futura Medium" panose="020B0602020204020303" pitchFamily="34" charset="-79"/>
                <a:ea typeface="Calibri" panose="020F0502020204030204" pitchFamily="34" charset="0"/>
                <a:cs typeface="Futura Medium" panose="020B0602020204020303" pitchFamily="34" charset="-79"/>
              </a:rPr>
              <a:t>what are we supposed to use the “IO PAD” blocks for? During the tests we had nothing connected to the board. Are we supposed to apply some kind of voltage or signal to the physical pins on the board represented by these blocks? Are pins 40, 41 and 42 particular in any way?</a:t>
            </a:r>
            <a:endParaRPr lang="fr-FR" sz="1200" dirty="0">
              <a:latin typeface="Futura Medium" panose="020B0602020204020303" pitchFamily="34" charset="-79"/>
              <a:ea typeface="Calibri" panose="020F0502020204030204" pitchFamily="34" charset="0"/>
              <a:cs typeface="Futura Medium" panose="020B0602020204020303" pitchFamily="34" charset="-79"/>
            </a:endParaRPr>
          </a:p>
          <a:p>
            <a:pPr marL="342900" lvl="0" indent="-342900" algn="just">
              <a:lnSpc>
                <a:spcPct val="107000"/>
              </a:lnSpc>
              <a:spcAft>
                <a:spcPts val="800"/>
              </a:spcAft>
              <a:buFont typeface="Symbol" pitchFamily="2" charset="2"/>
              <a:buChar char=""/>
            </a:pPr>
            <a:r>
              <a:rPr lang="en-US" sz="1200" dirty="0">
                <a:latin typeface="Futura Medium" panose="020B0602020204020303" pitchFamily="34" charset="-79"/>
                <a:ea typeface="Calibri" panose="020F0502020204030204" pitchFamily="34" charset="0"/>
                <a:cs typeface="Futura Medium" panose="020B0602020204020303" pitchFamily="34" charset="-79"/>
              </a:rPr>
              <a:t>What the block circled in green does and what are the different inputs it takes and outputs it produces? This is probably the main question that has been blocking us from fully understanding the design, it would be very helpful to be taken through the process of this block diagram.</a:t>
            </a:r>
            <a:endParaRPr lang="fr-FR" sz="1200" dirty="0">
              <a:latin typeface="Futura Medium" panose="020B0602020204020303" pitchFamily="34" charset="-79"/>
              <a:ea typeface="Calibri" panose="020F0502020204030204" pitchFamily="34" charset="0"/>
              <a:cs typeface="Futura Medium" panose="020B0602020204020303" pitchFamily="34" charset="-79"/>
            </a:endParaRPr>
          </a:p>
        </p:txBody>
      </p:sp>
      <p:sp>
        <p:nvSpPr>
          <p:cNvPr id="5" name="ZoneTexte 4">
            <a:extLst>
              <a:ext uri="{FF2B5EF4-FFF2-40B4-BE49-F238E27FC236}">
                <a16:creationId xmlns:a16="http://schemas.microsoft.com/office/drawing/2014/main" id="{B4223130-30AC-3E42-B85D-0FC541AAF1B8}"/>
              </a:ext>
            </a:extLst>
          </p:cNvPr>
          <p:cNvSpPr txBox="1"/>
          <p:nvPr/>
        </p:nvSpPr>
        <p:spPr>
          <a:xfrm>
            <a:off x="529389" y="348916"/>
            <a:ext cx="6196264" cy="400110"/>
          </a:xfrm>
          <a:prstGeom prst="rect">
            <a:avLst/>
          </a:prstGeom>
          <a:noFill/>
        </p:spPr>
        <p:txBody>
          <a:bodyPr wrap="square" rtlCol="0">
            <a:spAutoFit/>
          </a:bodyPr>
          <a:lstStyle/>
          <a:p>
            <a:r>
              <a:rPr lang="en-US" sz="2000" b="1" dirty="0">
                <a:latin typeface="Futura Condensed Medium" panose="020B0602020204020303" pitchFamily="34" charset="-79"/>
                <a:cs typeface="Futura Condensed Medium" panose="020B0602020204020303" pitchFamily="34" charset="-79"/>
              </a:rPr>
              <a:t>Extract from the document sent to Pr. Hasler</a:t>
            </a:r>
          </a:p>
        </p:txBody>
      </p:sp>
      <p:sp>
        <p:nvSpPr>
          <p:cNvPr id="6" name="ZoneTexte 5">
            <a:extLst>
              <a:ext uri="{FF2B5EF4-FFF2-40B4-BE49-F238E27FC236}">
                <a16:creationId xmlns:a16="http://schemas.microsoft.com/office/drawing/2014/main" id="{91FA2AC8-0012-7947-A4C4-EE55ABEDAA00}"/>
              </a:ext>
            </a:extLst>
          </p:cNvPr>
          <p:cNvSpPr txBox="1"/>
          <p:nvPr/>
        </p:nvSpPr>
        <p:spPr>
          <a:xfrm>
            <a:off x="573505" y="965010"/>
            <a:ext cx="304800" cy="400110"/>
          </a:xfrm>
          <a:prstGeom prst="rect">
            <a:avLst/>
          </a:prstGeom>
          <a:noFill/>
        </p:spPr>
        <p:txBody>
          <a:bodyPr wrap="square" rtlCol="0">
            <a:spAutoFit/>
          </a:bodyPr>
          <a:lstStyle/>
          <a:p>
            <a:r>
              <a:rPr lang="en-US" sz="2000" b="1" dirty="0">
                <a:latin typeface="Futura Condensed Medium" panose="020B0602020204020303" pitchFamily="34" charset="-79"/>
                <a:cs typeface="Futura Condensed Medium" panose="020B0602020204020303" pitchFamily="34" charset="-79"/>
              </a:rPr>
              <a:t>“</a:t>
            </a:r>
          </a:p>
        </p:txBody>
      </p:sp>
      <p:sp>
        <p:nvSpPr>
          <p:cNvPr id="7" name="ZoneTexte 6">
            <a:extLst>
              <a:ext uri="{FF2B5EF4-FFF2-40B4-BE49-F238E27FC236}">
                <a16:creationId xmlns:a16="http://schemas.microsoft.com/office/drawing/2014/main" id="{AA1CFEB2-1FB9-E743-B10C-8B25285445C3}"/>
              </a:ext>
            </a:extLst>
          </p:cNvPr>
          <p:cNvSpPr txBox="1"/>
          <p:nvPr/>
        </p:nvSpPr>
        <p:spPr>
          <a:xfrm>
            <a:off x="5370096" y="6223197"/>
            <a:ext cx="304800" cy="400110"/>
          </a:xfrm>
          <a:prstGeom prst="rect">
            <a:avLst/>
          </a:prstGeom>
          <a:noFill/>
        </p:spPr>
        <p:txBody>
          <a:bodyPr wrap="square" rtlCol="0">
            <a:spAutoFit/>
          </a:bodyPr>
          <a:lstStyle/>
          <a:p>
            <a:r>
              <a:rPr lang="en-US" sz="2000" b="1" dirty="0">
                <a:latin typeface="Futura Condensed Medium" panose="020B0602020204020303" pitchFamily="34" charset="-79"/>
                <a:cs typeface="Futura Condensed Medium" panose="020B0602020204020303" pitchFamily="34" charset="-79"/>
              </a:rPr>
              <a:t>“</a:t>
            </a:r>
          </a:p>
        </p:txBody>
      </p:sp>
      <p:sp>
        <p:nvSpPr>
          <p:cNvPr id="8" name="Rectangle 7">
            <a:extLst>
              <a:ext uri="{FF2B5EF4-FFF2-40B4-BE49-F238E27FC236}">
                <a16:creationId xmlns:a16="http://schemas.microsoft.com/office/drawing/2014/main" id="{BE6E281D-DAFD-374B-A1AE-1DF6033D6BEC}"/>
              </a:ext>
            </a:extLst>
          </p:cNvPr>
          <p:cNvSpPr/>
          <p:nvPr/>
        </p:nvSpPr>
        <p:spPr>
          <a:xfrm>
            <a:off x="5623891" y="1660359"/>
            <a:ext cx="412620" cy="377088"/>
          </a:xfrm>
          <a:prstGeom prst="rect">
            <a:avLst/>
          </a:prstGeom>
        </p:spPr>
        <p:txBody>
          <a:bodyPr wrap="square">
            <a:spAutoFit/>
          </a:bodyPr>
          <a:lstStyle/>
          <a:p>
            <a:r>
              <a:rPr lang="fr-FR" dirty="0">
                <a:latin typeface="Apple Color Emoji" pitchFamily="2" charset="0"/>
              </a:rPr>
              <a:t>✅</a:t>
            </a:r>
            <a:endParaRPr lang="fr-FR" dirty="0">
              <a:effectLst/>
              <a:latin typeface="Apple Color Emoji" pitchFamily="2" charset="0"/>
            </a:endParaRPr>
          </a:p>
        </p:txBody>
      </p:sp>
      <p:sp>
        <p:nvSpPr>
          <p:cNvPr id="11" name="Rectangle 10">
            <a:extLst>
              <a:ext uri="{FF2B5EF4-FFF2-40B4-BE49-F238E27FC236}">
                <a16:creationId xmlns:a16="http://schemas.microsoft.com/office/drawing/2014/main" id="{D111366E-C3B7-3948-A115-D5E98C043AD1}"/>
              </a:ext>
            </a:extLst>
          </p:cNvPr>
          <p:cNvSpPr/>
          <p:nvPr/>
        </p:nvSpPr>
        <p:spPr>
          <a:xfrm>
            <a:off x="5628105" y="2287903"/>
            <a:ext cx="415498" cy="369332"/>
          </a:xfrm>
          <a:prstGeom prst="rect">
            <a:avLst/>
          </a:prstGeom>
        </p:spPr>
        <p:txBody>
          <a:bodyPr wrap="none">
            <a:spAutoFit/>
          </a:bodyPr>
          <a:lstStyle/>
          <a:p>
            <a:r>
              <a:rPr lang="fr-FR" dirty="0">
                <a:latin typeface="Apple Color Emoji" pitchFamily="2" charset="0"/>
              </a:rPr>
              <a:t>❌</a:t>
            </a:r>
            <a:endParaRPr lang="fr-FR" dirty="0">
              <a:effectLst/>
              <a:latin typeface="Apple Color Emoji" pitchFamily="2" charset="0"/>
            </a:endParaRPr>
          </a:p>
        </p:txBody>
      </p:sp>
      <p:sp>
        <p:nvSpPr>
          <p:cNvPr id="12" name="Rectangle 11">
            <a:extLst>
              <a:ext uri="{FF2B5EF4-FFF2-40B4-BE49-F238E27FC236}">
                <a16:creationId xmlns:a16="http://schemas.microsoft.com/office/drawing/2014/main" id="{539B7124-F750-854C-9AC0-2509685990A9}"/>
              </a:ext>
            </a:extLst>
          </p:cNvPr>
          <p:cNvSpPr/>
          <p:nvPr/>
        </p:nvSpPr>
        <p:spPr>
          <a:xfrm>
            <a:off x="5623891" y="4463223"/>
            <a:ext cx="415498" cy="369332"/>
          </a:xfrm>
          <a:prstGeom prst="rect">
            <a:avLst/>
          </a:prstGeom>
        </p:spPr>
        <p:txBody>
          <a:bodyPr wrap="none">
            <a:spAutoFit/>
          </a:bodyPr>
          <a:lstStyle/>
          <a:p>
            <a:r>
              <a:rPr lang="fr-FR" dirty="0">
                <a:latin typeface="Apple Color Emoji" pitchFamily="2" charset="0"/>
              </a:rPr>
              <a:t>❓</a:t>
            </a:r>
            <a:endParaRPr lang="fr-FR" dirty="0">
              <a:effectLst/>
              <a:latin typeface="Apple Color Emoji" pitchFamily="2" charset="0"/>
            </a:endParaRPr>
          </a:p>
        </p:txBody>
      </p:sp>
      <p:sp>
        <p:nvSpPr>
          <p:cNvPr id="13" name="Rectangle 12">
            <a:extLst>
              <a:ext uri="{FF2B5EF4-FFF2-40B4-BE49-F238E27FC236}">
                <a16:creationId xmlns:a16="http://schemas.microsoft.com/office/drawing/2014/main" id="{27CDE8B2-B3A3-E640-8E01-7F752E081E7C}"/>
              </a:ext>
            </a:extLst>
          </p:cNvPr>
          <p:cNvSpPr/>
          <p:nvPr/>
        </p:nvSpPr>
        <p:spPr>
          <a:xfrm>
            <a:off x="5623891" y="3051001"/>
            <a:ext cx="412620" cy="377088"/>
          </a:xfrm>
          <a:prstGeom prst="rect">
            <a:avLst/>
          </a:prstGeom>
        </p:spPr>
        <p:txBody>
          <a:bodyPr wrap="square">
            <a:spAutoFit/>
          </a:bodyPr>
          <a:lstStyle/>
          <a:p>
            <a:r>
              <a:rPr lang="fr-FR" dirty="0">
                <a:latin typeface="Apple Color Emoji" pitchFamily="2" charset="0"/>
              </a:rPr>
              <a:t>✅</a:t>
            </a:r>
            <a:endParaRPr lang="fr-FR" dirty="0">
              <a:effectLst/>
              <a:latin typeface="Apple Color Emoji" pitchFamily="2" charset="0"/>
            </a:endParaRPr>
          </a:p>
        </p:txBody>
      </p:sp>
      <p:sp>
        <p:nvSpPr>
          <p:cNvPr id="14" name="Rectangle 13">
            <a:extLst>
              <a:ext uri="{FF2B5EF4-FFF2-40B4-BE49-F238E27FC236}">
                <a16:creationId xmlns:a16="http://schemas.microsoft.com/office/drawing/2014/main" id="{209F48E4-D71A-3A49-9281-6ADD3233DD38}"/>
              </a:ext>
            </a:extLst>
          </p:cNvPr>
          <p:cNvSpPr/>
          <p:nvPr/>
        </p:nvSpPr>
        <p:spPr>
          <a:xfrm>
            <a:off x="5621013" y="5498357"/>
            <a:ext cx="415498" cy="369332"/>
          </a:xfrm>
          <a:prstGeom prst="rect">
            <a:avLst/>
          </a:prstGeom>
        </p:spPr>
        <p:txBody>
          <a:bodyPr wrap="none">
            <a:spAutoFit/>
          </a:bodyPr>
          <a:lstStyle/>
          <a:p>
            <a:r>
              <a:rPr lang="fr-FR" dirty="0">
                <a:latin typeface="Apple Color Emoji" pitchFamily="2" charset="0"/>
              </a:rPr>
              <a:t>❓</a:t>
            </a:r>
            <a:endParaRPr lang="fr-FR" dirty="0">
              <a:effectLst/>
              <a:latin typeface="Apple Color Emoji" pitchFamily="2" charset="0"/>
            </a:endParaRPr>
          </a:p>
        </p:txBody>
      </p:sp>
      <p:pic>
        <p:nvPicPr>
          <p:cNvPr id="16" name="Image 15">
            <a:extLst>
              <a:ext uri="{FF2B5EF4-FFF2-40B4-BE49-F238E27FC236}">
                <a16:creationId xmlns:a16="http://schemas.microsoft.com/office/drawing/2014/main" id="{26381242-04EB-3F42-BA0E-98B57E336E06}"/>
              </a:ext>
            </a:extLst>
          </p:cNvPr>
          <p:cNvPicPr>
            <a:picLocks noChangeAspect="1"/>
          </p:cNvPicPr>
          <p:nvPr/>
        </p:nvPicPr>
        <p:blipFill>
          <a:blip r:embed="rId2"/>
          <a:stretch>
            <a:fillRect/>
          </a:stretch>
        </p:blipFill>
        <p:spPr>
          <a:xfrm>
            <a:off x="7051589" y="768943"/>
            <a:ext cx="4603643" cy="1809925"/>
          </a:xfrm>
          <a:prstGeom prst="rect">
            <a:avLst/>
          </a:prstGeom>
        </p:spPr>
      </p:pic>
      <p:pic>
        <p:nvPicPr>
          <p:cNvPr id="18" name="Image 17">
            <a:extLst>
              <a:ext uri="{FF2B5EF4-FFF2-40B4-BE49-F238E27FC236}">
                <a16:creationId xmlns:a16="http://schemas.microsoft.com/office/drawing/2014/main" id="{804865BC-0085-B74D-99A5-8A89DC6A2FCC}"/>
              </a:ext>
            </a:extLst>
          </p:cNvPr>
          <p:cNvPicPr>
            <a:picLocks noChangeAspect="1"/>
          </p:cNvPicPr>
          <p:nvPr/>
        </p:nvPicPr>
        <p:blipFill>
          <a:blip r:embed="rId3"/>
          <a:stretch>
            <a:fillRect/>
          </a:stretch>
        </p:blipFill>
        <p:spPr>
          <a:xfrm>
            <a:off x="7801336" y="2554295"/>
            <a:ext cx="3104147" cy="1773901"/>
          </a:xfrm>
          <a:prstGeom prst="rect">
            <a:avLst/>
          </a:prstGeom>
        </p:spPr>
      </p:pic>
      <p:pic>
        <p:nvPicPr>
          <p:cNvPr id="20" name="Image 19">
            <a:extLst>
              <a:ext uri="{FF2B5EF4-FFF2-40B4-BE49-F238E27FC236}">
                <a16:creationId xmlns:a16="http://schemas.microsoft.com/office/drawing/2014/main" id="{2EE38B3E-CED7-4846-BE38-4B58EB0D234F}"/>
              </a:ext>
            </a:extLst>
          </p:cNvPr>
          <p:cNvPicPr>
            <a:picLocks noChangeAspect="1"/>
          </p:cNvPicPr>
          <p:nvPr/>
        </p:nvPicPr>
        <p:blipFill rotWithShape="1">
          <a:blip r:embed="rId4"/>
          <a:srcRect l="16738" t="27709" r="2380" b="7784"/>
          <a:stretch/>
        </p:blipFill>
        <p:spPr>
          <a:xfrm>
            <a:off x="6514823" y="4331368"/>
            <a:ext cx="5677176" cy="2406316"/>
          </a:xfrm>
          <a:prstGeom prst="rect">
            <a:avLst/>
          </a:prstGeom>
        </p:spPr>
      </p:pic>
      <p:sp>
        <p:nvSpPr>
          <p:cNvPr id="21" name="ZoneTexte 20">
            <a:extLst>
              <a:ext uri="{FF2B5EF4-FFF2-40B4-BE49-F238E27FC236}">
                <a16:creationId xmlns:a16="http://schemas.microsoft.com/office/drawing/2014/main" id="{FF1E14D1-50F4-954C-97AD-4A9CAD739AA6}"/>
              </a:ext>
            </a:extLst>
          </p:cNvPr>
          <p:cNvSpPr txBox="1"/>
          <p:nvPr/>
        </p:nvSpPr>
        <p:spPr>
          <a:xfrm>
            <a:off x="5929342" y="345744"/>
            <a:ext cx="6196264" cy="400110"/>
          </a:xfrm>
          <a:prstGeom prst="rect">
            <a:avLst/>
          </a:prstGeom>
          <a:noFill/>
        </p:spPr>
        <p:txBody>
          <a:bodyPr wrap="square" rtlCol="0">
            <a:spAutoFit/>
          </a:bodyPr>
          <a:lstStyle/>
          <a:p>
            <a:pPr algn="r"/>
            <a:r>
              <a:rPr lang="en-US" sz="2000" b="1" dirty="0">
                <a:latin typeface="Futura Condensed Medium" panose="020B0602020204020303" pitchFamily="34" charset="-79"/>
                <a:cs typeface="Futura Condensed Medium" panose="020B0602020204020303" pitchFamily="34" charset="-79"/>
              </a:rPr>
              <a:t>Extract from Pr. Hasler’s FPAA Workshop video on the HH neuron</a:t>
            </a:r>
          </a:p>
        </p:txBody>
      </p:sp>
    </p:spTree>
    <p:extLst>
      <p:ext uri="{BB962C8B-B14F-4D97-AF65-F5344CB8AC3E}">
        <p14:creationId xmlns:p14="http://schemas.microsoft.com/office/powerpoint/2010/main" val="3994387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BBDB9CBB-F581-4208-9C34-D4E8577A9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9">
            <a:extLst>
              <a:ext uri="{FF2B5EF4-FFF2-40B4-BE49-F238E27FC236}">
                <a16:creationId xmlns:a16="http://schemas.microsoft.com/office/drawing/2014/main" id="{F8F2DBF4-5F7B-457C-98A0-0337482F2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 8">
            <a:extLst>
              <a:ext uri="{FF2B5EF4-FFF2-40B4-BE49-F238E27FC236}">
                <a16:creationId xmlns:a16="http://schemas.microsoft.com/office/drawing/2014/main" id="{E6AC45BE-C9A0-CC48-9164-D6D9C6424B06}"/>
              </a:ext>
            </a:extLst>
          </p:cNvPr>
          <p:cNvPicPr>
            <a:picLocks noChangeAspect="1"/>
          </p:cNvPicPr>
          <p:nvPr/>
        </p:nvPicPr>
        <p:blipFill>
          <a:blip r:embed="rId2"/>
          <a:stretch>
            <a:fillRect/>
          </a:stretch>
        </p:blipFill>
        <p:spPr>
          <a:xfrm>
            <a:off x="5992276" y="4395477"/>
            <a:ext cx="5184260" cy="2462523"/>
          </a:xfrm>
          <a:prstGeom prst="rect">
            <a:avLst/>
          </a:prstGeom>
          <a:effectLst/>
        </p:spPr>
      </p:pic>
      <p:pic>
        <p:nvPicPr>
          <p:cNvPr id="7" name="Image 6">
            <a:extLst>
              <a:ext uri="{FF2B5EF4-FFF2-40B4-BE49-F238E27FC236}">
                <a16:creationId xmlns:a16="http://schemas.microsoft.com/office/drawing/2014/main" id="{29CA3E4C-818C-AD4C-97F9-4D7B6AABA62A}"/>
              </a:ext>
            </a:extLst>
          </p:cNvPr>
          <p:cNvPicPr>
            <a:picLocks noChangeAspect="1"/>
          </p:cNvPicPr>
          <p:nvPr/>
        </p:nvPicPr>
        <p:blipFill>
          <a:blip r:embed="rId3"/>
          <a:stretch>
            <a:fillRect/>
          </a:stretch>
        </p:blipFill>
        <p:spPr>
          <a:xfrm>
            <a:off x="5992276" y="2044452"/>
            <a:ext cx="5184260" cy="2449562"/>
          </a:xfrm>
          <a:prstGeom prst="rect">
            <a:avLst/>
          </a:prstGeom>
        </p:spPr>
      </p:pic>
      <p:pic>
        <p:nvPicPr>
          <p:cNvPr id="3" name="Image 2">
            <a:extLst>
              <a:ext uri="{FF2B5EF4-FFF2-40B4-BE49-F238E27FC236}">
                <a16:creationId xmlns:a16="http://schemas.microsoft.com/office/drawing/2014/main" id="{8FACB0F6-718E-C84D-AC8E-58931849B222}"/>
              </a:ext>
            </a:extLst>
          </p:cNvPr>
          <p:cNvPicPr>
            <a:picLocks noChangeAspect="1"/>
          </p:cNvPicPr>
          <p:nvPr/>
        </p:nvPicPr>
        <p:blipFill>
          <a:blip r:embed="rId4"/>
          <a:stretch>
            <a:fillRect/>
          </a:stretch>
        </p:blipFill>
        <p:spPr>
          <a:xfrm>
            <a:off x="5892263" y="0"/>
            <a:ext cx="5384285" cy="2142471"/>
          </a:xfrm>
          <a:prstGeom prst="rect">
            <a:avLst/>
          </a:prstGeom>
        </p:spPr>
      </p:pic>
      <p:sp>
        <p:nvSpPr>
          <p:cNvPr id="34" name="ZoneTexte 33">
            <a:extLst>
              <a:ext uri="{FF2B5EF4-FFF2-40B4-BE49-F238E27FC236}">
                <a16:creationId xmlns:a16="http://schemas.microsoft.com/office/drawing/2014/main" id="{788A4A93-A5CA-684F-AF77-E961141FB2B0}"/>
              </a:ext>
            </a:extLst>
          </p:cNvPr>
          <p:cNvSpPr txBox="1"/>
          <p:nvPr/>
        </p:nvSpPr>
        <p:spPr>
          <a:xfrm>
            <a:off x="484632" y="484631"/>
            <a:ext cx="3666744" cy="5739187"/>
          </a:xfrm>
          <a:prstGeom prst="rect">
            <a:avLst/>
          </a:prstGeom>
        </p:spPr>
        <p:txBody>
          <a:bodyPr vert="horz" lIns="91440" tIns="45720" rIns="91440" bIns="45720" rtlCol="0" anchor="ctr">
            <a:noAutofit/>
          </a:bodyPr>
          <a:lstStyle/>
          <a:p>
            <a:pPr>
              <a:lnSpc>
                <a:spcPct val="90000"/>
              </a:lnSpc>
              <a:spcAft>
                <a:spcPts val="600"/>
              </a:spcAft>
            </a:pPr>
            <a:r>
              <a:rPr lang="en-US" sz="2000" dirty="0">
                <a:latin typeface="Futura Condensed Medium" panose="020B0602020204020303" pitchFamily="34" charset="-79"/>
                <a:cs typeface="Futura Condensed Medium" panose="020B0602020204020303" pitchFamily="34" charset="-79"/>
              </a:rPr>
              <a:t>Testing the new HH neuron design</a:t>
            </a:r>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r>
              <a:rPr lang="en-US" sz="1400" dirty="0">
                <a:latin typeface="Futura Medium" panose="020B0602020204020303" pitchFamily="34" charset="-79"/>
                <a:cs typeface="Futura Medium" panose="020B0602020204020303" pitchFamily="34" charset="-79"/>
              </a:rPr>
              <a:t>It is exactly the same design as tested last week, but we added an amplifier on the output of the neuron as Dr. Hasler did on her design</a:t>
            </a:r>
          </a:p>
          <a:p>
            <a:pPr indent="-228600">
              <a:lnSpc>
                <a:spcPct val="90000"/>
              </a:lnSpc>
              <a:spcAft>
                <a:spcPts val="600"/>
              </a:spcAft>
              <a:buFont typeface="Arial" panose="020B0604020202020204" pitchFamily="34" charset="0"/>
              <a:buChar char="•"/>
            </a:pPr>
            <a:r>
              <a:rPr lang="en-US" sz="1400" dirty="0">
                <a:latin typeface="Futura Medium" panose="020B0602020204020303" pitchFamily="34" charset="-79"/>
                <a:cs typeface="Futura Medium" panose="020B0602020204020303" pitchFamily="34" charset="-79"/>
              </a:rPr>
              <a:t>Just like last week, we obtained unexpected results for different signals</a:t>
            </a:r>
          </a:p>
          <a:p>
            <a:pPr indent="-228600">
              <a:lnSpc>
                <a:spcPct val="90000"/>
              </a:lnSpc>
              <a:spcAft>
                <a:spcPts val="600"/>
              </a:spcAft>
              <a:buFont typeface="Arial" panose="020B0604020202020204" pitchFamily="34" charset="0"/>
              <a:buChar char="•"/>
            </a:pPr>
            <a:r>
              <a:rPr lang="en-US" sz="1400" dirty="0">
                <a:latin typeface="Futura Medium" panose="020B0602020204020303" pitchFamily="34" charset="-79"/>
                <a:cs typeface="Futura Medium" panose="020B0602020204020303" pitchFamily="34" charset="-79"/>
              </a:rPr>
              <a:t>We would still like to ask some questions to Dr. Hasler</a:t>
            </a:r>
          </a:p>
          <a:p>
            <a:pPr indent="-228600">
              <a:lnSpc>
                <a:spcPct val="90000"/>
              </a:lnSpc>
              <a:spcAft>
                <a:spcPts val="600"/>
              </a:spcAft>
              <a:buFont typeface="Arial" panose="020B0604020202020204" pitchFamily="34" charset="0"/>
              <a:buChar char="•"/>
            </a:pPr>
            <a:r>
              <a:rPr lang="en-US" sz="1400" dirty="0">
                <a:latin typeface="Futura Medium" panose="020B0602020204020303" pitchFamily="34" charset="-79"/>
                <a:cs typeface="Futura Medium" panose="020B0602020204020303" pitchFamily="34" charset="-79"/>
              </a:rPr>
              <a:t>Starting with the fact that our block is different from Dr. Hasler’s (we have 3 outputs she only has 1):</a:t>
            </a:r>
          </a:p>
          <a:p>
            <a:pPr lvl="1" indent="-228600">
              <a:lnSpc>
                <a:spcPct val="90000"/>
              </a:lnSpc>
              <a:spcAft>
                <a:spcPts val="600"/>
              </a:spcAft>
              <a:buFont typeface="Arial" panose="020B0604020202020204" pitchFamily="34" charset="0"/>
              <a:buChar char="•"/>
            </a:pPr>
            <a:r>
              <a:rPr lang="en-US" sz="1400" dirty="0">
                <a:latin typeface="Futura Medium" panose="020B0602020204020303" pitchFamily="34" charset="-79"/>
                <a:cs typeface="Futura Medium" panose="020B0602020204020303" pitchFamily="34" charset="-79"/>
              </a:rPr>
              <a:t>Is the big block that appears in the default design included in Dr. Hasler’s version of the HH neuron block?</a:t>
            </a:r>
          </a:p>
          <a:p>
            <a:pPr lvl="1" indent="-228600">
              <a:lnSpc>
                <a:spcPct val="90000"/>
              </a:lnSpc>
              <a:spcAft>
                <a:spcPts val="600"/>
              </a:spcAft>
              <a:buFont typeface="Arial" panose="020B0604020202020204" pitchFamily="34" charset="0"/>
              <a:buChar char="•"/>
            </a:pPr>
            <a:r>
              <a:rPr lang="en-US" sz="1400" dirty="0">
                <a:latin typeface="Futura Medium" panose="020B0602020204020303" pitchFamily="34" charset="-79"/>
                <a:cs typeface="Futura Medium" panose="020B0602020204020303" pitchFamily="34" charset="-79"/>
              </a:rPr>
              <a:t>Are we supposed to use the </a:t>
            </a:r>
            <a:r>
              <a:rPr lang="en-US" sz="1400" dirty="0" err="1">
                <a:latin typeface="Futura Medium" panose="020B0602020204020303" pitchFamily="34" charset="-79"/>
                <a:cs typeface="Futura Medium" panose="020B0602020204020303" pitchFamily="34" charset="-79"/>
              </a:rPr>
              <a:t>V</a:t>
            </a:r>
            <a:r>
              <a:rPr lang="en-US" sz="1400" baseline="-25000" dirty="0" err="1">
                <a:latin typeface="Futura Medium" panose="020B0602020204020303" pitchFamily="34" charset="-79"/>
                <a:cs typeface="Futura Medium" panose="020B0602020204020303" pitchFamily="34" charset="-79"/>
              </a:rPr>
              <a:t>Na</a:t>
            </a:r>
            <a:r>
              <a:rPr lang="en-US" sz="1400" dirty="0">
                <a:latin typeface="Futura Medium" panose="020B0602020204020303" pitchFamily="34" charset="-79"/>
                <a:cs typeface="Futura Medium" panose="020B0602020204020303" pitchFamily="34" charset="-79"/>
              </a:rPr>
              <a:t> and the V</a:t>
            </a:r>
            <a:r>
              <a:rPr lang="en-US" sz="1400" baseline="-25000" dirty="0">
                <a:latin typeface="Futura Medium" panose="020B0602020204020303" pitchFamily="34" charset="-79"/>
                <a:cs typeface="Futura Medium" panose="020B0602020204020303" pitchFamily="34" charset="-79"/>
              </a:rPr>
              <a:t>K</a:t>
            </a:r>
            <a:r>
              <a:rPr lang="en-US" sz="1400" dirty="0">
                <a:latin typeface="Futura Medium" panose="020B0602020204020303" pitchFamily="34" charset="-79"/>
                <a:cs typeface="Futura Medium" panose="020B0602020204020303" pitchFamily="34" charset="-79"/>
              </a:rPr>
              <a:t> in some kind of retroactive loop (see electronic implementation schematics)</a:t>
            </a:r>
          </a:p>
        </p:txBody>
      </p:sp>
    </p:spTree>
    <p:extLst>
      <p:ext uri="{BB962C8B-B14F-4D97-AF65-F5344CB8AC3E}">
        <p14:creationId xmlns:p14="http://schemas.microsoft.com/office/powerpoint/2010/main" val="384785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330</Words>
  <Application>Microsoft Macintosh PowerPoint</Application>
  <PresentationFormat>Grand écran</PresentationFormat>
  <Paragraphs>40</Paragraphs>
  <Slides>3</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vt:i4>
      </vt:variant>
    </vt:vector>
  </HeadingPairs>
  <TitlesOfParts>
    <vt:vector size="11" baseType="lpstr">
      <vt:lpstr>Apple Color Emoji</vt:lpstr>
      <vt:lpstr>Arial</vt:lpstr>
      <vt:lpstr>Calibri</vt:lpstr>
      <vt:lpstr>Calibri Light</vt:lpstr>
      <vt:lpstr>Futura Condensed Medium</vt:lpstr>
      <vt:lpstr>Futura Medium</vt:lpstr>
      <vt:lpstr>Symbol</vt:lpstr>
      <vt:lpstr>Thème Office</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Matthieu Divet</dc:creator>
  <cp:lastModifiedBy>Matthieu Divet</cp:lastModifiedBy>
  <cp:revision>4</cp:revision>
  <dcterms:created xsi:type="dcterms:W3CDTF">2019-10-01T17:03:38Z</dcterms:created>
  <dcterms:modified xsi:type="dcterms:W3CDTF">2019-10-01T17:18:39Z</dcterms:modified>
</cp:coreProperties>
</file>