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9" r:id="rId3"/>
    <p:sldId id="260" r:id="rId4"/>
    <p:sldId id="261"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2"/>
  </p:normalViewPr>
  <p:slideViewPr>
    <p:cSldViewPr snapToGrid="0" snapToObjects="1">
      <p:cViewPr varScale="1">
        <p:scale>
          <a:sx n="105" d="100"/>
          <a:sy n="105" d="100"/>
        </p:scale>
        <p:origin x="840" y="192"/>
      </p:cViewPr>
      <p:guideLst/>
    </p:cSldViewPr>
  </p:slideViewPr>
  <p:notesTextViewPr>
    <p:cViewPr>
      <p:scale>
        <a:sx n="40" d="100"/>
        <a:sy n="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9B763-280B-7742-837C-5417D246A032}" type="datetimeFigureOut">
              <a:rPr lang="en-US" smtClean="0"/>
              <a:t>11/6/19</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D7CA0-2788-2549-884B-CE55A57FF3F8}" type="slidenum">
              <a:rPr lang="en-US" smtClean="0"/>
              <a:t>‹N°›</a:t>
            </a:fld>
            <a:endParaRPr lang="en-US"/>
          </a:p>
        </p:txBody>
      </p:sp>
    </p:spTree>
    <p:extLst>
      <p:ext uri="{BB962C8B-B14F-4D97-AF65-F5344CB8AC3E}">
        <p14:creationId xmlns:p14="http://schemas.microsoft.com/office/powerpoint/2010/main" val="35644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F31A7-B7D8-D746-885D-9CF08EB6C5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0D91E30-226D-0A41-BA21-EBB1C2AE3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82B1E25-5186-2F4B-9AB7-1C3C74C8F260}"/>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5" name="Espace réservé du pied de page 4">
            <a:extLst>
              <a:ext uri="{FF2B5EF4-FFF2-40B4-BE49-F238E27FC236}">
                <a16:creationId xmlns:a16="http://schemas.microsoft.com/office/drawing/2014/main" id="{ED77802E-F101-FE40-9A74-8C64074632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413177-95E0-9F4C-BCAD-65611A729FD2}"/>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402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E3C95-F315-0F4D-AF98-DDB352B1726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83756B7-F61B-5E47-A421-BCF2EC5908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986934D-CC25-EF47-A582-53085910BB8A}"/>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5" name="Espace réservé du pied de page 4">
            <a:extLst>
              <a:ext uri="{FF2B5EF4-FFF2-40B4-BE49-F238E27FC236}">
                <a16:creationId xmlns:a16="http://schemas.microsoft.com/office/drawing/2014/main" id="{50DA06F4-18E4-FD4D-9FC5-355CB306C3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DC6AED-9033-C643-A9AF-B84F1BFA4B3E}"/>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320829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7C8CA49-06AD-4946-BF31-84C62751AC0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504253B-CD79-B14B-B632-AC002AA00FD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F7A092-20BD-4F4F-9FA4-084E2F92EC9A}"/>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5" name="Espace réservé du pied de page 4">
            <a:extLst>
              <a:ext uri="{FF2B5EF4-FFF2-40B4-BE49-F238E27FC236}">
                <a16:creationId xmlns:a16="http://schemas.microsoft.com/office/drawing/2014/main" id="{782C6359-B1A3-434F-87DE-2874125CFA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E5EC8D-2E38-0949-9805-EB60955FFEC5}"/>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30706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013091-84DF-4744-BD8D-82B9E2A2DE2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8363FDE-F987-6F47-B5C5-55CC4EC7567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0423E9-960E-E249-B2FF-B0DAAAB03384}"/>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5" name="Espace réservé du pied de page 4">
            <a:extLst>
              <a:ext uri="{FF2B5EF4-FFF2-40B4-BE49-F238E27FC236}">
                <a16:creationId xmlns:a16="http://schemas.microsoft.com/office/drawing/2014/main" id="{5CA6C07F-971B-6C4F-BACE-FDCA92F4FC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EF96A9-7D6B-CB47-83CE-20D2A48E40FA}"/>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14435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F412A5-3C9D-B046-841E-6D47F7EBCAD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C5FB7DF-0D1C-0E49-BE1F-E52289640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5ACC823-65EC-B24C-8EEE-B45F42BFB5E7}"/>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5" name="Espace réservé du pied de page 4">
            <a:extLst>
              <a:ext uri="{FF2B5EF4-FFF2-40B4-BE49-F238E27FC236}">
                <a16:creationId xmlns:a16="http://schemas.microsoft.com/office/drawing/2014/main" id="{9FE942A0-CCC4-D64B-8A82-F122B551F2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F5C3D6-7194-BE4F-A7AE-1F9DBEDB0E1C}"/>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214756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A9589A-5254-194B-A929-C144309AC4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338DF2-7AEC-4045-9410-085ABA67637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F96F528-719E-8141-8FE4-820AB9F0179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05ECFFD-5D96-064C-9090-3CF3DD54C0BD}"/>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6" name="Espace réservé du pied de page 5">
            <a:extLst>
              <a:ext uri="{FF2B5EF4-FFF2-40B4-BE49-F238E27FC236}">
                <a16:creationId xmlns:a16="http://schemas.microsoft.com/office/drawing/2014/main" id="{987BD66B-BDFD-4148-BE42-C415C110B8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F8FAD06-2952-B649-B315-A6DC130AF75F}"/>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234866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2B760-8FA9-1E41-BBE6-217995B3A76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7874F0E-792C-8245-ABF8-84F69B22F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25F779-6F60-6845-956B-86E6CA86927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0814F3-DC46-4C42-8E35-78352B64D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55EF90D-DDBD-CB41-A1C3-90A27F324FD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A204556-7FE0-4446-8769-AB9C719DD85E}"/>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8" name="Espace réservé du pied de page 7">
            <a:extLst>
              <a:ext uri="{FF2B5EF4-FFF2-40B4-BE49-F238E27FC236}">
                <a16:creationId xmlns:a16="http://schemas.microsoft.com/office/drawing/2014/main" id="{88A799B2-B44E-1944-8ED3-17BEBE2E4EC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776BE5D-42C9-574B-841E-BBDA259F33F4}"/>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124493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E2CE19-43A5-674B-95E8-643445A2DD4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4B18308-2D07-C840-859D-1EF94E3897F6}"/>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4" name="Espace réservé du pied de page 3">
            <a:extLst>
              <a:ext uri="{FF2B5EF4-FFF2-40B4-BE49-F238E27FC236}">
                <a16:creationId xmlns:a16="http://schemas.microsoft.com/office/drawing/2014/main" id="{905E1BEA-83DC-7840-BD1E-7372F905E2F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D505236-6B44-C44E-9823-0B6046F30537}"/>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19671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E820894-37E4-524D-8EA2-47397AAE94B1}"/>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3" name="Espace réservé du pied de page 2">
            <a:extLst>
              <a:ext uri="{FF2B5EF4-FFF2-40B4-BE49-F238E27FC236}">
                <a16:creationId xmlns:a16="http://schemas.microsoft.com/office/drawing/2014/main" id="{9B3A7525-38FC-E840-9002-FDB7771D8AD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C2B879C-D615-A34D-8AE6-3D898AB316ED}"/>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317150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57B8E-B1A3-6F43-B08C-98F1EE6E927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26CBDC4-8BBF-024C-BDBD-F72B73424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27CE426-CACA-2F45-9B0F-62790FBF9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71C3B16-1942-4541-8BE5-178234D4DD60}"/>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6" name="Espace réservé du pied de page 5">
            <a:extLst>
              <a:ext uri="{FF2B5EF4-FFF2-40B4-BE49-F238E27FC236}">
                <a16:creationId xmlns:a16="http://schemas.microsoft.com/office/drawing/2014/main" id="{1970754C-15EA-9648-8E40-1A2CD399B2F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F88226A-0BCD-D443-B868-06124BFEFB93}"/>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409517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9350F-67DA-7045-A849-C91344FE6EA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6558B57-AF12-FA41-956F-436EB908A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B9ADA1B-374B-CF4A-A416-CFF068A86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6E5B09-7FA0-8649-A43C-F2D2B67301D0}"/>
              </a:ext>
            </a:extLst>
          </p:cNvPr>
          <p:cNvSpPr>
            <a:spLocks noGrp="1"/>
          </p:cNvSpPr>
          <p:nvPr>
            <p:ph type="dt" sz="half" idx="10"/>
          </p:nvPr>
        </p:nvSpPr>
        <p:spPr/>
        <p:txBody>
          <a:bodyPr/>
          <a:lstStyle/>
          <a:p>
            <a:fld id="{8B8767B6-816B-FA46-9B81-5E1B72C413A8}" type="datetimeFigureOut">
              <a:rPr lang="fr-FR" smtClean="0"/>
              <a:t>06/11/2019</a:t>
            </a:fld>
            <a:endParaRPr lang="fr-FR"/>
          </a:p>
        </p:txBody>
      </p:sp>
      <p:sp>
        <p:nvSpPr>
          <p:cNvPr id="6" name="Espace réservé du pied de page 5">
            <a:extLst>
              <a:ext uri="{FF2B5EF4-FFF2-40B4-BE49-F238E27FC236}">
                <a16:creationId xmlns:a16="http://schemas.microsoft.com/office/drawing/2014/main" id="{AA3ED52E-0765-6B4A-A663-878A5B18580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5ABDF9-D7AF-3544-ADFC-86B387992827}"/>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129812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69D67C-48B7-8141-9B6E-E8FF3AFBDC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31076B1-5D2A-184D-826D-4DEFA3606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E8CD5A-08F4-9542-AFDD-B597C1434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767B6-816B-FA46-9B81-5E1B72C413A8}" type="datetimeFigureOut">
              <a:rPr lang="fr-FR" smtClean="0"/>
              <a:t>06/11/2019</a:t>
            </a:fld>
            <a:endParaRPr lang="fr-FR"/>
          </a:p>
        </p:txBody>
      </p:sp>
      <p:sp>
        <p:nvSpPr>
          <p:cNvPr id="5" name="Espace réservé du pied de page 4">
            <a:extLst>
              <a:ext uri="{FF2B5EF4-FFF2-40B4-BE49-F238E27FC236}">
                <a16:creationId xmlns:a16="http://schemas.microsoft.com/office/drawing/2014/main" id="{C2D8A128-A3FB-7346-86AD-D91667887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300D796-52A1-7343-9476-47075A262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792F0-6F87-0947-8789-8CAA6471CD9A}" type="slidenum">
              <a:rPr lang="fr-FR" smtClean="0"/>
              <a:t>‹N°›</a:t>
            </a:fld>
            <a:endParaRPr lang="fr-FR"/>
          </a:p>
        </p:txBody>
      </p:sp>
    </p:spTree>
    <p:extLst>
      <p:ext uri="{BB962C8B-B14F-4D97-AF65-F5344CB8AC3E}">
        <p14:creationId xmlns:p14="http://schemas.microsoft.com/office/powerpoint/2010/main" val="315090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68A93D2-22E7-B247-9115-D9B3CF93A49F}"/>
              </a:ext>
            </a:extLst>
          </p:cNvPr>
          <p:cNvPicPr>
            <a:picLocks noChangeAspect="1"/>
          </p:cNvPicPr>
          <p:nvPr/>
        </p:nvPicPr>
        <p:blipFill rotWithShape="1">
          <a:blip r:embed="rId2"/>
          <a:srcRect t="6985" r="1" b="7201"/>
          <a:stretch/>
        </p:blipFill>
        <p:spPr>
          <a:xfrm>
            <a:off x="3" y="1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p:spPr>
      </p:pic>
      <p:sp>
        <p:nvSpPr>
          <p:cNvPr id="6" name="ZoneTexte 5">
            <a:extLst>
              <a:ext uri="{FF2B5EF4-FFF2-40B4-BE49-F238E27FC236}">
                <a16:creationId xmlns:a16="http://schemas.microsoft.com/office/drawing/2014/main" id="{5DD41397-7848-584A-A79D-4D1DADF41C68}"/>
              </a:ext>
            </a:extLst>
          </p:cNvPr>
          <p:cNvSpPr txBox="1"/>
          <p:nvPr/>
        </p:nvSpPr>
        <p:spPr>
          <a:xfrm>
            <a:off x="8181474" y="257927"/>
            <a:ext cx="3632784" cy="1384995"/>
          </a:xfrm>
          <a:prstGeom prst="rect">
            <a:avLst/>
          </a:prstGeom>
          <a:noFill/>
        </p:spPr>
        <p:txBody>
          <a:bodyPr wrap="square" rtlCol="0">
            <a:spAutoFit/>
          </a:bodyPr>
          <a:lstStyle/>
          <a:p>
            <a:pPr algn="r"/>
            <a:r>
              <a:rPr lang="en-US" sz="2400" dirty="0">
                <a:latin typeface="Futura Medium" panose="020B0602020204020303" pitchFamily="34" charset="-79"/>
                <a:cs typeface="Futura Medium" panose="020B0602020204020303" pitchFamily="34" charset="-79"/>
              </a:rPr>
              <a:t>Brain inspired computing</a:t>
            </a:r>
          </a:p>
          <a:p>
            <a:pPr algn="r"/>
            <a:r>
              <a:rPr lang="en-US" sz="2400" dirty="0">
                <a:latin typeface="Futura Medium" panose="020B0602020204020303" pitchFamily="34" charset="-79"/>
                <a:cs typeface="Futura Medium" panose="020B0602020204020303" pitchFamily="34" charset="-79"/>
              </a:rPr>
              <a:t>using a FPAA Board</a:t>
            </a:r>
          </a:p>
          <a:p>
            <a:pPr algn="r"/>
            <a:endParaRPr lang="en-US" dirty="0">
              <a:latin typeface="Futura Medium" panose="020B0602020204020303" pitchFamily="34" charset="-79"/>
              <a:cs typeface="Futura Medium" panose="020B0602020204020303" pitchFamily="34" charset="-79"/>
            </a:endParaRPr>
          </a:p>
          <a:p>
            <a:pPr algn="r"/>
            <a:r>
              <a:rPr lang="en-US" dirty="0">
                <a:latin typeface="Futura Medium" panose="020B0602020204020303" pitchFamily="34" charset="-79"/>
                <a:cs typeface="Futura Medium" panose="020B0602020204020303" pitchFamily="34" charset="-79"/>
              </a:rPr>
              <a:t>10</a:t>
            </a:r>
            <a:r>
              <a:rPr lang="en-US" baseline="30000" dirty="0">
                <a:latin typeface="Futura Medium" panose="020B0602020204020303" pitchFamily="34" charset="-79"/>
                <a:cs typeface="Futura Medium" panose="020B0602020204020303" pitchFamily="34" charset="-79"/>
              </a:rPr>
              <a:t>th</a:t>
            </a:r>
            <a:r>
              <a:rPr lang="en-US" dirty="0">
                <a:latin typeface="Futura Medium" panose="020B0602020204020303" pitchFamily="34" charset="-79"/>
                <a:cs typeface="Futura Medium" panose="020B0602020204020303" pitchFamily="34" charset="-79"/>
              </a:rPr>
              <a:t> week catch-up session</a:t>
            </a:r>
          </a:p>
        </p:txBody>
      </p:sp>
      <p:sp>
        <p:nvSpPr>
          <p:cNvPr id="8" name="ZoneTexte 7">
            <a:extLst>
              <a:ext uri="{FF2B5EF4-FFF2-40B4-BE49-F238E27FC236}">
                <a16:creationId xmlns:a16="http://schemas.microsoft.com/office/drawing/2014/main" id="{9AAD87BB-1565-AA49-A637-5E5575B45973}"/>
              </a:ext>
            </a:extLst>
          </p:cNvPr>
          <p:cNvSpPr txBox="1"/>
          <p:nvPr/>
        </p:nvSpPr>
        <p:spPr>
          <a:xfrm>
            <a:off x="136367" y="5559843"/>
            <a:ext cx="2800350" cy="1200329"/>
          </a:xfrm>
          <a:prstGeom prst="rect">
            <a:avLst/>
          </a:prstGeom>
          <a:noFill/>
        </p:spPr>
        <p:txBody>
          <a:bodyPr wrap="square" rtlCol="0">
            <a:spAutoFit/>
          </a:bodyPr>
          <a:lstStyle/>
          <a:p>
            <a:r>
              <a:rPr lang="en-US" dirty="0">
                <a:solidFill>
                  <a:schemeClr val="bg1"/>
                </a:solidFill>
                <a:latin typeface="Futura Condensed Medium" panose="020B0602020204020303" pitchFamily="34" charset="-79"/>
                <a:cs typeface="Futura Condensed Medium" panose="020B0602020204020303" pitchFamily="34" charset="-79"/>
              </a:rPr>
              <a:t>Special problem</a:t>
            </a:r>
          </a:p>
          <a:p>
            <a:r>
              <a:rPr lang="en-US" dirty="0">
                <a:solidFill>
                  <a:schemeClr val="bg1"/>
                </a:solidFill>
                <a:latin typeface="Futura Condensed Medium" panose="020B0602020204020303" pitchFamily="34" charset="-79"/>
                <a:cs typeface="Futura Condensed Medium" panose="020B0602020204020303" pitchFamily="34" charset="-79"/>
              </a:rPr>
              <a:t>ECE 8903</a:t>
            </a:r>
          </a:p>
          <a:p>
            <a:r>
              <a:rPr lang="en-US" dirty="0">
                <a:solidFill>
                  <a:schemeClr val="bg1"/>
                </a:solidFill>
                <a:latin typeface="Futura Condensed Medium" panose="020B0602020204020303" pitchFamily="34" charset="-79"/>
                <a:cs typeface="Futura Condensed Medium" panose="020B0602020204020303" pitchFamily="34" charset="-79"/>
              </a:rPr>
              <a:t>Dr. Alexandre </a:t>
            </a:r>
            <a:r>
              <a:rPr lang="en-US" dirty="0" err="1">
                <a:solidFill>
                  <a:schemeClr val="bg1"/>
                </a:solidFill>
                <a:latin typeface="Futura Condensed Medium" panose="020B0602020204020303" pitchFamily="34" charset="-79"/>
                <a:cs typeface="Futura Condensed Medium" panose="020B0602020204020303" pitchFamily="34" charset="-79"/>
              </a:rPr>
              <a:t>Locquet</a:t>
            </a:r>
            <a:endParaRPr lang="en-US" dirty="0">
              <a:solidFill>
                <a:schemeClr val="bg1"/>
              </a:solidFill>
              <a:latin typeface="Futura Condensed Medium" panose="020B0602020204020303" pitchFamily="34" charset="-79"/>
              <a:cs typeface="Futura Condensed Medium" panose="020B0602020204020303" pitchFamily="34" charset="-79"/>
            </a:endParaRPr>
          </a:p>
          <a:p>
            <a:r>
              <a:rPr lang="en-US" dirty="0">
                <a:solidFill>
                  <a:schemeClr val="bg1"/>
                </a:solidFill>
                <a:latin typeface="Futura Condensed Medium" panose="020B0602020204020303" pitchFamily="34" charset="-79"/>
                <a:cs typeface="Futura Condensed Medium" panose="020B0602020204020303" pitchFamily="34" charset="-79"/>
              </a:rPr>
              <a:t>Dr. Damien </a:t>
            </a:r>
            <a:r>
              <a:rPr lang="en-US" dirty="0" err="1">
                <a:solidFill>
                  <a:schemeClr val="bg1"/>
                </a:solidFill>
                <a:latin typeface="Futura Condensed Medium" panose="020B0602020204020303" pitchFamily="34" charset="-79"/>
                <a:cs typeface="Futura Condensed Medium" panose="020B0602020204020303" pitchFamily="34" charset="-79"/>
              </a:rPr>
              <a:t>Rontani</a:t>
            </a:r>
            <a:endParaRPr lang="en-US" dirty="0">
              <a:solidFill>
                <a:schemeClr val="bg1"/>
              </a:solidFill>
              <a:latin typeface="Futura Condensed Medium" panose="020B0602020204020303" pitchFamily="34" charset="-79"/>
              <a:cs typeface="Futura Condensed Medium" panose="020B0602020204020303" pitchFamily="34" charset="-79"/>
            </a:endParaRPr>
          </a:p>
        </p:txBody>
      </p:sp>
      <p:sp>
        <p:nvSpPr>
          <p:cNvPr id="9" name="ZoneTexte 8">
            <a:extLst>
              <a:ext uri="{FF2B5EF4-FFF2-40B4-BE49-F238E27FC236}">
                <a16:creationId xmlns:a16="http://schemas.microsoft.com/office/drawing/2014/main" id="{7BE87C64-1FED-EE45-BFE7-C464FD5B279E}"/>
              </a:ext>
            </a:extLst>
          </p:cNvPr>
          <p:cNvSpPr txBox="1"/>
          <p:nvPr/>
        </p:nvSpPr>
        <p:spPr>
          <a:xfrm>
            <a:off x="9255283" y="4226621"/>
            <a:ext cx="2800350" cy="2062103"/>
          </a:xfrm>
          <a:prstGeom prst="rect">
            <a:avLst/>
          </a:prstGeom>
          <a:noFill/>
        </p:spPr>
        <p:txBody>
          <a:bodyPr wrap="square" rtlCol="0">
            <a:spAutoFit/>
          </a:bodyPr>
          <a:lstStyle/>
          <a:p>
            <a:pPr algn="ctr"/>
            <a:r>
              <a:rPr lang="en-US" sz="1400" dirty="0">
                <a:solidFill>
                  <a:schemeClr val="tx1">
                    <a:lumMod val="65000"/>
                    <a:lumOff val="35000"/>
                  </a:schemeClr>
                </a:solidFill>
                <a:latin typeface="Futura Medium" panose="020B0602020204020303" pitchFamily="34" charset="-79"/>
                <a:cs typeface="Futura Medium" panose="020B0602020204020303" pitchFamily="34" charset="-79"/>
              </a:rPr>
              <a:t>Work on the Hodgkin Huxley neuron block</a:t>
            </a:r>
          </a:p>
          <a:p>
            <a:pPr algn="ctr"/>
            <a:endParaRPr lang="en-US" dirty="0">
              <a:latin typeface="Futura Condensed Medium" panose="020B0602020204020303" pitchFamily="34" charset="-79"/>
              <a:cs typeface="Futura Condensed Medium" panose="020B0602020204020303" pitchFamily="34" charset="-79"/>
            </a:endParaRPr>
          </a:p>
          <a:p>
            <a:pPr algn="ctr"/>
            <a:r>
              <a:rPr lang="en-US" sz="1600" dirty="0">
                <a:latin typeface="Futura Condensed Medium" panose="020B0602020204020303" pitchFamily="34" charset="-79"/>
                <a:cs typeface="Futura Condensed Medium" panose="020B0602020204020303" pitchFamily="34" charset="-79"/>
              </a:rPr>
              <a:t>Matthieu </a:t>
            </a:r>
            <a:r>
              <a:rPr lang="en-US" sz="1600" dirty="0" err="1">
                <a:latin typeface="Futura Condensed Medium" panose="020B0602020204020303" pitchFamily="34" charset="-79"/>
                <a:cs typeface="Futura Condensed Medium" panose="020B0602020204020303" pitchFamily="34" charset="-79"/>
              </a:rPr>
              <a:t>Divet</a:t>
            </a:r>
            <a:endParaRPr lang="en-US" sz="1600" dirty="0">
              <a:latin typeface="Futura Condensed Medium" panose="020B0602020204020303" pitchFamily="34" charset="-79"/>
              <a:cs typeface="Futura Condensed Medium" panose="020B0602020204020303" pitchFamily="34" charset="-79"/>
            </a:endParaRPr>
          </a:p>
          <a:p>
            <a:pPr algn="ctr"/>
            <a:r>
              <a:rPr lang="en-US" sz="1600" dirty="0">
                <a:latin typeface="Futura Condensed Medium" panose="020B0602020204020303" pitchFamily="34" charset="-79"/>
                <a:cs typeface="Futura Condensed Medium" panose="020B0602020204020303" pitchFamily="34" charset="-79"/>
              </a:rPr>
              <a:t>Jonathan Gomis</a:t>
            </a:r>
          </a:p>
          <a:p>
            <a:pPr algn="ctr"/>
            <a:r>
              <a:rPr lang="en-US" sz="1600" dirty="0">
                <a:latin typeface="Futura Condensed Medium" panose="020B0602020204020303" pitchFamily="34" charset="-79"/>
                <a:cs typeface="Futura Condensed Medium" panose="020B0602020204020303" pitchFamily="34" charset="-79"/>
              </a:rPr>
              <a:t>Annie Luo</a:t>
            </a:r>
          </a:p>
          <a:p>
            <a:pPr algn="ctr"/>
            <a:r>
              <a:rPr lang="en-US" sz="1600" dirty="0" err="1">
                <a:latin typeface="Futura Condensed Medium" panose="020B0602020204020303" pitchFamily="34" charset="-79"/>
                <a:cs typeface="Futura Condensed Medium" panose="020B0602020204020303" pitchFamily="34" charset="-79"/>
              </a:rPr>
              <a:t>Anonto</a:t>
            </a:r>
            <a:r>
              <a:rPr lang="en-US" sz="1600" dirty="0">
                <a:latin typeface="Futura Condensed Medium" panose="020B0602020204020303" pitchFamily="34" charset="-79"/>
                <a:cs typeface="Futura Condensed Medium" panose="020B0602020204020303" pitchFamily="34" charset="-79"/>
              </a:rPr>
              <a:t> Zaman</a:t>
            </a:r>
          </a:p>
          <a:p>
            <a:pPr algn="ctr"/>
            <a:endParaRPr lang="en-US" dirty="0">
              <a:latin typeface="Futura Condensed Medium" panose="020B0602020204020303" pitchFamily="34" charset="-79"/>
              <a:cs typeface="Futura Condensed Medium" panose="020B0602020204020303" pitchFamily="34" charset="-79"/>
            </a:endParaRPr>
          </a:p>
        </p:txBody>
      </p:sp>
    </p:spTree>
    <p:extLst>
      <p:ext uri="{BB962C8B-B14F-4D97-AF65-F5344CB8AC3E}">
        <p14:creationId xmlns:p14="http://schemas.microsoft.com/office/powerpoint/2010/main" val="3844208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4" name="Rectangle 29">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31">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5" y="318582"/>
            <a:ext cx="4556762" cy="2028511"/>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Image 24">
            <a:extLst>
              <a:ext uri="{FF2B5EF4-FFF2-40B4-BE49-F238E27FC236}">
                <a16:creationId xmlns:a16="http://schemas.microsoft.com/office/drawing/2014/main" id="{0E2DD78F-A7F9-3F45-ADED-FA2399DF754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487509" y="533034"/>
            <a:ext cx="2109152" cy="1731187"/>
          </a:xfrm>
          <a:prstGeom prst="rect">
            <a:avLst/>
          </a:prstGeom>
        </p:spPr>
      </p:pic>
      <p:pic>
        <p:nvPicPr>
          <p:cNvPr id="19" name="Image 18">
            <a:extLst>
              <a:ext uri="{FF2B5EF4-FFF2-40B4-BE49-F238E27FC236}">
                <a16:creationId xmlns:a16="http://schemas.microsoft.com/office/drawing/2014/main" id="{E8FD7B31-FFC9-1B48-B65E-7B5170EDC28A}"/>
              </a:ext>
            </a:extLst>
          </p:cNvPr>
          <p:cNvPicPr/>
          <p:nvPr/>
        </p:nvPicPr>
        <p:blipFill rotWithShape="1">
          <a:blip r:embed="rId3"/>
          <a:srcRect t="48018" r="4482" b="2135"/>
          <a:stretch/>
        </p:blipFill>
        <p:spPr bwMode="auto">
          <a:xfrm>
            <a:off x="206538" y="4203535"/>
            <a:ext cx="4553575" cy="1806625"/>
          </a:xfrm>
          <a:prstGeom prst="rect">
            <a:avLst/>
          </a:prstGeom>
          <a:extLst>
            <a:ext uri="{53640926-AAD7-44D8-BBD7-CCE9431645EC}">
              <a14:shadowObscured xmlns:a14="http://schemas.microsoft.com/office/drawing/2010/main"/>
            </a:ext>
          </a:extLst>
        </p:spPr>
      </p:pic>
      <p:pic>
        <p:nvPicPr>
          <p:cNvPr id="22" name="Image 21">
            <a:extLst>
              <a:ext uri="{FF2B5EF4-FFF2-40B4-BE49-F238E27FC236}">
                <a16:creationId xmlns:a16="http://schemas.microsoft.com/office/drawing/2014/main" id="{5C763FCF-5620-4CDD-A62C-F317DF369DF3}"/>
              </a:ext>
            </a:extLst>
          </p:cNvPr>
          <p:cNvPicPr/>
          <p:nvPr/>
        </p:nvPicPr>
        <p:blipFill>
          <a:blip r:embed="rId4"/>
          <a:stretch>
            <a:fillRect/>
          </a:stretch>
        </p:blipFill>
        <p:spPr>
          <a:xfrm>
            <a:off x="9787361" y="3373304"/>
            <a:ext cx="2213937" cy="1341657"/>
          </a:xfrm>
          <a:prstGeom prst="rect">
            <a:avLst/>
          </a:prstGeom>
        </p:spPr>
      </p:pic>
      <p:pic>
        <p:nvPicPr>
          <p:cNvPr id="24" name="Image 23">
            <a:extLst>
              <a:ext uri="{FF2B5EF4-FFF2-40B4-BE49-F238E27FC236}">
                <a16:creationId xmlns:a16="http://schemas.microsoft.com/office/drawing/2014/main" id="{4F5263B6-AEBF-774D-B00D-4398B56EF51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135264" y="547069"/>
            <a:ext cx="2109152" cy="1703115"/>
          </a:xfrm>
          <a:prstGeom prst="rect">
            <a:avLst/>
          </a:prstGeom>
        </p:spPr>
      </p:pic>
      <p:pic>
        <p:nvPicPr>
          <p:cNvPr id="17" name="Image 16">
            <a:extLst>
              <a:ext uri="{FF2B5EF4-FFF2-40B4-BE49-F238E27FC236}">
                <a16:creationId xmlns:a16="http://schemas.microsoft.com/office/drawing/2014/main" id="{D890A086-D91E-E843-A2E6-6A000FCED052}"/>
              </a:ext>
            </a:extLst>
          </p:cNvPr>
          <p:cNvPicPr/>
          <p:nvPr/>
        </p:nvPicPr>
        <p:blipFill>
          <a:blip r:embed="rId6">
            <a:extLst>
              <a:ext uri="{28A0092B-C50C-407E-A947-70E740481C1C}">
                <a14:useLocalDpi xmlns:a14="http://schemas.microsoft.com/office/drawing/2010/main" val="0"/>
              </a:ext>
            </a:extLst>
          </a:blip>
          <a:stretch>
            <a:fillRect/>
          </a:stretch>
        </p:blipFill>
        <p:spPr>
          <a:xfrm>
            <a:off x="541026" y="2665675"/>
            <a:ext cx="4114800" cy="1378458"/>
          </a:xfrm>
          <a:prstGeom prst="rect">
            <a:avLst/>
          </a:prstGeom>
        </p:spPr>
      </p:pic>
      <p:sp>
        <p:nvSpPr>
          <p:cNvPr id="46" name="Rectangle 33">
            <a:extLst>
              <a:ext uri="{FF2B5EF4-FFF2-40B4-BE49-F238E27FC236}">
                <a16:creationId xmlns:a16="http://schemas.microsoft.com/office/drawing/2014/main" id="{0F8BFD3B-29FB-4A95-BB51-220F8A6C5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6650" y="2429124"/>
            <a:ext cx="4561251" cy="4108837"/>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3" name="Image 22">
            <a:extLst>
              <a:ext uri="{FF2B5EF4-FFF2-40B4-BE49-F238E27FC236}">
                <a16:creationId xmlns:a16="http://schemas.microsoft.com/office/drawing/2014/main" id="{605B88A1-B125-4AD0-89ED-E1D161D75838}"/>
              </a:ext>
            </a:extLst>
          </p:cNvPr>
          <p:cNvPicPr/>
          <p:nvPr/>
        </p:nvPicPr>
        <p:blipFill>
          <a:blip r:embed="rId7"/>
          <a:stretch>
            <a:fillRect/>
          </a:stretch>
        </p:blipFill>
        <p:spPr>
          <a:xfrm>
            <a:off x="320045" y="429524"/>
            <a:ext cx="4553574" cy="1806625"/>
          </a:xfrm>
          <a:prstGeom prst="rect">
            <a:avLst/>
          </a:prstGeom>
        </p:spPr>
      </p:pic>
      <p:pic>
        <p:nvPicPr>
          <p:cNvPr id="41" name="Image 40">
            <a:extLst>
              <a:ext uri="{FF2B5EF4-FFF2-40B4-BE49-F238E27FC236}">
                <a16:creationId xmlns:a16="http://schemas.microsoft.com/office/drawing/2014/main" id="{88C088D0-D80F-DA4F-976D-CDB8EC82B2BF}"/>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9839754" y="533034"/>
            <a:ext cx="2109153" cy="1731187"/>
          </a:xfrm>
          <a:prstGeom prst="rect">
            <a:avLst/>
          </a:prstGeom>
        </p:spPr>
      </p:pic>
      <p:sp>
        <p:nvSpPr>
          <p:cNvPr id="43" name="ZoneTexte 42">
            <a:extLst>
              <a:ext uri="{FF2B5EF4-FFF2-40B4-BE49-F238E27FC236}">
                <a16:creationId xmlns:a16="http://schemas.microsoft.com/office/drawing/2014/main" id="{8EABA528-4516-CC46-BC9A-7DEEDB3AD58B}"/>
              </a:ext>
            </a:extLst>
          </p:cNvPr>
          <p:cNvSpPr txBox="1"/>
          <p:nvPr/>
        </p:nvSpPr>
        <p:spPr>
          <a:xfrm>
            <a:off x="4966649" y="2429124"/>
            <a:ext cx="4561251" cy="4108837"/>
          </a:xfrm>
          <a:prstGeom prst="rect">
            <a:avLst/>
          </a:prstGeom>
        </p:spPr>
        <p:txBody>
          <a:bodyPr vert="horz" lIns="91440" tIns="45720" rIns="91440" bIns="45720" rtlCol="0" anchor="ctr">
            <a:noAutofit/>
          </a:bodyPr>
          <a:lstStyle/>
          <a:p>
            <a:pPr>
              <a:lnSpc>
                <a:spcPct val="90000"/>
              </a:lnSpc>
              <a:spcAft>
                <a:spcPts val="600"/>
              </a:spcAft>
            </a:pPr>
            <a:r>
              <a:rPr lang="en-US" sz="2000" dirty="0">
                <a:solidFill>
                  <a:schemeClr val="bg1"/>
                </a:solidFill>
                <a:latin typeface="Futura Condensed Medium" panose="020B0602020204020303" pitchFamily="34" charset="-79"/>
                <a:cs typeface="Futura Condensed Medium" panose="020B0602020204020303" pitchFamily="34" charset="-79"/>
              </a:rPr>
              <a:t>Further testing of Dr. Hasler’s HH neuron design</a:t>
            </a:r>
          </a:p>
          <a:p>
            <a:pPr>
              <a:lnSpc>
                <a:spcPct val="90000"/>
              </a:lnSpc>
              <a:spcAft>
                <a:spcPts val="600"/>
              </a:spcAft>
            </a:pPr>
            <a:endParaRPr lang="en-US" sz="1400" dirty="0">
              <a:solidFill>
                <a:schemeClr val="bg1"/>
              </a:solidFill>
            </a:endParaRPr>
          </a:p>
          <a:p>
            <a:pPr indent="-228600">
              <a:lnSpc>
                <a:spcPct val="90000"/>
              </a:lnSpc>
              <a:spcAft>
                <a:spcPts val="600"/>
              </a:spcAft>
              <a:buFont typeface="Arial" panose="020B0604020202020204" pitchFamily="34" charset="0"/>
              <a:buChar char="•"/>
            </a:pPr>
            <a:r>
              <a:rPr lang="en-US" sz="1100" dirty="0">
                <a:solidFill>
                  <a:schemeClr val="bg1"/>
                </a:solidFill>
                <a:latin typeface="Futura Medium" panose="020B0602020204020303" pitchFamily="34" charset="-79"/>
                <a:cs typeface="Futura Medium" panose="020B0602020204020303" pitchFamily="34" charset="-79"/>
              </a:rPr>
              <a:t>The default design (pre-loaded example on the blue GUI) doesn’t give the expected results. Replacing ”Ramp ADC” block with “Measure Voltage” block doesn’t seem to help either</a:t>
            </a:r>
          </a:p>
          <a:p>
            <a:pPr indent="-228600">
              <a:lnSpc>
                <a:spcPct val="90000"/>
              </a:lnSpc>
              <a:spcAft>
                <a:spcPts val="600"/>
              </a:spcAft>
              <a:buFont typeface="Arial" panose="020B0604020202020204" pitchFamily="34" charset="0"/>
              <a:buChar char="•"/>
            </a:pPr>
            <a:r>
              <a:rPr lang="en-US" sz="1100" dirty="0">
                <a:solidFill>
                  <a:schemeClr val="bg1"/>
                </a:solidFill>
                <a:latin typeface="Futura Medium" panose="020B0602020204020303" pitchFamily="34" charset="-79"/>
                <a:cs typeface="Futura Medium" panose="020B0602020204020303" pitchFamily="34" charset="-79"/>
              </a:rPr>
              <a:t>We decided to take a direct look at the HHN behavior by using the </a:t>
            </a:r>
            <a:r>
              <a:rPr lang="en-US" sz="1100" dirty="0" err="1">
                <a:solidFill>
                  <a:schemeClr val="bg1"/>
                </a:solidFill>
                <a:latin typeface="Futura Medium" panose="020B0602020204020303" pitchFamily="34" charset="-79"/>
                <a:cs typeface="Futura Medium" panose="020B0602020204020303" pitchFamily="34" charset="-79"/>
              </a:rPr>
              <a:t>Digilent</a:t>
            </a:r>
            <a:r>
              <a:rPr lang="en-US" sz="1100" dirty="0">
                <a:solidFill>
                  <a:schemeClr val="bg1"/>
                </a:solidFill>
                <a:latin typeface="Futura Medium" panose="020B0602020204020303" pitchFamily="34" charset="-79"/>
                <a:cs typeface="Futura Medium" panose="020B0602020204020303" pitchFamily="34" charset="-79"/>
              </a:rPr>
              <a:t> module. So we replaced the input block (“Arb Waveform”) and the output block (“Ramp ADC”) with two “IO PAD” blocks: we now have complete control over the input signal and can study the output on an oscilloscope. These tests gave what looks like a spike, for the first time! And they allowed us to confirm that:</a:t>
            </a:r>
          </a:p>
          <a:p>
            <a:pPr marL="171450" lvl="0" indent="-171450">
              <a:buFont typeface="Arial" panose="020B0604020202020204" pitchFamily="34" charset="0"/>
              <a:buChar char="•"/>
            </a:pPr>
            <a:r>
              <a:rPr lang="en-US" sz="1100" dirty="0">
                <a:solidFill>
                  <a:schemeClr val="bg1"/>
                </a:solidFill>
                <a:latin typeface="Futura Medium" panose="020B0602020204020303" pitchFamily="34" charset="-79"/>
                <a:cs typeface="Futura Medium" panose="020B0602020204020303" pitchFamily="34" charset="-79"/>
              </a:rPr>
              <a:t>The neuron produces spikes when the input signal presents steps of amplitudes bigger than ~900mV (spikes of ~40mV, smaller for smaller amplitudes);</a:t>
            </a:r>
            <a:endParaRPr lang="fr-FR" sz="1100" dirty="0">
              <a:solidFill>
                <a:schemeClr val="bg1"/>
              </a:solidFill>
              <a:latin typeface="Futura Medium" panose="020B0602020204020303" pitchFamily="34" charset="-79"/>
              <a:cs typeface="Futura Medium" panose="020B0602020204020303" pitchFamily="34" charset="-79"/>
            </a:endParaRPr>
          </a:p>
          <a:p>
            <a:pPr marL="171450" lvl="0" indent="-171450">
              <a:buFont typeface="Arial" panose="020B0604020202020204" pitchFamily="34" charset="0"/>
              <a:buChar char="•"/>
            </a:pPr>
            <a:r>
              <a:rPr lang="en-US" sz="1100" dirty="0">
                <a:solidFill>
                  <a:schemeClr val="bg1"/>
                </a:solidFill>
                <a:latin typeface="Futura Medium" panose="020B0602020204020303" pitchFamily="34" charset="-79"/>
                <a:cs typeface="Futura Medium" panose="020B0602020204020303" pitchFamily="34" charset="-79"/>
              </a:rPr>
              <a:t>If the step is a rising step, we will observe a rising spike; conversely, if it is a falling step, we will observe a falling spike;</a:t>
            </a:r>
            <a:endParaRPr lang="fr-FR" sz="1100" dirty="0">
              <a:solidFill>
                <a:schemeClr val="bg1"/>
              </a:solidFill>
              <a:latin typeface="Futura Medium" panose="020B0602020204020303" pitchFamily="34" charset="-79"/>
              <a:cs typeface="Futura Medium" panose="020B0602020204020303" pitchFamily="34" charset="-79"/>
            </a:endParaRPr>
          </a:p>
          <a:p>
            <a:pPr marL="171450" lvl="0" indent="-171450">
              <a:buFont typeface="Arial" panose="020B0604020202020204" pitchFamily="34" charset="0"/>
              <a:buChar char="•"/>
            </a:pPr>
            <a:r>
              <a:rPr lang="en-US" sz="1100" dirty="0">
                <a:solidFill>
                  <a:schemeClr val="bg1"/>
                </a:solidFill>
                <a:latin typeface="Futura Medium" panose="020B0602020204020303" pitchFamily="34" charset="-79"/>
                <a:cs typeface="Futura Medium" panose="020B0602020204020303" pitchFamily="34" charset="-79"/>
              </a:rPr>
              <a:t>If the slope of the step in the input signal is too small (i.e. the input signal varies too slowly), no spike will be produced;</a:t>
            </a:r>
            <a:endParaRPr lang="fr-FR" sz="1100" dirty="0">
              <a:solidFill>
                <a:schemeClr val="bg1"/>
              </a:solidFill>
              <a:latin typeface="Futura Medium" panose="020B0602020204020303" pitchFamily="34" charset="-79"/>
              <a:cs typeface="Futura Medium" panose="020B0602020204020303" pitchFamily="34" charset="-79"/>
            </a:endParaRPr>
          </a:p>
          <a:p>
            <a:pPr marL="171450" lvl="0" indent="-171450">
              <a:buFont typeface="Arial" panose="020B0604020202020204" pitchFamily="34" charset="0"/>
              <a:buChar char="•"/>
            </a:pPr>
            <a:r>
              <a:rPr lang="en-US" sz="1100" dirty="0">
                <a:solidFill>
                  <a:schemeClr val="bg1"/>
                </a:solidFill>
                <a:latin typeface="Futura Medium" panose="020B0602020204020303" pitchFamily="34" charset="-79"/>
                <a:cs typeface="Futura Medium" panose="020B0602020204020303" pitchFamily="34" charset="-79"/>
              </a:rPr>
              <a:t>The refractory period of the neuron is ~0.5 </a:t>
            </a:r>
            <a:r>
              <a:rPr lang="en-US" sz="1100" dirty="0" err="1">
                <a:solidFill>
                  <a:schemeClr val="bg1"/>
                </a:solidFill>
                <a:latin typeface="Futura Medium" panose="020B0602020204020303" pitchFamily="34" charset="-79"/>
                <a:cs typeface="Futura Medium" panose="020B0602020204020303" pitchFamily="34" charset="-79"/>
              </a:rPr>
              <a:t>ms.</a:t>
            </a:r>
            <a:endParaRPr lang="fr-FR" sz="1100" dirty="0">
              <a:solidFill>
                <a:schemeClr val="bg1"/>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99438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E8EA11-3A91-554E-9117-BAC227F5C7CE}"/>
              </a:ext>
            </a:extLst>
          </p:cNvPr>
          <p:cNvSpPr/>
          <p:nvPr/>
        </p:nvSpPr>
        <p:spPr>
          <a:xfrm>
            <a:off x="3048000" y="2511844"/>
            <a:ext cx="6096000" cy="2554545"/>
          </a:xfrm>
          <a:prstGeom prst="rect">
            <a:avLst/>
          </a:prstGeom>
        </p:spPr>
        <p:txBody>
          <a:bodyPr>
            <a:spAutoFit/>
          </a:bodyPr>
          <a:lstStyle/>
          <a:p>
            <a:pPr algn="ctr"/>
            <a:r>
              <a:rPr lang="en-US" dirty="0">
                <a:solidFill>
                  <a:srgbClr val="333333"/>
                </a:solidFill>
                <a:latin typeface="Futura Medium" panose="020B0602020204020303" pitchFamily="34" charset="-79"/>
                <a:cs typeface="Futura Medium" panose="020B0602020204020303" pitchFamily="34" charset="-79"/>
              </a:rPr>
              <a:t>« Looking over the measurements, the "negative" spike is certainly showing dynamics, but more a high-pass type response in a different direction.  This is not really the spiking that you would expect. »</a:t>
            </a:r>
          </a:p>
          <a:p>
            <a:pPr algn="ctr"/>
            <a:endParaRPr lang="en-US" dirty="0">
              <a:solidFill>
                <a:srgbClr val="333333"/>
              </a:solidFill>
              <a:latin typeface="Futura Medium" panose="020B0602020204020303" pitchFamily="34" charset="-79"/>
              <a:cs typeface="Futura Medium" panose="020B0602020204020303" pitchFamily="34" charset="-79"/>
            </a:endParaRPr>
          </a:p>
          <a:p>
            <a:pPr marL="285750" indent="-285750" algn="ctr">
              <a:buFont typeface="Arial" panose="020B0604020202020204" pitchFamily="34" charset="0"/>
              <a:buChar char="•"/>
            </a:pPr>
            <a:r>
              <a:rPr lang="en-US" sz="1400" dirty="0">
                <a:solidFill>
                  <a:srgbClr val="333333"/>
                </a:solidFill>
                <a:latin typeface="Futura Medium" panose="020B0602020204020303" pitchFamily="34" charset="-79"/>
                <a:cs typeface="Futura Medium" panose="020B0602020204020303" pitchFamily="34" charset="-79"/>
              </a:rPr>
              <a:t>As instructed, we have sent the parameter set that we are using to Dr. Hasler. This parameter set is the pre-loaded one, so it should be working, she just wants to double check that there is no problem at that level as these results surprise her a bit.</a:t>
            </a:r>
          </a:p>
          <a:p>
            <a:pPr algn="ctr"/>
            <a:r>
              <a:rPr lang="en-US" sz="1400" dirty="0">
                <a:solidFill>
                  <a:srgbClr val="333333"/>
                </a:solidFill>
                <a:latin typeface="Futura Medium" panose="020B0602020204020303" pitchFamily="34" charset="-79"/>
                <a:cs typeface="Futura Medium" panose="020B0602020204020303" pitchFamily="34" charset="-79"/>
              </a:rPr>
              <a:t>We are waiting for her response.</a:t>
            </a:r>
            <a:endParaRPr lang="en-US" sz="14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40776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D3DABF4-ECF6-E241-84AE-C640BABFCE5B}"/>
              </a:ext>
            </a:extLst>
          </p:cNvPr>
          <p:cNvPicPr>
            <a:picLocks noChangeAspect="1"/>
          </p:cNvPicPr>
          <p:nvPr/>
        </p:nvPicPr>
        <p:blipFill>
          <a:blip r:embed="rId2"/>
          <a:stretch>
            <a:fillRect/>
          </a:stretch>
        </p:blipFill>
        <p:spPr>
          <a:xfrm>
            <a:off x="1514293" y="2699479"/>
            <a:ext cx="5069382" cy="2534691"/>
          </a:xfrm>
          <a:prstGeom prst="rect">
            <a:avLst/>
          </a:prstGeom>
        </p:spPr>
      </p:pic>
      <p:sp>
        <p:nvSpPr>
          <p:cNvPr id="11" name="Freeform: Shape 1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 name="Freeform: Shape 1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ZoneTexte 8">
            <a:extLst>
              <a:ext uri="{FF2B5EF4-FFF2-40B4-BE49-F238E27FC236}">
                <a16:creationId xmlns:a16="http://schemas.microsoft.com/office/drawing/2014/main" id="{0ABD74A0-DB60-7F4A-A686-C42D24A3505B}"/>
              </a:ext>
            </a:extLst>
          </p:cNvPr>
          <p:cNvSpPr txBox="1"/>
          <p:nvPr/>
        </p:nvSpPr>
        <p:spPr>
          <a:xfrm>
            <a:off x="8046720" y="0"/>
            <a:ext cx="3975632" cy="6858000"/>
          </a:xfrm>
          <a:prstGeom prst="rect">
            <a:avLst/>
          </a:prstGeom>
        </p:spPr>
        <p:txBody>
          <a:bodyPr vert="horz" lIns="91440" tIns="45720" rIns="91440" bIns="45720" rtlCol="0" anchor="ctr">
            <a:noAutofit/>
          </a:bodyPr>
          <a:lstStyle/>
          <a:p>
            <a:pPr>
              <a:lnSpc>
                <a:spcPct val="90000"/>
              </a:lnSpc>
              <a:spcAft>
                <a:spcPts val="600"/>
              </a:spcAft>
            </a:pPr>
            <a:r>
              <a:rPr lang="en-US" sz="2800" dirty="0">
                <a:latin typeface="Futura Condensed Medium" panose="020B0602020204020303" pitchFamily="34" charset="-79"/>
                <a:cs typeface="Futura Condensed Medium" panose="020B0602020204020303" pitchFamily="34" charset="-79"/>
              </a:rPr>
              <a:t>Trying to create a neural network</a:t>
            </a:r>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We tried connecting two neurons directly, using one’s output as the other one’s input. This gave the result seen on this slide.</a:t>
            </a:r>
          </a:p>
          <a:p>
            <a:pPr indent="-228600">
              <a:lnSpc>
                <a:spcPct val="90000"/>
              </a:lnSpc>
              <a:spcAft>
                <a:spcPts val="600"/>
              </a:spcAft>
              <a:buFont typeface="Arial" panose="020B0604020202020204" pitchFamily="34" charset="0"/>
              <a:buChar char="•"/>
            </a:pPr>
            <a:endParaRPr lang="en-US" sz="1400" dirty="0">
              <a:latin typeface="Futura Medium" panose="020B0602020204020303" pitchFamily="34" charset="-79"/>
              <a:cs typeface="Futura Medium" panose="020B0602020204020303" pitchFamily="34" charset="-79"/>
            </a:endParaRPr>
          </a:p>
          <a:p>
            <a:pPr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We have searched for and found the paper Dr. Hasler mentioned during our first call. And by looking at the references made on this paper, we have found some other interesting papers on how to implement synapses on the FPAA board using the </a:t>
            </a:r>
            <a:r>
              <a:rPr lang="en-US" sz="1400" dirty="0" err="1">
                <a:latin typeface="Futura Medium" panose="020B0602020204020303" pitchFamily="34" charset="-79"/>
                <a:cs typeface="Futura Medium" panose="020B0602020204020303" pitchFamily="34" charset="-79"/>
              </a:rPr>
              <a:t>Xcos</a:t>
            </a:r>
            <a:r>
              <a:rPr lang="en-US" sz="1400" dirty="0">
                <a:latin typeface="Futura Medium" panose="020B0602020204020303" pitchFamily="34" charset="-79"/>
                <a:cs typeface="Futura Medium" panose="020B0602020204020303" pitchFamily="34" charset="-79"/>
              </a:rPr>
              <a:t> tools. All papers have been uploaded to </a:t>
            </a:r>
            <a:r>
              <a:rPr lang="en-US" sz="1400" dirty="0" err="1">
                <a:latin typeface="Futura Medium" panose="020B0602020204020303" pitchFamily="34" charset="-79"/>
                <a:cs typeface="Futura Medium" panose="020B0602020204020303" pitchFamily="34" charset="-79"/>
              </a:rPr>
              <a:t>Github</a:t>
            </a:r>
            <a:r>
              <a:rPr lang="en-US" sz="1400" dirty="0">
                <a:latin typeface="Futura Medium" panose="020B0602020204020303" pitchFamily="34" charset="-79"/>
                <a:cs typeface="Futura Medium" panose="020B0602020204020303" pitchFamily="34" charset="-79"/>
              </a:rPr>
              <a:t>.</a:t>
            </a:r>
          </a:p>
          <a:p>
            <a:pPr indent="-228600">
              <a:lnSpc>
                <a:spcPct val="90000"/>
              </a:lnSpc>
              <a:spcAft>
                <a:spcPts val="600"/>
              </a:spcAft>
              <a:buFont typeface="Arial" panose="020B0604020202020204" pitchFamily="34" charset="0"/>
              <a:buChar char="•"/>
            </a:pPr>
            <a:endParaRPr lang="en-US" sz="1400" dirty="0">
              <a:latin typeface="Futura Medium" panose="020B0602020204020303" pitchFamily="34" charset="-79"/>
              <a:cs typeface="Futura Medium" panose="020B0602020204020303" pitchFamily="34" charset="-79"/>
            </a:endParaRPr>
          </a:p>
          <a:p>
            <a:pPr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The paper does not show a “real life” design that we could just copy and test. It shows a theoretical electric circuit that represents a neuron and its synapses. We are trying to translate that into a usable </a:t>
            </a:r>
            <a:r>
              <a:rPr lang="en-US" sz="1400" dirty="0" err="1">
                <a:latin typeface="Futura Medium" panose="020B0602020204020303" pitchFamily="34" charset="-79"/>
                <a:cs typeface="Futura Medium" panose="020B0602020204020303" pitchFamily="34" charset="-79"/>
              </a:rPr>
              <a:t>Xcos</a:t>
            </a:r>
            <a:r>
              <a:rPr lang="en-US" sz="1400" dirty="0">
                <a:latin typeface="Futura Medium" panose="020B0602020204020303" pitchFamily="34" charset="-79"/>
                <a:cs typeface="Futura Medium" panose="020B0602020204020303" pitchFamily="34" charset="-79"/>
              </a:rPr>
              <a:t> circuit! Work in progress.</a:t>
            </a:r>
          </a:p>
          <a:p>
            <a:pPr indent="-228600">
              <a:lnSpc>
                <a:spcPct val="90000"/>
              </a:lnSpc>
              <a:spcAft>
                <a:spcPts val="600"/>
              </a:spcAft>
              <a:buFont typeface="Arial" panose="020B0604020202020204" pitchFamily="34" charset="0"/>
              <a:buChar char="•"/>
            </a:pPr>
            <a:endParaRPr lang="en-US" sz="1400" dirty="0">
              <a:latin typeface="Futura Medium" panose="020B0602020204020303" pitchFamily="34" charset="-79"/>
              <a:cs typeface="Futura Medium" panose="020B0602020204020303" pitchFamily="34" charset="-79"/>
            </a:endParaRPr>
          </a:p>
          <a:p>
            <a:pPr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We think we already have some questions we could ask Dr. </a:t>
            </a:r>
            <a:r>
              <a:rPr lang="en-US" sz="1400" dirty="0" err="1">
                <a:latin typeface="Futura Medium" panose="020B0602020204020303" pitchFamily="34" charset="-79"/>
                <a:cs typeface="Futura Medium" panose="020B0602020204020303" pitchFamily="34" charset="-79"/>
              </a:rPr>
              <a:t>Halser</a:t>
            </a:r>
            <a:r>
              <a:rPr lang="en-US" sz="1400" dirty="0">
                <a:latin typeface="Futura Medium" panose="020B0602020204020303" pitchFamily="34" charset="-79"/>
                <a:cs typeface="Futura Medium" panose="020B0602020204020303" pitchFamily="34" charset="-79"/>
              </a:rPr>
              <a:t> about this, which would make our second call even more interesting (more precise questions than just “How to do it?”).</a:t>
            </a:r>
          </a:p>
        </p:txBody>
      </p:sp>
    </p:spTree>
    <p:extLst>
      <p:ext uri="{BB962C8B-B14F-4D97-AF65-F5344CB8AC3E}">
        <p14:creationId xmlns:p14="http://schemas.microsoft.com/office/powerpoint/2010/main" val="40239028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538</Words>
  <Application>Microsoft Macintosh PowerPoint</Application>
  <PresentationFormat>Grand écran</PresentationFormat>
  <Paragraphs>35</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Calibri</vt:lpstr>
      <vt:lpstr>Calibri Light</vt:lpstr>
      <vt:lpstr>Futura Condensed Medium</vt:lpstr>
      <vt:lpstr>Futura Medium</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Matthieu Divet</dc:creator>
  <cp:lastModifiedBy>Matthieu Divet</cp:lastModifiedBy>
  <cp:revision>1</cp:revision>
  <dcterms:created xsi:type="dcterms:W3CDTF">2019-11-06T08:28:13Z</dcterms:created>
  <dcterms:modified xsi:type="dcterms:W3CDTF">2019-11-06T08:30:10Z</dcterms:modified>
</cp:coreProperties>
</file>