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E91D-DDC0-EF71-B946-449082DF3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F4CE2-BE59-D116-8901-7F01055C0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2C195-188A-8390-1FA8-AFA642F5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8D46-3B6F-3A42-92C0-53AFB59F2F0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8C1D8-03CC-E9DB-193F-E483D08E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5C3DB-4181-A681-B593-DE78FED7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5519-3094-CA4E-9168-382F4EDB0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7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6E17-6EC5-5C7D-C952-0486D523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415FA-7304-C821-6AF7-586F4749F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79086-7268-5F25-4EC9-CDE77E12F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8D46-3B6F-3A42-92C0-53AFB59F2F0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1EBA1-FBC2-A509-1302-C5E23186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63F76-7AFD-DF45-EBA8-DCB14A6B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5519-3094-CA4E-9168-382F4EDB0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1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81075-A9D6-7ADF-3590-E97C48556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3BBA7-43C0-5778-4746-CE28D1E2E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443CF-BD6C-CDEA-B00D-9DD833F7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8D46-3B6F-3A42-92C0-53AFB59F2F0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A062-21F5-8D07-4BAD-F582E452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F167-BE8D-34FD-379B-9C9A2C98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5519-3094-CA4E-9168-382F4EDB0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3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CCEB-531C-B28E-F1A4-A94E0D3F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8032E-3F0D-4938-09C4-3BD89CFAD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350E4-3AD4-4DD0-A04C-9DD070A1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8D46-3B6F-3A42-92C0-53AFB59F2F0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95002-E234-6381-B1B7-1FAD678E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9CFB1-6CF3-6B3A-B438-63B394D3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5519-3094-CA4E-9168-382F4EDB0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0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9CA9-97BD-5CBB-6D79-5B4BFBFF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44A10-11AA-DE6C-DE81-82EB8EA19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7F67C-80C6-1DE4-9D0A-D2CFACA0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8D46-3B6F-3A42-92C0-53AFB59F2F0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43A50-A10A-1BD4-5A26-4F4F829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D8FFA-6DF8-D1C5-6B13-BCBBC2C6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5519-3094-CA4E-9168-382F4EDB0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5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5437-7617-730C-10C0-BC862753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9E39E-C82D-5AEC-BAD5-249925B65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40079-0BF9-9DCB-C4A6-083FCFF5E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A2EBC-1435-5B82-C9CE-7BAAEC29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8D46-3B6F-3A42-92C0-53AFB59F2F0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D387A-6EFE-A4C1-79F0-A16BCA82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10992-70AE-AE8C-8983-DC7704C6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5519-3094-CA4E-9168-382F4EDB0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7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AC9A-FA73-5E96-B598-C6144058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4C1B0-43C4-8A8F-E121-A9E93B26B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4EDD5-1CB6-2E90-D08F-5E86FAC07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17561-1FA5-9DC6-973C-A806413DB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46086-E28F-B350-F622-A8285FD6F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916DF-2378-3AAA-9904-92B532B2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8D46-3B6F-3A42-92C0-53AFB59F2F0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2F490F-E413-71C7-1ACE-2AEBC945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D51FD-8F40-62C3-34DC-6B3A873B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5519-3094-CA4E-9168-382F4EDB0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8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CD0A-7943-4075-CFDA-768450BC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4474D-C559-1C28-9526-40A8E67F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8D46-3B6F-3A42-92C0-53AFB59F2F0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DE66F-52C2-977F-5365-0E577611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1FDCE-E5ED-1C22-86AC-AC04E49E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5519-3094-CA4E-9168-382F4EDB0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0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02FF1-1DA1-24B5-6FF4-9D027F1A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8D46-3B6F-3A42-92C0-53AFB59F2F0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7AFFA-3270-8C95-17D3-1F9CDA66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D4D2B-7710-EA50-D713-DABCABE1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5519-3094-CA4E-9168-382F4EDB0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8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863A-D602-1967-1580-145622A3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D509F-7665-2997-404F-41E6337B8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B42EA-014A-4402-E0F0-AE78A1FA1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4EC9B-DA72-1458-C6ED-355AB7B8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8D46-3B6F-3A42-92C0-53AFB59F2F0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70727-9858-A7ED-2748-467FF937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9CF78-BE55-1463-1F5A-643385F4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5519-3094-CA4E-9168-382F4EDB0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1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9C07-F071-5CB3-0CDA-80DD6D27F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A8994-FB90-9FB3-CCAB-29D74D86B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9DE8D-E700-AD43-2EA2-B138DD00A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F130B-3E5C-B441-5A5E-BC0C7AEA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8D46-3B6F-3A42-92C0-53AFB59F2F0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05E74-691A-D5BE-B407-A1ED7EA5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7662A-B93F-5741-0AFD-D8131267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5519-3094-CA4E-9168-382F4EDB0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9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B6E96-BD33-5E99-72F0-0F77FC1B6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59577-D0E4-A6A6-0E21-77723595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EEC6D-0150-A1B8-AD0A-00CE03A7D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8D46-3B6F-3A42-92C0-53AFB59F2F0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4C269-9939-C76E-987D-F82012F57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F136-3678-3CA2-F71F-E36420B1C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75519-3094-CA4E-9168-382F4EDB0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7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article.asp" TargetMode="External" /><Relationship Id="rId7" Type="http://schemas.openxmlformats.org/officeDocument/2006/relationships/hyperlink" Target="https://www.w3schools.com/TAgs/tag_base.asp" TargetMode="External" /><Relationship Id="rId2" Type="http://schemas.openxmlformats.org/officeDocument/2006/relationships/hyperlink" Target="https://www.w3schools.com/TAgs/tag_area.asp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w3schools.com/TAgs/tag_b.asp" TargetMode="External" /><Relationship Id="rId5" Type="http://schemas.openxmlformats.org/officeDocument/2006/relationships/hyperlink" Target="https://www.w3schools.com/TAgs/tag_audio.asp" TargetMode="External" /><Relationship Id="rId4" Type="http://schemas.openxmlformats.org/officeDocument/2006/relationships/hyperlink" Target="https://www.w3schools.com/TAgs/tag_aside.asp" TargetMode="Externa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body.asp" TargetMode="External" /><Relationship Id="rId7" Type="http://schemas.openxmlformats.org/officeDocument/2006/relationships/hyperlink" Target="https://www.w3schools.com/TAgs/tag_caption.asp" TargetMode="External" /><Relationship Id="rId2" Type="http://schemas.openxmlformats.org/officeDocument/2006/relationships/hyperlink" Target="https://www.w3schools.com/TAgs/tag_blockquote.asp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w3schools.com/TAgs/tag_canvas.asp" TargetMode="External" /><Relationship Id="rId5" Type="http://schemas.openxmlformats.org/officeDocument/2006/relationships/hyperlink" Target="https://www.w3schools.com/TAgs/tag_button.asp" TargetMode="External" /><Relationship Id="rId4" Type="http://schemas.openxmlformats.org/officeDocument/2006/relationships/hyperlink" Target="https://www.w3schools.com/TAgs/tag_br.asp" TargetMode="Externa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code.asp" TargetMode="External" /><Relationship Id="rId2" Type="http://schemas.openxmlformats.org/officeDocument/2006/relationships/hyperlink" Target="https://www.w3schools.com/TAgs/tag_cite.asp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w3schools.com/TAgs/tag_data.asp" TargetMode="External" /><Relationship Id="rId5" Type="http://schemas.openxmlformats.org/officeDocument/2006/relationships/hyperlink" Target="https://www.w3schools.com/TAgs/tag_colgroup.asp" TargetMode="External" /><Relationship Id="rId4" Type="http://schemas.openxmlformats.org/officeDocument/2006/relationships/hyperlink" Target="https://www.w3schools.com/TAgs/tag_col.asp" TargetMode="Externa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dd.asp" TargetMode="External" /><Relationship Id="rId7" Type="http://schemas.openxmlformats.org/officeDocument/2006/relationships/hyperlink" Target="https://www.w3schools.com/TAgs/tag_dialog.asp" TargetMode="External" /><Relationship Id="rId2" Type="http://schemas.openxmlformats.org/officeDocument/2006/relationships/hyperlink" Target="https://www.w3schools.com/TAgs/tag_datalist.asp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w3schools.com/TAgs/tag_dfn.asp" TargetMode="External" /><Relationship Id="rId5" Type="http://schemas.openxmlformats.org/officeDocument/2006/relationships/hyperlink" Target="https://www.w3schools.com/TAgs/tag_details.asp" TargetMode="External" /><Relationship Id="rId4" Type="http://schemas.openxmlformats.org/officeDocument/2006/relationships/hyperlink" Target="https://www.w3schools.com/TAgs/tag_del.asp" TargetMode="Externa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em.asp" TargetMode="External" /><Relationship Id="rId7" Type="http://schemas.openxmlformats.org/officeDocument/2006/relationships/hyperlink" Target="https://www.w3schools.com/TAgs/tag_figure.asp" TargetMode="External" /><Relationship Id="rId2" Type="http://schemas.openxmlformats.org/officeDocument/2006/relationships/hyperlink" Target="https://www.w3schools.com/TAgs/tag_dt.asp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w3schools.com/TAgs/tag_figcaption.asp" TargetMode="External" /><Relationship Id="rId5" Type="http://schemas.openxmlformats.org/officeDocument/2006/relationships/hyperlink" Target="https://www.w3schools.com/TAgs/tag_fieldset.asp" TargetMode="External" /><Relationship Id="rId4" Type="http://schemas.openxmlformats.org/officeDocument/2006/relationships/hyperlink" Target="https://www.w3schools.com/TAgs/tag_embed.asp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769E-E86B-E388-CBDB-40F65BF21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319" y="1682337"/>
            <a:ext cx="10850125" cy="3199939"/>
          </a:xfrm>
        </p:spPr>
        <p:txBody>
          <a:bodyPr>
            <a:noAutofit/>
          </a:bodyPr>
          <a:lstStyle/>
          <a:p>
            <a:r>
              <a:rPr lang="en-GB" sz="9600" b="1" dirty="0"/>
              <a:t>HTML </a:t>
            </a:r>
            <a:r>
              <a:rPr lang="en-GB" sz="9600" dirty="0"/>
              <a:t>tag and meaning 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55134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C0AF-55EA-F0CE-727F-2EF72B99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B6FFF-163C-2509-4CAF-816D75004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1A012AA-1B81-1FC9-F773-04EDA61FE4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0363353"/>
              </p:ext>
            </p:extLst>
          </p:nvPr>
        </p:nvGraphicFramePr>
        <p:xfrm>
          <a:off x="838200" y="365125"/>
          <a:ext cx="10684575" cy="6154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8723">
                  <a:extLst>
                    <a:ext uri="{9D8B030D-6E8A-4147-A177-3AD203B41FA5}">
                      <a16:colId xmlns:a16="http://schemas.microsoft.com/office/drawing/2014/main" val="3848905005"/>
                    </a:ext>
                  </a:extLst>
                </a:gridCol>
                <a:gridCol w="6955852">
                  <a:extLst>
                    <a:ext uri="{9D8B030D-6E8A-4147-A177-3AD203B41FA5}">
                      <a16:colId xmlns:a16="http://schemas.microsoft.com/office/drawing/2014/main" val="3690943724"/>
                    </a:ext>
                  </a:extLst>
                </a:gridCol>
              </a:tblGrid>
              <a:tr h="1203959"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  <a:hlinkClick r:id="rId2"/>
                        </a:rPr>
                        <a:t>&lt;area&gt;</a:t>
                      </a:r>
                      <a:endParaRPr lang="en-GB" sz="3600">
                        <a:effectLst/>
                      </a:endParaRPr>
                    </a:p>
                  </a:txBody>
                  <a:tcPr marL="44882" marR="22441" marT="22441" marB="224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</a:rPr>
                        <a:t>Defines an area inside an image map</a:t>
                      </a:r>
                    </a:p>
                  </a:txBody>
                  <a:tcPr marL="22441" marR="22441" marT="22441" marB="22441"/>
                </a:tc>
                <a:extLst>
                  <a:ext uri="{0D108BD9-81ED-4DB2-BD59-A6C34878D82A}">
                    <a16:rowId xmlns:a16="http://schemas.microsoft.com/office/drawing/2014/main" val="4094839434"/>
                  </a:ext>
                </a:extLst>
              </a:tr>
              <a:tr h="625635"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  <a:hlinkClick r:id="rId3"/>
                        </a:rPr>
                        <a:t>&lt;article&gt;</a:t>
                      </a:r>
                      <a:endParaRPr lang="en-GB" sz="3600">
                        <a:effectLst/>
                      </a:endParaRPr>
                    </a:p>
                  </a:txBody>
                  <a:tcPr marL="44882" marR="22441" marT="22441" marB="224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</a:rPr>
                        <a:t>Defines an article</a:t>
                      </a:r>
                    </a:p>
                  </a:txBody>
                  <a:tcPr marL="22441" marR="22441" marT="22441" marB="22441"/>
                </a:tc>
                <a:extLst>
                  <a:ext uri="{0D108BD9-81ED-4DB2-BD59-A6C34878D82A}">
                    <a16:rowId xmlns:a16="http://schemas.microsoft.com/office/drawing/2014/main" val="3407525993"/>
                  </a:ext>
                </a:extLst>
              </a:tr>
              <a:tr h="1203959"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  <a:hlinkClick r:id="rId4"/>
                        </a:rPr>
                        <a:t>&lt;aside&gt;</a:t>
                      </a:r>
                      <a:endParaRPr lang="en-GB" sz="3600">
                        <a:effectLst/>
                      </a:endParaRPr>
                    </a:p>
                  </a:txBody>
                  <a:tcPr marL="44882" marR="22441" marT="22441" marB="224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</a:rPr>
                        <a:t>Defines content aside from the page content</a:t>
                      </a:r>
                    </a:p>
                  </a:txBody>
                  <a:tcPr marL="22441" marR="22441" marT="22441" marB="22441"/>
                </a:tc>
                <a:extLst>
                  <a:ext uri="{0D108BD9-81ED-4DB2-BD59-A6C34878D82A}">
                    <a16:rowId xmlns:a16="http://schemas.microsoft.com/office/drawing/2014/main" val="1377290717"/>
                  </a:ext>
                </a:extLst>
              </a:tr>
              <a:tr h="970602"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  <a:hlinkClick r:id="rId5"/>
                        </a:rPr>
                        <a:t>&lt;audio&gt;</a:t>
                      </a:r>
                      <a:endParaRPr lang="en-GB" sz="3600">
                        <a:effectLst/>
                      </a:endParaRPr>
                    </a:p>
                  </a:txBody>
                  <a:tcPr marL="44882" marR="22441" marT="22441" marB="224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</a:rPr>
                        <a:t>Defines embedded sound content</a:t>
                      </a:r>
                    </a:p>
                  </a:txBody>
                  <a:tcPr marL="22441" marR="22441" marT="22441" marB="22441"/>
                </a:tc>
                <a:extLst>
                  <a:ext uri="{0D108BD9-81ED-4DB2-BD59-A6C34878D82A}">
                    <a16:rowId xmlns:a16="http://schemas.microsoft.com/office/drawing/2014/main" val="1909534008"/>
                  </a:ext>
                </a:extLst>
              </a:tr>
              <a:tr h="625635"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  <a:hlinkClick r:id="rId6"/>
                        </a:rPr>
                        <a:t>&lt;b&gt;</a:t>
                      </a:r>
                      <a:endParaRPr lang="en-GB" sz="3600">
                        <a:effectLst/>
                      </a:endParaRPr>
                    </a:p>
                  </a:txBody>
                  <a:tcPr marL="44882" marR="22441" marT="22441" marB="224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</a:rPr>
                        <a:t>Defines bold text</a:t>
                      </a:r>
                    </a:p>
                  </a:txBody>
                  <a:tcPr marL="22441" marR="22441" marT="22441" marB="22441"/>
                </a:tc>
                <a:extLst>
                  <a:ext uri="{0D108BD9-81ED-4DB2-BD59-A6C34878D82A}">
                    <a16:rowId xmlns:a16="http://schemas.microsoft.com/office/drawing/2014/main" val="4208962047"/>
                  </a:ext>
                </a:extLst>
              </a:tr>
              <a:tr h="1524940"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  <a:hlinkClick r:id="rId7"/>
                        </a:rPr>
                        <a:t>&lt;base&gt;</a:t>
                      </a:r>
                      <a:endParaRPr lang="en-GB" sz="3600">
                        <a:effectLst/>
                      </a:endParaRPr>
                    </a:p>
                  </a:txBody>
                  <a:tcPr marL="44882" marR="22441" marT="22441" marB="224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 dirty="0">
                          <a:effectLst/>
                        </a:rPr>
                        <a:t>Specifies the base URL/target for all relative URLs in a document</a:t>
                      </a:r>
                    </a:p>
                  </a:txBody>
                  <a:tcPr marL="22441" marR="22441" marT="22441" marB="22441"/>
                </a:tc>
                <a:extLst>
                  <a:ext uri="{0D108BD9-81ED-4DB2-BD59-A6C34878D82A}">
                    <a16:rowId xmlns:a16="http://schemas.microsoft.com/office/drawing/2014/main" val="2720680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19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384B-6002-7DBB-01FF-4870EDFF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97A7-795B-140F-D6CC-F40162446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30D390-DF70-D488-56F4-B165296339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1407845"/>
              </p:ext>
            </p:extLst>
          </p:nvPr>
        </p:nvGraphicFramePr>
        <p:xfrm>
          <a:off x="838200" y="365125"/>
          <a:ext cx="10515600" cy="5772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69755">
                  <a:extLst>
                    <a:ext uri="{9D8B030D-6E8A-4147-A177-3AD203B41FA5}">
                      <a16:colId xmlns:a16="http://schemas.microsoft.com/office/drawing/2014/main" val="879877751"/>
                    </a:ext>
                  </a:extLst>
                </a:gridCol>
                <a:gridCol w="6845845">
                  <a:extLst>
                    <a:ext uri="{9D8B030D-6E8A-4147-A177-3AD203B41FA5}">
                      <a16:colId xmlns:a16="http://schemas.microsoft.com/office/drawing/2014/main" val="2862593411"/>
                    </a:ext>
                  </a:extLst>
                </a:gridCol>
              </a:tblGrid>
              <a:tr h="1284257"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 dirty="0">
                          <a:effectLst/>
                          <a:hlinkClick r:id="rId2"/>
                        </a:rPr>
                        <a:t>&lt;</a:t>
                      </a:r>
                      <a:r>
                        <a:rPr lang="en-GB" sz="3600" dirty="0" err="1">
                          <a:effectLst/>
                          <a:hlinkClick r:id="rId2"/>
                        </a:rPr>
                        <a:t>blockquote</a:t>
                      </a:r>
                      <a:r>
                        <a:rPr lang="en-GB" sz="3600" dirty="0">
                          <a:effectLst/>
                          <a:hlinkClick r:id="rId2"/>
                        </a:rPr>
                        <a:t>&gt;</a:t>
                      </a:r>
                      <a:endParaRPr lang="en-GB" sz="3600" dirty="0">
                        <a:effectLst/>
                      </a:endParaRPr>
                    </a:p>
                  </a:txBody>
                  <a:tcPr marL="42121" marR="21061" marT="21061" marB="210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</a:rPr>
                        <a:t>Defines a section that is quoted from another source</a:t>
                      </a:r>
                    </a:p>
                  </a:txBody>
                  <a:tcPr marL="21061" marR="21061" marT="21061" marB="21061"/>
                </a:tc>
                <a:extLst>
                  <a:ext uri="{0D108BD9-81ED-4DB2-BD59-A6C34878D82A}">
                    <a16:rowId xmlns:a16="http://schemas.microsoft.com/office/drawing/2014/main" val="562616381"/>
                  </a:ext>
                </a:extLst>
              </a:tr>
              <a:tr h="753042"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  <a:hlinkClick r:id="rId3"/>
                        </a:rPr>
                        <a:t>&lt;body&gt;</a:t>
                      </a:r>
                      <a:endParaRPr lang="en-GB" sz="3600">
                        <a:effectLst/>
                      </a:endParaRPr>
                    </a:p>
                  </a:txBody>
                  <a:tcPr marL="42121" marR="21061" marT="21061" marB="210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 dirty="0">
                          <a:effectLst/>
                        </a:rPr>
                        <a:t>Defines the document's body</a:t>
                      </a:r>
                    </a:p>
                  </a:txBody>
                  <a:tcPr marL="21061" marR="21061" marT="21061" marB="21061"/>
                </a:tc>
                <a:extLst>
                  <a:ext uri="{0D108BD9-81ED-4DB2-BD59-A6C34878D82A}">
                    <a16:rowId xmlns:a16="http://schemas.microsoft.com/office/drawing/2014/main" val="3435320043"/>
                  </a:ext>
                </a:extLst>
              </a:tr>
              <a:tr h="753042"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  <a:hlinkClick r:id="rId4"/>
                        </a:rPr>
                        <a:t>&lt;br&gt;</a:t>
                      </a:r>
                      <a:endParaRPr lang="en-GB" sz="3600">
                        <a:effectLst/>
                      </a:endParaRPr>
                    </a:p>
                  </a:txBody>
                  <a:tcPr marL="42121" marR="21061" marT="21061" marB="210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 dirty="0">
                          <a:effectLst/>
                        </a:rPr>
                        <a:t>Defines a single line break</a:t>
                      </a:r>
                    </a:p>
                  </a:txBody>
                  <a:tcPr marL="21061" marR="21061" marT="21061" marB="21061"/>
                </a:tc>
                <a:extLst>
                  <a:ext uri="{0D108BD9-81ED-4DB2-BD59-A6C34878D82A}">
                    <a16:rowId xmlns:a16="http://schemas.microsoft.com/office/drawing/2014/main" val="2719374374"/>
                  </a:ext>
                </a:extLst>
              </a:tr>
              <a:tr h="753042"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  <a:hlinkClick r:id="rId5"/>
                        </a:rPr>
                        <a:t>&lt;button&gt;</a:t>
                      </a:r>
                      <a:endParaRPr lang="en-GB" sz="3600">
                        <a:effectLst/>
                      </a:endParaRPr>
                    </a:p>
                  </a:txBody>
                  <a:tcPr marL="42121" marR="21061" marT="21061" marB="210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 dirty="0">
                          <a:effectLst/>
                        </a:rPr>
                        <a:t>Defines a clickable button</a:t>
                      </a:r>
                    </a:p>
                  </a:txBody>
                  <a:tcPr marL="21061" marR="21061" marT="21061" marB="21061"/>
                </a:tc>
                <a:extLst>
                  <a:ext uri="{0D108BD9-81ED-4DB2-BD59-A6C34878D82A}">
                    <a16:rowId xmlns:a16="http://schemas.microsoft.com/office/drawing/2014/main" val="3503850083"/>
                  </a:ext>
                </a:extLst>
              </a:tr>
              <a:tr h="1638399"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  <a:hlinkClick r:id="rId6"/>
                        </a:rPr>
                        <a:t>&lt;canvas&gt;</a:t>
                      </a:r>
                      <a:endParaRPr lang="en-GB" sz="3600">
                        <a:effectLst/>
                      </a:endParaRPr>
                    </a:p>
                  </a:txBody>
                  <a:tcPr marL="42121" marR="21061" marT="21061" marB="210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 dirty="0">
                          <a:effectLst/>
                        </a:rPr>
                        <a:t>Used to draw graphics, on the fly, via scripting (usually JavaScript)</a:t>
                      </a:r>
                    </a:p>
                  </a:txBody>
                  <a:tcPr marL="21061" marR="21061" marT="21061" marB="21061"/>
                </a:tc>
                <a:extLst>
                  <a:ext uri="{0D108BD9-81ED-4DB2-BD59-A6C34878D82A}">
                    <a16:rowId xmlns:a16="http://schemas.microsoft.com/office/drawing/2014/main" val="3461315562"/>
                  </a:ext>
                </a:extLst>
              </a:tr>
              <a:tr h="575971"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  <a:hlinkClick r:id="rId7"/>
                        </a:rPr>
                        <a:t>&lt;caption&gt;</a:t>
                      </a:r>
                      <a:endParaRPr lang="en-GB" sz="3600">
                        <a:effectLst/>
                      </a:endParaRPr>
                    </a:p>
                  </a:txBody>
                  <a:tcPr marL="42121" marR="21061" marT="21061" marB="210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 dirty="0">
                          <a:effectLst/>
                        </a:rPr>
                        <a:t>Defines a table caption</a:t>
                      </a:r>
                    </a:p>
                  </a:txBody>
                  <a:tcPr marL="21061" marR="21061" marT="21061" marB="21061"/>
                </a:tc>
                <a:extLst>
                  <a:ext uri="{0D108BD9-81ED-4DB2-BD59-A6C34878D82A}">
                    <a16:rowId xmlns:a16="http://schemas.microsoft.com/office/drawing/2014/main" val="942955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13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E6E8-EF60-E23F-7798-AC9717E3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89FCD-ED0B-E7EC-9534-CD6C8D5A2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761A67-F396-3B09-46A4-AAE1F90C96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5346951"/>
              </p:ext>
            </p:extLst>
          </p:nvPr>
        </p:nvGraphicFramePr>
        <p:xfrm>
          <a:off x="500990" y="365125"/>
          <a:ext cx="11263004" cy="581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30579">
                  <a:extLst>
                    <a:ext uri="{9D8B030D-6E8A-4147-A177-3AD203B41FA5}">
                      <a16:colId xmlns:a16="http://schemas.microsoft.com/office/drawing/2014/main" val="645937777"/>
                    </a:ext>
                  </a:extLst>
                </a:gridCol>
                <a:gridCol w="7332425">
                  <a:extLst>
                    <a:ext uri="{9D8B030D-6E8A-4147-A177-3AD203B41FA5}">
                      <a16:colId xmlns:a16="http://schemas.microsoft.com/office/drawing/2014/main" val="951627371"/>
                    </a:ext>
                  </a:extLst>
                </a:gridCol>
              </a:tblGrid>
              <a:tr h="663282"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  <a:hlinkClick r:id="rId2"/>
                        </a:rPr>
                        <a:t>&lt;cite&gt;</a:t>
                      </a:r>
                      <a:endParaRPr lang="en-GB" sz="3600">
                        <a:effectLst/>
                      </a:endParaRPr>
                    </a:p>
                  </a:txBody>
                  <a:tcPr marL="36755" marR="18378" marT="18378" marB="1837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 dirty="0">
                          <a:effectLst/>
                        </a:rPr>
                        <a:t>Defines the title of a work</a:t>
                      </a:r>
                    </a:p>
                  </a:txBody>
                  <a:tcPr marL="18378" marR="18378" marT="18378" marB="18378"/>
                </a:tc>
                <a:extLst>
                  <a:ext uri="{0D108BD9-81ED-4DB2-BD59-A6C34878D82A}">
                    <a16:rowId xmlns:a16="http://schemas.microsoft.com/office/drawing/2014/main" val="2235943665"/>
                  </a:ext>
                </a:extLst>
              </a:tr>
              <a:tr h="819245"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  <a:hlinkClick r:id="rId3"/>
                        </a:rPr>
                        <a:t>&lt;code&gt;</a:t>
                      </a:r>
                      <a:endParaRPr lang="en-GB" sz="3600">
                        <a:effectLst/>
                      </a:endParaRPr>
                    </a:p>
                  </a:txBody>
                  <a:tcPr marL="36755" marR="18378" marT="18378" marB="1837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 dirty="0">
                          <a:effectLst/>
                        </a:rPr>
                        <a:t>Defines a piece of computer code</a:t>
                      </a:r>
                    </a:p>
                  </a:txBody>
                  <a:tcPr marL="18378" marR="18378" marT="18378" marB="18378"/>
                </a:tc>
                <a:extLst>
                  <a:ext uri="{0D108BD9-81ED-4DB2-BD59-A6C34878D82A}">
                    <a16:rowId xmlns:a16="http://schemas.microsoft.com/office/drawing/2014/main" val="3319731233"/>
                  </a:ext>
                </a:extLst>
              </a:tr>
              <a:tr h="1599069"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  <a:hlinkClick r:id="rId4"/>
                        </a:rPr>
                        <a:t>&lt;col&gt;</a:t>
                      </a:r>
                      <a:endParaRPr lang="en-GB" sz="3600">
                        <a:effectLst/>
                      </a:endParaRPr>
                    </a:p>
                  </a:txBody>
                  <a:tcPr marL="36755" marR="18378" marT="18378" marB="1837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</a:rPr>
                        <a:t>Specifies column properties for each column within a &lt;colgroup&gt; element </a:t>
                      </a:r>
                    </a:p>
                  </a:txBody>
                  <a:tcPr marL="18378" marR="18378" marT="18378" marB="18378"/>
                </a:tc>
                <a:extLst>
                  <a:ext uri="{0D108BD9-81ED-4DB2-BD59-A6C34878D82A}">
                    <a16:rowId xmlns:a16="http://schemas.microsoft.com/office/drawing/2014/main" val="2939279429"/>
                  </a:ext>
                </a:extLst>
              </a:tr>
              <a:tr h="1443105"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  <a:hlinkClick r:id="rId5"/>
                        </a:rPr>
                        <a:t>&lt;colgroup&gt;</a:t>
                      </a:r>
                      <a:endParaRPr lang="en-GB" sz="3600">
                        <a:effectLst/>
                      </a:endParaRPr>
                    </a:p>
                  </a:txBody>
                  <a:tcPr marL="36755" marR="18378" marT="18378" marB="1837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 dirty="0">
                          <a:effectLst/>
                        </a:rPr>
                        <a:t>Specifies a group of one or more columns in a table for formatting</a:t>
                      </a:r>
                    </a:p>
                  </a:txBody>
                  <a:tcPr marL="18378" marR="18378" marT="18378" marB="18378"/>
                </a:tc>
                <a:extLst>
                  <a:ext uri="{0D108BD9-81ED-4DB2-BD59-A6C34878D82A}">
                    <a16:rowId xmlns:a16="http://schemas.microsoft.com/office/drawing/2014/main" val="1254927830"/>
                  </a:ext>
                </a:extLst>
              </a:tr>
              <a:tr h="1287139"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 dirty="0">
                          <a:effectLst/>
                          <a:hlinkClick r:id="rId6"/>
                        </a:rPr>
                        <a:t>&lt;data&gt;</a:t>
                      </a:r>
                      <a:endParaRPr lang="en-GB" sz="3600" dirty="0">
                        <a:effectLst/>
                      </a:endParaRPr>
                    </a:p>
                  </a:txBody>
                  <a:tcPr marL="36755" marR="18378" marT="18378" marB="1837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 dirty="0">
                          <a:effectLst/>
                        </a:rPr>
                        <a:t>Adds a machine-readable translation of a given content</a:t>
                      </a:r>
                    </a:p>
                  </a:txBody>
                  <a:tcPr marL="18378" marR="18378" marT="18378" marB="18378"/>
                </a:tc>
                <a:extLst>
                  <a:ext uri="{0D108BD9-81ED-4DB2-BD59-A6C34878D82A}">
                    <a16:rowId xmlns:a16="http://schemas.microsoft.com/office/drawing/2014/main" val="3097802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49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18B6-F823-087D-9101-45D10228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8983A-6DF0-7437-88A4-3F45C6DD0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54725E-D802-7F38-3E47-A3FDDB0B07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7405132"/>
              </p:ext>
            </p:extLst>
          </p:nvPr>
        </p:nvGraphicFramePr>
        <p:xfrm>
          <a:off x="426769" y="365125"/>
          <a:ext cx="11225893" cy="6225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17628">
                  <a:extLst>
                    <a:ext uri="{9D8B030D-6E8A-4147-A177-3AD203B41FA5}">
                      <a16:colId xmlns:a16="http://schemas.microsoft.com/office/drawing/2014/main" val="2233719381"/>
                    </a:ext>
                  </a:extLst>
                </a:gridCol>
                <a:gridCol w="7308265">
                  <a:extLst>
                    <a:ext uri="{9D8B030D-6E8A-4147-A177-3AD203B41FA5}">
                      <a16:colId xmlns:a16="http://schemas.microsoft.com/office/drawing/2014/main" val="2287443248"/>
                    </a:ext>
                  </a:extLst>
                </a:gridCol>
              </a:tblGrid>
              <a:tr h="1107157"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  <a:hlinkClick r:id="rId2"/>
                        </a:rPr>
                        <a:t>&lt;datalist&gt;</a:t>
                      </a:r>
                      <a:endParaRPr lang="en-GB" sz="3600">
                        <a:effectLst/>
                      </a:endParaRPr>
                    </a:p>
                  </a:txBody>
                  <a:tcPr marL="31474" marR="15737" marT="15737" marB="157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 dirty="0">
                          <a:effectLst/>
                        </a:rPr>
                        <a:t>Specifies a list of pre-defined options for input controls</a:t>
                      </a:r>
                    </a:p>
                  </a:txBody>
                  <a:tcPr marL="15737" marR="15737" marT="15737" marB="15737"/>
                </a:tc>
                <a:extLst>
                  <a:ext uri="{0D108BD9-81ED-4DB2-BD59-A6C34878D82A}">
                    <a16:rowId xmlns:a16="http://schemas.microsoft.com/office/drawing/2014/main" val="754671683"/>
                  </a:ext>
                </a:extLst>
              </a:tr>
              <a:tr h="1107157"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  <a:hlinkClick r:id="rId3"/>
                        </a:rPr>
                        <a:t>&lt;dd&gt;</a:t>
                      </a:r>
                      <a:endParaRPr lang="en-GB" sz="3600">
                        <a:effectLst/>
                      </a:endParaRPr>
                    </a:p>
                  </a:txBody>
                  <a:tcPr marL="31474" marR="15737" marT="15737" marB="157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 dirty="0">
                          <a:effectLst/>
                        </a:rPr>
                        <a:t>Defines a description/value of a term in a description list</a:t>
                      </a:r>
                    </a:p>
                  </a:txBody>
                  <a:tcPr marL="15737" marR="15737" marT="15737" marB="15737"/>
                </a:tc>
                <a:extLst>
                  <a:ext uri="{0D108BD9-81ED-4DB2-BD59-A6C34878D82A}">
                    <a16:rowId xmlns:a16="http://schemas.microsoft.com/office/drawing/2014/main" val="1007875115"/>
                  </a:ext>
                </a:extLst>
              </a:tr>
              <a:tr h="1107157"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  <a:hlinkClick r:id="rId4"/>
                        </a:rPr>
                        <a:t>&lt;del&gt;</a:t>
                      </a:r>
                      <a:endParaRPr lang="en-GB" sz="3600">
                        <a:effectLst/>
                      </a:endParaRPr>
                    </a:p>
                  </a:txBody>
                  <a:tcPr marL="31474" marR="15737" marT="15737" marB="157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 dirty="0">
                          <a:effectLst/>
                        </a:rPr>
                        <a:t>Defines text that has been deleted from a document</a:t>
                      </a:r>
                    </a:p>
                  </a:txBody>
                  <a:tcPr marL="15737" marR="15737" marT="15737" marB="15737"/>
                </a:tc>
                <a:extLst>
                  <a:ext uri="{0D108BD9-81ED-4DB2-BD59-A6C34878D82A}">
                    <a16:rowId xmlns:a16="http://schemas.microsoft.com/office/drawing/2014/main" val="2804502558"/>
                  </a:ext>
                </a:extLst>
              </a:tr>
              <a:tr h="1107157"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  <a:hlinkClick r:id="rId5"/>
                        </a:rPr>
                        <a:t>&lt;details&gt;</a:t>
                      </a:r>
                      <a:endParaRPr lang="en-GB" sz="3600">
                        <a:effectLst/>
                      </a:endParaRPr>
                    </a:p>
                  </a:txBody>
                  <a:tcPr marL="31474" marR="15737" marT="15737" marB="157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 dirty="0">
                          <a:effectLst/>
                        </a:rPr>
                        <a:t>Defines additional details that the user can view or hide</a:t>
                      </a:r>
                    </a:p>
                  </a:txBody>
                  <a:tcPr marL="15737" marR="15737" marT="15737" marB="15737"/>
                </a:tc>
                <a:extLst>
                  <a:ext uri="{0D108BD9-81ED-4DB2-BD59-A6C34878D82A}">
                    <a16:rowId xmlns:a16="http://schemas.microsoft.com/office/drawing/2014/main" val="432669285"/>
                  </a:ext>
                </a:extLst>
              </a:tr>
              <a:tr h="1130106"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  <a:hlinkClick r:id="rId6"/>
                        </a:rPr>
                        <a:t>&lt;dfn&gt;</a:t>
                      </a:r>
                      <a:endParaRPr lang="en-GB" sz="3600">
                        <a:effectLst/>
                      </a:endParaRPr>
                    </a:p>
                  </a:txBody>
                  <a:tcPr marL="31474" marR="15737" marT="15737" marB="157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 dirty="0">
                          <a:effectLst/>
                        </a:rPr>
                        <a:t>Specifies a term that is going to be defined within the content</a:t>
                      </a:r>
                    </a:p>
                  </a:txBody>
                  <a:tcPr marL="15737" marR="15737" marT="15737" marB="15737"/>
                </a:tc>
                <a:extLst>
                  <a:ext uri="{0D108BD9-81ED-4DB2-BD59-A6C34878D82A}">
                    <a16:rowId xmlns:a16="http://schemas.microsoft.com/office/drawing/2014/main" val="294309324"/>
                  </a:ext>
                </a:extLst>
              </a:tr>
              <a:tr h="569015"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  <a:hlinkClick r:id="rId7"/>
                        </a:rPr>
                        <a:t>&lt;dialog&gt;</a:t>
                      </a:r>
                      <a:endParaRPr lang="en-GB" sz="3600">
                        <a:effectLst/>
                      </a:endParaRPr>
                    </a:p>
                  </a:txBody>
                  <a:tcPr marL="31474" marR="15737" marT="15737" marB="157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 dirty="0">
                          <a:effectLst/>
                        </a:rPr>
                        <a:t>Defines a dialog box or window</a:t>
                      </a:r>
                    </a:p>
                  </a:txBody>
                  <a:tcPr marL="15737" marR="15737" marT="15737" marB="15737"/>
                </a:tc>
                <a:extLst>
                  <a:ext uri="{0D108BD9-81ED-4DB2-BD59-A6C34878D82A}">
                    <a16:rowId xmlns:a16="http://schemas.microsoft.com/office/drawing/2014/main" val="1471349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58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7B37-AB83-FC72-C3AE-63240DDF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F1FD2-974D-7168-5731-1436BE738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B7009F-A44B-2C8F-0E4A-9360EDBA4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9802638"/>
              </p:ext>
            </p:extLst>
          </p:nvPr>
        </p:nvGraphicFramePr>
        <p:xfrm>
          <a:off x="838200" y="365125"/>
          <a:ext cx="10515600" cy="60247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69750">
                  <a:extLst>
                    <a:ext uri="{9D8B030D-6E8A-4147-A177-3AD203B41FA5}">
                      <a16:colId xmlns:a16="http://schemas.microsoft.com/office/drawing/2014/main" val="1692460897"/>
                    </a:ext>
                  </a:extLst>
                </a:gridCol>
                <a:gridCol w="6845850">
                  <a:extLst>
                    <a:ext uri="{9D8B030D-6E8A-4147-A177-3AD203B41FA5}">
                      <a16:colId xmlns:a16="http://schemas.microsoft.com/office/drawing/2014/main" val="747476246"/>
                    </a:ext>
                  </a:extLst>
                </a:gridCol>
              </a:tblGrid>
              <a:tr h="1112291"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  <a:hlinkClick r:id="rId2"/>
                        </a:rPr>
                        <a:t>&lt;dt&gt;</a:t>
                      </a:r>
                      <a:endParaRPr lang="en-GB" sz="3600">
                        <a:effectLst/>
                      </a:endParaRPr>
                    </a:p>
                  </a:txBody>
                  <a:tcPr marL="40865" marR="20432" marT="20432" marB="204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</a:rPr>
                        <a:t>Defines a term/name in a description list</a:t>
                      </a:r>
                    </a:p>
                  </a:txBody>
                  <a:tcPr marL="20432" marR="20432" marT="20432" marB="20432"/>
                </a:tc>
                <a:extLst>
                  <a:ext uri="{0D108BD9-81ED-4DB2-BD59-A6C34878D82A}">
                    <a16:rowId xmlns:a16="http://schemas.microsoft.com/office/drawing/2014/main" val="503628265"/>
                  </a:ext>
                </a:extLst>
              </a:tr>
              <a:tr h="578627"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  <a:hlinkClick r:id="rId3"/>
                        </a:rPr>
                        <a:t>&lt;em&gt;</a:t>
                      </a:r>
                      <a:endParaRPr lang="en-GB" sz="3600">
                        <a:effectLst/>
                      </a:endParaRPr>
                    </a:p>
                  </a:txBody>
                  <a:tcPr marL="40865" marR="20432" marT="20432" marB="204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</a:rPr>
                        <a:t>Defines emphasized text </a:t>
                      </a:r>
                    </a:p>
                  </a:txBody>
                  <a:tcPr marL="20432" marR="20432" marT="20432" marB="20432"/>
                </a:tc>
                <a:extLst>
                  <a:ext uri="{0D108BD9-81ED-4DB2-BD59-A6C34878D82A}">
                    <a16:rowId xmlns:a16="http://schemas.microsoft.com/office/drawing/2014/main" val="2383277251"/>
                  </a:ext>
                </a:extLst>
              </a:tr>
              <a:tr h="1290179"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  <a:hlinkClick r:id="rId4"/>
                        </a:rPr>
                        <a:t>&lt;embed&gt;</a:t>
                      </a:r>
                      <a:endParaRPr lang="en-GB" sz="3600">
                        <a:effectLst/>
                      </a:endParaRPr>
                    </a:p>
                  </a:txBody>
                  <a:tcPr marL="40865" marR="20432" marT="20432" marB="204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</a:rPr>
                        <a:t>Defines a container for an external application</a:t>
                      </a:r>
                    </a:p>
                  </a:txBody>
                  <a:tcPr marL="20432" marR="20432" marT="20432" marB="20432"/>
                </a:tc>
                <a:extLst>
                  <a:ext uri="{0D108BD9-81ED-4DB2-BD59-A6C34878D82A}">
                    <a16:rowId xmlns:a16="http://schemas.microsoft.com/office/drawing/2014/main" val="4024122886"/>
                  </a:ext>
                </a:extLst>
              </a:tr>
              <a:tr h="934403"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  <a:hlinkClick r:id="rId5"/>
                        </a:rPr>
                        <a:t>&lt;fieldset&gt;</a:t>
                      </a:r>
                      <a:endParaRPr lang="en-GB" sz="3600">
                        <a:effectLst/>
                      </a:endParaRPr>
                    </a:p>
                  </a:txBody>
                  <a:tcPr marL="40865" marR="20432" marT="20432" marB="204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</a:rPr>
                        <a:t>Groups related elements in a form</a:t>
                      </a:r>
                    </a:p>
                  </a:txBody>
                  <a:tcPr marL="20432" marR="20432" marT="20432" marB="20432"/>
                </a:tc>
                <a:extLst>
                  <a:ext uri="{0D108BD9-81ED-4DB2-BD59-A6C34878D82A}">
                    <a16:rowId xmlns:a16="http://schemas.microsoft.com/office/drawing/2014/main" val="2421148460"/>
                  </a:ext>
                </a:extLst>
              </a:tr>
              <a:tr h="1112291"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  <a:hlinkClick r:id="rId6"/>
                        </a:rPr>
                        <a:t>&lt;figcaption&gt;</a:t>
                      </a:r>
                      <a:endParaRPr lang="en-GB" sz="3600">
                        <a:effectLst/>
                      </a:endParaRPr>
                    </a:p>
                  </a:txBody>
                  <a:tcPr marL="40865" marR="20432" marT="20432" marB="204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</a:rPr>
                        <a:t>Defines a caption for a &lt;figure&gt; element</a:t>
                      </a:r>
                    </a:p>
                  </a:txBody>
                  <a:tcPr marL="20432" marR="20432" marT="20432" marB="20432"/>
                </a:tc>
                <a:extLst>
                  <a:ext uri="{0D108BD9-81ED-4DB2-BD59-A6C34878D82A}">
                    <a16:rowId xmlns:a16="http://schemas.microsoft.com/office/drawing/2014/main" val="1491688553"/>
                  </a:ext>
                </a:extLst>
              </a:tr>
              <a:tr h="934403"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>
                          <a:effectLst/>
                          <a:hlinkClick r:id="rId7"/>
                        </a:rPr>
                        <a:t>&lt;figure&gt;</a:t>
                      </a:r>
                      <a:endParaRPr lang="en-GB" sz="3600">
                        <a:effectLst/>
                      </a:endParaRPr>
                    </a:p>
                  </a:txBody>
                  <a:tcPr marL="40865" marR="20432" marT="20432" marB="204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3600" dirty="0">
                          <a:effectLst/>
                        </a:rPr>
                        <a:t>Specifies self-contained content</a:t>
                      </a:r>
                    </a:p>
                  </a:txBody>
                  <a:tcPr marL="20432" marR="20432" marT="20432" marB="20432"/>
                </a:tc>
                <a:extLst>
                  <a:ext uri="{0D108BD9-81ED-4DB2-BD59-A6C34878D82A}">
                    <a16:rowId xmlns:a16="http://schemas.microsoft.com/office/drawing/2014/main" val="157336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311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HTML tag and meaning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tag and meaning </dc:title>
  <dc:creator>DIVYA S S</dc:creator>
  <cp:lastModifiedBy>DIVYA S S</cp:lastModifiedBy>
  <cp:revision>2</cp:revision>
  <dcterms:created xsi:type="dcterms:W3CDTF">2022-08-15T10:42:25Z</dcterms:created>
  <dcterms:modified xsi:type="dcterms:W3CDTF">2022-08-17T14:55:37Z</dcterms:modified>
</cp:coreProperties>
</file>