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254c494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0254c494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0254c494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0254c494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0254c494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0254c494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254c494b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254c494b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254c494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254c494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7687a79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7687a79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7687a79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7687a79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0254c494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0254c494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7658f74a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7658f74a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7658f74a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7658f74a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254c494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254c494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0254c494b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0254c494b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254c494b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0254c494b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687a79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7687a79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687a79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687a79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0254c494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0254c494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0254c494b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0254c494b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0254c494b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0254c494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NyQgORh-IYXOW1t_q3q9VHdWlioqqWfV/view" TargetMode="External"/><Relationship Id="rId4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16UleflIvTnWx-ZowRXgPvXESYpAzLX_/view" TargetMode="External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20350" y="510825"/>
            <a:ext cx="6223500" cy="22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latin typeface="Proxima Nova"/>
                <a:ea typeface="Proxima Nova"/>
                <a:cs typeface="Proxima Nova"/>
                <a:sym typeface="Proxima Nova"/>
              </a:rPr>
              <a:t>Path Planning for Autonomous Vehicles in </a:t>
            </a: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b="0" lang="en" sz="4800">
                <a:latin typeface="Proxima Nova"/>
                <a:ea typeface="Proxima Nova"/>
                <a:cs typeface="Proxima Nova"/>
                <a:sym typeface="Proxima Nova"/>
              </a:rPr>
              <a:t>neven </a:t>
            </a: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b="0" lang="en" sz="4800">
                <a:latin typeface="Proxima Nova"/>
                <a:ea typeface="Proxima Nova"/>
                <a:cs typeface="Proxima Nova"/>
                <a:sym typeface="Proxima Nova"/>
              </a:rPr>
              <a:t>errain</a:t>
            </a:r>
            <a:endParaRPr b="0" sz="4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76575" y="4153225"/>
            <a:ext cx="4128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Mushty Sri Sai Kaushik (UID - 116917094)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Divyam Garg (UID - 117032475)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John DiNofrio (UID - 117036350)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Costs - Min Distance &amp; Work</a:t>
            </a:r>
            <a:endParaRPr sz="3700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281300" y="1436975"/>
            <a:ext cx="8393400" cy="3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Euclidean</a:t>
            </a:r>
            <a:r>
              <a:rPr lang="en" sz="2000">
                <a:solidFill>
                  <a:srgbClr val="FFFFFF"/>
                </a:solidFill>
              </a:rPr>
              <a:t> distance calculates straight path distance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Note - uphill and downhill don’t add or subtract too much distance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But uphill adds a lot of energy and downhill saves a lot of </a:t>
            </a:r>
            <a:r>
              <a:rPr lang="en" sz="2000">
                <a:solidFill>
                  <a:srgbClr val="FFFFFF"/>
                </a:solidFill>
              </a:rPr>
              <a:t>energy</a:t>
            </a:r>
            <a:endParaRPr sz="2000">
              <a:solidFill>
                <a:srgbClr val="FFFFFF"/>
              </a:solidFill>
            </a:endParaRPr>
          </a:p>
          <a:p>
            <a:pPr indent="-355600" lvl="0" marL="8572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This is something normal A* cannot comprehend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Work is calculated by multiplying force the robot exerts times the distance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8234" l="0" r="0" t="8251"/>
          <a:stretch/>
        </p:blipFill>
        <p:spPr>
          <a:xfrm>
            <a:off x="1124588" y="3929725"/>
            <a:ext cx="7384725" cy="8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Constraints - Force </a:t>
            </a:r>
            <a:endParaRPr sz="3700"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75300" y="1500450"/>
            <a:ext cx="8393400" cy="3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𝛳 = angle from the ground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N = normal force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</a:t>
            </a:r>
            <a:r>
              <a:rPr lang="en" sz="1600">
                <a:solidFill>
                  <a:srgbClr val="FFFFFF"/>
                </a:solidFill>
              </a:rPr>
              <a:t> = mass of robot (contant 1.6 kg)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</a:t>
            </a:r>
            <a:r>
              <a:rPr lang="en" sz="1600">
                <a:solidFill>
                  <a:srgbClr val="FFFFFF"/>
                </a:solidFill>
              </a:rPr>
              <a:t> = gravity (constant 9.81 m/s)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μ = coefficient of friction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775" y="299100"/>
            <a:ext cx="2712950" cy="18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350" y="3647817"/>
            <a:ext cx="3385850" cy="7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9875" y="3647829"/>
            <a:ext cx="2684855" cy="7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Constraints - Force </a:t>
            </a:r>
            <a:endParaRPr sz="3700"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375300" y="1500450"/>
            <a:ext cx="8393400" cy="3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Robot maintains constant RPMs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Force of the robot must always be 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Above the force of gravity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Below the force of friction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UNLESS GOING DOWN HILL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On even ground the robot will always exert at least </a:t>
            </a:r>
            <a:endParaRPr sz="16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1.75N a</a:t>
            </a:r>
            <a:r>
              <a:rPr lang="en" sz="1600">
                <a:solidFill>
                  <a:srgbClr val="FFFFFF"/>
                </a:solidFill>
              </a:rPr>
              <a:t>nd</a:t>
            </a:r>
            <a:r>
              <a:rPr lang="en" sz="1600">
                <a:solidFill>
                  <a:srgbClr val="FFFFFF"/>
                </a:solidFill>
              </a:rPr>
              <a:t> can only exert a max of 13N</a:t>
            </a:r>
            <a:endParaRPr sz="16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 u="sng">
                <a:solidFill>
                  <a:srgbClr val="FFFFFF"/>
                </a:solidFill>
              </a:rPr>
              <a:t>Breaking one of these conditions means </a:t>
            </a:r>
            <a:endParaRPr b="1" sz="2000" u="sng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FFFF"/>
                </a:solidFill>
              </a:rPr>
              <a:t>the path is unpassable</a:t>
            </a:r>
            <a:endParaRPr b="1" sz="20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688" y="1058238"/>
            <a:ext cx="15716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525" y="2153225"/>
            <a:ext cx="16954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7175" y="3267250"/>
            <a:ext cx="32956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A* </a:t>
            </a:r>
            <a:endParaRPr sz="3700"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375250" y="1307850"/>
            <a:ext cx="28881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Total Energy Cost = 74.6 KJ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Distance Traveled = 94.8 m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Time = </a:t>
            </a:r>
            <a:r>
              <a:rPr lang="en" sz="1600">
                <a:solidFill>
                  <a:srgbClr val="FFFFFF"/>
                </a:solidFill>
              </a:rPr>
              <a:t>149.8 s 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0" l="16103" r="14634" t="0"/>
          <a:stretch/>
        </p:blipFill>
        <p:spPr>
          <a:xfrm>
            <a:off x="375250" y="2336750"/>
            <a:ext cx="2501301" cy="2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350" y="657100"/>
            <a:ext cx="5727726" cy="383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CSA*</a:t>
            </a:r>
            <a:endParaRPr sz="3700"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362600" y="1307842"/>
            <a:ext cx="30357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Total Energy Cost = 17.8  KJ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Distance Traveled = 96.7 m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Time = 151.3 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 b="0" l="14315" r="14143" t="0"/>
          <a:stretch/>
        </p:blipFill>
        <p:spPr>
          <a:xfrm>
            <a:off x="362600" y="2336745"/>
            <a:ext cx="2604525" cy="2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600" y="711775"/>
            <a:ext cx="5626425" cy="37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7" title="norm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426" y="891150"/>
            <a:ext cx="7269125" cy="40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942225" y="155200"/>
            <a:ext cx="72720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Simulation of A* in ROS</a:t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8" title="uneve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126" y="862850"/>
            <a:ext cx="7161749" cy="4028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942225" y="155200"/>
            <a:ext cx="72720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Simulation of CSA* in ROS</a:t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Results</a:t>
            </a:r>
            <a:endParaRPr sz="3700"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541575" y="1307850"/>
            <a:ext cx="83934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CSA* performed exceptionally better than A*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Time</a:t>
            </a:r>
            <a:endParaRPr sz="2000">
              <a:solidFill>
                <a:srgbClr val="FFFFFF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</a:pPr>
            <a:r>
              <a:rPr lang="en" sz="1900">
                <a:solidFill>
                  <a:srgbClr val="FFFFFF"/>
                </a:solidFill>
              </a:rPr>
              <a:t>CSA* was only 1.5 seconds slower than A* (1% slower)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Energy</a:t>
            </a:r>
            <a:endParaRPr sz="1900">
              <a:solidFill>
                <a:srgbClr val="FFFFFF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</a:pPr>
            <a:r>
              <a:rPr lang="en" sz="1900">
                <a:solidFill>
                  <a:srgbClr val="FFFFFF"/>
                </a:solidFill>
              </a:rPr>
              <a:t>CSA* reduced the energy consumption by  56.82 KJ (76% less energy)</a:t>
            </a:r>
            <a:endParaRPr sz="1900">
              <a:solidFill>
                <a:srgbClr val="FFFFFF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</a:pPr>
            <a:r>
              <a:rPr lang="en" sz="1900">
                <a:solidFill>
                  <a:srgbClr val="FFFFFF"/>
                </a:solidFill>
              </a:rPr>
              <a:t>Purposefully steered toward smooth decline because it save energy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Distance</a:t>
            </a:r>
            <a:endParaRPr sz="1900">
              <a:solidFill>
                <a:srgbClr val="FFFFFF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</a:pPr>
            <a:r>
              <a:rPr lang="en" sz="1900">
                <a:solidFill>
                  <a:srgbClr val="FFFFFF"/>
                </a:solidFill>
              </a:rPr>
              <a:t>CSA* path was only 1.9 m longer (2% longer)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Note</a:t>
            </a:r>
            <a:r>
              <a:rPr lang="en" sz="1700">
                <a:solidFill>
                  <a:srgbClr val="FFFFFF"/>
                </a:solidFill>
              </a:rPr>
              <a:t>: (***</a:t>
            </a:r>
            <a:r>
              <a:rPr lang="en" sz="1500">
                <a:solidFill>
                  <a:srgbClr val="FFFFFF"/>
                </a:solidFill>
              </a:rPr>
              <a:t>CSA* accomplished all of this while </a:t>
            </a:r>
            <a:r>
              <a:rPr lang="en" sz="1500">
                <a:solidFill>
                  <a:srgbClr val="FFFFFF"/>
                </a:solidFill>
              </a:rPr>
              <a:t>satisfying</a:t>
            </a:r>
            <a:r>
              <a:rPr lang="en" sz="1500">
                <a:solidFill>
                  <a:srgbClr val="FFFFFF"/>
                </a:solidFill>
              </a:rPr>
              <a:t> all constraints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A* ignored the force limits when it went through the smooth incline***)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1117350" y="905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LiDAR for detection  of the terrain and map, letting us implement triangular mesh to calculate for a more optimal output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PyBullet and other simulation environment to improve the visual output with </a:t>
            </a:r>
            <a:r>
              <a:rPr lang="en" sz="1800"/>
              <a:t>realistic terrains and obstacles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Estimate real time values of angles of inclination for the calculation</a:t>
            </a:r>
            <a:endParaRPr sz="1800"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075" y="3291400"/>
            <a:ext cx="3029527" cy="169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62" y="3552800"/>
            <a:ext cx="2967274" cy="14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1297500" y="1185800"/>
            <a:ext cx="70389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1) </a:t>
            </a:r>
            <a:r>
              <a:rPr i="1" lang="en" sz="1400">
                <a:solidFill>
                  <a:srgbClr val="FFFFFF"/>
                </a:solidFill>
              </a:rPr>
              <a:t>Shortest Path Planning for Energy-Constrained Mobile Platforms Navigating on Uneven Terrains</a:t>
            </a:r>
            <a:endParaRPr i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Nuwan Ganganath, Chi-Tsun Cheng, Tyrone Fernando Herbert H. C. Iu and Chi K. Tse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2)</a:t>
            </a:r>
            <a:r>
              <a:rPr i="1" lang="en" sz="1400">
                <a:solidFill>
                  <a:srgbClr val="FFFFFF"/>
                </a:solidFill>
              </a:rPr>
              <a:t> Energy-Efficient Shortest Path Planning on Uneven Terrains: A Composite Routing Metric Approach </a:t>
            </a:r>
            <a:endParaRPr i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Mohamed Saad, Ahmed I. Salameh, Saeed Abdallah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3) </a:t>
            </a:r>
            <a:r>
              <a:rPr i="1" lang="en" sz="1400">
                <a:solidFill>
                  <a:srgbClr val="FFFFFF"/>
                </a:solidFill>
              </a:rPr>
              <a:t>Path Planning for Autonomous Vehicles in Unknown Semi-structured Environments</a:t>
            </a:r>
            <a:endParaRPr i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Dmitri Dolgov, Sebastian Thrun, Michael Montemerlo and James Diebel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4) </a:t>
            </a:r>
            <a:r>
              <a:rPr i="1" lang="en" sz="1400">
                <a:solidFill>
                  <a:srgbClr val="FFFFFF"/>
                </a:solidFill>
              </a:rPr>
              <a:t>Path Planning for Planetary Exploration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Jean-Luc Bedwani, Erick Dupuis, and Pierre Allard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Intro &amp; Problem Statement</a:t>
            </a:r>
            <a:endParaRPr sz="3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75300" y="1490675"/>
            <a:ext cx="5654400" cy="3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Searching algorithms like </a:t>
            </a:r>
            <a:r>
              <a:rPr lang="en" sz="1800">
                <a:solidFill>
                  <a:srgbClr val="FFFFFF"/>
                </a:solidFill>
              </a:rPr>
              <a:t>Dijkstra</a:t>
            </a:r>
            <a:r>
              <a:rPr lang="en" sz="1800">
                <a:solidFill>
                  <a:srgbClr val="FFFFFF"/>
                </a:solidFill>
              </a:rPr>
              <a:t> and A* are useful and can be very powerful, but…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They are limited to a single constraint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Cost →  distance to goal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 the real world, we need to satisfy multiple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heuristic constraints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Distance, energy, time, money, etc…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A* algorithm against CSA* 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CSA*→ Constraint Satisfying A*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searching algorithm takes into account multiple heuristics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-2555" l="1458" r="0" t="7920"/>
          <a:stretch/>
        </p:blipFill>
        <p:spPr>
          <a:xfrm>
            <a:off x="5833350" y="1371025"/>
            <a:ext cx="3240775" cy="36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Constraint Satisfying A*</a:t>
            </a:r>
            <a:endParaRPr sz="37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75300" y="1490675"/>
            <a:ext cx="8393400" cy="3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CSA* is a much more </a:t>
            </a:r>
            <a:r>
              <a:rPr lang="en" sz="2000">
                <a:solidFill>
                  <a:srgbClr val="FFFFFF"/>
                </a:solidFill>
              </a:rPr>
              <a:t>intelligent</a:t>
            </a:r>
            <a:r>
              <a:rPr lang="en" sz="2000">
                <a:solidFill>
                  <a:srgbClr val="FFFFFF"/>
                </a:solidFill>
              </a:rPr>
              <a:t> model of A*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By looking into multiple cost aspects, CSA* can find the most efficient path while satisfying all constraints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Why this is important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Paths that may look </a:t>
            </a:r>
            <a:r>
              <a:rPr lang="en" sz="2000">
                <a:solidFill>
                  <a:srgbClr val="FFFFFF"/>
                </a:solidFill>
              </a:rPr>
              <a:t>undesirable</a:t>
            </a:r>
            <a:r>
              <a:rPr lang="en" sz="2000">
                <a:solidFill>
                  <a:srgbClr val="FFFFFF"/>
                </a:solidFill>
              </a:rPr>
              <a:t> early on are discarded by A*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But as the search progresses, one or several constraints might be broken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CSA* takes this into account and utilizes the old undesirable paths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How CSA* Works</a:t>
            </a:r>
            <a:endParaRPr sz="37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75300" y="1369000"/>
            <a:ext cx="4196700" cy="3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Same as A* but with multiple constraints</a:t>
            </a:r>
            <a:endParaRPr sz="15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500">
                <a:solidFill>
                  <a:srgbClr val="FFFFFF"/>
                </a:solidFill>
              </a:rPr>
              <a:t> f(ƛ) is the expected cost for reaching a point in the search graph and g(ƛ) is its corresponding cost vector</a:t>
            </a:r>
            <a:endParaRPr sz="15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500">
                <a:solidFill>
                  <a:srgbClr val="FFFFFF"/>
                </a:solidFill>
              </a:rPr>
              <a:t>Even though a path might have a low g(ƛ), it might violate one of the constraints</a:t>
            </a:r>
            <a:endParaRPr sz="1500">
              <a:solidFill>
                <a:srgbClr val="FFFFFF"/>
              </a:solidFill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1500">
                <a:solidFill>
                  <a:srgbClr val="FFFFFF"/>
                </a:solidFill>
              </a:rPr>
              <a:t>Therefore, the path is invalid</a:t>
            </a:r>
            <a:endParaRPr sz="15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500">
                <a:solidFill>
                  <a:srgbClr val="FFFFFF"/>
                </a:solidFill>
              </a:rPr>
              <a:t>Undesirable paths may become more desirable as the search goes on because of that</a:t>
            </a:r>
            <a:endParaRPr sz="1500">
              <a:solidFill>
                <a:srgbClr val="FFFF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500">
                <a:solidFill>
                  <a:srgbClr val="FFFFFF"/>
                </a:solidFill>
              </a:rPr>
              <a:t>Might have a higher g(ƛ), but not violate any constraints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575" y="212700"/>
            <a:ext cx="3306425" cy="47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using CSA* over Dijkstra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25200" y="1385650"/>
            <a:ext cx="7183500" cy="30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Dijkstra algorithm considers only shortest distance in most cases. It does not have a heuristic function in order to consider other factors.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Good for shortest path of each point in urban areas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good for rough terrain coz no heuristic function so might not always give energy efficient path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Example:  Drill sampling robot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975" y="3303350"/>
            <a:ext cx="2527426" cy="16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Dijkstra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375" y="1260725"/>
            <a:ext cx="2275250" cy="25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449" y="1870400"/>
            <a:ext cx="3203325" cy="28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Cost Functions &amp; Constraints</a:t>
            </a:r>
            <a:endParaRPr sz="37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0" y="1307850"/>
            <a:ext cx="9400500" cy="3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1800">
                <a:solidFill>
                  <a:srgbClr val="FFFFFF"/>
                </a:solidFill>
              </a:rPr>
              <a:t>Optimize the </a:t>
            </a:r>
            <a:r>
              <a:rPr b="1" lang="en" sz="2000" u="sng">
                <a:solidFill>
                  <a:srgbClr val="FFFFFF"/>
                </a:solidFill>
              </a:rPr>
              <a:t>shortest</a:t>
            </a:r>
            <a:r>
              <a:rPr lang="en" sz="1800">
                <a:solidFill>
                  <a:srgbClr val="FFFFFF"/>
                </a:solidFill>
              </a:rPr>
              <a:t> path to the goal while  </a:t>
            </a:r>
            <a:r>
              <a:rPr b="1" lang="en" sz="2000" u="sng">
                <a:solidFill>
                  <a:srgbClr val="FFFFFF"/>
                </a:solidFill>
              </a:rPr>
              <a:t>minimizing energy consumption</a:t>
            </a:r>
            <a:endParaRPr b="1" sz="2000" u="sng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2000">
                <a:solidFill>
                  <a:srgbClr val="FFFFFF"/>
                </a:solidFill>
              </a:rPr>
              <a:t>Work = Force x Distance</a:t>
            </a:r>
            <a:endParaRPr b="1" sz="20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Work is energy, and the robot is trying to avoid areas which increase work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High opposing force, long distances, impassable routes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Needed constraints that the robot could understand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Force of Friction &amp; Force of Gravity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Velocity &amp; Time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Rough Areas of Terrain - robot has higher RPM but slower movement</a:t>
            </a:r>
            <a:endParaRPr sz="1800">
              <a:solidFill>
                <a:srgbClr val="FFFFFF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RPM↑  ∝ Work ↑ 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Smooth Areas of Terrain - robot has lower RPM but faster movement</a:t>
            </a:r>
            <a:endParaRPr sz="1800">
              <a:solidFill>
                <a:srgbClr val="FFFFFF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RPM↓  ∝ Work ↓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700" y="2876813"/>
            <a:ext cx="3206325" cy="6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Creating the Environment</a:t>
            </a:r>
            <a:endParaRPr sz="37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375300" y="1490675"/>
            <a:ext cx="8393400" cy="3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We use a simple rectangular </a:t>
            </a:r>
            <a:r>
              <a:rPr lang="en" sz="2000">
                <a:solidFill>
                  <a:srgbClr val="FFFFFF"/>
                </a:solidFill>
              </a:rPr>
              <a:t>environment</a:t>
            </a:r>
            <a:r>
              <a:rPr lang="en" sz="2000">
                <a:solidFill>
                  <a:srgbClr val="FFFFFF"/>
                </a:solidFill>
              </a:rPr>
              <a:t> to demonstrate and highlight the differences between A* and CAS*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Environment</a:t>
            </a:r>
            <a:r>
              <a:rPr lang="en" sz="2000">
                <a:solidFill>
                  <a:srgbClr val="FFFFFF"/>
                </a:solidFill>
              </a:rPr>
              <a:t> uses planar equations to express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High and low friction areas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Inclines and declines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050" y="2034125"/>
            <a:ext cx="25336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9349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Terrain Environment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101" y="710575"/>
            <a:ext cx="6064774" cy="405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