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6" r:id="rId3"/>
    <p:sldId id="258" r:id="rId4"/>
    <p:sldId id="260" r:id="rId5"/>
    <p:sldId id="261" r:id="rId6"/>
    <p:sldId id="266" r:id="rId7"/>
    <p:sldId id="267" r:id="rId8"/>
    <p:sldId id="268" r:id="rId9"/>
    <p:sldId id="269" r:id="rId10"/>
    <p:sldId id="270" r:id="rId11"/>
    <p:sldId id="272" r:id="rId12"/>
    <p:sldId id="273" r:id="rId13"/>
    <p:sldId id="274" r:id="rId14"/>
    <p:sldId id="275" r:id="rId15"/>
    <p:sldId id="27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2714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711324-5D5C-4644-9372-4EAADB0C9DB6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BBDB0F-639B-49DD-926E-788418151E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353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Hypothesized that the pulse finding algorithm may be dropping some of the pulse area for samples below threshold. Find ratio of lines to find number of SPEs emitted.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BBDB0F-639B-49DD-926E-788418151EF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339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BBDB0F-639B-49DD-926E-788418151EF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726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73944-27DC-9DD6-8E82-DBEC2901D4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9FA255-6A34-08CC-86FA-28F47A453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724A6-D696-DAD7-7F15-A9A7D65CB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CB4D-5C2F-4883-AD3F-CFA62FA0AAFF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1B5DA-846E-0DA3-65C0-F438E3BA8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B8864-7AE0-ED5E-C26B-0704DF10C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816D1-7705-4B95-B1C8-55ADBD7E47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9870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CE777-C7D8-11A4-AF33-9BC2238C9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D0DDAE-2324-ED7E-3FEA-D59DB2D8E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5E215-DEA2-E54F-AF5F-6FDC98421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CB4D-5C2F-4883-AD3F-CFA62FA0AAFF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1481A-703F-7D40-50E4-CD824965F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8991B-95EB-EAFB-DACF-1EE2A7C50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816D1-7705-4B95-B1C8-55ADBD7E47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1502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19D6DC-8D5E-47CC-D581-7F5926B60B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B61965-BB01-D6A5-5696-63BF08E5C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A45F7-C04A-6754-4C6C-F6F371551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CB4D-5C2F-4883-AD3F-CFA62FA0AAFF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66C23-06AB-BE98-D7A0-B2CA61E29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BC309-E255-ACEF-C669-9705544D3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816D1-7705-4B95-B1C8-55ADBD7E47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184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5C212-7054-0293-A4AA-69732381E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B178E-FFDA-2690-B201-5F19FC178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98666-D353-D2FE-319A-3A214B849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CB4D-5C2F-4883-AD3F-CFA62FA0AAFF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99D34-CA7A-2375-EE3A-2D5DA938C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751AE-45B1-1EE8-EA19-1344B7992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816D1-7705-4B95-B1C8-55ADBD7E47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7278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F2BD0-F0A3-71B9-A2A2-8EE88931D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78202-3652-4002-BC39-33688D526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06A00-BFA8-58B2-3F1E-F082EB42F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CB4D-5C2F-4883-AD3F-CFA62FA0AAFF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3D3EC-157A-C019-9C6D-27B1373C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5C840-FCAF-509A-3AB1-01ABAADC5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816D1-7705-4B95-B1C8-55ADBD7E47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817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5F0DC-D51E-FF99-0728-0F1E908AE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672CB-C212-629D-064C-2A1875CEDC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4D03B-DB39-C439-5801-4177AC03B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487C60-A9C6-AC0F-D33D-5F81F328D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CB4D-5C2F-4883-AD3F-CFA62FA0AAFF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FDCA65-DBF4-C81B-33B9-FD95C79A9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DAAF9-5792-E3A0-1473-36E324F76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816D1-7705-4B95-B1C8-55ADBD7E47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1453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C85FA-9774-736C-962C-28FF7B5FF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A48F7-ABC7-C910-582F-B768E062B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1FE68F-A3D2-7492-88D0-C911BBA79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148910-6F8A-DF5A-087E-12E0EE3B25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D6B964-B86B-E625-707A-84D6D6E133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F779A1-17BD-FDFA-DBFD-156C276AD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CB4D-5C2F-4883-AD3F-CFA62FA0AAFF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EE8E8B-E043-E79B-B1AA-2127749F1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BBB21F-984A-379C-E69F-E7FE11F16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816D1-7705-4B95-B1C8-55ADBD7E47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2604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D7C48-52A9-49A9-4614-E27EA2A14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EEF191-C079-EF46-4DE5-9266CDB48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CB4D-5C2F-4883-AD3F-CFA62FA0AAFF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E21CFC-EDC2-1494-971A-EE456CA27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F01F2A-3BE8-656F-C6AE-8BCA8B12E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816D1-7705-4B95-B1C8-55ADBD7E47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8464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C5C57F-4F56-93F7-64AA-6B91A6D9A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CB4D-5C2F-4883-AD3F-CFA62FA0AAFF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7387A1-C1CD-863E-825C-98079A284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ABC0F7-846A-8645-4AF7-63C6CB24B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816D1-7705-4B95-B1C8-55ADBD7E47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182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A7C69-15F1-B8E6-CE80-19268BEE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970C5-C6CA-9923-E755-39DD26B74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53254F-B4F6-D6CE-E00B-6543B8868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2B441-67BD-904D-7A3F-C6D9D277E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CB4D-5C2F-4883-AD3F-CFA62FA0AAFF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F3C64-E926-6BEC-7B0D-4957DCF58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F79AC-6BC1-F139-E0B3-5D05DCFCC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816D1-7705-4B95-B1C8-55ADBD7E47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818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977AC-1244-E0A4-9C95-0E5A2C805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B8BD41-157B-51B0-9CAC-9E2D82276C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447B7-59A0-1866-3998-CE7DB928C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214A6-85B2-BC4C-B575-0C1128FF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CB4D-5C2F-4883-AD3F-CFA62FA0AAFF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D67D4-6444-1519-BA85-B369F755E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92EBA-9584-195E-936D-FC4BE14E7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816D1-7705-4B95-B1C8-55ADBD7E47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8424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F71603-B3A9-F143-8EA8-E0435883A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DE1E4-7FE3-2FBA-5644-C5D7C9D6B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DEE3D-2CB2-D8CC-2002-C2A3D1D452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4CB4D-5C2F-4883-AD3F-CFA62FA0AAFF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4C8D6-3153-7225-79AF-58A1C6B773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5FFA3-D7B7-6FDB-9E3D-20418FF58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816D1-7705-4B95-B1C8-55ADBD7E47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086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5591AFA-06E7-B85C-9DA4-9FDDA5A43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119" y="510466"/>
            <a:ext cx="6434287" cy="5837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62801A-D71A-E023-FA46-262ECEFA0480}"/>
              </a:ext>
            </a:extLst>
          </p:cNvPr>
          <p:cNvSpPr txBox="1"/>
          <p:nvPr/>
        </p:nvSpPr>
        <p:spPr>
          <a:xfrm>
            <a:off x="848421" y="2289669"/>
            <a:ext cx="33380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4 channel PMT detector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Sent to UC Davis to take data from their Cyclotron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Calibration data taken before it was sent out</a:t>
            </a:r>
          </a:p>
        </p:txBody>
      </p:sp>
    </p:spTree>
    <p:extLst>
      <p:ext uri="{BB962C8B-B14F-4D97-AF65-F5344CB8AC3E}">
        <p14:creationId xmlns:p14="http://schemas.microsoft.com/office/powerpoint/2010/main" val="2870588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44D304BF-042F-3112-560F-9FD93C7E1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897" y="1500328"/>
            <a:ext cx="10516205" cy="5146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D8CC64-BA42-B750-0CDB-22D9291E2DC1}"/>
              </a:ext>
            </a:extLst>
          </p:cNvPr>
          <p:cNvSpPr txBox="1"/>
          <p:nvPr/>
        </p:nvSpPr>
        <p:spPr>
          <a:xfrm>
            <a:off x="532657" y="463891"/>
            <a:ext cx="10946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Collapsed all the lines onto one by scaling with gamma energy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Ba-133 doesn’t seem to fit – makes sense since it was the hardest to extract data from initially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Put it to the side now and work from the rest</a:t>
            </a:r>
          </a:p>
        </p:txBody>
      </p:sp>
    </p:spTree>
    <p:extLst>
      <p:ext uri="{BB962C8B-B14F-4D97-AF65-F5344CB8AC3E}">
        <p14:creationId xmlns:p14="http://schemas.microsoft.com/office/powerpoint/2010/main" val="3662784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D8CC64-BA42-B750-0CDB-22D9291E2DC1}"/>
              </a:ext>
            </a:extLst>
          </p:cNvPr>
          <p:cNvSpPr txBox="1"/>
          <p:nvPr/>
        </p:nvSpPr>
        <p:spPr>
          <a:xfrm>
            <a:off x="287667" y="5619052"/>
            <a:ext cx="29562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Sources :</a:t>
            </a:r>
          </a:p>
          <a:p>
            <a:r>
              <a:rPr lang="en-GB" dirty="0"/>
              <a:t>        gradient = 6.79 ± 0.0078</a:t>
            </a:r>
          </a:p>
          <a:p>
            <a:r>
              <a:rPr lang="en-GB" dirty="0"/>
              <a:t>        intercept = -44.9 ± 0.052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A84F31F-F9FC-F662-2A6D-48FE4055B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109" y="861899"/>
            <a:ext cx="9359545" cy="4580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34DFEF-CD42-ACFB-2BE8-1973DAA42DA7}"/>
              </a:ext>
            </a:extLst>
          </p:cNvPr>
          <p:cNvSpPr txBox="1"/>
          <p:nvPr/>
        </p:nvSpPr>
        <p:spPr>
          <a:xfrm>
            <a:off x="6285120" y="5619052"/>
            <a:ext cx="3494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Sources :</a:t>
            </a:r>
          </a:p>
          <a:p>
            <a:r>
              <a:rPr lang="en-GB" dirty="0"/>
              <a:t>        gradient = 6.73 ± 0.0061</a:t>
            </a:r>
          </a:p>
          <a:p>
            <a:r>
              <a:rPr lang="en-GB" dirty="0"/>
              <a:t>        intercept = -45.5 ± 0.040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996E52-A2F8-D0EC-D50B-F7F51E088D84}"/>
              </a:ext>
            </a:extLst>
          </p:cNvPr>
          <p:cNvSpPr txBox="1"/>
          <p:nvPr/>
        </p:nvSpPr>
        <p:spPr>
          <a:xfrm>
            <a:off x="3243935" y="5619052"/>
            <a:ext cx="26629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SPE </a:t>
            </a:r>
            <a:r>
              <a:rPr lang="en-GB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:</a:t>
            </a:r>
            <a:endParaRPr lang="en-GB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       gradient = 6.18 ± 0.19</a:t>
            </a:r>
            <a:endParaRPr lang="en-GB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       intercept = -41.3 ± 1.4</a:t>
            </a:r>
            <a:endParaRPr lang="en-GB" dirty="0"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24CD1E-E8E2-1DC8-3C71-CC1BE40572CF}"/>
              </a:ext>
            </a:extLst>
          </p:cNvPr>
          <p:cNvSpPr txBox="1"/>
          <p:nvPr/>
        </p:nvSpPr>
        <p:spPr>
          <a:xfrm>
            <a:off x="9102906" y="5619052"/>
            <a:ext cx="29450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SPE :</a:t>
            </a:r>
            <a:endParaRPr lang="en-GB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       gradient = 5.63 ± 0.13</a:t>
            </a:r>
            <a:endParaRPr lang="en-GB" dirty="0">
              <a:effectLst/>
            </a:endParaRPr>
          </a:p>
          <a:p>
            <a:r>
              <a:rPr lang="en-GB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       intercept = -39.6 ± 0.91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810E8D-5C0E-ED31-20BF-1E9E9899B0D9}"/>
              </a:ext>
            </a:extLst>
          </p:cNvPr>
          <p:cNvSpPr txBox="1"/>
          <p:nvPr/>
        </p:nvSpPr>
        <p:spPr>
          <a:xfrm>
            <a:off x="433796" y="315618"/>
            <a:ext cx="10946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Very easy to see disparity in gradients now – bias effects</a:t>
            </a:r>
          </a:p>
        </p:txBody>
      </p:sp>
    </p:spTree>
    <p:extLst>
      <p:ext uri="{BB962C8B-B14F-4D97-AF65-F5344CB8AC3E}">
        <p14:creationId xmlns:p14="http://schemas.microsoft.com/office/powerpoint/2010/main" val="2474221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5CEBC-26E8-4D2A-4EAC-A1652B411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GB" dirty="0"/>
              <a:t>Take the last SPE point to find the number of SPE emitted per keV – last point is least affected from bias effects:</a:t>
            </a:r>
          </a:p>
          <a:p>
            <a:endParaRPr lang="en-GB" dirty="0"/>
          </a:p>
          <a:p>
            <a:r>
              <a:rPr lang="en-US" dirty="0"/>
              <a:t>Pulse Height : 2.35 ± 0.18 SPE per keV</a:t>
            </a:r>
          </a:p>
          <a:p>
            <a:r>
              <a:rPr lang="en-US" dirty="0"/>
              <a:t>Pulse Area : 8.11 ± 0.49 SPE per keV</a:t>
            </a:r>
          </a:p>
          <a:p>
            <a:endParaRPr lang="en-US" dirty="0"/>
          </a:p>
          <a:p>
            <a:r>
              <a:rPr lang="en-US" dirty="0"/>
              <a:t>Discrepancy due to </a:t>
            </a:r>
            <a:r>
              <a:rPr lang="en-US" dirty="0" err="1"/>
              <a:t>NaI</a:t>
            </a:r>
            <a:r>
              <a:rPr lang="en-US" dirty="0"/>
              <a:t> being a slow detector – timescale of scintillation is relatively long so pulses arrive at slightly different times</a:t>
            </a:r>
          </a:p>
        </p:txBody>
      </p:sp>
    </p:spTree>
    <p:extLst>
      <p:ext uri="{BB962C8B-B14F-4D97-AF65-F5344CB8AC3E}">
        <p14:creationId xmlns:p14="http://schemas.microsoft.com/office/powerpoint/2010/main" val="1378369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59EABE39-63BA-6469-8A7B-72320CC24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50" y="2148397"/>
            <a:ext cx="10889699" cy="4220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29276F-988E-76CF-E640-D4735A98C1E6}"/>
              </a:ext>
            </a:extLst>
          </p:cNvPr>
          <p:cNvSpPr txBox="1"/>
          <p:nvPr/>
        </p:nvSpPr>
        <p:spPr>
          <a:xfrm>
            <a:off x="469307" y="489139"/>
            <a:ext cx="109461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Scaling the collapsed line with the number of SPE per keV and plotting the residuals – last point fixed by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Roughly curves into last point – we were justified in using the last point as a ‘best measurement’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Large errors from: measurement error, fitting errors, SPE per keV error</a:t>
            </a:r>
          </a:p>
        </p:txBody>
      </p:sp>
    </p:spTree>
    <p:extLst>
      <p:ext uri="{BB962C8B-B14F-4D97-AF65-F5344CB8AC3E}">
        <p14:creationId xmlns:p14="http://schemas.microsoft.com/office/powerpoint/2010/main" val="3885943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D8CC64-BA42-B750-0CDB-22D9291E2DC1}"/>
              </a:ext>
            </a:extLst>
          </p:cNvPr>
          <p:cNvSpPr txBox="1"/>
          <p:nvPr/>
        </p:nvSpPr>
        <p:spPr>
          <a:xfrm>
            <a:off x="287667" y="5619052"/>
            <a:ext cx="29562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Sources :</a:t>
            </a:r>
          </a:p>
          <a:p>
            <a:r>
              <a:rPr lang="en-GB" dirty="0"/>
              <a:t>        gradient = 6.71 ± 0.0076</a:t>
            </a:r>
          </a:p>
          <a:p>
            <a:r>
              <a:rPr lang="en-GB" dirty="0"/>
              <a:t>        intercept = -44.3 ± 0.049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34DFEF-CD42-ACFB-2BE8-1973DAA42DA7}"/>
              </a:ext>
            </a:extLst>
          </p:cNvPr>
          <p:cNvSpPr txBox="1"/>
          <p:nvPr/>
        </p:nvSpPr>
        <p:spPr>
          <a:xfrm>
            <a:off x="6285120" y="5619052"/>
            <a:ext cx="3494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Sources :</a:t>
            </a:r>
          </a:p>
          <a:p>
            <a:r>
              <a:rPr lang="en-GB" dirty="0"/>
              <a:t>        gradient = 6.57 ± 0.0060</a:t>
            </a:r>
          </a:p>
          <a:p>
            <a:r>
              <a:rPr lang="en-GB" dirty="0"/>
              <a:t>        intercept = -44.5 ± 0.040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996E52-A2F8-D0EC-D50B-F7F51E088D84}"/>
              </a:ext>
            </a:extLst>
          </p:cNvPr>
          <p:cNvSpPr txBox="1"/>
          <p:nvPr/>
        </p:nvSpPr>
        <p:spPr>
          <a:xfrm>
            <a:off x="3243935" y="5619052"/>
            <a:ext cx="26629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SPE </a:t>
            </a:r>
            <a:r>
              <a:rPr lang="en-GB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:</a:t>
            </a:r>
            <a:endParaRPr lang="en-GB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       gradient = 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5.63</a:t>
            </a:r>
            <a:r>
              <a:rPr lang="en-GB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± 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0.93</a:t>
            </a:r>
            <a:endParaRPr lang="en-GB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       intercept = -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37.1</a:t>
            </a:r>
            <a:r>
              <a:rPr lang="en-GB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± 6.8</a:t>
            </a:r>
            <a:endParaRPr lang="en-GB" dirty="0"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24CD1E-E8E2-1DC8-3C71-CC1BE40572CF}"/>
              </a:ext>
            </a:extLst>
          </p:cNvPr>
          <p:cNvSpPr txBox="1"/>
          <p:nvPr/>
        </p:nvSpPr>
        <p:spPr>
          <a:xfrm>
            <a:off x="9102906" y="5619052"/>
            <a:ext cx="29450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SPE :</a:t>
            </a:r>
            <a:endParaRPr lang="en-GB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       gradient = 6.10 ± 0.82</a:t>
            </a:r>
            <a:endParaRPr lang="en-GB" dirty="0">
              <a:effectLst/>
            </a:endParaRPr>
          </a:p>
          <a:p>
            <a:r>
              <a:rPr lang="en-GB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       intercept = -42.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9</a:t>
            </a:r>
            <a:r>
              <a:rPr lang="en-GB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± 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6.00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810E8D-5C0E-ED31-20BF-1E9E9899B0D9}"/>
              </a:ext>
            </a:extLst>
          </p:cNvPr>
          <p:cNvSpPr txBox="1"/>
          <p:nvPr/>
        </p:nvSpPr>
        <p:spPr>
          <a:xfrm>
            <a:off x="433796" y="315618"/>
            <a:ext cx="10946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Doing the same thing for Channel 2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8E39871-F1E1-1851-ADAF-F3A409F8C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741" y="877869"/>
            <a:ext cx="9294277" cy="454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187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C29276F-988E-76CF-E640-D4735A98C1E6}"/>
              </a:ext>
            </a:extLst>
          </p:cNvPr>
          <p:cNvSpPr txBox="1"/>
          <p:nvPr/>
        </p:nvSpPr>
        <p:spPr>
          <a:xfrm>
            <a:off x="495940" y="498884"/>
            <a:ext cx="109461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Again we use the last point as out marker for scaling.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Pulse Height : 1.89 ± 0.14 SPE per keV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Pulse Area : 6.11 ± 0.37 SPE per keV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C661E30-07E8-49FC-7C40-485DCE366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17" y="2160951"/>
            <a:ext cx="10832165" cy="4198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77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341C40-1A7A-73F2-E95D-CDC1D612E5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7" t="902"/>
          <a:stretch/>
        </p:blipFill>
        <p:spPr>
          <a:xfrm>
            <a:off x="4092571" y="463598"/>
            <a:ext cx="7732485" cy="59308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B68E56-6B72-7136-5E7C-111016F1B0DF}"/>
              </a:ext>
            </a:extLst>
          </p:cNvPr>
          <p:cNvSpPr txBox="1"/>
          <p:nvPr/>
        </p:nvSpPr>
        <p:spPr>
          <a:xfrm>
            <a:off x="366944" y="2136338"/>
            <a:ext cx="37256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All data from channel 1 for now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Example plot using Cs137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Data for pulse height and pulse area to characterise 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Peak height and area drift with high voltage</a:t>
            </a:r>
          </a:p>
        </p:txBody>
      </p:sp>
    </p:spTree>
    <p:extLst>
      <p:ext uri="{BB962C8B-B14F-4D97-AF65-F5344CB8AC3E}">
        <p14:creationId xmlns:p14="http://schemas.microsoft.com/office/powerpoint/2010/main" val="4292436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117D0F6-CB7A-BC0F-A027-EE74165E50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17" t="4934" r="7525" b="1916"/>
          <a:stretch/>
        </p:blipFill>
        <p:spPr>
          <a:xfrm>
            <a:off x="986940" y="1595511"/>
            <a:ext cx="10083515" cy="51661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B6CB16-B3BA-A235-9491-C5D0DF1CF4E3}"/>
              </a:ext>
            </a:extLst>
          </p:cNvPr>
          <p:cNvSpPr txBox="1"/>
          <p:nvPr/>
        </p:nvSpPr>
        <p:spPr>
          <a:xfrm>
            <a:off x="1121545" y="118183"/>
            <a:ext cx="9151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Calibration data taken with Cs137 (1 peak) and Ba133 (5 peaks) and no source (single SPE) – below is for Cs137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Saturates the detector at pulse height of about 950mV</a:t>
            </a:r>
          </a:p>
        </p:txBody>
      </p:sp>
    </p:spTree>
    <p:extLst>
      <p:ext uri="{BB962C8B-B14F-4D97-AF65-F5344CB8AC3E}">
        <p14:creationId xmlns:p14="http://schemas.microsoft.com/office/powerpoint/2010/main" val="176597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26BAE6-D025-8E84-E65B-6AB6F1B60D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31" t="5342" r="50000" b="1523"/>
          <a:stretch/>
        </p:blipFill>
        <p:spPr>
          <a:xfrm>
            <a:off x="5324916" y="79866"/>
            <a:ext cx="6566927" cy="66982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115482-A018-3B44-6943-CC0198C3C490}"/>
              </a:ext>
            </a:extLst>
          </p:cNvPr>
          <p:cNvSpPr txBox="1"/>
          <p:nvPr/>
        </p:nvSpPr>
        <p:spPr>
          <a:xfrm>
            <a:off x="668924" y="463859"/>
            <a:ext cx="476712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Fitting gain (</a:t>
            </a:r>
            <a:r>
              <a:rPr lang="el-GR" dirty="0"/>
              <a:t>μ</a:t>
            </a:r>
            <a:r>
              <a:rPr lang="en-GB" dirty="0"/>
              <a:t>) as a function of high voltage (V):</a:t>
            </a:r>
          </a:p>
          <a:p>
            <a:r>
              <a:rPr lang="en-GB" dirty="0"/>
              <a:t> </a:t>
            </a:r>
          </a:p>
          <a:p>
            <a:r>
              <a:rPr lang="el-GR" dirty="0"/>
              <a:t>μ</a:t>
            </a:r>
            <a:r>
              <a:rPr lang="en-GB" dirty="0"/>
              <a:t> = </a:t>
            </a:r>
            <a:r>
              <a:rPr lang="en-GB" dirty="0" err="1"/>
              <a:t>A</a:t>
            </a:r>
            <a:r>
              <a:rPr lang="en-GB" dirty="0" err="1">
                <a:ea typeface="DengXian" panose="020B0503020204020204" pitchFamily="2" charset="-122"/>
                <a:cs typeface="Mangal" panose="02040503050203030202" pitchFamily="18" charset="0"/>
              </a:rPr>
              <a:t>V</a:t>
            </a:r>
            <a:r>
              <a:rPr lang="en-GB" sz="1800" baseline="30000" dirty="0" err="1">
                <a:effectLst/>
                <a:ea typeface="DengXian" panose="020B0503020204020204" pitchFamily="2" charset="-122"/>
                <a:cs typeface="Mangal" panose="02040503050203030202" pitchFamily="18" charset="0"/>
              </a:rPr>
              <a:t>b</a:t>
            </a:r>
            <a:r>
              <a:rPr lang="en-GB" sz="1800" baseline="30000" dirty="0">
                <a:effectLst/>
                <a:ea typeface="DengXian" panose="020B0503020204020204" pitchFamily="2" charset="-122"/>
                <a:cs typeface="Mangal" panose="02040503050203030202" pitchFamily="18" charset="0"/>
              </a:rPr>
              <a:t> </a:t>
            </a:r>
          </a:p>
          <a:p>
            <a:endParaRPr lang="en-GB" sz="1800" baseline="30000" dirty="0">
              <a:effectLst/>
              <a:ea typeface="DengXian" panose="020B0503020204020204" pitchFamily="2" charset="-122"/>
              <a:cs typeface="Mangal" panose="02040503050203030202" pitchFamily="18" charset="0"/>
            </a:endParaRPr>
          </a:p>
          <a:p>
            <a:r>
              <a:rPr lang="en-GB" sz="1800" dirty="0">
                <a:effectLst/>
                <a:ea typeface="DengXian" panose="020B0503020204020204" pitchFamily="2" charset="-122"/>
                <a:cs typeface="Mangal" panose="02040503050203030202" pitchFamily="18" charset="0"/>
              </a:rPr>
              <a:t>Ln(</a:t>
            </a:r>
            <a:r>
              <a:rPr lang="el-GR" dirty="0"/>
              <a:t>μ</a:t>
            </a:r>
            <a:r>
              <a:rPr lang="en-GB" dirty="0"/>
              <a:t>) = </a:t>
            </a:r>
            <a:r>
              <a:rPr lang="en-GB" dirty="0" err="1"/>
              <a:t>bln</a:t>
            </a:r>
            <a:r>
              <a:rPr lang="en-GB" dirty="0"/>
              <a:t>(V) + ln(A)</a:t>
            </a:r>
          </a:p>
          <a:p>
            <a:endParaRPr lang="en-GB" sz="1800" dirty="0">
              <a:effectLst/>
              <a:ea typeface="DengXian" panose="020B0503020204020204" pitchFamily="2" charset="-122"/>
              <a:cs typeface="Mangal" panose="02040503050203030202" pitchFamily="18" charset="0"/>
            </a:endParaRPr>
          </a:p>
          <a:p>
            <a:endParaRPr lang="en-GB" sz="1800" dirty="0">
              <a:effectLst/>
              <a:ea typeface="DengXian" panose="020B0503020204020204" pitchFamily="2" charset="-122"/>
              <a:cs typeface="Mangal" panose="02040503050203030202" pitchFamily="18" charset="0"/>
            </a:endParaRPr>
          </a:p>
          <a:p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BDD1D3-6F3E-BAF3-ECB6-4FCD7D3E74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89" t="4934" r="50000" b="2071"/>
          <a:stretch/>
        </p:blipFill>
        <p:spPr>
          <a:xfrm>
            <a:off x="556191" y="1903686"/>
            <a:ext cx="4879853" cy="487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720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887057-909B-D69C-C6E5-C0AC2876E9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 t="5674" r="7891" b="1522"/>
          <a:stretch/>
        </p:blipFill>
        <p:spPr>
          <a:xfrm>
            <a:off x="5378482" y="126104"/>
            <a:ext cx="6369446" cy="66057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BC1CE2-39A6-C61B-D762-0486414A00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998" t="6481" r="8181" b="1608"/>
          <a:stretch/>
        </p:blipFill>
        <p:spPr>
          <a:xfrm>
            <a:off x="611362" y="1964683"/>
            <a:ext cx="4609375" cy="47672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755E9E5-4119-A720-FDEB-937879507B9D}"/>
              </a:ext>
            </a:extLst>
          </p:cNvPr>
          <p:cNvSpPr txBox="1"/>
          <p:nvPr/>
        </p:nvSpPr>
        <p:spPr>
          <a:xfrm>
            <a:off x="870012" y="399495"/>
            <a:ext cx="45084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Pulse area slightly curves down at low signal sizes – not seen in pulse height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Potentially affects the single SPE – same sort of range</a:t>
            </a:r>
          </a:p>
        </p:txBody>
      </p:sp>
    </p:spTree>
    <p:extLst>
      <p:ext uri="{BB962C8B-B14F-4D97-AF65-F5344CB8AC3E}">
        <p14:creationId xmlns:p14="http://schemas.microsoft.com/office/powerpoint/2010/main" val="3421931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69ED1C6-ADD7-F236-155C-0E21EEF5B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912" y="199858"/>
            <a:ext cx="5433136" cy="4074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917D3B-CEBF-6E20-424C-4D7AA728197F}"/>
              </a:ext>
            </a:extLst>
          </p:cNvPr>
          <p:cNvSpPr txBox="1"/>
          <p:nvPr/>
        </p:nvSpPr>
        <p:spPr>
          <a:xfrm>
            <a:off x="1043125" y="937702"/>
            <a:ext cx="44210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Low end effects based on the way pulse area was being calculated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Crude correction to low end saturation effects for pulse 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Add 0.7 </a:t>
            </a:r>
            <a:r>
              <a:rPr lang="en-GB" dirty="0" err="1"/>
              <a:t>nVs</a:t>
            </a:r>
            <a:r>
              <a:rPr lang="en-GB" dirty="0"/>
              <a:t> to SPE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Add 2.7 </a:t>
            </a:r>
            <a:r>
              <a:rPr lang="en-GB" dirty="0" err="1"/>
              <a:t>nVs</a:t>
            </a:r>
            <a:r>
              <a:rPr lang="en-GB" dirty="0"/>
              <a:t> to CH1 </a:t>
            </a:r>
            <a:r>
              <a:rPr lang="en-GB" dirty="0" err="1"/>
              <a:t>NaI</a:t>
            </a:r>
            <a:endParaRPr lang="en-GB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E732C74-5D33-066F-D584-9E95DA0273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6" r="7682"/>
          <a:stretch/>
        </p:blipFill>
        <p:spPr bwMode="auto">
          <a:xfrm>
            <a:off x="6267637" y="4274710"/>
            <a:ext cx="5755687" cy="217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B516DC5-84AB-2303-C192-3954D4AE27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7" r="8672"/>
          <a:stretch/>
        </p:blipFill>
        <p:spPr bwMode="auto">
          <a:xfrm>
            <a:off x="328474" y="4199139"/>
            <a:ext cx="5850384" cy="224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039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8E42D7D-126D-AD6E-AD29-E9B7DB61C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38" y="1476999"/>
            <a:ext cx="9651924" cy="52001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27D8C4-C16E-B63E-D452-C094385EB5AD}"/>
              </a:ext>
            </a:extLst>
          </p:cNvPr>
          <p:cNvSpPr txBox="1"/>
          <p:nvPr/>
        </p:nvSpPr>
        <p:spPr>
          <a:xfrm>
            <a:off x="479392" y="435007"/>
            <a:ext cx="10946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Seems to fix the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Points excluded on high and low end because of saturation effects based on residuals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SPE fitting somewhat arbitrary</a:t>
            </a:r>
          </a:p>
        </p:txBody>
      </p:sp>
    </p:spTree>
    <p:extLst>
      <p:ext uri="{BB962C8B-B14F-4D97-AF65-F5344CB8AC3E}">
        <p14:creationId xmlns:p14="http://schemas.microsoft.com/office/powerpoint/2010/main" val="606512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>
            <a:extLst>
              <a:ext uri="{FF2B5EF4-FFF2-40B4-BE49-F238E27FC236}">
                <a16:creationId xmlns:a16="http://schemas.microsoft.com/office/drawing/2014/main" id="{21D6775E-DDF3-B3D3-B703-CAE8765E4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5710" y="568166"/>
            <a:ext cx="5723221" cy="550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289E9A16-F9FF-B714-3619-18AED04CE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9951" y="501583"/>
            <a:ext cx="5861574" cy="5641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1083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3A057F25-3DA6-E3EB-376E-2C02508DE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495" y="1183057"/>
            <a:ext cx="10199009" cy="5494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AC6C50-CCED-A076-40C3-FE5276EA0477}"/>
              </a:ext>
            </a:extLst>
          </p:cNvPr>
          <p:cNvSpPr txBox="1"/>
          <p:nvPr/>
        </p:nvSpPr>
        <p:spPr>
          <a:xfrm>
            <a:off x="461636" y="428101"/>
            <a:ext cx="10946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Check with data from channel 2 – didn’t take all the points</a:t>
            </a:r>
          </a:p>
        </p:txBody>
      </p:sp>
    </p:spTree>
    <p:extLst>
      <p:ext uri="{BB962C8B-B14F-4D97-AF65-F5344CB8AC3E}">
        <p14:creationId xmlns:p14="http://schemas.microsoft.com/office/powerpoint/2010/main" val="3957458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572</Words>
  <Application>Microsoft Office PowerPoint</Application>
  <PresentationFormat>Widescreen</PresentationFormat>
  <Paragraphs>82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Divij Gupta</dc:creator>
  <cp:lastModifiedBy>Divij Gupta</cp:lastModifiedBy>
  <cp:revision>14</cp:revision>
  <dcterms:created xsi:type="dcterms:W3CDTF">2023-02-03T22:01:42Z</dcterms:created>
  <dcterms:modified xsi:type="dcterms:W3CDTF">2023-03-11T00:13:37Z</dcterms:modified>
</cp:coreProperties>
</file>