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DCC7-EAE4-4D4C-A326-43966BA8A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75446-72D4-E0C8-4CC7-38ADD1FCB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F845-442A-612F-EF64-93FF308D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4E1-7535-4157-B8A8-BF0C300C978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98273-3C86-62A5-E9C8-409A3B1C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AF1AF-E3BD-80EA-5E42-A5711583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E9EB-28D0-4669-83BB-2C142294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51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D635-4578-1AA0-C4F4-78712C73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507D8-81AE-8923-C39F-16ED9453D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69B06-35DD-3B08-E782-5E3B866F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4E1-7535-4157-B8A8-BF0C300C978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1170-DCBE-D928-F959-252470C2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7C913-AAD4-D0CD-0563-A5DD2B40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E9EB-28D0-4669-83BB-2C142294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8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D73A5-0CD1-9F4D-47F8-6DFB35527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2A284-0141-8BB2-51F3-E7C05DBF2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5E80-6EBE-F0CE-78B4-AC756834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4E1-7535-4157-B8A8-BF0C300C978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911EB-E674-BC46-AAA3-7B9A138F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1B4C2-18ED-71F1-29E8-168DAF66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E9EB-28D0-4669-83BB-2C142294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79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953E-EDFE-D096-668F-BD448F02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BF68-05E0-7D55-38D5-1CB602F7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67CD5-54E4-92E4-E2F1-142DF1A5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4E1-7535-4157-B8A8-BF0C300C978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65DC-B4F8-592D-9EC2-5C76F29D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48A9D-6A4B-D3DE-11C8-9B4A84D4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E9EB-28D0-4669-83BB-2C142294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95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8961-ACF5-8504-0B67-99EE8319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322E0-D9D3-22C6-0F44-95378EE41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85E2-C280-ACB8-64C4-45CFCEED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4E1-7535-4157-B8A8-BF0C300C978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7EDB-4148-D5B2-5042-1CA7CEE9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F616-76C1-B867-E84A-1A333537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E9EB-28D0-4669-83BB-2C142294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32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F23E-EC3B-ED29-15F0-77068896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A1DC-068D-64FE-4E12-E5D862959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5D463-35B0-AA45-0CFD-2AD9D745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2D318-B706-1E7B-E02F-BEC13452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4E1-7535-4157-B8A8-BF0C300C978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689AC-C67C-06F1-F182-4241A15D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7594-6301-BE2D-D5B6-7B74DC98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E9EB-28D0-4669-83BB-2C142294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68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0D08-365F-FB3A-2BD3-FA0708F5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94A7A-9ED9-6722-D350-C7035483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5615C-1919-6D84-87B3-B3F2382C6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C704E-6B1E-91D7-FD50-B9CB863EC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9D5E0-7C6C-0230-B82F-BE660E58E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D6875-48A6-D90C-C2C7-B36A3B4F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4E1-7535-4157-B8A8-BF0C300C978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889D0-1808-D8F0-4DFA-9BBEE982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77E14-1955-3BAE-4430-568AFB7F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E9EB-28D0-4669-83BB-2C142294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527A-7DBF-242D-EDFD-6D3E1FF0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70656-37EE-FBF9-B5FB-75DBC2E2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4E1-7535-4157-B8A8-BF0C300C978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C5DDB-11A5-EFB3-FEB9-B1DD4775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61C23-1A22-EAE5-BB15-CD280B37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E9EB-28D0-4669-83BB-2C142294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8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8F2AB-A43A-FB9C-F219-BC632260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4E1-7535-4157-B8A8-BF0C300C978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5EFFB-1A35-F588-50D2-84D78379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B29C-6C71-C76E-05DE-1CFD28CE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E9EB-28D0-4669-83BB-2C142294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B5CC-D79D-BE36-199A-DAF0E718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4F43-3262-E5C9-B94B-3AC9F616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785CA-A02B-B74A-97F8-38F42411C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EBB22-DDB3-0C14-A1B1-6878E41C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4E1-7535-4157-B8A8-BF0C300C978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9F7B-61E0-3DC6-68C7-54A4118B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8582F-926F-43F3-AC54-8A94952C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E9EB-28D0-4669-83BB-2C142294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269D-1552-7BD6-F71C-66F5F02C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AC047-B410-982C-E813-02817582D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B8D7E-42DE-CD85-8DED-975D52B87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FF01C-83C0-B225-D3C9-BEFD9FE8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4E1-7535-4157-B8A8-BF0C300C978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7C364-A79A-1C23-8DE3-4372963D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FF8FA-4547-85C4-3516-2526CCC9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E9EB-28D0-4669-83BB-2C142294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96856-0B01-BD5D-3A1B-06880F72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86524-7D5D-E4D8-C093-9D0306F9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169A6-9381-45A7-6EC3-F418E88D8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E34E1-7535-4157-B8A8-BF0C300C978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9A83-8AC8-D476-9F4C-E8659F0F4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5312-37BF-5FC7-AC57-BD2F1C36B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E9EB-28D0-4669-83BB-2C1422943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26BAE6-D025-8E84-E65B-6AB6F1B60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1" t="5342" r="50000" b="1523"/>
          <a:stretch/>
        </p:blipFill>
        <p:spPr>
          <a:xfrm>
            <a:off x="5324916" y="79866"/>
            <a:ext cx="6566927" cy="6698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115482-A018-3B44-6943-CC0198C3C490}"/>
              </a:ext>
            </a:extLst>
          </p:cNvPr>
          <p:cNvSpPr txBox="1"/>
          <p:nvPr/>
        </p:nvSpPr>
        <p:spPr>
          <a:xfrm>
            <a:off x="668924" y="463859"/>
            <a:ext cx="47671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Fitting gain (</a:t>
            </a:r>
            <a:r>
              <a:rPr lang="el-GR" dirty="0"/>
              <a:t>μ</a:t>
            </a:r>
            <a:r>
              <a:rPr lang="en-GB" dirty="0"/>
              <a:t>) as a function of high voltage (V):</a:t>
            </a:r>
          </a:p>
          <a:p>
            <a:r>
              <a:rPr lang="en-GB" dirty="0"/>
              <a:t> </a:t>
            </a:r>
          </a:p>
          <a:p>
            <a:r>
              <a:rPr lang="el-GR" dirty="0"/>
              <a:t>μ</a:t>
            </a:r>
            <a:r>
              <a:rPr lang="en-GB" dirty="0"/>
              <a:t> = </a:t>
            </a:r>
            <a:r>
              <a:rPr lang="en-GB" dirty="0" err="1"/>
              <a:t>A</a:t>
            </a:r>
            <a:r>
              <a:rPr lang="en-GB" dirty="0" err="1">
                <a:ea typeface="DengXian" panose="020B0503020204020204" pitchFamily="2" charset="-122"/>
                <a:cs typeface="Mangal" panose="02040503050203030202" pitchFamily="18" charset="0"/>
              </a:rPr>
              <a:t>V</a:t>
            </a:r>
            <a:r>
              <a:rPr lang="en-GB" sz="1800" baseline="30000" dirty="0" err="1">
                <a:effectLst/>
                <a:ea typeface="DengXian" panose="020B0503020204020204" pitchFamily="2" charset="-122"/>
                <a:cs typeface="Mangal" panose="02040503050203030202" pitchFamily="18" charset="0"/>
              </a:rPr>
              <a:t>b</a:t>
            </a:r>
            <a:r>
              <a:rPr lang="en-GB" sz="1800" baseline="30000" dirty="0">
                <a:effectLst/>
                <a:ea typeface="DengXian" panose="020B0503020204020204" pitchFamily="2" charset="-122"/>
                <a:cs typeface="Mangal" panose="02040503050203030202" pitchFamily="18" charset="0"/>
              </a:rPr>
              <a:t> </a:t>
            </a:r>
          </a:p>
          <a:p>
            <a:endParaRPr lang="en-GB" sz="1800" baseline="30000" dirty="0">
              <a:effectLst/>
              <a:ea typeface="DengXian" panose="020B0503020204020204" pitchFamily="2" charset="-122"/>
              <a:cs typeface="Mangal" panose="02040503050203030202" pitchFamily="18" charset="0"/>
            </a:endParaRPr>
          </a:p>
          <a:p>
            <a:r>
              <a:rPr lang="en-GB" sz="1800" dirty="0">
                <a:effectLst/>
                <a:ea typeface="DengXian" panose="020B0503020204020204" pitchFamily="2" charset="-122"/>
                <a:cs typeface="Mangal" panose="02040503050203030202" pitchFamily="18" charset="0"/>
              </a:rPr>
              <a:t>Ln(</a:t>
            </a:r>
            <a:r>
              <a:rPr lang="el-GR" dirty="0"/>
              <a:t>μ</a:t>
            </a:r>
            <a:r>
              <a:rPr lang="en-GB" dirty="0"/>
              <a:t>) = </a:t>
            </a:r>
            <a:r>
              <a:rPr lang="en-GB" dirty="0" err="1"/>
              <a:t>bln</a:t>
            </a:r>
            <a:r>
              <a:rPr lang="en-GB" dirty="0"/>
              <a:t>(V) + ln(A)</a:t>
            </a:r>
          </a:p>
          <a:p>
            <a:endParaRPr lang="en-GB" sz="1800" dirty="0">
              <a:effectLst/>
              <a:ea typeface="DengXian" panose="020B0503020204020204" pitchFamily="2" charset="-122"/>
              <a:cs typeface="Mangal" panose="02040503050203030202" pitchFamily="18" charset="0"/>
            </a:endParaRPr>
          </a:p>
          <a:p>
            <a:endParaRPr lang="en-GB" sz="1800" dirty="0">
              <a:effectLst/>
              <a:ea typeface="DengXian" panose="020B0503020204020204" pitchFamily="2" charset="-122"/>
              <a:cs typeface="Mangal" panose="02040503050203030202" pitchFamily="18" charset="0"/>
            </a:endParaRP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DD1D3-6F3E-BAF3-ECB6-4FCD7D3E7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9" t="4934" r="50000" b="2071"/>
          <a:stretch/>
        </p:blipFill>
        <p:spPr>
          <a:xfrm>
            <a:off x="556191" y="1903686"/>
            <a:ext cx="4879853" cy="487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2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887057-909B-D69C-C6E5-C0AC2876E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5674" r="7891" b="1522"/>
          <a:stretch/>
        </p:blipFill>
        <p:spPr>
          <a:xfrm>
            <a:off x="5378482" y="126104"/>
            <a:ext cx="6369446" cy="6605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F20286-A88C-D03B-2E32-65058D19AD44}"/>
              </a:ext>
            </a:extLst>
          </p:cNvPr>
          <p:cNvSpPr txBox="1"/>
          <p:nvPr/>
        </p:nvSpPr>
        <p:spPr>
          <a:xfrm>
            <a:off x="627731" y="488272"/>
            <a:ext cx="47671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Fitting gain (</a:t>
            </a:r>
            <a:r>
              <a:rPr lang="el-GR" dirty="0"/>
              <a:t>μ</a:t>
            </a:r>
            <a:r>
              <a:rPr lang="en-GB" dirty="0"/>
              <a:t>) as a function of high voltage (V):</a:t>
            </a:r>
          </a:p>
          <a:p>
            <a:r>
              <a:rPr lang="en-GB" dirty="0"/>
              <a:t> </a:t>
            </a:r>
          </a:p>
          <a:p>
            <a:r>
              <a:rPr lang="el-GR" dirty="0"/>
              <a:t>μ</a:t>
            </a:r>
            <a:r>
              <a:rPr lang="en-GB" dirty="0"/>
              <a:t> = </a:t>
            </a:r>
            <a:r>
              <a:rPr lang="en-GB" dirty="0" err="1"/>
              <a:t>A</a:t>
            </a:r>
            <a:r>
              <a:rPr lang="en-GB" dirty="0" err="1">
                <a:ea typeface="DengXian" panose="020B0503020204020204" pitchFamily="2" charset="-122"/>
                <a:cs typeface="Mangal" panose="02040503050203030202" pitchFamily="18" charset="0"/>
              </a:rPr>
              <a:t>V</a:t>
            </a:r>
            <a:r>
              <a:rPr lang="en-GB" sz="1800" baseline="30000" dirty="0" err="1">
                <a:effectLst/>
                <a:ea typeface="DengXian" panose="020B0503020204020204" pitchFamily="2" charset="-122"/>
                <a:cs typeface="Mangal" panose="02040503050203030202" pitchFamily="18" charset="0"/>
              </a:rPr>
              <a:t>b</a:t>
            </a:r>
            <a:r>
              <a:rPr lang="en-GB" sz="1800" baseline="30000" dirty="0">
                <a:effectLst/>
                <a:ea typeface="DengXian" panose="020B0503020204020204" pitchFamily="2" charset="-122"/>
                <a:cs typeface="Mangal" panose="02040503050203030202" pitchFamily="18" charset="0"/>
              </a:rPr>
              <a:t> </a:t>
            </a:r>
          </a:p>
          <a:p>
            <a:endParaRPr lang="en-GB" sz="1800" baseline="30000" dirty="0">
              <a:effectLst/>
              <a:ea typeface="DengXian" panose="020B0503020204020204" pitchFamily="2" charset="-122"/>
              <a:cs typeface="Mangal" panose="02040503050203030202" pitchFamily="18" charset="0"/>
            </a:endParaRPr>
          </a:p>
          <a:p>
            <a:r>
              <a:rPr lang="en-GB" sz="1800" dirty="0">
                <a:effectLst/>
                <a:ea typeface="DengXian" panose="020B0503020204020204" pitchFamily="2" charset="-122"/>
                <a:cs typeface="Mangal" panose="02040503050203030202" pitchFamily="18" charset="0"/>
              </a:rPr>
              <a:t>Ln(</a:t>
            </a:r>
            <a:r>
              <a:rPr lang="el-GR" dirty="0"/>
              <a:t>μ</a:t>
            </a:r>
            <a:r>
              <a:rPr lang="en-GB" dirty="0"/>
              <a:t>) = </a:t>
            </a:r>
            <a:r>
              <a:rPr lang="en-GB" dirty="0" err="1"/>
              <a:t>bln</a:t>
            </a:r>
            <a:r>
              <a:rPr lang="en-GB" dirty="0"/>
              <a:t>(V) + ln(A)</a:t>
            </a:r>
          </a:p>
          <a:p>
            <a:endParaRPr lang="en-GB" sz="1800" dirty="0">
              <a:effectLst/>
              <a:ea typeface="DengXian" panose="020B0503020204020204" pitchFamily="2" charset="-122"/>
              <a:cs typeface="Mangal" panose="02040503050203030202" pitchFamily="18" charset="0"/>
            </a:endParaRPr>
          </a:p>
          <a:p>
            <a:endParaRPr lang="en-GB" sz="1800" dirty="0">
              <a:effectLst/>
              <a:ea typeface="DengXian" panose="020B0503020204020204" pitchFamily="2" charset="-122"/>
              <a:cs typeface="Mangal" panose="02040503050203030202" pitchFamily="18" charset="0"/>
            </a:endParaRP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C1CE2-39A6-C61B-D762-0486414A0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98" t="6481" r="8181" b="1608"/>
          <a:stretch/>
        </p:blipFill>
        <p:spPr>
          <a:xfrm>
            <a:off x="611362" y="1964683"/>
            <a:ext cx="4609375" cy="47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3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Divij Gupta</dc:creator>
  <cp:lastModifiedBy>Divij Gupta</cp:lastModifiedBy>
  <cp:revision>1</cp:revision>
  <dcterms:created xsi:type="dcterms:W3CDTF">2023-02-02T20:29:53Z</dcterms:created>
  <dcterms:modified xsi:type="dcterms:W3CDTF">2023-02-02T22:27:48Z</dcterms:modified>
</cp:coreProperties>
</file>