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31"/>
  </p:notesMasterIdLst>
  <p:sldIdLst>
    <p:sldId id="256" r:id="rId2"/>
    <p:sldId id="258" r:id="rId3"/>
    <p:sldId id="260" r:id="rId4"/>
    <p:sldId id="259" r:id="rId5"/>
    <p:sldId id="262" r:id="rId6"/>
    <p:sldId id="263" r:id="rId7"/>
    <p:sldId id="264" r:id="rId8"/>
    <p:sldId id="269" r:id="rId9"/>
    <p:sldId id="290" r:id="rId10"/>
    <p:sldId id="272" r:id="rId11"/>
    <p:sldId id="291" r:id="rId12"/>
    <p:sldId id="275" r:id="rId13"/>
    <p:sldId id="292" r:id="rId14"/>
    <p:sldId id="293" r:id="rId15"/>
    <p:sldId id="294" r:id="rId16"/>
    <p:sldId id="295" r:id="rId17"/>
    <p:sldId id="296" r:id="rId18"/>
    <p:sldId id="297" r:id="rId19"/>
    <p:sldId id="300" r:id="rId20"/>
    <p:sldId id="301" r:id="rId21"/>
    <p:sldId id="302" r:id="rId22"/>
    <p:sldId id="303" r:id="rId23"/>
    <p:sldId id="305" r:id="rId24"/>
    <p:sldId id="304" r:id="rId25"/>
    <p:sldId id="306" r:id="rId26"/>
    <p:sldId id="307" r:id="rId27"/>
    <p:sldId id="308" r:id="rId28"/>
    <p:sldId id="282" r:id="rId29"/>
    <p:sldId id="28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48ACB4-24B9-47BB-B5F6-DB50E2CECB4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A0E136B-0F1E-43F9-BBA2-4890041E2704}">
      <dgm:prSet phldrT="[Text]"/>
      <dgm:spPr/>
      <dgm:t>
        <a:bodyPr/>
        <a:lstStyle/>
        <a:p>
          <a:r>
            <a:rPr lang="en-GB" dirty="0"/>
            <a:t>First look and Efficiency</a:t>
          </a:r>
        </a:p>
      </dgm:t>
    </dgm:pt>
    <dgm:pt modelId="{46D1C455-ACEA-4AA7-B2D3-F30075A59422}" type="parTrans" cxnId="{B0A1D39F-6EFF-4C37-ABFB-BDAFEF2C266E}">
      <dgm:prSet/>
      <dgm:spPr/>
      <dgm:t>
        <a:bodyPr/>
        <a:lstStyle/>
        <a:p>
          <a:endParaRPr lang="en-GB"/>
        </a:p>
      </dgm:t>
    </dgm:pt>
    <dgm:pt modelId="{02ECC633-38B8-4DE6-82E2-8AAC52421505}" type="sibTrans" cxnId="{B0A1D39F-6EFF-4C37-ABFB-BDAFEF2C266E}">
      <dgm:prSet/>
      <dgm:spPr/>
      <dgm:t>
        <a:bodyPr/>
        <a:lstStyle/>
        <a:p>
          <a:endParaRPr lang="en-GB"/>
        </a:p>
      </dgm:t>
    </dgm:pt>
    <dgm:pt modelId="{208BAAD8-F4F2-4BAD-8120-0C0DDAAFF3BB}">
      <dgm:prSet phldrT="[Text]"/>
      <dgm:spPr/>
      <dgm:t>
        <a:bodyPr/>
        <a:lstStyle/>
        <a:p>
          <a:r>
            <a:rPr lang="en-GB" dirty="0"/>
            <a:t>Binned plots</a:t>
          </a:r>
        </a:p>
      </dgm:t>
    </dgm:pt>
    <dgm:pt modelId="{5205420E-67A7-44C1-BA25-717D4D2E9EE7}" type="parTrans" cxnId="{CF45EC2F-B662-4C3E-B219-36CDC18654F6}">
      <dgm:prSet/>
      <dgm:spPr/>
      <dgm:t>
        <a:bodyPr/>
        <a:lstStyle/>
        <a:p>
          <a:endParaRPr lang="en-GB"/>
        </a:p>
      </dgm:t>
    </dgm:pt>
    <dgm:pt modelId="{AD3731F0-051B-4D2B-8099-D4D5E41FD638}" type="sibTrans" cxnId="{CF45EC2F-B662-4C3E-B219-36CDC18654F6}">
      <dgm:prSet/>
      <dgm:spPr/>
      <dgm:t>
        <a:bodyPr/>
        <a:lstStyle/>
        <a:p>
          <a:endParaRPr lang="en-GB"/>
        </a:p>
      </dgm:t>
    </dgm:pt>
    <dgm:pt modelId="{634EB942-1835-466E-B49F-B4852EFF4ECA}">
      <dgm:prSet phldrT="[Text]"/>
      <dgm:spPr/>
      <dgm:t>
        <a:bodyPr/>
        <a:lstStyle/>
        <a:p>
          <a:r>
            <a:rPr lang="en-GB" dirty="0"/>
            <a:t>Polynomial fitting</a:t>
          </a:r>
        </a:p>
      </dgm:t>
    </dgm:pt>
    <dgm:pt modelId="{9E70A86A-0061-4911-A0B6-957C611DD00E}" type="parTrans" cxnId="{03B51BB4-1036-47BB-AAE2-16A4CC7A1D35}">
      <dgm:prSet/>
      <dgm:spPr/>
      <dgm:t>
        <a:bodyPr/>
        <a:lstStyle/>
        <a:p>
          <a:endParaRPr lang="en-GB"/>
        </a:p>
      </dgm:t>
    </dgm:pt>
    <dgm:pt modelId="{2761B445-07F8-4CD6-AAEA-9E8EDBD88ECE}" type="sibTrans" cxnId="{03B51BB4-1036-47BB-AAE2-16A4CC7A1D35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B19AC49D-2001-4E2E-885A-75A667BEAE83}">
          <dgm:prSet phldrT="[Text]"/>
          <dgm:spPr/>
          <dgm:t>
            <a:bodyPr/>
            <a:lstStyle/>
            <a:p>
              <a:r>
                <a:rPr lang="en-GB" dirty="0"/>
                <a:t>Pulls and reduced </a:t>
              </a:r>
              <a14:m>
                <m:oMath xmlns:m="http://schemas.openxmlformats.org/officeDocument/2006/math">
                  <m:sSup>
                    <m:sSupPr>
                      <m:ctrlP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</m:e>
                    <m: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a14:m>
              <a:endParaRPr lang="en-GB" dirty="0"/>
            </a:p>
          </dgm:t>
        </dgm:pt>
      </mc:Choice>
      <mc:Fallback xmlns="">
        <dgm:pt modelId="{B19AC49D-2001-4E2E-885A-75A667BEAE83}">
          <dgm:prSet phldrT="[Text]"/>
          <dgm:spPr/>
          <dgm:t>
            <a:bodyPr/>
            <a:lstStyle/>
            <a:p>
              <a:r>
                <a:rPr lang="en-GB" dirty="0"/>
                <a:t>Pulls and reduced 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𝜒^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en-GB" dirty="0"/>
            </a:p>
          </dgm:t>
        </dgm:pt>
      </mc:Fallback>
    </mc:AlternateContent>
    <dgm:pt modelId="{EFE75A68-0C3E-4C6E-8DE1-84167B3EF9EC}" type="parTrans" cxnId="{A0341E70-54BA-469B-BAE4-D4A7F5948057}">
      <dgm:prSet/>
      <dgm:spPr/>
      <dgm:t>
        <a:bodyPr/>
        <a:lstStyle/>
        <a:p>
          <a:endParaRPr lang="en-GB"/>
        </a:p>
      </dgm:t>
    </dgm:pt>
    <dgm:pt modelId="{BF61ADB6-3170-42A9-A4D9-F0EAB46CDD89}" type="sibTrans" cxnId="{A0341E70-54BA-469B-BAE4-D4A7F5948057}">
      <dgm:prSet/>
      <dgm:spPr/>
      <dgm:t>
        <a:bodyPr/>
        <a:lstStyle/>
        <a:p>
          <a:endParaRPr lang="en-GB"/>
        </a:p>
      </dgm:t>
    </dgm:pt>
    <dgm:pt modelId="{D2C0A433-2904-47A5-8E30-243D457C4CB3}">
      <dgm:prSet phldrT="[Text]"/>
      <dgm:spPr/>
      <dgm:t>
        <a:bodyPr/>
        <a:lstStyle/>
        <a:p>
          <a:r>
            <a:rPr lang="en-GB" dirty="0"/>
            <a:t>Stability of Dalitz space</a:t>
          </a:r>
        </a:p>
      </dgm:t>
    </dgm:pt>
    <dgm:pt modelId="{F368AB72-A262-4970-8192-D8D39498DA11}" type="parTrans" cxnId="{4013B34F-A6FE-4ACE-B47D-C6136E2C4A5E}">
      <dgm:prSet/>
      <dgm:spPr/>
      <dgm:t>
        <a:bodyPr/>
        <a:lstStyle/>
        <a:p>
          <a:endParaRPr lang="en-GB"/>
        </a:p>
      </dgm:t>
    </dgm:pt>
    <dgm:pt modelId="{40D6D71B-E83E-47D7-8E8E-2A5B41536EAA}" type="sibTrans" cxnId="{4013B34F-A6FE-4ACE-B47D-C6136E2C4A5E}">
      <dgm:prSet/>
      <dgm:spPr/>
      <dgm:t>
        <a:bodyPr/>
        <a:lstStyle/>
        <a:p>
          <a:endParaRPr lang="en-GB"/>
        </a:p>
      </dgm:t>
    </dgm:pt>
    <dgm:pt modelId="{D6B6D6F7-1222-4798-8A4A-2D32DC7AB122}">
      <dgm:prSet phldrT="[Text]"/>
      <dgm:spPr/>
      <dgm:t>
        <a:bodyPr/>
        <a:lstStyle/>
        <a:p>
          <a:r>
            <a:rPr lang="en-GB" dirty="0"/>
            <a:t>Removing edge bins</a:t>
          </a:r>
        </a:p>
      </dgm:t>
    </dgm:pt>
    <dgm:pt modelId="{283801D2-5026-4890-8CD6-B1D0C36C0482}" type="parTrans" cxnId="{9803B9FD-16CF-4C2F-8AA6-5A3BE1CE905E}">
      <dgm:prSet/>
      <dgm:spPr/>
      <dgm:t>
        <a:bodyPr/>
        <a:lstStyle/>
        <a:p>
          <a:endParaRPr lang="en-GB"/>
        </a:p>
      </dgm:t>
    </dgm:pt>
    <dgm:pt modelId="{A6107F1B-C13B-46C4-93DD-4F5320592BD3}" type="sibTrans" cxnId="{9803B9FD-16CF-4C2F-8AA6-5A3BE1CE905E}">
      <dgm:prSet/>
      <dgm:spPr/>
      <dgm:t>
        <a:bodyPr/>
        <a:lstStyle/>
        <a:p>
          <a:endParaRPr lang="en-GB"/>
        </a:p>
      </dgm:t>
    </dgm:pt>
    <dgm:pt modelId="{7DB43558-02B0-485C-AE3D-512D47789317}">
      <dgm:prSet phldrT="[Text]"/>
      <dgm:spPr/>
      <dgm:t>
        <a:bodyPr/>
        <a:lstStyle/>
        <a:p>
          <a:r>
            <a:rPr lang="en-GB" dirty="0"/>
            <a:t>Calculating efficiency and errors</a:t>
          </a:r>
        </a:p>
      </dgm:t>
    </dgm:pt>
    <dgm:pt modelId="{62995D21-B4D2-46CD-8E8A-B9B213F7A67E}" type="parTrans" cxnId="{8CC4E9B3-8F97-473C-99BD-3920ED26D8CA}">
      <dgm:prSet/>
      <dgm:spPr/>
      <dgm:t>
        <a:bodyPr/>
        <a:lstStyle/>
        <a:p>
          <a:endParaRPr lang="en-GB"/>
        </a:p>
      </dgm:t>
    </dgm:pt>
    <dgm:pt modelId="{9F6A81BA-C134-4226-BA8B-F79945F92E39}" type="sibTrans" cxnId="{8CC4E9B3-8F97-473C-99BD-3920ED26D8CA}">
      <dgm:prSet/>
      <dgm:spPr/>
      <dgm:t>
        <a:bodyPr/>
        <a:lstStyle/>
        <a:p>
          <a:endParaRPr lang="en-GB"/>
        </a:p>
      </dgm:t>
    </dgm:pt>
    <dgm:pt modelId="{E1934E37-963D-4259-85CF-2601C59C0DB5}">
      <dgm:prSet phldrT="[Text]"/>
      <dgm:spPr/>
      <dgm:t>
        <a:bodyPr/>
        <a:lstStyle/>
        <a:p>
          <a:r>
            <a:rPr lang="en-GB" dirty="0"/>
            <a:t>Kernel Density Estimation</a:t>
          </a:r>
        </a:p>
      </dgm:t>
    </dgm:pt>
    <dgm:pt modelId="{F1B128B9-E4B2-4318-BF13-3DE53234D1D3}" type="parTrans" cxnId="{D28849F7-00FD-43DC-9300-DF34174B5C67}">
      <dgm:prSet/>
      <dgm:spPr/>
      <dgm:t>
        <a:bodyPr/>
        <a:lstStyle/>
        <a:p>
          <a:endParaRPr lang="en-GB"/>
        </a:p>
      </dgm:t>
    </dgm:pt>
    <dgm:pt modelId="{169A9375-BA6D-49EB-8465-91D5C4C0E547}" type="sibTrans" cxnId="{D28849F7-00FD-43DC-9300-DF34174B5C67}">
      <dgm:prSet/>
      <dgm:spPr/>
      <dgm:t>
        <a:bodyPr/>
        <a:lstStyle/>
        <a:p>
          <a:endParaRPr lang="en-GB"/>
        </a:p>
      </dgm:t>
    </dgm:pt>
    <dgm:pt modelId="{ACC4E10A-6102-45E0-B6B2-B5293DD498AE}">
      <dgm:prSet phldrT="[Text]"/>
      <dgm:spPr/>
      <dgm:t>
        <a:bodyPr/>
        <a:lstStyle/>
        <a:p>
          <a:r>
            <a:rPr lang="en-GB" dirty="0"/>
            <a:t>Overview &amp; </a:t>
          </a:r>
          <a:r>
            <a:rPr lang="en-GB" dirty="0" err="1"/>
            <a:t>unbinned</a:t>
          </a:r>
          <a:r>
            <a:rPr lang="en-GB" dirty="0"/>
            <a:t> plots</a:t>
          </a:r>
        </a:p>
      </dgm:t>
    </dgm:pt>
    <dgm:pt modelId="{2D43BDB7-F904-4838-9C62-FF1E97AB72B4}" type="parTrans" cxnId="{F09E045D-9D34-445C-B503-631CEF089D01}">
      <dgm:prSet/>
      <dgm:spPr/>
      <dgm:t>
        <a:bodyPr/>
        <a:lstStyle/>
        <a:p>
          <a:endParaRPr lang="en-GB"/>
        </a:p>
      </dgm:t>
    </dgm:pt>
    <dgm:pt modelId="{2F7DF811-849D-427F-81C8-623DCF605B87}" type="sibTrans" cxnId="{F09E045D-9D34-445C-B503-631CEF089D01}">
      <dgm:prSet/>
      <dgm:spPr/>
      <dgm:t>
        <a:bodyPr/>
        <a:lstStyle/>
        <a:p>
          <a:endParaRPr lang="en-GB"/>
        </a:p>
      </dgm:t>
    </dgm:pt>
    <dgm:pt modelId="{33453946-8A0D-4F96-BFBF-0EF50889F49F}">
      <dgm:prSet phldrT="[Text]"/>
      <dgm:spPr/>
      <dgm:t>
        <a:bodyPr/>
        <a:lstStyle/>
        <a:p>
          <a:r>
            <a:rPr lang="en-GB" dirty="0"/>
            <a:t>Square Dalitz plots</a:t>
          </a:r>
        </a:p>
      </dgm:t>
    </dgm:pt>
    <dgm:pt modelId="{A3438BAB-D617-475B-AF94-697B02033980}" type="parTrans" cxnId="{7AAA6D7A-42AE-4502-9C9F-5F5AAB6B9E30}">
      <dgm:prSet/>
      <dgm:spPr/>
      <dgm:t>
        <a:bodyPr/>
        <a:lstStyle/>
        <a:p>
          <a:endParaRPr lang="en-GB"/>
        </a:p>
      </dgm:t>
    </dgm:pt>
    <dgm:pt modelId="{7947818F-4D1D-4A14-ACDA-9B9BEFAA226C}" type="sibTrans" cxnId="{7AAA6D7A-42AE-4502-9C9F-5F5AAB6B9E30}">
      <dgm:prSet/>
      <dgm:spPr/>
      <dgm:t>
        <a:bodyPr/>
        <a:lstStyle/>
        <a:p>
          <a:endParaRPr lang="en-GB"/>
        </a:p>
      </dgm:t>
    </dgm:pt>
    <dgm:pt modelId="{8CA9611C-2E9A-459B-B323-F4A6ED9BB580}">
      <dgm:prSet phldrT="[Text]"/>
      <dgm:spPr/>
      <dgm:t>
        <a:bodyPr/>
        <a:lstStyle/>
        <a:p>
          <a:r>
            <a:rPr lang="en-GB" dirty="0"/>
            <a:t>Motivation</a:t>
          </a:r>
        </a:p>
      </dgm:t>
    </dgm:pt>
    <dgm:pt modelId="{30ACB60C-C738-4DD5-8F9A-7FE7F7A23E01}" type="parTrans" cxnId="{1A2465C4-9640-4902-BD9B-D1BF038CFFDC}">
      <dgm:prSet/>
      <dgm:spPr/>
      <dgm:t>
        <a:bodyPr/>
        <a:lstStyle/>
        <a:p>
          <a:endParaRPr lang="en-GB"/>
        </a:p>
      </dgm:t>
    </dgm:pt>
    <dgm:pt modelId="{9A9854EC-97B1-424A-8C0A-0E7774F8759A}" type="sibTrans" cxnId="{1A2465C4-9640-4902-BD9B-D1BF038CFFDC}">
      <dgm:prSet/>
      <dgm:spPr/>
      <dgm:t>
        <a:bodyPr/>
        <a:lstStyle/>
        <a:p>
          <a:endParaRPr lang="en-GB"/>
        </a:p>
      </dgm:t>
    </dgm:pt>
    <dgm:pt modelId="{7D6D7D57-B82A-43C1-B253-EBB672460CD1}">
      <dgm:prSet phldrT="[Text]"/>
      <dgm:spPr/>
      <dgm:t>
        <a:bodyPr/>
        <a:lstStyle/>
        <a:p>
          <a:r>
            <a:rPr lang="en-GB" dirty="0"/>
            <a:t>2D 3</a:t>
          </a:r>
          <a:r>
            <a:rPr lang="en-GB" baseline="30000" dirty="0"/>
            <a:t>rd</a:t>
          </a:r>
          <a:r>
            <a:rPr lang="en-GB" dirty="0"/>
            <a:t> order Chebyshev polynomial</a:t>
          </a:r>
        </a:p>
      </dgm:t>
    </dgm:pt>
    <dgm:pt modelId="{F341CAAA-A1E3-462E-98E4-65AC441A61A0}" type="parTrans" cxnId="{45D22F4D-80A6-456F-B5F3-626D78A709E7}">
      <dgm:prSet/>
      <dgm:spPr/>
      <dgm:t>
        <a:bodyPr/>
        <a:lstStyle/>
        <a:p>
          <a:endParaRPr lang="en-GB"/>
        </a:p>
      </dgm:t>
    </dgm:pt>
    <dgm:pt modelId="{13B99CDD-81B1-4C65-91D1-B31D7A838BF2}" type="sibTrans" cxnId="{45D22F4D-80A6-456F-B5F3-626D78A709E7}">
      <dgm:prSet/>
      <dgm:spPr/>
      <dgm:t>
        <a:bodyPr/>
        <a:lstStyle/>
        <a:p>
          <a:endParaRPr lang="en-GB"/>
        </a:p>
      </dgm:t>
    </dgm:pt>
    <dgm:pt modelId="{7BC868FE-2E02-4B73-B8DD-C0727ECEA194}">
      <dgm:prSet phldrT="[Text]"/>
      <dgm:spPr/>
      <dgm:t>
        <a:bodyPr/>
        <a:lstStyle/>
        <a:p>
          <a:r>
            <a:rPr lang="en-GB" dirty="0"/>
            <a:t>Folding along the diagonal</a:t>
          </a:r>
        </a:p>
      </dgm:t>
    </dgm:pt>
    <dgm:pt modelId="{F8AE74DE-5299-42EF-844D-2081956A92EA}" type="parTrans" cxnId="{A0E1CA93-C88F-4B1A-AE4E-BDE7E1A3C869}">
      <dgm:prSet/>
      <dgm:spPr/>
      <dgm:t>
        <a:bodyPr/>
        <a:lstStyle/>
        <a:p>
          <a:endParaRPr lang="en-GB"/>
        </a:p>
      </dgm:t>
    </dgm:pt>
    <dgm:pt modelId="{2983C3EE-876E-40EB-B41C-53F93B52E7FD}" type="sibTrans" cxnId="{A0E1CA93-C88F-4B1A-AE4E-BDE7E1A3C869}">
      <dgm:prSet/>
      <dgm:spPr/>
      <dgm:t>
        <a:bodyPr/>
        <a:lstStyle/>
        <a:p>
          <a:endParaRPr lang="en-GB"/>
        </a:p>
      </dgm:t>
    </dgm:pt>
    <dgm:pt modelId="{CCD87319-1762-45D0-AD30-89FBBE48B659}">
      <dgm:prSet phldrT="[Text]"/>
      <dgm:spPr/>
      <dgm:t>
        <a:bodyPr/>
        <a:lstStyle/>
        <a:p>
          <a:r>
            <a:rPr lang="en-GB" dirty="0"/>
            <a:t>Optimising for the bandwidth</a:t>
          </a:r>
        </a:p>
      </dgm:t>
    </dgm:pt>
    <dgm:pt modelId="{DDD9B292-B11A-45A5-96DD-F4A519E32F0C}" type="parTrans" cxnId="{299FC6E7-4D7F-4CEB-A0ED-E384D1D77423}">
      <dgm:prSet/>
      <dgm:spPr/>
      <dgm:t>
        <a:bodyPr/>
        <a:lstStyle/>
        <a:p>
          <a:endParaRPr lang="en-GB"/>
        </a:p>
      </dgm:t>
    </dgm:pt>
    <dgm:pt modelId="{5B44EC85-D0F8-43D5-B25C-7F8D945A1A2A}" type="sibTrans" cxnId="{299FC6E7-4D7F-4CEB-A0ED-E384D1D77423}">
      <dgm:prSet/>
      <dgm:spPr/>
      <dgm:t>
        <a:bodyPr/>
        <a:lstStyle/>
        <a:p>
          <a:endParaRPr lang="en-GB"/>
        </a:p>
      </dgm:t>
    </dgm:pt>
    <dgm:pt modelId="{3E5EB0ED-3F2F-4CB3-AF20-022D33BA20B8}">
      <dgm:prSet phldrT="[Text]"/>
      <dgm:spPr/>
      <dgm:t>
        <a:bodyPr/>
        <a:lstStyle/>
        <a:p>
          <a:r>
            <a:rPr lang="en-GB" dirty="0"/>
            <a:t>Re-</a:t>
          </a:r>
          <a:r>
            <a:rPr lang="en-GB" dirty="0" err="1"/>
            <a:t>optimsing</a:t>
          </a:r>
          <a:r>
            <a:rPr lang="en-GB" dirty="0"/>
            <a:t> for the bandwidth</a:t>
          </a:r>
        </a:p>
      </dgm:t>
    </dgm:pt>
    <dgm:pt modelId="{55DCDF4E-A1CC-42AB-8314-74EDC1671010}" type="parTrans" cxnId="{FA83D0DC-F12C-4B21-8D83-896330AF8B03}">
      <dgm:prSet/>
      <dgm:spPr/>
      <dgm:t>
        <a:bodyPr/>
        <a:lstStyle/>
        <a:p>
          <a:endParaRPr lang="en-GB"/>
        </a:p>
      </dgm:t>
    </dgm:pt>
    <dgm:pt modelId="{0BC0D595-B101-4D84-8D3D-8BB4DCE07DD5}" type="sibTrans" cxnId="{FA83D0DC-F12C-4B21-8D83-896330AF8B03}">
      <dgm:prSet/>
      <dgm:spPr/>
      <dgm:t>
        <a:bodyPr/>
        <a:lstStyle/>
        <a:p>
          <a:endParaRPr lang="en-GB"/>
        </a:p>
      </dgm:t>
    </dgm:pt>
    <dgm:pt modelId="{FBE95A8D-F7AA-4946-8666-9355A80134AF}">
      <dgm:prSet phldrT="[Text]"/>
      <dgm:spPr/>
      <dgm:t>
        <a:bodyPr/>
        <a:lstStyle/>
        <a:p>
          <a:r>
            <a:rPr lang="en-GB" dirty="0"/>
            <a:t>Reflecting boundary conditions</a:t>
          </a:r>
        </a:p>
      </dgm:t>
    </dgm:pt>
    <dgm:pt modelId="{7CF53CC3-8BAC-47B7-91FC-D10F7D4C4DB1}" type="parTrans" cxnId="{1EAD0693-6CF9-4B9C-BDEE-199C148F3C2D}">
      <dgm:prSet/>
      <dgm:spPr/>
      <dgm:t>
        <a:bodyPr/>
        <a:lstStyle/>
        <a:p>
          <a:endParaRPr lang="en-GB"/>
        </a:p>
      </dgm:t>
    </dgm:pt>
    <dgm:pt modelId="{3334BE1F-6CC9-42F7-BB4C-47F4038B29B4}" type="sibTrans" cxnId="{1EAD0693-6CF9-4B9C-BDEE-199C148F3C2D}">
      <dgm:prSet/>
      <dgm:spPr/>
      <dgm:t>
        <a:bodyPr/>
        <a:lstStyle/>
        <a:p>
          <a:endParaRPr lang="en-GB"/>
        </a:p>
      </dgm:t>
    </dgm:pt>
    <dgm:pt modelId="{E7D52B51-8B7D-4A6B-8DE4-E4053DD9A7E2}">
      <dgm:prSet phldrT="[Text]"/>
      <dgm:spPr/>
      <dgm:t>
        <a:bodyPr/>
        <a:lstStyle/>
        <a:p>
          <a:r>
            <a:rPr lang="en-GB" dirty="0"/>
            <a:t>Invariant mass projection</a:t>
          </a:r>
        </a:p>
      </dgm:t>
    </dgm:pt>
    <dgm:pt modelId="{C58BC507-FCDB-4757-861F-E4FA8A2423C4}" type="parTrans" cxnId="{E0AA4E06-F5F5-4FEA-BB24-7E0E30C367D9}">
      <dgm:prSet/>
      <dgm:spPr/>
      <dgm:t>
        <a:bodyPr/>
        <a:lstStyle/>
        <a:p>
          <a:endParaRPr lang="en-GB"/>
        </a:p>
      </dgm:t>
    </dgm:pt>
    <dgm:pt modelId="{BE7CB416-7DAD-4A02-B10B-D53DCA2A5D81}" type="sibTrans" cxnId="{E0AA4E06-F5F5-4FEA-BB24-7E0E30C367D9}">
      <dgm:prSet/>
      <dgm:spPr/>
      <dgm:t>
        <a:bodyPr/>
        <a:lstStyle/>
        <a:p>
          <a:endParaRPr lang="en-GB"/>
        </a:p>
      </dgm:t>
    </dgm:pt>
    <dgm:pt modelId="{E4149CC8-C2DE-4EB3-82EB-26F0FD8C7F68}" type="pres">
      <dgm:prSet presAssocID="{F248ACB4-24B9-47BB-B5F6-DB50E2CECB4F}" presName="linearFlow" presStyleCnt="0">
        <dgm:presLayoutVars>
          <dgm:dir/>
          <dgm:animLvl val="lvl"/>
          <dgm:resizeHandles val="exact"/>
        </dgm:presLayoutVars>
      </dgm:prSet>
      <dgm:spPr/>
    </dgm:pt>
    <dgm:pt modelId="{66AFCB6A-0275-4054-80A8-1169E8DB206C}" type="pres">
      <dgm:prSet presAssocID="{EA0E136B-0F1E-43F9-BBA2-4890041E2704}" presName="composite" presStyleCnt="0"/>
      <dgm:spPr/>
    </dgm:pt>
    <dgm:pt modelId="{276952E0-C083-4B04-92EC-B1E84594335B}" type="pres">
      <dgm:prSet presAssocID="{EA0E136B-0F1E-43F9-BBA2-4890041E2704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1ABA3E7B-621D-4E77-A09E-1B4CC5A7166A}" type="pres">
      <dgm:prSet presAssocID="{EA0E136B-0F1E-43F9-BBA2-4890041E2704}" presName="parSh" presStyleLbl="node1" presStyleIdx="0" presStyleCnt="5"/>
      <dgm:spPr/>
    </dgm:pt>
    <dgm:pt modelId="{B7834467-6410-47C6-B90E-8AF54D5CBA3F}" type="pres">
      <dgm:prSet presAssocID="{EA0E136B-0F1E-43F9-BBA2-4890041E2704}" presName="desTx" presStyleLbl="fgAcc1" presStyleIdx="0" presStyleCnt="5">
        <dgm:presLayoutVars>
          <dgm:bulletEnabled val="1"/>
        </dgm:presLayoutVars>
      </dgm:prSet>
      <dgm:spPr/>
    </dgm:pt>
    <dgm:pt modelId="{9B63FA55-3C52-4A65-9E47-3950328482B8}" type="pres">
      <dgm:prSet presAssocID="{02ECC633-38B8-4DE6-82E2-8AAC52421505}" presName="sibTrans" presStyleLbl="sibTrans2D1" presStyleIdx="0" presStyleCnt="4"/>
      <dgm:spPr/>
    </dgm:pt>
    <dgm:pt modelId="{2DD442FE-6C34-4929-AAB8-0FCD4D030D9C}" type="pres">
      <dgm:prSet presAssocID="{02ECC633-38B8-4DE6-82E2-8AAC52421505}" presName="connTx" presStyleLbl="sibTrans2D1" presStyleIdx="0" presStyleCnt="4"/>
      <dgm:spPr/>
    </dgm:pt>
    <dgm:pt modelId="{C1B48CF3-F580-4DBB-B32B-780577658C48}" type="pres">
      <dgm:prSet presAssocID="{634EB942-1835-466E-B49F-B4852EFF4ECA}" presName="composite" presStyleCnt="0"/>
      <dgm:spPr/>
    </dgm:pt>
    <dgm:pt modelId="{A0B83DB3-0B85-4336-981C-4012E194B5A7}" type="pres">
      <dgm:prSet presAssocID="{634EB942-1835-466E-B49F-B4852EFF4ECA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D1CBCC6-8F49-4066-A94E-865284D212C2}" type="pres">
      <dgm:prSet presAssocID="{634EB942-1835-466E-B49F-B4852EFF4ECA}" presName="parSh" presStyleLbl="node1" presStyleIdx="1" presStyleCnt="5"/>
      <dgm:spPr/>
    </dgm:pt>
    <dgm:pt modelId="{F4225C78-B1D6-4737-A9F5-4889920CC743}" type="pres">
      <dgm:prSet presAssocID="{634EB942-1835-466E-B49F-B4852EFF4ECA}" presName="desTx" presStyleLbl="fgAcc1" presStyleIdx="1" presStyleCnt="5">
        <dgm:presLayoutVars>
          <dgm:bulletEnabled val="1"/>
        </dgm:presLayoutVars>
      </dgm:prSet>
      <dgm:spPr/>
    </dgm:pt>
    <dgm:pt modelId="{7AB1A90A-DA0A-43BD-8E74-6570B16B2D5C}" type="pres">
      <dgm:prSet presAssocID="{2761B445-07F8-4CD6-AAEA-9E8EDBD88ECE}" presName="sibTrans" presStyleLbl="sibTrans2D1" presStyleIdx="1" presStyleCnt="4"/>
      <dgm:spPr/>
    </dgm:pt>
    <dgm:pt modelId="{0833C5DC-8D4E-4B11-A5BC-623030C1C066}" type="pres">
      <dgm:prSet presAssocID="{2761B445-07F8-4CD6-AAEA-9E8EDBD88ECE}" presName="connTx" presStyleLbl="sibTrans2D1" presStyleIdx="1" presStyleCnt="4"/>
      <dgm:spPr/>
    </dgm:pt>
    <dgm:pt modelId="{1B2AC92F-EE5F-45CA-A90C-B5472BCA60A3}" type="pres">
      <dgm:prSet presAssocID="{D2C0A433-2904-47A5-8E30-243D457C4CB3}" presName="composite" presStyleCnt="0"/>
      <dgm:spPr/>
    </dgm:pt>
    <dgm:pt modelId="{E490C59A-303B-43DD-BD7C-3A373FDD628D}" type="pres">
      <dgm:prSet presAssocID="{D2C0A433-2904-47A5-8E30-243D457C4CB3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3649CF4-211D-42FA-B145-0377460825C2}" type="pres">
      <dgm:prSet presAssocID="{D2C0A433-2904-47A5-8E30-243D457C4CB3}" presName="parSh" presStyleLbl="node1" presStyleIdx="2" presStyleCnt="5"/>
      <dgm:spPr/>
    </dgm:pt>
    <dgm:pt modelId="{9C36D579-9D4B-4D39-8AD4-4BFD874C3DCC}" type="pres">
      <dgm:prSet presAssocID="{D2C0A433-2904-47A5-8E30-243D457C4CB3}" presName="desTx" presStyleLbl="fgAcc1" presStyleIdx="2" presStyleCnt="5">
        <dgm:presLayoutVars>
          <dgm:bulletEnabled val="1"/>
        </dgm:presLayoutVars>
      </dgm:prSet>
      <dgm:spPr/>
    </dgm:pt>
    <dgm:pt modelId="{14046B87-B996-4EBA-8C92-87929DFE1E18}" type="pres">
      <dgm:prSet presAssocID="{40D6D71B-E83E-47D7-8E8E-2A5B41536EAA}" presName="sibTrans" presStyleLbl="sibTrans2D1" presStyleIdx="2" presStyleCnt="4"/>
      <dgm:spPr/>
    </dgm:pt>
    <dgm:pt modelId="{46F6084B-D04D-4C17-B437-4A739DE04F89}" type="pres">
      <dgm:prSet presAssocID="{40D6D71B-E83E-47D7-8E8E-2A5B41536EAA}" presName="connTx" presStyleLbl="sibTrans2D1" presStyleIdx="2" presStyleCnt="4"/>
      <dgm:spPr/>
    </dgm:pt>
    <dgm:pt modelId="{A36A57EF-396E-465A-B252-4A519BB121B9}" type="pres">
      <dgm:prSet presAssocID="{E1934E37-963D-4259-85CF-2601C59C0DB5}" presName="composite" presStyleCnt="0"/>
      <dgm:spPr/>
    </dgm:pt>
    <dgm:pt modelId="{E1B3A7C2-2434-4C0C-BF67-61FFE4917B29}" type="pres">
      <dgm:prSet presAssocID="{E1934E37-963D-4259-85CF-2601C59C0DB5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8188C9DF-4331-40AA-B2E3-732363EB8D65}" type="pres">
      <dgm:prSet presAssocID="{E1934E37-963D-4259-85CF-2601C59C0DB5}" presName="parSh" presStyleLbl="node1" presStyleIdx="3" presStyleCnt="5"/>
      <dgm:spPr/>
    </dgm:pt>
    <dgm:pt modelId="{E5266177-B716-4139-9C4E-C5F5A68D217F}" type="pres">
      <dgm:prSet presAssocID="{E1934E37-963D-4259-85CF-2601C59C0DB5}" presName="desTx" presStyleLbl="fgAcc1" presStyleIdx="3" presStyleCnt="5">
        <dgm:presLayoutVars>
          <dgm:bulletEnabled val="1"/>
        </dgm:presLayoutVars>
      </dgm:prSet>
      <dgm:spPr/>
    </dgm:pt>
    <dgm:pt modelId="{1D2A3C0D-F79C-4948-9459-BD8E6D7EB2CC}" type="pres">
      <dgm:prSet presAssocID="{169A9375-BA6D-49EB-8465-91D5C4C0E547}" presName="sibTrans" presStyleLbl="sibTrans2D1" presStyleIdx="3" presStyleCnt="4"/>
      <dgm:spPr/>
    </dgm:pt>
    <dgm:pt modelId="{F34E8F4C-1668-464D-AA81-74A89F74DA56}" type="pres">
      <dgm:prSet presAssocID="{169A9375-BA6D-49EB-8465-91D5C4C0E547}" presName="connTx" presStyleLbl="sibTrans2D1" presStyleIdx="3" presStyleCnt="4"/>
      <dgm:spPr/>
    </dgm:pt>
    <dgm:pt modelId="{4FFE8FBE-DDF0-47D0-8F19-5902B96502CF}" type="pres">
      <dgm:prSet presAssocID="{33453946-8A0D-4F96-BFBF-0EF50889F49F}" presName="composite" presStyleCnt="0"/>
      <dgm:spPr/>
    </dgm:pt>
    <dgm:pt modelId="{A36894B2-B200-4A4E-B5FC-23C39004D2D0}" type="pres">
      <dgm:prSet presAssocID="{33453946-8A0D-4F96-BFBF-0EF50889F49F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8700D55-E979-4748-9D14-99FA3E08310F}" type="pres">
      <dgm:prSet presAssocID="{33453946-8A0D-4F96-BFBF-0EF50889F49F}" presName="parSh" presStyleLbl="node1" presStyleIdx="4" presStyleCnt="5"/>
      <dgm:spPr/>
    </dgm:pt>
    <dgm:pt modelId="{06DA4FD9-6101-4384-9561-5AD9285C7A7C}" type="pres">
      <dgm:prSet presAssocID="{33453946-8A0D-4F96-BFBF-0EF50889F49F}" presName="desTx" presStyleLbl="fgAcc1" presStyleIdx="4" presStyleCnt="5" custScaleX="109908">
        <dgm:presLayoutVars>
          <dgm:bulletEnabled val="1"/>
        </dgm:presLayoutVars>
      </dgm:prSet>
      <dgm:spPr/>
    </dgm:pt>
  </dgm:ptLst>
  <dgm:cxnLst>
    <dgm:cxn modelId="{E0AA4E06-F5F5-4FEA-BB24-7E0E30C367D9}" srcId="{EA0E136B-0F1E-43F9-BBA2-4890041E2704}" destId="{E7D52B51-8B7D-4A6B-8DE4-E4053DD9A7E2}" srcOrd="1" destOrd="0" parTransId="{C58BC507-FCDB-4757-861F-E4FA8A2423C4}" sibTransId="{BE7CB416-7DAD-4A02-B10B-D53DCA2A5D81}"/>
    <dgm:cxn modelId="{0D34740D-6F51-4296-85E7-7BE3CA45CA3F}" type="presOf" srcId="{D2C0A433-2904-47A5-8E30-243D457C4CB3}" destId="{A3649CF4-211D-42FA-B145-0377460825C2}" srcOrd="1" destOrd="0" presId="urn:microsoft.com/office/officeart/2005/8/layout/process3"/>
    <dgm:cxn modelId="{ABE26E15-7A8D-4D62-B53A-97DD4821A1E3}" type="presOf" srcId="{3E5EB0ED-3F2F-4CB3-AF20-022D33BA20B8}" destId="{06DA4FD9-6101-4384-9561-5AD9285C7A7C}" srcOrd="0" destOrd="1" presId="urn:microsoft.com/office/officeart/2005/8/layout/process3"/>
    <dgm:cxn modelId="{792A3F22-C9E8-464F-A5C6-654FB95FC55A}" type="presOf" srcId="{634EB942-1835-466E-B49F-B4852EFF4ECA}" destId="{A0B83DB3-0B85-4336-981C-4012E194B5A7}" srcOrd="0" destOrd="0" presId="urn:microsoft.com/office/officeart/2005/8/layout/process3"/>
    <dgm:cxn modelId="{E361A72F-F717-4176-98FD-6FE1DB9526F0}" type="presOf" srcId="{2761B445-07F8-4CD6-AAEA-9E8EDBD88ECE}" destId="{7AB1A90A-DA0A-43BD-8E74-6570B16B2D5C}" srcOrd="0" destOrd="0" presId="urn:microsoft.com/office/officeart/2005/8/layout/process3"/>
    <dgm:cxn modelId="{CF45EC2F-B662-4C3E-B219-36CDC18654F6}" srcId="{EA0E136B-0F1E-43F9-BBA2-4890041E2704}" destId="{208BAAD8-F4F2-4BAD-8120-0C0DDAAFF3BB}" srcOrd="0" destOrd="0" parTransId="{5205420E-67A7-44C1-BA25-717D4D2E9EE7}" sibTransId="{AD3731F0-051B-4D2B-8099-D4D5E41FD638}"/>
    <dgm:cxn modelId="{A4D98837-79AE-4A88-8190-3806B2EB0CA8}" type="presOf" srcId="{7DB43558-02B0-485C-AE3D-512D47789317}" destId="{B7834467-6410-47C6-B90E-8AF54D5CBA3F}" srcOrd="0" destOrd="2" presId="urn:microsoft.com/office/officeart/2005/8/layout/process3"/>
    <dgm:cxn modelId="{F09E045D-9D34-445C-B503-631CEF089D01}" srcId="{E1934E37-963D-4259-85CF-2601C59C0DB5}" destId="{ACC4E10A-6102-45E0-B6B2-B5293DD498AE}" srcOrd="0" destOrd="0" parTransId="{2D43BDB7-F904-4838-9C62-FF1E97AB72B4}" sibTransId="{2F7DF811-849D-427F-81C8-623DCF605B87}"/>
    <dgm:cxn modelId="{1B853041-2110-451E-BF95-36793C27AB9D}" type="presOf" srcId="{634EB942-1835-466E-B49F-B4852EFF4ECA}" destId="{9D1CBCC6-8F49-4066-A94E-865284D212C2}" srcOrd="1" destOrd="0" presId="urn:microsoft.com/office/officeart/2005/8/layout/process3"/>
    <dgm:cxn modelId="{83D76265-D7A9-445F-B5BD-68D60D7617FC}" type="presOf" srcId="{40D6D71B-E83E-47D7-8E8E-2A5B41536EAA}" destId="{14046B87-B996-4EBA-8C92-87929DFE1E18}" srcOrd="0" destOrd="0" presId="urn:microsoft.com/office/officeart/2005/8/layout/process3"/>
    <dgm:cxn modelId="{2E64C366-7A2C-4D66-9A4B-A6DF459A7050}" type="presOf" srcId="{7BC868FE-2E02-4B73-B8DD-C0727ECEA194}" destId="{9C36D579-9D4B-4D39-8AD4-4BFD874C3DCC}" srcOrd="0" destOrd="1" presId="urn:microsoft.com/office/officeart/2005/8/layout/process3"/>
    <dgm:cxn modelId="{2FB53A48-AC26-4747-B187-E1A0A86B8B26}" type="presOf" srcId="{02ECC633-38B8-4DE6-82E2-8AAC52421505}" destId="{2DD442FE-6C34-4929-AAB8-0FCD4D030D9C}" srcOrd="1" destOrd="0" presId="urn:microsoft.com/office/officeart/2005/8/layout/process3"/>
    <dgm:cxn modelId="{45D22F4D-80A6-456F-B5F3-626D78A709E7}" srcId="{634EB942-1835-466E-B49F-B4852EFF4ECA}" destId="{7D6D7D57-B82A-43C1-B253-EBB672460CD1}" srcOrd="1" destOrd="0" parTransId="{F341CAAA-A1E3-462E-98E4-65AC441A61A0}" sibTransId="{13B99CDD-81B1-4C65-91D1-B31D7A838BF2}"/>
    <dgm:cxn modelId="{4013B34F-A6FE-4ACE-B47D-C6136E2C4A5E}" srcId="{F248ACB4-24B9-47BB-B5F6-DB50E2CECB4F}" destId="{D2C0A433-2904-47A5-8E30-243D457C4CB3}" srcOrd="2" destOrd="0" parTransId="{F368AB72-A262-4970-8192-D8D39498DA11}" sibTransId="{40D6D71B-E83E-47D7-8E8E-2A5B41536EAA}"/>
    <dgm:cxn modelId="{A0341E70-54BA-469B-BAE4-D4A7F5948057}" srcId="{634EB942-1835-466E-B49F-B4852EFF4ECA}" destId="{B19AC49D-2001-4E2E-885A-75A667BEAE83}" srcOrd="0" destOrd="0" parTransId="{EFE75A68-0C3E-4C6E-8DE1-84167B3EF9EC}" sibTransId="{BF61ADB6-3170-42A9-A4D9-F0EAB46CDD89}"/>
    <dgm:cxn modelId="{88E19276-5C33-4F22-8335-37579853CD27}" type="presOf" srcId="{EA0E136B-0F1E-43F9-BBA2-4890041E2704}" destId="{1ABA3E7B-621D-4E77-A09E-1B4CC5A7166A}" srcOrd="1" destOrd="0" presId="urn:microsoft.com/office/officeart/2005/8/layout/process3"/>
    <dgm:cxn modelId="{7AAA6D7A-42AE-4502-9C9F-5F5AAB6B9E30}" srcId="{F248ACB4-24B9-47BB-B5F6-DB50E2CECB4F}" destId="{33453946-8A0D-4F96-BFBF-0EF50889F49F}" srcOrd="4" destOrd="0" parTransId="{A3438BAB-D617-475B-AF94-697B02033980}" sibTransId="{7947818F-4D1D-4A14-ACDA-9B9BEFAA226C}"/>
    <dgm:cxn modelId="{7131677F-0821-4487-ADF4-795690FAD10C}" type="presOf" srcId="{40D6D71B-E83E-47D7-8E8E-2A5B41536EAA}" destId="{46F6084B-D04D-4C17-B437-4A739DE04F89}" srcOrd="1" destOrd="0" presId="urn:microsoft.com/office/officeart/2005/8/layout/process3"/>
    <dgm:cxn modelId="{C11FFC80-DA4A-44CD-B440-05A9BB365471}" type="presOf" srcId="{D6B6D6F7-1222-4798-8A4A-2D32DC7AB122}" destId="{9C36D579-9D4B-4D39-8AD4-4BFD874C3DCC}" srcOrd="0" destOrd="0" presId="urn:microsoft.com/office/officeart/2005/8/layout/process3"/>
    <dgm:cxn modelId="{DF92E481-D9F3-4DEA-AFC0-55ABB63CCD09}" type="presOf" srcId="{EA0E136B-0F1E-43F9-BBA2-4890041E2704}" destId="{276952E0-C083-4B04-92EC-B1E84594335B}" srcOrd="0" destOrd="0" presId="urn:microsoft.com/office/officeart/2005/8/layout/process3"/>
    <dgm:cxn modelId="{67EFBD8A-6781-4979-9D0B-B6BC60421B39}" type="presOf" srcId="{208BAAD8-F4F2-4BAD-8120-0C0DDAAFF3BB}" destId="{B7834467-6410-47C6-B90E-8AF54D5CBA3F}" srcOrd="0" destOrd="0" presId="urn:microsoft.com/office/officeart/2005/8/layout/process3"/>
    <dgm:cxn modelId="{00B1FC8B-6E54-4DCE-8095-40D8057D733C}" type="presOf" srcId="{D2C0A433-2904-47A5-8E30-243D457C4CB3}" destId="{E490C59A-303B-43DD-BD7C-3A373FDD628D}" srcOrd="0" destOrd="0" presId="urn:microsoft.com/office/officeart/2005/8/layout/process3"/>
    <dgm:cxn modelId="{689DAF8C-6BF9-4784-8A1E-7BDDC46E745D}" type="presOf" srcId="{33453946-8A0D-4F96-BFBF-0EF50889F49F}" destId="{A36894B2-B200-4A4E-B5FC-23C39004D2D0}" srcOrd="0" destOrd="0" presId="urn:microsoft.com/office/officeart/2005/8/layout/process3"/>
    <dgm:cxn modelId="{61083892-9D2D-47DE-AA2B-54C862F23388}" type="presOf" srcId="{E1934E37-963D-4259-85CF-2601C59C0DB5}" destId="{E1B3A7C2-2434-4C0C-BF67-61FFE4917B29}" srcOrd="0" destOrd="0" presId="urn:microsoft.com/office/officeart/2005/8/layout/process3"/>
    <dgm:cxn modelId="{1EAD0693-6CF9-4B9C-BDEE-199C148F3C2D}" srcId="{33453946-8A0D-4F96-BFBF-0EF50889F49F}" destId="{FBE95A8D-F7AA-4946-8666-9355A80134AF}" srcOrd="2" destOrd="0" parTransId="{7CF53CC3-8BAC-47B7-91FC-D10F7D4C4DB1}" sibTransId="{3334BE1F-6CC9-42F7-BB4C-47F4038B29B4}"/>
    <dgm:cxn modelId="{A0E1CA93-C88F-4B1A-AE4E-BDE7E1A3C869}" srcId="{D2C0A433-2904-47A5-8E30-243D457C4CB3}" destId="{7BC868FE-2E02-4B73-B8DD-C0727ECEA194}" srcOrd="1" destOrd="0" parTransId="{F8AE74DE-5299-42EF-844D-2081956A92EA}" sibTransId="{2983C3EE-876E-40EB-B41C-53F93B52E7FD}"/>
    <dgm:cxn modelId="{B0B9159A-C010-4733-B65D-EF673AF5ED99}" type="presOf" srcId="{E1934E37-963D-4259-85CF-2601C59C0DB5}" destId="{8188C9DF-4331-40AA-B2E3-732363EB8D65}" srcOrd="1" destOrd="0" presId="urn:microsoft.com/office/officeart/2005/8/layout/process3"/>
    <dgm:cxn modelId="{B0A1D39F-6EFF-4C37-ABFB-BDAFEF2C266E}" srcId="{F248ACB4-24B9-47BB-B5F6-DB50E2CECB4F}" destId="{EA0E136B-0F1E-43F9-BBA2-4890041E2704}" srcOrd="0" destOrd="0" parTransId="{46D1C455-ACEA-4AA7-B2D3-F30075A59422}" sibTransId="{02ECC633-38B8-4DE6-82E2-8AAC52421505}"/>
    <dgm:cxn modelId="{CB7842A0-574F-4D67-9FD8-49B64DF92D5C}" type="presOf" srcId="{F248ACB4-24B9-47BB-B5F6-DB50E2CECB4F}" destId="{E4149CC8-C2DE-4EB3-82EB-26F0FD8C7F68}" srcOrd="0" destOrd="0" presId="urn:microsoft.com/office/officeart/2005/8/layout/process3"/>
    <dgm:cxn modelId="{BCECFEA0-03D9-43CF-8348-518DD118835E}" type="presOf" srcId="{B19AC49D-2001-4E2E-885A-75A667BEAE83}" destId="{F4225C78-B1D6-4737-A9F5-4889920CC743}" srcOrd="0" destOrd="0" presId="urn:microsoft.com/office/officeart/2005/8/layout/process3"/>
    <dgm:cxn modelId="{A4CEBCA1-1787-4351-A5B5-9B55189F9282}" type="presOf" srcId="{ACC4E10A-6102-45E0-B6B2-B5293DD498AE}" destId="{E5266177-B716-4139-9C4E-C5F5A68D217F}" srcOrd="0" destOrd="0" presId="urn:microsoft.com/office/officeart/2005/8/layout/process3"/>
    <dgm:cxn modelId="{9BF2C4A5-B6A2-4868-9AB4-85C258682886}" type="presOf" srcId="{E7D52B51-8B7D-4A6B-8DE4-E4053DD9A7E2}" destId="{B7834467-6410-47C6-B90E-8AF54D5CBA3F}" srcOrd="0" destOrd="1" presId="urn:microsoft.com/office/officeart/2005/8/layout/process3"/>
    <dgm:cxn modelId="{F85A54B1-6C17-4AC1-9C07-9CABAF33AB50}" type="presOf" srcId="{02ECC633-38B8-4DE6-82E2-8AAC52421505}" destId="{9B63FA55-3C52-4A65-9E47-3950328482B8}" srcOrd="0" destOrd="0" presId="urn:microsoft.com/office/officeart/2005/8/layout/process3"/>
    <dgm:cxn modelId="{8CC4E9B3-8F97-473C-99BD-3920ED26D8CA}" srcId="{EA0E136B-0F1E-43F9-BBA2-4890041E2704}" destId="{7DB43558-02B0-485C-AE3D-512D47789317}" srcOrd="2" destOrd="0" parTransId="{62995D21-B4D2-46CD-8E8A-B9B213F7A67E}" sibTransId="{9F6A81BA-C134-4226-BA8B-F79945F92E39}"/>
    <dgm:cxn modelId="{03B51BB4-1036-47BB-AAE2-16A4CC7A1D35}" srcId="{F248ACB4-24B9-47BB-B5F6-DB50E2CECB4F}" destId="{634EB942-1835-466E-B49F-B4852EFF4ECA}" srcOrd="1" destOrd="0" parTransId="{9E70A86A-0061-4911-A0B6-957C611DD00E}" sibTransId="{2761B445-07F8-4CD6-AAEA-9E8EDBD88ECE}"/>
    <dgm:cxn modelId="{0B0E20BD-5030-4737-9F31-D6CD45F7D6FA}" type="presOf" srcId="{7D6D7D57-B82A-43C1-B253-EBB672460CD1}" destId="{F4225C78-B1D6-4737-A9F5-4889920CC743}" srcOrd="0" destOrd="1" presId="urn:microsoft.com/office/officeart/2005/8/layout/process3"/>
    <dgm:cxn modelId="{1A2465C4-9640-4902-BD9B-D1BF038CFFDC}" srcId="{33453946-8A0D-4F96-BFBF-0EF50889F49F}" destId="{8CA9611C-2E9A-459B-B323-F4A6ED9BB580}" srcOrd="0" destOrd="0" parTransId="{30ACB60C-C738-4DD5-8F9A-7FE7F7A23E01}" sibTransId="{9A9854EC-97B1-424A-8C0A-0E7774F8759A}"/>
    <dgm:cxn modelId="{66BBEDC5-5D0D-4CFB-946B-A10C6A18B6C0}" type="presOf" srcId="{169A9375-BA6D-49EB-8465-91D5C4C0E547}" destId="{1D2A3C0D-F79C-4948-9459-BD8E6D7EB2CC}" srcOrd="0" destOrd="0" presId="urn:microsoft.com/office/officeart/2005/8/layout/process3"/>
    <dgm:cxn modelId="{5C552BCB-2BEE-47A7-B4B0-374050855A1A}" type="presOf" srcId="{2761B445-07F8-4CD6-AAEA-9E8EDBD88ECE}" destId="{0833C5DC-8D4E-4B11-A5BC-623030C1C066}" srcOrd="1" destOrd="0" presId="urn:microsoft.com/office/officeart/2005/8/layout/process3"/>
    <dgm:cxn modelId="{FA83D0DC-F12C-4B21-8D83-896330AF8B03}" srcId="{33453946-8A0D-4F96-BFBF-0EF50889F49F}" destId="{3E5EB0ED-3F2F-4CB3-AF20-022D33BA20B8}" srcOrd="1" destOrd="0" parTransId="{55DCDF4E-A1CC-42AB-8314-74EDC1671010}" sibTransId="{0BC0D595-B101-4D84-8D3D-8BB4DCE07DD5}"/>
    <dgm:cxn modelId="{299FC6E7-4D7F-4CEB-A0ED-E384D1D77423}" srcId="{E1934E37-963D-4259-85CF-2601C59C0DB5}" destId="{CCD87319-1762-45D0-AD30-89FBBE48B659}" srcOrd="1" destOrd="0" parTransId="{DDD9B292-B11A-45A5-96DD-F4A519E32F0C}" sibTransId="{5B44EC85-D0F8-43D5-B25C-7F8D945A1A2A}"/>
    <dgm:cxn modelId="{A15A78F5-C3D6-4EEE-845C-28E2BB834057}" type="presOf" srcId="{8CA9611C-2E9A-459B-B323-F4A6ED9BB580}" destId="{06DA4FD9-6101-4384-9561-5AD9285C7A7C}" srcOrd="0" destOrd="0" presId="urn:microsoft.com/office/officeart/2005/8/layout/process3"/>
    <dgm:cxn modelId="{D28849F7-00FD-43DC-9300-DF34174B5C67}" srcId="{F248ACB4-24B9-47BB-B5F6-DB50E2CECB4F}" destId="{E1934E37-963D-4259-85CF-2601C59C0DB5}" srcOrd="3" destOrd="0" parTransId="{F1B128B9-E4B2-4318-BF13-3DE53234D1D3}" sibTransId="{169A9375-BA6D-49EB-8465-91D5C4C0E547}"/>
    <dgm:cxn modelId="{24F468FA-1C7F-4395-8C01-805C5E79DDC5}" type="presOf" srcId="{FBE95A8D-F7AA-4946-8666-9355A80134AF}" destId="{06DA4FD9-6101-4384-9561-5AD9285C7A7C}" srcOrd="0" destOrd="2" presId="urn:microsoft.com/office/officeart/2005/8/layout/process3"/>
    <dgm:cxn modelId="{9803B9FD-16CF-4C2F-8AA6-5A3BE1CE905E}" srcId="{D2C0A433-2904-47A5-8E30-243D457C4CB3}" destId="{D6B6D6F7-1222-4798-8A4A-2D32DC7AB122}" srcOrd="0" destOrd="0" parTransId="{283801D2-5026-4890-8CD6-B1D0C36C0482}" sibTransId="{A6107F1B-C13B-46C4-93DD-4F5320592BD3}"/>
    <dgm:cxn modelId="{E40C5BFE-8A71-4530-86F0-81F06D363FF6}" type="presOf" srcId="{33453946-8A0D-4F96-BFBF-0EF50889F49F}" destId="{D8700D55-E979-4748-9D14-99FA3E08310F}" srcOrd="1" destOrd="0" presId="urn:microsoft.com/office/officeart/2005/8/layout/process3"/>
    <dgm:cxn modelId="{87BC27FF-4A55-4F02-AE62-E6AFD584F409}" type="presOf" srcId="{CCD87319-1762-45D0-AD30-89FBBE48B659}" destId="{E5266177-B716-4139-9C4E-C5F5A68D217F}" srcOrd="0" destOrd="1" presId="urn:microsoft.com/office/officeart/2005/8/layout/process3"/>
    <dgm:cxn modelId="{D7AF91FF-0C9F-48A5-86DD-5CEFBC7BC1BF}" type="presOf" srcId="{169A9375-BA6D-49EB-8465-91D5C4C0E547}" destId="{F34E8F4C-1668-464D-AA81-74A89F74DA56}" srcOrd="1" destOrd="0" presId="urn:microsoft.com/office/officeart/2005/8/layout/process3"/>
    <dgm:cxn modelId="{776663FA-C118-4C01-94C4-2FFD7D5D9EE9}" type="presParOf" srcId="{E4149CC8-C2DE-4EB3-82EB-26F0FD8C7F68}" destId="{66AFCB6A-0275-4054-80A8-1169E8DB206C}" srcOrd="0" destOrd="0" presId="urn:microsoft.com/office/officeart/2005/8/layout/process3"/>
    <dgm:cxn modelId="{7D37FF4E-62D6-4928-B308-3A5FCF6087A9}" type="presParOf" srcId="{66AFCB6A-0275-4054-80A8-1169E8DB206C}" destId="{276952E0-C083-4B04-92EC-B1E84594335B}" srcOrd="0" destOrd="0" presId="urn:microsoft.com/office/officeart/2005/8/layout/process3"/>
    <dgm:cxn modelId="{C019CE90-B92F-4349-A4BD-CDD1957C670D}" type="presParOf" srcId="{66AFCB6A-0275-4054-80A8-1169E8DB206C}" destId="{1ABA3E7B-621D-4E77-A09E-1B4CC5A7166A}" srcOrd="1" destOrd="0" presId="urn:microsoft.com/office/officeart/2005/8/layout/process3"/>
    <dgm:cxn modelId="{8ED1EA97-E5EE-4445-855F-F8ACEA862D82}" type="presParOf" srcId="{66AFCB6A-0275-4054-80A8-1169E8DB206C}" destId="{B7834467-6410-47C6-B90E-8AF54D5CBA3F}" srcOrd="2" destOrd="0" presId="urn:microsoft.com/office/officeart/2005/8/layout/process3"/>
    <dgm:cxn modelId="{12B7A1A0-81BB-41B0-8A02-9035C3D86137}" type="presParOf" srcId="{E4149CC8-C2DE-4EB3-82EB-26F0FD8C7F68}" destId="{9B63FA55-3C52-4A65-9E47-3950328482B8}" srcOrd="1" destOrd="0" presId="urn:microsoft.com/office/officeart/2005/8/layout/process3"/>
    <dgm:cxn modelId="{0D668585-D355-45EC-B3CA-6651AA27343E}" type="presParOf" srcId="{9B63FA55-3C52-4A65-9E47-3950328482B8}" destId="{2DD442FE-6C34-4929-AAB8-0FCD4D030D9C}" srcOrd="0" destOrd="0" presId="urn:microsoft.com/office/officeart/2005/8/layout/process3"/>
    <dgm:cxn modelId="{21C9AE27-702A-4E85-BD0B-8BDDC6252D1C}" type="presParOf" srcId="{E4149CC8-C2DE-4EB3-82EB-26F0FD8C7F68}" destId="{C1B48CF3-F580-4DBB-B32B-780577658C48}" srcOrd="2" destOrd="0" presId="urn:microsoft.com/office/officeart/2005/8/layout/process3"/>
    <dgm:cxn modelId="{CA071EEA-F174-4EB5-A22D-AD59B2FF80B6}" type="presParOf" srcId="{C1B48CF3-F580-4DBB-B32B-780577658C48}" destId="{A0B83DB3-0B85-4336-981C-4012E194B5A7}" srcOrd="0" destOrd="0" presId="urn:microsoft.com/office/officeart/2005/8/layout/process3"/>
    <dgm:cxn modelId="{45101E0E-4A43-41E8-8F09-157FDA14AF0F}" type="presParOf" srcId="{C1B48CF3-F580-4DBB-B32B-780577658C48}" destId="{9D1CBCC6-8F49-4066-A94E-865284D212C2}" srcOrd="1" destOrd="0" presId="urn:microsoft.com/office/officeart/2005/8/layout/process3"/>
    <dgm:cxn modelId="{A188E835-0776-419C-8ADF-FFBF42E0C281}" type="presParOf" srcId="{C1B48CF3-F580-4DBB-B32B-780577658C48}" destId="{F4225C78-B1D6-4737-A9F5-4889920CC743}" srcOrd="2" destOrd="0" presId="urn:microsoft.com/office/officeart/2005/8/layout/process3"/>
    <dgm:cxn modelId="{10AB40AA-AD0D-4524-85AA-92B5C99709B5}" type="presParOf" srcId="{E4149CC8-C2DE-4EB3-82EB-26F0FD8C7F68}" destId="{7AB1A90A-DA0A-43BD-8E74-6570B16B2D5C}" srcOrd="3" destOrd="0" presId="urn:microsoft.com/office/officeart/2005/8/layout/process3"/>
    <dgm:cxn modelId="{91447245-7C4B-42BC-9BFD-4FCA5D17A6FC}" type="presParOf" srcId="{7AB1A90A-DA0A-43BD-8E74-6570B16B2D5C}" destId="{0833C5DC-8D4E-4B11-A5BC-623030C1C066}" srcOrd="0" destOrd="0" presId="urn:microsoft.com/office/officeart/2005/8/layout/process3"/>
    <dgm:cxn modelId="{8CE8DC5A-5C93-4650-AA80-98F62301EC9E}" type="presParOf" srcId="{E4149CC8-C2DE-4EB3-82EB-26F0FD8C7F68}" destId="{1B2AC92F-EE5F-45CA-A90C-B5472BCA60A3}" srcOrd="4" destOrd="0" presId="urn:microsoft.com/office/officeart/2005/8/layout/process3"/>
    <dgm:cxn modelId="{39593992-FE69-4742-A4BD-211697DB05B7}" type="presParOf" srcId="{1B2AC92F-EE5F-45CA-A90C-B5472BCA60A3}" destId="{E490C59A-303B-43DD-BD7C-3A373FDD628D}" srcOrd="0" destOrd="0" presId="urn:microsoft.com/office/officeart/2005/8/layout/process3"/>
    <dgm:cxn modelId="{F780BD4F-D37F-4D3E-933B-67DE23E2C502}" type="presParOf" srcId="{1B2AC92F-EE5F-45CA-A90C-B5472BCA60A3}" destId="{A3649CF4-211D-42FA-B145-0377460825C2}" srcOrd="1" destOrd="0" presId="urn:microsoft.com/office/officeart/2005/8/layout/process3"/>
    <dgm:cxn modelId="{EB7C1F86-EBD3-4E08-B815-5BE99520DFEF}" type="presParOf" srcId="{1B2AC92F-EE5F-45CA-A90C-B5472BCA60A3}" destId="{9C36D579-9D4B-4D39-8AD4-4BFD874C3DCC}" srcOrd="2" destOrd="0" presId="urn:microsoft.com/office/officeart/2005/8/layout/process3"/>
    <dgm:cxn modelId="{70929E7C-E61D-46A7-9766-A53ACF486CF0}" type="presParOf" srcId="{E4149CC8-C2DE-4EB3-82EB-26F0FD8C7F68}" destId="{14046B87-B996-4EBA-8C92-87929DFE1E18}" srcOrd="5" destOrd="0" presId="urn:microsoft.com/office/officeart/2005/8/layout/process3"/>
    <dgm:cxn modelId="{289D60BC-C2AE-4465-AA8B-540BFD428346}" type="presParOf" srcId="{14046B87-B996-4EBA-8C92-87929DFE1E18}" destId="{46F6084B-D04D-4C17-B437-4A739DE04F89}" srcOrd="0" destOrd="0" presId="urn:microsoft.com/office/officeart/2005/8/layout/process3"/>
    <dgm:cxn modelId="{436911C4-A13A-4406-A072-D04F59206A39}" type="presParOf" srcId="{E4149CC8-C2DE-4EB3-82EB-26F0FD8C7F68}" destId="{A36A57EF-396E-465A-B252-4A519BB121B9}" srcOrd="6" destOrd="0" presId="urn:microsoft.com/office/officeart/2005/8/layout/process3"/>
    <dgm:cxn modelId="{500A106D-96FE-4BE4-A875-425C5A27A34E}" type="presParOf" srcId="{A36A57EF-396E-465A-B252-4A519BB121B9}" destId="{E1B3A7C2-2434-4C0C-BF67-61FFE4917B29}" srcOrd="0" destOrd="0" presId="urn:microsoft.com/office/officeart/2005/8/layout/process3"/>
    <dgm:cxn modelId="{C77A2BC3-E6FD-46CA-B794-DF8C542336D9}" type="presParOf" srcId="{A36A57EF-396E-465A-B252-4A519BB121B9}" destId="{8188C9DF-4331-40AA-B2E3-732363EB8D65}" srcOrd="1" destOrd="0" presId="urn:microsoft.com/office/officeart/2005/8/layout/process3"/>
    <dgm:cxn modelId="{A4DC93E2-DAA0-4FE7-82A9-5477065A7150}" type="presParOf" srcId="{A36A57EF-396E-465A-B252-4A519BB121B9}" destId="{E5266177-B716-4139-9C4E-C5F5A68D217F}" srcOrd="2" destOrd="0" presId="urn:microsoft.com/office/officeart/2005/8/layout/process3"/>
    <dgm:cxn modelId="{5B3584BD-BC4F-4DC4-A275-0E7852A747DD}" type="presParOf" srcId="{E4149CC8-C2DE-4EB3-82EB-26F0FD8C7F68}" destId="{1D2A3C0D-F79C-4948-9459-BD8E6D7EB2CC}" srcOrd="7" destOrd="0" presId="urn:microsoft.com/office/officeart/2005/8/layout/process3"/>
    <dgm:cxn modelId="{E5814D1F-CC0D-4C29-8033-F4763B6BC131}" type="presParOf" srcId="{1D2A3C0D-F79C-4948-9459-BD8E6D7EB2CC}" destId="{F34E8F4C-1668-464D-AA81-74A89F74DA56}" srcOrd="0" destOrd="0" presId="urn:microsoft.com/office/officeart/2005/8/layout/process3"/>
    <dgm:cxn modelId="{A0AA6344-8D5F-4DD9-AE32-785596CABBC3}" type="presParOf" srcId="{E4149CC8-C2DE-4EB3-82EB-26F0FD8C7F68}" destId="{4FFE8FBE-DDF0-47D0-8F19-5902B96502CF}" srcOrd="8" destOrd="0" presId="urn:microsoft.com/office/officeart/2005/8/layout/process3"/>
    <dgm:cxn modelId="{AD9291BF-7129-437E-B699-3DFB3E6CAC65}" type="presParOf" srcId="{4FFE8FBE-DDF0-47D0-8F19-5902B96502CF}" destId="{A36894B2-B200-4A4E-B5FC-23C39004D2D0}" srcOrd="0" destOrd="0" presId="urn:microsoft.com/office/officeart/2005/8/layout/process3"/>
    <dgm:cxn modelId="{2D8FA571-4A6C-4B0D-B200-95B9494AB91D}" type="presParOf" srcId="{4FFE8FBE-DDF0-47D0-8F19-5902B96502CF}" destId="{D8700D55-E979-4748-9D14-99FA3E08310F}" srcOrd="1" destOrd="0" presId="urn:microsoft.com/office/officeart/2005/8/layout/process3"/>
    <dgm:cxn modelId="{6F087828-41AD-4CF4-A9A0-C83ADA8B5463}" type="presParOf" srcId="{4FFE8FBE-DDF0-47D0-8F19-5902B96502CF}" destId="{06DA4FD9-6101-4384-9561-5AD9285C7A7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48ACB4-24B9-47BB-B5F6-DB50E2CECB4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A0E136B-0F1E-43F9-BBA2-4890041E2704}">
      <dgm:prSet phldrT="[Text]"/>
      <dgm:spPr/>
      <dgm:t>
        <a:bodyPr/>
        <a:lstStyle/>
        <a:p>
          <a:r>
            <a:rPr lang="en-GB" dirty="0"/>
            <a:t>First look and Efficiency</a:t>
          </a:r>
        </a:p>
      </dgm:t>
    </dgm:pt>
    <dgm:pt modelId="{46D1C455-ACEA-4AA7-B2D3-F30075A59422}" type="parTrans" cxnId="{B0A1D39F-6EFF-4C37-ABFB-BDAFEF2C266E}">
      <dgm:prSet/>
      <dgm:spPr/>
      <dgm:t>
        <a:bodyPr/>
        <a:lstStyle/>
        <a:p>
          <a:endParaRPr lang="en-GB"/>
        </a:p>
      </dgm:t>
    </dgm:pt>
    <dgm:pt modelId="{02ECC633-38B8-4DE6-82E2-8AAC52421505}" type="sibTrans" cxnId="{B0A1D39F-6EFF-4C37-ABFB-BDAFEF2C266E}">
      <dgm:prSet/>
      <dgm:spPr/>
      <dgm:t>
        <a:bodyPr/>
        <a:lstStyle/>
        <a:p>
          <a:endParaRPr lang="en-GB"/>
        </a:p>
      </dgm:t>
    </dgm:pt>
    <dgm:pt modelId="{208BAAD8-F4F2-4BAD-8120-0C0DDAAFF3BB}">
      <dgm:prSet phldrT="[Text]"/>
      <dgm:spPr/>
      <dgm:t>
        <a:bodyPr/>
        <a:lstStyle/>
        <a:p>
          <a:r>
            <a:rPr lang="en-GB" dirty="0"/>
            <a:t>Binned plots</a:t>
          </a:r>
        </a:p>
      </dgm:t>
    </dgm:pt>
    <dgm:pt modelId="{5205420E-67A7-44C1-BA25-717D4D2E9EE7}" type="parTrans" cxnId="{CF45EC2F-B662-4C3E-B219-36CDC18654F6}">
      <dgm:prSet/>
      <dgm:spPr/>
      <dgm:t>
        <a:bodyPr/>
        <a:lstStyle/>
        <a:p>
          <a:endParaRPr lang="en-GB"/>
        </a:p>
      </dgm:t>
    </dgm:pt>
    <dgm:pt modelId="{AD3731F0-051B-4D2B-8099-D4D5E41FD638}" type="sibTrans" cxnId="{CF45EC2F-B662-4C3E-B219-36CDC18654F6}">
      <dgm:prSet/>
      <dgm:spPr/>
      <dgm:t>
        <a:bodyPr/>
        <a:lstStyle/>
        <a:p>
          <a:endParaRPr lang="en-GB"/>
        </a:p>
      </dgm:t>
    </dgm:pt>
    <dgm:pt modelId="{634EB942-1835-466E-B49F-B4852EFF4ECA}">
      <dgm:prSet phldrT="[Text]"/>
      <dgm:spPr/>
      <dgm:t>
        <a:bodyPr/>
        <a:lstStyle/>
        <a:p>
          <a:r>
            <a:rPr lang="en-GB" dirty="0"/>
            <a:t>Polynomial fitting</a:t>
          </a:r>
        </a:p>
      </dgm:t>
    </dgm:pt>
    <dgm:pt modelId="{9E70A86A-0061-4911-A0B6-957C611DD00E}" type="parTrans" cxnId="{03B51BB4-1036-47BB-AAE2-16A4CC7A1D35}">
      <dgm:prSet/>
      <dgm:spPr/>
      <dgm:t>
        <a:bodyPr/>
        <a:lstStyle/>
        <a:p>
          <a:endParaRPr lang="en-GB"/>
        </a:p>
      </dgm:t>
    </dgm:pt>
    <dgm:pt modelId="{2761B445-07F8-4CD6-AAEA-9E8EDBD88ECE}" type="sibTrans" cxnId="{03B51BB4-1036-47BB-AAE2-16A4CC7A1D35}">
      <dgm:prSet/>
      <dgm:spPr/>
      <dgm:t>
        <a:bodyPr/>
        <a:lstStyle/>
        <a:p>
          <a:endParaRPr lang="en-GB"/>
        </a:p>
      </dgm:t>
    </dgm:pt>
    <dgm:pt modelId="{B19AC49D-2001-4E2E-885A-75A667BEAE83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EFE75A68-0C3E-4C6E-8DE1-84167B3EF9EC}" type="parTrans" cxnId="{A0341E70-54BA-469B-BAE4-D4A7F5948057}">
      <dgm:prSet/>
      <dgm:spPr/>
      <dgm:t>
        <a:bodyPr/>
        <a:lstStyle/>
        <a:p>
          <a:endParaRPr lang="en-GB"/>
        </a:p>
      </dgm:t>
    </dgm:pt>
    <dgm:pt modelId="{BF61ADB6-3170-42A9-A4D9-F0EAB46CDD89}" type="sibTrans" cxnId="{A0341E70-54BA-469B-BAE4-D4A7F5948057}">
      <dgm:prSet/>
      <dgm:spPr/>
      <dgm:t>
        <a:bodyPr/>
        <a:lstStyle/>
        <a:p>
          <a:endParaRPr lang="en-GB"/>
        </a:p>
      </dgm:t>
    </dgm:pt>
    <dgm:pt modelId="{D2C0A433-2904-47A5-8E30-243D457C4CB3}">
      <dgm:prSet phldrT="[Text]"/>
      <dgm:spPr/>
      <dgm:t>
        <a:bodyPr/>
        <a:lstStyle/>
        <a:p>
          <a:r>
            <a:rPr lang="en-GB" dirty="0"/>
            <a:t>Stability of </a:t>
          </a:r>
          <a:r>
            <a:rPr lang="en-GB" dirty="0" err="1"/>
            <a:t>Dalitz</a:t>
          </a:r>
          <a:r>
            <a:rPr lang="en-GB" dirty="0"/>
            <a:t> space</a:t>
          </a:r>
        </a:p>
      </dgm:t>
    </dgm:pt>
    <dgm:pt modelId="{F368AB72-A262-4970-8192-D8D39498DA11}" type="parTrans" cxnId="{4013B34F-A6FE-4ACE-B47D-C6136E2C4A5E}">
      <dgm:prSet/>
      <dgm:spPr/>
      <dgm:t>
        <a:bodyPr/>
        <a:lstStyle/>
        <a:p>
          <a:endParaRPr lang="en-GB"/>
        </a:p>
      </dgm:t>
    </dgm:pt>
    <dgm:pt modelId="{40D6D71B-E83E-47D7-8E8E-2A5B41536EAA}" type="sibTrans" cxnId="{4013B34F-A6FE-4ACE-B47D-C6136E2C4A5E}">
      <dgm:prSet/>
      <dgm:spPr/>
      <dgm:t>
        <a:bodyPr/>
        <a:lstStyle/>
        <a:p>
          <a:endParaRPr lang="en-GB"/>
        </a:p>
      </dgm:t>
    </dgm:pt>
    <dgm:pt modelId="{D6B6D6F7-1222-4798-8A4A-2D32DC7AB122}">
      <dgm:prSet phldrT="[Text]"/>
      <dgm:spPr/>
      <dgm:t>
        <a:bodyPr/>
        <a:lstStyle/>
        <a:p>
          <a:r>
            <a:rPr lang="en-GB" dirty="0"/>
            <a:t>Removing edge bins</a:t>
          </a:r>
        </a:p>
      </dgm:t>
    </dgm:pt>
    <dgm:pt modelId="{283801D2-5026-4890-8CD6-B1D0C36C0482}" type="parTrans" cxnId="{9803B9FD-16CF-4C2F-8AA6-5A3BE1CE905E}">
      <dgm:prSet/>
      <dgm:spPr/>
      <dgm:t>
        <a:bodyPr/>
        <a:lstStyle/>
        <a:p>
          <a:endParaRPr lang="en-GB"/>
        </a:p>
      </dgm:t>
    </dgm:pt>
    <dgm:pt modelId="{A6107F1B-C13B-46C4-93DD-4F5320592BD3}" type="sibTrans" cxnId="{9803B9FD-16CF-4C2F-8AA6-5A3BE1CE905E}">
      <dgm:prSet/>
      <dgm:spPr/>
      <dgm:t>
        <a:bodyPr/>
        <a:lstStyle/>
        <a:p>
          <a:endParaRPr lang="en-GB"/>
        </a:p>
      </dgm:t>
    </dgm:pt>
    <dgm:pt modelId="{7DB43558-02B0-485C-AE3D-512D47789317}">
      <dgm:prSet phldrT="[Text]"/>
      <dgm:spPr/>
      <dgm:t>
        <a:bodyPr/>
        <a:lstStyle/>
        <a:p>
          <a:r>
            <a:rPr lang="en-GB" dirty="0"/>
            <a:t>Calculating efficiency and errors</a:t>
          </a:r>
        </a:p>
      </dgm:t>
    </dgm:pt>
    <dgm:pt modelId="{62995D21-B4D2-46CD-8E8A-B9B213F7A67E}" type="parTrans" cxnId="{8CC4E9B3-8F97-473C-99BD-3920ED26D8CA}">
      <dgm:prSet/>
      <dgm:spPr/>
      <dgm:t>
        <a:bodyPr/>
        <a:lstStyle/>
        <a:p>
          <a:endParaRPr lang="en-GB"/>
        </a:p>
      </dgm:t>
    </dgm:pt>
    <dgm:pt modelId="{9F6A81BA-C134-4226-BA8B-F79945F92E39}" type="sibTrans" cxnId="{8CC4E9B3-8F97-473C-99BD-3920ED26D8CA}">
      <dgm:prSet/>
      <dgm:spPr/>
      <dgm:t>
        <a:bodyPr/>
        <a:lstStyle/>
        <a:p>
          <a:endParaRPr lang="en-GB"/>
        </a:p>
      </dgm:t>
    </dgm:pt>
    <dgm:pt modelId="{E1934E37-963D-4259-85CF-2601C59C0DB5}">
      <dgm:prSet phldrT="[Text]"/>
      <dgm:spPr/>
      <dgm:t>
        <a:bodyPr/>
        <a:lstStyle/>
        <a:p>
          <a:r>
            <a:rPr lang="en-GB" dirty="0"/>
            <a:t>Kernel Density Estimation</a:t>
          </a:r>
        </a:p>
      </dgm:t>
    </dgm:pt>
    <dgm:pt modelId="{F1B128B9-E4B2-4318-BF13-3DE53234D1D3}" type="parTrans" cxnId="{D28849F7-00FD-43DC-9300-DF34174B5C67}">
      <dgm:prSet/>
      <dgm:spPr/>
      <dgm:t>
        <a:bodyPr/>
        <a:lstStyle/>
        <a:p>
          <a:endParaRPr lang="en-GB"/>
        </a:p>
      </dgm:t>
    </dgm:pt>
    <dgm:pt modelId="{169A9375-BA6D-49EB-8465-91D5C4C0E547}" type="sibTrans" cxnId="{D28849F7-00FD-43DC-9300-DF34174B5C67}">
      <dgm:prSet/>
      <dgm:spPr/>
      <dgm:t>
        <a:bodyPr/>
        <a:lstStyle/>
        <a:p>
          <a:endParaRPr lang="en-GB"/>
        </a:p>
      </dgm:t>
    </dgm:pt>
    <dgm:pt modelId="{ACC4E10A-6102-45E0-B6B2-B5293DD498AE}">
      <dgm:prSet phldrT="[Text]"/>
      <dgm:spPr/>
      <dgm:t>
        <a:bodyPr/>
        <a:lstStyle/>
        <a:p>
          <a:r>
            <a:rPr lang="en-GB" dirty="0"/>
            <a:t>Overview &amp; </a:t>
          </a:r>
          <a:r>
            <a:rPr lang="en-GB" dirty="0" err="1"/>
            <a:t>unbinned</a:t>
          </a:r>
          <a:r>
            <a:rPr lang="en-GB" dirty="0"/>
            <a:t> plots</a:t>
          </a:r>
        </a:p>
      </dgm:t>
    </dgm:pt>
    <dgm:pt modelId="{2D43BDB7-F904-4838-9C62-FF1E97AB72B4}" type="parTrans" cxnId="{F09E045D-9D34-445C-B503-631CEF089D01}">
      <dgm:prSet/>
      <dgm:spPr/>
      <dgm:t>
        <a:bodyPr/>
        <a:lstStyle/>
        <a:p>
          <a:endParaRPr lang="en-GB"/>
        </a:p>
      </dgm:t>
    </dgm:pt>
    <dgm:pt modelId="{2F7DF811-849D-427F-81C8-623DCF605B87}" type="sibTrans" cxnId="{F09E045D-9D34-445C-B503-631CEF089D01}">
      <dgm:prSet/>
      <dgm:spPr/>
      <dgm:t>
        <a:bodyPr/>
        <a:lstStyle/>
        <a:p>
          <a:endParaRPr lang="en-GB"/>
        </a:p>
      </dgm:t>
    </dgm:pt>
    <dgm:pt modelId="{33453946-8A0D-4F96-BFBF-0EF50889F49F}">
      <dgm:prSet phldrT="[Text]"/>
      <dgm:spPr/>
      <dgm:t>
        <a:bodyPr/>
        <a:lstStyle/>
        <a:p>
          <a:r>
            <a:rPr lang="en-GB" dirty="0"/>
            <a:t>Square </a:t>
          </a:r>
          <a:r>
            <a:rPr lang="en-GB" dirty="0" err="1"/>
            <a:t>Dalitz</a:t>
          </a:r>
          <a:r>
            <a:rPr lang="en-GB" dirty="0"/>
            <a:t> plots</a:t>
          </a:r>
        </a:p>
      </dgm:t>
    </dgm:pt>
    <dgm:pt modelId="{A3438BAB-D617-475B-AF94-697B02033980}" type="parTrans" cxnId="{7AAA6D7A-42AE-4502-9C9F-5F5AAB6B9E30}">
      <dgm:prSet/>
      <dgm:spPr/>
      <dgm:t>
        <a:bodyPr/>
        <a:lstStyle/>
        <a:p>
          <a:endParaRPr lang="en-GB"/>
        </a:p>
      </dgm:t>
    </dgm:pt>
    <dgm:pt modelId="{7947818F-4D1D-4A14-ACDA-9B9BEFAA226C}" type="sibTrans" cxnId="{7AAA6D7A-42AE-4502-9C9F-5F5AAB6B9E30}">
      <dgm:prSet/>
      <dgm:spPr/>
      <dgm:t>
        <a:bodyPr/>
        <a:lstStyle/>
        <a:p>
          <a:endParaRPr lang="en-GB"/>
        </a:p>
      </dgm:t>
    </dgm:pt>
    <dgm:pt modelId="{8CA9611C-2E9A-459B-B323-F4A6ED9BB580}">
      <dgm:prSet phldrT="[Text]"/>
      <dgm:spPr/>
      <dgm:t>
        <a:bodyPr/>
        <a:lstStyle/>
        <a:p>
          <a:r>
            <a:rPr lang="en-GB" dirty="0"/>
            <a:t>Motivation</a:t>
          </a:r>
        </a:p>
      </dgm:t>
    </dgm:pt>
    <dgm:pt modelId="{30ACB60C-C738-4DD5-8F9A-7FE7F7A23E01}" type="parTrans" cxnId="{1A2465C4-9640-4902-BD9B-D1BF038CFFDC}">
      <dgm:prSet/>
      <dgm:spPr/>
      <dgm:t>
        <a:bodyPr/>
        <a:lstStyle/>
        <a:p>
          <a:endParaRPr lang="en-GB"/>
        </a:p>
      </dgm:t>
    </dgm:pt>
    <dgm:pt modelId="{9A9854EC-97B1-424A-8C0A-0E7774F8759A}" type="sibTrans" cxnId="{1A2465C4-9640-4902-BD9B-D1BF038CFFDC}">
      <dgm:prSet/>
      <dgm:spPr/>
      <dgm:t>
        <a:bodyPr/>
        <a:lstStyle/>
        <a:p>
          <a:endParaRPr lang="en-GB"/>
        </a:p>
      </dgm:t>
    </dgm:pt>
    <dgm:pt modelId="{7D6D7D57-B82A-43C1-B253-EBB672460CD1}">
      <dgm:prSet phldrT="[Text]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F341CAAA-A1E3-462E-98E4-65AC441A61A0}" type="parTrans" cxnId="{45D22F4D-80A6-456F-B5F3-626D78A709E7}">
      <dgm:prSet/>
      <dgm:spPr/>
      <dgm:t>
        <a:bodyPr/>
        <a:lstStyle/>
        <a:p>
          <a:endParaRPr lang="en-GB"/>
        </a:p>
      </dgm:t>
    </dgm:pt>
    <dgm:pt modelId="{13B99CDD-81B1-4C65-91D1-B31D7A838BF2}" type="sibTrans" cxnId="{45D22F4D-80A6-456F-B5F3-626D78A709E7}">
      <dgm:prSet/>
      <dgm:spPr/>
      <dgm:t>
        <a:bodyPr/>
        <a:lstStyle/>
        <a:p>
          <a:endParaRPr lang="en-GB"/>
        </a:p>
      </dgm:t>
    </dgm:pt>
    <dgm:pt modelId="{7BC868FE-2E02-4B73-B8DD-C0727ECEA194}">
      <dgm:prSet phldrT="[Text]"/>
      <dgm:spPr/>
      <dgm:t>
        <a:bodyPr/>
        <a:lstStyle/>
        <a:p>
          <a:r>
            <a:rPr lang="en-GB" dirty="0"/>
            <a:t>Folding along the diagonal</a:t>
          </a:r>
        </a:p>
      </dgm:t>
    </dgm:pt>
    <dgm:pt modelId="{F8AE74DE-5299-42EF-844D-2081956A92EA}" type="parTrans" cxnId="{A0E1CA93-C88F-4B1A-AE4E-BDE7E1A3C869}">
      <dgm:prSet/>
      <dgm:spPr/>
      <dgm:t>
        <a:bodyPr/>
        <a:lstStyle/>
        <a:p>
          <a:endParaRPr lang="en-GB"/>
        </a:p>
      </dgm:t>
    </dgm:pt>
    <dgm:pt modelId="{2983C3EE-876E-40EB-B41C-53F93B52E7FD}" type="sibTrans" cxnId="{A0E1CA93-C88F-4B1A-AE4E-BDE7E1A3C869}">
      <dgm:prSet/>
      <dgm:spPr/>
      <dgm:t>
        <a:bodyPr/>
        <a:lstStyle/>
        <a:p>
          <a:endParaRPr lang="en-GB"/>
        </a:p>
      </dgm:t>
    </dgm:pt>
    <dgm:pt modelId="{CCD87319-1762-45D0-AD30-89FBBE48B659}">
      <dgm:prSet phldrT="[Text]"/>
      <dgm:spPr/>
      <dgm:t>
        <a:bodyPr/>
        <a:lstStyle/>
        <a:p>
          <a:r>
            <a:rPr lang="en-GB" dirty="0"/>
            <a:t>Optimising for the bandwidth</a:t>
          </a:r>
        </a:p>
      </dgm:t>
    </dgm:pt>
    <dgm:pt modelId="{DDD9B292-B11A-45A5-96DD-F4A519E32F0C}" type="parTrans" cxnId="{299FC6E7-4D7F-4CEB-A0ED-E384D1D77423}">
      <dgm:prSet/>
      <dgm:spPr/>
      <dgm:t>
        <a:bodyPr/>
        <a:lstStyle/>
        <a:p>
          <a:endParaRPr lang="en-GB"/>
        </a:p>
      </dgm:t>
    </dgm:pt>
    <dgm:pt modelId="{5B44EC85-D0F8-43D5-B25C-7F8D945A1A2A}" type="sibTrans" cxnId="{299FC6E7-4D7F-4CEB-A0ED-E384D1D77423}">
      <dgm:prSet/>
      <dgm:spPr/>
      <dgm:t>
        <a:bodyPr/>
        <a:lstStyle/>
        <a:p>
          <a:endParaRPr lang="en-GB"/>
        </a:p>
      </dgm:t>
    </dgm:pt>
    <dgm:pt modelId="{3E5EB0ED-3F2F-4CB3-AF20-022D33BA20B8}">
      <dgm:prSet phldrT="[Text]"/>
      <dgm:spPr/>
      <dgm:t>
        <a:bodyPr/>
        <a:lstStyle/>
        <a:p>
          <a:r>
            <a:rPr lang="en-GB" dirty="0"/>
            <a:t>Re-</a:t>
          </a:r>
          <a:r>
            <a:rPr lang="en-GB" dirty="0" err="1"/>
            <a:t>optimsing</a:t>
          </a:r>
          <a:r>
            <a:rPr lang="en-GB" dirty="0"/>
            <a:t> for the bandwidth</a:t>
          </a:r>
        </a:p>
      </dgm:t>
    </dgm:pt>
    <dgm:pt modelId="{55DCDF4E-A1CC-42AB-8314-74EDC1671010}" type="parTrans" cxnId="{FA83D0DC-F12C-4B21-8D83-896330AF8B03}">
      <dgm:prSet/>
      <dgm:spPr/>
      <dgm:t>
        <a:bodyPr/>
        <a:lstStyle/>
        <a:p>
          <a:endParaRPr lang="en-GB"/>
        </a:p>
      </dgm:t>
    </dgm:pt>
    <dgm:pt modelId="{0BC0D595-B101-4D84-8D3D-8BB4DCE07DD5}" type="sibTrans" cxnId="{FA83D0DC-F12C-4B21-8D83-896330AF8B03}">
      <dgm:prSet/>
      <dgm:spPr/>
      <dgm:t>
        <a:bodyPr/>
        <a:lstStyle/>
        <a:p>
          <a:endParaRPr lang="en-GB"/>
        </a:p>
      </dgm:t>
    </dgm:pt>
    <dgm:pt modelId="{FBE95A8D-F7AA-4946-8666-9355A80134AF}">
      <dgm:prSet phldrT="[Text]"/>
      <dgm:spPr/>
      <dgm:t>
        <a:bodyPr/>
        <a:lstStyle/>
        <a:p>
          <a:r>
            <a:rPr lang="en-GB" dirty="0"/>
            <a:t>Reflecting boundary conditions</a:t>
          </a:r>
        </a:p>
      </dgm:t>
    </dgm:pt>
    <dgm:pt modelId="{7CF53CC3-8BAC-47B7-91FC-D10F7D4C4DB1}" type="parTrans" cxnId="{1EAD0693-6CF9-4B9C-BDEE-199C148F3C2D}">
      <dgm:prSet/>
      <dgm:spPr/>
      <dgm:t>
        <a:bodyPr/>
        <a:lstStyle/>
        <a:p>
          <a:endParaRPr lang="en-GB"/>
        </a:p>
      </dgm:t>
    </dgm:pt>
    <dgm:pt modelId="{3334BE1F-6CC9-42F7-BB4C-47F4038B29B4}" type="sibTrans" cxnId="{1EAD0693-6CF9-4B9C-BDEE-199C148F3C2D}">
      <dgm:prSet/>
      <dgm:spPr/>
      <dgm:t>
        <a:bodyPr/>
        <a:lstStyle/>
        <a:p>
          <a:endParaRPr lang="en-GB"/>
        </a:p>
      </dgm:t>
    </dgm:pt>
    <dgm:pt modelId="{E7D52B51-8B7D-4A6B-8DE4-E4053DD9A7E2}">
      <dgm:prSet phldrT="[Text]"/>
      <dgm:spPr/>
      <dgm:t>
        <a:bodyPr/>
        <a:lstStyle/>
        <a:p>
          <a:r>
            <a:rPr lang="en-GB" dirty="0"/>
            <a:t>Invariant mass projection</a:t>
          </a:r>
        </a:p>
      </dgm:t>
    </dgm:pt>
    <dgm:pt modelId="{C58BC507-FCDB-4757-861F-E4FA8A2423C4}" type="parTrans" cxnId="{E0AA4E06-F5F5-4FEA-BB24-7E0E30C367D9}">
      <dgm:prSet/>
      <dgm:spPr/>
      <dgm:t>
        <a:bodyPr/>
        <a:lstStyle/>
        <a:p>
          <a:endParaRPr lang="en-GB"/>
        </a:p>
      </dgm:t>
    </dgm:pt>
    <dgm:pt modelId="{BE7CB416-7DAD-4A02-B10B-D53DCA2A5D81}" type="sibTrans" cxnId="{E0AA4E06-F5F5-4FEA-BB24-7E0E30C367D9}">
      <dgm:prSet/>
      <dgm:spPr/>
      <dgm:t>
        <a:bodyPr/>
        <a:lstStyle/>
        <a:p>
          <a:endParaRPr lang="en-GB"/>
        </a:p>
      </dgm:t>
    </dgm:pt>
    <dgm:pt modelId="{E4149CC8-C2DE-4EB3-82EB-26F0FD8C7F68}" type="pres">
      <dgm:prSet presAssocID="{F248ACB4-24B9-47BB-B5F6-DB50E2CECB4F}" presName="linearFlow" presStyleCnt="0">
        <dgm:presLayoutVars>
          <dgm:dir/>
          <dgm:animLvl val="lvl"/>
          <dgm:resizeHandles val="exact"/>
        </dgm:presLayoutVars>
      </dgm:prSet>
      <dgm:spPr/>
    </dgm:pt>
    <dgm:pt modelId="{66AFCB6A-0275-4054-80A8-1169E8DB206C}" type="pres">
      <dgm:prSet presAssocID="{EA0E136B-0F1E-43F9-BBA2-4890041E2704}" presName="composite" presStyleCnt="0"/>
      <dgm:spPr/>
    </dgm:pt>
    <dgm:pt modelId="{276952E0-C083-4B04-92EC-B1E84594335B}" type="pres">
      <dgm:prSet presAssocID="{EA0E136B-0F1E-43F9-BBA2-4890041E2704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1ABA3E7B-621D-4E77-A09E-1B4CC5A7166A}" type="pres">
      <dgm:prSet presAssocID="{EA0E136B-0F1E-43F9-BBA2-4890041E2704}" presName="parSh" presStyleLbl="node1" presStyleIdx="0" presStyleCnt="5"/>
      <dgm:spPr/>
    </dgm:pt>
    <dgm:pt modelId="{B7834467-6410-47C6-B90E-8AF54D5CBA3F}" type="pres">
      <dgm:prSet presAssocID="{EA0E136B-0F1E-43F9-BBA2-4890041E2704}" presName="desTx" presStyleLbl="fgAcc1" presStyleIdx="0" presStyleCnt="5">
        <dgm:presLayoutVars>
          <dgm:bulletEnabled val="1"/>
        </dgm:presLayoutVars>
      </dgm:prSet>
      <dgm:spPr/>
    </dgm:pt>
    <dgm:pt modelId="{9B63FA55-3C52-4A65-9E47-3950328482B8}" type="pres">
      <dgm:prSet presAssocID="{02ECC633-38B8-4DE6-82E2-8AAC52421505}" presName="sibTrans" presStyleLbl="sibTrans2D1" presStyleIdx="0" presStyleCnt="4"/>
      <dgm:spPr/>
    </dgm:pt>
    <dgm:pt modelId="{2DD442FE-6C34-4929-AAB8-0FCD4D030D9C}" type="pres">
      <dgm:prSet presAssocID="{02ECC633-38B8-4DE6-82E2-8AAC52421505}" presName="connTx" presStyleLbl="sibTrans2D1" presStyleIdx="0" presStyleCnt="4"/>
      <dgm:spPr/>
    </dgm:pt>
    <dgm:pt modelId="{C1B48CF3-F580-4DBB-B32B-780577658C48}" type="pres">
      <dgm:prSet presAssocID="{634EB942-1835-466E-B49F-B4852EFF4ECA}" presName="composite" presStyleCnt="0"/>
      <dgm:spPr/>
    </dgm:pt>
    <dgm:pt modelId="{A0B83DB3-0B85-4336-981C-4012E194B5A7}" type="pres">
      <dgm:prSet presAssocID="{634EB942-1835-466E-B49F-B4852EFF4ECA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D1CBCC6-8F49-4066-A94E-865284D212C2}" type="pres">
      <dgm:prSet presAssocID="{634EB942-1835-466E-B49F-B4852EFF4ECA}" presName="parSh" presStyleLbl="node1" presStyleIdx="1" presStyleCnt="5"/>
      <dgm:spPr/>
    </dgm:pt>
    <dgm:pt modelId="{F4225C78-B1D6-4737-A9F5-4889920CC743}" type="pres">
      <dgm:prSet presAssocID="{634EB942-1835-466E-B49F-B4852EFF4ECA}" presName="desTx" presStyleLbl="fgAcc1" presStyleIdx="1" presStyleCnt="5">
        <dgm:presLayoutVars>
          <dgm:bulletEnabled val="1"/>
        </dgm:presLayoutVars>
      </dgm:prSet>
      <dgm:spPr/>
    </dgm:pt>
    <dgm:pt modelId="{7AB1A90A-DA0A-43BD-8E74-6570B16B2D5C}" type="pres">
      <dgm:prSet presAssocID="{2761B445-07F8-4CD6-AAEA-9E8EDBD88ECE}" presName="sibTrans" presStyleLbl="sibTrans2D1" presStyleIdx="1" presStyleCnt="4"/>
      <dgm:spPr/>
    </dgm:pt>
    <dgm:pt modelId="{0833C5DC-8D4E-4B11-A5BC-623030C1C066}" type="pres">
      <dgm:prSet presAssocID="{2761B445-07F8-4CD6-AAEA-9E8EDBD88ECE}" presName="connTx" presStyleLbl="sibTrans2D1" presStyleIdx="1" presStyleCnt="4"/>
      <dgm:spPr/>
    </dgm:pt>
    <dgm:pt modelId="{1B2AC92F-EE5F-45CA-A90C-B5472BCA60A3}" type="pres">
      <dgm:prSet presAssocID="{D2C0A433-2904-47A5-8E30-243D457C4CB3}" presName="composite" presStyleCnt="0"/>
      <dgm:spPr/>
    </dgm:pt>
    <dgm:pt modelId="{E490C59A-303B-43DD-BD7C-3A373FDD628D}" type="pres">
      <dgm:prSet presAssocID="{D2C0A433-2904-47A5-8E30-243D457C4CB3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3649CF4-211D-42FA-B145-0377460825C2}" type="pres">
      <dgm:prSet presAssocID="{D2C0A433-2904-47A5-8E30-243D457C4CB3}" presName="parSh" presStyleLbl="node1" presStyleIdx="2" presStyleCnt="5"/>
      <dgm:spPr/>
    </dgm:pt>
    <dgm:pt modelId="{9C36D579-9D4B-4D39-8AD4-4BFD874C3DCC}" type="pres">
      <dgm:prSet presAssocID="{D2C0A433-2904-47A5-8E30-243D457C4CB3}" presName="desTx" presStyleLbl="fgAcc1" presStyleIdx="2" presStyleCnt="5">
        <dgm:presLayoutVars>
          <dgm:bulletEnabled val="1"/>
        </dgm:presLayoutVars>
      </dgm:prSet>
      <dgm:spPr/>
    </dgm:pt>
    <dgm:pt modelId="{14046B87-B996-4EBA-8C92-87929DFE1E18}" type="pres">
      <dgm:prSet presAssocID="{40D6D71B-E83E-47D7-8E8E-2A5B41536EAA}" presName="sibTrans" presStyleLbl="sibTrans2D1" presStyleIdx="2" presStyleCnt="4"/>
      <dgm:spPr/>
    </dgm:pt>
    <dgm:pt modelId="{46F6084B-D04D-4C17-B437-4A739DE04F89}" type="pres">
      <dgm:prSet presAssocID="{40D6D71B-E83E-47D7-8E8E-2A5B41536EAA}" presName="connTx" presStyleLbl="sibTrans2D1" presStyleIdx="2" presStyleCnt="4"/>
      <dgm:spPr/>
    </dgm:pt>
    <dgm:pt modelId="{A36A57EF-396E-465A-B252-4A519BB121B9}" type="pres">
      <dgm:prSet presAssocID="{E1934E37-963D-4259-85CF-2601C59C0DB5}" presName="composite" presStyleCnt="0"/>
      <dgm:spPr/>
    </dgm:pt>
    <dgm:pt modelId="{E1B3A7C2-2434-4C0C-BF67-61FFE4917B29}" type="pres">
      <dgm:prSet presAssocID="{E1934E37-963D-4259-85CF-2601C59C0DB5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8188C9DF-4331-40AA-B2E3-732363EB8D65}" type="pres">
      <dgm:prSet presAssocID="{E1934E37-963D-4259-85CF-2601C59C0DB5}" presName="parSh" presStyleLbl="node1" presStyleIdx="3" presStyleCnt="5"/>
      <dgm:spPr/>
    </dgm:pt>
    <dgm:pt modelId="{E5266177-B716-4139-9C4E-C5F5A68D217F}" type="pres">
      <dgm:prSet presAssocID="{E1934E37-963D-4259-85CF-2601C59C0DB5}" presName="desTx" presStyleLbl="fgAcc1" presStyleIdx="3" presStyleCnt="5">
        <dgm:presLayoutVars>
          <dgm:bulletEnabled val="1"/>
        </dgm:presLayoutVars>
      </dgm:prSet>
      <dgm:spPr/>
    </dgm:pt>
    <dgm:pt modelId="{1D2A3C0D-F79C-4948-9459-BD8E6D7EB2CC}" type="pres">
      <dgm:prSet presAssocID="{169A9375-BA6D-49EB-8465-91D5C4C0E547}" presName="sibTrans" presStyleLbl="sibTrans2D1" presStyleIdx="3" presStyleCnt="4"/>
      <dgm:spPr/>
    </dgm:pt>
    <dgm:pt modelId="{F34E8F4C-1668-464D-AA81-74A89F74DA56}" type="pres">
      <dgm:prSet presAssocID="{169A9375-BA6D-49EB-8465-91D5C4C0E547}" presName="connTx" presStyleLbl="sibTrans2D1" presStyleIdx="3" presStyleCnt="4"/>
      <dgm:spPr/>
    </dgm:pt>
    <dgm:pt modelId="{4FFE8FBE-DDF0-47D0-8F19-5902B96502CF}" type="pres">
      <dgm:prSet presAssocID="{33453946-8A0D-4F96-BFBF-0EF50889F49F}" presName="composite" presStyleCnt="0"/>
      <dgm:spPr/>
    </dgm:pt>
    <dgm:pt modelId="{A36894B2-B200-4A4E-B5FC-23C39004D2D0}" type="pres">
      <dgm:prSet presAssocID="{33453946-8A0D-4F96-BFBF-0EF50889F49F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8700D55-E979-4748-9D14-99FA3E08310F}" type="pres">
      <dgm:prSet presAssocID="{33453946-8A0D-4F96-BFBF-0EF50889F49F}" presName="parSh" presStyleLbl="node1" presStyleIdx="4" presStyleCnt="5"/>
      <dgm:spPr/>
    </dgm:pt>
    <dgm:pt modelId="{06DA4FD9-6101-4384-9561-5AD9285C7A7C}" type="pres">
      <dgm:prSet presAssocID="{33453946-8A0D-4F96-BFBF-0EF50889F49F}" presName="desTx" presStyleLbl="fgAcc1" presStyleIdx="4" presStyleCnt="5" custScaleX="109908">
        <dgm:presLayoutVars>
          <dgm:bulletEnabled val="1"/>
        </dgm:presLayoutVars>
      </dgm:prSet>
      <dgm:spPr/>
    </dgm:pt>
  </dgm:ptLst>
  <dgm:cxnLst>
    <dgm:cxn modelId="{E0AA4E06-F5F5-4FEA-BB24-7E0E30C367D9}" srcId="{EA0E136B-0F1E-43F9-BBA2-4890041E2704}" destId="{E7D52B51-8B7D-4A6B-8DE4-E4053DD9A7E2}" srcOrd="1" destOrd="0" parTransId="{C58BC507-FCDB-4757-861F-E4FA8A2423C4}" sibTransId="{BE7CB416-7DAD-4A02-B10B-D53DCA2A5D81}"/>
    <dgm:cxn modelId="{0D34740D-6F51-4296-85E7-7BE3CA45CA3F}" type="presOf" srcId="{D2C0A433-2904-47A5-8E30-243D457C4CB3}" destId="{A3649CF4-211D-42FA-B145-0377460825C2}" srcOrd="1" destOrd="0" presId="urn:microsoft.com/office/officeart/2005/8/layout/process3"/>
    <dgm:cxn modelId="{ABE26E15-7A8D-4D62-B53A-97DD4821A1E3}" type="presOf" srcId="{3E5EB0ED-3F2F-4CB3-AF20-022D33BA20B8}" destId="{06DA4FD9-6101-4384-9561-5AD9285C7A7C}" srcOrd="0" destOrd="1" presId="urn:microsoft.com/office/officeart/2005/8/layout/process3"/>
    <dgm:cxn modelId="{792A3F22-C9E8-464F-A5C6-654FB95FC55A}" type="presOf" srcId="{634EB942-1835-466E-B49F-B4852EFF4ECA}" destId="{A0B83DB3-0B85-4336-981C-4012E194B5A7}" srcOrd="0" destOrd="0" presId="urn:microsoft.com/office/officeart/2005/8/layout/process3"/>
    <dgm:cxn modelId="{E361A72F-F717-4176-98FD-6FE1DB9526F0}" type="presOf" srcId="{2761B445-07F8-4CD6-AAEA-9E8EDBD88ECE}" destId="{7AB1A90A-DA0A-43BD-8E74-6570B16B2D5C}" srcOrd="0" destOrd="0" presId="urn:microsoft.com/office/officeart/2005/8/layout/process3"/>
    <dgm:cxn modelId="{CF45EC2F-B662-4C3E-B219-36CDC18654F6}" srcId="{EA0E136B-0F1E-43F9-BBA2-4890041E2704}" destId="{208BAAD8-F4F2-4BAD-8120-0C0DDAAFF3BB}" srcOrd="0" destOrd="0" parTransId="{5205420E-67A7-44C1-BA25-717D4D2E9EE7}" sibTransId="{AD3731F0-051B-4D2B-8099-D4D5E41FD638}"/>
    <dgm:cxn modelId="{A4D98837-79AE-4A88-8190-3806B2EB0CA8}" type="presOf" srcId="{7DB43558-02B0-485C-AE3D-512D47789317}" destId="{B7834467-6410-47C6-B90E-8AF54D5CBA3F}" srcOrd="0" destOrd="2" presId="urn:microsoft.com/office/officeart/2005/8/layout/process3"/>
    <dgm:cxn modelId="{F09E045D-9D34-445C-B503-631CEF089D01}" srcId="{E1934E37-963D-4259-85CF-2601C59C0DB5}" destId="{ACC4E10A-6102-45E0-B6B2-B5293DD498AE}" srcOrd="0" destOrd="0" parTransId="{2D43BDB7-F904-4838-9C62-FF1E97AB72B4}" sibTransId="{2F7DF811-849D-427F-81C8-623DCF605B87}"/>
    <dgm:cxn modelId="{1B853041-2110-451E-BF95-36793C27AB9D}" type="presOf" srcId="{634EB942-1835-466E-B49F-B4852EFF4ECA}" destId="{9D1CBCC6-8F49-4066-A94E-865284D212C2}" srcOrd="1" destOrd="0" presId="urn:microsoft.com/office/officeart/2005/8/layout/process3"/>
    <dgm:cxn modelId="{83D76265-D7A9-445F-B5BD-68D60D7617FC}" type="presOf" srcId="{40D6D71B-E83E-47D7-8E8E-2A5B41536EAA}" destId="{14046B87-B996-4EBA-8C92-87929DFE1E18}" srcOrd="0" destOrd="0" presId="urn:microsoft.com/office/officeart/2005/8/layout/process3"/>
    <dgm:cxn modelId="{2E64C366-7A2C-4D66-9A4B-A6DF459A7050}" type="presOf" srcId="{7BC868FE-2E02-4B73-B8DD-C0727ECEA194}" destId="{9C36D579-9D4B-4D39-8AD4-4BFD874C3DCC}" srcOrd="0" destOrd="1" presId="urn:microsoft.com/office/officeart/2005/8/layout/process3"/>
    <dgm:cxn modelId="{2FB53A48-AC26-4747-B187-E1A0A86B8B26}" type="presOf" srcId="{02ECC633-38B8-4DE6-82E2-8AAC52421505}" destId="{2DD442FE-6C34-4929-AAB8-0FCD4D030D9C}" srcOrd="1" destOrd="0" presId="urn:microsoft.com/office/officeart/2005/8/layout/process3"/>
    <dgm:cxn modelId="{45D22F4D-80A6-456F-B5F3-626D78A709E7}" srcId="{634EB942-1835-466E-B49F-B4852EFF4ECA}" destId="{7D6D7D57-B82A-43C1-B253-EBB672460CD1}" srcOrd="1" destOrd="0" parTransId="{F341CAAA-A1E3-462E-98E4-65AC441A61A0}" sibTransId="{13B99CDD-81B1-4C65-91D1-B31D7A838BF2}"/>
    <dgm:cxn modelId="{4013B34F-A6FE-4ACE-B47D-C6136E2C4A5E}" srcId="{F248ACB4-24B9-47BB-B5F6-DB50E2CECB4F}" destId="{D2C0A433-2904-47A5-8E30-243D457C4CB3}" srcOrd="2" destOrd="0" parTransId="{F368AB72-A262-4970-8192-D8D39498DA11}" sibTransId="{40D6D71B-E83E-47D7-8E8E-2A5B41536EAA}"/>
    <dgm:cxn modelId="{A0341E70-54BA-469B-BAE4-D4A7F5948057}" srcId="{634EB942-1835-466E-B49F-B4852EFF4ECA}" destId="{B19AC49D-2001-4E2E-885A-75A667BEAE83}" srcOrd="0" destOrd="0" parTransId="{EFE75A68-0C3E-4C6E-8DE1-84167B3EF9EC}" sibTransId="{BF61ADB6-3170-42A9-A4D9-F0EAB46CDD89}"/>
    <dgm:cxn modelId="{88E19276-5C33-4F22-8335-37579853CD27}" type="presOf" srcId="{EA0E136B-0F1E-43F9-BBA2-4890041E2704}" destId="{1ABA3E7B-621D-4E77-A09E-1B4CC5A7166A}" srcOrd="1" destOrd="0" presId="urn:microsoft.com/office/officeart/2005/8/layout/process3"/>
    <dgm:cxn modelId="{7AAA6D7A-42AE-4502-9C9F-5F5AAB6B9E30}" srcId="{F248ACB4-24B9-47BB-B5F6-DB50E2CECB4F}" destId="{33453946-8A0D-4F96-BFBF-0EF50889F49F}" srcOrd="4" destOrd="0" parTransId="{A3438BAB-D617-475B-AF94-697B02033980}" sibTransId="{7947818F-4D1D-4A14-ACDA-9B9BEFAA226C}"/>
    <dgm:cxn modelId="{7131677F-0821-4487-ADF4-795690FAD10C}" type="presOf" srcId="{40D6D71B-E83E-47D7-8E8E-2A5B41536EAA}" destId="{46F6084B-D04D-4C17-B437-4A739DE04F89}" srcOrd="1" destOrd="0" presId="urn:microsoft.com/office/officeart/2005/8/layout/process3"/>
    <dgm:cxn modelId="{C11FFC80-DA4A-44CD-B440-05A9BB365471}" type="presOf" srcId="{D6B6D6F7-1222-4798-8A4A-2D32DC7AB122}" destId="{9C36D579-9D4B-4D39-8AD4-4BFD874C3DCC}" srcOrd="0" destOrd="0" presId="urn:microsoft.com/office/officeart/2005/8/layout/process3"/>
    <dgm:cxn modelId="{DF92E481-D9F3-4DEA-AFC0-55ABB63CCD09}" type="presOf" srcId="{EA0E136B-0F1E-43F9-BBA2-4890041E2704}" destId="{276952E0-C083-4B04-92EC-B1E84594335B}" srcOrd="0" destOrd="0" presId="urn:microsoft.com/office/officeart/2005/8/layout/process3"/>
    <dgm:cxn modelId="{67EFBD8A-6781-4979-9D0B-B6BC60421B39}" type="presOf" srcId="{208BAAD8-F4F2-4BAD-8120-0C0DDAAFF3BB}" destId="{B7834467-6410-47C6-B90E-8AF54D5CBA3F}" srcOrd="0" destOrd="0" presId="urn:microsoft.com/office/officeart/2005/8/layout/process3"/>
    <dgm:cxn modelId="{00B1FC8B-6E54-4DCE-8095-40D8057D733C}" type="presOf" srcId="{D2C0A433-2904-47A5-8E30-243D457C4CB3}" destId="{E490C59A-303B-43DD-BD7C-3A373FDD628D}" srcOrd="0" destOrd="0" presId="urn:microsoft.com/office/officeart/2005/8/layout/process3"/>
    <dgm:cxn modelId="{689DAF8C-6BF9-4784-8A1E-7BDDC46E745D}" type="presOf" srcId="{33453946-8A0D-4F96-BFBF-0EF50889F49F}" destId="{A36894B2-B200-4A4E-B5FC-23C39004D2D0}" srcOrd="0" destOrd="0" presId="urn:microsoft.com/office/officeart/2005/8/layout/process3"/>
    <dgm:cxn modelId="{61083892-9D2D-47DE-AA2B-54C862F23388}" type="presOf" srcId="{E1934E37-963D-4259-85CF-2601C59C0DB5}" destId="{E1B3A7C2-2434-4C0C-BF67-61FFE4917B29}" srcOrd="0" destOrd="0" presId="urn:microsoft.com/office/officeart/2005/8/layout/process3"/>
    <dgm:cxn modelId="{1EAD0693-6CF9-4B9C-BDEE-199C148F3C2D}" srcId="{33453946-8A0D-4F96-BFBF-0EF50889F49F}" destId="{FBE95A8D-F7AA-4946-8666-9355A80134AF}" srcOrd="2" destOrd="0" parTransId="{7CF53CC3-8BAC-47B7-91FC-D10F7D4C4DB1}" sibTransId="{3334BE1F-6CC9-42F7-BB4C-47F4038B29B4}"/>
    <dgm:cxn modelId="{A0E1CA93-C88F-4B1A-AE4E-BDE7E1A3C869}" srcId="{D2C0A433-2904-47A5-8E30-243D457C4CB3}" destId="{7BC868FE-2E02-4B73-B8DD-C0727ECEA194}" srcOrd="1" destOrd="0" parTransId="{F8AE74DE-5299-42EF-844D-2081956A92EA}" sibTransId="{2983C3EE-876E-40EB-B41C-53F93B52E7FD}"/>
    <dgm:cxn modelId="{B0B9159A-C010-4733-B65D-EF673AF5ED99}" type="presOf" srcId="{E1934E37-963D-4259-85CF-2601C59C0DB5}" destId="{8188C9DF-4331-40AA-B2E3-732363EB8D65}" srcOrd="1" destOrd="0" presId="urn:microsoft.com/office/officeart/2005/8/layout/process3"/>
    <dgm:cxn modelId="{B0A1D39F-6EFF-4C37-ABFB-BDAFEF2C266E}" srcId="{F248ACB4-24B9-47BB-B5F6-DB50E2CECB4F}" destId="{EA0E136B-0F1E-43F9-BBA2-4890041E2704}" srcOrd="0" destOrd="0" parTransId="{46D1C455-ACEA-4AA7-B2D3-F30075A59422}" sibTransId="{02ECC633-38B8-4DE6-82E2-8AAC52421505}"/>
    <dgm:cxn modelId="{CB7842A0-574F-4D67-9FD8-49B64DF92D5C}" type="presOf" srcId="{F248ACB4-24B9-47BB-B5F6-DB50E2CECB4F}" destId="{E4149CC8-C2DE-4EB3-82EB-26F0FD8C7F68}" srcOrd="0" destOrd="0" presId="urn:microsoft.com/office/officeart/2005/8/layout/process3"/>
    <dgm:cxn modelId="{BCECFEA0-03D9-43CF-8348-518DD118835E}" type="presOf" srcId="{B19AC49D-2001-4E2E-885A-75A667BEAE83}" destId="{F4225C78-B1D6-4737-A9F5-4889920CC743}" srcOrd="0" destOrd="0" presId="urn:microsoft.com/office/officeart/2005/8/layout/process3"/>
    <dgm:cxn modelId="{A4CEBCA1-1787-4351-A5B5-9B55189F9282}" type="presOf" srcId="{ACC4E10A-6102-45E0-B6B2-B5293DD498AE}" destId="{E5266177-B716-4139-9C4E-C5F5A68D217F}" srcOrd="0" destOrd="0" presId="urn:microsoft.com/office/officeart/2005/8/layout/process3"/>
    <dgm:cxn modelId="{9BF2C4A5-B6A2-4868-9AB4-85C258682886}" type="presOf" srcId="{E7D52B51-8B7D-4A6B-8DE4-E4053DD9A7E2}" destId="{B7834467-6410-47C6-B90E-8AF54D5CBA3F}" srcOrd="0" destOrd="1" presId="urn:microsoft.com/office/officeart/2005/8/layout/process3"/>
    <dgm:cxn modelId="{F85A54B1-6C17-4AC1-9C07-9CABAF33AB50}" type="presOf" srcId="{02ECC633-38B8-4DE6-82E2-8AAC52421505}" destId="{9B63FA55-3C52-4A65-9E47-3950328482B8}" srcOrd="0" destOrd="0" presId="urn:microsoft.com/office/officeart/2005/8/layout/process3"/>
    <dgm:cxn modelId="{8CC4E9B3-8F97-473C-99BD-3920ED26D8CA}" srcId="{EA0E136B-0F1E-43F9-BBA2-4890041E2704}" destId="{7DB43558-02B0-485C-AE3D-512D47789317}" srcOrd="2" destOrd="0" parTransId="{62995D21-B4D2-46CD-8E8A-B9B213F7A67E}" sibTransId="{9F6A81BA-C134-4226-BA8B-F79945F92E39}"/>
    <dgm:cxn modelId="{03B51BB4-1036-47BB-AAE2-16A4CC7A1D35}" srcId="{F248ACB4-24B9-47BB-B5F6-DB50E2CECB4F}" destId="{634EB942-1835-466E-B49F-B4852EFF4ECA}" srcOrd="1" destOrd="0" parTransId="{9E70A86A-0061-4911-A0B6-957C611DD00E}" sibTransId="{2761B445-07F8-4CD6-AAEA-9E8EDBD88ECE}"/>
    <dgm:cxn modelId="{0B0E20BD-5030-4737-9F31-D6CD45F7D6FA}" type="presOf" srcId="{7D6D7D57-B82A-43C1-B253-EBB672460CD1}" destId="{F4225C78-B1D6-4737-A9F5-4889920CC743}" srcOrd="0" destOrd="1" presId="urn:microsoft.com/office/officeart/2005/8/layout/process3"/>
    <dgm:cxn modelId="{1A2465C4-9640-4902-BD9B-D1BF038CFFDC}" srcId="{33453946-8A0D-4F96-BFBF-0EF50889F49F}" destId="{8CA9611C-2E9A-459B-B323-F4A6ED9BB580}" srcOrd="0" destOrd="0" parTransId="{30ACB60C-C738-4DD5-8F9A-7FE7F7A23E01}" sibTransId="{9A9854EC-97B1-424A-8C0A-0E7774F8759A}"/>
    <dgm:cxn modelId="{66BBEDC5-5D0D-4CFB-946B-A10C6A18B6C0}" type="presOf" srcId="{169A9375-BA6D-49EB-8465-91D5C4C0E547}" destId="{1D2A3C0D-F79C-4948-9459-BD8E6D7EB2CC}" srcOrd="0" destOrd="0" presId="urn:microsoft.com/office/officeart/2005/8/layout/process3"/>
    <dgm:cxn modelId="{5C552BCB-2BEE-47A7-B4B0-374050855A1A}" type="presOf" srcId="{2761B445-07F8-4CD6-AAEA-9E8EDBD88ECE}" destId="{0833C5DC-8D4E-4B11-A5BC-623030C1C066}" srcOrd="1" destOrd="0" presId="urn:microsoft.com/office/officeart/2005/8/layout/process3"/>
    <dgm:cxn modelId="{FA83D0DC-F12C-4B21-8D83-896330AF8B03}" srcId="{33453946-8A0D-4F96-BFBF-0EF50889F49F}" destId="{3E5EB0ED-3F2F-4CB3-AF20-022D33BA20B8}" srcOrd="1" destOrd="0" parTransId="{55DCDF4E-A1CC-42AB-8314-74EDC1671010}" sibTransId="{0BC0D595-B101-4D84-8D3D-8BB4DCE07DD5}"/>
    <dgm:cxn modelId="{299FC6E7-4D7F-4CEB-A0ED-E384D1D77423}" srcId="{E1934E37-963D-4259-85CF-2601C59C0DB5}" destId="{CCD87319-1762-45D0-AD30-89FBBE48B659}" srcOrd="1" destOrd="0" parTransId="{DDD9B292-B11A-45A5-96DD-F4A519E32F0C}" sibTransId="{5B44EC85-D0F8-43D5-B25C-7F8D945A1A2A}"/>
    <dgm:cxn modelId="{A15A78F5-C3D6-4EEE-845C-28E2BB834057}" type="presOf" srcId="{8CA9611C-2E9A-459B-B323-F4A6ED9BB580}" destId="{06DA4FD9-6101-4384-9561-5AD9285C7A7C}" srcOrd="0" destOrd="0" presId="urn:microsoft.com/office/officeart/2005/8/layout/process3"/>
    <dgm:cxn modelId="{D28849F7-00FD-43DC-9300-DF34174B5C67}" srcId="{F248ACB4-24B9-47BB-B5F6-DB50E2CECB4F}" destId="{E1934E37-963D-4259-85CF-2601C59C0DB5}" srcOrd="3" destOrd="0" parTransId="{F1B128B9-E4B2-4318-BF13-3DE53234D1D3}" sibTransId="{169A9375-BA6D-49EB-8465-91D5C4C0E547}"/>
    <dgm:cxn modelId="{24F468FA-1C7F-4395-8C01-805C5E79DDC5}" type="presOf" srcId="{FBE95A8D-F7AA-4946-8666-9355A80134AF}" destId="{06DA4FD9-6101-4384-9561-5AD9285C7A7C}" srcOrd="0" destOrd="2" presId="urn:microsoft.com/office/officeart/2005/8/layout/process3"/>
    <dgm:cxn modelId="{9803B9FD-16CF-4C2F-8AA6-5A3BE1CE905E}" srcId="{D2C0A433-2904-47A5-8E30-243D457C4CB3}" destId="{D6B6D6F7-1222-4798-8A4A-2D32DC7AB122}" srcOrd="0" destOrd="0" parTransId="{283801D2-5026-4890-8CD6-B1D0C36C0482}" sibTransId="{A6107F1B-C13B-46C4-93DD-4F5320592BD3}"/>
    <dgm:cxn modelId="{E40C5BFE-8A71-4530-86F0-81F06D363FF6}" type="presOf" srcId="{33453946-8A0D-4F96-BFBF-0EF50889F49F}" destId="{D8700D55-E979-4748-9D14-99FA3E08310F}" srcOrd="1" destOrd="0" presId="urn:microsoft.com/office/officeart/2005/8/layout/process3"/>
    <dgm:cxn modelId="{87BC27FF-4A55-4F02-AE62-E6AFD584F409}" type="presOf" srcId="{CCD87319-1762-45D0-AD30-89FBBE48B659}" destId="{E5266177-B716-4139-9C4E-C5F5A68D217F}" srcOrd="0" destOrd="1" presId="urn:microsoft.com/office/officeart/2005/8/layout/process3"/>
    <dgm:cxn modelId="{D7AF91FF-0C9F-48A5-86DD-5CEFBC7BC1BF}" type="presOf" srcId="{169A9375-BA6D-49EB-8465-91D5C4C0E547}" destId="{F34E8F4C-1668-464D-AA81-74A89F74DA56}" srcOrd="1" destOrd="0" presId="urn:microsoft.com/office/officeart/2005/8/layout/process3"/>
    <dgm:cxn modelId="{776663FA-C118-4C01-94C4-2FFD7D5D9EE9}" type="presParOf" srcId="{E4149CC8-C2DE-4EB3-82EB-26F0FD8C7F68}" destId="{66AFCB6A-0275-4054-80A8-1169E8DB206C}" srcOrd="0" destOrd="0" presId="urn:microsoft.com/office/officeart/2005/8/layout/process3"/>
    <dgm:cxn modelId="{7D37FF4E-62D6-4928-B308-3A5FCF6087A9}" type="presParOf" srcId="{66AFCB6A-0275-4054-80A8-1169E8DB206C}" destId="{276952E0-C083-4B04-92EC-B1E84594335B}" srcOrd="0" destOrd="0" presId="urn:microsoft.com/office/officeart/2005/8/layout/process3"/>
    <dgm:cxn modelId="{C019CE90-B92F-4349-A4BD-CDD1957C670D}" type="presParOf" srcId="{66AFCB6A-0275-4054-80A8-1169E8DB206C}" destId="{1ABA3E7B-621D-4E77-A09E-1B4CC5A7166A}" srcOrd="1" destOrd="0" presId="urn:microsoft.com/office/officeart/2005/8/layout/process3"/>
    <dgm:cxn modelId="{8ED1EA97-E5EE-4445-855F-F8ACEA862D82}" type="presParOf" srcId="{66AFCB6A-0275-4054-80A8-1169E8DB206C}" destId="{B7834467-6410-47C6-B90E-8AF54D5CBA3F}" srcOrd="2" destOrd="0" presId="urn:microsoft.com/office/officeart/2005/8/layout/process3"/>
    <dgm:cxn modelId="{12B7A1A0-81BB-41B0-8A02-9035C3D86137}" type="presParOf" srcId="{E4149CC8-C2DE-4EB3-82EB-26F0FD8C7F68}" destId="{9B63FA55-3C52-4A65-9E47-3950328482B8}" srcOrd="1" destOrd="0" presId="urn:microsoft.com/office/officeart/2005/8/layout/process3"/>
    <dgm:cxn modelId="{0D668585-D355-45EC-B3CA-6651AA27343E}" type="presParOf" srcId="{9B63FA55-3C52-4A65-9E47-3950328482B8}" destId="{2DD442FE-6C34-4929-AAB8-0FCD4D030D9C}" srcOrd="0" destOrd="0" presId="urn:microsoft.com/office/officeart/2005/8/layout/process3"/>
    <dgm:cxn modelId="{21C9AE27-702A-4E85-BD0B-8BDDC6252D1C}" type="presParOf" srcId="{E4149CC8-C2DE-4EB3-82EB-26F0FD8C7F68}" destId="{C1B48CF3-F580-4DBB-B32B-780577658C48}" srcOrd="2" destOrd="0" presId="urn:microsoft.com/office/officeart/2005/8/layout/process3"/>
    <dgm:cxn modelId="{CA071EEA-F174-4EB5-A22D-AD59B2FF80B6}" type="presParOf" srcId="{C1B48CF3-F580-4DBB-B32B-780577658C48}" destId="{A0B83DB3-0B85-4336-981C-4012E194B5A7}" srcOrd="0" destOrd="0" presId="urn:microsoft.com/office/officeart/2005/8/layout/process3"/>
    <dgm:cxn modelId="{45101E0E-4A43-41E8-8F09-157FDA14AF0F}" type="presParOf" srcId="{C1B48CF3-F580-4DBB-B32B-780577658C48}" destId="{9D1CBCC6-8F49-4066-A94E-865284D212C2}" srcOrd="1" destOrd="0" presId="urn:microsoft.com/office/officeart/2005/8/layout/process3"/>
    <dgm:cxn modelId="{A188E835-0776-419C-8ADF-FFBF42E0C281}" type="presParOf" srcId="{C1B48CF3-F580-4DBB-B32B-780577658C48}" destId="{F4225C78-B1D6-4737-A9F5-4889920CC743}" srcOrd="2" destOrd="0" presId="urn:microsoft.com/office/officeart/2005/8/layout/process3"/>
    <dgm:cxn modelId="{10AB40AA-AD0D-4524-85AA-92B5C99709B5}" type="presParOf" srcId="{E4149CC8-C2DE-4EB3-82EB-26F0FD8C7F68}" destId="{7AB1A90A-DA0A-43BD-8E74-6570B16B2D5C}" srcOrd="3" destOrd="0" presId="urn:microsoft.com/office/officeart/2005/8/layout/process3"/>
    <dgm:cxn modelId="{91447245-7C4B-42BC-9BFD-4FCA5D17A6FC}" type="presParOf" srcId="{7AB1A90A-DA0A-43BD-8E74-6570B16B2D5C}" destId="{0833C5DC-8D4E-4B11-A5BC-623030C1C066}" srcOrd="0" destOrd="0" presId="urn:microsoft.com/office/officeart/2005/8/layout/process3"/>
    <dgm:cxn modelId="{8CE8DC5A-5C93-4650-AA80-98F62301EC9E}" type="presParOf" srcId="{E4149CC8-C2DE-4EB3-82EB-26F0FD8C7F68}" destId="{1B2AC92F-EE5F-45CA-A90C-B5472BCA60A3}" srcOrd="4" destOrd="0" presId="urn:microsoft.com/office/officeart/2005/8/layout/process3"/>
    <dgm:cxn modelId="{39593992-FE69-4742-A4BD-211697DB05B7}" type="presParOf" srcId="{1B2AC92F-EE5F-45CA-A90C-B5472BCA60A3}" destId="{E490C59A-303B-43DD-BD7C-3A373FDD628D}" srcOrd="0" destOrd="0" presId="urn:microsoft.com/office/officeart/2005/8/layout/process3"/>
    <dgm:cxn modelId="{F780BD4F-D37F-4D3E-933B-67DE23E2C502}" type="presParOf" srcId="{1B2AC92F-EE5F-45CA-A90C-B5472BCA60A3}" destId="{A3649CF4-211D-42FA-B145-0377460825C2}" srcOrd="1" destOrd="0" presId="urn:microsoft.com/office/officeart/2005/8/layout/process3"/>
    <dgm:cxn modelId="{EB7C1F86-EBD3-4E08-B815-5BE99520DFEF}" type="presParOf" srcId="{1B2AC92F-EE5F-45CA-A90C-B5472BCA60A3}" destId="{9C36D579-9D4B-4D39-8AD4-4BFD874C3DCC}" srcOrd="2" destOrd="0" presId="urn:microsoft.com/office/officeart/2005/8/layout/process3"/>
    <dgm:cxn modelId="{70929E7C-E61D-46A7-9766-A53ACF486CF0}" type="presParOf" srcId="{E4149CC8-C2DE-4EB3-82EB-26F0FD8C7F68}" destId="{14046B87-B996-4EBA-8C92-87929DFE1E18}" srcOrd="5" destOrd="0" presId="urn:microsoft.com/office/officeart/2005/8/layout/process3"/>
    <dgm:cxn modelId="{289D60BC-C2AE-4465-AA8B-540BFD428346}" type="presParOf" srcId="{14046B87-B996-4EBA-8C92-87929DFE1E18}" destId="{46F6084B-D04D-4C17-B437-4A739DE04F89}" srcOrd="0" destOrd="0" presId="urn:microsoft.com/office/officeart/2005/8/layout/process3"/>
    <dgm:cxn modelId="{436911C4-A13A-4406-A072-D04F59206A39}" type="presParOf" srcId="{E4149CC8-C2DE-4EB3-82EB-26F0FD8C7F68}" destId="{A36A57EF-396E-465A-B252-4A519BB121B9}" srcOrd="6" destOrd="0" presId="urn:microsoft.com/office/officeart/2005/8/layout/process3"/>
    <dgm:cxn modelId="{500A106D-96FE-4BE4-A875-425C5A27A34E}" type="presParOf" srcId="{A36A57EF-396E-465A-B252-4A519BB121B9}" destId="{E1B3A7C2-2434-4C0C-BF67-61FFE4917B29}" srcOrd="0" destOrd="0" presId="urn:microsoft.com/office/officeart/2005/8/layout/process3"/>
    <dgm:cxn modelId="{C77A2BC3-E6FD-46CA-B794-DF8C542336D9}" type="presParOf" srcId="{A36A57EF-396E-465A-B252-4A519BB121B9}" destId="{8188C9DF-4331-40AA-B2E3-732363EB8D65}" srcOrd="1" destOrd="0" presId="urn:microsoft.com/office/officeart/2005/8/layout/process3"/>
    <dgm:cxn modelId="{A4DC93E2-DAA0-4FE7-82A9-5477065A7150}" type="presParOf" srcId="{A36A57EF-396E-465A-B252-4A519BB121B9}" destId="{E5266177-B716-4139-9C4E-C5F5A68D217F}" srcOrd="2" destOrd="0" presId="urn:microsoft.com/office/officeart/2005/8/layout/process3"/>
    <dgm:cxn modelId="{5B3584BD-BC4F-4DC4-A275-0E7852A747DD}" type="presParOf" srcId="{E4149CC8-C2DE-4EB3-82EB-26F0FD8C7F68}" destId="{1D2A3C0D-F79C-4948-9459-BD8E6D7EB2CC}" srcOrd="7" destOrd="0" presId="urn:microsoft.com/office/officeart/2005/8/layout/process3"/>
    <dgm:cxn modelId="{E5814D1F-CC0D-4C29-8033-F4763B6BC131}" type="presParOf" srcId="{1D2A3C0D-F79C-4948-9459-BD8E6D7EB2CC}" destId="{F34E8F4C-1668-464D-AA81-74A89F74DA56}" srcOrd="0" destOrd="0" presId="urn:microsoft.com/office/officeart/2005/8/layout/process3"/>
    <dgm:cxn modelId="{A0AA6344-8D5F-4DD9-AE32-785596CABBC3}" type="presParOf" srcId="{E4149CC8-C2DE-4EB3-82EB-26F0FD8C7F68}" destId="{4FFE8FBE-DDF0-47D0-8F19-5902B96502CF}" srcOrd="8" destOrd="0" presId="urn:microsoft.com/office/officeart/2005/8/layout/process3"/>
    <dgm:cxn modelId="{AD9291BF-7129-437E-B699-3DFB3E6CAC65}" type="presParOf" srcId="{4FFE8FBE-DDF0-47D0-8F19-5902B96502CF}" destId="{A36894B2-B200-4A4E-B5FC-23C39004D2D0}" srcOrd="0" destOrd="0" presId="urn:microsoft.com/office/officeart/2005/8/layout/process3"/>
    <dgm:cxn modelId="{2D8FA571-4A6C-4B0D-B200-95B9494AB91D}" type="presParOf" srcId="{4FFE8FBE-DDF0-47D0-8F19-5902B96502CF}" destId="{D8700D55-E979-4748-9D14-99FA3E08310F}" srcOrd="1" destOrd="0" presId="urn:microsoft.com/office/officeart/2005/8/layout/process3"/>
    <dgm:cxn modelId="{6F087828-41AD-4CF4-A9A0-C83ADA8B5463}" type="presParOf" srcId="{4FFE8FBE-DDF0-47D0-8F19-5902B96502CF}" destId="{06DA4FD9-6101-4384-9561-5AD9285C7A7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BA3E7B-621D-4E77-A09E-1B4CC5A7166A}">
      <dsp:nvSpPr>
        <dsp:cNvPr id="0" name=""/>
        <dsp:cNvSpPr/>
      </dsp:nvSpPr>
      <dsp:spPr>
        <a:xfrm>
          <a:off x="4420" y="2479077"/>
          <a:ext cx="1277438" cy="704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First look and Efficiency</a:t>
          </a:r>
        </a:p>
      </dsp:txBody>
      <dsp:txXfrm>
        <a:off x="4420" y="2479077"/>
        <a:ext cx="1277438" cy="469631"/>
      </dsp:txXfrm>
    </dsp:sp>
    <dsp:sp modelId="{B7834467-6410-47C6-B90E-8AF54D5CBA3F}">
      <dsp:nvSpPr>
        <dsp:cNvPr id="0" name=""/>
        <dsp:cNvSpPr/>
      </dsp:nvSpPr>
      <dsp:spPr>
        <a:xfrm>
          <a:off x="266064" y="2948708"/>
          <a:ext cx="1277438" cy="1653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Binned plots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Invariant mass projection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Calculating efficiency and errors</a:t>
          </a:r>
        </a:p>
      </dsp:txBody>
      <dsp:txXfrm>
        <a:off x="303479" y="2986123"/>
        <a:ext cx="1202608" cy="1578920"/>
      </dsp:txXfrm>
    </dsp:sp>
    <dsp:sp modelId="{9B63FA55-3C52-4A65-9E47-3950328482B8}">
      <dsp:nvSpPr>
        <dsp:cNvPr id="0" name=""/>
        <dsp:cNvSpPr/>
      </dsp:nvSpPr>
      <dsp:spPr>
        <a:xfrm>
          <a:off x="1475513" y="2554870"/>
          <a:ext cx="410548" cy="3180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1475513" y="2618479"/>
        <a:ext cx="315135" cy="190827"/>
      </dsp:txXfrm>
    </dsp:sp>
    <dsp:sp modelId="{9D1CBCC6-8F49-4066-A94E-865284D212C2}">
      <dsp:nvSpPr>
        <dsp:cNvPr id="0" name=""/>
        <dsp:cNvSpPr/>
      </dsp:nvSpPr>
      <dsp:spPr>
        <a:xfrm>
          <a:off x="2056478" y="2479077"/>
          <a:ext cx="1277438" cy="704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Polynomial fitting</a:t>
          </a:r>
        </a:p>
      </dsp:txBody>
      <dsp:txXfrm>
        <a:off x="2056478" y="2479077"/>
        <a:ext cx="1277438" cy="469631"/>
      </dsp:txXfrm>
    </dsp:sp>
    <dsp:sp modelId="{F4225C78-B1D6-4737-A9F5-4889920CC743}">
      <dsp:nvSpPr>
        <dsp:cNvPr id="0" name=""/>
        <dsp:cNvSpPr/>
      </dsp:nvSpPr>
      <dsp:spPr>
        <a:xfrm>
          <a:off x="2318122" y="2948708"/>
          <a:ext cx="1277438" cy="1653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Pulls and reduced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GB" sz="12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pPr>
                <m:e>
                  <m:r>
                    <a:rPr lang="en-GB" sz="12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𝜒</m:t>
                  </m:r>
                </m:e>
                <m:sup>
                  <m:r>
                    <a:rPr lang="en-GB" sz="12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2</m:t>
                  </m:r>
                </m:sup>
              </m:sSup>
            </m:oMath>
          </a14:m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2D 3</a:t>
          </a:r>
          <a:r>
            <a:rPr lang="en-GB" sz="1200" kern="1200" baseline="30000" dirty="0"/>
            <a:t>rd</a:t>
          </a:r>
          <a:r>
            <a:rPr lang="en-GB" sz="1200" kern="1200" dirty="0"/>
            <a:t> order Chebyshev polynomial</a:t>
          </a:r>
        </a:p>
      </dsp:txBody>
      <dsp:txXfrm>
        <a:off x="2355537" y="2986123"/>
        <a:ext cx="1202608" cy="1578920"/>
      </dsp:txXfrm>
    </dsp:sp>
    <dsp:sp modelId="{7AB1A90A-DA0A-43BD-8E74-6570B16B2D5C}">
      <dsp:nvSpPr>
        <dsp:cNvPr id="0" name=""/>
        <dsp:cNvSpPr/>
      </dsp:nvSpPr>
      <dsp:spPr>
        <a:xfrm>
          <a:off x="3527571" y="2554870"/>
          <a:ext cx="410548" cy="3180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3527571" y="2618479"/>
        <a:ext cx="315135" cy="190827"/>
      </dsp:txXfrm>
    </dsp:sp>
    <dsp:sp modelId="{A3649CF4-211D-42FA-B145-0377460825C2}">
      <dsp:nvSpPr>
        <dsp:cNvPr id="0" name=""/>
        <dsp:cNvSpPr/>
      </dsp:nvSpPr>
      <dsp:spPr>
        <a:xfrm>
          <a:off x="4108536" y="2479077"/>
          <a:ext cx="1277438" cy="704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Stability of Dalitz space</a:t>
          </a:r>
        </a:p>
      </dsp:txBody>
      <dsp:txXfrm>
        <a:off x="4108536" y="2479077"/>
        <a:ext cx="1277438" cy="469631"/>
      </dsp:txXfrm>
    </dsp:sp>
    <dsp:sp modelId="{9C36D579-9D4B-4D39-8AD4-4BFD874C3DCC}">
      <dsp:nvSpPr>
        <dsp:cNvPr id="0" name=""/>
        <dsp:cNvSpPr/>
      </dsp:nvSpPr>
      <dsp:spPr>
        <a:xfrm>
          <a:off x="4370180" y="2948708"/>
          <a:ext cx="1277438" cy="1653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Removing edge bins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Folding along the diagonal</a:t>
          </a:r>
        </a:p>
      </dsp:txBody>
      <dsp:txXfrm>
        <a:off x="4407595" y="2986123"/>
        <a:ext cx="1202608" cy="1578920"/>
      </dsp:txXfrm>
    </dsp:sp>
    <dsp:sp modelId="{14046B87-B996-4EBA-8C92-87929DFE1E18}">
      <dsp:nvSpPr>
        <dsp:cNvPr id="0" name=""/>
        <dsp:cNvSpPr/>
      </dsp:nvSpPr>
      <dsp:spPr>
        <a:xfrm>
          <a:off x="5579629" y="2554870"/>
          <a:ext cx="410548" cy="3180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5579629" y="2618479"/>
        <a:ext cx="315135" cy="190827"/>
      </dsp:txXfrm>
    </dsp:sp>
    <dsp:sp modelId="{8188C9DF-4331-40AA-B2E3-732363EB8D65}">
      <dsp:nvSpPr>
        <dsp:cNvPr id="0" name=""/>
        <dsp:cNvSpPr/>
      </dsp:nvSpPr>
      <dsp:spPr>
        <a:xfrm>
          <a:off x="6160595" y="2479077"/>
          <a:ext cx="1277438" cy="704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Kernel Density Estimation</a:t>
          </a:r>
        </a:p>
      </dsp:txBody>
      <dsp:txXfrm>
        <a:off x="6160595" y="2479077"/>
        <a:ext cx="1277438" cy="469631"/>
      </dsp:txXfrm>
    </dsp:sp>
    <dsp:sp modelId="{E5266177-B716-4139-9C4E-C5F5A68D217F}">
      <dsp:nvSpPr>
        <dsp:cNvPr id="0" name=""/>
        <dsp:cNvSpPr/>
      </dsp:nvSpPr>
      <dsp:spPr>
        <a:xfrm>
          <a:off x="6422238" y="2948708"/>
          <a:ext cx="1277438" cy="1653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Overview &amp; </a:t>
          </a:r>
          <a:r>
            <a:rPr lang="en-GB" sz="1200" kern="1200" dirty="0" err="1"/>
            <a:t>unbinned</a:t>
          </a:r>
          <a:r>
            <a:rPr lang="en-GB" sz="1200" kern="1200" dirty="0"/>
            <a:t> plots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Optimising for the bandwidth</a:t>
          </a:r>
        </a:p>
      </dsp:txBody>
      <dsp:txXfrm>
        <a:off x="6459653" y="2986123"/>
        <a:ext cx="1202608" cy="1578920"/>
      </dsp:txXfrm>
    </dsp:sp>
    <dsp:sp modelId="{1D2A3C0D-F79C-4948-9459-BD8E6D7EB2CC}">
      <dsp:nvSpPr>
        <dsp:cNvPr id="0" name=""/>
        <dsp:cNvSpPr/>
      </dsp:nvSpPr>
      <dsp:spPr>
        <a:xfrm>
          <a:off x="7631688" y="2554870"/>
          <a:ext cx="410548" cy="3180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7631688" y="2618479"/>
        <a:ext cx="315135" cy="190827"/>
      </dsp:txXfrm>
    </dsp:sp>
    <dsp:sp modelId="{D8700D55-E979-4748-9D14-99FA3E08310F}">
      <dsp:nvSpPr>
        <dsp:cNvPr id="0" name=""/>
        <dsp:cNvSpPr/>
      </dsp:nvSpPr>
      <dsp:spPr>
        <a:xfrm>
          <a:off x="8212653" y="2479077"/>
          <a:ext cx="1277438" cy="704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Square Dalitz plots</a:t>
          </a:r>
        </a:p>
      </dsp:txBody>
      <dsp:txXfrm>
        <a:off x="8212653" y="2479077"/>
        <a:ext cx="1277438" cy="469631"/>
      </dsp:txXfrm>
    </dsp:sp>
    <dsp:sp modelId="{06DA4FD9-6101-4384-9561-5AD9285C7A7C}">
      <dsp:nvSpPr>
        <dsp:cNvPr id="0" name=""/>
        <dsp:cNvSpPr/>
      </dsp:nvSpPr>
      <dsp:spPr>
        <a:xfrm>
          <a:off x="8411012" y="2948708"/>
          <a:ext cx="1404006" cy="1653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Motivation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Re-</a:t>
          </a:r>
          <a:r>
            <a:rPr lang="en-GB" sz="1200" kern="1200" dirty="0" err="1"/>
            <a:t>optimsing</a:t>
          </a:r>
          <a:r>
            <a:rPr lang="en-GB" sz="1200" kern="1200" dirty="0"/>
            <a:t> for the bandwidth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Reflecting boundary conditions</a:t>
          </a:r>
        </a:p>
      </dsp:txBody>
      <dsp:txXfrm>
        <a:off x="8452134" y="2989830"/>
        <a:ext cx="1321762" cy="1571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AAEE9-306E-4CDC-9621-1FE3856FB709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E6412-7ABB-4C2F-BD3B-7AF9D4EFB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860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RICH very important in distinguishing between mesons (</a:t>
            </a:r>
            <a:r>
              <a:rPr lang="en-GB" dirty="0" err="1"/>
              <a:t>pions</a:t>
            </a:r>
            <a:r>
              <a:rPr lang="en-GB" dirty="0"/>
              <a:t> and kaons)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E6412-7ABB-4C2F-BD3B-7AF9D4EFBB2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898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E6412-7ABB-4C2F-BD3B-7AF9D4EFBB2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774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RICH very important in distinguishing between mesons (</a:t>
            </a:r>
            <a:r>
              <a:rPr lang="en-GB" dirty="0" err="1"/>
              <a:t>pions</a:t>
            </a:r>
            <a:r>
              <a:rPr lang="en-GB" dirty="0"/>
              <a:t> and kaons)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E6412-7ABB-4C2F-BD3B-7AF9D4EFBB2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367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RICH very important in distinguishing between mesons (</a:t>
            </a:r>
            <a:r>
              <a:rPr lang="en-GB" dirty="0" err="1"/>
              <a:t>pions</a:t>
            </a:r>
            <a:r>
              <a:rPr lang="en-GB" dirty="0"/>
              <a:t> and kaons)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E6412-7ABB-4C2F-BD3B-7AF9D4EFBB2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062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RICH very important in distinguishing between mesons (</a:t>
            </a:r>
            <a:r>
              <a:rPr lang="en-GB" dirty="0" err="1"/>
              <a:t>pions</a:t>
            </a:r>
            <a:r>
              <a:rPr lang="en-GB" dirty="0"/>
              <a:t> and kaons)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E6412-7ABB-4C2F-BD3B-7AF9D4EFBB2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307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E6412-7ABB-4C2F-BD3B-7AF9D4EFBB2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735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RICH very important in distinguishing between mesons (</a:t>
            </a:r>
            <a:r>
              <a:rPr lang="en-GB" dirty="0" err="1"/>
              <a:t>pions</a:t>
            </a:r>
            <a:r>
              <a:rPr lang="en-GB" dirty="0"/>
              <a:t> and kaons)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E6412-7ABB-4C2F-BD3B-7AF9D4EFBB2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713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E6412-7ABB-4C2F-BD3B-7AF9D4EFBB2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369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E6412-7ABB-4C2F-BD3B-7AF9D4EFBB2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028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RICH very important in distinguishing between mesons (</a:t>
            </a:r>
            <a:r>
              <a:rPr lang="en-GB" dirty="0" err="1"/>
              <a:t>pions</a:t>
            </a:r>
            <a:r>
              <a:rPr lang="en-GB" dirty="0"/>
              <a:t> and kaons)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E6412-7ABB-4C2F-BD3B-7AF9D4EFBB2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962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RICH very important in distinguishing between mesons (</a:t>
            </a:r>
            <a:r>
              <a:rPr lang="en-GB" dirty="0" err="1"/>
              <a:t>pions</a:t>
            </a:r>
            <a:r>
              <a:rPr lang="en-GB" dirty="0"/>
              <a:t> and kaons)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E6412-7ABB-4C2F-BD3B-7AF9D4EFBB2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355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E6412-7ABB-4C2F-BD3B-7AF9D4EFBB2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224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RICH very important in distinguishing between mesons (</a:t>
            </a:r>
            <a:r>
              <a:rPr lang="en-GB" dirty="0" err="1"/>
              <a:t>pions</a:t>
            </a:r>
            <a:r>
              <a:rPr lang="en-GB" dirty="0"/>
              <a:t> and kaons)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E6412-7ABB-4C2F-BD3B-7AF9D4EFBB2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2491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E6412-7ABB-4C2F-BD3B-7AF9D4EFBB2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328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E6412-7ABB-4C2F-BD3B-7AF9D4EFBB2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217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E6412-7ABB-4C2F-BD3B-7AF9D4EFBB2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223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E6412-7ABB-4C2F-BD3B-7AF9D4EFBB2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998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E6412-7ABB-4C2F-BD3B-7AF9D4EFBB2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641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E6412-7ABB-4C2F-BD3B-7AF9D4EFBB2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12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E6412-7ABB-4C2F-BD3B-7AF9D4EFBB2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811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E6412-7ABB-4C2F-BD3B-7AF9D4EFBB2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123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1F2A-8F91-469F-9046-9C09BBBF99D0}" type="datetime1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Divij Gupta | MPhys Presentation Semester 2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AEC7D4F-F7A6-4591-BB26-2B92B1FAE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14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1F43-149D-47E0-95C7-FAC660D01157}" type="datetime1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Divij Gupta | MPhys Presentation Semester 2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EC7D4F-F7A6-4591-BB26-2B92B1FAE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87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0A30-FEF8-4339-B1C1-500B72F99DA8}" type="datetime1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Divij Gupta | MPhys Presentation Semester 2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EC7D4F-F7A6-4591-BB26-2B92B1FAECBA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6872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266A-7E9C-4A58-8914-25669E63A4DF}" type="datetime1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Divij Gupta | MPhys Presentation Semester 2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EC7D4F-F7A6-4591-BB26-2B92B1FAE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346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1304-A9C4-4EDE-A8D9-CC5BC09A8E1A}" type="datetime1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Divij Gupta | MPhys Presentation Semester 2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EC7D4F-F7A6-4591-BB26-2B92B1FAECBA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02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EF1C-846C-46EA-80C7-B79A89B787B7}" type="datetime1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Divij Gupta | MPhys Presentation Semester 2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EC7D4F-F7A6-4591-BB26-2B92B1FAE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560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97C-0841-4503-8904-8CFB426C9772}" type="datetime1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Divij Gupta | MPhys Presentation Semester 2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7D4F-F7A6-4591-BB26-2B92B1FAE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075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B5B-95E2-445F-8BCF-C4C7F08367FD}" type="datetime1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Divij Gupta | MPhys Presentation Semester 2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7D4F-F7A6-4591-BB26-2B92B1FAE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7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3FD9-C3D6-40BF-A9C4-C8C27B01A74A}" type="datetime1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Divij Gupta | MPhys Presentation Semester 2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7D4F-F7A6-4591-BB26-2B92B1FAE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41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77AF-004E-4164-B356-34A7232D6618}" type="datetime1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Divij Gupta | MPhys Presentation Semester 2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EC7D4F-F7A6-4591-BB26-2B92B1FAE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06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4B14-D211-4C62-8829-0CC726B36978}" type="datetime1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Divij Gupta | MPhys Presentation Semester 2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EC7D4F-F7A6-4591-BB26-2B92B1FAE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5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33F7-E893-4275-A479-11319AC62DE7}" type="datetime1">
              <a:rPr lang="en-GB" smtClean="0"/>
              <a:t>29/05/2024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Divij Gupta | MPhys Presentation Semester 2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EC7D4F-F7A6-4591-BB26-2B92B1FAE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8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417F-27A4-479E-AE5E-7152E24C483C}" type="datetime1">
              <a:rPr lang="en-GB" smtClean="0"/>
              <a:t>29/05/2024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Divij Gupta | MPhys Presentation Semester 2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7D4F-F7A6-4591-BB26-2B92B1FAE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65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DC58-FE69-4ED3-9DA8-E2E95D6764A1}" type="datetime1">
              <a:rPr lang="en-GB" smtClean="0"/>
              <a:t>29/05/2024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Divij Gupta | MPhys Presentation Semester 2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7D4F-F7A6-4591-BB26-2B92B1FAE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77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442-9192-4C2E-A037-EF521B565590}" type="datetime1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Divij Gupta | MPhys Presentation Semester 2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7D4F-F7A6-4591-BB26-2B92B1FAE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48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C5D2-BFA8-409A-99AF-F5D4A922807E}" type="datetime1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Divij Gupta | MPhys Presentation Semester 2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EC7D4F-F7A6-4591-BB26-2B92B1FAE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54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0DFC9-EE12-4F19-8C51-EAD79457FBA1}" type="datetime1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Divij Gupta | MPhys Presentation Semester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AEC7D4F-F7A6-4591-BB26-2B92B1FAE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75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D267-B645-0FB3-2B95-E21C8C8DD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Charting the Dalitz – An exploration of phase-space selection efficiencies within LHCb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5E098-8616-40F5-A54A-1EBA6AB1C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241681"/>
          </a:xfrm>
        </p:spPr>
        <p:txBody>
          <a:bodyPr>
            <a:normAutofit/>
          </a:bodyPr>
          <a:lstStyle/>
          <a:p>
            <a:r>
              <a:rPr lang="en-GB" dirty="0"/>
              <a:t>By Divij Gupta </a:t>
            </a:r>
          </a:p>
          <a:p>
            <a:r>
              <a:rPr lang="en-GB" dirty="0"/>
              <a:t>Supervisors : Professor Chris Parkes and </a:t>
            </a:r>
            <a:r>
              <a:rPr lang="en-GB" dirty="0" err="1"/>
              <a:t>Dr.</a:t>
            </a:r>
            <a:r>
              <a:rPr lang="en-GB" dirty="0"/>
              <a:t> David Friday</a:t>
            </a:r>
          </a:p>
          <a:p>
            <a:r>
              <a:rPr lang="en-GB" dirty="0"/>
              <a:t>University of Manchester - MPhys project, Semester 2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B0F55978-E7C4-9138-31DC-43BE3B501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56124" y="138468"/>
            <a:ext cx="2708652" cy="365125"/>
          </a:xfrm>
        </p:spPr>
        <p:txBody>
          <a:bodyPr/>
          <a:lstStyle/>
          <a:p>
            <a:r>
              <a:rPr lang="en-GB" dirty="0"/>
              <a:t>Divij Gupta | MPhys Presentation Semester 2</a:t>
            </a:r>
          </a:p>
        </p:txBody>
      </p:sp>
    </p:spTree>
    <p:extLst>
      <p:ext uri="{BB962C8B-B14F-4D97-AF65-F5344CB8AC3E}">
        <p14:creationId xmlns:p14="http://schemas.microsoft.com/office/powerpoint/2010/main" val="1534442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58DF5B7A-7785-49C6-B4EB-252FF28C2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5" name="Freeform 11">
              <a:extLst>
                <a:ext uri="{FF2B5EF4-FFF2-40B4-BE49-F238E27FC236}">
                  <a16:creationId xmlns:a16="http://schemas.microsoft.com/office/drawing/2014/main" id="{78BD0529-90E2-47B4-8D13-CEE11A154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6" name="Freeform 12">
              <a:extLst>
                <a:ext uri="{FF2B5EF4-FFF2-40B4-BE49-F238E27FC236}">
                  <a16:creationId xmlns:a16="http://schemas.microsoft.com/office/drawing/2014/main" id="{AE127430-162B-43FD-A02F-6E8AD8FD9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7" name="Freeform 13">
              <a:extLst>
                <a:ext uri="{FF2B5EF4-FFF2-40B4-BE49-F238E27FC236}">
                  <a16:creationId xmlns:a16="http://schemas.microsoft.com/office/drawing/2014/main" id="{7A6023CB-BCF4-4A3C-B04B-EFF677921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8" name="Freeform 14">
              <a:extLst>
                <a:ext uri="{FF2B5EF4-FFF2-40B4-BE49-F238E27FC236}">
                  <a16:creationId xmlns:a16="http://schemas.microsoft.com/office/drawing/2014/main" id="{98B0FCF0-0865-45E1-977A-5BFDD0EFC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9" name="Freeform 15">
              <a:extLst>
                <a:ext uri="{FF2B5EF4-FFF2-40B4-BE49-F238E27FC236}">
                  <a16:creationId xmlns:a16="http://schemas.microsoft.com/office/drawing/2014/main" id="{C1FF2792-ADB4-44D2-B7EF-6E3503725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0" name="Freeform 16">
              <a:extLst>
                <a:ext uri="{FF2B5EF4-FFF2-40B4-BE49-F238E27FC236}">
                  <a16:creationId xmlns:a16="http://schemas.microsoft.com/office/drawing/2014/main" id="{B7B0F0A2-D4CD-4EA5-96E9-9E282F25C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1" name="Freeform 17">
              <a:extLst>
                <a:ext uri="{FF2B5EF4-FFF2-40B4-BE49-F238E27FC236}">
                  <a16:creationId xmlns:a16="http://schemas.microsoft.com/office/drawing/2014/main" id="{FBBC4912-27C6-4C5E-9C40-AE9B6644E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2" name="Freeform 18">
              <a:extLst>
                <a:ext uri="{FF2B5EF4-FFF2-40B4-BE49-F238E27FC236}">
                  <a16:creationId xmlns:a16="http://schemas.microsoft.com/office/drawing/2014/main" id="{127E474D-BE64-49E8-8C82-691642D0B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3" name="Freeform 19">
              <a:extLst>
                <a:ext uri="{FF2B5EF4-FFF2-40B4-BE49-F238E27FC236}">
                  <a16:creationId xmlns:a16="http://schemas.microsoft.com/office/drawing/2014/main" id="{A385E451-43CB-441B-83EE-28ACB6BCB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4" name="Freeform 20">
              <a:extLst>
                <a:ext uri="{FF2B5EF4-FFF2-40B4-BE49-F238E27FC236}">
                  <a16:creationId xmlns:a16="http://schemas.microsoft.com/office/drawing/2014/main" id="{5BF91B89-051C-49D8-9029-83A1F52B0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5" name="Freeform 21">
              <a:extLst>
                <a:ext uri="{FF2B5EF4-FFF2-40B4-BE49-F238E27FC236}">
                  <a16:creationId xmlns:a16="http://schemas.microsoft.com/office/drawing/2014/main" id="{42329880-D64F-4074-ABE4-348FDC7FB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6" name="Freeform 22">
              <a:extLst>
                <a:ext uri="{FF2B5EF4-FFF2-40B4-BE49-F238E27FC236}">
                  <a16:creationId xmlns:a16="http://schemas.microsoft.com/office/drawing/2014/main" id="{2FAD4595-5B16-442B-A756-924FB136A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F9B151E-1B34-4FA6-A53D-B92F787D9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9" name="Freeform 27">
              <a:extLst>
                <a:ext uri="{FF2B5EF4-FFF2-40B4-BE49-F238E27FC236}">
                  <a16:creationId xmlns:a16="http://schemas.microsoft.com/office/drawing/2014/main" id="{617ED8F6-0AA2-4080-ADCB-6C7CE1759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0" name="Freeform 28">
              <a:extLst>
                <a:ext uri="{FF2B5EF4-FFF2-40B4-BE49-F238E27FC236}">
                  <a16:creationId xmlns:a16="http://schemas.microsoft.com/office/drawing/2014/main" id="{76F017FD-AF02-4E22-A564-5DCC93F5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1" name="Freeform 29">
              <a:extLst>
                <a:ext uri="{FF2B5EF4-FFF2-40B4-BE49-F238E27FC236}">
                  <a16:creationId xmlns:a16="http://schemas.microsoft.com/office/drawing/2014/main" id="{61F8A187-FAA8-4625-AC70-EE2C7499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2" name="Freeform 30">
              <a:extLst>
                <a:ext uri="{FF2B5EF4-FFF2-40B4-BE49-F238E27FC236}">
                  <a16:creationId xmlns:a16="http://schemas.microsoft.com/office/drawing/2014/main" id="{6D431C21-669A-42BC-A2DF-9092CA729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" name="Freeform 31">
              <a:extLst>
                <a:ext uri="{FF2B5EF4-FFF2-40B4-BE49-F238E27FC236}">
                  <a16:creationId xmlns:a16="http://schemas.microsoft.com/office/drawing/2014/main" id="{D143DDDF-3A80-4C43-BBCF-8EC128010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4" name="Freeform 32">
              <a:extLst>
                <a:ext uri="{FF2B5EF4-FFF2-40B4-BE49-F238E27FC236}">
                  <a16:creationId xmlns:a16="http://schemas.microsoft.com/office/drawing/2014/main" id="{313BFF88-4BDD-4CC4-A514-C7D655779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5" name="Freeform 33">
              <a:extLst>
                <a:ext uri="{FF2B5EF4-FFF2-40B4-BE49-F238E27FC236}">
                  <a16:creationId xmlns:a16="http://schemas.microsoft.com/office/drawing/2014/main" id="{BA235B4A-F8AD-4C1E-9074-356253813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6" name="Freeform 34">
              <a:extLst>
                <a:ext uri="{FF2B5EF4-FFF2-40B4-BE49-F238E27FC236}">
                  <a16:creationId xmlns:a16="http://schemas.microsoft.com/office/drawing/2014/main" id="{281D9204-5CB0-44D1-B01F-5FFF6B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7" name="Freeform 35">
              <a:extLst>
                <a:ext uri="{FF2B5EF4-FFF2-40B4-BE49-F238E27FC236}">
                  <a16:creationId xmlns:a16="http://schemas.microsoft.com/office/drawing/2014/main" id="{4DD213C5-5C2A-403A-AAEF-E495E64AE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8" name="Freeform 36">
              <a:extLst>
                <a:ext uri="{FF2B5EF4-FFF2-40B4-BE49-F238E27FC236}">
                  <a16:creationId xmlns:a16="http://schemas.microsoft.com/office/drawing/2014/main" id="{3D07FF46-5E32-4BEE-B85D-107AD341D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9" name="Freeform 37">
              <a:extLst>
                <a:ext uri="{FF2B5EF4-FFF2-40B4-BE49-F238E27FC236}">
                  <a16:creationId xmlns:a16="http://schemas.microsoft.com/office/drawing/2014/main" id="{4E5AE900-6815-4A65-9A96-CA280B3A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" name="Freeform 38">
              <a:extLst>
                <a:ext uri="{FF2B5EF4-FFF2-40B4-BE49-F238E27FC236}">
                  <a16:creationId xmlns:a16="http://schemas.microsoft.com/office/drawing/2014/main" id="{45EA57FC-ADA4-45DD-98E7-B0615C5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FFA7C60-EEB5-45DC-B964-20A76F776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75" name="Freeform 11">
            <a:extLst>
              <a:ext uri="{FF2B5EF4-FFF2-40B4-BE49-F238E27FC236}">
                <a16:creationId xmlns:a16="http://schemas.microsoft.com/office/drawing/2014/main" id="{7D84F46B-82DB-461C-88AC-F6C66B593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 useBgFill="1">
        <p:nvSpPr>
          <p:cNvPr id="176" name="Rectangle 175">
            <a:extLst>
              <a:ext uri="{FF2B5EF4-FFF2-40B4-BE49-F238E27FC236}">
                <a16:creationId xmlns:a16="http://schemas.microsoft.com/office/drawing/2014/main" id="{0147D98C-0914-4CCC-9221-3E732A8C6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81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5E29088-4B39-2C10-A3BD-2EFBA2E899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0" b="1940"/>
          <a:stretch/>
        </p:blipFill>
        <p:spPr>
          <a:xfrm>
            <a:off x="643467" y="640080"/>
            <a:ext cx="10929653" cy="5252773"/>
          </a:xfrm>
          <a:prstGeom prst="rect">
            <a:avLst/>
          </a:prstGeom>
        </p:spPr>
      </p:pic>
      <p:sp>
        <p:nvSpPr>
          <p:cNvPr id="177" name="Freeform 11">
            <a:extLst>
              <a:ext uri="{FF2B5EF4-FFF2-40B4-BE49-F238E27FC236}">
                <a16:creationId xmlns:a16="http://schemas.microsoft.com/office/drawing/2014/main" id="{95746409-9281-4501-B230-30E8E5F43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4982D-1169-E8E9-7E0F-070C8823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24" y="6130437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AEC7D4F-F7A6-4591-BB26-2B92B1FAECBA}" type="slidenum">
              <a:rPr lang="en-US" sz="190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1900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F112282D-3F2C-C44A-E6E6-B6A384D0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56124" y="138468"/>
            <a:ext cx="2708652" cy="365125"/>
          </a:xfrm>
        </p:spPr>
        <p:txBody>
          <a:bodyPr/>
          <a:lstStyle/>
          <a:p>
            <a:r>
              <a:rPr lang="en-GB" dirty="0"/>
              <a:t>Divij Gupta | MPhys Presentation Semester 2</a:t>
            </a:r>
          </a:p>
        </p:txBody>
      </p:sp>
    </p:spTree>
    <p:extLst>
      <p:ext uri="{BB962C8B-B14F-4D97-AF65-F5344CB8AC3E}">
        <p14:creationId xmlns:p14="http://schemas.microsoft.com/office/powerpoint/2010/main" val="2419149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181">
            <a:extLst>
              <a:ext uri="{FF2B5EF4-FFF2-40B4-BE49-F238E27FC236}">
                <a16:creationId xmlns:a16="http://schemas.microsoft.com/office/drawing/2014/main" id="{58DF5B7A-7785-49C6-B4EB-252FF28C2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83" name="Freeform 11">
              <a:extLst>
                <a:ext uri="{FF2B5EF4-FFF2-40B4-BE49-F238E27FC236}">
                  <a16:creationId xmlns:a16="http://schemas.microsoft.com/office/drawing/2014/main" id="{78BD0529-90E2-47B4-8D13-CEE11A154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4" name="Freeform 12">
              <a:extLst>
                <a:ext uri="{FF2B5EF4-FFF2-40B4-BE49-F238E27FC236}">
                  <a16:creationId xmlns:a16="http://schemas.microsoft.com/office/drawing/2014/main" id="{AE127430-162B-43FD-A02F-6E8AD8FD9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5" name="Freeform 13">
              <a:extLst>
                <a:ext uri="{FF2B5EF4-FFF2-40B4-BE49-F238E27FC236}">
                  <a16:creationId xmlns:a16="http://schemas.microsoft.com/office/drawing/2014/main" id="{7A6023CB-BCF4-4A3C-B04B-EFF677921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6" name="Freeform 14">
              <a:extLst>
                <a:ext uri="{FF2B5EF4-FFF2-40B4-BE49-F238E27FC236}">
                  <a16:creationId xmlns:a16="http://schemas.microsoft.com/office/drawing/2014/main" id="{98B0FCF0-0865-45E1-977A-5BFDD0EFC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7" name="Freeform 15">
              <a:extLst>
                <a:ext uri="{FF2B5EF4-FFF2-40B4-BE49-F238E27FC236}">
                  <a16:creationId xmlns:a16="http://schemas.microsoft.com/office/drawing/2014/main" id="{C1FF2792-ADB4-44D2-B7EF-6E3503725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8" name="Freeform 16">
              <a:extLst>
                <a:ext uri="{FF2B5EF4-FFF2-40B4-BE49-F238E27FC236}">
                  <a16:creationId xmlns:a16="http://schemas.microsoft.com/office/drawing/2014/main" id="{B7B0F0A2-D4CD-4EA5-96E9-9E282F25C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9" name="Freeform 17">
              <a:extLst>
                <a:ext uri="{FF2B5EF4-FFF2-40B4-BE49-F238E27FC236}">
                  <a16:creationId xmlns:a16="http://schemas.microsoft.com/office/drawing/2014/main" id="{FBBC4912-27C6-4C5E-9C40-AE9B6644E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0" name="Freeform 18">
              <a:extLst>
                <a:ext uri="{FF2B5EF4-FFF2-40B4-BE49-F238E27FC236}">
                  <a16:creationId xmlns:a16="http://schemas.microsoft.com/office/drawing/2014/main" id="{127E474D-BE64-49E8-8C82-691642D0B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1" name="Freeform 19">
              <a:extLst>
                <a:ext uri="{FF2B5EF4-FFF2-40B4-BE49-F238E27FC236}">
                  <a16:creationId xmlns:a16="http://schemas.microsoft.com/office/drawing/2014/main" id="{A385E451-43CB-441B-83EE-28ACB6BCB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2" name="Freeform 20">
              <a:extLst>
                <a:ext uri="{FF2B5EF4-FFF2-40B4-BE49-F238E27FC236}">
                  <a16:creationId xmlns:a16="http://schemas.microsoft.com/office/drawing/2014/main" id="{5BF91B89-051C-49D8-9029-83A1F52B0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3" name="Freeform 21">
              <a:extLst>
                <a:ext uri="{FF2B5EF4-FFF2-40B4-BE49-F238E27FC236}">
                  <a16:creationId xmlns:a16="http://schemas.microsoft.com/office/drawing/2014/main" id="{42329880-D64F-4074-ABE4-348FDC7FB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" name="Freeform 22">
              <a:extLst>
                <a:ext uri="{FF2B5EF4-FFF2-40B4-BE49-F238E27FC236}">
                  <a16:creationId xmlns:a16="http://schemas.microsoft.com/office/drawing/2014/main" id="{2FAD4595-5B16-442B-A756-924FB136A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9F9B151E-1B34-4FA6-A53D-B92F787D9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97" name="Freeform 27">
              <a:extLst>
                <a:ext uri="{FF2B5EF4-FFF2-40B4-BE49-F238E27FC236}">
                  <a16:creationId xmlns:a16="http://schemas.microsoft.com/office/drawing/2014/main" id="{617ED8F6-0AA2-4080-ADCB-6C7CE1759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8" name="Freeform 28">
              <a:extLst>
                <a:ext uri="{FF2B5EF4-FFF2-40B4-BE49-F238E27FC236}">
                  <a16:creationId xmlns:a16="http://schemas.microsoft.com/office/drawing/2014/main" id="{76F017FD-AF02-4E22-A564-5DCC93F5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9" name="Freeform 29">
              <a:extLst>
                <a:ext uri="{FF2B5EF4-FFF2-40B4-BE49-F238E27FC236}">
                  <a16:creationId xmlns:a16="http://schemas.microsoft.com/office/drawing/2014/main" id="{61F8A187-FAA8-4625-AC70-EE2C7499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0" name="Freeform 30">
              <a:extLst>
                <a:ext uri="{FF2B5EF4-FFF2-40B4-BE49-F238E27FC236}">
                  <a16:creationId xmlns:a16="http://schemas.microsoft.com/office/drawing/2014/main" id="{6D431C21-669A-42BC-A2DF-9092CA729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1" name="Freeform 31">
              <a:extLst>
                <a:ext uri="{FF2B5EF4-FFF2-40B4-BE49-F238E27FC236}">
                  <a16:creationId xmlns:a16="http://schemas.microsoft.com/office/drawing/2014/main" id="{D143DDDF-3A80-4C43-BBCF-8EC128010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2" name="Freeform 32">
              <a:extLst>
                <a:ext uri="{FF2B5EF4-FFF2-40B4-BE49-F238E27FC236}">
                  <a16:creationId xmlns:a16="http://schemas.microsoft.com/office/drawing/2014/main" id="{313BFF88-4BDD-4CC4-A514-C7D655779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3" name="Freeform 33">
              <a:extLst>
                <a:ext uri="{FF2B5EF4-FFF2-40B4-BE49-F238E27FC236}">
                  <a16:creationId xmlns:a16="http://schemas.microsoft.com/office/drawing/2014/main" id="{BA235B4A-F8AD-4C1E-9074-356253813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4" name="Freeform 34">
              <a:extLst>
                <a:ext uri="{FF2B5EF4-FFF2-40B4-BE49-F238E27FC236}">
                  <a16:creationId xmlns:a16="http://schemas.microsoft.com/office/drawing/2014/main" id="{281D9204-5CB0-44D1-B01F-5FFF6B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5" name="Freeform 35">
              <a:extLst>
                <a:ext uri="{FF2B5EF4-FFF2-40B4-BE49-F238E27FC236}">
                  <a16:creationId xmlns:a16="http://schemas.microsoft.com/office/drawing/2014/main" id="{4DD213C5-5C2A-403A-AAEF-E495E64AE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6" name="Freeform 36">
              <a:extLst>
                <a:ext uri="{FF2B5EF4-FFF2-40B4-BE49-F238E27FC236}">
                  <a16:creationId xmlns:a16="http://schemas.microsoft.com/office/drawing/2014/main" id="{3D07FF46-5E32-4BEE-B85D-107AD341D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7" name="Freeform 37">
              <a:extLst>
                <a:ext uri="{FF2B5EF4-FFF2-40B4-BE49-F238E27FC236}">
                  <a16:creationId xmlns:a16="http://schemas.microsoft.com/office/drawing/2014/main" id="{4E5AE900-6815-4A65-9A96-CA280B3A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8" name="Freeform 38">
              <a:extLst>
                <a:ext uri="{FF2B5EF4-FFF2-40B4-BE49-F238E27FC236}">
                  <a16:creationId xmlns:a16="http://schemas.microsoft.com/office/drawing/2014/main" id="{45EA57FC-ADA4-45DD-98E7-B0615C5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10" name="Rectangle 209">
            <a:extLst>
              <a:ext uri="{FF2B5EF4-FFF2-40B4-BE49-F238E27FC236}">
                <a16:creationId xmlns:a16="http://schemas.microsoft.com/office/drawing/2014/main" id="{9FFA7C60-EEB5-45DC-B964-20A76F776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12" name="Freeform 11">
            <a:extLst>
              <a:ext uri="{FF2B5EF4-FFF2-40B4-BE49-F238E27FC236}">
                <a16:creationId xmlns:a16="http://schemas.microsoft.com/office/drawing/2014/main" id="{7D84F46B-82DB-461C-88AC-F6C66B593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 useBgFill="1">
        <p:nvSpPr>
          <p:cNvPr id="214" name="Rectangle 213">
            <a:extLst>
              <a:ext uri="{FF2B5EF4-FFF2-40B4-BE49-F238E27FC236}">
                <a16:creationId xmlns:a16="http://schemas.microsoft.com/office/drawing/2014/main" id="{0147D98C-0914-4CCC-9221-3E732A8C6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81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A8ADB26B-9BD9-154D-867E-2F11C2502E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0"/>
          <a:stretch/>
        </p:blipFill>
        <p:spPr>
          <a:xfrm>
            <a:off x="643467" y="640080"/>
            <a:ext cx="10929653" cy="5252773"/>
          </a:xfrm>
          <a:prstGeom prst="rect">
            <a:avLst/>
          </a:prstGeom>
        </p:spPr>
      </p:pic>
      <p:sp>
        <p:nvSpPr>
          <p:cNvPr id="216" name="Freeform 11">
            <a:extLst>
              <a:ext uri="{FF2B5EF4-FFF2-40B4-BE49-F238E27FC236}">
                <a16:creationId xmlns:a16="http://schemas.microsoft.com/office/drawing/2014/main" id="{95746409-9281-4501-B230-30E8E5F43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4982D-1169-E8E9-7E0F-070C8823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24" y="6130437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AEC7D4F-F7A6-4591-BB26-2B92B1FAECBA}" type="slidenum">
              <a:rPr lang="en-US" sz="190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190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807CA2B2-E08A-5B14-979E-96F74990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56124" y="138468"/>
            <a:ext cx="2708652" cy="365125"/>
          </a:xfrm>
        </p:spPr>
        <p:txBody>
          <a:bodyPr/>
          <a:lstStyle/>
          <a:p>
            <a:r>
              <a:rPr lang="en-GB"/>
              <a:t>Divij Gupta | MPhys Presentation Semester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711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84FD149-94B6-4257-AB5B-C478E603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FEC02-C0DD-9848-09F2-80B647CE4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035" y="557884"/>
            <a:ext cx="6565838" cy="125989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46465C"/>
                </a:solidFill>
              </a:rPr>
              <a:t>Polynomial fitting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43F4F4-276D-4A4D-930A-0530386F9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464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F91D5F-85E2-7A78-7E2C-5D6CE0B2F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8035" y="1449002"/>
                <a:ext cx="10182173" cy="4612220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Required to smoothly model efficiency at any point in phase space</a:t>
                </a:r>
              </a:p>
              <a:p>
                <a:endParaRPr lang="en-GB" dirty="0"/>
              </a:p>
              <a:p>
                <a:r>
                  <a:rPr lang="en-GB" dirty="0"/>
                  <a:t>Polynomial least squares fit using analytic least squares solution</a:t>
                </a:r>
              </a:p>
              <a:p>
                <a:r>
                  <a:rPr lang="en-GB" dirty="0"/>
                  <a:t>Best (lowest order) fit to 2D cubic Chebyshev polynomial – remove fitting difficulties from correlated fit parameters</a:t>
                </a:r>
                <a:endParaRPr lang="en-GB" b="0" dirty="0"/>
              </a:p>
              <a:p>
                <a:endParaRPr lang="en-GB" dirty="0"/>
              </a:p>
              <a:p>
                <a:r>
                  <a:rPr lang="en-GB" dirty="0"/>
                  <a:t>Pulls to determine quality of fit 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𝑝𝑢𝑙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p>
                        </m:sSubSup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GB" b="0" dirty="0"/>
              </a:p>
              <a:p>
                <a:r>
                  <a:rPr lang="en-GB" dirty="0"/>
                  <a:t>The histogram of the pulls should be standard normal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𝑟𝑒𝑑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b="0" dirty="0">
                    <a:ea typeface="Cambria Math" panose="02040503050406030204" pitchFamily="18" charset="0"/>
                  </a:rPr>
                  <a:t> close to 1</a:t>
                </a:r>
              </a:p>
              <a:p>
                <a:endParaRPr lang="en-GB" b="0" dirty="0">
                  <a:ea typeface="Cambria Math" panose="02040503050406030204" pitchFamily="18" charset="0"/>
                </a:endParaRPr>
              </a:p>
              <a:p>
                <a:r>
                  <a:rPr lang="en-GB" b="0" dirty="0">
                    <a:ea typeface="Cambria Math" panose="02040503050406030204" pitchFamily="18" charset="0"/>
                  </a:rPr>
                  <a:t>Sligh</a:t>
                </a:r>
                <a:r>
                  <a:rPr lang="en-GB" dirty="0">
                    <a:ea typeface="Cambria Math" panose="02040503050406030204" pitchFamily="18" charset="0"/>
                  </a:rPr>
                  <a:t>t discrepancy due to unknown true sample size of MC data – normalisation cannot be fully trusted</a:t>
                </a:r>
                <a:endParaRPr lang="en-GB" b="0" dirty="0">
                  <a:ea typeface="Cambria Math" panose="02040503050406030204" pitchFamily="18" charset="0"/>
                </a:endParaRPr>
              </a:p>
              <a:p>
                <a:endParaRPr lang="en-GB" b="0" dirty="0">
                  <a:ea typeface="Cambria Math" panose="020405030504060302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F91D5F-85E2-7A78-7E2C-5D6CE0B2F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8035" y="1449002"/>
                <a:ext cx="10182173" cy="4612220"/>
              </a:xfrm>
              <a:blipFill>
                <a:blip r:embed="rId3"/>
                <a:stretch>
                  <a:fillRect l="-419" t="-794" r="-8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10">
            <a:extLst>
              <a:ext uri="{FF2B5EF4-FFF2-40B4-BE49-F238E27FC236}">
                <a16:creationId xmlns:a16="http://schemas.microsoft.com/office/drawing/2014/main" id="{AA1386B8-14BD-4682-B537-BC9027D6E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10B3F-3A8A-6F65-D20C-A5D02BCB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9133" y="6131798"/>
            <a:ext cx="779767" cy="365125"/>
          </a:xfrm>
        </p:spPr>
        <p:txBody>
          <a:bodyPr/>
          <a:lstStyle/>
          <a:p>
            <a:fld id="{CAEC7D4F-F7A6-4591-BB26-2B92B1FAECBA}" type="slidenum">
              <a:rPr lang="en-GB" smtClean="0"/>
              <a:t>12</a:t>
            </a:fld>
            <a:endParaRPr lang="en-GB" dirty="0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BCFE0870-B5F9-FD12-661B-4345A24B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56124" y="138468"/>
            <a:ext cx="2708652" cy="365125"/>
          </a:xfrm>
        </p:spPr>
        <p:txBody>
          <a:bodyPr/>
          <a:lstStyle/>
          <a:p>
            <a:r>
              <a:rPr lang="en-GB"/>
              <a:t>Divij Gupta | MPhys Presentation Semester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67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roup 220">
            <a:extLst>
              <a:ext uri="{FF2B5EF4-FFF2-40B4-BE49-F238E27FC236}">
                <a16:creationId xmlns:a16="http://schemas.microsoft.com/office/drawing/2014/main" id="{58DF5B7A-7785-49C6-B4EB-252FF28C2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22" name="Freeform 11">
              <a:extLst>
                <a:ext uri="{FF2B5EF4-FFF2-40B4-BE49-F238E27FC236}">
                  <a16:creationId xmlns:a16="http://schemas.microsoft.com/office/drawing/2014/main" id="{78BD0529-90E2-47B4-8D13-CEE11A154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3" name="Freeform 12">
              <a:extLst>
                <a:ext uri="{FF2B5EF4-FFF2-40B4-BE49-F238E27FC236}">
                  <a16:creationId xmlns:a16="http://schemas.microsoft.com/office/drawing/2014/main" id="{AE127430-162B-43FD-A02F-6E8AD8FD9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4" name="Freeform 13">
              <a:extLst>
                <a:ext uri="{FF2B5EF4-FFF2-40B4-BE49-F238E27FC236}">
                  <a16:creationId xmlns:a16="http://schemas.microsoft.com/office/drawing/2014/main" id="{7A6023CB-BCF4-4A3C-B04B-EFF677921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5" name="Freeform 14">
              <a:extLst>
                <a:ext uri="{FF2B5EF4-FFF2-40B4-BE49-F238E27FC236}">
                  <a16:creationId xmlns:a16="http://schemas.microsoft.com/office/drawing/2014/main" id="{98B0FCF0-0865-45E1-977A-5BFDD0EFC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6" name="Freeform 15">
              <a:extLst>
                <a:ext uri="{FF2B5EF4-FFF2-40B4-BE49-F238E27FC236}">
                  <a16:creationId xmlns:a16="http://schemas.microsoft.com/office/drawing/2014/main" id="{C1FF2792-ADB4-44D2-B7EF-6E3503725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7" name="Freeform 16">
              <a:extLst>
                <a:ext uri="{FF2B5EF4-FFF2-40B4-BE49-F238E27FC236}">
                  <a16:creationId xmlns:a16="http://schemas.microsoft.com/office/drawing/2014/main" id="{B7B0F0A2-D4CD-4EA5-96E9-9E282F25C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8" name="Freeform 17">
              <a:extLst>
                <a:ext uri="{FF2B5EF4-FFF2-40B4-BE49-F238E27FC236}">
                  <a16:creationId xmlns:a16="http://schemas.microsoft.com/office/drawing/2014/main" id="{FBBC4912-27C6-4C5E-9C40-AE9B6644E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9" name="Freeform 18">
              <a:extLst>
                <a:ext uri="{FF2B5EF4-FFF2-40B4-BE49-F238E27FC236}">
                  <a16:creationId xmlns:a16="http://schemas.microsoft.com/office/drawing/2014/main" id="{127E474D-BE64-49E8-8C82-691642D0B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0" name="Freeform 19">
              <a:extLst>
                <a:ext uri="{FF2B5EF4-FFF2-40B4-BE49-F238E27FC236}">
                  <a16:creationId xmlns:a16="http://schemas.microsoft.com/office/drawing/2014/main" id="{A385E451-43CB-441B-83EE-28ACB6BCB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1" name="Freeform 20">
              <a:extLst>
                <a:ext uri="{FF2B5EF4-FFF2-40B4-BE49-F238E27FC236}">
                  <a16:creationId xmlns:a16="http://schemas.microsoft.com/office/drawing/2014/main" id="{5BF91B89-051C-49D8-9029-83A1F52B0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2" name="Freeform 21">
              <a:extLst>
                <a:ext uri="{FF2B5EF4-FFF2-40B4-BE49-F238E27FC236}">
                  <a16:creationId xmlns:a16="http://schemas.microsoft.com/office/drawing/2014/main" id="{42329880-D64F-4074-ABE4-348FDC7FB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3" name="Freeform 22">
              <a:extLst>
                <a:ext uri="{FF2B5EF4-FFF2-40B4-BE49-F238E27FC236}">
                  <a16:creationId xmlns:a16="http://schemas.microsoft.com/office/drawing/2014/main" id="{2FAD4595-5B16-442B-A756-924FB136A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9F9B151E-1B34-4FA6-A53D-B92F787D9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6" name="Freeform 27">
              <a:extLst>
                <a:ext uri="{FF2B5EF4-FFF2-40B4-BE49-F238E27FC236}">
                  <a16:creationId xmlns:a16="http://schemas.microsoft.com/office/drawing/2014/main" id="{617ED8F6-0AA2-4080-ADCB-6C7CE1759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7" name="Freeform 28">
              <a:extLst>
                <a:ext uri="{FF2B5EF4-FFF2-40B4-BE49-F238E27FC236}">
                  <a16:creationId xmlns:a16="http://schemas.microsoft.com/office/drawing/2014/main" id="{76F017FD-AF02-4E22-A564-5DCC93F5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8" name="Freeform 29">
              <a:extLst>
                <a:ext uri="{FF2B5EF4-FFF2-40B4-BE49-F238E27FC236}">
                  <a16:creationId xmlns:a16="http://schemas.microsoft.com/office/drawing/2014/main" id="{61F8A187-FAA8-4625-AC70-EE2C7499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9" name="Freeform 30">
              <a:extLst>
                <a:ext uri="{FF2B5EF4-FFF2-40B4-BE49-F238E27FC236}">
                  <a16:creationId xmlns:a16="http://schemas.microsoft.com/office/drawing/2014/main" id="{6D431C21-669A-42BC-A2DF-9092CA729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0" name="Freeform 31">
              <a:extLst>
                <a:ext uri="{FF2B5EF4-FFF2-40B4-BE49-F238E27FC236}">
                  <a16:creationId xmlns:a16="http://schemas.microsoft.com/office/drawing/2014/main" id="{D143DDDF-3A80-4C43-BBCF-8EC128010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1" name="Freeform 32">
              <a:extLst>
                <a:ext uri="{FF2B5EF4-FFF2-40B4-BE49-F238E27FC236}">
                  <a16:creationId xmlns:a16="http://schemas.microsoft.com/office/drawing/2014/main" id="{313BFF88-4BDD-4CC4-A514-C7D655779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2" name="Freeform 33">
              <a:extLst>
                <a:ext uri="{FF2B5EF4-FFF2-40B4-BE49-F238E27FC236}">
                  <a16:creationId xmlns:a16="http://schemas.microsoft.com/office/drawing/2014/main" id="{BA235B4A-F8AD-4C1E-9074-356253813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3" name="Freeform 34">
              <a:extLst>
                <a:ext uri="{FF2B5EF4-FFF2-40B4-BE49-F238E27FC236}">
                  <a16:creationId xmlns:a16="http://schemas.microsoft.com/office/drawing/2014/main" id="{281D9204-5CB0-44D1-B01F-5FFF6B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4" name="Freeform 35">
              <a:extLst>
                <a:ext uri="{FF2B5EF4-FFF2-40B4-BE49-F238E27FC236}">
                  <a16:creationId xmlns:a16="http://schemas.microsoft.com/office/drawing/2014/main" id="{4DD213C5-5C2A-403A-AAEF-E495E64AE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5" name="Freeform 36">
              <a:extLst>
                <a:ext uri="{FF2B5EF4-FFF2-40B4-BE49-F238E27FC236}">
                  <a16:creationId xmlns:a16="http://schemas.microsoft.com/office/drawing/2014/main" id="{3D07FF46-5E32-4BEE-B85D-107AD341D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6" name="Freeform 37">
              <a:extLst>
                <a:ext uri="{FF2B5EF4-FFF2-40B4-BE49-F238E27FC236}">
                  <a16:creationId xmlns:a16="http://schemas.microsoft.com/office/drawing/2014/main" id="{4E5AE900-6815-4A65-9A96-CA280B3A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7" name="Freeform 38">
              <a:extLst>
                <a:ext uri="{FF2B5EF4-FFF2-40B4-BE49-F238E27FC236}">
                  <a16:creationId xmlns:a16="http://schemas.microsoft.com/office/drawing/2014/main" id="{45EA57FC-ADA4-45DD-98E7-B0615C5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49" name="Rectangle 248">
            <a:extLst>
              <a:ext uri="{FF2B5EF4-FFF2-40B4-BE49-F238E27FC236}">
                <a16:creationId xmlns:a16="http://schemas.microsoft.com/office/drawing/2014/main" id="{9FFA7C60-EEB5-45DC-B964-20A76F776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51" name="Freeform 11">
            <a:extLst>
              <a:ext uri="{FF2B5EF4-FFF2-40B4-BE49-F238E27FC236}">
                <a16:creationId xmlns:a16="http://schemas.microsoft.com/office/drawing/2014/main" id="{7D84F46B-82DB-461C-88AC-F6C66B593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 useBgFill="1">
        <p:nvSpPr>
          <p:cNvPr id="253" name="Rectangle 252">
            <a:extLst>
              <a:ext uri="{FF2B5EF4-FFF2-40B4-BE49-F238E27FC236}">
                <a16:creationId xmlns:a16="http://schemas.microsoft.com/office/drawing/2014/main" id="{0147D98C-0914-4CCC-9221-3E732A8C6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81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C1F612DA-C16E-C6CB-9DD8-8FBE963820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8" b="2762"/>
          <a:stretch/>
        </p:blipFill>
        <p:spPr>
          <a:xfrm>
            <a:off x="643467" y="640080"/>
            <a:ext cx="10929653" cy="5252773"/>
          </a:xfrm>
          <a:prstGeom prst="rect">
            <a:avLst/>
          </a:prstGeom>
        </p:spPr>
      </p:pic>
      <p:sp>
        <p:nvSpPr>
          <p:cNvPr id="255" name="Freeform 11">
            <a:extLst>
              <a:ext uri="{FF2B5EF4-FFF2-40B4-BE49-F238E27FC236}">
                <a16:creationId xmlns:a16="http://schemas.microsoft.com/office/drawing/2014/main" id="{95746409-9281-4501-B230-30E8E5F43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4982D-1169-E8E9-7E0F-070C8823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24" y="6130437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AEC7D4F-F7A6-4591-BB26-2B92B1FAECBA}" type="slidenum">
              <a:rPr lang="en-US" sz="190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1900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758ADD1A-0C70-FB6F-D276-26EECC1A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56124" y="138468"/>
            <a:ext cx="2708652" cy="365125"/>
          </a:xfrm>
        </p:spPr>
        <p:txBody>
          <a:bodyPr/>
          <a:lstStyle/>
          <a:p>
            <a:r>
              <a:rPr lang="en-GB"/>
              <a:t>Divij Gupta | MPhys Presentation Semester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0806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roup 259">
            <a:extLst>
              <a:ext uri="{FF2B5EF4-FFF2-40B4-BE49-F238E27FC236}">
                <a16:creationId xmlns:a16="http://schemas.microsoft.com/office/drawing/2014/main" id="{58DF5B7A-7785-49C6-B4EB-252FF28C2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61" name="Freeform 11">
              <a:extLst>
                <a:ext uri="{FF2B5EF4-FFF2-40B4-BE49-F238E27FC236}">
                  <a16:creationId xmlns:a16="http://schemas.microsoft.com/office/drawing/2014/main" id="{78BD0529-90E2-47B4-8D13-CEE11A154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2" name="Freeform 12">
              <a:extLst>
                <a:ext uri="{FF2B5EF4-FFF2-40B4-BE49-F238E27FC236}">
                  <a16:creationId xmlns:a16="http://schemas.microsoft.com/office/drawing/2014/main" id="{AE127430-162B-43FD-A02F-6E8AD8FD9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3" name="Freeform 13">
              <a:extLst>
                <a:ext uri="{FF2B5EF4-FFF2-40B4-BE49-F238E27FC236}">
                  <a16:creationId xmlns:a16="http://schemas.microsoft.com/office/drawing/2014/main" id="{7A6023CB-BCF4-4A3C-B04B-EFF677921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4" name="Freeform 14">
              <a:extLst>
                <a:ext uri="{FF2B5EF4-FFF2-40B4-BE49-F238E27FC236}">
                  <a16:creationId xmlns:a16="http://schemas.microsoft.com/office/drawing/2014/main" id="{98B0FCF0-0865-45E1-977A-5BFDD0EFC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5" name="Freeform 15">
              <a:extLst>
                <a:ext uri="{FF2B5EF4-FFF2-40B4-BE49-F238E27FC236}">
                  <a16:creationId xmlns:a16="http://schemas.microsoft.com/office/drawing/2014/main" id="{C1FF2792-ADB4-44D2-B7EF-6E3503725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6" name="Freeform 16">
              <a:extLst>
                <a:ext uri="{FF2B5EF4-FFF2-40B4-BE49-F238E27FC236}">
                  <a16:creationId xmlns:a16="http://schemas.microsoft.com/office/drawing/2014/main" id="{B7B0F0A2-D4CD-4EA5-96E9-9E282F25C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7" name="Freeform 17">
              <a:extLst>
                <a:ext uri="{FF2B5EF4-FFF2-40B4-BE49-F238E27FC236}">
                  <a16:creationId xmlns:a16="http://schemas.microsoft.com/office/drawing/2014/main" id="{FBBC4912-27C6-4C5E-9C40-AE9B6644E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8" name="Freeform 18">
              <a:extLst>
                <a:ext uri="{FF2B5EF4-FFF2-40B4-BE49-F238E27FC236}">
                  <a16:creationId xmlns:a16="http://schemas.microsoft.com/office/drawing/2014/main" id="{127E474D-BE64-49E8-8C82-691642D0B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9" name="Freeform 19">
              <a:extLst>
                <a:ext uri="{FF2B5EF4-FFF2-40B4-BE49-F238E27FC236}">
                  <a16:creationId xmlns:a16="http://schemas.microsoft.com/office/drawing/2014/main" id="{A385E451-43CB-441B-83EE-28ACB6BCB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0" name="Freeform 20">
              <a:extLst>
                <a:ext uri="{FF2B5EF4-FFF2-40B4-BE49-F238E27FC236}">
                  <a16:creationId xmlns:a16="http://schemas.microsoft.com/office/drawing/2014/main" id="{5BF91B89-051C-49D8-9029-83A1F52B0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1" name="Freeform 21">
              <a:extLst>
                <a:ext uri="{FF2B5EF4-FFF2-40B4-BE49-F238E27FC236}">
                  <a16:creationId xmlns:a16="http://schemas.microsoft.com/office/drawing/2014/main" id="{42329880-D64F-4074-ABE4-348FDC7FB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2" name="Freeform 22">
              <a:extLst>
                <a:ext uri="{FF2B5EF4-FFF2-40B4-BE49-F238E27FC236}">
                  <a16:creationId xmlns:a16="http://schemas.microsoft.com/office/drawing/2014/main" id="{2FAD4595-5B16-442B-A756-924FB136A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9F9B151E-1B34-4FA6-A53D-B92F787D9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5" name="Freeform 27">
              <a:extLst>
                <a:ext uri="{FF2B5EF4-FFF2-40B4-BE49-F238E27FC236}">
                  <a16:creationId xmlns:a16="http://schemas.microsoft.com/office/drawing/2014/main" id="{617ED8F6-0AA2-4080-ADCB-6C7CE1759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6" name="Freeform 28">
              <a:extLst>
                <a:ext uri="{FF2B5EF4-FFF2-40B4-BE49-F238E27FC236}">
                  <a16:creationId xmlns:a16="http://schemas.microsoft.com/office/drawing/2014/main" id="{76F017FD-AF02-4E22-A564-5DCC93F5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" name="Freeform 29">
              <a:extLst>
                <a:ext uri="{FF2B5EF4-FFF2-40B4-BE49-F238E27FC236}">
                  <a16:creationId xmlns:a16="http://schemas.microsoft.com/office/drawing/2014/main" id="{61F8A187-FAA8-4625-AC70-EE2C7499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8" name="Freeform 30">
              <a:extLst>
                <a:ext uri="{FF2B5EF4-FFF2-40B4-BE49-F238E27FC236}">
                  <a16:creationId xmlns:a16="http://schemas.microsoft.com/office/drawing/2014/main" id="{6D431C21-669A-42BC-A2DF-9092CA729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9" name="Freeform 31">
              <a:extLst>
                <a:ext uri="{FF2B5EF4-FFF2-40B4-BE49-F238E27FC236}">
                  <a16:creationId xmlns:a16="http://schemas.microsoft.com/office/drawing/2014/main" id="{D143DDDF-3A80-4C43-BBCF-8EC128010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0" name="Freeform 32">
              <a:extLst>
                <a:ext uri="{FF2B5EF4-FFF2-40B4-BE49-F238E27FC236}">
                  <a16:creationId xmlns:a16="http://schemas.microsoft.com/office/drawing/2014/main" id="{313BFF88-4BDD-4CC4-A514-C7D655779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1" name="Freeform 33">
              <a:extLst>
                <a:ext uri="{FF2B5EF4-FFF2-40B4-BE49-F238E27FC236}">
                  <a16:creationId xmlns:a16="http://schemas.microsoft.com/office/drawing/2014/main" id="{BA235B4A-F8AD-4C1E-9074-356253813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2" name="Freeform 34">
              <a:extLst>
                <a:ext uri="{FF2B5EF4-FFF2-40B4-BE49-F238E27FC236}">
                  <a16:creationId xmlns:a16="http://schemas.microsoft.com/office/drawing/2014/main" id="{281D9204-5CB0-44D1-B01F-5FFF6B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3" name="Freeform 35">
              <a:extLst>
                <a:ext uri="{FF2B5EF4-FFF2-40B4-BE49-F238E27FC236}">
                  <a16:creationId xmlns:a16="http://schemas.microsoft.com/office/drawing/2014/main" id="{4DD213C5-5C2A-403A-AAEF-E495E64AE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4" name="Freeform 36">
              <a:extLst>
                <a:ext uri="{FF2B5EF4-FFF2-40B4-BE49-F238E27FC236}">
                  <a16:creationId xmlns:a16="http://schemas.microsoft.com/office/drawing/2014/main" id="{3D07FF46-5E32-4BEE-B85D-107AD341D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5" name="Freeform 37">
              <a:extLst>
                <a:ext uri="{FF2B5EF4-FFF2-40B4-BE49-F238E27FC236}">
                  <a16:creationId xmlns:a16="http://schemas.microsoft.com/office/drawing/2014/main" id="{4E5AE900-6815-4A65-9A96-CA280B3A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6" name="Freeform 38">
              <a:extLst>
                <a:ext uri="{FF2B5EF4-FFF2-40B4-BE49-F238E27FC236}">
                  <a16:creationId xmlns:a16="http://schemas.microsoft.com/office/drawing/2014/main" id="{45EA57FC-ADA4-45DD-98E7-B0615C5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88" name="Rectangle 287">
            <a:extLst>
              <a:ext uri="{FF2B5EF4-FFF2-40B4-BE49-F238E27FC236}">
                <a16:creationId xmlns:a16="http://schemas.microsoft.com/office/drawing/2014/main" id="{9FFA7C60-EEB5-45DC-B964-20A76F776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90" name="Freeform 11">
            <a:extLst>
              <a:ext uri="{FF2B5EF4-FFF2-40B4-BE49-F238E27FC236}">
                <a16:creationId xmlns:a16="http://schemas.microsoft.com/office/drawing/2014/main" id="{7D84F46B-82DB-461C-88AC-F6C66B593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 useBgFill="1">
        <p:nvSpPr>
          <p:cNvPr id="292" name="Rectangle 291">
            <a:extLst>
              <a:ext uri="{FF2B5EF4-FFF2-40B4-BE49-F238E27FC236}">
                <a16:creationId xmlns:a16="http://schemas.microsoft.com/office/drawing/2014/main" id="{0147D98C-0914-4CCC-9221-3E732A8C6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81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3214C54E-30CF-6C5B-F83F-4DE5933D21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0"/>
          <a:stretch/>
        </p:blipFill>
        <p:spPr>
          <a:xfrm>
            <a:off x="643467" y="640080"/>
            <a:ext cx="10929653" cy="5252773"/>
          </a:xfrm>
          <a:prstGeom prst="rect">
            <a:avLst/>
          </a:prstGeom>
        </p:spPr>
      </p:pic>
      <p:sp>
        <p:nvSpPr>
          <p:cNvPr id="294" name="Freeform 11">
            <a:extLst>
              <a:ext uri="{FF2B5EF4-FFF2-40B4-BE49-F238E27FC236}">
                <a16:creationId xmlns:a16="http://schemas.microsoft.com/office/drawing/2014/main" id="{95746409-9281-4501-B230-30E8E5F43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4982D-1169-E8E9-7E0F-070C8823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24" y="6130437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AEC7D4F-F7A6-4591-BB26-2B92B1FAECBA}" type="slidenum">
              <a:rPr lang="en-US" sz="190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1900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0CCB10B9-E26E-CE22-17A1-6CC5ECD9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56124" y="138468"/>
            <a:ext cx="2708652" cy="365125"/>
          </a:xfrm>
        </p:spPr>
        <p:txBody>
          <a:bodyPr/>
          <a:lstStyle/>
          <a:p>
            <a:r>
              <a:rPr lang="en-GB"/>
              <a:t>Divij Gupta | MPhys Presentation Semester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966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84FD149-94B6-4257-AB5B-C478E603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FEC02-C0DD-9848-09F2-80B647CE4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034" y="557884"/>
            <a:ext cx="9303169" cy="125989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46465C"/>
                </a:solidFill>
              </a:rPr>
              <a:t>Testing Stability – Removing edge bins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43F4F4-276D-4A4D-930A-0530386F9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464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91D5F-85E2-7A78-7E2C-5D6CE0B2F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035" y="1449002"/>
            <a:ext cx="10182173" cy="3759253"/>
          </a:xfrm>
        </p:spPr>
        <p:txBody>
          <a:bodyPr>
            <a:normAutofit/>
          </a:bodyPr>
          <a:lstStyle/>
          <a:p>
            <a:r>
              <a:rPr lang="en-GB" b="0" dirty="0">
                <a:ea typeface="Cambria Math" panose="02040503050406030204" pitchFamily="18" charset="0"/>
              </a:rPr>
              <a:t>Outer edges sparsely populated – large errors potentially bias the fit </a:t>
            </a:r>
          </a:p>
          <a:p>
            <a:r>
              <a:rPr lang="en-GB" dirty="0">
                <a:ea typeface="Cambria Math" panose="02040503050406030204" pitchFamily="18" charset="0"/>
              </a:rPr>
              <a:t>Remove the outer edges and re-do fitting scheme &amp; look at fit parameters</a:t>
            </a:r>
          </a:p>
          <a:p>
            <a:r>
              <a:rPr lang="en-GB" b="0" dirty="0">
                <a:ea typeface="Cambria Math" panose="02040503050406030204" pitchFamily="18" charset="0"/>
              </a:rPr>
              <a:t>No real observed differen</a:t>
            </a:r>
            <a:r>
              <a:rPr lang="en-GB" dirty="0">
                <a:ea typeface="Cambria Math" panose="02040503050406030204" pitchFamily="18" charset="0"/>
              </a:rPr>
              <a:t>ce</a:t>
            </a:r>
            <a:endParaRPr lang="en-GB" b="0" dirty="0">
              <a:ea typeface="Cambria Math" panose="02040503050406030204" pitchFamily="18" charset="0"/>
            </a:endParaRPr>
          </a:p>
          <a:p>
            <a:endParaRPr lang="en-GB" b="0" dirty="0">
              <a:ea typeface="Cambria Math" panose="02040503050406030204" pitchFamily="18" charset="0"/>
            </a:endParaRPr>
          </a:p>
          <a:p>
            <a:endParaRPr lang="en-GB" dirty="0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AA1386B8-14BD-4682-B537-BC9027D6E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10B3F-3A8A-6F65-D20C-A5D02BCB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9133" y="6131798"/>
            <a:ext cx="779767" cy="365125"/>
          </a:xfrm>
        </p:spPr>
        <p:txBody>
          <a:bodyPr/>
          <a:lstStyle/>
          <a:p>
            <a:fld id="{CAEC7D4F-F7A6-4591-BB26-2B92B1FAECBA}" type="slidenum">
              <a:rPr lang="en-GB" smtClean="0"/>
              <a:t>15</a:t>
            </a:fld>
            <a:endParaRPr lang="en-GB" dirty="0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71F78551-2B25-2848-BB5D-D0DDA50FE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67" y="2708896"/>
            <a:ext cx="7352907" cy="3676454"/>
          </a:xfrm>
          <a:prstGeom prst="rect">
            <a:avLst/>
          </a:prstGeom>
        </p:spPr>
      </p:pic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FDE8CE15-84A7-83DF-52E6-2A4CA1C9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56124" y="138468"/>
            <a:ext cx="2708652" cy="365125"/>
          </a:xfrm>
        </p:spPr>
        <p:txBody>
          <a:bodyPr/>
          <a:lstStyle/>
          <a:p>
            <a:r>
              <a:rPr lang="en-GB"/>
              <a:t>Divij Gupta | MPhys Presentation Semester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1434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84FD149-94B6-4257-AB5B-C478E603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FEC02-C0DD-9848-09F2-80B647CE4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034" y="557884"/>
            <a:ext cx="9303169" cy="125989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46465C"/>
                </a:solidFill>
              </a:rPr>
              <a:t>Testing Stability – Folding along diagonal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43F4F4-276D-4A4D-930A-0530386F9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464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F91D5F-85E2-7A78-7E2C-5D6CE0B2F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8035" y="1449002"/>
                <a:ext cx="10182173" cy="4612220"/>
              </a:xfrm>
            </p:spPr>
            <p:txBody>
              <a:bodyPr>
                <a:normAutofit/>
              </a:bodyPr>
              <a:lstStyle/>
              <a:p>
                <a:r>
                  <a:rPr lang="en-GB" b="0" dirty="0">
                    <a:ea typeface="Cambria Math" panose="02040503050406030204" pitchFamily="18" charset="0"/>
                  </a:rPr>
                  <a:t>Possible for symmetric final states - test for matter-ant</a:t>
                </a:r>
                <a:r>
                  <a:rPr lang="en-GB" dirty="0">
                    <a:ea typeface="Cambria Math" panose="02040503050406030204" pitchFamily="18" charset="0"/>
                  </a:rPr>
                  <a:t>imatter detection asymmetries</a:t>
                </a:r>
              </a:p>
              <a:p>
                <a:r>
                  <a:rPr lang="en-GB" dirty="0">
                    <a:ea typeface="Cambria Math" panose="02040503050406030204" pitchFamily="18" charset="0"/>
                  </a:rPr>
                  <a:t>Fold along the diagonal and look at : asymmetry between folded halves                               </a:t>
                </a:r>
                <a:r>
                  <a:rPr lang="en-GB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gggggggggggggggggggggggggggj</a:t>
                </a:r>
                <a:r>
                  <a:rPr lang="en-GB" dirty="0">
                    <a:ea typeface="Cambria Math" panose="02040503050406030204" pitchFamily="18" charset="0"/>
                  </a:rPr>
                  <a:t>redo fitting scheme &amp; look at fit parameters</a:t>
                </a:r>
              </a:p>
              <a:p>
                <a:r>
                  <a:rPr lang="en-GB" b="0" dirty="0">
                    <a:ea typeface="Cambria Math" panose="02040503050406030204" pitchFamily="18" charset="0"/>
                  </a:rPr>
                  <a:t>No observed differen</a:t>
                </a:r>
                <a:r>
                  <a:rPr lang="en-GB" dirty="0">
                    <a:ea typeface="Cambria Math" panose="02040503050406030204" pitchFamily="18" charset="0"/>
                  </a:rPr>
                  <a:t>ce</a:t>
                </a:r>
                <a:endParaRPr lang="en-GB" b="0" dirty="0">
                  <a:ea typeface="Cambria Math" panose="02040503050406030204" pitchFamily="18" charset="0"/>
                </a:endParaRPr>
              </a:p>
              <a:p>
                <a:endParaRPr lang="en-GB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𝑎𝑠𝑦𝑚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GB" dirty="0"/>
                  <a:t>                                                                              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𝑎𝑠𝑦𝑚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Sup>
                                  <m:sSub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𝑎𝑠𝑦𝑚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den>
                        </m:f>
                      </m:e>
                    </m:rad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0" dirty="0">
                    <a:ea typeface="Cambria Math" panose="02040503050406030204" pitchFamily="18" charset="0"/>
                  </a:rPr>
                  <a:t>                                                                                                               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F91D5F-85E2-7A78-7E2C-5D6CE0B2F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8035" y="1449002"/>
                <a:ext cx="10182173" cy="4612220"/>
              </a:xfrm>
              <a:blipFill>
                <a:blip r:embed="rId3"/>
                <a:stretch>
                  <a:fillRect l="-419" t="-794" r="-40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10">
            <a:extLst>
              <a:ext uri="{FF2B5EF4-FFF2-40B4-BE49-F238E27FC236}">
                <a16:creationId xmlns:a16="http://schemas.microsoft.com/office/drawing/2014/main" id="{AA1386B8-14BD-4682-B537-BC9027D6E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10B3F-3A8A-6F65-D20C-A5D02BCB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9133" y="6131798"/>
            <a:ext cx="779767" cy="365125"/>
          </a:xfrm>
        </p:spPr>
        <p:txBody>
          <a:bodyPr/>
          <a:lstStyle/>
          <a:p>
            <a:fld id="{CAEC7D4F-F7A6-4591-BB26-2B92B1FAECBA}" type="slidenum">
              <a:rPr lang="en-GB" smtClean="0"/>
              <a:t>16</a:t>
            </a:fld>
            <a:endParaRPr lang="en-GB" dirty="0"/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BC4AB158-8884-A2CF-A200-4B21B2867C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2"/>
          <a:stretch/>
        </p:blipFill>
        <p:spPr>
          <a:xfrm>
            <a:off x="4208016" y="2556673"/>
            <a:ext cx="7012192" cy="3748311"/>
          </a:xfrm>
          <a:prstGeom prst="rect">
            <a:avLst/>
          </a:prstGeom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2A4920A3-53F5-E46E-3C97-F25702F8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56124" y="138468"/>
            <a:ext cx="2708652" cy="365125"/>
          </a:xfrm>
        </p:spPr>
        <p:txBody>
          <a:bodyPr/>
          <a:lstStyle/>
          <a:p>
            <a:r>
              <a:rPr lang="en-GB"/>
              <a:t>Divij Gupta | MPhys Presentation Semester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282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roup 298">
            <a:extLst>
              <a:ext uri="{FF2B5EF4-FFF2-40B4-BE49-F238E27FC236}">
                <a16:creationId xmlns:a16="http://schemas.microsoft.com/office/drawing/2014/main" id="{58DF5B7A-7785-49C6-B4EB-252FF28C2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300" name="Freeform 11">
              <a:extLst>
                <a:ext uri="{FF2B5EF4-FFF2-40B4-BE49-F238E27FC236}">
                  <a16:creationId xmlns:a16="http://schemas.microsoft.com/office/drawing/2014/main" id="{78BD0529-90E2-47B4-8D13-CEE11A154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1" name="Freeform 12">
              <a:extLst>
                <a:ext uri="{FF2B5EF4-FFF2-40B4-BE49-F238E27FC236}">
                  <a16:creationId xmlns:a16="http://schemas.microsoft.com/office/drawing/2014/main" id="{AE127430-162B-43FD-A02F-6E8AD8FD9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2" name="Freeform 13">
              <a:extLst>
                <a:ext uri="{FF2B5EF4-FFF2-40B4-BE49-F238E27FC236}">
                  <a16:creationId xmlns:a16="http://schemas.microsoft.com/office/drawing/2014/main" id="{7A6023CB-BCF4-4A3C-B04B-EFF677921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3" name="Freeform 14">
              <a:extLst>
                <a:ext uri="{FF2B5EF4-FFF2-40B4-BE49-F238E27FC236}">
                  <a16:creationId xmlns:a16="http://schemas.microsoft.com/office/drawing/2014/main" id="{98B0FCF0-0865-45E1-977A-5BFDD0EFC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4" name="Freeform 15">
              <a:extLst>
                <a:ext uri="{FF2B5EF4-FFF2-40B4-BE49-F238E27FC236}">
                  <a16:creationId xmlns:a16="http://schemas.microsoft.com/office/drawing/2014/main" id="{C1FF2792-ADB4-44D2-B7EF-6E3503725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5" name="Freeform 16">
              <a:extLst>
                <a:ext uri="{FF2B5EF4-FFF2-40B4-BE49-F238E27FC236}">
                  <a16:creationId xmlns:a16="http://schemas.microsoft.com/office/drawing/2014/main" id="{B7B0F0A2-D4CD-4EA5-96E9-9E282F25C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6" name="Freeform 17">
              <a:extLst>
                <a:ext uri="{FF2B5EF4-FFF2-40B4-BE49-F238E27FC236}">
                  <a16:creationId xmlns:a16="http://schemas.microsoft.com/office/drawing/2014/main" id="{FBBC4912-27C6-4C5E-9C40-AE9B6644E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7" name="Freeform 18">
              <a:extLst>
                <a:ext uri="{FF2B5EF4-FFF2-40B4-BE49-F238E27FC236}">
                  <a16:creationId xmlns:a16="http://schemas.microsoft.com/office/drawing/2014/main" id="{127E474D-BE64-49E8-8C82-691642D0B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8" name="Freeform 19">
              <a:extLst>
                <a:ext uri="{FF2B5EF4-FFF2-40B4-BE49-F238E27FC236}">
                  <a16:creationId xmlns:a16="http://schemas.microsoft.com/office/drawing/2014/main" id="{A385E451-43CB-441B-83EE-28ACB6BCB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9" name="Freeform 20">
              <a:extLst>
                <a:ext uri="{FF2B5EF4-FFF2-40B4-BE49-F238E27FC236}">
                  <a16:creationId xmlns:a16="http://schemas.microsoft.com/office/drawing/2014/main" id="{5BF91B89-051C-49D8-9029-83A1F52B0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0" name="Freeform 21">
              <a:extLst>
                <a:ext uri="{FF2B5EF4-FFF2-40B4-BE49-F238E27FC236}">
                  <a16:creationId xmlns:a16="http://schemas.microsoft.com/office/drawing/2014/main" id="{42329880-D64F-4074-ABE4-348FDC7FB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1" name="Freeform 22">
              <a:extLst>
                <a:ext uri="{FF2B5EF4-FFF2-40B4-BE49-F238E27FC236}">
                  <a16:creationId xmlns:a16="http://schemas.microsoft.com/office/drawing/2014/main" id="{2FAD4595-5B16-442B-A756-924FB136A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9F9B151E-1B34-4FA6-A53D-B92F787D9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14" name="Freeform 27">
              <a:extLst>
                <a:ext uri="{FF2B5EF4-FFF2-40B4-BE49-F238E27FC236}">
                  <a16:creationId xmlns:a16="http://schemas.microsoft.com/office/drawing/2014/main" id="{617ED8F6-0AA2-4080-ADCB-6C7CE1759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5" name="Freeform 28">
              <a:extLst>
                <a:ext uri="{FF2B5EF4-FFF2-40B4-BE49-F238E27FC236}">
                  <a16:creationId xmlns:a16="http://schemas.microsoft.com/office/drawing/2014/main" id="{76F017FD-AF02-4E22-A564-5DCC93F5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6" name="Freeform 29">
              <a:extLst>
                <a:ext uri="{FF2B5EF4-FFF2-40B4-BE49-F238E27FC236}">
                  <a16:creationId xmlns:a16="http://schemas.microsoft.com/office/drawing/2014/main" id="{61F8A187-FAA8-4625-AC70-EE2C7499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7" name="Freeform 30">
              <a:extLst>
                <a:ext uri="{FF2B5EF4-FFF2-40B4-BE49-F238E27FC236}">
                  <a16:creationId xmlns:a16="http://schemas.microsoft.com/office/drawing/2014/main" id="{6D431C21-669A-42BC-A2DF-9092CA729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8" name="Freeform 31">
              <a:extLst>
                <a:ext uri="{FF2B5EF4-FFF2-40B4-BE49-F238E27FC236}">
                  <a16:creationId xmlns:a16="http://schemas.microsoft.com/office/drawing/2014/main" id="{D143DDDF-3A80-4C43-BBCF-8EC128010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9" name="Freeform 32">
              <a:extLst>
                <a:ext uri="{FF2B5EF4-FFF2-40B4-BE49-F238E27FC236}">
                  <a16:creationId xmlns:a16="http://schemas.microsoft.com/office/drawing/2014/main" id="{313BFF88-4BDD-4CC4-A514-C7D655779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0" name="Freeform 33">
              <a:extLst>
                <a:ext uri="{FF2B5EF4-FFF2-40B4-BE49-F238E27FC236}">
                  <a16:creationId xmlns:a16="http://schemas.microsoft.com/office/drawing/2014/main" id="{BA235B4A-F8AD-4C1E-9074-356253813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1" name="Freeform 34">
              <a:extLst>
                <a:ext uri="{FF2B5EF4-FFF2-40B4-BE49-F238E27FC236}">
                  <a16:creationId xmlns:a16="http://schemas.microsoft.com/office/drawing/2014/main" id="{281D9204-5CB0-44D1-B01F-5FFF6B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2" name="Freeform 35">
              <a:extLst>
                <a:ext uri="{FF2B5EF4-FFF2-40B4-BE49-F238E27FC236}">
                  <a16:creationId xmlns:a16="http://schemas.microsoft.com/office/drawing/2014/main" id="{4DD213C5-5C2A-403A-AAEF-E495E64AE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3" name="Freeform 36">
              <a:extLst>
                <a:ext uri="{FF2B5EF4-FFF2-40B4-BE49-F238E27FC236}">
                  <a16:creationId xmlns:a16="http://schemas.microsoft.com/office/drawing/2014/main" id="{3D07FF46-5E32-4BEE-B85D-107AD341D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4" name="Freeform 37">
              <a:extLst>
                <a:ext uri="{FF2B5EF4-FFF2-40B4-BE49-F238E27FC236}">
                  <a16:creationId xmlns:a16="http://schemas.microsoft.com/office/drawing/2014/main" id="{4E5AE900-6815-4A65-9A96-CA280B3A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5" name="Freeform 38">
              <a:extLst>
                <a:ext uri="{FF2B5EF4-FFF2-40B4-BE49-F238E27FC236}">
                  <a16:creationId xmlns:a16="http://schemas.microsoft.com/office/drawing/2014/main" id="{45EA57FC-ADA4-45DD-98E7-B0615C5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27" name="Rectangle 326">
            <a:extLst>
              <a:ext uri="{FF2B5EF4-FFF2-40B4-BE49-F238E27FC236}">
                <a16:creationId xmlns:a16="http://schemas.microsoft.com/office/drawing/2014/main" id="{9FFA7C60-EEB5-45DC-B964-20A76F776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29" name="Freeform 11">
            <a:extLst>
              <a:ext uri="{FF2B5EF4-FFF2-40B4-BE49-F238E27FC236}">
                <a16:creationId xmlns:a16="http://schemas.microsoft.com/office/drawing/2014/main" id="{7D84F46B-82DB-461C-88AC-F6C66B593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 useBgFill="1">
        <p:nvSpPr>
          <p:cNvPr id="331" name="Rectangle 330">
            <a:extLst>
              <a:ext uri="{FF2B5EF4-FFF2-40B4-BE49-F238E27FC236}">
                <a16:creationId xmlns:a16="http://schemas.microsoft.com/office/drawing/2014/main" id="{0147D98C-0914-4CCC-9221-3E732A8C6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81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D31AC03B-FF16-BD28-0062-ED566F0DC5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0"/>
          <a:stretch/>
        </p:blipFill>
        <p:spPr>
          <a:xfrm>
            <a:off x="643467" y="640080"/>
            <a:ext cx="10929653" cy="5252773"/>
          </a:xfrm>
          <a:prstGeom prst="rect">
            <a:avLst/>
          </a:prstGeom>
        </p:spPr>
      </p:pic>
      <p:sp>
        <p:nvSpPr>
          <p:cNvPr id="333" name="Freeform 11">
            <a:extLst>
              <a:ext uri="{FF2B5EF4-FFF2-40B4-BE49-F238E27FC236}">
                <a16:creationId xmlns:a16="http://schemas.microsoft.com/office/drawing/2014/main" id="{95746409-9281-4501-B230-30E8E5F43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4982D-1169-E8E9-7E0F-070C8823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24" y="6130437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AEC7D4F-F7A6-4591-BB26-2B92B1FAECBA}" type="slidenum">
              <a:rPr lang="en-US" sz="1900"/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 sz="1900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07D2C8F5-23D1-E1F5-6633-A901219B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56124" y="138468"/>
            <a:ext cx="2708652" cy="365125"/>
          </a:xfrm>
        </p:spPr>
        <p:txBody>
          <a:bodyPr/>
          <a:lstStyle/>
          <a:p>
            <a:r>
              <a:rPr lang="en-GB"/>
              <a:t>Divij Gupta | MPhys Presentation Semester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1419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84FD149-94B6-4257-AB5B-C478E603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FEC02-C0DD-9848-09F2-80B647CE4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034" y="557884"/>
            <a:ext cx="10115931" cy="125989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46465C"/>
                </a:solidFill>
              </a:rPr>
              <a:t>Kernel Density Estimation (KDE) - Introduction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43F4F4-276D-4A4D-930A-0530386F9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464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91D5F-85E2-7A78-7E2C-5D6CE0B2F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035" y="1449002"/>
            <a:ext cx="10182173" cy="3759253"/>
          </a:xfrm>
        </p:spPr>
        <p:txBody>
          <a:bodyPr>
            <a:normAutofit/>
          </a:bodyPr>
          <a:lstStyle/>
          <a:p>
            <a:r>
              <a:rPr lang="en-GB" dirty="0">
                <a:ea typeface="Cambria Math" panose="02040503050406030204" pitchFamily="18" charset="0"/>
              </a:rPr>
              <a:t>Machine learning algorithm to perform un-binned fits – model independent </a:t>
            </a:r>
          </a:p>
          <a:p>
            <a:r>
              <a:rPr lang="en-GB" b="0" dirty="0">
                <a:ea typeface="Cambria Math" panose="02040503050406030204" pitchFamily="18" charset="0"/>
              </a:rPr>
              <a:t>Works b</a:t>
            </a:r>
            <a:r>
              <a:rPr lang="en-GB" dirty="0">
                <a:ea typeface="Cambria Math" panose="02040503050406030204" pitchFamily="18" charset="0"/>
              </a:rPr>
              <a:t>y stacking ‘blocks’ directly on desired points and adding up all the contributions (convolution) </a:t>
            </a:r>
          </a:p>
          <a:p>
            <a:r>
              <a:rPr lang="en-GB" b="0" dirty="0">
                <a:ea typeface="Cambria Math" panose="02040503050406030204" pitchFamily="18" charset="0"/>
              </a:rPr>
              <a:t>Choice of ‘kernel’ </a:t>
            </a:r>
            <a:r>
              <a:rPr lang="en-GB" dirty="0">
                <a:ea typeface="Cambria Math" panose="02040503050406030204" pitchFamily="18" charset="0"/>
              </a:rPr>
              <a:t>(block shape) and bandwidth / smoothing parameter (block size)</a:t>
            </a:r>
          </a:p>
          <a:p>
            <a:r>
              <a:rPr lang="en-GB" b="0" dirty="0">
                <a:ea typeface="Cambria Math" panose="02040503050406030204" pitchFamily="18" charset="0"/>
              </a:rPr>
              <a:t>Usually use </a:t>
            </a:r>
            <a:r>
              <a:rPr lang="en-GB" dirty="0">
                <a:ea typeface="Cambria Math" panose="02040503050406030204" pitchFamily="18" charset="0"/>
              </a:rPr>
              <a:t>Gaussian Kernels – representative of underlying statistical nature</a:t>
            </a:r>
          </a:p>
          <a:p>
            <a:r>
              <a:rPr lang="en-GB" dirty="0">
                <a:ea typeface="Cambria Math" panose="02040503050406030204" pitchFamily="18" charset="0"/>
              </a:rPr>
              <a:t>Bandwidth (h) estimated by Scott and Silverman methods (could use some work)</a:t>
            </a:r>
            <a:endParaRPr lang="en-GB" dirty="0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AA1386B8-14BD-4682-B537-BC9027D6E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10B3F-3A8A-6F65-D20C-A5D02BCB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9133" y="6131798"/>
            <a:ext cx="779767" cy="365125"/>
          </a:xfrm>
        </p:spPr>
        <p:txBody>
          <a:bodyPr/>
          <a:lstStyle/>
          <a:p>
            <a:fld id="{CAEC7D4F-F7A6-4591-BB26-2B92B1FAECBA}" type="slidenum">
              <a:rPr lang="en-GB" smtClean="0"/>
              <a:t>18</a:t>
            </a:fld>
            <a:endParaRPr lang="en-GB" dirty="0"/>
          </a:p>
        </p:txBody>
      </p:sp>
      <p:pic>
        <p:nvPicPr>
          <p:cNvPr id="1026" name="Picture 2" descr="hist_to_kde">
            <a:extLst>
              <a:ext uri="{FF2B5EF4-FFF2-40B4-BE49-F238E27FC236}">
                <a16:creationId xmlns:a16="http://schemas.microsoft.com/office/drawing/2014/main" id="{304C1E7C-3F41-C605-162C-DC96147CF2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0" b="49360"/>
          <a:stretch/>
        </p:blipFill>
        <p:spPr bwMode="auto">
          <a:xfrm>
            <a:off x="1381388" y="4112703"/>
            <a:ext cx="4804528" cy="152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ist_to_kde">
            <a:extLst>
              <a:ext uri="{FF2B5EF4-FFF2-40B4-BE49-F238E27FC236}">
                <a16:creationId xmlns:a16="http://schemas.microsoft.com/office/drawing/2014/main" id="{1C3A1990-5934-4088-20E6-B295D6BC4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04"/>
          <a:stretch/>
        </p:blipFill>
        <p:spPr bwMode="auto">
          <a:xfrm>
            <a:off x="6094476" y="4188103"/>
            <a:ext cx="4804528" cy="17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906A28-4CEA-9DDB-0019-90E5C1B65001}"/>
              </a:ext>
            </a:extLst>
          </p:cNvPr>
          <p:cNvSpPr txBox="1"/>
          <p:nvPr/>
        </p:nvSpPr>
        <p:spPr>
          <a:xfrm>
            <a:off x="1381388" y="5916354"/>
            <a:ext cx="9402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100" dirty="0"/>
              <a:t>Figures from scikit-learn (</a:t>
            </a:r>
            <a:r>
              <a:rPr lang="en-US" sz="1100" dirty="0"/>
              <a:t>F. </a:t>
            </a:r>
            <a:r>
              <a:rPr lang="en-US" sz="1100" dirty="0" err="1"/>
              <a:t>Pedregosa</a:t>
            </a:r>
            <a:r>
              <a:rPr lang="en-US" sz="1100" dirty="0"/>
              <a:t>, G. </a:t>
            </a:r>
            <a:r>
              <a:rPr lang="en-US" sz="1100" dirty="0" err="1"/>
              <a:t>Varoquaux</a:t>
            </a:r>
            <a:r>
              <a:rPr lang="en-US" sz="1100" dirty="0"/>
              <a:t>, et al., “Scikit-learn: Machine learning in Python,” Journal of Machine Learning Research, vol. 12, pp. 2825–2830, 2011)</a:t>
            </a:r>
            <a:endParaRPr lang="en-GB" sz="1100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B1150CA6-D608-9C33-6A63-2F5FFD7C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56124" y="138468"/>
            <a:ext cx="2708652" cy="365125"/>
          </a:xfrm>
        </p:spPr>
        <p:txBody>
          <a:bodyPr/>
          <a:lstStyle/>
          <a:p>
            <a:r>
              <a:rPr lang="en-GB"/>
              <a:t>Divij Gupta | MPhys Presentation Semester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169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58DF5B7A-7785-49C6-B4EB-252FF28C2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5" name="Freeform 11">
              <a:extLst>
                <a:ext uri="{FF2B5EF4-FFF2-40B4-BE49-F238E27FC236}">
                  <a16:creationId xmlns:a16="http://schemas.microsoft.com/office/drawing/2014/main" id="{78BD0529-90E2-47B4-8D13-CEE11A154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6" name="Freeform 12">
              <a:extLst>
                <a:ext uri="{FF2B5EF4-FFF2-40B4-BE49-F238E27FC236}">
                  <a16:creationId xmlns:a16="http://schemas.microsoft.com/office/drawing/2014/main" id="{AE127430-162B-43FD-A02F-6E8AD8FD9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7" name="Freeform 13">
              <a:extLst>
                <a:ext uri="{FF2B5EF4-FFF2-40B4-BE49-F238E27FC236}">
                  <a16:creationId xmlns:a16="http://schemas.microsoft.com/office/drawing/2014/main" id="{7A6023CB-BCF4-4A3C-B04B-EFF677921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8" name="Freeform 14">
              <a:extLst>
                <a:ext uri="{FF2B5EF4-FFF2-40B4-BE49-F238E27FC236}">
                  <a16:creationId xmlns:a16="http://schemas.microsoft.com/office/drawing/2014/main" id="{98B0FCF0-0865-45E1-977A-5BFDD0EFC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9" name="Freeform 15">
              <a:extLst>
                <a:ext uri="{FF2B5EF4-FFF2-40B4-BE49-F238E27FC236}">
                  <a16:creationId xmlns:a16="http://schemas.microsoft.com/office/drawing/2014/main" id="{C1FF2792-ADB4-44D2-B7EF-6E3503725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0" name="Freeform 16">
              <a:extLst>
                <a:ext uri="{FF2B5EF4-FFF2-40B4-BE49-F238E27FC236}">
                  <a16:creationId xmlns:a16="http://schemas.microsoft.com/office/drawing/2014/main" id="{B7B0F0A2-D4CD-4EA5-96E9-9E282F25C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1" name="Freeform 17">
              <a:extLst>
                <a:ext uri="{FF2B5EF4-FFF2-40B4-BE49-F238E27FC236}">
                  <a16:creationId xmlns:a16="http://schemas.microsoft.com/office/drawing/2014/main" id="{FBBC4912-27C6-4C5E-9C40-AE9B6644E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2" name="Freeform 18">
              <a:extLst>
                <a:ext uri="{FF2B5EF4-FFF2-40B4-BE49-F238E27FC236}">
                  <a16:creationId xmlns:a16="http://schemas.microsoft.com/office/drawing/2014/main" id="{127E474D-BE64-49E8-8C82-691642D0B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3" name="Freeform 19">
              <a:extLst>
                <a:ext uri="{FF2B5EF4-FFF2-40B4-BE49-F238E27FC236}">
                  <a16:creationId xmlns:a16="http://schemas.microsoft.com/office/drawing/2014/main" id="{A385E451-43CB-441B-83EE-28ACB6BCB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4" name="Freeform 20">
              <a:extLst>
                <a:ext uri="{FF2B5EF4-FFF2-40B4-BE49-F238E27FC236}">
                  <a16:creationId xmlns:a16="http://schemas.microsoft.com/office/drawing/2014/main" id="{5BF91B89-051C-49D8-9029-83A1F52B0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5" name="Freeform 21">
              <a:extLst>
                <a:ext uri="{FF2B5EF4-FFF2-40B4-BE49-F238E27FC236}">
                  <a16:creationId xmlns:a16="http://schemas.microsoft.com/office/drawing/2014/main" id="{42329880-D64F-4074-ABE4-348FDC7FB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6" name="Freeform 22">
              <a:extLst>
                <a:ext uri="{FF2B5EF4-FFF2-40B4-BE49-F238E27FC236}">
                  <a16:creationId xmlns:a16="http://schemas.microsoft.com/office/drawing/2014/main" id="{2FAD4595-5B16-442B-A756-924FB136A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F9B151E-1B34-4FA6-A53D-B92F787D9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9" name="Freeform 27">
              <a:extLst>
                <a:ext uri="{FF2B5EF4-FFF2-40B4-BE49-F238E27FC236}">
                  <a16:creationId xmlns:a16="http://schemas.microsoft.com/office/drawing/2014/main" id="{617ED8F6-0AA2-4080-ADCB-6C7CE1759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0" name="Freeform 28">
              <a:extLst>
                <a:ext uri="{FF2B5EF4-FFF2-40B4-BE49-F238E27FC236}">
                  <a16:creationId xmlns:a16="http://schemas.microsoft.com/office/drawing/2014/main" id="{76F017FD-AF02-4E22-A564-5DCC93F5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1" name="Freeform 29">
              <a:extLst>
                <a:ext uri="{FF2B5EF4-FFF2-40B4-BE49-F238E27FC236}">
                  <a16:creationId xmlns:a16="http://schemas.microsoft.com/office/drawing/2014/main" id="{61F8A187-FAA8-4625-AC70-EE2C7499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2" name="Freeform 30">
              <a:extLst>
                <a:ext uri="{FF2B5EF4-FFF2-40B4-BE49-F238E27FC236}">
                  <a16:creationId xmlns:a16="http://schemas.microsoft.com/office/drawing/2014/main" id="{6D431C21-669A-42BC-A2DF-9092CA729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" name="Freeform 31">
              <a:extLst>
                <a:ext uri="{FF2B5EF4-FFF2-40B4-BE49-F238E27FC236}">
                  <a16:creationId xmlns:a16="http://schemas.microsoft.com/office/drawing/2014/main" id="{D143DDDF-3A80-4C43-BBCF-8EC128010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4" name="Freeform 32">
              <a:extLst>
                <a:ext uri="{FF2B5EF4-FFF2-40B4-BE49-F238E27FC236}">
                  <a16:creationId xmlns:a16="http://schemas.microsoft.com/office/drawing/2014/main" id="{313BFF88-4BDD-4CC4-A514-C7D655779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5" name="Freeform 33">
              <a:extLst>
                <a:ext uri="{FF2B5EF4-FFF2-40B4-BE49-F238E27FC236}">
                  <a16:creationId xmlns:a16="http://schemas.microsoft.com/office/drawing/2014/main" id="{BA235B4A-F8AD-4C1E-9074-356253813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6" name="Freeform 34">
              <a:extLst>
                <a:ext uri="{FF2B5EF4-FFF2-40B4-BE49-F238E27FC236}">
                  <a16:creationId xmlns:a16="http://schemas.microsoft.com/office/drawing/2014/main" id="{281D9204-5CB0-44D1-B01F-5FFF6B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7" name="Freeform 35">
              <a:extLst>
                <a:ext uri="{FF2B5EF4-FFF2-40B4-BE49-F238E27FC236}">
                  <a16:creationId xmlns:a16="http://schemas.microsoft.com/office/drawing/2014/main" id="{4DD213C5-5C2A-403A-AAEF-E495E64AE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8" name="Freeform 36">
              <a:extLst>
                <a:ext uri="{FF2B5EF4-FFF2-40B4-BE49-F238E27FC236}">
                  <a16:creationId xmlns:a16="http://schemas.microsoft.com/office/drawing/2014/main" id="{3D07FF46-5E32-4BEE-B85D-107AD341D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9" name="Freeform 37">
              <a:extLst>
                <a:ext uri="{FF2B5EF4-FFF2-40B4-BE49-F238E27FC236}">
                  <a16:creationId xmlns:a16="http://schemas.microsoft.com/office/drawing/2014/main" id="{4E5AE900-6815-4A65-9A96-CA280B3A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" name="Freeform 38">
              <a:extLst>
                <a:ext uri="{FF2B5EF4-FFF2-40B4-BE49-F238E27FC236}">
                  <a16:creationId xmlns:a16="http://schemas.microsoft.com/office/drawing/2014/main" id="{45EA57FC-ADA4-45DD-98E7-B0615C5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FFA7C60-EEB5-45DC-B964-20A76F776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75" name="Freeform 11">
            <a:extLst>
              <a:ext uri="{FF2B5EF4-FFF2-40B4-BE49-F238E27FC236}">
                <a16:creationId xmlns:a16="http://schemas.microsoft.com/office/drawing/2014/main" id="{7D84F46B-82DB-461C-88AC-F6C66B593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 useBgFill="1">
        <p:nvSpPr>
          <p:cNvPr id="176" name="Rectangle 175">
            <a:extLst>
              <a:ext uri="{FF2B5EF4-FFF2-40B4-BE49-F238E27FC236}">
                <a16:creationId xmlns:a16="http://schemas.microsoft.com/office/drawing/2014/main" id="{0147D98C-0914-4CCC-9221-3E732A8C6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81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reeform 11">
            <a:extLst>
              <a:ext uri="{FF2B5EF4-FFF2-40B4-BE49-F238E27FC236}">
                <a16:creationId xmlns:a16="http://schemas.microsoft.com/office/drawing/2014/main" id="{95746409-9281-4501-B230-30E8E5F43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4982D-1169-E8E9-7E0F-070C8823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24" y="6130437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AEC7D4F-F7A6-4591-BB26-2B92B1FAECBA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 sz="1900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F112282D-3F2C-C44A-E6E6-B6A384D0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56124" y="138468"/>
            <a:ext cx="2708652" cy="365125"/>
          </a:xfrm>
        </p:spPr>
        <p:txBody>
          <a:bodyPr/>
          <a:lstStyle/>
          <a:p>
            <a:r>
              <a:rPr lang="en-GB"/>
              <a:t>Divij Gupta | MPhys Presentation Semester 2</a:t>
            </a:r>
            <a:endParaRPr lang="en-GB" dirty="0"/>
          </a:p>
        </p:txBody>
      </p:sp>
      <p:pic>
        <p:nvPicPr>
          <p:cNvPr id="5" name="Picture 4" descr="A green graph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98B8E76-7AA3-124D-5427-ED4676EFFF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12"/>
          <a:stretch/>
        </p:blipFill>
        <p:spPr>
          <a:xfrm>
            <a:off x="1011001" y="1410942"/>
            <a:ext cx="4852588" cy="4112920"/>
          </a:xfrm>
          <a:prstGeom prst="rect">
            <a:avLst/>
          </a:prstGeom>
        </p:spPr>
      </p:pic>
      <p:pic>
        <p:nvPicPr>
          <p:cNvPr id="15" name="Picture 14" descr="A blue graph with red lines&#10;&#10;Description automatically generated">
            <a:extLst>
              <a:ext uri="{FF2B5EF4-FFF2-40B4-BE49-F238E27FC236}">
                <a16:creationId xmlns:a16="http://schemas.microsoft.com/office/drawing/2014/main" id="{27B911D7-D5CF-1511-14B0-A3CFB5767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301" y="1912493"/>
            <a:ext cx="4738149" cy="3536543"/>
          </a:xfrm>
          <a:prstGeom prst="rect">
            <a:avLst/>
          </a:prstGeom>
        </p:spPr>
      </p:pic>
      <p:pic>
        <p:nvPicPr>
          <p:cNvPr id="19" name="Picture 18" descr="A graph of a graph&#10;&#10;Description automatically generated">
            <a:extLst>
              <a:ext uri="{FF2B5EF4-FFF2-40B4-BE49-F238E27FC236}">
                <a16:creationId xmlns:a16="http://schemas.microsoft.com/office/drawing/2014/main" id="{65E7701F-547C-6339-F429-3BC4881637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83"/>
          <a:stretch/>
        </p:blipFill>
        <p:spPr>
          <a:xfrm>
            <a:off x="5863589" y="1468097"/>
            <a:ext cx="4946861" cy="4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1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081DD-8317-7671-5368-9C1F78BBF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512" y="2535000"/>
            <a:ext cx="8915399" cy="1468800"/>
          </a:xfrm>
        </p:spPr>
        <p:txBody>
          <a:bodyPr/>
          <a:lstStyle/>
          <a:p>
            <a:r>
              <a:rPr lang="en-GB" dirty="0"/>
              <a:t>Brief overview of Theory and Motivation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CF6AE7-7EC7-9B5B-E6BE-50902AB3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7D4F-F7A6-4591-BB26-2B92B1FAECBA}" type="slidenum">
              <a:rPr lang="en-GB" smtClean="0"/>
              <a:t>2</a:t>
            </a:fld>
            <a:endParaRPr lang="en-GB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3EFBA417-BDBE-8564-473F-64AECA00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56124" y="138468"/>
            <a:ext cx="2708652" cy="365125"/>
          </a:xfrm>
        </p:spPr>
        <p:txBody>
          <a:bodyPr/>
          <a:lstStyle/>
          <a:p>
            <a:r>
              <a:rPr lang="en-GB" dirty="0"/>
              <a:t>Divij Gupta | MPhys Presentation Semester 2</a:t>
            </a:r>
          </a:p>
        </p:txBody>
      </p:sp>
    </p:spTree>
    <p:extLst>
      <p:ext uri="{BB962C8B-B14F-4D97-AF65-F5344CB8AC3E}">
        <p14:creationId xmlns:p14="http://schemas.microsoft.com/office/powerpoint/2010/main" val="4201345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84FD149-94B6-4257-AB5B-C478E603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FEC02-C0DD-9848-09F2-80B647CE4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034" y="557884"/>
            <a:ext cx="10115931" cy="125989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46465C"/>
                </a:solidFill>
              </a:rPr>
              <a:t>KDE – Optimising for the bandwidth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43F4F4-276D-4A4D-930A-0530386F9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464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F91D5F-85E2-7A78-7E2C-5D6CE0B2F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8035" y="1449002"/>
                <a:ext cx="10182173" cy="4851114"/>
              </a:xfrm>
            </p:spPr>
            <p:txBody>
              <a:bodyPr>
                <a:normAutofit/>
              </a:bodyPr>
              <a:lstStyle/>
              <a:p>
                <a:r>
                  <a:rPr lang="en-GB" dirty="0">
                    <a:ea typeface="Cambria Math" panose="02040503050406030204" pitchFamily="18" charset="0"/>
                  </a:rPr>
                  <a:t>Test</a:t>
                </a:r>
                <a:r>
                  <a:rPr lang="en-GB" b="0" dirty="0">
                    <a:ea typeface="Cambria Math" panose="02040503050406030204" pitchFamily="18" charset="0"/>
                  </a:rPr>
                  <a:t> </a:t>
                </a:r>
                <a:r>
                  <a:rPr lang="en-GB" dirty="0">
                    <a:ea typeface="Cambria Math" panose="02040503050406030204" pitchFamily="18" charset="0"/>
                  </a:rPr>
                  <a:t>fit quality and optimise for bandwidth manually – need test sample with known ‘truth’ to compare results</a:t>
                </a:r>
              </a:p>
              <a:p>
                <a:r>
                  <a:rPr lang="en-GB" dirty="0">
                    <a:ea typeface="Cambria Math" panose="02040503050406030204" pitchFamily="18" charset="0"/>
                  </a:rPr>
                  <a:t>Using Monte Carlo sampling on flat space, generated cubic rejected sample – used fit parameters from polynomial fitting to mimic MC structure </a:t>
                </a:r>
              </a:p>
              <a:p>
                <a:r>
                  <a:rPr lang="en-GB" b="0" dirty="0">
                    <a:ea typeface="Cambria Math" panose="02040503050406030204" pitchFamily="18" charset="0"/>
                  </a:rPr>
                  <a:t>Var</a:t>
                </a:r>
                <a:r>
                  <a:rPr lang="en-GB" dirty="0">
                    <a:ea typeface="Cambria Math" panose="02040503050406030204" pitchFamily="18" charset="0"/>
                  </a:rPr>
                  <a:t>y the bandwidth and perform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b="0" dirty="0">
                    <a:ea typeface="Cambria Math" panose="02040503050406030204" pitchFamily="18" charset="0"/>
                  </a:rPr>
                  <a:t> comparison to find minima</a:t>
                </a:r>
              </a:p>
              <a:p>
                <a:r>
                  <a:rPr lang="en-GB" b="0" dirty="0">
                    <a:ea typeface="Cambria Math" panose="02040503050406030204" pitchFamily="18" charset="0"/>
                  </a:rPr>
                  <a:t>Absolute scale </a:t>
                </a:r>
                <a:r>
                  <a:rPr lang="en-GB" dirty="0">
                    <a:ea typeface="Cambria Math" panose="02040503050406030204" pitchFamily="18" charset="0"/>
                  </a:rPr>
                  <a:t>cannot be interpreted –                                                                              lack of knowledge of nature of the fits                                                                                    and KDE errors</a:t>
                </a:r>
                <a:endParaRPr lang="en-GB" b="0" dirty="0">
                  <a:ea typeface="Cambria Math" panose="02040503050406030204" pitchFamily="18" charset="0"/>
                </a:endParaRPr>
              </a:p>
              <a:p>
                <a:endParaRPr lang="en-GB" b="0" dirty="0">
                  <a:ea typeface="Cambria Math" panose="02040503050406030204" pitchFamily="18" charset="0"/>
                </a:endParaRPr>
              </a:p>
              <a:p>
                <a:r>
                  <a:rPr lang="en-GB" b="0" dirty="0">
                    <a:ea typeface="Cambria Math" panose="02040503050406030204" pitchFamily="18" charset="0"/>
                  </a:rPr>
                  <a:t>Investigate asymmetry between KDE output                                                                             and truth</a:t>
                </a:r>
              </a:p>
              <a:p>
                <a:r>
                  <a:rPr lang="en-GB" b="0" dirty="0">
                    <a:ea typeface="Cambria Math" panose="02040503050406030204" pitchFamily="18" charset="0"/>
                  </a:rPr>
                  <a:t>Some non-zero offset and                                                                                                     odd tail observed for Silverman’s method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F91D5F-85E2-7A78-7E2C-5D6CE0B2F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8035" y="1449002"/>
                <a:ext cx="10182173" cy="4851114"/>
              </a:xfrm>
              <a:blipFill>
                <a:blip r:embed="rId3"/>
                <a:stretch>
                  <a:fillRect l="-419" t="-755" r="-14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10">
            <a:extLst>
              <a:ext uri="{FF2B5EF4-FFF2-40B4-BE49-F238E27FC236}">
                <a16:creationId xmlns:a16="http://schemas.microsoft.com/office/drawing/2014/main" id="{AA1386B8-14BD-4682-B537-BC9027D6E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10B3F-3A8A-6F65-D20C-A5D02BCB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9133" y="6131798"/>
            <a:ext cx="779767" cy="365125"/>
          </a:xfrm>
        </p:spPr>
        <p:txBody>
          <a:bodyPr/>
          <a:lstStyle/>
          <a:p>
            <a:fld id="{CAEC7D4F-F7A6-4591-BB26-2B92B1FAECBA}" type="slidenum">
              <a:rPr lang="en-GB" smtClean="0"/>
              <a:t>20</a:t>
            </a:fld>
            <a:endParaRPr lang="en-GB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B1150CA6-D608-9C33-6A63-2F5FFD7C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56124" y="138468"/>
            <a:ext cx="2708652" cy="365125"/>
          </a:xfrm>
        </p:spPr>
        <p:txBody>
          <a:bodyPr/>
          <a:lstStyle/>
          <a:p>
            <a:r>
              <a:rPr lang="en-GB"/>
              <a:t>Divij Gupta | MPhys Presentation Semester 2</a:t>
            </a:r>
            <a:endParaRPr lang="en-GB" dirty="0"/>
          </a:p>
        </p:txBody>
      </p:sp>
      <p:pic>
        <p:nvPicPr>
          <p:cNvPr id="9" name="Picture 8" descr="A graph of a number of objects&#10;&#10;Description automatically generated">
            <a:extLst>
              <a:ext uri="{FF2B5EF4-FFF2-40B4-BE49-F238E27FC236}">
                <a16:creationId xmlns:a16="http://schemas.microsoft.com/office/drawing/2014/main" id="{CBD4FDB6-6FD9-428E-D3F7-32AAE6FADA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754" y="3292429"/>
            <a:ext cx="4657211" cy="337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89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roup 337">
            <a:extLst>
              <a:ext uri="{FF2B5EF4-FFF2-40B4-BE49-F238E27FC236}">
                <a16:creationId xmlns:a16="http://schemas.microsoft.com/office/drawing/2014/main" id="{58DF5B7A-7785-49C6-B4EB-252FF28C2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335" name="Freeform 11">
              <a:extLst>
                <a:ext uri="{FF2B5EF4-FFF2-40B4-BE49-F238E27FC236}">
                  <a16:creationId xmlns:a16="http://schemas.microsoft.com/office/drawing/2014/main" id="{78BD0529-90E2-47B4-8D13-CEE11A154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6" name="Freeform 12">
              <a:extLst>
                <a:ext uri="{FF2B5EF4-FFF2-40B4-BE49-F238E27FC236}">
                  <a16:creationId xmlns:a16="http://schemas.microsoft.com/office/drawing/2014/main" id="{AE127430-162B-43FD-A02F-6E8AD8FD9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7" name="Freeform 13">
              <a:extLst>
                <a:ext uri="{FF2B5EF4-FFF2-40B4-BE49-F238E27FC236}">
                  <a16:creationId xmlns:a16="http://schemas.microsoft.com/office/drawing/2014/main" id="{7A6023CB-BCF4-4A3C-B04B-EFF677921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1" name="Freeform 14">
              <a:extLst>
                <a:ext uri="{FF2B5EF4-FFF2-40B4-BE49-F238E27FC236}">
                  <a16:creationId xmlns:a16="http://schemas.microsoft.com/office/drawing/2014/main" id="{98B0FCF0-0865-45E1-977A-5BFDD0EFC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5" name="Freeform 15">
              <a:extLst>
                <a:ext uri="{FF2B5EF4-FFF2-40B4-BE49-F238E27FC236}">
                  <a16:creationId xmlns:a16="http://schemas.microsoft.com/office/drawing/2014/main" id="{C1FF2792-ADB4-44D2-B7EF-6E3503725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7" name="Freeform 16">
              <a:extLst>
                <a:ext uri="{FF2B5EF4-FFF2-40B4-BE49-F238E27FC236}">
                  <a16:creationId xmlns:a16="http://schemas.microsoft.com/office/drawing/2014/main" id="{B7B0F0A2-D4CD-4EA5-96E9-9E282F25C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9" name="Freeform 17">
              <a:extLst>
                <a:ext uri="{FF2B5EF4-FFF2-40B4-BE49-F238E27FC236}">
                  <a16:creationId xmlns:a16="http://schemas.microsoft.com/office/drawing/2014/main" id="{FBBC4912-27C6-4C5E-9C40-AE9B6644E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1" name="Freeform 18">
              <a:extLst>
                <a:ext uri="{FF2B5EF4-FFF2-40B4-BE49-F238E27FC236}">
                  <a16:creationId xmlns:a16="http://schemas.microsoft.com/office/drawing/2014/main" id="{127E474D-BE64-49E8-8C82-691642D0B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3" name="Freeform 19">
              <a:extLst>
                <a:ext uri="{FF2B5EF4-FFF2-40B4-BE49-F238E27FC236}">
                  <a16:creationId xmlns:a16="http://schemas.microsoft.com/office/drawing/2014/main" id="{A385E451-43CB-441B-83EE-28ACB6BCB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4" name="Freeform 20">
              <a:extLst>
                <a:ext uri="{FF2B5EF4-FFF2-40B4-BE49-F238E27FC236}">
                  <a16:creationId xmlns:a16="http://schemas.microsoft.com/office/drawing/2014/main" id="{5BF91B89-051C-49D8-9029-83A1F52B0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5" name="Freeform 21">
              <a:extLst>
                <a:ext uri="{FF2B5EF4-FFF2-40B4-BE49-F238E27FC236}">
                  <a16:creationId xmlns:a16="http://schemas.microsoft.com/office/drawing/2014/main" id="{42329880-D64F-4074-ABE4-348FDC7FB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6" name="Freeform 22">
              <a:extLst>
                <a:ext uri="{FF2B5EF4-FFF2-40B4-BE49-F238E27FC236}">
                  <a16:creationId xmlns:a16="http://schemas.microsoft.com/office/drawing/2014/main" id="{2FAD4595-5B16-442B-A756-924FB136A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F9B151E-1B34-4FA6-A53D-B92F787D9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77" name="Freeform 27">
              <a:extLst>
                <a:ext uri="{FF2B5EF4-FFF2-40B4-BE49-F238E27FC236}">
                  <a16:creationId xmlns:a16="http://schemas.microsoft.com/office/drawing/2014/main" id="{617ED8F6-0AA2-4080-ADCB-6C7CE1759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8" name="Freeform 28">
              <a:extLst>
                <a:ext uri="{FF2B5EF4-FFF2-40B4-BE49-F238E27FC236}">
                  <a16:creationId xmlns:a16="http://schemas.microsoft.com/office/drawing/2014/main" id="{76F017FD-AF02-4E22-A564-5DCC93F5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9" name="Freeform 29">
              <a:extLst>
                <a:ext uri="{FF2B5EF4-FFF2-40B4-BE49-F238E27FC236}">
                  <a16:creationId xmlns:a16="http://schemas.microsoft.com/office/drawing/2014/main" id="{61F8A187-FAA8-4625-AC70-EE2C7499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0" name="Freeform 30">
              <a:extLst>
                <a:ext uri="{FF2B5EF4-FFF2-40B4-BE49-F238E27FC236}">
                  <a16:creationId xmlns:a16="http://schemas.microsoft.com/office/drawing/2014/main" id="{6D431C21-669A-42BC-A2DF-9092CA729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1" name="Freeform 31">
              <a:extLst>
                <a:ext uri="{FF2B5EF4-FFF2-40B4-BE49-F238E27FC236}">
                  <a16:creationId xmlns:a16="http://schemas.microsoft.com/office/drawing/2014/main" id="{D143DDDF-3A80-4C43-BBCF-8EC128010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2" name="Freeform 32">
              <a:extLst>
                <a:ext uri="{FF2B5EF4-FFF2-40B4-BE49-F238E27FC236}">
                  <a16:creationId xmlns:a16="http://schemas.microsoft.com/office/drawing/2014/main" id="{313BFF88-4BDD-4CC4-A514-C7D655779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3" name="Freeform 33">
              <a:extLst>
                <a:ext uri="{FF2B5EF4-FFF2-40B4-BE49-F238E27FC236}">
                  <a16:creationId xmlns:a16="http://schemas.microsoft.com/office/drawing/2014/main" id="{BA235B4A-F8AD-4C1E-9074-356253813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4" name="Freeform 34">
              <a:extLst>
                <a:ext uri="{FF2B5EF4-FFF2-40B4-BE49-F238E27FC236}">
                  <a16:creationId xmlns:a16="http://schemas.microsoft.com/office/drawing/2014/main" id="{281D9204-5CB0-44D1-B01F-5FFF6B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5" name="Freeform 35">
              <a:extLst>
                <a:ext uri="{FF2B5EF4-FFF2-40B4-BE49-F238E27FC236}">
                  <a16:creationId xmlns:a16="http://schemas.microsoft.com/office/drawing/2014/main" id="{4DD213C5-5C2A-403A-AAEF-E495E64AE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6" name="Freeform 36">
              <a:extLst>
                <a:ext uri="{FF2B5EF4-FFF2-40B4-BE49-F238E27FC236}">
                  <a16:creationId xmlns:a16="http://schemas.microsoft.com/office/drawing/2014/main" id="{3D07FF46-5E32-4BEE-B85D-107AD341D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7" name="Freeform 37">
              <a:extLst>
                <a:ext uri="{FF2B5EF4-FFF2-40B4-BE49-F238E27FC236}">
                  <a16:creationId xmlns:a16="http://schemas.microsoft.com/office/drawing/2014/main" id="{4E5AE900-6815-4A65-9A96-CA280B3A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8" name="Freeform 38">
              <a:extLst>
                <a:ext uri="{FF2B5EF4-FFF2-40B4-BE49-F238E27FC236}">
                  <a16:creationId xmlns:a16="http://schemas.microsoft.com/office/drawing/2014/main" id="{45EA57FC-ADA4-45DD-98E7-B0615C5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66" name="Rectangle 365">
            <a:extLst>
              <a:ext uri="{FF2B5EF4-FFF2-40B4-BE49-F238E27FC236}">
                <a16:creationId xmlns:a16="http://schemas.microsoft.com/office/drawing/2014/main" id="{9FFA7C60-EEB5-45DC-B964-20A76F776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68" name="Freeform 11">
            <a:extLst>
              <a:ext uri="{FF2B5EF4-FFF2-40B4-BE49-F238E27FC236}">
                <a16:creationId xmlns:a16="http://schemas.microsoft.com/office/drawing/2014/main" id="{7D84F46B-82DB-461C-88AC-F6C66B593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 useBgFill="1">
        <p:nvSpPr>
          <p:cNvPr id="370" name="Rectangle 369">
            <a:extLst>
              <a:ext uri="{FF2B5EF4-FFF2-40B4-BE49-F238E27FC236}">
                <a16:creationId xmlns:a16="http://schemas.microsoft.com/office/drawing/2014/main" id="{0147D98C-0914-4CCC-9221-3E732A8C6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81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mparison of a graph&#10;&#10;Description automatically generated">
            <a:extLst>
              <a:ext uri="{FF2B5EF4-FFF2-40B4-BE49-F238E27FC236}">
                <a16:creationId xmlns:a16="http://schemas.microsoft.com/office/drawing/2014/main" id="{7B335B04-9915-4F9F-AB6A-4A9DD2B0E7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2" b="-182"/>
          <a:stretch/>
        </p:blipFill>
        <p:spPr>
          <a:xfrm>
            <a:off x="1382394" y="1096288"/>
            <a:ext cx="9624777" cy="4904347"/>
          </a:xfrm>
          <a:prstGeom prst="rect">
            <a:avLst/>
          </a:prstGeom>
        </p:spPr>
      </p:pic>
      <p:sp>
        <p:nvSpPr>
          <p:cNvPr id="372" name="Freeform 11">
            <a:extLst>
              <a:ext uri="{FF2B5EF4-FFF2-40B4-BE49-F238E27FC236}">
                <a16:creationId xmlns:a16="http://schemas.microsoft.com/office/drawing/2014/main" id="{95746409-9281-4501-B230-30E8E5F43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4982D-1169-E8E9-7E0F-070C8823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24" y="6130437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AEC7D4F-F7A6-4591-BB26-2B92B1FAECBA}" type="slidenum">
              <a:rPr lang="en-US" sz="1900"/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en-US" sz="1900"/>
          </a:p>
        </p:txBody>
      </p:sp>
      <p:pic>
        <p:nvPicPr>
          <p:cNvPr id="8" name="Picture 7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BD443BCB-8983-E642-2447-96DA1CF83C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693"/>
          <a:stretch/>
        </p:blipFill>
        <p:spPr>
          <a:xfrm>
            <a:off x="1382393" y="557488"/>
            <a:ext cx="9624777" cy="5441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DC5B1A-4B33-30FB-C548-690682232598}"/>
              </a:ext>
            </a:extLst>
          </p:cNvPr>
          <p:cNvSpPr txBox="1"/>
          <p:nvPr/>
        </p:nvSpPr>
        <p:spPr>
          <a:xfrm>
            <a:off x="8791871" y="1343253"/>
            <a:ext cx="221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Minima: h = 0.024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E1432D02-7A71-94FB-6739-5ED8C273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56124" y="138468"/>
            <a:ext cx="2708652" cy="365125"/>
          </a:xfrm>
        </p:spPr>
        <p:txBody>
          <a:bodyPr/>
          <a:lstStyle/>
          <a:p>
            <a:r>
              <a:rPr lang="en-GB" dirty="0"/>
              <a:t>Divij Gupta | MPhys Presentation Semester 2</a:t>
            </a:r>
          </a:p>
        </p:txBody>
      </p:sp>
    </p:spTree>
    <p:extLst>
      <p:ext uri="{BB962C8B-B14F-4D97-AF65-F5344CB8AC3E}">
        <p14:creationId xmlns:p14="http://schemas.microsoft.com/office/powerpoint/2010/main" val="164750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84FD149-94B6-4257-AB5B-C478E603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FEC02-C0DD-9848-09F2-80B647CE4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034" y="557884"/>
            <a:ext cx="10115931" cy="125989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46465C"/>
                </a:solidFill>
              </a:rPr>
              <a:t>Square Dalitz Plot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43F4F4-276D-4A4D-930A-0530386F9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464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F91D5F-85E2-7A78-7E2C-5D6CE0B2F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8035" y="1449002"/>
                <a:ext cx="10182173" cy="4851114"/>
              </a:xfrm>
            </p:spPr>
            <p:txBody>
              <a:bodyPr>
                <a:normAutofit/>
              </a:bodyPr>
              <a:lstStyle/>
              <a:p>
                <a:r>
                  <a:rPr lang="en-GB" b="0" dirty="0">
                    <a:ea typeface="Cambria Math" panose="02040503050406030204" pitchFamily="18" charset="0"/>
                  </a:rPr>
                  <a:t>Problem with KDE is that the distribution must smoothly go to zero which is unphysical in this case – KDE is potentially too sensitive to this</a:t>
                </a:r>
              </a:p>
              <a:p>
                <a:r>
                  <a:rPr lang="en-GB" dirty="0">
                    <a:ea typeface="Cambria Math" panose="02040503050406030204" pitchFamily="18" charset="0"/>
                  </a:rPr>
                  <a:t>Hard to impose boundary conditions in normal Dalitz space – Square Dalitz Space</a:t>
                </a:r>
              </a:p>
              <a:p>
                <a:r>
                  <a:rPr lang="en-GB" b="0" dirty="0">
                    <a:ea typeface="Cambria Math" panose="02040503050406030204" pitchFamily="18" charset="0"/>
                  </a:rPr>
                  <a:t>Variables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</m:sup>
                            </m:sSub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p>
                            </m:sSubSup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GB" b="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GB" b="0" dirty="0"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2|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0" dirty="0">
                  <a:ea typeface="Cambria Math" panose="02040503050406030204" pitchFamily="18" charset="0"/>
                </a:endParaRPr>
              </a:p>
              <a:p>
                <a:r>
                  <a:rPr lang="en-GB" b="0" dirty="0">
                    <a:ea typeface="Cambria Math" panose="02040503050406030204" pitchFamily="18" charset="0"/>
                  </a:rPr>
                  <a:t>Re-optimise for bandwidth in the same way – correcting for </a:t>
                </a:r>
                <a:r>
                  <a:rPr lang="en-GB" dirty="0">
                    <a:ea typeface="Cambria Math" panose="02040503050406030204" pitchFamily="18" charset="0"/>
                  </a:rPr>
                  <a:t>J</a:t>
                </a:r>
                <a:r>
                  <a:rPr lang="en-GB" b="0" dirty="0">
                    <a:ea typeface="Cambria Math" panose="02040503050406030204" pitchFamily="18" charset="0"/>
                  </a:rPr>
                  <a:t>acobian structure</a:t>
                </a:r>
              </a:p>
              <a:p>
                <a:r>
                  <a:rPr lang="en-GB" dirty="0">
                    <a:ea typeface="Cambria Math" panose="02040503050406030204" pitchFamily="18" charset="0"/>
                  </a:rPr>
                  <a:t>Done with and without reflections with same asymmetry comparison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F91D5F-85E2-7A78-7E2C-5D6CE0B2F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8035" y="1449002"/>
                <a:ext cx="10182173" cy="4851114"/>
              </a:xfrm>
              <a:blipFill>
                <a:blip r:embed="rId3"/>
                <a:stretch>
                  <a:fillRect l="-419" t="-755" r="-1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10">
            <a:extLst>
              <a:ext uri="{FF2B5EF4-FFF2-40B4-BE49-F238E27FC236}">
                <a16:creationId xmlns:a16="http://schemas.microsoft.com/office/drawing/2014/main" id="{AA1386B8-14BD-4682-B537-BC9027D6E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10B3F-3A8A-6F65-D20C-A5D02BCB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9133" y="6131798"/>
            <a:ext cx="779767" cy="365125"/>
          </a:xfrm>
        </p:spPr>
        <p:txBody>
          <a:bodyPr/>
          <a:lstStyle/>
          <a:p>
            <a:fld id="{CAEC7D4F-F7A6-4591-BB26-2B92B1FAECBA}" type="slidenum">
              <a:rPr lang="en-GB" smtClean="0"/>
              <a:t>22</a:t>
            </a:fld>
            <a:endParaRPr lang="en-GB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B1150CA6-D608-9C33-6A63-2F5FFD7C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56124" y="138468"/>
            <a:ext cx="2708652" cy="365125"/>
          </a:xfrm>
        </p:spPr>
        <p:txBody>
          <a:bodyPr/>
          <a:lstStyle/>
          <a:p>
            <a:r>
              <a:rPr lang="en-GB"/>
              <a:t>Divij Gupta | MPhys Presentation Semester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3314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58DF5B7A-7785-49C6-B4EB-252FF28C2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5" name="Freeform 11">
              <a:extLst>
                <a:ext uri="{FF2B5EF4-FFF2-40B4-BE49-F238E27FC236}">
                  <a16:creationId xmlns:a16="http://schemas.microsoft.com/office/drawing/2014/main" id="{78BD0529-90E2-47B4-8D13-CEE11A154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6" name="Freeform 12">
              <a:extLst>
                <a:ext uri="{FF2B5EF4-FFF2-40B4-BE49-F238E27FC236}">
                  <a16:creationId xmlns:a16="http://schemas.microsoft.com/office/drawing/2014/main" id="{AE127430-162B-43FD-A02F-6E8AD8FD9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7" name="Freeform 13">
              <a:extLst>
                <a:ext uri="{FF2B5EF4-FFF2-40B4-BE49-F238E27FC236}">
                  <a16:creationId xmlns:a16="http://schemas.microsoft.com/office/drawing/2014/main" id="{7A6023CB-BCF4-4A3C-B04B-EFF677921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8" name="Freeform 14">
              <a:extLst>
                <a:ext uri="{FF2B5EF4-FFF2-40B4-BE49-F238E27FC236}">
                  <a16:creationId xmlns:a16="http://schemas.microsoft.com/office/drawing/2014/main" id="{98B0FCF0-0865-45E1-977A-5BFDD0EFC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9" name="Freeform 15">
              <a:extLst>
                <a:ext uri="{FF2B5EF4-FFF2-40B4-BE49-F238E27FC236}">
                  <a16:creationId xmlns:a16="http://schemas.microsoft.com/office/drawing/2014/main" id="{C1FF2792-ADB4-44D2-B7EF-6E3503725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0" name="Freeform 16">
              <a:extLst>
                <a:ext uri="{FF2B5EF4-FFF2-40B4-BE49-F238E27FC236}">
                  <a16:creationId xmlns:a16="http://schemas.microsoft.com/office/drawing/2014/main" id="{B7B0F0A2-D4CD-4EA5-96E9-9E282F25C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1" name="Freeform 17">
              <a:extLst>
                <a:ext uri="{FF2B5EF4-FFF2-40B4-BE49-F238E27FC236}">
                  <a16:creationId xmlns:a16="http://schemas.microsoft.com/office/drawing/2014/main" id="{FBBC4912-27C6-4C5E-9C40-AE9B6644E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2" name="Freeform 18">
              <a:extLst>
                <a:ext uri="{FF2B5EF4-FFF2-40B4-BE49-F238E27FC236}">
                  <a16:creationId xmlns:a16="http://schemas.microsoft.com/office/drawing/2014/main" id="{127E474D-BE64-49E8-8C82-691642D0B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3" name="Freeform 19">
              <a:extLst>
                <a:ext uri="{FF2B5EF4-FFF2-40B4-BE49-F238E27FC236}">
                  <a16:creationId xmlns:a16="http://schemas.microsoft.com/office/drawing/2014/main" id="{A385E451-43CB-441B-83EE-28ACB6BCB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4" name="Freeform 20">
              <a:extLst>
                <a:ext uri="{FF2B5EF4-FFF2-40B4-BE49-F238E27FC236}">
                  <a16:creationId xmlns:a16="http://schemas.microsoft.com/office/drawing/2014/main" id="{5BF91B89-051C-49D8-9029-83A1F52B0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5" name="Freeform 21">
              <a:extLst>
                <a:ext uri="{FF2B5EF4-FFF2-40B4-BE49-F238E27FC236}">
                  <a16:creationId xmlns:a16="http://schemas.microsoft.com/office/drawing/2014/main" id="{42329880-D64F-4074-ABE4-348FDC7FB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6" name="Freeform 22">
              <a:extLst>
                <a:ext uri="{FF2B5EF4-FFF2-40B4-BE49-F238E27FC236}">
                  <a16:creationId xmlns:a16="http://schemas.microsoft.com/office/drawing/2014/main" id="{2FAD4595-5B16-442B-A756-924FB136A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F9B151E-1B34-4FA6-A53D-B92F787D9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9" name="Freeform 27">
              <a:extLst>
                <a:ext uri="{FF2B5EF4-FFF2-40B4-BE49-F238E27FC236}">
                  <a16:creationId xmlns:a16="http://schemas.microsoft.com/office/drawing/2014/main" id="{617ED8F6-0AA2-4080-ADCB-6C7CE1759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0" name="Freeform 28">
              <a:extLst>
                <a:ext uri="{FF2B5EF4-FFF2-40B4-BE49-F238E27FC236}">
                  <a16:creationId xmlns:a16="http://schemas.microsoft.com/office/drawing/2014/main" id="{76F017FD-AF02-4E22-A564-5DCC93F5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1" name="Freeform 29">
              <a:extLst>
                <a:ext uri="{FF2B5EF4-FFF2-40B4-BE49-F238E27FC236}">
                  <a16:creationId xmlns:a16="http://schemas.microsoft.com/office/drawing/2014/main" id="{61F8A187-FAA8-4625-AC70-EE2C7499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2" name="Freeform 30">
              <a:extLst>
                <a:ext uri="{FF2B5EF4-FFF2-40B4-BE49-F238E27FC236}">
                  <a16:creationId xmlns:a16="http://schemas.microsoft.com/office/drawing/2014/main" id="{6D431C21-669A-42BC-A2DF-9092CA729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" name="Freeform 31">
              <a:extLst>
                <a:ext uri="{FF2B5EF4-FFF2-40B4-BE49-F238E27FC236}">
                  <a16:creationId xmlns:a16="http://schemas.microsoft.com/office/drawing/2014/main" id="{D143DDDF-3A80-4C43-BBCF-8EC128010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4" name="Freeform 32">
              <a:extLst>
                <a:ext uri="{FF2B5EF4-FFF2-40B4-BE49-F238E27FC236}">
                  <a16:creationId xmlns:a16="http://schemas.microsoft.com/office/drawing/2014/main" id="{313BFF88-4BDD-4CC4-A514-C7D655779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5" name="Freeform 33">
              <a:extLst>
                <a:ext uri="{FF2B5EF4-FFF2-40B4-BE49-F238E27FC236}">
                  <a16:creationId xmlns:a16="http://schemas.microsoft.com/office/drawing/2014/main" id="{BA235B4A-F8AD-4C1E-9074-356253813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6" name="Freeform 34">
              <a:extLst>
                <a:ext uri="{FF2B5EF4-FFF2-40B4-BE49-F238E27FC236}">
                  <a16:creationId xmlns:a16="http://schemas.microsoft.com/office/drawing/2014/main" id="{281D9204-5CB0-44D1-B01F-5FFF6B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7" name="Freeform 35">
              <a:extLst>
                <a:ext uri="{FF2B5EF4-FFF2-40B4-BE49-F238E27FC236}">
                  <a16:creationId xmlns:a16="http://schemas.microsoft.com/office/drawing/2014/main" id="{4DD213C5-5C2A-403A-AAEF-E495E64AE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8" name="Freeform 36">
              <a:extLst>
                <a:ext uri="{FF2B5EF4-FFF2-40B4-BE49-F238E27FC236}">
                  <a16:creationId xmlns:a16="http://schemas.microsoft.com/office/drawing/2014/main" id="{3D07FF46-5E32-4BEE-B85D-107AD341D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9" name="Freeform 37">
              <a:extLst>
                <a:ext uri="{FF2B5EF4-FFF2-40B4-BE49-F238E27FC236}">
                  <a16:creationId xmlns:a16="http://schemas.microsoft.com/office/drawing/2014/main" id="{4E5AE900-6815-4A65-9A96-CA280B3A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" name="Freeform 38">
              <a:extLst>
                <a:ext uri="{FF2B5EF4-FFF2-40B4-BE49-F238E27FC236}">
                  <a16:creationId xmlns:a16="http://schemas.microsoft.com/office/drawing/2014/main" id="{45EA57FC-ADA4-45DD-98E7-B0615C5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FFA7C60-EEB5-45DC-B964-20A76F776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75" name="Freeform 11">
            <a:extLst>
              <a:ext uri="{FF2B5EF4-FFF2-40B4-BE49-F238E27FC236}">
                <a16:creationId xmlns:a16="http://schemas.microsoft.com/office/drawing/2014/main" id="{7D84F46B-82DB-461C-88AC-F6C66B593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 useBgFill="1">
        <p:nvSpPr>
          <p:cNvPr id="176" name="Rectangle 175">
            <a:extLst>
              <a:ext uri="{FF2B5EF4-FFF2-40B4-BE49-F238E27FC236}">
                <a16:creationId xmlns:a16="http://schemas.microsoft.com/office/drawing/2014/main" id="{0147D98C-0914-4CCC-9221-3E732A8C6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81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reeform 11">
            <a:extLst>
              <a:ext uri="{FF2B5EF4-FFF2-40B4-BE49-F238E27FC236}">
                <a16:creationId xmlns:a16="http://schemas.microsoft.com/office/drawing/2014/main" id="{95746409-9281-4501-B230-30E8E5F43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4982D-1169-E8E9-7E0F-070C8823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24" y="6130437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AEC7D4F-F7A6-4591-BB26-2B92B1FAECBA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en-US" sz="1900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F112282D-3F2C-C44A-E6E6-B6A384D0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56124" y="138468"/>
            <a:ext cx="2708652" cy="365125"/>
          </a:xfrm>
        </p:spPr>
        <p:txBody>
          <a:bodyPr/>
          <a:lstStyle/>
          <a:p>
            <a:r>
              <a:rPr lang="en-GB"/>
              <a:t>Divij Gupta | MPhys Presentation Semester 2</a:t>
            </a:r>
            <a:endParaRPr lang="en-GB" dirty="0"/>
          </a:p>
        </p:txBody>
      </p:sp>
      <p:pic>
        <p:nvPicPr>
          <p:cNvPr id="14" name="Picture 13" descr="A green and white gradient with numbers and a square&#10;&#10;Description automatically generated with medium confidence">
            <a:extLst>
              <a:ext uri="{FF2B5EF4-FFF2-40B4-BE49-F238E27FC236}">
                <a16:creationId xmlns:a16="http://schemas.microsoft.com/office/drawing/2014/main" id="{6EF05071-A969-DB5A-07B0-FF283AC56A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4" r="12890"/>
          <a:stretch/>
        </p:blipFill>
        <p:spPr>
          <a:xfrm>
            <a:off x="1003634" y="1428397"/>
            <a:ext cx="4986194" cy="4017277"/>
          </a:xfrm>
          <a:prstGeom prst="rect">
            <a:avLst/>
          </a:prstGeom>
        </p:spPr>
      </p:pic>
      <p:pic>
        <p:nvPicPr>
          <p:cNvPr id="12" name="Picture 11" descr="A green and white gradient with a square&#10;&#10;Description automatically generated with medium confidence">
            <a:extLst>
              <a:ext uri="{FF2B5EF4-FFF2-40B4-BE49-F238E27FC236}">
                <a16:creationId xmlns:a16="http://schemas.microsoft.com/office/drawing/2014/main" id="{F1188779-BAB4-214B-9892-D0BCE27EEE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4" r="11980"/>
          <a:stretch/>
        </p:blipFill>
        <p:spPr>
          <a:xfrm>
            <a:off x="5975968" y="1458053"/>
            <a:ext cx="5073031" cy="40449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1ACE5F-D934-17F7-29CE-E2F4CF0621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667" t="93188" r="40000" b="731"/>
          <a:stretch/>
        </p:blipFill>
        <p:spPr>
          <a:xfrm>
            <a:off x="2659147" y="5186464"/>
            <a:ext cx="1633028" cy="2725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776E8B-1A52-B327-702B-98E194C394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667" t="93188" r="40000" b="731"/>
          <a:stretch/>
        </p:blipFill>
        <p:spPr>
          <a:xfrm>
            <a:off x="7695969" y="5231450"/>
            <a:ext cx="1633028" cy="272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B0B263-537D-B0A9-66D9-8A2BCF64000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168" t="41515" r="87676" b="39999"/>
          <a:stretch/>
        </p:blipFill>
        <p:spPr>
          <a:xfrm>
            <a:off x="1242336" y="2881352"/>
            <a:ext cx="240488" cy="10564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08A3C2-6EEF-21CD-C222-98036C03CF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168" t="41515" r="87676" b="39999"/>
          <a:stretch/>
        </p:blipFill>
        <p:spPr>
          <a:xfrm>
            <a:off x="6236531" y="2881352"/>
            <a:ext cx="240488" cy="105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08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roup 337">
            <a:extLst>
              <a:ext uri="{FF2B5EF4-FFF2-40B4-BE49-F238E27FC236}">
                <a16:creationId xmlns:a16="http://schemas.microsoft.com/office/drawing/2014/main" id="{58DF5B7A-7785-49C6-B4EB-252FF28C2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335" name="Freeform 11">
              <a:extLst>
                <a:ext uri="{FF2B5EF4-FFF2-40B4-BE49-F238E27FC236}">
                  <a16:creationId xmlns:a16="http://schemas.microsoft.com/office/drawing/2014/main" id="{78BD0529-90E2-47B4-8D13-CEE11A154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6" name="Freeform 12">
              <a:extLst>
                <a:ext uri="{FF2B5EF4-FFF2-40B4-BE49-F238E27FC236}">
                  <a16:creationId xmlns:a16="http://schemas.microsoft.com/office/drawing/2014/main" id="{AE127430-162B-43FD-A02F-6E8AD8FD9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7" name="Freeform 13">
              <a:extLst>
                <a:ext uri="{FF2B5EF4-FFF2-40B4-BE49-F238E27FC236}">
                  <a16:creationId xmlns:a16="http://schemas.microsoft.com/office/drawing/2014/main" id="{7A6023CB-BCF4-4A3C-B04B-EFF677921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1" name="Freeform 14">
              <a:extLst>
                <a:ext uri="{FF2B5EF4-FFF2-40B4-BE49-F238E27FC236}">
                  <a16:creationId xmlns:a16="http://schemas.microsoft.com/office/drawing/2014/main" id="{98B0FCF0-0865-45E1-977A-5BFDD0EFC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5" name="Freeform 15">
              <a:extLst>
                <a:ext uri="{FF2B5EF4-FFF2-40B4-BE49-F238E27FC236}">
                  <a16:creationId xmlns:a16="http://schemas.microsoft.com/office/drawing/2014/main" id="{C1FF2792-ADB4-44D2-B7EF-6E3503725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7" name="Freeform 16">
              <a:extLst>
                <a:ext uri="{FF2B5EF4-FFF2-40B4-BE49-F238E27FC236}">
                  <a16:creationId xmlns:a16="http://schemas.microsoft.com/office/drawing/2014/main" id="{B7B0F0A2-D4CD-4EA5-96E9-9E282F25C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9" name="Freeform 17">
              <a:extLst>
                <a:ext uri="{FF2B5EF4-FFF2-40B4-BE49-F238E27FC236}">
                  <a16:creationId xmlns:a16="http://schemas.microsoft.com/office/drawing/2014/main" id="{FBBC4912-27C6-4C5E-9C40-AE9B6644E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1" name="Freeform 18">
              <a:extLst>
                <a:ext uri="{FF2B5EF4-FFF2-40B4-BE49-F238E27FC236}">
                  <a16:creationId xmlns:a16="http://schemas.microsoft.com/office/drawing/2014/main" id="{127E474D-BE64-49E8-8C82-691642D0B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3" name="Freeform 19">
              <a:extLst>
                <a:ext uri="{FF2B5EF4-FFF2-40B4-BE49-F238E27FC236}">
                  <a16:creationId xmlns:a16="http://schemas.microsoft.com/office/drawing/2014/main" id="{A385E451-43CB-441B-83EE-28ACB6BCB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4" name="Freeform 20">
              <a:extLst>
                <a:ext uri="{FF2B5EF4-FFF2-40B4-BE49-F238E27FC236}">
                  <a16:creationId xmlns:a16="http://schemas.microsoft.com/office/drawing/2014/main" id="{5BF91B89-051C-49D8-9029-83A1F52B0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5" name="Freeform 21">
              <a:extLst>
                <a:ext uri="{FF2B5EF4-FFF2-40B4-BE49-F238E27FC236}">
                  <a16:creationId xmlns:a16="http://schemas.microsoft.com/office/drawing/2014/main" id="{42329880-D64F-4074-ABE4-348FDC7FB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6" name="Freeform 22">
              <a:extLst>
                <a:ext uri="{FF2B5EF4-FFF2-40B4-BE49-F238E27FC236}">
                  <a16:creationId xmlns:a16="http://schemas.microsoft.com/office/drawing/2014/main" id="{2FAD4595-5B16-442B-A756-924FB136A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F9B151E-1B34-4FA6-A53D-B92F787D9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77" name="Freeform 27">
              <a:extLst>
                <a:ext uri="{FF2B5EF4-FFF2-40B4-BE49-F238E27FC236}">
                  <a16:creationId xmlns:a16="http://schemas.microsoft.com/office/drawing/2014/main" id="{617ED8F6-0AA2-4080-ADCB-6C7CE1759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8" name="Freeform 28">
              <a:extLst>
                <a:ext uri="{FF2B5EF4-FFF2-40B4-BE49-F238E27FC236}">
                  <a16:creationId xmlns:a16="http://schemas.microsoft.com/office/drawing/2014/main" id="{76F017FD-AF02-4E22-A564-5DCC93F5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9" name="Freeform 29">
              <a:extLst>
                <a:ext uri="{FF2B5EF4-FFF2-40B4-BE49-F238E27FC236}">
                  <a16:creationId xmlns:a16="http://schemas.microsoft.com/office/drawing/2014/main" id="{61F8A187-FAA8-4625-AC70-EE2C7499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0" name="Freeform 30">
              <a:extLst>
                <a:ext uri="{FF2B5EF4-FFF2-40B4-BE49-F238E27FC236}">
                  <a16:creationId xmlns:a16="http://schemas.microsoft.com/office/drawing/2014/main" id="{6D431C21-669A-42BC-A2DF-9092CA729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1" name="Freeform 31">
              <a:extLst>
                <a:ext uri="{FF2B5EF4-FFF2-40B4-BE49-F238E27FC236}">
                  <a16:creationId xmlns:a16="http://schemas.microsoft.com/office/drawing/2014/main" id="{D143DDDF-3A80-4C43-BBCF-8EC128010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2" name="Freeform 32">
              <a:extLst>
                <a:ext uri="{FF2B5EF4-FFF2-40B4-BE49-F238E27FC236}">
                  <a16:creationId xmlns:a16="http://schemas.microsoft.com/office/drawing/2014/main" id="{313BFF88-4BDD-4CC4-A514-C7D655779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3" name="Freeform 33">
              <a:extLst>
                <a:ext uri="{FF2B5EF4-FFF2-40B4-BE49-F238E27FC236}">
                  <a16:creationId xmlns:a16="http://schemas.microsoft.com/office/drawing/2014/main" id="{BA235B4A-F8AD-4C1E-9074-356253813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4" name="Freeform 34">
              <a:extLst>
                <a:ext uri="{FF2B5EF4-FFF2-40B4-BE49-F238E27FC236}">
                  <a16:creationId xmlns:a16="http://schemas.microsoft.com/office/drawing/2014/main" id="{281D9204-5CB0-44D1-B01F-5FFF6B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5" name="Freeform 35">
              <a:extLst>
                <a:ext uri="{FF2B5EF4-FFF2-40B4-BE49-F238E27FC236}">
                  <a16:creationId xmlns:a16="http://schemas.microsoft.com/office/drawing/2014/main" id="{4DD213C5-5C2A-403A-AAEF-E495E64AE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6" name="Freeform 36">
              <a:extLst>
                <a:ext uri="{FF2B5EF4-FFF2-40B4-BE49-F238E27FC236}">
                  <a16:creationId xmlns:a16="http://schemas.microsoft.com/office/drawing/2014/main" id="{3D07FF46-5E32-4BEE-B85D-107AD341D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7" name="Freeform 37">
              <a:extLst>
                <a:ext uri="{FF2B5EF4-FFF2-40B4-BE49-F238E27FC236}">
                  <a16:creationId xmlns:a16="http://schemas.microsoft.com/office/drawing/2014/main" id="{4E5AE900-6815-4A65-9A96-CA280B3A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8" name="Freeform 38">
              <a:extLst>
                <a:ext uri="{FF2B5EF4-FFF2-40B4-BE49-F238E27FC236}">
                  <a16:creationId xmlns:a16="http://schemas.microsoft.com/office/drawing/2014/main" id="{45EA57FC-ADA4-45DD-98E7-B0615C5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66" name="Rectangle 365">
            <a:extLst>
              <a:ext uri="{FF2B5EF4-FFF2-40B4-BE49-F238E27FC236}">
                <a16:creationId xmlns:a16="http://schemas.microsoft.com/office/drawing/2014/main" id="{9FFA7C60-EEB5-45DC-B964-20A76F776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68" name="Freeform 11">
            <a:extLst>
              <a:ext uri="{FF2B5EF4-FFF2-40B4-BE49-F238E27FC236}">
                <a16:creationId xmlns:a16="http://schemas.microsoft.com/office/drawing/2014/main" id="{7D84F46B-82DB-461C-88AC-F6C66B593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 useBgFill="1">
        <p:nvSpPr>
          <p:cNvPr id="370" name="Rectangle 369">
            <a:extLst>
              <a:ext uri="{FF2B5EF4-FFF2-40B4-BE49-F238E27FC236}">
                <a16:creationId xmlns:a16="http://schemas.microsoft.com/office/drawing/2014/main" id="{0147D98C-0914-4CCC-9221-3E732A8C6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81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Freeform 11">
            <a:extLst>
              <a:ext uri="{FF2B5EF4-FFF2-40B4-BE49-F238E27FC236}">
                <a16:creationId xmlns:a16="http://schemas.microsoft.com/office/drawing/2014/main" id="{95746409-9281-4501-B230-30E8E5F43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4982D-1169-E8E9-7E0F-070C8823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24" y="6130437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AEC7D4F-F7A6-4591-BB26-2B92B1FAECBA}" type="slidenum">
              <a:rPr lang="en-US" sz="1900"/>
              <a:pPr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en-US" sz="19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DC5B1A-4B33-30FB-C548-690682232598}"/>
              </a:ext>
            </a:extLst>
          </p:cNvPr>
          <p:cNvSpPr txBox="1"/>
          <p:nvPr/>
        </p:nvSpPr>
        <p:spPr>
          <a:xfrm>
            <a:off x="8791871" y="1343253"/>
            <a:ext cx="221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Minima: h=0.024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32ADF-F4D0-991C-D03D-2B2E4993AB9F}"/>
              </a:ext>
            </a:extLst>
          </p:cNvPr>
          <p:cNvGrpSpPr/>
          <p:nvPr/>
        </p:nvGrpSpPr>
        <p:grpSpPr>
          <a:xfrm>
            <a:off x="1382393" y="557488"/>
            <a:ext cx="9628966" cy="5412738"/>
            <a:chOff x="1382393" y="557488"/>
            <a:chExt cx="9628966" cy="541273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87747A-AD59-7BB1-6E76-AC10B53E8B88}"/>
                </a:ext>
              </a:extLst>
            </p:cNvPr>
            <p:cNvGrpSpPr/>
            <p:nvPr/>
          </p:nvGrpSpPr>
          <p:grpSpPr>
            <a:xfrm>
              <a:off x="1382393" y="557488"/>
              <a:ext cx="9628966" cy="5412738"/>
              <a:chOff x="1382393" y="557488"/>
              <a:chExt cx="9628966" cy="5412738"/>
            </a:xfrm>
          </p:grpSpPr>
          <p:pic>
            <p:nvPicPr>
              <p:cNvPr id="8" name="Picture 7" descr="A graph of a function&#10;&#10;Description automatically generated with medium confidence">
                <a:extLst>
                  <a:ext uri="{FF2B5EF4-FFF2-40B4-BE49-F238E27FC236}">
                    <a16:creationId xmlns:a16="http://schemas.microsoft.com/office/drawing/2014/main" id="{BD443BCB-8983-E642-2447-96DA1CF83C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8693"/>
              <a:stretch/>
            </p:blipFill>
            <p:spPr>
              <a:xfrm>
                <a:off x="1382393" y="557488"/>
                <a:ext cx="9618751" cy="543781"/>
              </a:xfrm>
              <a:prstGeom prst="rect">
                <a:avLst/>
              </a:prstGeom>
            </p:spPr>
          </p:pic>
          <p:pic>
            <p:nvPicPr>
              <p:cNvPr id="5" name="Picture 4" descr="A comparison of a graph&#10;&#10;Description automatically generated">
                <a:extLst>
                  <a:ext uri="{FF2B5EF4-FFF2-40B4-BE49-F238E27FC236}">
                    <a16:creationId xmlns:a16="http://schemas.microsoft.com/office/drawing/2014/main" id="{3D40CEC3-E85C-1E71-69AF-FD79E38752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9512" y="1075634"/>
                <a:ext cx="9621847" cy="4894592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DC5B1A-4B33-30FB-C548-690682232598}"/>
                </a:ext>
              </a:extLst>
            </p:cNvPr>
            <p:cNvSpPr txBox="1"/>
            <p:nvPr/>
          </p:nvSpPr>
          <p:spPr>
            <a:xfrm>
              <a:off x="8785845" y="1313928"/>
              <a:ext cx="2215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Minima: h = 0.091</a:t>
              </a:r>
            </a:p>
          </p:txBody>
        </p:sp>
      </p:grp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1DACBBDA-2D7B-3D45-8636-304D59C7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56124" y="138468"/>
            <a:ext cx="2708652" cy="365125"/>
          </a:xfrm>
        </p:spPr>
        <p:txBody>
          <a:bodyPr/>
          <a:lstStyle/>
          <a:p>
            <a:r>
              <a:rPr lang="en-GB" dirty="0"/>
              <a:t>Divij Gupta | MPhys Presentation Semester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2A126-7165-E867-1B81-A913C12C089B}"/>
              </a:ext>
            </a:extLst>
          </p:cNvPr>
          <p:cNvSpPr txBox="1"/>
          <p:nvPr/>
        </p:nvSpPr>
        <p:spPr>
          <a:xfrm>
            <a:off x="1382393" y="164414"/>
            <a:ext cx="230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Without Reflections</a:t>
            </a:r>
          </a:p>
        </p:txBody>
      </p:sp>
    </p:spTree>
    <p:extLst>
      <p:ext uri="{BB962C8B-B14F-4D97-AF65-F5344CB8AC3E}">
        <p14:creationId xmlns:p14="http://schemas.microsoft.com/office/powerpoint/2010/main" val="1207320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roup 337">
            <a:extLst>
              <a:ext uri="{FF2B5EF4-FFF2-40B4-BE49-F238E27FC236}">
                <a16:creationId xmlns:a16="http://schemas.microsoft.com/office/drawing/2014/main" id="{58DF5B7A-7785-49C6-B4EB-252FF28C2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335" name="Freeform 11">
              <a:extLst>
                <a:ext uri="{FF2B5EF4-FFF2-40B4-BE49-F238E27FC236}">
                  <a16:creationId xmlns:a16="http://schemas.microsoft.com/office/drawing/2014/main" id="{78BD0529-90E2-47B4-8D13-CEE11A154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6" name="Freeform 12">
              <a:extLst>
                <a:ext uri="{FF2B5EF4-FFF2-40B4-BE49-F238E27FC236}">
                  <a16:creationId xmlns:a16="http://schemas.microsoft.com/office/drawing/2014/main" id="{AE127430-162B-43FD-A02F-6E8AD8FD9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7" name="Freeform 13">
              <a:extLst>
                <a:ext uri="{FF2B5EF4-FFF2-40B4-BE49-F238E27FC236}">
                  <a16:creationId xmlns:a16="http://schemas.microsoft.com/office/drawing/2014/main" id="{7A6023CB-BCF4-4A3C-B04B-EFF677921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1" name="Freeform 14">
              <a:extLst>
                <a:ext uri="{FF2B5EF4-FFF2-40B4-BE49-F238E27FC236}">
                  <a16:creationId xmlns:a16="http://schemas.microsoft.com/office/drawing/2014/main" id="{98B0FCF0-0865-45E1-977A-5BFDD0EFC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5" name="Freeform 15">
              <a:extLst>
                <a:ext uri="{FF2B5EF4-FFF2-40B4-BE49-F238E27FC236}">
                  <a16:creationId xmlns:a16="http://schemas.microsoft.com/office/drawing/2014/main" id="{C1FF2792-ADB4-44D2-B7EF-6E3503725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7" name="Freeform 16">
              <a:extLst>
                <a:ext uri="{FF2B5EF4-FFF2-40B4-BE49-F238E27FC236}">
                  <a16:creationId xmlns:a16="http://schemas.microsoft.com/office/drawing/2014/main" id="{B7B0F0A2-D4CD-4EA5-96E9-9E282F25C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9" name="Freeform 17">
              <a:extLst>
                <a:ext uri="{FF2B5EF4-FFF2-40B4-BE49-F238E27FC236}">
                  <a16:creationId xmlns:a16="http://schemas.microsoft.com/office/drawing/2014/main" id="{FBBC4912-27C6-4C5E-9C40-AE9B6644E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1" name="Freeform 18">
              <a:extLst>
                <a:ext uri="{FF2B5EF4-FFF2-40B4-BE49-F238E27FC236}">
                  <a16:creationId xmlns:a16="http://schemas.microsoft.com/office/drawing/2014/main" id="{127E474D-BE64-49E8-8C82-691642D0B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3" name="Freeform 19">
              <a:extLst>
                <a:ext uri="{FF2B5EF4-FFF2-40B4-BE49-F238E27FC236}">
                  <a16:creationId xmlns:a16="http://schemas.microsoft.com/office/drawing/2014/main" id="{A385E451-43CB-441B-83EE-28ACB6BCB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4" name="Freeform 20">
              <a:extLst>
                <a:ext uri="{FF2B5EF4-FFF2-40B4-BE49-F238E27FC236}">
                  <a16:creationId xmlns:a16="http://schemas.microsoft.com/office/drawing/2014/main" id="{5BF91B89-051C-49D8-9029-83A1F52B0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5" name="Freeform 21">
              <a:extLst>
                <a:ext uri="{FF2B5EF4-FFF2-40B4-BE49-F238E27FC236}">
                  <a16:creationId xmlns:a16="http://schemas.microsoft.com/office/drawing/2014/main" id="{42329880-D64F-4074-ABE4-348FDC7FB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6" name="Freeform 22">
              <a:extLst>
                <a:ext uri="{FF2B5EF4-FFF2-40B4-BE49-F238E27FC236}">
                  <a16:creationId xmlns:a16="http://schemas.microsoft.com/office/drawing/2014/main" id="{2FAD4595-5B16-442B-A756-924FB136A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F9B151E-1B34-4FA6-A53D-B92F787D9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77" name="Freeform 27">
              <a:extLst>
                <a:ext uri="{FF2B5EF4-FFF2-40B4-BE49-F238E27FC236}">
                  <a16:creationId xmlns:a16="http://schemas.microsoft.com/office/drawing/2014/main" id="{617ED8F6-0AA2-4080-ADCB-6C7CE1759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8" name="Freeform 28">
              <a:extLst>
                <a:ext uri="{FF2B5EF4-FFF2-40B4-BE49-F238E27FC236}">
                  <a16:creationId xmlns:a16="http://schemas.microsoft.com/office/drawing/2014/main" id="{76F017FD-AF02-4E22-A564-5DCC93F5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9" name="Freeform 29">
              <a:extLst>
                <a:ext uri="{FF2B5EF4-FFF2-40B4-BE49-F238E27FC236}">
                  <a16:creationId xmlns:a16="http://schemas.microsoft.com/office/drawing/2014/main" id="{61F8A187-FAA8-4625-AC70-EE2C7499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0" name="Freeform 30">
              <a:extLst>
                <a:ext uri="{FF2B5EF4-FFF2-40B4-BE49-F238E27FC236}">
                  <a16:creationId xmlns:a16="http://schemas.microsoft.com/office/drawing/2014/main" id="{6D431C21-669A-42BC-A2DF-9092CA729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1" name="Freeform 31">
              <a:extLst>
                <a:ext uri="{FF2B5EF4-FFF2-40B4-BE49-F238E27FC236}">
                  <a16:creationId xmlns:a16="http://schemas.microsoft.com/office/drawing/2014/main" id="{D143DDDF-3A80-4C43-BBCF-8EC128010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2" name="Freeform 32">
              <a:extLst>
                <a:ext uri="{FF2B5EF4-FFF2-40B4-BE49-F238E27FC236}">
                  <a16:creationId xmlns:a16="http://schemas.microsoft.com/office/drawing/2014/main" id="{313BFF88-4BDD-4CC4-A514-C7D655779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3" name="Freeform 33">
              <a:extLst>
                <a:ext uri="{FF2B5EF4-FFF2-40B4-BE49-F238E27FC236}">
                  <a16:creationId xmlns:a16="http://schemas.microsoft.com/office/drawing/2014/main" id="{BA235B4A-F8AD-4C1E-9074-356253813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4" name="Freeform 34">
              <a:extLst>
                <a:ext uri="{FF2B5EF4-FFF2-40B4-BE49-F238E27FC236}">
                  <a16:creationId xmlns:a16="http://schemas.microsoft.com/office/drawing/2014/main" id="{281D9204-5CB0-44D1-B01F-5FFF6B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5" name="Freeform 35">
              <a:extLst>
                <a:ext uri="{FF2B5EF4-FFF2-40B4-BE49-F238E27FC236}">
                  <a16:creationId xmlns:a16="http://schemas.microsoft.com/office/drawing/2014/main" id="{4DD213C5-5C2A-403A-AAEF-E495E64AE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6" name="Freeform 36">
              <a:extLst>
                <a:ext uri="{FF2B5EF4-FFF2-40B4-BE49-F238E27FC236}">
                  <a16:creationId xmlns:a16="http://schemas.microsoft.com/office/drawing/2014/main" id="{3D07FF46-5E32-4BEE-B85D-107AD341D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7" name="Freeform 37">
              <a:extLst>
                <a:ext uri="{FF2B5EF4-FFF2-40B4-BE49-F238E27FC236}">
                  <a16:creationId xmlns:a16="http://schemas.microsoft.com/office/drawing/2014/main" id="{4E5AE900-6815-4A65-9A96-CA280B3A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8" name="Freeform 38">
              <a:extLst>
                <a:ext uri="{FF2B5EF4-FFF2-40B4-BE49-F238E27FC236}">
                  <a16:creationId xmlns:a16="http://schemas.microsoft.com/office/drawing/2014/main" id="{45EA57FC-ADA4-45DD-98E7-B0615C5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66" name="Rectangle 365">
            <a:extLst>
              <a:ext uri="{FF2B5EF4-FFF2-40B4-BE49-F238E27FC236}">
                <a16:creationId xmlns:a16="http://schemas.microsoft.com/office/drawing/2014/main" id="{9FFA7C60-EEB5-45DC-B964-20A76F776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68" name="Freeform 11">
            <a:extLst>
              <a:ext uri="{FF2B5EF4-FFF2-40B4-BE49-F238E27FC236}">
                <a16:creationId xmlns:a16="http://schemas.microsoft.com/office/drawing/2014/main" id="{7D84F46B-82DB-461C-88AC-F6C66B593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 useBgFill="1">
        <p:nvSpPr>
          <p:cNvPr id="370" name="Rectangle 369">
            <a:extLst>
              <a:ext uri="{FF2B5EF4-FFF2-40B4-BE49-F238E27FC236}">
                <a16:creationId xmlns:a16="http://schemas.microsoft.com/office/drawing/2014/main" id="{0147D98C-0914-4CCC-9221-3E732A8C6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81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Freeform 11">
            <a:extLst>
              <a:ext uri="{FF2B5EF4-FFF2-40B4-BE49-F238E27FC236}">
                <a16:creationId xmlns:a16="http://schemas.microsoft.com/office/drawing/2014/main" id="{95746409-9281-4501-B230-30E8E5F43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4982D-1169-E8E9-7E0F-070C8823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24" y="6130437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AEC7D4F-F7A6-4591-BB26-2B92B1FAECBA}" type="slidenum">
              <a:rPr lang="en-US" sz="1900"/>
              <a:pPr>
                <a:lnSpc>
                  <a:spcPct val="90000"/>
                </a:lnSpc>
                <a:spcAft>
                  <a:spcPts val="600"/>
                </a:spcAft>
              </a:pPr>
              <a:t>25</a:t>
            </a:fld>
            <a:endParaRPr lang="en-US" sz="1900"/>
          </a:p>
        </p:txBody>
      </p:sp>
      <p:pic>
        <p:nvPicPr>
          <p:cNvPr id="8" name="Picture 7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BD443BCB-8983-E642-2447-96DA1CF83C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693"/>
          <a:stretch/>
        </p:blipFill>
        <p:spPr>
          <a:xfrm>
            <a:off x="1382393" y="557488"/>
            <a:ext cx="9624777" cy="544122"/>
          </a:xfrm>
          <a:prstGeom prst="rect">
            <a:avLst/>
          </a:prstGeom>
        </p:spPr>
      </p:pic>
      <p:pic>
        <p:nvPicPr>
          <p:cNvPr id="4" name="Picture 3" descr="A comparison of a graph&#10;&#10;Description automatically generated">
            <a:extLst>
              <a:ext uri="{FF2B5EF4-FFF2-40B4-BE49-F238E27FC236}">
                <a16:creationId xmlns:a16="http://schemas.microsoft.com/office/drawing/2014/main" id="{CDCA840A-2410-48F9-271E-0863981CA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393" y="1026303"/>
            <a:ext cx="9658473" cy="48708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DC5B1A-4B33-30FB-C548-690682232598}"/>
              </a:ext>
            </a:extLst>
          </p:cNvPr>
          <p:cNvSpPr txBox="1"/>
          <p:nvPr/>
        </p:nvSpPr>
        <p:spPr>
          <a:xfrm>
            <a:off x="8462928" y="1228872"/>
            <a:ext cx="221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Minima: h = 0.062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85E96C35-3DE9-C923-5D30-87DC6568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56124" y="138468"/>
            <a:ext cx="2708652" cy="365125"/>
          </a:xfrm>
        </p:spPr>
        <p:txBody>
          <a:bodyPr/>
          <a:lstStyle/>
          <a:p>
            <a:r>
              <a:rPr lang="en-GB" dirty="0"/>
              <a:t>Divij Gupta | MPhys Presentation Semester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6BFD06-49FD-E3C2-4047-133FA9539C7F}"/>
              </a:ext>
            </a:extLst>
          </p:cNvPr>
          <p:cNvSpPr txBox="1"/>
          <p:nvPr/>
        </p:nvSpPr>
        <p:spPr>
          <a:xfrm>
            <a:off x="1382393" y="164414"/>
            <a:ext cx="230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 Reflections</a:t>
            </a:r>
          </a:p>
        </p:txBody>
      </p:sp>
    </p:spTree>
    <p:extLst>
      <p:ext uri="{BB962C8B-B14F-4D97-AF65-F5344CB8AC3E}">
        <p14:creationId xmlns:p14="http://schemas.microsoft.com/office/powerpoint/2010/main" val="1674056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58DF5B7A-7785-49C6-B4EB-252FF28C2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5" name="Freeform 11">
              <a:extLst>
                <a:ext uri="{FF2B5EF4-FFF2-40B4-BE49-F238E27FC236}">
                  <a16:creationId xmlns:a16="http://schemas.microsoft.com/office/drawing/2014/main" id="{78BD0529-90E2-47B4-8D13-CEE11A154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6" name="Freeform 12">
              <a:extLst>
                <a:ext uri="{FF2B5EF4-FFF2-40B4-BE49-F238E27FC236}">
                  <a16:creationId xmlns:a16="http://schemas.microsoft.com/office/drawing/2014/main" id="{AE127430-162B-43FD-A02F-6E8AD8FD9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7" name="Freeform 13">
              <a:extLst>
                <a:ext uri="{FF2B5EF4-FFF2-40B4-BE49-F238E27FC236}">
                  <a16:creationId xmlns:a16="http://schemas.microsoft.com/office/drawing/2014/main" id="{7A6023CB-BCF4-4A3C-B04B-EFF677921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8" name="Freeform 14">
              <a:extLst>
                <a:ext uri="{FF2B5EF4-FFF2-40B4-BE49-F238E27FC236}">
                  <a16:creationId xmlns:a16="http://schemas.microsoft.com/office/drawing/2014/main" id="{98B0FCF0-0865-45E1-977A-5BFDD0EFC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9" name="Freeform 15">
              <a:extLst>
                <a:ext uri="{FF2B5EF4-FFF2-40B4-BE49-F238E27FC236}">
                  <a16:creationId xmlns:a16="http://schemas.microsoft.com/office/drawing/2014/main" id="{C1FF2792-ADB4-44D2-B7EF-6E3503725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0" name="Freeform 16">
              <a:extLst>
                <a:ext uri="{FF2B5EF4-FFF2-40B4-BE49-F238E27FC236}">
                  <a16:creationId xmlns:a16="http://schemas.microsoft.com/office/drawing/2014/main" id="{B7B0F0A2-D4CD-4EA5-96E9-9E282F25C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1" name="Freeform 17">
              <a:extLst>
                <a:ext uri="{FF2B5EF4-FFF2-40B4-BE49-F238E27FC236}">
                  <a16:creationId xmlns:a16="http://schemas.microsoft.com/office/drawing/2014/main" id="{FBBC4912-27C6-4C5E-9C40-AE9B6644E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2" name="Freeform 18">
              <a:extLst>
                <a:ext uri="{FF2B5EF4-FFF2-40B4-BE49-F238E27FC236}">
                  <a16:creationId xmlns:a16="http://schemas.microsoft.com/office/drawing/2014/main" id="{127E474D-BE64-49E8-8C82-691642D0B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3" name="Freeform 19">
              <a:extLst>
                <a:ext uri="{FF2B5EF4-FFF2-40B4-BE49-F238E27FC236}">
                  <a16:creationId xmlns:a16="http://schemas.microsoft.com/office/drawing/2014/main" id="{A385E451-43CB-441B-83EE-28ACB6BCB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4" name="Freeform 20">
              <a:extLst>
                <a:ext uri="{FF2B5EF4-FFF2-40B4-BE49-F238E27FC236}">
                  <a16:creationId xmlns:a16="http://schemas.microsoft.com/office/drawing/2014/main" id="{5BF91B89-051C-49D8-9029-83A1F52B0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5" name="Freeform 21">
              <a:extLst>
                <a:ext uri="{FF2B5EF4-FFF2-40B4-BE49-F238E27FC236}">
                  <a16:creationId xmlns:a16="http://schemas.microsoft.com/office/drawing/2014/main" id="{42329880-D64F-4074-ABE4-348FDC7FB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6" name="Freeform 22">
              <a:extLst>
                <a:ext uri="{FF2B5EF4-FFF2-40B4-BE49-F238E27FC236}">
                  <a16:creationId xmlns:a16="http://schemas.microsoft.com/office/drawing/2014/main" id="{2FAD4595-5B16-442B-A756-924FB136A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F9B151E-1B34-4FA6-A53D-B92F787D9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9" name="Freeform 27">
              <a:extLst>
                <a:ext uri="{FF2B5EF4-FFF2-40B4-BE49-F238E27FC236}">
                  <a16:creationId xmlns:a16="http://schemas.microsoft.com/office/drawing/2014/main" id="{617ED8F6-0AA2-4080-ADCB-6C7CE1759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0" name="Freeform 28">
              <a:extLst>
                <a:ext uri="{FF2B5EF4-FFF2-40B4-BE49-F238E27FC236}">
                  <a16:creationId xmlns:a16="http://schemas.microsoft.com/office/drawing/2014/main" id="{76F017FD-AF02-4E22-A564-5DCC93F5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1" name="Freeform 29">
              <a:extLst>
                <a:ext uri="{FF2B5EF4-FFF2-40B4-BE49-F238E27FC236}">
                  <a16:creationId xmlns:a16="http://schemas.microsoft.com/office/drawing/2014/main" id="{61F8A187-FAA8-4625-AC70-EE2C7499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2" name="Freeform 30">
              <a:extLst>
                <a:ext uri="{FF2B5EF4-FFF2-40B4-BE49-F238E27FC236}">
                  <a16:creationId xmlns:a16="http://schemas.microsoft.com/office/drawing/2014/main" id="{6D431C21-669A-42BC-A2DF-9092CA729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" name="Freeform 31">
              <a:extLst>
                <a:ext uri="{FF2B5EF4-FFF2-40B4-BE49-F238E27FC236}">
                  <a16:creationId xmlns:a16="http://schemas.microsoft.com/office/drawing/2014/main" id="{D143DDDF-3A80-4C43-BBCF-8EC128010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4" name="Freeform 32">
              <a:extLst>
                <a:ext uri="{FF2B5EF4-FFF2-40B4-BE49-F238E27FC236}">
                  <a16:creationId xmlns:a16="http://schemas.microsoft.com/office/drawing/2014/main" id="{313BFF88-4BDD-4CC4-A514-C7D655779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5" name="Freeform 33">
              <a:extLst>
                <a:ext uri="{FF2B5EF4-FFF2-40B4-BE49-F238E27FC236}">
                  <a16:creationId xmlns:a16="http://schemas.microsoft.com/office/drawing/2014/main" id="{BA235B4A-F8AD-4C1E-9074-356253813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6" name="Freeform 34">
              <a:extLst>
                <a:ext uri="{FF2B5EF4-FFF2-40B4-BE49-F238E27FC236}">
                  <a16:creationId xmlns:a16="http://schemas.microsoft.com/office/drawing/2014/main" id="{281D9204-5CB0-44D1-B01F-5FFF6B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7" name="Freeform 35">
              <a:extLst>
                <a:ext uri="{FF2B5EF4-FFF2-40B4-BE49-F238E27FC236}">
                  <a16:creationId xmlns:a16="http://schemas.microsoft.com/office/drawing/2014/main" id="{4DD213C5-5C2A-403A-AAEF-E495E64AE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8" name="Freeform 36">
              <a:extLst>
                <a:ext uri="{FF2B5EF4-FFF2-40B4-BE49-F238E27FC236}">
                  <a16:creationId xmlns:a16="http://schemas.microsoft.com/office/drawing/2014/main" id="{3D07FF46-5E32-4BEE-B85D-107AD341D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9" name="Freeform 37">
              <a:extLst>
                <a:ext uri="{FF2B5EF4-FFF2-40B4-BE49-F238E27FC236}">
                  <a16:creationId xmlns:a16="http://schemas.microsoft.com/office/drawing/2014/main" id="{4E5AE900-6815-4A65-9A96-CA280B3A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" name="Freeform 38">
              <a:extLst>
                <a:ext uri="{FF2B5EF4-FFF2-40B4-BE49-F238E27FC236}">
                  <a16:creationId xmlns:a16="http://schemas.microsoft.com/office/drawing/2014/main" id="{45EA57FC-ADA4-45DD-98E7-B0615C5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FFA7C60-EEB5-45DC-B964-20A76F776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75" name="Freeform 11">
            <a:extLst>
              <a:ext uri="{FF2B5EF4-FFF2-40B4-BE49-F238E27FC236}">
                <a16:creationId xmlns:a16="http://schemas.microsoft.com/office/drawing/2014/main" id="{7D84F46B-82DB-461C-88AC-F6C66B593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 useBgFill="1">
        <p:nvSpPr>
          <p:cNvPr id="176" name="Rectangle 175">
            <a:extLst>
              <a:ext uri="{FF2B5EF4-FFF2-40B4-BE49-F238E27FC236}">
                <a16:creationId xmlns:a16="http://schemas.microsoft.com/office/drawing/2014/main" id="{0147D98C-0914-4CCC-9221-3E732A8C6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81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reeform 11">
            <a:extLst>
              <a:ext uri="{FF2B5EF4-FFF2-40B4-BE49-F238E27FC236}">
                <a16:creationId xmlns:a16="http://schemas.microsoft.com/office/drawing/2014/main" id="{95746409-9281-4501-B230-30E8E5F43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4982D-1169-E8E9-7E0F-070C8823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24" y="6130437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AEC7D4F-F7A6-4591-BB26-2B92B1FAECBA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26</a:t>
            </a:fld>
            <a:endParaRPr lang="en-US" sz="1900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F112282D-3F2C-C44A-E6E6-B6A384D0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56124" y="138468"/>
            <a:ext cx="2708652" cy="365125"/>
          </a:xfrm>
        </p:spPr>
        <p:txBody>
          <a:bodyPr/>
          <a:lstStyle/>
          <a:p>
            <a:r>
              <a:rPr lang="en-GB"/>
              <a:t>Divij Gupta | MPhys Presentation Semester 2</a:t>
            </a:r>
            <a:endParaRPr lang="en-GB" dirty="0"/>
          </a:p>
        </p:txBody>
      </p:sp>
      <p:pic>
        <p:nvPicPr>
          <p:cNvPr id="4" name="Picture 3" descr="A graph of a number of objects&#10;&#10;Description automatically generated">
            <a:extLst>
              <a:ext uri="{FF2B5EF4-FFF2-40B4-BE49-F238E27FC236}">
                <a16:creationId xmlns:a16="http://schemas.microsoft.com/office/drawing/2014/main" id="{6BBEA1D3-C9F9-B27D-F69D-03779F8C3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63" y="1855702"/>
            <a:ext cx="4935528" cy="3614653"/>
          </a:xfrm>
          <a:prstGeom prst="rect">
            <a:avLst/>
          </a:prstGeom>
        </p:spPr>
      </p:pic>
      <p:pic>
        <p:nvPicPr>
          <p:cNvPr id="6" name="Picture 5" descr="A graph of a number of objects&#10;&#10;Description automatically generated">
            <a:extLst>
              <a:ext uri="{FF2B5EF4-FFF2-40B4-BE49-F238E27FC236}">
                <a16:creationId xmlns:a16="http://schemas.microsoft.com/office/drawing/2014/main" id="{2913673B-C850-4A15-D79E-CF84D5AB86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9924"/>
            <a:ext cx="5003737" cy="36862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853A21-790F-8E17-B992-18BB1C051CE2}"/>
              </a:ext>
            </a:extLst>
          </p:cNvPr>
          <p:cNvSpPr txBox="1"/>
          <p:nvPr/>
        </p:nvSpPr>
        <p:spPr>
          <a:xfrm>
            <a:off x="2689917" y="1427295"/>
            <a:ext cx="230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Without Reflections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477A6-F2E7-55AE-160B-0104F6E6E5E5}"/>
              </a:ext>
            </a:extLst>
          </p:cNvPr>
          <p:cNvSpPr txBox="1"/>
          <p:nvPr/>
        </p:nvSpPr>
        <p:spPr>
          <a:xfrm>
            <a:off x="8130754" y="1399026"/>
            <a:ext cx="230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 Reflections</a:t>
            </a:r>
          </a:p>
        </p:txBody>
      </p:sp>
    </p:spTree>
    <p:extLst>
      <p:ext uri="{BB962C8B-B14F-4D97-AF65-F5344CB8AC3E}">
        <p14:creationId xmlns:p14="http://schemas.microsoft.com/office/powerpoint/2010/main" val="328261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84FD149-94B6-4257-AB5B-C478E603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FEC02-C0DD-9848-09F2-80B647CE4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034" y="557884"/>
            <a:ext cx="10115931" cy="125989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46465C"/>
                </a:solidFill>
              </a:rPr>
              <a:t>KDE – Discussion of all results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43F4F4-276D-4A4D-930A-0530386F9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464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F91D5F-85E2-7A78-7E2C-5D6CE0B2F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8035" y="1449002"/>
                <a:ext cx="10182173" cy="4851114"/>
              </a:xfrm>
            </p:spPr>
            <p:txBody>
              <a:bodyPr>
                <a:normAutofit/>
              </a:bodyPr>
              <a:lstStyle/>
              <a:p>
                <a:r>
                  <a:rPr lang="en-GB" b="0" dirty="0">
                    <a:ea typeface="Cambria Math" panose="02040503050406030204" pitchFamily="18" charset="0"/>
                  </a:rPr>
                  <a:t>Seem to be a step in the right direction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b="0" dirty="0">
                    <a:ea typeface="Cambria Math" panose="02040503050406030204" pitchFamily="18" charset="0"/>
                  </a:rPr>
                  <a:t> variation parabolic about minima</a:t>
                </a:r>
              </a:p>
              <a:p>
                <a:r>
                  <a:rPr lang="en-GB" dirty="0">
                    <a:ea typeface="Cambria Math" panose="02040503050406030204" pitchFamily="18" charset="0"/>
                  </a:rPr>
                  <a:t>Asymmetry still has an offset and tail behaviour isn’t removed – not properly understood, possibly a systematic error</a:t>
                </a:r>
              </a:p>
              <a:p>
                <a:endParaRPr lang="en-GB" b="0" dirty="0">
                  <a:ea typeface="Cambria Math" panose="02040503050406030204" pitchFamily="18" charset="0"/>
                </a:endParaRPr>
              </a:p>
              <a:p>
                <a:r>
                  <a:rPr lang="en-GB" dirty="0">
                    <a:ea typeface="Cambria Math" panose="02040503050406030204" pitchFamily="18" charset="0"/>
                  </a:rPr>
                  <a:t>Overall results : </a:t>
                </a:r>
              </a:p>
              <a:p>
                <a:endParaRPr lang="en-GB" b="0" dirty="0">
                  <a:ea typeface="Cambria Math" panose="02040503050406030204" pitchFamily="18" charset="0"/>
                </a:endParaRPr>
              </a:p>
              <a:p>
                <a:endParaRPr lang="en-GB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0" dirty="0">
                  <a:ea typeface="Cambria Math" panose="02040503050406030204" pitchFamily="18" charset="0"/>
                </a:endParaRPr>
              </a:p>
              <a:p>
                <a:r>
                  <a:rPr lang="en-GB" dirty="0">
                    <a:ea typeface="Cambria Math" panose="02040503050406030204" pitchFamily="18" charset="0"/>
                  </a:rPr>
                  <a:t>Further testing needed before KDE bandwidth optimisation can be used – explore which areas of phase space the tails live in</a:t>
                </a:r>
              </a:p>
              <a:p>
                <a:r>
                  <a:rPr lang="en-GB" dirty="0">
                    <a:ea typeface="Cambria Math" panose="02040503050406030204" pitchFamily="18" charset="0"/>
                  </a:rPr>
                  <a:t>At the very least for normal Dalitz space – Silverman’s method can’t be trusted</a:t>
                </a:r>
                <a:endParaRPr lang="en-GB" b="0" dirty="0">
                  <a:ea typeface="Cambria Math" panose="02040503050406030204" pitchFamily="18" charset="0"/>
                </a:endParaRPr>
              </a:p>
              <a:p>
                <a:endParaRPr lang="en-GB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F91D5F-85E2-7A78-7E2C-5D6CE0B2F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8035" y="1449002"/>
                <a:ext cx="10182173" cy="4851114"/>
              </a:xfrm>
              <a:blipFill>
                <a:blip r:embed="rId3"/>
                <a:stretch>
                  <a:fillRect l="-419" t="-7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10">
            <a:extLst>
              <a:ext uri="{FF2B5EF4-FFF2-40B4-BE49-F238E27FC236}">
                <a16:creationId xmlns:a16="http://schemas.microsoft.com/office/drawing/2014/main" id="{AA1386B8-14BD-4682-B537-BC9027D6E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10B3F-3A8A-6F65-D20C-A5D02BCB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9133" y="6131798"/>
            <a:ext cx="779767" cy="365125"/>
          </a:xfrm>
        </p:spPr>
        <p:txBody>
          <a:bodyPr/>
          <a:lstStyle/>
          <a:p>
            <a:fld id="{CAEC7D4F-F7A6-4591-BB26-2B92B1FAECBA}" type="slidenum">
              <a:rPr lang="en-GB" smtClean="0"/>
              <a:t>27</a:t>
            </a:fld>
            <a:endParaRPr lang="en-GB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B1150CA6-D608-9C33-6A63-2F5FFD7C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56124" y="138468"/>
            <a:ext cx="2708652" cy="365125"/>
          </a:xfrm>
        </p:spPr>
        <p:txBody>
          <a:bodyPr/>
          <a:lstStyle/>
          <a:p>
            <a:r>
              <a:rPr lang="en-GB" dirty="0"/>
              <a:t>Divij Gupta | MPhys Presentation Semester 2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936DDE4-CAAA-581F-B6C6-9253113F5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45570"/>
              </p:ext>
            </p:extLst>
          </p:nvPr>
        </p:nvGraphicFramePr>
        <p:xfrm>
          <a:off x="3445676" y="2763187"/>
          <a:ext cx="7112343" cy="1005840"/>
        </p:xfrm>
        <a:graphic>
          <a:graphicData uri="http://schemas.openxmlformats.org/drawingml/2006/table">
            <a:tbl>
              <a:tblPr/>
              <a:tblGrid>
                <a:gridCol w="2981808">
                  <a:extLst>
                    <a:ext uri="{9D8B030D-6E8A-4147-A177-3AD203B41FA5}">
                      <a16:colId xmlns:a16="http://schemas.microsoft.com/office/drawing/2014/main" val="2522119636"/>
                    </a:ext>
                  </a:extLst>
                </a:gridCol>
                <a:gridCol w="2321899">
                  <a:extLst>
                    <a:ext uri="{9D8B030D-6E8A-4147-A177-3AD203B41FA5}">
                      <a16:colId xmlns:a16="http://schemas.microsoft.com/office/drawing/2014/main" val="3181466427"/>
                    </a:ext>
                  </a:extLst>
                </a:gridCol>
                <a:gridCol w="1808636">
                  <a:extLst>
                    <a:ext uri="{9D8B030D-6E8A-4147-A177-3AD203B41FA5}">
                      <a16:colId xmlns:a16="http://schemas.microsoft.com/office/drawing/2014/main" val="425675425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Manual Optimisation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Silverman/Scott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9326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Standard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11060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Square Dalitz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0.091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0825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Square Dalitz &amp; Reflections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560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052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01DF-817F-A4B7-F80B-77208F8B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6E8F-A2FF-39A5-9559-DB2A54F28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194" y="1905000"/>
            <a:ext cx="9196418" cy="3777622"/>
          </a:xfrm>
        </p:spPr>
        <p:txBody>
          <a:bodyPr/>
          <a:lstStyle/>
          <a:p>
            <a:r>
              <a:rPr lang="en-GB" dirty="0"/>
              <a:t>Binned polynomial fit: 2D cubic Chebyshev polynomial best</a:t>
            </a:r>
          </a:p>
          <a:p>
            <a:pPr lvl="1"/>
            <a:r>
              <a:rPr lang="en-GB" dirty="0"/>
              <a:t>Removing edge bins or folding the space doesn’t affect results</a:t>
            </a:r>
          </a:p>
          <a:p>
            <a:r>
              <a:rPr lang="en-GB" dirty="0"/>
              <a:t>Un-binned KDE fit: Looks promising but needs work in Square Dalitz</a:t>
            </a:r>
          </a:p>
          <a:p>
            <a:pPr lvl="1"/>
            <a:r>
              <a:rPr lang="en-GB" dirty="0"/>
              <a:t>Normal Dalitz space shows Silverman’s estimate is untrustworthy</a:t>
            </a:r>
          </a:p>
          <a:p>
            <a:r>
              <a:rPr lang="en-GB" dirty="0"/>
              <a:t>Overall: Best to use polynomial fits until KDE bandwidth is better characterised</a:t>
            </a:r>
          </a:p>
          <a:p>
            <a:endParaRPr lang="en-GB" dirty="0"/>
          </a:p>
          <a:p>
            <a:r>
              <a:rPr lang="en-GB" dirty="0"/>
              <a:t>Other future work into extending use case to higher orders – add time dependence sensitivity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7FEA1-C026-5524-EDD8-92239C63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7D4F-F7A6-4591-BB26-2B92B1FAECB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960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081DD-8317-7671-5368-9C1F78BBF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830" y="3303033"/>
            <a:ext cx="8915399" cy="704419"/>
          </a:xfrm>
        </p:spPr>
        <p:txBody>
          <a:bodyPr>
            <a:normAutofit fontScale="90000"/>
          </a:bodyPr>
          <a:lstStyle/>
          <a:p>
            <a:r>
              <a:rPr lang="en-GB" dirty="0"/>
              <a:t>Thank you and let me know if you have any questions!</a:t>
            </a:r>
          </a:p>
        </p:txBody>
      </p:sp>
    </p:spTree>
    <p:extLst>
      <p:ext uri="{BB962C8B-B14F-4D97-AF65-F5344CB8AC3E}">
        <p14:creationId xmlns:p14="http://schemas.microsoft.com/office/powerpoint/2010/main" val="395093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84FD149-94B6-4257-AB5B-C478E603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FEC02-C0DD-9848-09F2-80B647CE4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F1E51"/>
                </a:solidFill>
              </a:rPr>
              <a:t>CP Violation and Charm Physics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43F4F4-276D-4A4D-930A-0530386F9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2F1E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F91D5F-85E2-7A78-7E2C-5D6CE0B2F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1343" y="1965230"/>
                <a:ext cx="7012649" cy="4274619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Matter favoured in Big Bang – CP (Charge-Parity) violation</a:t>
                </a:r>
              </a:p>
              <a:p>
                <a:r>
                  <a:rPr lang="en-GB" dirty="0"/>
                  <a:t>Inclusion into SM (Standard Model) in quark flavour mixing through CKM matrix – several orders of magnitude off</a:t>
                </a:r>
              </a:p>
              <a:p>
                <a:r>
                  <a:rPr lang="en-GB" dirty="0"/>
                  <a:t>A test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𝐶𝐾𝑀</m:t>
                        </m:r>
                      </m:sub>
                    </m:sSub>
                  </m:oMath>
                </a14:m>
                <a:r>
                  <a:rPr lang="en-GB" dirty="0"/>
                  <a:t> - Unitarity Triangle</a:t>
                </a:r>
              </a:p>
              <a:p>
                <a:r>
                  <a:rPr lang="en-GB" dirty="0"/>
                  <a:t>3 types of CP violation – weak decays, mixing, interference between both </a:t>
                </a:r>
              </a:p>
              <a:p>
                <a:endParaRPr lang="en-GB" dirty="0"/>
              </a:p>
              <a:p>
                <a:r>
                  <a:rPr lang="en-GB" dirty="0"/>
                  <a:t>First observed in weak decay of K-mesons and B-mesons, in agreement with SM</a:t>
                </a:r>
              </a:p>
              <a:p>
                <a:r>
                  <a:rPr lang="en-GB" dirty="0"/>
                  <a:t>Small CP violation present in Charm decays – statistically significant evidence at LHCb in 2019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F91D5F-85E2-7A78-7E2C-5D6CE0B2F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343" y="1965230"/>
                <a:ext cx="7012649" cy="4274619"/>
              </a:xfrm>
              <a:blipFill>
                <a:blip r:embed="rId2"/>
                <a:stretch>
                  <a:fillRect l="-609" t="-712" r="-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 10">
            <a:extLst>
              <a:ext uri="{FF2B5EF4-FFF2-40B4-BE49-F238E27FC236}">
                <a16:creationId xmlns:a16="http://schemas.microsoft.com/office/drawing/2014/main" id="{AA1386B8-14BD-4682-B537-BC9027D6E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4165A-5944-1946-EF9E-2DEE3CB8F5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0"/>
          <a:stretch/>
        </p:blipFill>
        <p:spPr>
          <a:xfrm>
            <a:off x="7810878" y="830007"/>
            <a:ext cx="3981455" cy="2149986"/>
          </a:xfrm>
          <a:prstGeom prst="rect">
            <a:avLst/>
          </a:prstGeom>
        </p:spPr>
      </p:pic>
      <p:pic>
        <p:nvPicPr>
          <p:cNvPr id="4" name="Picture 2" descr="Fit of the CKM unitarity triangle within the SM [2] (see also [3]). |  Download Scientific Diagram">
            <a:extLst>
              <a:ext uri="{FF2B5EF4-FFF2-40B4-BE49-F238E27FC236}">
                <a16:creationId xmlns:a16="http://schemas.microsoft.com/office/drawing/2014/main" id="{36374A13-CA3C-3CE8-E6CF-76E7D65C3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443" y="3152775"/>
            <a:ext cx="3354324" cy="325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55472-5B86-A5E2-576C-63D233B7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" y="6121453"/>
            <a:ext cx="779767" cy="365125"/>
          </a:xfrm>
        </p:spPr>
        <p:txBody>
          <a:bodyPr/>
          <a:lstStyle/>
          <a:p>
            <a:fld id="{CAEC7D4F-F7A6-4591-BB26-2B92B1FAECBA}" type="slidenum">
              <a:rPr lang="en-GB" smtClean="0"/>
              <a:t>3</a:t>
            </a:fld>
            <a:endParaRPr lang="en-GB" dirty="0"/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136572E9-1D20-E1D0-1CD9-CD428FC3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56124" y="138468"/>
            <a:ext cx="2708652" cy="365125"/>
          </a:xfrm>
        </p:spPr>
        <p:txBody>
          <a:bodyPr/>
          <a:lstStyle/>
          <a:p>
            <a:r>
              <a:rPr lang="en-GB" dirty="0"/>
              <a:t>Divij Gupta | MPhys Presentation Semester 2</a:t>
            </a:r>
          </a:p>
        </p:txBody>
      </p:sp>
    </p:spTree>
    <p:extLst>
      <p:ext uri="{BB962C8B-B14F-4D97-AF65-F5344CB8AC3E}">
        <p14:creationId xmlns:p14="http://schemas.microsoft.com/office/powerpoint/2010/main" val="3836311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84FD149-94B6-4257-AB5B-C478E603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FEC02-C0DD-9848-09F2-80B647CE4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F1E51"/>
                </a:solidFill>
              </a:rPr>
              <a:t>LHCb Detector 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43F4F4-276D-4A4D-930A-0530386F9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2F1E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91D5F-85E2-7A78-7E2C-5D6CE0B2F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905001"/>
            <a:ext cx="5122652" cy="404808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Vertex Locator (VELO) around pp-collision point – charged particle tracking</a:t>
            </a:r>
          </a:p>
          <a:p>
            <a:pPr>
              <a:lnSpc>
                <a:spcPct val="90000"/>
              </a:lnSpc>
            </a:pPr>
            <a:r>
              <a:rPr lang="en-GB" dirty="0"/>
              <a:t>Vertical dipole magnet ~4 Tm and Silicon strips (T1-3) – charged particle track and momentum</a:t>
            </a:r>
          </a:p>
          <a:p>
            <a:pPr>
              <a:lnSpc>
                <a:spcPct val="90000"/>
              </a:lnSpc>
            </a:pPr>
            <a:r>
              <a:rPr lang="en-GB" dirty="0"/>
              <a:t>Cherenkov Rings (RICH) – charged particle velocity</a:t>
            </a:r>
          </a:p>
          <a:p>
            <a:pPr>
              <a:lnSpc>
                <a:spcPct val="90000"/>
              </a:lnSpc>
            </a:pPr>
            <a:r>
              <a:rPr lang="en-GB" dirty="0"/>
              <a:t>Momentum and velocity give the type of charged hadron</a:t>
            </a:r>
          </a:p>
          <a:p>
            <a:pPr>
              <a:lnSpc>
                <a:spcPct val="90000"/>
              </a:lnSpc>
            </a:pPr>
            <a:r>
              <a:rPr lang="en-GB" dirty="0"/>
              <a:t>Calorimeters (ECAL, HCAL) with layers of iron and scintillator – sensitive to neutral particles</a:t>
            </a:r>
          </a:p>
          <a:p>
            <a:pPr>
              <a:lnSpc>
                <a:spcPct val="90000"/>
              </a:lnSpc>
            </a:pPr>
            <a:r>
              <a:rPr lang="en-GB" dirty="0"/>
              <a:t>RICH more precise than Calorimeters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Too much data - offline triggers and online reconstruction algorithms</a:t>
            </a:r>
          </a:p>
          <a:p>
            <a:pPr>
              <a:lnSpc>
                <a:spcPct val="90000"/>
              </a:lnSpc>
            </a:pPr>
            <a:r>
              <a:rPr lang="en-GB" dirty="0"/>
              <a:t>Missing events that pass detection – characterise the efficiency of the detector </a:t>
            </a:r>
          </a:p>
        </p:txBody>
      </p:sp>
      <p:pic>
        <p:nvPicPr>
          <p:cNvPr id="7" name="Picture 6" descr="Diagram of a machine with different colors&#10;&#10;Description automatically generated">
            <a:extLst>
              <a:ext uri="{FF2B5EF4-FFF2-40B4-BE49-F238E27FC236}">
                <a16:creationId xmlns:a16="http://schemas.microsoft.com/office/drawing/2014/main" id="{A2960046-F179-265E-A1B4-A3C4D8488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876" y="1488010"/>
            <a:ext cx="6248005" cy="4404843"/>
          </a:xfrm>
          <a:prstGeom prst="rect">
            <a:avLst/>
          </a:prstGeom>
        </p:spPr>
      </p:pic>
      <p:sp>
        <p:nvSpPr>
          <p:cNvPr id="16" name="Freeform 10">
            <a:extLst>
              <a:ext uri="{FF2B5EF4-FFF2-40B4-BE49-F238E27FC236}">
                <a16:creationId xmlns:a16="http://schemas.microsoft.com/office/drawing/2014/main" id="{AA1386B8-14BD-4682-B537-BC9027D6E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42BDA-56D9-7451-8F6E-44665202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57" y="6121453"/>
            <a:ext cx="779767" cy="365125"/>
          </a:xfrm>
        </p:spPr>
        <p:txBody>
          <a:bodyPr/>
          <a:lstStyle/>
          <a:p>
            <a:fld id="{CAEC7D4F-F7A6-4591-BB26-2B92B1FAECBA}" type="slidenum">
              <a:rPr lang="en-GB" smtClean="0"/>
              <a:t>4</a:t>
            </a:fld>
            <a:endParaRPr lang="en-GB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591B8E4D-78D9-D737-C382-47330CF8D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56124" y="138468"/>
            <a:ext cx="2708652" cy="365125"/>
          </a:xfrm>
        </p:spPr>
        <p:txBody>
          <a:bodyPr/>
          <a:lstStyle/>
          <a:p>
            <a:r>
              <a:rPr lang="en-GB" dirty="0"/>
              <a:t>Divij Gupta | MPhys Presentation Semester 2</a:t>
            </a:r>
          </a:p>
        </p:txBody>
      </p:sp>
    </p:spTree>
    <p:extLst>
      <p:ext uri="{BB962C8B-B14F-4D97-AF65-F5344CB8AC3E}">
        <p14:creationId xmlns:p14="http://schemas.microsoft.com/office/powerpoint/2010/main" val="204484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84FD149-94B6-4257-AB5B-C478E603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FEC02-C0DD-9848-09F2-80B647CE4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74063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46465C"/>
                </a:solidFill>
              </a:rPr>
              <a:t>Dalitz plots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43F4F4-276D-4A4D-930A-0530386F9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464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F91D5F-85E2-7A78-7E2C-5D6CE0B2F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9223" y="1499690"/>
                <a:ext cx="6014140" cy="4620597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dirty="0"/>
                  <a:t>Describe full phase space and kinematics of a pseudo-scalar decay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dirty="0"/>
                  <a:t>For 3-body decay - 2 independent quantities,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invariant masses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dirty="0"/>
                  <a:t>Useful for highlighting intermediate resonances and angular phases - Dalitz plot density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∝</m:t>
                    </m:r>
                  </m:oMath>
                </a14:m>
                <a:r>
                  <a:rPr lang="en-GB" dirty="0"/>
                  <a:t> total decay amplitude</a:t>
                </a:r>
              </a:p>
              <a:p>
                <a:pPr>
                  <a:lnSpc>
                    <a:spcPct val="90000"/>
                  </a:lnSpc>
                </a:pPr>
                <a:endParaRPr lang="en-GB" dirty="0"/>
              </a:p>
              <a:p>
                <a:pPr>
                  <a:lnSpc>
                    <a:spcPct val="90000"/>
                  </a:lnSpc>
                </a:pPr>
                <a:r>
                  <a:rPr lang="en-GB" dirty="0"/>
                  <a:t>Use to characterise detector efficiencies in different parts of phase space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dirty="0"/>
                  <a:t>Low momentum – bent out of the magnet and large EM shower in HCAL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dirty="0"/>
                  <a:t>High momentum – clean tracks and little scattering (but possibly little bending)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dirty="0"/>
                  <a:t>Neutral particles inherently hard to detect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F91D5F-85E2-7A78-7E2C-5D6CE0B2F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9223" y="1499690"/>
                <a:ext cx="6014140" cy="4620597"/>
              </a:xfrm>
              <a:blipFill>
                <a:blip r:embed="rId3"/>
                <a:stretch>
                  <a:fillRect l="-608" t="-18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0EFEB274-D85E-D89A-0612-6DEF56AA0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237" y="551414"/>
            <a:ext cx="4697277" cy="3111946"/>
          </a:xfrm>
          <a:prstGeom prst="rect">
            <a:avLst/>
          </a:prstGeom>
        </p:spPr>
      </p:pic>
      <p:sp>
        <p:nvSpPr>
          <p:cNvPr id="25" name="Freeform 10">
            <a:extLst>
              <a:ext uri="{FF2B5EF4-FFF2-40B4-BE49-F238E27FC236}">
                <a16:creationId xmlns:a16="http://schemas.microsoft.com/office/drawing/2014/main" id="{AA1386B8-14BD-4682-B537-BC9027D6E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8C6EE-C0F3-84E9-9F3B-F5ECDDEC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" y="6121453"/>
            <a:ext cx="779767" cy="365125"/>
          </a:xfrm>
        </p:spPr>
        <p:txBody>
          <a:bodyPr/>
          <a:lstStyle/>
          <a:p>
            <a:fld id="{CAEC7D4F-F7A6-4591-BB26-2B92B1FAECBA}" type="slidenum">
              <a:rPr lang="en-GB" smtClean="0"/>
              <a:t>5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F8666D-8926-341A-E4B0-AC11A7F99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3365" y="3663360"/>
            <a:ext cx="5097023" cy="29241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118171-2BC2-5F16-A173-1BC8F53E80A5}"/>
              </a:ext>
            </a:extLst>
          </p:cNvPr>
          <p:cNvSpPr txBox="1"/>
          <p:nvPr/>
        </p:nvSpPr>
        <p:spPr>
          <a:xfrm>
            <a:off x="10548826" y="3663359"/>
            <a:ext cx="139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Centre</a:t>
            </a:r>
            <a:r>
              <a:rPr lang="en-GB" sz="1400" dirty="0"/>
              <a:t> of mass frame</a:t>
            </a: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CBC48D70-5107-F1D7-B3E0-908FE828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56124" y="138468"/>
            <a:ext cx="2708652" cy="365125"/>
          </a:xfrm>
        </p:spPr>
        <p:txBody>
          <a:bodyPr/>
          <a:lstStyle/>
          <a:p>
            <a:r>
              <a:rPr lang="en-GB" dirty="0"/>
              <a:t>Divij Gupta | MPhys Presentation Semester 2</a:t>
            </a:r>
          </a:p>
        </p:txBody>
      </p:sp>
    </p:spTree>
    <p:extLst>
      <p:ext uri="{BB962C8B-B14F-4D97-AF65-F5344CB8AC3E}">
        <p14:creationId xmlns:p14="http://schemas.microsoft.com/office/powerpoint/2010/main" val="83110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081DD-8317-7671-5368-9C1F78BBF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683" y="3076790"/>
            <a:ext cx="8915399" cy="704419"/>
          </a:xfrm>
        </p:spPr>
        <p:txBody>
          <a:bodyPr/>
          <a:lstStyle/>
          <a:p>
            <a:r>
              <a:rPr lang="en-GB" dirty="0"/>
              <a:t>Results, Analysis and Discussion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9B9A0-F2A0-05EA-FF86-E44512A8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7D4F-F7A6-4591-BB26-2B92B1FAECBA}" type="slidenum">
              <a:rPr lang="en-GB" smtClean="0"/>
              <a:t>6</a:t>
            </a:fld>
            <a:endParaRPr lang="en-GB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D2FA3238-8092-2CBC-FDA3-B54BE692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56124" y="138468"/>
            <a:ext cx="2708652" cy="365125"/>
          </a:xfrm>
        </p:spPr>
        <p:txBody>
          <a:bodyPr/>
          <a:lstStyle/>
          <a:p>
            <a:r>
              <a:rPr lang="en-GB" dirty="0"/>
              <a:t>Divij Gupta | MPhys Presentation Semester 2</a:t>
            </a:r>
          </a:p>
        </p:txBody>
      </p:sp>
    </p:spTree>
    <p:extLst>
      <p:ext uri="{BB962C8B-B14F-4D97-AF65-F5344CB8AC3E}">
        <p14:creationId xmlns:p14="http://schemas.microsoft.com/office/powerpoint/2010/main" val="109559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589EE4DA-0D47-FF40-4FE7-7D0F4C863B2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27856776"/>
                  </p:ext>
                </p:extLst>
              </p:nvPr>
            </p:nvGraphicFramePr>
            <p:xfrm>
              <a:off x="2137193" y="1264555"/>
              <a:ext cx="9819440" cy="70815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589EE4DA-0D47-FF40-4FE7-7D0F4C863B2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27856776"/>
                  </p:ext>
                </p:extLst>
              </p:nvPr>
            </p:nvGraphicFramePr>
            <p:xfrm>
              <a:off x="2137193" y="1264555"/>
              <a:ext cx="9819440" cy="70815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235C685D-F23A-56EA-B081-01D74BCF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Brief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5342C47-3B3F-239D-6EAD-CDFEC751BC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21762"/>
                <a:ext cx="8915400" cy="3777622"/>
              </a:xfrm>
            </p:spPr>
            <p:txBody>
              <a:bodyPr/>
              <a:lstStyle/>
              <a:p>
                <a:r>
                  <a:rPr lang="en-GB" dirty="0"/>
                  <a:t>Used one decay mode for testing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GB" baseline="-25000" dirty="0"/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dirty="0"/>
                  <a:t> is short lived and decays into charged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GB" dirty="0"/>
                  <a:t> - easier to reconstruct charged tracks, hard to determine if it was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dirty="0"/>
                  <a:t> decay</a:t>
                </a:r>
              </a:p>
              <a:p>
                <a:r>
                  <a:rPr lang="en-GB" dirty="0"/>
                  <a:t>Data used : Flat Space - ROOT’s </a:t>
                </a:r>
                <a:r>
                  <a:rPr lang="en-GB" dirty="0" err="1"/>
                  <a:t>TGenPhaseSpace</a:t>
                </a:r>
                <a:r>
                  <a:rPr lang="en-GB" dirty="0"/>
                  <a:t>                                           </a:t>
                </a:r>
                <a:r>
                  <a:rPr lang="en-GB" dirty="0">
                    <a:solidFill>
                      <a:srgbClr val="F2F8F9"/>
                    </a:solidFill>
                  </a:rPr>
                  <a:t>jjjjjjjjjjjjjjjjjjjjjjjjjjjjj</a:t>
                </a:r>
                <a:r>
                  <a:rPr lang="en-GB" dirty="0"/>
                  <a:t>Monte Carlo (MC) - LHCb detector simulation </a:t>
                </a:r>
              </a:p>
              <a:p>
                <a:r>
                  <a:rPr lang="en-GB" dirty="0"/>
                  <a:t>Brief outline of the steps taken: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5342C47-3B3F-239D-6EAD-CDFEC751BC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21762"/>
                <a:ext cx="8915400" cy="3777622"/>
              </a:xfrm>
              <a:blipFill>
                <a:blip r:embed="rId11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681869-E4D6-4636-929D-B5F5A1D5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7D4F-F7A6-4591-BB26-2B92B1FAECBA}" type="slidenum">
              <a:rPr lang="en-GB" smtClean="0"/>
              <a:t>7</a:t>
            </a:fld>
            <a:endParaRPr lang="en-GB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6A852952-08F1-AFA0-86A0-A2599AB3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56124" y="138468"/>
            <a:ext cx="2708652" cy="365125"/>
          </a:xfrm>
        </p:spPr>
        <p:txBody>
          <a:bodyPr/>
          <a:lstStyle/>
          <a:p>
            <a:r>
              <a:rPr lang="en-GB" dirty="0"/>
              <a:t>Divij Gupta | MPhys Presentation Semester 2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CC7AD1F7-E161-0C30-26B1-BB5ED28C1266}"/>
              </a:ext>
            </a:extLst>
          </p:cNvPr>
          <p:cNvSpPr/>
          <p:nvPr/>
        </p:nvSpPr>
        <p:spPr>
          <a:xfrm rot="5400000">
            <a:off x="4936982" y="3205223"/>
            <a:ext cx="228878" cy="58284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00C0F669-4814-5C4B-210E-E1B17D30B73D}"/>
              </a:ext>
            </a:extLst>
          </p:cNvPr>
          <p:cNvSpPr/>
          <p:nvPr/>
        </p:nvSpPr>
        <p:spPr>
          <a:xfrm rot="16200000" flipH="1">
            <a:off x="9898548" y="4162288"/>
            <a:ext cx="228880" cy="38872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240CE3-E394-76E5-9948-BEB86A42DE84}"/>
              </a:ext>
            </a:extLst>
          </p:cNvPr>
          <p:cNvSpPr txBox="1"/>
          <p:nvPr/>
        </p:nvSpPr>
        <p:spPr>
          <a:xfrm>
            <a:off x="4138368" y="6233890"/>
            <a:ext cx="3827282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Binned techniques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588765-CB9D-0B7C-8504-BAD623867320}"/>
              </a:ext>
            </a:extLst>
          </p:cNvPr>
          <p:cNvSpPr txBox="1"/>
          <p:nvPr/>
        </p:nvSpPr>
        <p:spPr>
          <a:xfrm>
            <a:off x="8734389" y="6233890"/>
            <a:ext cx="3827282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Un-binned techniques</a:t>
            </a:r>
          </a:p>
        </p:txBody>
      </p:sp>
    </p:spTree>
    <p:extLst>
      <p:ext uri="{BB962C8B-B14F-4D97-AF65-F5344CB8AC3E}">
        <p14:creationId xmlns:p14="http://schemas.microsoft.com/office/powerpoint/2010/main" val="106131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84FD149-94B6-4257-AB5B-C478E603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FEC02-C0DD-9848-09F2-80B647CE4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035" y="390114"/>
            <a:ext cx="8162526" cy="125989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46465C"/>
                </a:solidFill>
              </a:rPr>
              <a:t>First look and Efficiency Calculation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43F4F4-276D-4A4D-930A-0530386F9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464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F91D5F-85E2-7A78-7E2C-5D6CE0B2F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3389" y="1219121"/>
                <a:ext cx="10182173" cy="3759253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Binned Dalitz plots for Flat space and MC data – no resonance structure</a:t>
                </a:r>
              </a:p>
              <a:p>
                <a:r>
                  <a:rPr lang="en-GB" dirty="0"/>
                  <a:t>Efficiency and errors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𝑡𝑟𝑢𝑒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sup>
                            </m:sSubSup>
                          </m:den>
                        </m:f>
                      </m:e>
                    </m:rad>
                  </m:oMath>
                </a14:m>
                <a:endParaRPr lang="en-GB" dirty="0"/>
              </a:p>
              <a:p>
                <a:r>
                  <a:rPr lang="en-GB" dirty="0"/>
                  <a:t>Error formula breaks down when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p>
                    </m:sSubSup>
                  </m:oMath>
                </a14:m>
                <a:r>
                  <a:rPr lang="en-GB" dirty="0"/>
                  <a:t> but this isn’t important for here (also, there are ways to mitigate using Bayes’ Theorem)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F91D5F-85E2-7A78-7E2C-5D6CE0B2F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3389" y="1219121"/>
                <a:ext cx="10182173" cy="3759253"/>
              </a:xfrm>
              <a:blipFill>
                <a:blip r:embed="rId3"/>
                <a:stretch>
                  <a:fillRect l="-419" t="-9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10">
            <a:extLst>
              <a:ext uri="{FF2B5EF4-FFF2-40B4-BE49-F238E27FC236}">
                <a16:creationId xmlns:a16="http://schemas.microsoft.com/office/drawing/2014/main" id="{AA1386B8-14BD-4682-B537-BC9027D6E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39BB0-16FC-7567-2504-72BE981BD7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19" r="11866"/>
          <a:stretch/>
        </p:blipFill>
        <p:spPr>
          <a:xfrm>
            <a:off x="1981648" y="3098747"/>
            <a:ext cx="4417563" cy="35292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F9768-4760-EB49-76D7-86125E7C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95" y="6135808"/>
            <a:ext cx="779767" cy="365125"/>
          </a:xfrm>
        </p:spPr>
        <p:txBody>
          <a:bodyPr/>
          <a:lstStyle/>
          <a:p>
            <a:fld id="{CAEC7D4F-F7A6-4591-BB26-2B92B1FAECBA}" type="slidenum">
              <a:rPr lang="en-GB" smtClean="0"/>
              <a:t>8</a:t>
            </a:fld>
            <a:endParaRPr lang="en-GB" dirty="0"/>
          </a:p>
        </p:txBody>
      </p:sp>
      <p:pic>
        <p:nvPicPr>
          <p:cNvPr id="9" name="Picture 8" descr="A green graph with numbers&#10;&#10;Description automatically generated with medium confidence">
            <a:extLst>
              <a:ext uri="{FF2B5EF4-FFF2-40B4-BE49-F238E27FC236}">
                <a16:creationId xmlns:a16="http://schemas.microsoft.com/office/drawing/2014/main" id="{80FC60E9-8C78-5B24-D619-17EE15B6E0A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0" t="6424" r="13281"/>
          <a:stretch/>
        </p:blipFill>
        <p:spPr>
          <a:xfrm>
            <a:off x="7035055" y="3098747"/>
            <a:ext cx="3980630" cy="3529242"/>
          </a:xfrm>
          <a:prstGeom prst="rect">
            <a:avLst/>
          </a:prstGeom>
        </p:spPr>
      </p:pic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881EE793-0F66-7085-BC96-CE89F94E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56124" y="138468"/>
            <a:ext cx="2708652" cy="365125"/>
          </a:xfrm>
        </p:spPr>
        <p:txBody>
          <a:bodyPr/>
          <a:lstStyle/>
          <a:p>
            <a:r>
              <a:rPr lang="en-GB" dirty="0"/>
              <a:t>Divij Gupta | MPhys Presentation Semester 2</a:t>
            </a:r>
          </a:p>
        </p:txBody>
      </p:sp>
    </p:spTree>
    <p:extLst>
      <p:ext uri="{BB962C8B-B14F-4D97-AF65-F5344CB8AC3E}">
        <p14:creationId xmlns:p14="http://schemas.microsoft.com/office/powerpoint/2010/main" val="1603213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58DF5B7A-7785-49C6-B4EB-252FF28C2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5" name="Freeform 11">
              <a:extLst>
                <a:ext uri="{FF2B5EF4-FFF2-40B4-BE49-F238E27FC236}">
                  <a16:creationId xmlns:a16="http://schemas.microsoft.com/office/drawing/2014/main" id="{78BD0529-90E2-47B4-8D13-CEE11A154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6" name="Freeform 12">
              <a:extLst>
                <a:ext uri="{FF2B5EF4-FFF2-40B4-BE49-F238E27FC236}">
                  <a16:creationId xmlns:a16="http://schemas.microsoft.com/office/drawing/2014/main" id="{AE127430-162B-43FD-A02F-6E8AD8FD9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7" name="Freeform 13">
              <a:extLst>
                <a:ext uri="{FF2B5EF4-FFF2-40B4-BE49-F238E27FC236}">
                  <a16:creationId xmlns:a16="http://schemas.microsoft.com/office/drawing/2014/main" id="{7A6023CB-BCF4-4A3C-B04B-EFF677921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8" name="Freeform 14">
              <a:extLst>
                <a:ext uri="{FF2B5EF4-FFF2-40B4-BE49-F238E27FC236}">
                  <a16:creationId xmlns:a16="http://schemas.microsoft.com/office/drawing/2014/main" id="{98B0FCF0-0865-45E1-977A-5BFDD0EFC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9" name="Freeform 15">
              <a:extLst>
                <a:ext uri="{FF2B5EF4-FFF2-40B4-BE49-F238E27FC236}">
                  <a16:creationId xmlns:a16="http://schemas.microsoft.com/office/drawing/2014/main" id="{C1FF2792-ADB4-44D2-B7EF-6E3503725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0" name="Freeform 16">
              <a:extLst>
                <a:ext uri="{FF2B5EF4-FFF2-40B4-BE49-F238E27FC236}">
                  <a16:creationId xmlns:a16="http://schemas.microsoft.com/office/drawing/2014/main" id="{B7B0F0A2-D4CD-4EA5-96E9-9E282F25C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1" name="Freeform 17">
              <a:extLst>
                <a:ext uri="{FF2B5EF4-FFF2-40B4-BE49-F238E27FC236}">
                  <a16:creationId xmlns:a16="http://schemas.microsoft.com/office/drawing/2014/main" id="{FBBC4912-27C6-4C5E-9C40-AE9B6644E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2" name="Freeform 18">
              <a:extLst>
                <a:ext uri="{FF2B5EF4-FFF2-40B4-BE49-F238E27FC236}">
                  <a16:creationId xmlns:a16="http://schemas.microsoft.com/office/drawing/2014/main" id="{127E474D-BE64-49E8-8C82-691642D0B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3" name="Freeform 19">
              <a:extLst>
                <a:ext uri="{FF2B5EF4-FFF2-40B4-BE49-F238E27FC236}">
                  <a16:creationId xmlns:a16="http://schemas.microsoft.com/office/drawing/2014/main" id="{A385E451-43CB-441B-83EE-28ACB6BCB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4" name="Freeform 20">
              <a:extLst>
                <a:ext uri="{FF2B5EF4-FFF2-40B4-BE49-F238E27FC236}">
                  <a16:creationId xmlns:a16="http://schemas.microsoft.com/office/drawing/2014/main" id="{5BF91B89-051C-49D8-9029-83A1F52B0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5" name="Freeform 21">
              <a:extLst>
                <a:ext uri="{FF2B5EF4-FFF2-40B4-BE49-F238E27FC236}">
                  <a16:creationId xmlns:a16="http://schemas.microsoft.com/office/drawing/2014/main" id="{42329880-D64F-4074-ABE4-348FDC7FB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6" name="Freeform 22">
              <a:extLst>
                <a:ext uri="{FF2B5EF4-FFF2-40B4-BE49-F238E27FC236}">
                  <a16:creationId xmlns:a16="http://schemas.microsoft.com/office/drawing/2014/main" id="{2FAD4595-5B16-442B-A756-924FB136A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F9B151E-1B34-4FA6-A53D-B92F787D9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9" name="Freeform 27">
              <a:extLst>
                <a:ext uri="{FF2B5EF4-FFF2-40B4-BE49-F238E27FC236}">
                  <a16:creationId xmlns:a16="http://schemas.microsoft.com/office/drawing/2014/main" id="{617ED8F6-0AA2-4080-ADCB-6C7CE1759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0" name="Freeform 28">
              <a:extLst>
                <a:ext uri="{FF2B5EF4-FFF2-40B4-BE49-F238E27FC236}">
                  <a16:creationId xmlns:a16="http://schemas.microsoft.com/office/drawing/2014/main" id="{76F017FD-AF02-4E22-A564-5DCC93F5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1" name="Freeform 29">
              <a:extLst>
                <a:ext uri="{FF2B5EF4-FFF2-40B4-BE49-F238E27FC236}">
                  <a16:creationId xmlns:a16="http://schemas.microsoft.com/office/drawing/2014/main" id="{61F8A187-FAA8-4625-AC70-EE2C7499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2" name="Freeform 30">
              <a:extLst>
                <a:ext uri="{FF2B5EF4-FFF2-40B4-BE49-F238E27FC236}">
                  <a16:creationId xmlns:a16="http://schemas.microsoft.com/office/drawing/2014/main" id="{6D431C21-669A-42BC-A2DF-9092CA729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" name="Freeform 31">
              <a:extLst>
                <a:ext uri="{FF2B5EF4-FFF2-40B4-BE49-F238E27FC236}">
                  <a16:creationId xmlns:a16="http://schemas.microsoft.com/office/drawing/2014/main" id="{D143DDDF-3A80-4C43-BBCF-8EC128010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4" name="Freeform 32">
              <a:extLst>
                <a:ext uri="{FF2B5EF4-FFF2-40B4-BE49-F238E27FC236}">
                  <a16:creationId xmlns:a16="http://schemas.microsoft.com/office/drawing/2014/main" id="{313BFF88-4BDD-4CC4-A514-C7D655779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5" name="Freeform 33">
              <a:extLst>
                <a:ext uri="{FF2B5EF4-FFF2-40B4-BE49-F238E27FC236}">
                  <a16:creationId xmlns:a16="http://schemas.microsoft.com/office/drawing/2014/main" id="{BA235B4A-F8AD-4C1E-9074-356253813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6" name="Freeform 34">
              <a:extLst>
                <a:ext uri="{FF2B5EF4-FFF2-40B4-BE49-F238E27FC236}">
                  <a16:creationId xmlns:a16="http://schemas.microsoft.com/office/drawing/2014/main" id="{281D9204-5CB0-44D1-B01F-5FFF6B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7" name="Freeform 35">
              <a:extLst>
                <a:ext uri="{FF2B5EF4-FFF2-40B4-BE49-F238E27FC236}">
                  <a16:creationId xmlns:a16="http://schemas.microsoft.com/office/drawing/2014/main" id="{4DD213C5-5C2A-403A-AAEF-E495E64AE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8" name="Freeform 36">
              <a:extLst>
                <a:ext uri="{FF2B5EF4-FFF2-40B4-BE49-F238E27FC236}">
                  <a16:creationId xmlns:a16="http://schemas.microsoft.com/office/drawing/2014/main" id="{3D07FF46-5E32-4BEE-B85D-107AD341D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9" name="Freeform 37">
              <a:extLst>
                <a:ext uri="{FF2B5EF4-FFF2-40B4-BE49-F238E27FC236}">
                  <a16:creationId xmlns:a16="http://schemas.microsoft.com/office/drawing/2014/main" id="{4E5AE900-6815-4A65-9A96-CA280B3A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" name="Freeform 38">
              <a:extLst>
                <a:ext uri="{FF2B5EF4-FFF2-40B4-BE49-F238E27FC236}">
                  <a16:creationId xmlns:a16="http://schemas.microsoft.com/office/drawing/2014/main" id="{45EA57FC-ADA4-45DD-98E7-B0615C5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FFA7C60-EEB5-45DC-B964-20A76F776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75" name="Freeform 11">
            <a:extLst>
              <a:ext uri="{FF2B5EF4-FFF2-40B4-BE49-F238E27FC236}">
                <a16:creationId xmlns:a16="http://schemas.microsoft.com/office/drawing/2014/main" id="{7D84F46B-82DB-461C-88AC-F6C66B593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 useBgFill="1">
        <p:nvSpPr>
          <p:cNvPr id="176" name="Rectangle 175">
            <a:extLst>
              <a:ext uri="{FF2B5EF4-FFF2-40B4-BE49-F238E27FC236}">
                <a16:creationId xmlns:a16="http://schemas.microsoft.com/office/drawing/2014/main" id="{0147D98C-0914-4CCC-9221-3E732A8C6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81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reeform 11">
            <a:extLst>
              <a:ext uri="{FF2B5EF4-FFF2-40B4-BE49-F238E27FC236}">
                <a16:creationId xmlns:a16="http://schemas.microsoft.com/office/drawing/2014/main" id="{95746409-9281-4501-B230-30E8E5F43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4982D-1169-E8E9-7E0F-070C8823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24" y="6130437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AEC7D4F-F7A6-4591-BB26-2B92B1FAECBA}" type="slidenum">
              <a:rPr lang="en-US" sz="190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900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F112282D-3F2C-C44A-E6E6-B6A384D0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56124" y="138468"/>
            <a:ext cx="2708652" cy="365125"/>
          </a:xfrm>
        </p:spPr>
        <p:txBody>
          <a:bodyPr/>
          <a:lstStyle/>
          <a:p>
            <a:r>
              <a:rPr lang="en-GB" dirty="0"/>
              <a:t>Divij Gupta | MPhys Presentation Semester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B66E46-208A-1057-1BEC-DA89AD333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05" y="1430515"/>
            <a:ext cx="5269063" cy="3951798"/>
          </a:xfrm>
          <a:prstGeom prst="rect">
            <a:avLst/>
          </a:prstGeom>
        </p:spPr>
      </p:pic>
      <p:pic>
        <p:nvPicPr>
          <p:cNvPr id="11" name="Picture 10" descr="A graph of a graph&#10;&#10;Description automatically generated">
            <a:extLst>
              <a:ext uri="{FF2B5EF4-FFF2-40B4-BE49-F238E27FC236}">
                <a16:creationId xmlns:a16="http://schemas.microsoft.com/office/drawing/2014/main" id="{DF3E8446-9427-CD61-7E43-A3DE153C7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057" y="1430515"/>
            <a:ext cx="5397636" cy="404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4970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1500</Words>
  <Application>Microsoft Office PowerPoint</Application>
  <PresentationFormat>Widescreen</PresentationFormat>
  <Paragraphs>227</Paragraphs>
  <Slides>29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Century Gothic</vt:lpstr>
      <vt:lpstr>Wingdings 3</vt:lpstr>
      <vt:lpstr>Wisp</vt:lpstr>
      <vt:lpstr>Charting the Dalitz – An exploration of phase-space selection efficiencies within LHCb</vt:lpstr>
      <vt:lpstr>Brief overview of Theory and Motivation</vt:lpstr>
      <vt:lpstr>CP Violation and Charm Physics</vt:lpstr>
      <vt:lpstr>LHCb Detector Overview</vt:lpstr>
      <vt:lpstr>Dalitz plots</vt:lpstr>
      <vt:lpstr>Results, Analysis and Discussion</vt:lpstr>
      <vt:lpstr>Brief Overview</vt:lpstr>
      <vt:lpstr>First look and Efficiency Calculation</vt:lpstr>
      <vt:lpstr>PowerPoint Presentation</vt:lpstr>
      <vt:lpstr>PowerPoint Presentation</vt:lpstr>
      <vt:lpstr>PowerPoint Presentation</vt:lpstr>
      <vt:lpstr>Polynomial fitting </vt:lpstr>
      <vt:lpstr>PowerPoint Presentation</vt:lpstr>
      <vt:lpstr>PowerPoint Presentation</vt:lpstr>
      <vt:lpstr>Testing Stability – Removing edge bins</vt:lpstr>
      <vt:lpstr>Testing Stability – Folding along diagonal</vt:lpstr>
      <vt:lpstr>PowerPoint Presentation</vt:lpstr>
      <vt:lpstr>Kernel Density Estimation (KDE) - Introduction</vt:lpstr>
      <vt:lpstr>PowerPoint Presentation</vt:lpstr>
      <vt:lpstr>KDE – Optimising for the bandwidth</vt:lpstr>
      <vt:lpstr>PowerPoint Presentation</vt:lpstr>
      <vt:lpstr>Square Dalitz Plot</vt:lpstr>
      <vt:lpstr>PowerPoint Presentation</vt:lpstr>
      <vt:lpstr>PowerPoint Presentation</vt:lpstr>
      <vt:lpstr>PowerPoint Presentation</vt:lpstr>
      <vt:lpstr>PowerPoint Presentation</vt:lpstr>
      <vt:lpstr>KDE – Discussion of all results</vt:lpstr>
      <vt:lpstr>Conclusion and Future Work</vt:lpstr>
      <vt:lpstr>Thank you and let me know if you have any questions!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Charting the Dalitz – An exploration of phase-space selection efficiencies within LHCb</dc:title>
  <dc:creator>Divij Gupta</dc:creator>
  <cp:lastModifiedBy>Divij Gupta</cp:lastModifiedBy>
  <cp:revision>13</cp:revision>
  <dcterms:created xsi:type="dcterms:W3CDTF">2024-01-26T12:46:28Z</dcterms:created>
  <dcterms:modified xsi:type="dcterms:W3CDTF">2024-05-29T22:00:23Z</dcterms:modified>
</cp:coreProperties>
</file>