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rstudio.com/wp-content/uploads/2015/03/rmarkdown-reference.pdf" TargetMode="Externa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ookdown.org/yihui/rmarkdown-cookbook/install-latex.html"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(R)Markdown</a:t>
            </a:r>
            <a:r>
              <a:rPr/>
              <a:t> </a:t>
            </a:r>
            <a:r>
              <a:rPr/>
              <a:t>#3</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Wojciech</a:t>
            </a:r>
            <a:r>
              <a:rPr/>
              <a:t> </a:t>
            </a:r>
            <a:r>
              <a:rPr/>
              <a:t>Hardy;</a:t>
            </a:r>
            <a:r>
              <a:rPr/>
              <a:t> </a:t>
            </a:r>
            <a:r>
              <a:rPr/>
              <a:t>Michał</a:t>
            </a:r>
            <a:r>
              <a:rPr/>
              <a:t> </a:t>
            </a:r>
            <a:r>
              <a:rPr/>
              <a:t>Paliński</a:t>
            </a:r>
          </a:p>
        </p:txBody>
      </p:sp>
      <p:sp>
        <p:nvSpPr>
          <p:cNvPr id="4" name="Date Placeholder 3"/>
          <p:cNvSpPr>
            <a:spLocks noGrp="1"/>
          </p:cNvSpPr>
          <p:nvPr>
            <p:ph type="dt" sz="half" idx="10"/>
          </p:nvPr>
        </p:nvSpPr>
        <p:spPr/>
        <p:txBody>
          <a:bodyPr/>
          <a:lstStyle/>
          <a:p>
            <a:pPr lvl="0" marL="0" indent="0">
              <a:buNone/>
            </a:pPr>
            <a:r>
              <a:rPr/>
              <a:t>22</a:t>
            </a:r>
            <a:r>
              <a:rPr/>
              <a:t> </a:t>
            </a:r>
            <a:r>
              <a:rPr/>
              <a:t>April,</a:t>
            </a:r>
            <a:r>
              <a:rPr/>
              <a:t> </a:t>
            </a:r>
            <a:r>
              <a:rPr/>
              <a:t>2021</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Other</a:t>
            </a:r>
            <a:r>
              <a:rPr/>
              <a:t> </a:t>
            </a:r>
            <a:r>
              <a:rPr/>
              <a:t>output</a:t>
            </a:r>
            <a:r>
              <a:rPr/>
              <a:t> </a:t>
            </a:r>
            <a:r>
              <a:rPr/>
              <a:t>formats</a:t>
            </a:r>
          </a:p>
        </p:txBody>
      </p:sp>
      <p:sp>
        <p:nvSpPr>
          <p:cNvPr id="3" name="Content Placeholder 2"/>
          <p:cNvSpPr>
            <a:spLocks noGrp="1"/>
          </p:cNvSpPr>
          <p:nvPr>
            <p:ph idx="1"/>
          </p:nvPr>
        </p:nvSpPr>
        <p:spPr/>
        <p:txBody>
          <a:bodyPr/>
          <a:lstStyle/>
          <a:p>
            <a:pPr lvl="0" marL="0" indent="0">
              <a:buNone/>
            </a:pPr>
            <a:r>
              <a:rPr/>
              <a:t>We’ve briefly mentioned before other outputs such as PDF, Word, PowerPoint and html presentations. Different formats use different options.</a:t>
            </a:r>
          </a:p>
          <a:p>
            <a:pPr lvl="0" marL="0" indent="0">
              <a:buNone/>
            </a:pPr>
            <a:r>
              <a:rPr>
                <a:hlinkClick r:id="rId2"/>
              </a:rPr>
              <a:t>The cheatsheets have a nice reference table for that.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PDF</a:t>
            </a:r>
          </a:p>
          <a:p>
            <a:pPr lvl="0" marL="0" indent="0">
              <a:buNone/>
            </a:pPr>
            <a:r>
              <a:rPr b="1"/>
              <a:t>Important note</a:t>
            </a:r>
            <a:r>
              <a:rPr/>
              <a:t>: You need a LaTeX distribution installed to create .pdf files with RMarkdown. You can find </a:t>
            </a:r>
            <a:r>
              <a:rPr>
                <a:hlinkClick r:id="rId2"/>
              </a:rPr>
              <a:t>a short instruction here</a:t>
            </a:r>
            <a:r>
              <a:rPr/>
              <a:t>. If you’ve never installed any LaTeX distribution, go ahead and do it now.</a:t>
            </a:r>
          </a:p>
          <a:p>
            <a:pPr lvl="0" marL="0" indent="0">
              <a:buNone/>
            </a:pPr>
            <a:r>
              <a:rPr/>
              <a:t>PDFs are created using LaTeX. We’ll be talking a bit more about LaTeX, but for now we’ll just give you an idea on how it can be combined with RMarkdown.</a:t>
            </a:r>
          </a:p>
          <a:p>
            <a:pPr lvl="0" marL="0" indent="0">
              <a:buNone/>
            </a:pPr>
            <a:r>
              <a:rPr/>
              <a:t>Note: you might want to create a copy of the .Rmd file now, because we’ll be changing it into a PDF document.</a:t>
            </a:r>
          </a:p>
          <a:p>
            <a:pPr lvl="0" marL="0" indent="0">
              <a:spcBef>
                <a:spcPts val="3000"/>
              </a:spcBef>
              <a:buNone/>
            </a:pPr>
            <a:r>
              <a:rPr b="1"/>
              <a:t>PDF-specifc options</a:t>
            </a:r>
          </a:p>
          <a:p>
            <a:pPr lvl="0" marL="0" indent="0">
              <a:buNone/>
            </a:pPr>
            <a:r>
              <a:rPr/>
              <a:t>Changing the font size:</a:t>
            </a:r>
          </a:p>
          <a:p>
            <a:pPr lvl="0" marL="0" indent="0">
              <a:buNone/>
            </a:pPr>
            <a:r>
              <a:rPr sz="1800">
                <a:latin typeface="Courier"/>
              </a:rPr>
              <a:t>fontsize: 11pt</a:t>
            </a:r>
          </a:p>
          <a:p>
            <a:pPr lvl="0" marL="0" indent="0">
              <a:buNone/>
            </a:pPr>
            <a:r>
              <a:rPr/>
              <a:t>Changing the margins:</a:t>
            </a:r>
          </a:p>
          <a:p>
            <a:pPr lvl="0" marL="0" indent="0">
              <a:buNone/>
            </a:pPr>
            <a:r>
              <a:rPr sz="1800">
                <a:latin typeface="Courier"/>
              </a:rPr>
              <a:t>geometry: margin=1in</a:t>
            </a:r>
          </a:p>
          <a:p>
            <a:pPr lvl="0" marL="0" indent="0">
              <a:buNone/>
            </a:pPr>
            <a:r>
              <a:rPr/>
              <a:t>(These actually modify LaTeX template options).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LaTeX-related</a:t>
            </a:r>
          </a:p>
          <a:p>
            <a:pPr lvl="0" marL="0" indent="0">
              <a:buNone/>
            </a:pPr>
            <a:r>
              <a:rPr/>
              <a:t>We can set the document type.</a:t>
            </a:r>
          </a:p>
          <a:p>
            <a:pPr lvl="0" marL="0" indent="0">
              <a:buNone/>
            </a:pPr>
            <a:r>
              <a:rPr sz="1800">
                <a:latin typeface="Courier"/>
              </a:rPr>
              <a:t>documentclass: article</a:t>
            </a:r>
          </a:p>
          <a:p>
            <a:pPr lvl="0" marL="0" indent="0">
              <a:buNone/>
            </a:pPr>
            <a:r>
              <a:rPr/>
              <a:t>(alternatives include </a:t>
            </a:r>
            <a:r>
              <a:rPr sz="1800">
                <a:latin typeface="Courier"/>
              </a:rPr>
              <a:t>letter</a:t>
            </a:r>
            <a:r>
              <a:rPr/>
              <a:t>, </a:t>
            </a:r>
            <a:r>
              <a:rPr sz="1800">
                <a:latin typeface="Courier"/>
              </a:rPr>
              <a:t>book</a:t>
            </a:r>
            <a:r>
              <a:rPr/>
              <a:t>, </a:t>
            </a:r>
            <a:r>
              <a:rPr sz="1800">
                <a:latin typeface="Courier"/>
              </a:rPr>
              <a:t>slides</a:t>
            </a:r>
            <a:r>
              <a:rPr/>
              <a:t>, </a:t>
            </a:r>
            <a:r>
              <a:rPr sz="1800">
                <a:latin typeface="Courier"/>
              </a:rPr>
              <a:t>beamer</a:t>
            </a:r>
            <a:r>
              <a:rPr/>
              <a:t>, etc.)</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We can change the engine used to produce the output, e.g.:</a:t>
            </a:r>
          </a:p>
          <a:p>
            <a:pPr lvl="0" marL="0" indent="0">
              <a:buNone/>
            </a:pPr>
            <a:r>
              <a:rPr sz="1800">
                <a:latin typeface="Courier"/>
              </a:rPr>
              <a:t>pdf_document:</a:t>
            </a:r>
            <a:br/>
            <a:r>
              <a:rPr sz="1800">
                <a:latin typeface="Courier"/>
              </a:rPr>
              <a:t>latex_engine: xelatex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We can tell RMarkdown to keep the intermediate </a:t>
            </a:r>
            <a:r>
              <a:rPr sz="1800">
                <a:latin typeface="Courier"/>
              </a:rPr>
              <a:t>.tex</a:t>
            </a:r>
            <a:r>
              <a:rPr/>
              <a:t> file.</a:t>
            </a:r>
          </a:p>
          <a:p>
            <a:pPr lvl="0" marL="0" indent="0">
              <a:buNone/>
            </a:pPr>
            <a:r>
              <a:rPr sz="1800">
                <a:latin typeface="Courier"/>
              </a:rPr>
              <a:t>pdf_document:</a:t>
            </a:r>
            <a:br/>
            <a:r>
              <a:rPr sz="1800">
                <a:latin typeface="Courier"/>
              </a:rPr>
              <a:t>keep_tex: true</a:t>
            </a:r>
          </a:p>
          <a:p>
            <a:pPr lvl="0" marL="0" indent="0">
              <a:buNone/>
            </a:pPr>
            <a:r>
              <a:rPr/>
              <a:t>(Note: similarly, we can keep the </a:t>
            </a:r>
            <a:r>
              <a:rPr sz="1800">
                <a:latin typeface="Courier"/>
              </a:rPr>
              <a:t>.md</a:t>
            </a:r>
            <a:r>
              <a:rPr/>
              <a:t> file for non-pdf formats with </a:t>
            </a:r>
            <a:r>
              <a:rPr sz="1800">
                <a:latin typeface="Courier"/>
              </a:rPr>
              <a:t>keep_md: true</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We can use </a:t>
            </a:r>
            <a:r>
              <a:rPr sz="1800">
                <a:latin typeface="Courier"/>
              </a:rPr>
              <a:t>LaTeX</a:t>
            </a:r>
            <a:r>
              <a:rPr/>
              <a:t> directly within the document and it will be processed using the chosen engine.</a:t>
            </a:r>
          </a:p>
          <a:p>
            <a:pPr lvl="0" marL="0" indent="0">
              <a:buNone/>
            </a:pPr>
            <a:r>
              <a:rPr sz="1800">
                <a:latin typeface="Courier"/>
              </a:rPr>
              <a:t>\begin{center} %center</a:t>
            </a:r>
            <a:br/>
            <a:r>
              <a:rPr sz="1800">
                <a:latin typeface="Courier"/>
              </a:rPr>
              <a:t>\includegraphics[width=10cm, height=6cm, keepaspectratio]{img/chart.png}</a:t>
            </a:r>
            <a:br/>
            <a:r>
              <a:rPr sz="1800">
                <a:latin typeface="Courier"/>
              </a:rPr>
              <a:t>(source: https://www.tylervigen.com/spurious-correlations)</a:t>
            </a:r>
            <a:br/>
            <a:r>
              <a:rPr sz="1800">
                <a:latin typeface="Courier"/>
              </a:rPr>
              <a:t>\end{center}</a:t>
            </a:r>
            <a:br/>
            <a:r>
              <a:rPr sz="1800">
                <a:latin typeface="Courier"/>
              </a:rPr>
              <a:t>\newpage</a:t>
            </a:r>
            <a:br/>
            <a:r>
              <a:rPr sz="1800">
                <a:latin typeface="Courier"/>
              </a:rPr>
              <a:t>\Large Large letters</a:t>
            </a:r>
            <a:br/>
            <a:r>
              <a:rPr sz="1800">
                <a:latin typeface="Courier"/>
              </a:rPr>
              <a:t>\footnote{This is a footnote}</a:t>
            </a:r>
          </a:p>
          <a:p>
            <a:pPr lvl="0" marL="0" indent="0">
              <a:buNone/>
            </a:pPr>
            <a:r>
              <a:rPr/>
              <a:t>Large letters </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You may also use the LaTeX citation syntax. We need to specify what package do we want to use to manage the citations, e.g.:</a:t>
            </a:r>
          </a:p>
          <a:p>
            <a:pPr lvl="0" marL="0" indent="0">
              <a:buNone/>
            </a:pPr>
            <a:r>
              <a:rPr sz="1800">
                <a:latin typeface="Courier"/>
              </a:rPr>
              <a:t>pdf_document:</a:t>
            </a:r>
            <a:br/>
            <a:r>
              <a:rPr sz="1800">
                <a:latin typeface="Courier"/>
              </a:rPr>
              <a:t>citation_package: natbib</a:t>
            </a:r>
          </a:p>
          <a:p>
            <a:pPr lvl="0" marL="0" indent="0">
              <a:spcBef>
                <a:spcPts val="3000"/>
              </a:spcBef>
              <a:buNone/>
            </a:pPr>
            <a:r>
              <a:rPr b="1"/>
              <a:t>MD</a:t>
            </a:r>
          </a:p>
          <a:p>
            <a:pPr lvl="0" marL="0" indent="0">
              <a:buNone/>
            </a:pPr>
            <a:r>
              <a:rPr sz="1800">
                <a:latin typeface="Courier"/>
              </a:rPr>
              <a:t>Studies concerning other cultural goods exploit quasi-natural experiments of policy and institutional changes. One example of the policy change is the introduction of download penalization in France (HADOPI), as scrutinized by \citet{danaher_effect_2012}. The analyzed cases of institutional change include the sudden and transitory disappearance of the NBC content from iTunes \citep[a case unrelated to unauthorized distribution, hence plausibly exogenous, see][]{danaher_converting_2010} as well as the Megaupload shutdown \citep{danaher_gone_2014,peukert_piracy_2013} and website blocking in the UK \citep{danaher_website_2016}. Interestingly, \citet{danaher_gone_2014} and \citet{peukert_piracy_2013} analyzing the same case of Megaupload shutdown come to rather different conclusions: the former find that the shutdown caused an increase in digital downloads from legal sources; the latter finds no change in box office revenue. This difference could be attributed to the fact that a downloaded "pirated" copy may be a perfect substitute for a copy downloaded from a legitimate source, but not for a visit to the movie theater.\footnote{The two studies  differ also methodologically and in the sample used: \citet{danaher_gone_2014} covering 12 countries \citet{peukert_piracy_2013} as many as 50 countries.} \citet{danaher_website_2016} argue that only large scale interventions (such as blocking multiple websites with unauthorized distribution) appear noticeably reduce "piracy" and raise paid consumption, but these effects are only transitory.</a:t>
            </a:r>
          </a:p>
          <a:p>
            <a:pPr lvl="0" marL="0" indent="0">
              <a:spcBef>
                <a:spcPts val="3000"/>
              </a:spcBef>
              <a:buNone/>
            </a:pPr>
            <a:r>
              <a:rPr b="1"/>
              <a:t>Output</a:t>
            </a:r>
          </a:p>
          <a:p>
            <a:pPr lvl="0" marL="0" indent="0">
              <a:buNone/>
            </a:pPr>
            <a:r>
              <a:rPr/>
              <a:t>Studies concerning other cultural goods exploit quasi-natural experiments of policy and institutional changes. One example of the policy change is the introduction of download penalization in France (HADOPI), as scrutinized by . The analyzed cases of institutional change include the sudden and transitory disappearance of the NBC content from iTunes  as well as the Megaupload shutdown  and website blocking in the UK . Interestingly,  and  analyzing the same case of Megaupload shutdown come to rather different conclusions: the former find that the shutdown caused an increase in digital downloads from legal sources; the latter finds no change in box office revenue. This difference could be attributed to the fact that a downloaded “pirated” copy may be a perfect substitute for a copy downloaded from a legitimate source, but not for a visit to the movie theater.  argue that only large scale interventions (such as blocking multiple websites with unauthorized distribution) appear noticeably reduce “piracy” and raise paid consumption, but these effects are only transitory.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Bibliography</a:t>
            </a:r>
          </a:p>
        </p:txBody>
      </p:sp>
      <p:sp>
        <p:nvSpPr>
          <p:cNvPr id="3" name="Content Placeholder 2"/>
          <p:cNvSpPr>
            <a:spLocks noGrp="1"/>
          </p:cNvSpPr>
          <p:nvPr>
            <p:ph idx="1"/>
          </p:nvPr>
        </p:nvSpPr>
        <p:spPr/>
        <p:txBody>
          <a:bodyPr/>
          <a:lstStyle/>
          <a:p>
            <a:pPr lvl="0" marL="0" indent="0">
              <a:buNone/>
            </a:pPr>
            <a:r>
              <a:rPr/>
              <a:t>The cited works get pasted here.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(R)Markdown #3</dc:title>
  <dc:creator>Wojciech Hardy; Michał Paliński</dc:creator>
  <cp:keywords/>
  <dcterms:created xsi:type="dcterms:W3CDTF">2021-04-22T16:35:15Z</dcterms:created>
  <dcterms:modified xsi:type="dcterms:W3CDTF">2021-04-22T16:35:15Z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graphy">
    <vt:lpwstr>bibliography.bib</vt:lpwstr>
  </property>
  <property fmtid="{D5CDD505-2E9C-101B-9397-08002B2CF9AE}" pid="3" name="date">
    <vt:lpwstr>22 April, 2021</vt:lpwstr>
  </property>
  <property fmtid="{D5CDD505-2E9C-101B-9397-08002B2CF9AE}" pid="4" name="documentclass">
    <vt:lpwstr>article</vt:lpwstr>
  </property>
  <property fmtid="{D5CDD505-2E9C-101B-9397-08002B2CF9AE}" pid="5" name="fontsize">
    <vt:lpwstr>11pt</vt:lpwstr>
  </property>
  <property fmtid="{D5CDD505-2E9C-101B-9397-08002B2CF9AE}" pid="6" name="geometry">
    <vt:lpwstr>margin=1in</vt:lpwstr>
  </property>
  <property fmtid="{D5CDD505-2E9C-101B-9397-08002B2CF9AE}" pid="7" name="output">
    <vt:lpwstr>powerpoint_presentation</vt:lpwstr>
  </property>
</Properties>
</file>