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4" r:id="rId6"/>
    <p:sldId id="277" r:id="rId7"/>
    <p:sldId id="268" r:id="rId8"/>
    <p:sldId id="258" r:id="rId9"/>
    <p:sldId id="278" r:id="rId10"/>
    <p:sldId id="266" r:id="rId11"/>
    <p:sldId id="299" r:id="rId12"/>
    <p:sldId id="270" r:id="rId13"/>
    <p:sldId id="295" r:id="rId14"/>
    <p:sldId id="296" r:id="rId15"/>
    <p:sldId id="290" r:id="rId16"/>
    <p:sldId id="297" r:id="rId17"/>
    <p:sldId id="298" r:id="rId18"/>
    <p:sldId id="292" r:id="rId19"/>
    <p:sldId id="300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48" d="100"/>
          <a:sy n="48" d="100"/>
        </p:scale>
        <p:origin x="27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10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0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64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52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28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74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41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9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50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FFEBD517-F9C0-5961-D674-FE4B104C9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8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93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03990FA5-6589-40C8-CF5B-6DDF3619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5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21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53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DDF333F2-589C-E42F-1D2B-5A99E7FED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8269" y="4888455"/>
            <a:ext cx="7923731" cy="1122202"/>
          </a:xfrm>
        </p:spPr>
        <p:txBody>
          <a:bodyPr/>
          <a:lstStyle/>
          <a:p>
            <a:pPr algn="ctr"/>
            <a:r>
              <a:rPr lang="en-US" dirty="0"/>
              <a:t>Twitter Sentiment Analysis on India’s demonetization event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81E9FA-1EEB-7372-686D-C2E8044543CB}"/>
              </a:ext>
            </a:extLst>
          </p:cNvPr>
          <p:cNvSpPr txBox="1">
            <a:spLocks/>
          </p:cNvSpPr>
          <p:nvPr/>
        </p:nvSpPr>
        <p:spPr>
          <a:xfrm>
            <a:off x="5749138" y="6010657"/>
            <a:ext cx="5370312" cy="654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50" dirty="0"/>
              <a:t>By </a:t>
            </a:r>
          </a:p>
          <a:p>
            <a:pPr algn="ctr"/>
            <a:r>
              <a:rPr lang="en-US" sz="2800" dirty="0"/>
              <a:t>Divij Jobanputra (2819861)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760" y="14768"/>
            <a:ext cx="5557233" cy="67783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Data Pre-Processing Pipeline: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A42617-DB06-9D8F-582A-A7ECD112E430}"/>
              </a:ext>
            </a:extLst>
          </p:cNvPr>
          <p:cNvSpPr/>
          <p:nvPr/>
        </p:nvSpPr>
        <p:spPr>
          <a:xfrm>
            <a:off x="7484327" y="692599"/>
            <a:ext cx="3709359" cy="324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Extracting </a:t>
            </a:r>
            <a:r>
              <a:rPr lang="en-US" dirty="0" err="1">
                <a:solidFill>
                  <a:schemeClr val="tx1"/>
                </a:solidFill>
              </a:rPr>
              <a:t>TweetText</a:t>
            </a:r>
            <a:r>
              <a:rPr lang="en-US" dirty="0">
                <a:solidFill>
                  <a:schemeClr val="tx1"/>
                </a:solidFill>
              </a:rPr>
              <a:t> from row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D14CB-402B-9F8B-23BA-45C66B31A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5" y="4319985"/>
            <a:ext cx="5607171" cy="2417244"/>
          </a:xfrm>
          <a:prstGeom prst="rect">
            <a:avLst/>
          </a:prstGeom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F1DDC3B6-A301-E512-1449-DF20176981DF}"/>
              </a:ext>
            </a:extLst>
          </p:cNvPr>
          <p:cNvSpPr/>
          <p:nvPr/>
        </p:nvSpPr>
        <p:spPr>
          <a:xfrm>
            <a:off x="9178506" y="1017598"/>
            <a:ext cx="431320" cy="4313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56BDE-A2F4-55DF-90A1-5941BF7B273B}"/>
              </a:ext>
            </a:extLst>
          </p:cNvPr>
          <p:cNvSpPr/>
          <p:nvPr/>
        </p:nvSpPr>
        <p:spPr>
          <a:xfrm>
            <a:off x="7484326" y="1448919"/>
            <a:ext cx="3709359" cy="324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text to lowercase (A-&gt;a)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9385CC77-079E-513C-E55E-1101B89DD92D}"/>
              </a:ext>
            </a:extLst>
          </p:cNvPr>
          <p:cNvSpPr/>
          <p:nvPr/>
        </p:nvSpPr>
        <p:spPr>
          <a:xfrm>
            <a:off x="9178505" y="1773918"/>
            <a:ext cx="431320" cy="4313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D9C491-879E-380C-FA34-F4ABBA42EF6C}"/>
              </a:ext>
            </a:extLst>
          </p:cNvPr>
          <p:cNvSpPr/>
          <p:nvPr/>
        </p:nvSpPr>
        <p:spPr>
          <a:xfrm>
            <a:off x="7484327" y="2205239"/>
            <a:ext cx="3709359" cy="324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all mentions (@)</a:t>
            </a: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9945899D-1AE2-D933-79FD-368537E57AC9}"/>
              </a:ext>
            </a:extLst>
          </p:cNvPr>
          <p:cNvSpPr/>
          <p:nvPr/>
        </p:nvSpPr>
        <p:spPr>
          <a:xfrm>
            <a:off x="9178506" y="2530238"/>
            <a:ext cx="431320" cy="4313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46A38D-1D52-CE43-501E-4B67E857CAE9}"/>
              </a:ext>
            </a:extLst>
          </p:cNvPr>
          <p:cNvSpPr/>
          <p:nvPr/>
        </p:nvSpPr>
        <p:spPr>
          <a:xfrm>
            <a:off x="7484326" y="2961559"/>
            <a:ext cx="3709359" cy="324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all links (No www or http)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70FC0731-6467-5E33-18E8-20C7E48935F5}"/>
              </a:ext>
            </a:extLst>
          </p:cNvPr>
          <p:cNvSpPr/>
          <p:nvPr/>
        </p:nvSpPr>
        <p:spPr>
          <a:xfrm>
            <a:off x="9178505" y="3286558"/>
            <a:ext cx="431320" cy="4313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C4900A-0469-8EFB-58B4-E2CE64C71A19}"/>
              </a:ext>
            </a:extLst>
          </p:cNvPr>
          <p:cNvSpPr/>
          <p:nvPr/>
        </p:nvSpPr>
        <p:spPr>
          <a:xfrm>
            <a:off x="7484327" y="3717879"/>
            <a:ext cx="3709359" cy="324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punctuations [No (!.,?*)]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89DDF1DA-C513-AF0B-AF7E-0A93694FB0EA}"/>
              </a:ext>
            </a:extLst>
          </p:cNvPr>
          <p:cNvSpPr/>
          <p:nvPr/>
        </p:nvSpPr>
        <p:spPr>
          <a:xfrm>
            <a:off x="9178506" y="4042878"/>
            <a:ext cx="431320" cy="4313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021389-D445-B8FA-6AD6-BE801C6983C0}"/>
              </a:ext>
            </a:extLst>
          </p:cNvPr>
          <p:cNvSpPr/>
          <p:nvPr/>
        </p:nvSpPr>
        <p:spPr>
          <a:xfrm>
            <a:off x="7484326" y="4474199"/>
            <a:ext cx="3709359" cy="324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alphanumeric Text</a:t>
            </a: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271ECE4C-A376-AF31-41A1-6A73E3507D89}"/>
              </a:ext>
            </a:extLst>
          </p:cNvPr>
          <p:cNvSpPr/>
          <p:nvPr/>
        </p:nvSpPr>
        <p:spPr>
          <a:xfrm>
            <a:off x="9178505" y="4799198"/>
            <a:ext cx="431320" cy="4313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309D77-EEEC-2AF4-4AAC-B83F6219FBBB}"/>
              </a:ext>
            </a:extLst>
          </p:cNvPr>
          <p:cNvSpPr/>
          <p:nvPr/>
        </p:nvSpPr>
        <p:spPr>
          <a:xfrm>
            <a:off x="7484326" y="5246581"/>
            <a:ext cx="3709359" cy="324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</a:t>
            </a:r>
            <a:r>
              <a:rPr lang="en-US" dirty="0" err="1">
                <a:solidFill>
                  <a:schemeClr val="tx1"/>
                </a:solidFill>
              </a:rPr>
              <a:t>Stopwords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A05FA-27B4-DEB5-E882-AB013DD0627C}"/>
              </a:ext>
            </a:extLst>
          </p:cNvPr>
          <p:cNvSpPr/>
          <p:nvPr/>
        </p:nvSpPr>
        <p:spPr>
          <a:xfrm>
            <a:off x="7484325" y="6002901"/>
            <a:ext cx="3709359" cy="324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Cleaned Text Data</a:t>
            </a:r>
          </a:p>
        </p:txBody>
      </p:sp>
      <p:sp>
        <p:nvSpPr>
          <p:cNvPr id="29" name="Equals 28">
            <a:extLst>
              <a:ext uri="{FF2B5EF4-FFF2-40B4-BE49-F238E27FC236}">
                <a16:creationId xmlns:a16="http://schemas.microsoft.com/office/drawing/2014/main" id="{E25868C4-DAAB-E008-BF4D-11A559726283}"/>
              </a:ext>
            </a:extLst>
          </p:cNvPr>
          <p:cNvSpPr/>
          <p:nvPr/>
        </p:nvSpPr>
        <p:spPr>
          <a:xfrm>
            <a:off x="9036168" y="5554328"/>
            <a:ext cx="715993" cy="46582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96CE80-8B97-8326-464D-883352AB575D}"/>
              </a:ext>
            </a:extLst>
          </p:cNvPr>
          <p:cNvSpPr txBox="1"/>
          <p:nvPr/>
        </p:nvSpPr>
        <p:spPr>
          <a:xfrm>
            <a:off x="144665" y="3889206"/>
            <a:ext cx="76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23715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954" y="342572"/>
            <a:ext cx="5761008" cy="67783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Applying Sentiment analysis: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96CE80-8B97-8326-464D-883352AB575D}"/>
              </a:ext>
            </a:extLst>
          </p:cNvPr>
          <p:cNvSpPr txBox="1"/>
          <p:nvPr/>
        </p:nvSpPr>
        <p:spPr>
          <a:xfrm>
            <a:off x="4791526" y="2958585"/>
            <a:ext cx="76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CC97F9-3160-E639-5514-F23B057A7E5A}"/>
              </a:ext>
            </a:extLst>
          </p:cNvPr>
          <p:cNvSpPr txBox="1"/>
          <p:nvPr/>
        </p:nvSpPr>
        <p:spPr>
          <a:xfrm>
            <a:off x="5236235" y="1250830"/>
            <a:ext cx="52840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Cleaned Tweet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Calculating polarity of our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polarity count greater than 0, result =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polarity count less than 0 , result =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polarity count is exact 0, result = Neutral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53072E-41BF-4B23-FEAC-FFBA7FA7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6" y="4205831"/>
            <a:ext cx="2768742" cy="10160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ECCCDE-C25F-CE0D-8798-C2BFE449E168}"/>
              </a:ext>
            </a:extLst>
          </p:cNvPr>
          <p:cNvSpPr txBox="1"/>
          <p:nvPr/>
        </p:nvSpPr>
        <p:spPr>
          <a:xfrm>
            <a:off x="909170" y="354198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E6D7647-8CF4-10AE-96C5-83CF8DE4E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850" y="5795314"/>
            <a:ext cx="4617408" cy="9412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FBA03A-C802-D50F-DA99-799D25917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850" y="3298539"/>
            <a:ext cx="3626724" cy="24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6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565687"/>
          </a:xfrm>
        </p:spPr>
        <p:txBody>
          <a:bodyPr/>
          <a:lstStyle/>
          <a:p>
            <a:r>
              <a:rPr lang="en-US" u="sng" dirty="0"/>
              <a:t>Visualization of result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5F787E-089A-F9D1-9066-D900A0F0EF58}"/>
              </a:ext>
            </a:extLst>
          </p:cNvPr>
          <p:cNvCxnSpPr/>
          <p:nvPr/>
        </p:nvCxnSpPr>
        <p:spPr>
          <a:xfrm>
            <a:off x="6096000" y="854015"/>
            <a:ext cx="0" cy="57365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705A1D5-52AA-0E42-BD98-C537C1E077D0}"/>
              </a:ext>
            </a:extLst>
          </p:cNvPr>
          <p:cNvSpPr txBox="1"/>
          <p:nvPr/>
        </p:nvSpPr>
        <p:spPr>
          <a:xfrm>
            <a:off x="2147977" y="762597"/>
            <a:ext cx="123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BAR GRAPH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0B7573-F8AF-FDEB-26BC-944DA42F0FE0}"/>
              </a:ext>
            </a:extLst>
          </p:cNvPr>
          <p:cNvSpPr txBox="1"/>
          <p:nvPr/>
        </p:nvSpPr>
        <p:spPr>
          <a:xfrm>
            <a:off x="138023" y="1285336"/>
            <a:ext cx="634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Code: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B5F6FDA-EEA0-9FB7-1654-A044E602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0" y="1622649"/>
            <a:ext cx="5628864" cy="142083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5C16B0B-7FE2-381D-A805-87525C48F340}"/>
              </a:ext>
            </a:extLst>
          </p:cNvPr>
          <p:cNvSpPr txBox="1"/>
          <p:nvPr/>
        </p:nvSpPr>
        <p:spPr>
          <a:xfrm>
            <a:off x="138023" y="312122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Output: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38DC2C5-F8ED-0AD3-6464-C175794B4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12" y="3564981"/>
            <a:ext cx="3895999" cy="288197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CCC5CF0-12D3-81F3-0D1D-21263696EAC9}"/>
              </a:ext>
            </a:extLst>
          </p:cNvPr>
          <p:cNvSpPr txBox="1"/>
          <p:nvPr/>
        </p:nvSpPr>
        <p:spPr>
          <a:xfrm>
            <a:off x="8387550" y="793684"/>
            <a:ext cx="113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PIE CHART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86C494-6321-5D08-DE5A-019B3298A1A7}"/>
              </a:ext>
            </a:extLst>
          </p:cNvPr>
          <p:cNvSpPr txBox="1"/>
          <p:nvPr/>
        </p:nvSpPr>
        <p:spPr>
          <a:xfrm>
            <a:off x="6248200" y="1285336"/>
            <a:ext cx="634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Code: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716C6F-CAAE-12DE-18DE-1AADCE31EF02}"/>
              </a:ext>
            </a:extLst>
          </p:cNvPr>
          <p:cNvSpPr txBox="1"/>
          <p:nvPr/>
        </p:nvSpPr>
        <p:spPr>
          <a:xfrm>
            <a:off x="6248200" y="312122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Output: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4FA138B-6CC0-FBEA-3047-0A7F7EFA6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200" y="1708857"/>
            <a:ext cx="5743166" cy="74479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509D36D-5FB9-D422-86C8-617E1DC64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442" y="3561275"/>
            <a:ext cx="4113358" cy="28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C829-C038-949A-D909-7AAEDF3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429" y="271075"/>
            <a:ext cx="3510231" cy="823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Storing Data and result to RDBMS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CB937-C466-833E-F17E-EA608929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84" y="1656431"/>
            <a:ext cx="5226319" cy="5016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71113-9D12-2B80-43A6-C2EEA5B06731}"/>
              </a:ext>
            </a:extLst>
          </p:cNvPr>
          <p:cNvSpPr txBox="1"/>
          <p:nvPr/>
        </p:nvSpPr>
        <p:spPr>
          <a:xfrm>
            <a:off x="2544792" y="1348654"/>
            <a:ext cx="634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04880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C829-C038-949A-D909-7AAEDF3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803" y="81294"/>
            <a:ext cx="4398752" cy="823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Retrieve data in RDBMS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9E2CD-F556-F58B-BDD9-950970580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981" y="1116962"/>
            <a:ext cx="4204294" cy="2114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BA6DA0-2AFF-E03A-BBAF-2C1E4F66929B}"/>
              </a:ext>
            </a:extLst>
          </p:cNvPr>
          <p:cNvSpPr txBox="1"/>
          <p:nvPr/>
        </p:nvSpPr>
        <p:spPr>
          <a:xfrm>
            <a:off x="7108166" y="1130249"/>
            <a:ext cx="202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Retrieving all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77FE-8003-000A-943F-E2C6CA503FB6}"/>
              </a:ext>
            </a:extLst>
          </p:cNvPr>
          <p:cNvSpPr txBox="1"/>
          <p:nvPr/>
        </p:nvSpPr>
        <p:spPr>
          <a:xfrm>
            <a:off x="7108166" y="1613417"/>
            <a:ext cx="497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Retrieving all rows which has Positive Sentiment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16828-64FB-83BE-78F5-186CCFE1A68B}"/>
              </a:ext>
            </a:extLst>
          </p:cNvPr>
          <p:cNvSpPr txBox="1"/>
          <p:nvPr/>
        </p:nvSpPr>
        <p:spPr>
          <a:xfrm>
            <a:off x="7108166" y="2096585"/>
            <a:ext cx="509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Retrieving all rows which has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DE2EC-7175-6EAA-F631-018ED4C3B8D8}"/>
              </a:ext>
            </a:extLst>
          </p:cNvPr>
          <p:cNvSpPr txBox="1"/>
          <p:nvPr/>
        </p:nvSpPr>
        <p:spPr>
          <a:xfrm>
            <a:off x="7108166" y="2579753"/>
            <a:ext cx="493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Retrieving all rows which has Neutral Sentiment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9958AC-E9D8-4E0C-208F-E6B44369FDD5}"/>
              </a:ext>
            </a:extLst>
          </p:cNvPr>
          <p:cNvSpPr txBox="1"/>
          <p:nvPr/>
        </p:nvSpPr>
        <p:spPr>
          <a:xfrm>
            <a:off x="1288803" y="3284039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tweets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9A615-D0D9-63D0-EBEE-497DD93F27F2}"/>
              </a:ext>
            </a:extLst>
          </p:cNvPr>
          <p:cNvSpPr txBox="1"/>
          <p:nvPr/>
        </p:nvSpPr>
        <p:spPr>
          <a:xfrm>
            <a:off x="2816296" y="5183409"/>
            <a:ext cx="19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Positive tweets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B688B-93DC-BFF9-4BA3-FFC9598F84BE}"/>
              </a:ext>
            </a:extLst>
          </p:cNvPr>
          <p:cNvSpPr txBox="1"/>
          <p:nvPr/>
        </p:nvSpPr>
        <p:spPr>
          <a:xfrm>
            <a:off x="6329083" y="3415793"/>
            <a:ext cx="211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Negative tweets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4835AA-4390-D100-B68C-9B68DA1B98AB}"/>
              </a:ext>
            </a:extLst>
          </p:cNvPr>
          <p:cNvSpPr txBox="1"/>
          <p:nvPr/>
        </p:nvSpPr>
        <p:spPr>
          <a:xfrm>
            <a:off x="8654201" y="5118193"/>
            <a:ext cx="196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Neutral tweets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627326-9CEE-44A4-166E-4FDE1209C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62" y="3653371"/>
            <a:ext cx="4218558" cy="1530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CAF37E-DDCE-CB08-BFF5-1D8C5E113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803" y="5552741"/>
            <a:ext cx="3791145" cy="1187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F2DAD1-43BC-A0B5-324C-C13F90450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888" y="3799328"/>
            <a:ext cx="4286470" cy="10668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C85D18-3D7A-9DA8-CF89-90E54C98C2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6482" y="5552741"/>
            <a:ext cx="3778444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7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Result comparison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/>
          <a:lstStyle/>
          <a:p>
            <a:r>
              <a:rPr lang="en-US" sz="3600" dirty="0"/>
              <a:t>5969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US" sz="3600" dirty="0"/>
              <a:t>2230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sz="3600" dirty="0"/>
              <a:t>6741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/>
          <a:lstStyle/>
          <a:p>
            <a:r>
              <a:rPr lang="en-US" dirty="0"/>
              <a:t>Positive Tweets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/>
          <a:lstStyle/>
          <a:p>
            <a:r>
              <a:rPr lang="en-US" dirty="0"/>
              <a:t>Negative Tweets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US" dirty="0"/>
              <a:t>Neutral Tweets</a:t>
            </a: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C829-C038-949A-D909-7AAEDF3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449" y="253822"/>
            <a:ext cx="6806242" cy="823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CHALLENGES / PROBLEMS / LIMITATION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9958AC-E9D8-4E0C-208F-E6B44369FDD5}"/>
              </a:ext>
            </a:extLst>
          </p:cNvPr>
          <p:cNvSpPr txBox="1"/>
          <p:nvPr/>
        </p:nvSpPr>
        <p:spPr>
          <a:xfrm>
            <a:off x="2625898" y="1433460"/>
            <a:ext cx="7234094" cy="4615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Retrieving Data using Twitter API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Twitter essential developer account limitation for searching previous 7 days of tweets.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Kaggle Dataset was not labeled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 could not use Naïve Bayes method to complete my sentiment analysis.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Lexicon-based sentiment analysis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don’t help in identifying tweets with sarcasm, grammar mistake, misspelling, etc. </a:t>
            </a:r>
          </a:p>
        </p:txBody>
      </p:sp>
    </p:spTree>
    <p:extLst>
      <p:ext uri="{BB962C8B-B14F-4D97-AF65-F5344CB8AC3E}">
        <p14:creationId xmlns:p14="http://schemas.microsoft.com/office/powerpoint/2010/main" val="303893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7660" y="2893706"/>
            <a:ext cx="2616679" cy="53529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71" y="712851"/>
            <a:ext cx="3831362" cy="597789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5023" y="1812782"/>
            <a:ext cx="5111750" cy="3232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Cleaning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Apply Sentiment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Result of how people reacted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Visualize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Store result to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Challenges / Limitations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943" y="246852"/>
            <a:ext cx="8421688" cy="564031"/>
          </a:xfrm>
        </p:spPr>
        <p:txBody>
          <a:bodyPr anchor="ctr">
            <a:normAutofit/>
          </a:bodyPr>
          <a:lstStyle/>
          <a:p>
            <a:r>
              <a:rPr lang="en-ZA" dirty="0"/>
              <a:t>Demonetization in </a:t>
            </a:r>
            <a:r>
              <a:rPr lang="en-ZA" dirty="0" err="1"/>
              <a:t>india</a:t>
            </a:r>
            <a:r>
              <a:rPr lang="en-ZA" dirty="0"/>
              <a:t> (2016)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D110BB-5D89-80D5-313D-C8C3B212E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22279" y="1987923"/>
            <a:ext cx="4546292" cy="52333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November 8, 2016, Prime minister of India announced in an unscheduled national, that two high-value notes of Indian currency of 500 and 1000 is invalid with the immediate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= 86% of existing currency became invalid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 = destroy counterfeit currency, reduce corruption, stop terrorism financing,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Resulted in extremely long queues, chaos and panic across the 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reacted about the event on the social media including twitter with their own opinion and views. </a:t>
            </a:r>
          </a:p>
        </p:txBody>
      </p:sp>
      <p:pic>
        <p:nvPicPr>
          <p:cNvPr id="2050" name="Picture 2" descr="Modi's Demonetization Is a Cure Worse Than The Disease For India">
            <a:extLst>
              <a:ext uri="{FF2B5EF4-FFF2-40B4-BE49-F238E27FC236}">
                <a16:creationId xmlns:a16="http://schemas.microsoft.com/office/drawing/2014/main" id="{D672449E-9C94-3286-4D7C-B7BFE637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073" y="1198578"/>
            <a:ext cx="3616901" cy="22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monetization… – TheIndiaObserver.com">
            <a:extLst>
              <a:ext uri="{FF2B5EF4-FFF2-40B4-BE49-F238E27FC236}">
                <a16:creationId xmlns:a16="http://schemas.microsoft.com/office/drawing/2014/main" id="{12F55B26-A655-78D6-FDAE-96BFF9F4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190" y="3768190"/>
            <a:ext cx="3978329" cy="257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399" y="0"/>
            <a:ext cx="4482861" cy="677831"/>
          </a:xfrm>
        </p:spPr>
        <p:txBody>
          <a:bodyPr>
            <a:normAutofit/>
          </a:bodyPr>
          <a:lstStyle/>
          <a:p>
            <a:r>
              <a:rPr lang="en-US" u="sng" dirty="0"/>
              <a:t>Steps of 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A42617-DB06-9D8F-582A-A7ECD112E430}"/>
              </a:ext>
            </a:extLst>
          </p:cNvPr>
          <p:cNvSpPr/>
          <p:nvPr/>
        </p:nvSpPr>
        <p:spPr>
          <a:xfrm>
            <a:off x="5184475" y="879895"/>
            <a:ext cx="3709359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Collection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(Collected Tweets from CSV)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7BB5D60-4C9C-16A5-22F3-0D6002A6667D}"/>
              </a:ext>
            </a:extLst>
          </p:cNvPr>
          <p:cNvSpPr/>
          <p:nvPr/>
        </p:nvSpPr>
        <p:spPr>
          <a:xfrm rot="16200000">
            <a:off x="6802841" y="1604514"/>
            <a:ext cx="472626" cy="3173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CDBAB4-8244-8E89-890F-E89FD631C41D}"/>
              </a:ext>
            </a:extLst>
          </p:cNvPr>
          <p:cNvSpPr/>
          <p:nvPr/>
        </p:nvSpPr>
        <p:spPr>
          <a:xfrm>
            <a:off x="4303143" y="2111643"/>
            <a:ext cx="5607170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Preprocessing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(lowercase, </a:t>
            </a:r>
            <a:r>
              <a:rPr lang="en-US" dirty="0" err="1">
                <a:solidFill>
                  <a:schemeClr val="tx1"/>
                </a:solidFill>
              </a:rPr>
              <a:t>stopwords</a:t>
            </a:r>
            <a:r>
              <a:rPr lang="en-US" dirty="0">
                <a:solidFill>
                  <a:schemeClr val="tx1"/>
                </a:solidFill>
              </a:rPr>
              <a:t>, punctuations, hashtags, etc.)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9B0244BF-7A69-70B0-8E84-BAF39D3A70A2}"/>
              </a:ext>
            </a:extLst>
          </p:cNvPr>
          <p:cNvSpPr/>
          <p:nvPr/>
        </p:nvSpPr>
        <p:spPr>
          <a:xfrm rot="16200000">
            <a:off x="6802841" y="2844889"/>
            <a:ext cx="472626" cy="3173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8AD2F-1C4D-7049-0153-6F41E7C9C67D}"/>
              </a:ext>
            </a:extLst>
          </p:cNvPr>
          <p:cNvSpPr/>
          <p:nvPr/>
        </p:nvSpPr>
        <p:spPr>
          <a:xfrm>
            <a:off x="5184475" y="3386524"/>
            <a:ext cx="3709359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Sentiment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(Calculate polarity of cleaned text)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0BE25DBD-62AC-9247-67FC-4A970FB0C48A}"/>
              </a:ext>
            </a:extLst>
          </p:cNvPr>
          <p:cNvSpPr/>
          <p:nvPr/>
        </p:nvSpPr>
        <p:spPr>
          <a:xfrm rot="16200000">
            <a:off x="6802841" y="4128395"/>
            <a:ext cx="472626" cy="3173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DFF37C-03D3-65C8-38B0-4F4C105E15C4}"/>
              </a:ext>
            </a:extLst>
          </p:cNvPr>
          <p:cNvSpPr/>
          <p:nvPr/>
        </p:nvSpPr>
        <p:spPr>
          <a:xfrm>
            <a:off x="5184475" y="4651864"/>
            <a:ext cx="3709359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Sentiment Results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(Visualizing the result using graphs)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6AC90AF-E0B2-6CDF-43AA-8A3846CD8BF8}"/>
              </a:ext>
            </a:extLst>
          </p:cNvPr>
          <p:cNvSpPr/>
          <p:nvPr/>
        </p:nvSpPr>
        <p:spPr>
          <a:xfrm rot="16200000">
            <a:off x="6802841" y="5410981"/>
            <a:ext cx="472626" cy="3173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58BA5-1227-26A8-6186-E319F310EEB7}"/>
              </a:ext>
            </a:extLst>
          </p:cNvPr>
          <p:cNvSpPr/>
          <p:nvPr/>
        </p:nvSpPr>
        <p:spPr>
          <a:xfrm>
            <a:off x="5252048" y="5978105"/>
            <a:ext cx="3709359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data and results to RDBMS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8768" y="1266217"/>
            <a:ext cx="3988885" cy="2631080"/>
          </a:xfrm>
        </p:spPr>
        <p:txBody>
          <a:bodyPr/>
          <a:lstStyle/>
          <a:p>
            <a:pPr algn="ctr"/>
            <a:r>
              <a:rPr lang="en-US" sz="4800" dirty="0"/>
              <a:t>What is sentiment Analysis?</a:t>
            </a:r>
          </a:p>
        </p:txBody>
      </p:sp>
      <p:pic>
        <p:nvPicPr>
          <p:cNvPr id="3074" name="Picture 2" descr="Sentiment Analysis: Types, Tools, and Use Cases | AltexSoft">
            <a:extLst>
              <a:ext uri="{FF2B5EF4-FFF2-40B4-BE49-F238E27FC236}">
                <a16:creationId xmlns:a16="http://schemas.microsoft.com/office/drawing/2014/main" id="{40B6AFF7-12BF-0031-9E86-9317ECA25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7" b="26381"/>
          <a:stretch/>
        </p:blipFill>
        <p:spPr bwMode="auto">
          <a:xfrm>
            <a:off x="6979605" y="3897297"/>
            <a:ext cx="3988885" cy="147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475" y="1675214"/>
            <a:ext cx="6257909" cy="20630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text analysis method that detects polarity.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Text document, paragraph or sentence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Result : positive, negative or neutral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05CCBB5-5D86-EF66-0DE8-0863D7F5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480" y="728781"/>
            <a:ext cx="4034848" cy="527697"/>
          </a:xfrm>
        </p:spPr>
        <p:txBody>
          <a:bodyPr/>
          <a:lstStyle/>
          <a:p>
            <a:r>
              <a:rPr lang="en-US" u="sng" dirty="0"/>
              <a:t>Sentiment analysis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FF69E28F-C1EC-BB0D-213F-29703D79FCD3}"/>
              </a:ext>
            </a:extLst>
          </p:cNvPr>
          <p:cNvSpPr txBox="1">
            <a:spLocks/>
          </p:cNvSpPr>
          <p:nvPr/>
        </p:nvSpPr>
        <p:spPr>
          <a:xfrm>
            <a:off x="3812354" y="3966965"/>
            <a:ext cx="6257909" cy="12158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2 types: </a:t>
            </a:r>
          </a:p>
          <a:p>
            <a:pPr marL="1028700" lvl="1" indent="-342900"/>
            <a:r>
              <a:rPr lang="en-US" sz="1800" dirty="0"/>
              <a:t>Lexicon based</a:t>
            </a:r>
          </a:p>
          <a:p>
            <a:pPr marL="1028700" lvl="1" indent="-342900"/>
            <a:r>
              <a:rPr lang="en-US" sz="1800" dirty="0"/>
              <a:t>Machine learning based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427782"/>
            <a:ext cx="8421688" cy="646539"/>
          </a:xfrm>
        </p:spPr>
        <p:txBody>
          <a:bodyPr/>
          <a:lstStyle/>
          <a:p>
            <a:r>
              <a:rPr lang="en-US" dirty="0"/>
              <a:t>Data INFO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4258" y="2772787"/>
            <a:ext cx="2882475" cy="823912"/>
          </a:xfrm>
        </p:spPr>
        <p:txBody>
          <a:bodyPr/>
          <a:lstStyle/>
          <a:p>
            <a:r>
              <a:rPr lang="en-ZA" dirty="0"/>
              <a:t>Taken from: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4258" y="3830457"/>
            <a:ext cx="2882475" cy="469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hlinkClick r:id="rId3"/>
              </a:rPr>
              <a:t>www.kaggle.com</a:t>
            </a:r>
            <a:r>
              <a:rPr lang="en-ZA" noProof="1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49590" y="2772787"/>
            <a:ext cx="2896671" cy="823912"/>
          </a:xfrm>
        </p:spPr>
        <p:txBody>
          <a:bodyPr/>
          <a:lstStyle/>
          <a:p>
            <a:r>
              <a:rPr lang="en-ZA" dirty="0"/>
              <a:t>Size: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49590" y="3830457"/>
            <a:ext cx="2546765" cy="1997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Around 15000 tweets about the event.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99334" y="2772787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dirty="0"/>
              <a:t>Type: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9334" y="3830457"/>
            <a:ext cx="2882475" cy="1997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document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43E7E29-F2CE-5CA0-ECA8-52FD9CF71F6B}"/>
              </a:ext>
            </a:extLst>
          </p:cNvPr>
          <p:cNvSpPr txBox="1"/>
          <p:nvPr/>
        </p:nvSpPr>
        <p:spPr>
          <a:xfrm flipH="1">
            <a:off x="971092" y="1397478"/>
            <a:ext cx="3963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demonetization_tweets_raw.csv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1F066-338D-C94D-5791-926833D0C4D4}"/>
              </a:ext>
            </a:extLst>
          </p:cNvPr>
          <p:cNvSpPr txBox="1"/>
          <p:nvPr/>
        </p:nvSpPr>
        <p:spPr>
          <a:xfrm flipH="1">
            <a:off x="7877975" y="1397478"/>
            <a:ext cx="3963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demonetization_tweets.csv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90DBD-CEEB-1E2B-9D16-EC274F9B7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59"/>
          <a:stretch/>
        </p:blipFill>
        <p:spPr>
          <a:xfrm>
            <a:off x="122366" y="2163829"/>
            <a:ext cx="6054147" cy="3995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53334-4BEB-4F14-D3B4-09F7DC4F1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998" y="2163829"/>
            <a:ext cx="4770356" cy="399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6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33" y="741682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Platform setting/system configuration for project: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0EB1121-F14A-C05D-6FDF-6EBE3F48E0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02960" y="2275840"/>
            <a:ext cx="5373200" cy="253770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Anaconda distribution for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 Code for Python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Server, SSMS client for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libraries I used:</a:t>
            </a:r>
          </a:p>
          <a:p>
            <a:pPr marL="971550" lvl="1" indent="-285750"/>
            <a:r>
              <a:rPr lang="en-US" sz="1400" dirty="0"/>
              <a:t>Re</a:t>
            </a:r>
          </a:p>
          <a:p>
            <a:pPr marL="971550" lvl="1" indent="-285750"/>
            <a:r>
              <a:rPr lang="en-US" sz="1400" dirty="0"/>
              <a:t>Pandas</a:t>
            </a:r>
          </a:p>
          <a:p>
            <a:pPr marL="971550" lvl="1" indent="-285750"/>
            <a:r>
              <a:rPr lang="en-US" sz="1400" dirty="0" err="1"/>
              <a:t>Textblob</a:t>
            </a:r>
            <a:endParaRPr lang="en-US" sz="1400" dirty="0"/>
          </a:p>
          <a:p>
            <a:pPr marL="971550" lvl="1" indent="-285750"/>
            <a:r>
              <a:rPr lang="en-US" sz="1400" dirty="0"/>
              <a:t>Matplotlib</a:t>
            </a:r>
          </a:p>
          <a:p>
            <a:pPr marL="971550" lvl="1" indent="-285750"/>
            <a:r>
              <a:rPr lang="en-US" sz="1400" dirty="0" err="1"/>
              <a:t>pyodbc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292</TotalTime>
  <Words>534</Words>
  <Application>Microsoft Office PowerPoint</Application>
  <PresentationFormat>Widescreen</PresentationFormat>
  <Paragraphs>126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Monoline</vt:lpstr>
      <vt:lpstr>Twitter Sentiment Analysis on India’s demonetization event</vt:lpstr>
      <vt:lpstr>Outline</vt:lpstr>
      <vt:lpstr>Demonetization in india (2016)</vt:lpstr>
      <vt:lpstr>Steps of application</vt:lpstr>
      <vt:lpstr>What is sentiment Analysis?</vt:lpstr>
      <vt:lpstr>Sentiment analysis</vt:lpstr>
      <vt:lpstr>Data INFO</vt:lpstr>
      <vt:lpstr>PowerPoint Presentation</vt:lpstr>
      <vt:lpstr>Platform setting/system configuration for project:</vt:lpstr>
      <vt:lpstr>Data Pre-Processing Pipeline:</vt:lpstr>
      <vt:lpstr>Applying Sentiment analysis:</vt:lpstr>
      <vt:lpstr>Visualization of result</vt:lpstr>
      <vt:lpstr>Storing Data and result to RDBMS</vt:lpstr>
      <vt:lpstr>Retrieve data in RDBMS</vt:lpstr>
      <vt:lpstr>Result comparison</vt:lpstr>
      <vt:lpstr>CHALLENGES / PROBLEMS / LIMITATION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on India’s demonetization event</dc:title>
  <dc:creator>Divij Jobanputra</dc:creator>
  <cp:lastModifiedBy>Divij Jobanputra</cp:lastModifiedBy>
  <cp:revision>18</cp:revision>
  <dcterms:created xsi:type="dcterms:W3CDTF">2023-05-01T16:31:22Z</dcterms:created>
  <dcterms:modified xsi:type="dcterms:W3CDTF">2023-05-03T20:10:07Z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