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67" r:id="rId4"/>
    <p:sldId id="258" r:id="rId5"/>
    <p:sldId id="262" r:id="rId6"/>
    <p:sldId id="266" r:id="rId7"/>
    <p:sldId id="259" r:id="rId8"/>
    <p:sldId id="260" r:id="rId9"/>
    <p:sldId id="270" r:id="rId10"/>
    <p:sldId id="271" r:id="rId11"/>
    <p:sldId id="263" r:id="rId12"/>
    <p:sldId id="264" r:id="rId13"/>
    <p:sldId id="265" r:id="rId14"/>
    <p:sldId id="269"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vijreds" initials="D" lastIdx="1" clrIdx="0">
    <p:extLst>
      <p:ext uri="{19B8F6BF-5375-455C-9EA6-DF929625EA0E}">
        <p15:presenceInfo xmlns:p15="http://schemas.microsoft.com/office/powerpoint/2012/main" userId="Divijred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B1AEBDDF-1EB4-448A-8777-D3920057E288}" type="datetimeFigureOut">
              <a:rPr lang="en-IN" smtClean="0"/>
              <a:t>21-12-2020</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D12CFD2E-B892-4FDE-B732-659F13725B84}" type="slidenum">
              <a:rPr lang="en-IN" smtClean="0"/>
              <a:t>‹#›</a:t>
            </a:fld>
            <a:endParaRPr lang="en-IN"/>
          </a:p>
        </p:txBody>
      </p:sp>
    </p:spTree>
    <p:extLst>
      <p:ext uri="{BB962C8B-B14F-4D97-AF65-F5344CB8AC3E}">
        <p14:creationId xmlns:p14="http://schemas.microsoft.com/office/powerpoint/2010/main" val="6102679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AEBDDF-1EB4-448A-8777-D3920057E288}" type="datetimeFigureOut">
              <a:rPr lang="en-IN" smtClean="0"/>
              <a:t>21-12-2020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2CFD2E-B892-4FDE-B732-659F13725B84}" type="slidenum">
              <a:rPr lang="en-IN" smtClean="0"/>
              <a:t>‹#›</a:t>
            </a:fld>
            <a:endParaRPr lang="en-IN"/>
          </a:p>
        </p:txBody>
      </p:sp>
    </p:spTree>
    <p:extLst>
      <p:ext uri="{BB962C8B-B14F-4D97-AF65-F5344CB8AC3E}">
        <p14:creationId xmlns:p14="http://schemas.microsoft.com/office/powerpoint/2010/main" val="3253029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B1AEBDDF-1EB4-448A-8777-D3920057E288}" type="datetimeFigureOut">
              <a:rPr lang="en-IN" smtClean="0"/>
              <a:t>21-12-2020</a:t>
            </a:fld>
            <a:endParaRPr lang="en-IN"/>
          </a:p>
        </p:txBody>
      </p:sp>
      <p:sp>
        <p:nvSpPr>
          <p:cNvPr id="5" name="Footer Placeholder 4"/>
          <p:cNvSpPr>
            <a:spLocks noGrp="1"/>
          </p:cNvSpPr>
          <p:nvPr>
            <p:ph type="ftr" sz="quarter" idx="11"/>
          </p:nvPr>
        </p:nvSpPr>
        <p:spPr>
          <a:xfrm>
            <a:off x="804672" y="6227064"/>
            <a:ext cx="10588752" cy="320040"/>
          </a:xfrm>
        </p:spPr>
        <p:txBody>
          <a:body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D12CFD2E-B892-4FDE-B732-659F13725B84}" type="slidenum">
              <a:rPr lang="en-IN" smtClean="0"/>
              <a:t>‹#›</a:t>
            </a:fld>
            <a:endParaRPr lang="en-IN"/>
          </a:p>
        </p:txBody>
      </p:sp>
    </p:spTree>
    <p:extLst>
      <p:ext uri="{BB962C8B-B14F-4D97-AF65-F5344CB8AC3E}">
        <p14:creationId xmlns:p14="http://schemas.microsoft.com/office/powerpoint/2010/main" val="260895823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AEBDDF-1EB4-448A-8777-D3920057E288}" type="datetimeFigureOut">
              <a:rPr lang="en-IN" smtClean="0"/>
              <a:t>21-12-2020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2CFD2E-B892-4FDE-B732-659F13725B84}" type="slidenum">
              <a:rPr lang="en-IN" smtClean="0"/>
              <a:t>‹#›</a:t>
            </a:fld>
            <a:endParaRPr lang="en-IN"/>
          </a:p>
        </p:txBody>
      </p:sp>
    </p:spTree>
    <p:extLst>
      <p:ext uri="{BB962C8B-B14F-4D97-AF65-F5344CB8AC3E}">
        <p14:creationId xmlns:p14="http://schemas.microsoft.com/office/powerpoint/2010/main" val="1191779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B1AEBDDF-1EB4-448A-8777-D3920057E288}" type="datetimeFigureOut">
              <a:rPr lang="en-IN" smtClean="0"/>
              <a:t>21-12-2020</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D12CFD2E-B892-4FDE-B732-659F13725B84}" type="slidenum">
              <a:rPr lang="en-IN" smtClean="0"/>
              <a:t>‹#›</a:t>
            </a:fld>
            <a:endParaRPr lang="en-IN"/>
          </a:p>
        </p:txBody>
      </p:sp>
    </p:spTree>
    <p:extLst>
      <p:ext uri="{BB962C8B-B14F-4D97-AF65-F5344CB8AC3E}">
        <p14:creationId xmlns:p14="http://schemas.microsoft.com/office/powerpoint/2010/main" val="180778789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B1AEBDDF-1EB4-448A-8777-D3920057E288}" type="datetimeFigureOut">
              <a:rPr lang="en-IN" smtClean="0"/>
              <a:t>21-12-2020</a:t>
            </a:fld>
            <a:endParaRPr lang="en-IN"/>
          </a:p>
        </p:txBody>
      </p:sp>
      <p:sp>
        <p:nvSpPr>
          <p:cNvPr id="6" name="Footer Placeholder 5"/>
          <p:cNvSpPr>
            <a:spLocks noGrp="1"/>
          </p:cNvSpPr>
          <p:nvPr>
            <p:ph type="ftr" sz="quarter" idx="11"/>
          </p:nvPr>
        </p:nvSpPr>
        <p:spPr>
          <a:xfrm>
            <a:off x="804672" y="6227064"/>
            <a:ext cx="10588752" cy="320040"/>
          </a:xfrm>
        </p:spPr>
        <p:txBody>
          <a:bodyPr/>
          <a:lstStyle/>
          <a:p>
            <a:endParaRPr lang="en-IN"/>
          </a:p>
        </p:txBody>
      </p:sp>
      <p:sp>
        <p:nvSpPr>
          <p:cNvPr id="7" name="Slide Number Placeholder 6"/>
          <p:cNvSpPr>
            <a:spLocks noGrp="1"/>
          </p:cNvSpPr>
          <p:nvPr>
            <p:ph type="sldNum" sz="quarter" idx="12"/>
          </p:nvPr>
        </p:nvSpPr>
        <p:spPr>
          <a:xfrm>
            <a:off x="10469880" y="320040"/>
            <a:ext cx="914400" cy="320040"/>
          </a:xfrm>
        </p:spPr>
        <p:txBody>
          <a:bodyPr/>
          <a:lstStyle/>
          <a:p>
            <a:fld id="{D12CFD2E-B892-4FDE-B732-659F13725B84}" type="slidenum">
              <a:rPr lang="en-IN" smtClean="0"/>
              <a:t>‹#›</a:t>
            </a:fld>
            <a:endParaRPr lang="en-IN"/>
          </a:p>
        </p:txBody>
      </p:sp>
    </p:spTree>
    <p:extLst>
      <p:ext uri="{BB962C8B-B14F-4D97-AF65-F5344CB8AC3E}">
        <p14:creationId xmlns:p14="http://schemas.microsoft.com/office/powerpoint/2010/main" val="1313734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B1AEBDDF-1EB4-448A-8777-D3920057E288}" type="datetimeFigureOut">
              <a:rPr lang="en-IN" smtClean="0"/>
              <a:t>21-12-2020</a:t>
            </a:fld>
            <a:endParaRPr lang="en-IN"/>
          </a:p>
        </p:txBody>
      </p:sp>
      <p:sp>
        <p:nvSpPr>
          <p:cNvPr id="8" name="Footer Placeholder 7"/>
          <p:cNvSpPr>
            <a:spLocks noGrp="1"/>
          </p:cNvSpPr>
          <p:nvPr>
            <p:ph type="ftr" sz="quarter" idx="11"/>
          </p:nvPr>
        </p:nvSpPr>
        <p:spPr>
          <a:xfrm>
            <a:off x="804672" y="6227064"/>
            <a:ext cx="10588752" cy="320040"/>
          </a:xfrm>
        </p:spPr>
        <p:txBody>
          <a:bodyPr/>
          <a:lstStyle/>
          <a:p>
            <a:endParaRPr lang="en-IN"/>
          </a:p>
        </p:txBody>
      </p:sp>
      <p:sp>
        <p:nvSpPr>
          <p:cNvPr id="9" name="Slide Number Placeholder 8"/>
          <p:cNvSpPr>
            <a:spLocks noGrp="1"/>
          </p:cNvSpPr>
          <p:nvPr>
            <p:ph type="sldNum" sz="quarter" idx="12"/>
          </p:nvPr>
        </p:nvSpPr>
        <p:spPr>
          <a:xfrm>
            <a:off x="10469880" y="320040"/>
            <a:ext cx="914400" cy="320040"/>
          </a:xfrm>
        </p:spPr>
        <p:txBody>
          <a:bodyPr/>
          <a:lstStyle/>
          <a:p>
            <a:fld id="{D12CFD2E-B892-4FDE-B732-659F13725B84}" type="slidenum">
              <a:rPr lang="en-IN" smtClean="0"/>
              <a:t>‹#›</a:t>
            </a:fld>
            <a:endParaRPr lang="en-IN"/>
          </a:p>
        </p:txBody>
      </p:sp>
    </p:spTree>
    <p:extLst>
      <p:ext uri="{BB962C8B-B14F-4D97-AF65-F5344CB8AC3E}">
        <p14:creationId xmlns:p14="http://schemas.microsoft.com/office/powerpoint/2010/main" val="1370015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AEBDDF-1EB4-448A-8777-D3920057E288}" type="datetimeFigureOut">
              <a:rPr lang="en-IN" smtClean="0"/>
              <a:t>21-12-2020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2CFD2E-B892-4FDE-B732-659F13725B84}" type="slidenum">
              <a:rPr lang="en-IN" smtClean="0"/>
              <a:t>‹#›</a:t>
            </a:fld>
            <a:endParaRPr lang="en-IN"/>
          </a:p>
        </p:txBody>
      </p:sp>
    </p:spTree>
    <p:extLst>
      <p:ext uri="{BB962C8B-B14F-4D97-AF65-F5344CB8AC3E}">
        <p14:creationId xmlns:p14="http://schemas.microsoft.com/office/powerpoint/2010/main" val="2759212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B1AEBDDF-1EB4-448A-8777-D3920057E288}" type="datetimeFigureOut">
              <a:rPr lang="en-IN" smtClean="0"/>
              <a:t>21-12-2020</a:t>
            </a:fld>
            <a:endParaRPr lang="en-IN"/>
          </a:p>
        </p:txBody>
      </p:sp>
      <p:sp>
        <p:nvSpPr>
          <p:cNvPr id="3" name="Footer Placeholder 2"/>
          <p:cNvSpPr>
            <a:spLocks noGrp="1"/>
          </p:cNvSpPr>
          <p:nvPr>
            <p:ph type="ftr" sz="quarter" idx="11"/>
          </p:nvPr>
        </p:nvSpPr>
        <p:spPr>
          <a:xfrm>
            <a:off x="804672" y="6227064"/>
            <a:ext cx="10588752" cy="320040"/>
          </a:xfrm>
        </p:spPr>
        <p:txBody>
          <a:bodyPr/>
          <a:lstStyle/>
          <a:p>
            <a:endParaRPr lang="en-IN"/>
          </a:p>
        </p:txBody>
      </p:sp>
      <p:sp>
        <p:nvSpPr>
          <p:cNvPr id="4" name="Slide Number Placeholder 3"/>
          <p:cNvSpPr>
            <a:spLocks noGrp="1"/>
          </p:cNvSpPr>
          <p:nvPr>
            <p:ph type="sldNum" sz="quarter" idx="12"/>
          </p:nvPr>
        </p:nvSpPr>
        <p:spPr>
          <a:xfrm>
            <a:off x="10469880" y="320040"/>
            <a:ext cx="914400" cy="320040"/>
          </a:xfrm>
        </p:spPr>
        <p:txBody>
          <a:bodyPr/>
          <a:lstStyle/>
          <a:p>
            <a:fld id="{D12CFD2E-B892-4FDE-B732-659F13725B84}" type="slidenum">
              <a:rPr lang="en-IN" smtClean="0"/>
              <a:t>‹#›</a:t>
            </a:fld>
            <a:endParaRPr lang="en-IN"/>
          </a:p>
        </p:txBody>
      </p:sp>
    </p:spTree>
    <p:extLst>
      <p:ext uri="{BB962C8B-B14F-4D97-AF65-F5344CB8AC3E}">
        <p14:creationId xmlns:p14="http://schemas.microsoft.com/office/powerpoint/2010/main" val="3029811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AEBDDF-1EB4-448A-8777-D3920057E288}" type="datetimeFigureOut">
              <a:rPr lang="en-IN" smtClean="0"/>
              <a:t>21-12-2020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2CFD2E-B892-4FDE-B732-659F13725B84}" type="slidenum">
              <a:rPr lang="en-IN" smtClean="0"/>
              <a:t>‹#›</a:t>
            </a:fld>
            <a:endParaRPr lang="en-IN"/>
          </a:p>
        </p:txBody>
      </p:sp>
    </p:spTree>
    <p:extLst>
      <p:ext uri="{BB962C8B-B14F-4D97-AF65-F5344CB8AC3E}">
        <p14:creationId xmlns:p14="http://schemas.microsoft.com/office/powerpoint/2010/main" val="494598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B1AEBDDF-1EB4-448A-8777-D3920057E288}" type="datetimeFigureOut">
              <a:rPr lang="en-IN" smtClean="0"/>
              <a:t>21-12-2020</a:t>
            </a:fld>
            <a:endParaRPr lang="en-IN"/>
          </a:p>
        </p:txBody>
      </p:sp>
      <p:sp>
        <p:nvSpPr>
          <p:cNvPr id="6" name="Footer Placeholder 5"/>
          <p:cNvSpPr>
            <a:spLocks noGrp="1"/>
          </p:cNvSpPr>
          <p:nvPr>
            <p:ph type="ftr" sz="quarter" idx="11"/>
          </p:nvPr>
        </p:nvSpPr>
        <p:spPr>
          <a:xfrm>
            <a:off x="804672" y="6227064"/>
            <a:ext cx="5942203" cy="320040"/>
          </a:xfrm>
        </p:spPr>
        <p:txBody>
          <a:bodyPr/>
          <a:lstStyle/>
          <a:p>
            <a:endParaRPr lang="en-IN"/>
          </a:p>
        </p:txBody>
      </p:sp>
      <p:sp>
        <p:nvSpPr>
          <p:cNvPr id="7" name="Slide Number Placeholder 6"/>
          <p:cNvSpPr>
            <a:spLocks noGrp="1"/>
          </p:cNvSpPr>
          <p:nvPr>
            <p:ph type="sldNum" sz="quarter" idx="12"/>
          </p:nvPr>
        </p:nvSpPr>
        <p:spPr>
          <a:xfrm>
            <a:off x="5828377" y="320040"/>
            <a:ext cx="914400" cy="320040"/>
          </a:xfrm>
        </p:spPr>
        <p:txBody>
          <a:bodyPr/>
          <a:lstStyle/>
          <a:p>
            <a:fld id="{D12CFD2E-B892-4FDE-B732-659F13725B84}" type="slidenum">
              <a:rPr lang="en-IN" smtClean="0"/>
              <a:t>‹#›</a:t>
            </a:fld>
            <a:endParaRPr lang="en-IN"/>
          </a:p>
        </p:txBody>
      </p:sp>
    </p:spTree>
    <p:extLst>
      <p:ext uri="{BB962C8B-B14F-4D97-AF65-F5344CB8AC3E}">
        <p14:creationId xmlns:p14="http://schemas.microsoft.com/office/powerpoint/2010/main" val="2947854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B1AEBDDF-1EB4-448A-8777-D3920057E288}" type="datetimeFigureOut">
              <a:rPr lang="en-IN" smtClean="0"/>
              <a:t>21-12-2020</a:t>
            </a:fld>
            <a:endParaRPr lang="en-IN"/>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D12CFD2E-B892-4FDE-B732-659F13725B84}" type="slidenum">
              <a:rPr lang="en-IN" smtClean="0"/>
              <a:t>‹#›</a:t>
            </a:fld>
            <a:endParaRPr lang="en-IN"/>
          </a:p>
        </p:txBody>
      </p:sp>
    </p:spTree>
    <p:extLst>
      <p:ext uri="{BB962C8B-B14F-4D97-AF65-F5344CB8AC3E}">
        <p14:creationId xmlns:p14="http://schemas.microsoft.com/office/powerpoint/2010/main" val="885495289"/>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neo4j.com/" TargetMode="External"/><Relationship Id="rId2" Type="http://schemas.openxmlformats.org/officeDocument/2006/relationships/hyperlink" Target="https://pypi.org/project/twint/" TargetMode="External"/><Relationship Id="rId1" Type="http://schemas.openxmlformats.org/officeDocument/2006/relationships/slideLayout" Target="../slideLayouts/slideLayout2.xml"/><Relationship Id="rId4" Type="http://schemas.openxmlformats.org/officeDocument/2006/relationships/hyperlink" Target="https://twitter.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9D845-5249-45E8-8AEA-0269B126BFED}"/>
              </a:ext>
            </a:extLst>
          </p:cNvPr>
          <p:cNvSpPr>
            <a:spLocks noGrp="1"/>
          </p:cNvSpPr>
          <p:nvPr>
            <p:ph type="ctrTitle"/>
          </p:nvPr>
        </p:nvSpPr>
        <p:spPr/>
        <p:txBody>
          <a:bodyPr/>
          <a:lstStyle/>
          <a:p>
            <a:r>
              <a:rPr lang="en-IN" dirty="0"/>
              <a:t>Social media analytics using knowledge graph</a:t>
            </a:r>
          </a:p>
        </p:txBody>
      </p:sp>
      <p:sp>
        <p:nvSpPr>
          <p:cNvPr id="3" name="Subtitle 2">
            <a:extLst>
              <a:ext uri="{FF2B5EF4-FFF2-40B4-BE49-F238E27FC236}">
                <a16:creationId xmlns:a16="http://schemas.microsoft.com/office/drawing/2014/main" id="{EABF0CD0-0DED-4784-9323-FDDCFE4826AF}"/>
              </a:ext>
            </a:extLst>
          </p:cNvPr>
          <p:cNvSpPr>
            <a:spLocks noGrp="1"/>
          </p:cNvSpPr>
          <p:nvPr>
            <p:ph type="subTitle" idx="1"/>
          </p:nvPr>
        </p:nvSpPr>
        <p:spPr/>
        <p:txBody>
          <a:bodyPr>
            <a:normAutofit/>
          </a:bodyPr>
          <a:lstStyle/>
          <a:p>
            <a:pPr algn="r"/>
            <a:r>
              <a:rPr lang="en-IN" dirty="0"/>
              <a:t>AKSHAY SAXENA (BDA 01)</a:t>
            </a:r>
          </a:p>
          <a:p>
            <a:pPr algn="r"/>
            <a:r>
              <a:rPr lang="en-IN" dirty="0"/>
              <a:t>DIVIJ BHUTANI (BDA 02)</a:t>
            </a:r>
          </a:p>
          <a:p>
            <a:pPr algn="r"/>
            <a:r>
              <a:rPr lang="en-IN" dirty="0"/>
              <a:t>CHANDAN KAMAL (BDA 03)</a:t>
            </a:r>
          </a:p>
        </p:txBody>
      </p:sp>
    </p:spTree>
    <p:extLst>
      <p:ext uri="{BB962C8B-B14F-4D97-AF65-F5344CB8AC3E}">
        <p14:creationId xmlns:p14="http://schemas.microsoft.com/office/powerpoint/2010/main" val="4078213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C841B9-29B1-4B46-BDB2-29A21AF681D1}"/>
              </a:ext>
            </a:extLst>
          </p:cNvPr>
          <p:cNvPicPr>
            <a:picLocks noChangeAspect="1"/>
          </p:cNvPicPr>
          <p:nvPr/>
        </p:nvPicPr>
        <p:blipFill>
          <a:blip r:embed="rId2"/>
          <a:stretch>
            <a:fillRect/>
          </a:stretch>
        </p:blipFill>
        <p:spPr>
          <a:xfrm>
            <a:off x="-1" y="0"/>
            <a:ext cx="12192001" cy="6858000"/>
          </a:xfrm>
          <a:prstGeom prst="rect">
            <a:avLst/>
          </a:prstGeom>
        </p:spPr>
      </p:pic>
    </p:spTree>
    <p:extLst>
      <p:ext uri="{BB962C8B-B14F-4D97-AF65-F5344CB8AC3E}">
        <p14:creationId xmlns:p14="http://schemas.microsoft.com/office/powerpoint/2010/main" val="4035356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EB88B-4E35-4FCD-AC2D-F3223C58AAA3}"/>
              </a:ext>
            </a:extLst>
          </p:cNvPr>
          <p:cNvSpPr>
            <a:spLocks noGrp="1"/>
          </p:cNvSpPr>
          <p:nvPr>
            <p:ph type="title"/>
          </p:nvPr>
        </p:nvSpPr>
        <p:spPr/>
        <p:txBody>
          <a:bodyPr/>
          <a:lstStyle/>
          <a:p>
            <a:r>
              <a:rPr lang="en-IN" dirty="0"/>
              <a:t>NEO4J QUERIES</a:t>
            </a:r>
          </a:p>
        </p:txBody>
      </p:sp>
      <p:sp>
        <p:nvSpPr>
          <p:cNvPr id="3" name="Content Placeholder 2">
            <a:extLst>
              <a:ext uri="{FF2B5EF4-FFF2-40B4-BE49-F238E27FC236}">
                <a16:creationId xmlns:a16="http://schemas.microsoft.com/office/drawing/2014/main" id="{FF60F31E-5D5A-4475-B144-9A7C05A5C5F6}"/>
              </a:ext>
            </a:extLst>
          </p:cNvPr>
          <p:cNvSpPr>
            <a:spLocks noGrp="1"/>
          </p:cNvSpPr>
          <p:nvPr>
            <p:ph idx="1"/>
          </p:nvPr>
        </p:nvSpPr>
        <p:spPr>
          <a:xfrm>
            <a:off x="5237716" y="1969377"/>
            <a:ext cx="6281873" cy="2625814"/>
          </a:xfrm>
        </p:spPr>
        <p:txBody>
          <a:bodyPr>
            <a:normAutofit/>
          </a:bodyPr>
          <a:lstStyle/>
          <a:p>
            <a:r>
              <a:rPr lang="en-IN" sz="1400" b="1" dirty="0"/>
              <a:t>LOAD CSV WITH HEADERS FROM "file:///C:/tweets.csv" AS row </a:t>
            </a:r>
          </a:p>
          <a:p>
            <a:r>
              <a:rPr lang="en-IN" sz="1400" b="1" dirty="0"/>
              <a:t>CREATE (</a:t>
            </a:r>
            <a:r>
              <a:rPr lang="en-IN" sz="1400" b="1" dirty="0" err="1"/>
              <a:t>c:Complaint</a:t>
            </a:r>
            <a:r>
              <a:rPr lang="en-IN" sz="1400" b="1" dirty="0"/>
              <a:t> {</a:t>
            </a:r>
            <a:r>
              <a:rPr lang="en-IN" sz="1400" b="1" dirty="0" err="1"/>
              <a:t>Complaint:row.Complaint</a:t>
            </a:r>
            <a:r>
              <a:rPr lang="en-IN" sz="1400" b="1" dirty="0"/>
              <a:t>}) </a:t>
            </a:r>
          </a:p>
          <a:p>
            <a:r>
              <a:rPr lang="en-IN" sz="1400" b="1" dirty="0"/>
              <a:t>MERGE (</a:t>
            </a:r>
            <a:r>
              <a:rPr lang="en-IN" sz="1400" b="1" dirty="0" err="1"/>
              <a:t>u:Username</a:t>
            </a:r>
            <a:r>
              <a:rPr lang="en-IN" sz="1400" b="1" dirty="0"/>
              <a:t> {</a:t>
            </a:r>
            <a:r>
              <a:rPr lang="en-IN" sz="1400" b="1" dirty="0" err="1"/>
              <a:t>Username:row.Username</a:t>
            </a:r>
            <a:r>
              <a:rPr lang="en-IN" sz="1400" b="1" dirty="0"/>
              <a:t>})&lt;-[:BY]-(c) </a:t>
            </a:r>
          </a:p>
          <a:p>
            <a:r>
              <a:rPr lang="en-IN" sz="1400" b="1" dirty="0"/>
              <a:t>MERGE (</a:t>
            </a:r>
            <a:r>
              <a:rPr lang="en-IN" sz="1400" b="1" dirty="0" err="1"/>
              <a:t>d:Date</a:t>
            </a:r>
            <a:r>
              <a:rPr lang="en-IN" sz="1400" b="1" dirty="0"/>
              <a:t> {</a:t>
            </a:r>
            <a:r>
              <a:rPr lang="en-IN" sz="1400" b="1" dirty="0" err="1"/>
              <a:t>Date:row.Date</a:t>
            </a:r>
            <a:r>
              <a:rPr lang="en-IN" sz="1400" b="1" dirty="0"/>
              <a:t>})&lt;-[:ON]-(c) </a:t>
            </a:r>
          </a:p>
          <a:p>
            <a:r>
              <a:rPr lang="en-IN" sz="1400" b="1" dirty="0"/>
              <a:t>MERGE (</a:t>
            </a:r>
            <a:r>
              <a:rPr lang="en-IN" sz="1400" b="1" dirty="0" err="1"/>
              <a:t>i:Issue_type</a:t>
            </a:r>
            <a:r>
              <a:rPr lang="en-IN" sz="1400" b="1" dirty="0"/>
              <a:t> {</a:t>
            </a:r>
            <a:r>
              <a:rPr lang="en-IN" sz="1400" b="1" dirty="0" err="1"/>
              <a:t>Issue_type:row.Issue_type</a:t>
            </a:r>
            <a:r>
              <a:rPr lang="en-IN" sz="1400" b="1" dirty="0"/>
              <a:t>})&lt;-[:ABOUT]-(c) </a:t>
            </a:r>
          </a:p>
          <a:p>
            <a:r>
              <a:rPr lang="en-IN" sz="1400" b="1" dirty="0"/>
              <a:t>MERGE (</a:t>
            </a:r>
            <a:r>
              <a:rPr lang="en-IN" sz="1400" b="1" dirty="0" err="1"/>
              <a:t>t:Company</a:t>
            </a:r>
            <a:r>
              <a:rPr lang="en-IN" sz="1400" b="1" dirty="0"/>
              <a:t> {</a:t>
            </a:r>
            <a:r>
              <a:rPr lang="en-IN" sz="1400" b="1" dirty="0" err="1"/>
              <a:t>Company:row.Company</a:t>
            </a:r>
            <a:r>
              <a:rPr lang="en-IN" sz="1400" b="1" dirty="0"/>
              <a:t>})&lt;-[:FOR]-(c)</a:t>
            </a:r>
          </a:p>
        </p:txBody>
      </p:sp>
    </p:spTree>
    <p:extLst>
      <p:ext uri="{BB962C8B-B14F-4D97-AF65-F5344CB8AC3E}">
        <p14:creationId xmlns:p14="http://schemas.microsoft.com/office/powerpoint/2010/main" val="1985304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F44204-1B24-468E-8097-6AFA321D347C}"/>
              </a:ext>
            </a:extLst>
          </p:cNvPr>
          <p:cNvPicPr>
            <a:picLocks noChangeAspect="1"/>
          </p:cNvPicPr>
          <p:nvPr/>
        </p:nvPicPr>
        <p:blipFill>
          <a:blip r:embed="rId2"/>
          <a:stretch>
            <a:fillRect/>
          </a:stretch>
        </p:blipFill>
        <p:spPr>
          <a:xfrm>
            <a:off x="0" y="930965"/>
            <a:ext cx="12183211" cy="4996069"/>
          </a:xfrm>
          <a:prstGeom prst="rect">
            <a:avLst/>
          </a:prstGeom>
        </p:spPr>
      </p:pic>
      <p:sp>
        <p:nvSpPr>
          <p:cNvPr id="7" name="TextBox 6">
            <a:extLst>
              <a:ext uri="{FF2B5EF4-FFF2-40B4-BE49-F238E27FC236}">
                <a16:creationId xmlns:a16="http://schemas.microsoft.com/office/drawing/2014/main" id="{4D0A344F-D148-4763-9784-C7945BC66D65}"/>
              </a:ext>
            </a:extLst>
          </p:cNvPr>
          <p:cNvSpPr txBox="1"/>
          <p:nvPr/>
        </p:nvSpPr>
        <p:spPr>
          <a:xfrm>
            <a:off x="278296" y="265043"/>
            <a:ext cx="11754678" cy="584775"/>
          </a:xfrm>
          <a:prstGeom prst="rect">
            <a:avLst/>
          </a:prstGeom>
          <a:noFill/>
        </p:spPr>
        <p:txBody>
          <a:bodyPr wrap="square" rtlCol="0">
            <a:spAutoFit/>
          </a:bodyPr>
          <a:lstStyle/>
          <a:p>
            <a:pPr algn="ctr"/>
            <a:r>
              <a:rPr lang="en-IN" sz="3200" dirty="0"/>
              <a:t>NEO4J GRAPH</a:t>
            </a:r>
          </a:p>
        </p:txBody>
      </p:sp>
    </p:spTree>
    <p:extLst>
      <p:ext uri="{BB962C8B-B14F-4D97-AF65-F5344CB8AC3E}">
        <p14:creationId xmlns:p14="http://schemas.microsoft.com/office/powerpoint/2010/main" val="3192132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61CEB-29B6-4CF1-88F2-BF11E01DE73E}"/>
              </a:ext>
            </a:extLst>
          </p:cNvPr>
          <p:cNvSpPr>
            <a:spLocks noGrp="1"/>
          </p:cNvSpPr>
          <p:nvPr>
            <p:ph type="title"/>
          </p:nvPr>
        </p:nvSpPr>
        <p:spPr/>
        <p:txBody>
          <a:bodyPr>
            <a:normAutofit/>
          </a:bodyPr>
          <a:lstStyle/>
          <a:p>
            <a:r>
              <a:rPr lang="en-IN" dirty="0"/>
              <a:t>Conclusion</a:t>
            </a:r>
          </a:p>
        </p:txBody>
      </p:sp>
      <p:sp>
        <p:nvSpPr>
          <p:cNvPr id="3" name="Content Placeholder 2">
            <a:extLst>
              <a:ext uri="{FF2B5EF4-FFF2-40B4-BE49-F238E27FC236}">
                <a16:creationId xmlns:a16="http://schemas.microsoft.com/office/drawing/2014/main" id="{D3916481-8716-409D-9736-6B4AC7DA4A0D}"/>
              </a:ext>
            </a:extLst>
          </p:cNvPr>
          <p:cNvSpPr>
            <a:spLocks noGrp="1"/>
          </p:cNvSpPr>
          <p:nvPr>
            <p:ph idx="1"/>
          </p:nvPr>
        </p:nvSpPr>
        <p:spPr>
          <a:xfrm>
            <a:off x="5118447" y="2464904"/>
            <a:ext cx="6281873" cy="1497496"/>
          </a:xfrm>
        </p:spPr>
        <p:txBody>
          <a:bodyPr>
            <a:normAutofit/>
          </a:bodyPr>
          <a:lstStyle/>
          <a:p>
            <a:pPr algn="just"/>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Thus, we were successful in implementing knowledge graph using Neo4j on Twitter data and were able to find relationships between various columns generated from it </a:t>
            </a:r>
            <a:r>
              <a:rPr lang="en-IN" b="1" dirty="0">
                <a:latin typeface="Times New Roman" panose="02020603050405020304" pitchFamily="18" charset="0"/>
                <a:ea typeface="Calibri" panose="020F0502020204030204" pitchFamily="34" charset="0"/>
                <a:cs typeface="Times New Roman" panose="02020603050405020304" pitchFamily="18" charset="0"/>
              </a:rPr>
              <a:t>using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python code.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24625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173AF-2530-4B0C-88D5-845B26842881}"/>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AFE442B6-E13F-44BF-AFE7-00707C9F9406}"/>
              </a:ext>
            </a:extLst>
          </p:cNvPr>
          <p:cNvSpPr>
            <a:spLocks noGrp="1"/>
          </p:cNvSpPr>
          <p:nvPr>
            <p:ph idx="1"/>
          </p:nvPr>
        </p:nvSpPr>
        <p:spPr/>
        <p:txBody>
          <a:bodyPr/>
          <a:lstStyle/>
          <a:p>
            <a:r>
              <a:rPr lang="en-IN" dirty="0"/>
              <a:t>Implementing a user friendly GUI using Django framework of Python Language.</a:t>
            </a:r>
          </a:p>
        </p:txBody>
      </p:sp>
    </p:spTree>
    <p:extLst>
      <p:ext uri="{BB962C8B-B14F-4D97-AF65-F5344CB8AC3E}">
        <p14:creationId xmlns:p14="http://schemas.microsoft.com/office/powerpoint/2010/main" val="796296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E9CCC-1645-44D9-8C2A-6A8B3B173577}"/>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B6009BA2-3C5E-4901-886B-BF307D37C1FD}"/>
              </a:ext>
            </a:extLst>
          </p:cNvPr>
          <p:cNvSpPr>
            <a:spLocks noGrp="1"/>
          </p:cNvSpPr>
          <p:nvPr>
            <p:ph idx="1"/>
          </p:nvPr>
        </p:nvSpPr>
        <p:spPr/>
        <p:txBody>
          <a:bodyPr/>
          <a:lstStyle/>
          <a:p>
            <a:pP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List of references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https://pypi.org/project/twint/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https://neo4j.com/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https://twitter.com/</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11196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2929E-459D-43A6-B19A-7E4E5A4BC745}"/>
              </a:ext>
            </a:extLst>
          </p:cNvPr>
          <p:cNvSpPr>
            <a:spLocks noGrp="1"/>
          </p:cNvSpPr>
          <p:nvPr>
            <p:ph type="title"/>
          </p:nvPr>
        </p:nvSpPr>
        <p:spPr/>
        <p:txBody>
          <a:bodyPr>
            <a:normAutofit/>
          </a:bodyPr>
          <a:lstStyle/>
          <a:p>
            <a:r>
              <a:rPr lang="en-IN" sz="4800" dirty="0"/>
              <a:t>Abstract</a:t>
            </a:r>
            <a:r>
              <a:rPr lang="en-IN" sz="3600" dirty="0"/>
              <a:t> </a:t>
            </a:r>
          </a:p>
        </p:txBody>
      </p:sp>
      <p:sp>
        <p:nvSpPr>
          <p:cNvPr id="3" name="Content Placeholder 2">
            <a:extLst>
              <a:ext uri="{FF2B5EF4-FFF2-40B4-BE49-F238E27FC236}">
                <a16:creationId xmlns:a16="http://schemas.microsoft.com/office/drawing/2014/main" id="{8FBAA4AC-6B7C-4FB9-993B-1B16A07D9538}"/>
              </a:ext>
            </a:extLst>
          </p:cNvPr>
          <p:cNvSpPr>
            <a:spLocks noGrp="1"/>
          </p:cNvSpPr>
          <p:nvPr>
            <p:ph idx="1"/>
          </p:nvPr>
        </p:nvSpPr>
        <p:spPr/>
        <p:txBody>
          <a:bodyPr>
            <a:normAutofit fontScale="92500" lnSpcReduction="20000"/>
          </a:bodyPr>
          <a:lstStyle/>
          <a:p>
            <a:pPr marL="0" indent="0">
              <a:buNone/>
            </a:pPr>
            <a:r>
              <a:rPr lang="en-US" sz="3600" dirty="0"/>
              <a:t>Our aim is to provide a complete analytical solution to understand customer feedbacks through twitter data and visualize this data using a knowledge graph to help a brand/ company/ organization make changes to their product/service for better customer satisfaction.</a:t>
            </a:r>
            <a:endParaRPr lang="en-IN" sz="3600" dirty="0"/>
          </a:p>
        </p:txBody>
      </p:sp>
    </p:spTree>
    <p:extLst>
      <p:ext uri="{BB962C8B-B14F-4D97-AF65-F5344CB8AC3E}">
        <p14:creationId xmlns:p14="http://schemas.microsoft.com/office/powerpoint/2010/main" val="3919108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00DE3-7C7B-4729-94D1-650A81DFB6D7}"/>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5DED361-6077-4C0C-973B-555091167BAE}"/>
              </a:ext>
            </a:extLst>
          </p:cNvPr>
          <p:cNvSpPr>
            <a:spLocks noGrp="1"/>
          </p:cNvSpPr>
          <p:nvPr>
            <p:ph idx="1"/>
          </p:nvPr>
        </p:nvSpPr>
        <p:spPr/>
        <p:txBody>
          <a:bodyPr/>
          <a:lstStyle/>
          <a:p>
            <a:pPr algn="just">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This project concerns about scraping data from twitter and visualising it so as to form speculations. The amount of data scrapped is in conjunction with reflections customers and user convey through the Tweets.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The analysis done can give insights such as pin pointing the direct relationships between twitter users, content of tweet and information regarding that. Based on Tweets, insights drawn are easy to understand.</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The certain important keywords which convey and imparts meaning to the tweets can be sorted out with this project. Such as location the users are mentioning in their tweets regarding certain issue or product.</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2526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F3242-42C0-4F55-B340-9F839E59E54F}"/>
              </a:ext>
            </a:extLst>
          </p:cNvPr>
          <p:cNvSpPr>
            <a:spLocks noGrp="1"/>
          </p:cNvSpPr>
          <p:nvPr>
            <p:ph type="title"/>
          </p:nvPr>
        </p:nvSpPr>
        <p:spPr/>
        <p:txBody>
          <a:bodyPr>
            <a:normAutofit/>
          </a:bodyPr>
          <a:lstStyle/>
          <a:p>
            <a:r>
              <a:rPr lang="en-IN" sz="4400" dirty="0"/>
              <a:t>Technologies used</a:t>
            </a:r>
          </a:p>
        </p:txBody>
      </p:sp>
      <p:sp>
        <p:nvSpPr>
          <p:cNvPr id="3" name="Content Placeholder 2">
            <a:extLst>
              <a:ext uri="{FF2B5EF4-FFF2-40B4-BE49-F238E27FC236}">
                <a16:creationId xmlns:a16="http://schemas.microsoft.com/office/drawing/2014/main" id="{FE70EB78-9764-4635-8D38-BD23EA24D068}"/>
              </a:ext>
            </a:extLst>
          </p:cNvPr>
          <p:cNvSpPr>
            <a:spLocks noGrp="1"/>
          </p:cNvSpPr>
          <p:nvPr>
            <p:ph idx="1"/>
          </p:nvPr>
        </p:nvSpPr>
        <p:spPr/>
        <p:txBody>
          <a:bodyPr>
            <a:normAutofit/>
          </a:bodyPr>
          <a:lstStyle/>
          <a:p>
            <a:r>
              <a:rPr lang="en-US" sz="3600" dirty="0"/>
              <a:t>Platform: </a:t>
            </a:r>
            <a:r>
              <a:rPr lang="en-US" sz="3600" dirty="0" err="1"/>
              <a:t>Jupyter</a:t>
            </a:r>
            <a:r>
              <a:rPr lang="en-US" sz="3600" dirty="0"/>
              <a:t> Notebook</a:t>
            </a:r>
          </a:p>
          <a:p>
            <a:r>
              <a:rPr lang="en-US" sz="3600" dirty="0"/>
              <a:t> For Tweet Extraction: Python, </a:t>
            </a:r>
            <a:r>
              <a:rPr lang="en-US" sz="3600" dirty="0" err="1"/>
              <a:t>Twint</a:t>
            </a:r>
            <a:r>
              <a:rPr lang="en-US" sz="3600" dirty="0"/>
              <a:t>, </a:t>
            </a:r>
            <a:r>
              <a:rPr lang="en-US" sz="3600" dirty="0" err="1"/>
              <a:t>PySpark</a:t>
            </a:r>
            <a:r>
              <a:rPr lang="en-US" sz="3600" dirty="0"/>
              <a:t> </a:t>
            </a:r>
          </a:p>
          <a:p>
            <a:r>
              <a:rPr lang="en-US" sz="3600" dirty="0"/>
              <a:t>For Knowledge Graphs: Neo4j </a:t>
            </a:r>
            <a:endParaRPr lang="en-IN" sz="3600" dirty="0"/>
          </a:p>
        </p:txBody>
      </p:sp>
    </p:spTree>
    <p:extLst>
      <p:ext uri="{BB962C8B-B14F-4D97-AF65-F5344CB8AC3E}">
        <p14:creationId xmlns:p14="http://schemas.microsoft.com/office/powerpoint/2010/main" val="2890225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88B16-2D92-4331-AE13-27A1C970280C}"/>
              </a:ext>
            </a:extLst>
          </p:cNvPr>
          <p:cNvSpPr>
            <a:spLocks noGrp="1"/>
          </p:cNvSpPr>
          <p:nvPr>
            <p:ph type="title"/>
          </p:nvPr>
        </p:nvSpPr>
        <p:spPr/>
        <p:txBody>
          <a:bodyPr/>
          <a:lstStyle/>
          <a:p>
            <a:r>
              <a:rPr lang="en-IN" dirty="0"/>
              <a:t>Libraries</a:t>
            </a:r>
          </a:p>
        </p:txBody>
      </p:sp>
      <p:sp>
        <p:nvSpPr>
          <p:cNvPr id="3" name="Content Placeholder 2">
            <a:extLst>
              <a:ext uri="{FF2B5EF4-FFF2-40B4-BE49-F238E27FC236}">
                <a16:creationId xmlns:a16="http://schemas.microsoft.com/office/drawing/2014/main" id="{CA64752D-6DAD-4914-A021-87B6CCAF3012}"/>
              </a:ext>
            </a:extLst>
          </p:cNvPr>
          <p:cNvSpPr>
            <a:spLocks noGrp="1"/>
          </p:cNvSpPr>
          <p:nvPr>
            <p:ph idx="1"/>
          </p:nvPr>
        </p:nvSpPr>
        <p:spPr/>
        <p:txBody>
          <a:bodyPr>
            <a:normAutofit lnSpcReduction="10000"/>
          </a:bodyPr>
          <a:lstStyle/>
          <a:p>
            <a:pPr marL="0" indent="0">
              <a:buNone/>
            </a:pPr>
            <a:r>
              <a:rPr lang="en-US" sz="1800" dirty="0"/>
              <a:t>1) </a:t>
            </a:r>
            <a:r>
              <a:rPr lang="en-US" dirty="0"/>
              <a:t>OS</a:t>
            </a:r>
            <a:r>
              <a:rPr lang="en-US" sz="1800" dirty="0"/>
              <a:t> &amp; Sys:- The </a:t>
            </a:r>
            <a:r>
              <a:rPr lang="en-US" sz="1800" dirty="0" err="1"/>
              <a:t>os</a:t>
            </a:r>
            <a:r>
              <a:rPr lang="en-US" sz="1800" dirty="0"/>
              <a:t> and sys modules provide numerous tools to deal with filenames, paths, directories.</a:t>
            </a:r>
          </a:p>
          <a:p>
            <a:pPr marL="0" indent="0">
              <a:buNone/>
            </a:pPr>
            <a:r>
              <a:rPr lang="en-US" sz="1800" dirty="0"/>
              <a:t>2) </a:t>
            </a:r>
            <a:r>
              <a:rPr lang="en-US" sz="1800" dirty="0" err="1"/>
              <a:t>Numpy</a:t>
            </a:r>
            <a:r>
              <a:rPr lang="en-US" sz="1800" dirty="0"/>
              <a:t>:- Used for scientific computing in python and provide tools for working with arrays.</a:t>
            </a:r>
          </a:p>
          <a:p>
            <a:pPr marL="0" indent="0">
              <a:buNone/>
            </a:pPr>
            <a:r>
              <a:rPr lang="en-US" sz="1800" dirty="0"/>
              <a:t>3) Pandas:- It provides high-performance, easy to use structures and data analysis tools.</a:t>
            </a:r>
          </a:p>
          <a:p>
            <a:pPr marL="0" indent="0">
              <a:buNone/>
            </a:pPr>
            <a:r>
              <a:rPr lang="en-US" sz="1800" dirty="0"/>
              <a:t>4) </a:t>
            </a:r>
            <a:r>
              <a:rPr lang="en-US" dirty="0" err="1"/>
              <a:t>N</a:t>
            </a:r>
            <a:r>
              <a:rPr lang="en-US" sz="1800" dirty="0" err="1"/>
              <a:t>est_asyncio</a:t>
            </a:r>
            <a:r>
              <a:rPr lang="en-US" sz="1800" dirty="0"/>
              <a:t>:- </a:t>
            </a:r>
            <a:r>
              <a:rPr lang="en-US" sz="1800" dirty="0" err="1"/>
              <a:t>asyncio</a:t>
            </a:r>
            <a:r>
              <a:rPr lang="en-US" sz="1800" dirty="0"/>
              <a:t> does not allow its event loop to be nested. </a:t>
            </a:r>
          </a:p>
          <a:p>
            <a:pPr marL="0" indent="0">
              <a:buNone/>
            </a:pPr>
            <a:r>
              <a:rPr lang="en-US" sz="1800" dirty="0"/>
              <a:t>5) </a:t>
            </a:r>
            <a:r>
              <a:rPr lang="en-US" sz="1800" dirty="0" err="1"/>
              <a:t>Findspark</a:t>
            </a:r>
            <a:r>
              <a:rPr lang="en-US" sz="1800" dirty="0"/>
              <a:t>:-Without any arguments, the SPARK_HOME environment variable will be used. Provides </a:t>
            </a:r>
            <a:r>
              <a:rPr lang="en-US" sz="1800" dirty="0" err="1"/>
              <a:t>findspark.init</a:t>
            </a:r>
            <a:r>
              <a:rPr lang="en-US" sz="1800" dirty="0"/>
              <a:t>() to make </a:t>
            </a:r>
            <a:r>
              <a:rPr lang="en-US" sz="1800" dirty="0" err="1"/>
              <a:t>pyspark</a:t>
            </a:r>
            <a:r>
              <a:rPr lang="en-US" sz="1800" dirty="0"/>
              <a:t> importable as a regular library.</a:t>
            </a:r>
          </a:p>
          <a:p>
            <a:pPr marL="0" indent="0">
              <a:buNone/>
            </a:pPr>
            <a:r>
              <a:rPr lang="en-US" sz="1800" dirty="0"/>
              <a:t>6) </a:t>
            </a:r>
            <a:r>
              <a:rPr lang="en-US" sz="1800" dirty="0" err="1"/>
              <a:t>Twint</a:t>
            </a:r>
            <a:r>
              <a:rPr lang="en-US" sz="1800" dirty="0"/>
              <a:t>:- It is Used to scraping Tweets from Twitter profiles without using Twitter's API.</a:t>
            </a:r>
            <a:endParaRPr lang="en-IN" sz="1800" dirty="0"/>
          </a:p>
        </p:txBody>
      </p:sp>
    </p:spTree>
    <p:extLst>
      <p:ext uri="{BB962C8B-B14F-4D97-AF65-F5344CB8AC3E}">
        <p14:creationId xmlns:p14="http://schemas.microsoft.com/office/powerpoint/2010/main" val="2079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46960-6F8B-4E00-8FD2-38F375295283}"/>
              </a:ext>
            </a:extLst>
          </p:cNvPr>
          <p:cNvSpPr>
            <a:spLocks noGrp="1"/>
          </p:cNvSpPr>
          <p:nvPr>
            <p:ph type="title"/>
          </p:nvPr>
        </p:nvSpPr>
        <p:spPr/>
        <p:txBody>
          <a:bodyPr/>
          <a:lstStyle/>
          <a:p>
            <a:r>
              <a:rPr lang="en-IN" dirty="0"/>
              <a:t>Software and Hardware Requirements</a:t>
            </a:r>
          </a:p>
        </p:txBody>
      </p:sp>
      <p:sp>
        <p:nvSpPr>
          <p:cNvPr id="3" name="Content Placeholder 2">
            <a:extLst>
              <a:ext uri="{FF2B5EF4-FFF2-40B4-BE49-F238E27FC236}">
                <a16:creationId xmlns:a16="http://schemas.microsoft.com/office/drawing/2014/main" id="{6B7B1021-4D4A-40EB-91F9-93AAEF054917}"/>
              </a:ext>
            </a:extLst>
          </p:cNvPr>
          <p:cNvSpPr>
            <a:spLocks noGrp="1"/>
          </p:cNvSpPr>
          <p:nvPr>
            <p:ph idx="1"/>
          </p:nvPr>
        </p:nvSpPr>
        <p:spPr/>
        <p:txBody>
          <a:bodyPr/>
          <a:lstStyle/>
          <a:p>
            <a:pP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Minimum Hardware requirements: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OS: Windows, Linux, Mac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Minimum 2 GB Ram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 GHz Processor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Minimum of 5 GB Storage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Minimum Software requirements: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Platform: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Colab</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Notebook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For Tweet Extraction: Python,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Twint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PySpark</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Optimus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For Knowledge Graphs: Neo4j</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63232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23208-BDEF-4310-90D3-1EDB8FBEE833}"/>
              </a:ext>
            </a:extLst>
          </p:cNvPr>
          <p:cNvSpPr>
            <a:spLocks noGrp="1"/>
          </p:cNvSpPr>
          <p:nvPr>
            <p:ph type="title"/>
          </p:nvPr>
        </p:nvSpPr>
        <p:spPr>
          <a:xfrm>
            <a:off x="1141413" y="609600"/>
            <a:ext cx="9124841" cy="821635"/>
          </a:xfrm>
        </p:spPr>
        <p:txBody>
          <a:bodyPr>
            <a:normAutofit fontScale="90000"/>
          </a:bodyPr>
          <a:lstStyle/>
          <a:p>
            <a:r>
              <a:rPr lang="en-IN" sz="4800" dirty="0">
                <a:solidFill>
                  <a:schemeClr val="tx1"/>
                </a:solidFill>
              </a:rPr>
              <a:t>Project Flow</a:t>
            </a:r>
            <a:endParaRPr lang="en-IN" sz="4800" dirty="0"/>
          </a:p>
        </p:txBody>
      </p:sp>
      <p:pic>
        <p:nvPicPr>
          <p:cNvPr id="5" name="Content Placeholder 4">
            <a:extLst>
              <a:ext uri="{FF2B5EF4-FFF2-40B4-BE49-F238E27FC236}">
                <a16:creationId xmlns:a16="http://schemas.microsoft.com/office/drawing/2014/main" id="{B830F7BF-FE51-4364-B628-AFB81A6F0DE7}"/>
              </a:ext>
            </a:extLst>
          </p:cNvPr>
          <p:cNvPicPr>
            <a:picLocks noGrp="1" noChangeAspect="1"/>
          </p:cNvPicPr>
          <p:nvPr>
            <p:ph idx="1"/>
          </p:nvPr>
        </p:nvPicPr>
        <p:blipFill>
          <a:blip r:embed="rId2"/>
          <a:stretch>
            <a:fillRect/>
          </a:stretch>
        </p:blipFill>
        <p:spPr>
          <a:xfrm>
            <a:off x="1141413" y="1845365"/>
            <a:ext cx="9124841" cy="4403035"/>
          </a:xfrm>
        </p:spPr>
      </p:pic>
    </p:spTree>
    <p:extLst>
      <p:ext uri="{BB962C8B-B14F-4D97-AF65-F5344CB8AC3E}">
        <p14:creationId xmlns:p14="http://schemas.microsoft.com/office/powerpoint/2010/main" val="3647008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A2329-21DA-4300-92A3-42A2E5CBB60B}"/>
              </a:ext>
            </a:extLst>
          </p:cNvPr>
          <p:cNvSpPr>
            <a:spLocks noGrp="1"/>
          </p:cNvSpPr>
          <p:nvPr>
            <p:ph type="title"/>
          </p:nvPr>
        </p:nvSpPr>
        <p:spPr>
          <a:xfrm>
            <a:off x="897864" y="609600"/>
            <a:ext cx="10112967" cy="808383"/>
          </a:xfrm>
        </p:spPr>
        <p:txBody>
          <a:bodyPr>
            <a:normAutofit fontScale="90000"/>
          </a:bodyPr>
          <a:lstStyle/>
          <a:p>
            <a:r>
              <a:rPr lang="en-IN" dirty="0">
                <a:solidFill>
                  <a:schemeClr val="tx1"/>
                </a:solidFill>
              </a:rPr>
              <a:t>Graph Database</a:t>
            </a:r>
            <a:endParaRPr lang="en-IN" sz="4000" dirty="0"/>
          </a:p>
        </p:txBody>
      </p:sp>
      <p:pic>
        <p:nvPicPr>
          <p:cNvPr id="5" name="Content Placeholder 4">
            <a:extLst>
              <a:ext uri="{FF2B5EF4-FFF2-40B4-BE49-F238E27FC236}">
                <a16:creationId xmlns:a16="http://schemas.microsoft.com/office/drawing/2014/main" id="{40F90099-08CE-437C-9130-23AD1AA556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7864" y="1523748"/>
            <a:ext cx="10112967" cy="4724652"/>
          </a:xfrm>
        </p:spPr>
      </p:pic>
    </p:spTree>
    <p:extLst>
      <p:ext uri="{BB962C8B-B14F-4D97-AF65-F5344CB8AC3E}">
        <p14:creationId xmlns:p14="http://schemas.microsoft.com/office/powerpoint/2010/main" val="475413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87FA0-1690-449B-8389-5419052D9740}"/>
              </a:ext>
            </a:extLst>
          </p:cNvPr>
          <p:cNvSpPr>
            <a:spLocks noGrp="1"/>
          </p:cNvSpPr>
          <p:nvPr>
            <p:ph type="title"/>
          </p:nvPr>
        </p:nvSpPr>
        <p:spPr/>
        <p:txBody>
          <a:bodyPr/>
          <a:lstStyle/>
          <a:p>
            <a:r>
              <a:rPr lang="en-US" dirty="0"/>
              <a:t>What is Neo4j?</a:t>
            </a:r>
            <a:endParaRPr lang="en-IN" dirty="0"/>
          </a:p>
        </p:txBody>
      </p:sp>
      <p:sp>
        <p:nvSpPr>
          <p:cNvPr id="3" name="Content Placeholder 2">
            <a:extLst>
              <a:ext uri="{FF2B5EF4-FFF2-40B4-BE49-F238E27FC236}">
                <a16:creationId xmlns:a16="http://schemas.microsoft.com/office/drawing/2014/main" id="{7AC78EAD-DA61-40FD-BC3E-03A8EC0AEE33}"/>
              </a:ext>
            </a:extLst>
          </p:cNvPr>
          <p:cNvSpPr>
            <a:spLocks noGrp="1"/>
          </p:cNvSpPr>
          <p:nvPr>
            <p:ph idx="1"/>
          </p:nvPr>
        </p:nvSpPr>
        <p:spPr/>
        <p:txBody>
          <a:bodyPr/>
          <a:lstStyle/>
          <a:p>
            <a:r>
              <a:rPr lang="en-US" b="1" i="0" dirty="0">
                <a:effectLst/>
                <a:latin typeface="Open Sans"/>
              </a:rPr>
              <a:t>Unlike traditional databases, which arrange data in rows, columns and tables, Neo4j has a flexible structure defined by </a:t>
            </a:r>
            <a:r>
              <a:rPr lang="en-US" b="1" i="1" dirty="0">
                <a:effectLst/>
                <a:latin typeface="Open Sans"/>
              </a:rPr>
              <a:t>stored relationships</a:t>
            </a:r>
            <a:r>
              <a:rPr lang="en-US" b="1" i="0" dirty="0">
                <a:effectLst/>
                <a:latin typeface="Open Sans"/>
              </a:rPr>
              <a:t> between data records.</a:t>
            </a:r>
          </a:p>
          <a:p>
            <a:pPr algn="l"/>
            <a:r>
              <a:rPr lang="en-US" b="1" i="0" dirty="0">
                <a:effectLst/>
                <a:latin typeface="Open Sans"/>
              </a:rPr>
              <a:t>With Neo4j, each data record, or node, stores direct pointers to all the nodes it’s connected to. Because Neo4j is designed around this simple, yet powerful optimization, it performs queries with complex connections orders of magnitude faster, and with more depth, than other databases.</a:t>
            </a:r>
          </a:p>
        </p:txBody>
      </p:sp>
    </p:spTree>
    <p:extLst>
      <p:ext uri="{BB962C8B-B14F-4D97-AF65-F5344CB8AC3E}">
        <p14:creationId xmlns:p14="http://schemas.microsoft.com/office/powerpoint/2010/main" val="330289397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docProps/app.xml><?xml version="1.0" encoding="utf-8"?>
<Properties xmlns="http://schemas.openxmlformats.org/officeDocument/2006/extended-properties" xmlns:vt="http://schemas.openxmlformats.org/officeDocument/2006/docPropsVTypes">
  <Template>TM16401371[[fn=Atlas]]</Template>
  <TotalTime>212</TotalTime>
  <Words>636</Words>
  <Application>Microsoft Office PowerPoint</Application>
  <PresentationFormat>Widescreen</PresentationFormat>
  <Paragraphs>53</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Calibri</vt:lpstr>
      <vt:lpstr>Calibri Light</vt:lpstr>
      <vt:lpstr>Open Sans</vt:lpstr>
      <vt:lpstr>Rockwell</vt:lpstr>
      <vt:lpstr>Symbol</vt:lpstr>
      <vt:lpstr>Times New Roman</vt:lpstr>
      <vt:lpstr>Wingdings</vt:lpstr>
      <vt:lpstr>Atlas</vt:lpstr>
      <vt:lpstr>Social media analytics using knowledge graph</vt:lpstr>
      <vt:lpstr>Abstract </vt:lpstr>
      <vt:lpstr>Introduction</vt:lpstr>
      <vt:lpstr>Technologies used</vt:lpstr>
      <vt:lpstr>Libraries</vt:lpstr>
      <vt:lpstr>Software and Hardware Requirements</vt:lpstr>
      <vt:lpstr>Project Flow</vt:lpstr>
      <vt:lpstr>Graph Database</vt:lpstr>
      <vt:lpstr>What is Neo4j?</vt:lpstr>
      <vt:lpstr>PowerPoint Presentation</vt:lpstr>
      <vt:lpstr>NEO4J QUERIES</vt:lpstr>
      <vt:lpstr>PowerPoint Presentation</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analytics using knowledge graph</dc:title>
  <dc:creator>Divijreds</dc:creator>
  <cp:lastModifiedBy>Divijreds</cp:lastModifiedBy>
  <cp:revision>21</cp:revision>
  <dcterms:created xsi:type="dcterms:W3CDTF">2020-08-26T09:01:30Z</dcterms:created>
  <dcterms:modified xsi:type="dcterms:W3CDTF">2020-12-21T06:13:17Z</dcterms:modified>
</cp:coreProperties>
</file>