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Nanum Gothic Coding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NanumGothicCoding-regular.fntdata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NanumGothicCoding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c6880d5140_2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c6880d5140_2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c6880d5140_2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c6880d5140_2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6880d5140_2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c6880d5140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c6880d5140_2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c6880d5140_2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c6880d5140_2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c6880d5140_2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c6880d5140_2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c6880d5140_2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c6880d5140_2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c6880d5140_2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c6880d5140_2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c6880d5140_2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c6880d5140_2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c6880d5140_2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c6880d5140_2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c6880d5140_2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6880d51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6880d51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c6880d5140_2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c6880d5140_2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c6880d5140_2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c6880d5140_2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c6880d5140_2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c6880d5140_2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c6880d5140_2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c6880d5140_2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c6880d5140_2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c6880d5140_2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c6880d5140_2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c6880d5140_2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c6880d5140_2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c6880d5140_2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c6880d5140_2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c6880d5140_2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c6880d5140_2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c6880d5140_2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c6880d5140_2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c6880d5140_2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6880d514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6880d514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c6880d5140_2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c6880d5140_2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c6880d5140_2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c6880d5140_2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c6880d5140_2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c6880d5140_2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c6880d5140_2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c6880d5140_2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c6880d5140_2_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2c6880d5140_2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c6880d5140_2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2c6880d5140_2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c6880d5140_2_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c6880d5140_2_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c6880d5140_2_1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c6880d5140_2_1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c6880d5140_2_1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2c6880d5140_2_1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2c6880d5140_2_1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2c6880d5140_2_1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6880d5140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6880d5140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2c6880d5140_2_1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2c6880d5140_2_1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6880d5140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6880d5140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6880d5140_2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c6880d5140_2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6880d5140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6880d5140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c6880d5140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c6880d5140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c6880d5140_2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c6880d5140_2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89625"/>
            <a:ext cx="8520600" cy="94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latin typeface="Nanum Gothic Coding"/>
                <a:ea typeface="Nanum Gothic Coding"/>
                <a:cs typeface="Nanum Gothic Coding"/>
                <a:sym typeface="Nanum Gothic Coding"/>
              </a:rPr>
              <a:t>E(Length of Smallest Interval)</a:t>
            </a:r>
            <a:endParaRPr sz="4800"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32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Project 7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4265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Nanum Gothic Coding"/>
                <a:ea typeface="Nanum Gothic Coding"/>
                <a:cs typeface="Nanum Gothic Coding"/>
                <a:sym typeface="Nanum Gothic Coding"/>
              </a:rPr>
              <a:t>Team - BiasedCoin</a:t>
            </a:r>
            <a:endParaRPr sz="2000"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Joint Density Function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76" name="Google Shape;276;p22"/>
          <p:cNvSpPr txBox="1"/>
          <p:nvPr>
            <p:ph idx="1" type="body"/>
          </p:nvPr>
        </p:nvSpPr>
        <p:spPr>
          <a:xfrm>
            <a:off x="338400" y="1095550"/>
            <a:ext cx="84672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f</a:t>
            </a:r>
            <a:r>
              <a:rPr baseline="-25000"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Z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(z</a:t>
            </a:r>
            <a:r>
              <a:rPr baseline="-25000"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,z</a:t>
            </a:r>
            <a:r>
              <a:rPr baseline="-25000"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2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,...,z</a:t>
            </a:r>
            <a:r>
              <a:rPr baseline="-25000"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n-1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,z</a:t>
            </a:r>
            <a:r>
              <a:rPr baseline="-25000"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n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) = n!      	 </a:t>
            </a:r>
            <a:r>
              <a:rPr lang="en-GB" sz="1900">
                <a:latin typeface="Nanum Gothic Coding"/>
                <a:ea typeface="Nanum Gothic Coding"/>
                <a:cs typeface="Nanum Gothic Coding"/>
                <a:sym typeface="Nanum Gothic Coding"/>
              </a:rPr>
              <a:t>0≤z</a:t>
            </a:r>
            <a:r>
              <a:rPr baseline="-25000" lang="en-GB" sz="1900"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1900">
                <a:latin typeface="Nanum Gothic Coding"/>
                <a:ea typeface="Nanum Gothic Coding"/>
                <a:cs typeface="Nanum Gothic Coding"/>
                <a:sym typeface="Nanum Gothic Coding"/>
              </a:rPr>
              <a:t>≤z</a:t>
            </a:r>
            <a:r>
              <a:rPr baseline="-25000" lang="en-GB" sz="1900">
                <a:latin typeface="Nanum Gothic Coding"/>
                <a:ea typeface="Nanum Gothic Coding"/>
                <a:cs typeface="Nanum Gothic Coding"/>
                <a:sym typeface="Nanum Gothic Coding"/>
              </a:rPr>
              <a:t>2</a:t>
            </a:r>
            <a:r>
              <a:rPr lang="en-GB" sz="1900">
                <a:latin typeface="Nanum Gothic Coding"/>
                <a:ea typeface="Nanum Gothic Coding"/>
                <a:cs typeface="Nanum Gothic Coding"/>
                <a:sym typeface="Nanum Gothic Coding"/>
              </a:rPr>
              <a:t>≤...≤z</a:t>
            </a:r>
            <a:r>
              <a:rPr baseline="-25000" lang="en-GB" sz="1900">
                <a:latin typeface="Nanum Gothic Coding"/>
                <a:ea typeface="Nanum Gothic Coding"/>
                <a:cs typeface="Nanum Gothic Coding"/>
                <a:sym typeface="Nanum Gothic Coding"/>
              </a:rPr>
              <a:t>n-1</a:t>
            </a:r>
            <a:r>
              <a:rPr lang="en-GB" sz="1900">
                <a:latin typeface="Nanum Gothic Coding"/>
                <a:ea typeface="Nanum Gothic Coding"/>
                <a:cs typeface="Nanum Gothic Coding"/>
                <a:sym typeface="Nanum Gothic Coding"/>
              </a:rPr>
              <a:t>≤z</a:t>
            </a:r>
            <a:r>
              <a:rPr baseline="-25000" lang="en-GB" sz="1900">
                <a:latin typeface="Nanum Gothic Coding"/>
                <a:ea typeface="Nanum Gothic Coding"/>
                <a:cs typeface="Nanum Gothic Coding"/>
                <a:sym typeface="Nanum Gothic Coding"/>
              </a:rPr>
              <a:t>n</a:t>
            </a:r>
            <a:r>
              <a:rPr lang="en-GB" sz="1900">
                <a:latin typeface="Nanum Gothic Coding"/>
                <a:ea typeface="Nanum Gothic Coding"/>
                <a:cs typeface="Nanum Gothic Coding"/>
                <a:sym typeface="Nanum Gothic Coding"/>
              </a:rPr>
              <a:t>≤1</a:t>
            </a:r>
            <a:endParaRPr sz="2300"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77" name="Google Shape;277;p22"/>
          <p:cNvSpPr txBox="1"/>
          <p:nvPr>
            <p:ph idx="1" type="body"/>
          </p:nvPr>
        </p:nvSpPr>
        <p:spPr>
          <a:xfrm>
            <a:off x="338400" y="1774150"/>
            <a:ext cx="84672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f</a:t>
            </a:r>
            <a:r>
              <a:rPr baseline="-25000"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(X</a:t>
            </a:r>
            <a:r>
              <a:rPr baseline="-25000"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 = x</a:t>
            </a:r>
            <a:r>
              <a:rPr baseline="-25000"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, 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2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 = x</a:t>
            </a:r>
            <a:r>
              <a:rPr baseline="-25000"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2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,...,X</a:t>
            </a:r>
            <a:r>
              <a:rPr baseline="-25000"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n 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= x</a:t>
            </a:r>
            <a:r>
              <a:rPr baseline="-25000"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n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,X</a:t>
            </a:r>
            <a:r>
              <a:rPr baseline="-25000"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n+1 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= x</a:t>
            </a:r>
            <a:r>
              <a:rPr baseline="-25000"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n+1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)</a:t>
            </a:r>
            <a:endParaRPr sz="2300"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78" name="Google Shape;278;p22"/>
          <p:cNvSpPr txBox="1"/>
          <p:nvPr>
            <p:ph idx="1" type="body"/>
          </p:nvPr>
        </p:nvSpPr>
        <p:spPr>
          <a:xfrm>
            <a:off x="338400" y="2366575"/>
            <a:ext cx="84672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= 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f</a:t>
            </a:r>
            <a:r>
              <a:rPr baseline="-25000"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(Z</a:t>
            </a:r>
            <a:r>
              <a:rPr baseline="-25000"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 = x</a:t>
            </a:r>
            <a:r>
              <a:rPr baseline="-25000"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, Z</a:t>
            </a:r>
            <a:r>
              <a:rPr baseline="-25000"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2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-Z</a:t>
            </a:r>
            <a:r>
              <a:rPr baseline="-25000"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 = x</a:t>
            </a:r>
            <a:r>
              <a:rPr baseline="-25000"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2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,...,Z</a:t>
            </a:r>
            <a:r>
              <a:rPr baseline="-25000"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n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-Z</a:t>
            </a:r>
            <a:r>
              <a:rPr baseline="-25000"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n-1 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= x</a:t>
            </a:r>
            <a:r>
              <a:rPr baseline="-25000"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n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,1-Z</a:t>
            </a:r>
            <a:r>
              <a:rPr baseline="-25000"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n 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= x</a:t>
            </a:r>
            <a:r>
              <a:rPr baseline="-25000"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n+1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)</a:t>
            </a:r>
            <a:endParaRPr sz="2300"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79" name="Google Shape;279;p22"/>
          <p:cNvSpPr txBox="1"/>
          <p:nvPr>
            <p:ph idx="1" type="body"/>
          </p:nvPr>
        </p:nvSpPr>
        <p:spPr>
          <a:xfrm>
            <a:off x="338400" y="3045175"/>
            <a:ext cx="84672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=</a:t>
            </a:r>
            <a:r>
              <a:rPr lang="en-GB" sz="2400">
                <a:latin typeface="Nanum Gothic Coding"/>
                <a:ea typeface="Nanum Gothic Coding"/>
                <a:cs typeface="Nanum Gothic Coding"/>
                <a:sym typeface="Nanum Gothic Coding"/>
              </a:rPr>
              <a:t> f</a:t>
            </a:r>
            <a:r>
              <a:rPr baseline="-25000" lang="en-GB" sz="2300"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lang="en-GB" sz="2300">
                <a:latin typeface="Nanum Gothic Coding"/>
                <a:ea typeface="Nanum Gothic Coding"/>
                <a:cs typeface="Nanum Gothic Coding"/>
                <a:sym typeface="Nanum Gothic Coding"/>
              </a:rPr>
              <a:t>(Z</a:t>
            </a:r>
            <a:r>
              <a:rPr baseline="-25000" lang="en-GB" sz="2300"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2300">
                <a:latin typeface="Nanum Gothic Coding"/>
                <a:ea typeface="Nanum Gothic Coding"/>
                <a:cs typeface="Nanum Gothic Coding"/>
                <a:sym typeface="Nanum Gothic Coding"/>
              </a:rPr>
              <a:t> = x</a:t>
            </a:r>
            <a:r>
              <a:rPr baseline="-25000" lang="en-GB" sz="2300"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2300">
                <a:latin typeface="Nanum Gothic Coding"/>
                <a:ea typeface="Nanum Gothic Coding"/>
                <a:cs typeface="Nanum Gothic Coding"/>
                <a:sym typeface="Nanum Gothic Coding"/>
              </a:rPr>
              <a:t>,Z</a:t>
            </a:r>
            <a:r>
              <a:rPr baseline="-25000" lang="en-GB" sz="2300">
                <a:latin typeface="Nanum Gothic Coding"/>
                <a:ea typeface="Nanum Gothic Coding"/>
                <a:cs typeface="Nanum Gothic Coding"/>
                <a:sym typeface="Nanum Gothic Coding"/>
              </a:rPr>
              <a:t>2</a:t>
            </a:r>
            <a:r>
              <a:rPr lang="en-GB" sz="2300">
                <a:latin typeface="Nanum Gothic Coding"/>
                <a:ea typeface="Nanum Gothic Coding"/>
                <a:cs typeface="Nanum Gothic Coding"/>
                <a:sym typeface="Nanum Gothic Coding"/>
              </a:rPr>
              <a:t> = x</a:t>
            </a:r>
            <a:r>
              <a:rPr baseline="-25000" lang="en-GB" sz="2300">
                <a:latin typeface="Nanum Gothic Coding"/>
                <a:ea typeface="Nanum Gothic Coding"/>
                <a:cs typeface="Nanum Gothic Coding"/>
                <a:sym typeface="Nanum Gothic Coding"/>
              </a:rPr>
              <a:t>2</a:t>
            </a:r>
            <a:r>
              <a:rPr lang="en-GB" sz="2300">
                <a:latin typeface="Nanum Gothic Coding"/>
                <a:ea typeface="Nanum Gothic Coding"/>
                <a:cs typeface="Nanum Gothic Coding"/>
                <a:sym typeface="Nanum Gothic Coding"/>
              </a:rPr>
              <a:t>+x</a:t>
            </a:r>
            <a:r>
              <a:rPr baseline="-25000" lang="en-GB" sz="2300"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2300">
                <a:latin typeface="Nanum Gothic Coding"/>
                <a:ea typeface="Nanum Gothic Coding"/>
                <a:cs typeface="Nanum Gothic Coding"/>
                <a:sym typeface="Nanum Gothic Coding"/>
              </a:rPr>
              <a:t>,...,Z</a:t>
            </a:r>
            <a:r>
              <a:rPr baseline="-25000" lang="en-GB" sz="2300">
                <a:latin typeface="Nanum Gothic Coding"/>
                <a:ea typeface="Nanum Gothic Coding"/>
                <a:cs typeface="Nanum Gothic Coding"/>
                <a:sym typeface="Nanum Gothic Coding"/>
              </a:rPr>
              <a:t>n </a:t>
            </a:r>
            <a:r>
              <a:rPr lang="en-GB" sz="2300">
                <a:latin typeface="Nanum Gothic Coding"/>
                <a:ea typeface="Nanum Gothic Coding"/>
                <a:cs typeface="Nanum Gothic Coding"/>
                <a:sym typeface="Nanum Gothic Coding"/>
              </a:rPr>
              <a:t>= x</a:t>
            </a:r>
            <a:r>
              <a:rPr baseline="-25000" lang="en-GB" sz="2300">
                <a:latin typeface="Nanum Gothic Coding"/>
                <a:ea typeface="Nanum Gothic Coding"/>
                <a:cs typeface="Nanum Gothic Coding"/>
                <a:sym typeface="Nanum Gothic Coding"/>
              </a:rPr>
              <a:t>n</a:t>
            </a:r>
            <a:r>
              <a:rPr lang="en-GB" sz="2300">
                <a:latin typeface="Nanum Gothic Coding"/>
                <a:ea typeface="Nanum Gothic Coding"/>
                <a:cs typeface="Nanum Gothic Coding"/>
                <a:sym typeface="Nanum Gothic Coding"/>
              </a:rPr>
              <a:t>+x</a:t>
            </a:r>
            <a:r>
              <a:rPr baseline="-25000" lang="en-GB" sz="2300">
                <a:latin typeface="Nanum Gothic Coding"/>
                <a:ea typeface="Nanum Gothic Coding"/>
                <a:cs typeface="Nanum Gothic Coding"/>
                <a:sym typeface="Nanum Gothic Coding"/>
              </a:rPr>
              <a:t>n-1</a:t>
            </a:r>
            <a:r>
              <a:rPr lang="en-GB" sz="2300">
                <a:latin typeface="Nanum Gothic Coding"/>
                <a:ea typeface="Nanum Gothic Coding"/>
                <a:cs typeface="Nanum Gothic Coding"/>
                <a:sym typeface="Nanum Gothic Coding"/>
              </a:rPr>
              <a:t>+...+x</a:t>
            </a:r>
            <a:r>
              <a:rPr baseline="-25000" lang="en-GB" sz="2300"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2300">
                <a:latin typeface="Nanum Gothic Coding"/>
                <a:ea typeface="Nanum Gothic Coding"/>
                <a:cs typeface="Nanum Gothic Coding"/>
                <a:sym typeface="Nanum Gothic Coding"/>
              </a:rPr>
              <a:t>,1</a:t>
            </a:r>
            <a:r>
              <a:rPr baseline="-25000" lang="en-GB" sz="2300"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r>
              <a:rPr lang="en-GB" sz="2300">
                <a:latin typeface="Nanum Gothic Coding"/>
                <a:ea typeface="Nanum Gothic Coding"/>
                <a:cs typeface="Nanum Gothic Coding"/>
                <a:sym typeface="Nanum Gothic Coding"/>
              </a:rPr>
              <a:t>= x</a:t>
            </a:r>
            <a:r>
              <a:rPr baseline="-25000" lang="en-GB" sz="2300">
                <a:latin typeface="Nanum Gothic Coding"/>
                <a:ea typeface="Nanum Gothic Coding"/>
                <a:cs typeface="Nanum Gothic Coding"/>
                <a:sym typeface="Nanum Gothic Coding"/>
              </a:rPr>
              <a:t>n+1</a:t>
            </a:r>
            <a:r>
              <a:rPr lang="en-GB" sz="2300">
                <a:latin typeface="Nanum Gothic Coding"/>
                <a:ea typeface="Nanum Gothic Coding"/>
                <a:cs typeface="Nanum Gothic Coding"/>
                <a:sym typeface="Nanum Gothic Coding"/>
              </a:rPr>
              <a:t>+..+</a:t>
            </a:r>
            <a:r>
              <a:rPr lang="en-GB" sz="2600"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2600"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2300">
                <a:latin typeface="Nanum Gothic Coding"/>
                <a:ea typeface="Nanum Gothic Coding"/>
                <a:cs typeface="Nanum Gothic Coding"/>
                <a:sym typeface="Nanum Gothic Coding"/>
              </a:rPr>
              <a:t>)</a:t>
            </a:r>
            <a:endParaRPr sz="1900"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80" name="Google Shape;280;p22"/>
          <p:cNvSpPr txBox="1"/>
          <p:nvPr>
            <p:ph idx="1" type="body"/>
          </p:nvPr>
        </p:nvSpPr>
        <p:spPr>
          <a:xfrm>
            <a:off x="338400" y="3637600"/>
            <a:ext cx="84672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=</a:t>
            </a:r>
            <a:r>
              <a:rPr lang="en-GB" sz="2400">
                <a:latin typeface="Nanum Gothic Coding"/>
                <a:ea typeface="Nanum Gothic Coding"/>
                <a:cs typeface="Nanum Gothic Coding"/>
                <a:sym typeface="Nanum Gothic Coding"/>
              </a:rPr>
              <a:t> n!   											</a:t>
            </a:r>
            <a:r>
              <a:rPr lang="en-GB" sz="1900"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1900"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1900">
                <a:latin typeface="Nanum Gothic Coding"/>
                <a:ea typeface="Nanum Gothic Coding"/>
                <a:cs typeface="Nanum Gothic Coding"/>
                <a:sym typeface="Nanum Gothic Coding"/>
              </a:rPr>
              <a:t>+x</a:t>
            </a:r>
            <a:r>
              <a:rPr baseline="-25000" lang="en-GB" sz="1900">
                <a:latin typeface="Nanum Gothic Coding"/>
                <a:ea typeface="Nanum Gothic Coding"/>
                <a:cs typeface="Nanum Gothic Coding"/>
                <a:sym typeface="Nanum Gothic Coding"/>
              </a:rPr>
              <a:t>2</a:t>
            </a:r>
            <a:r>
              <a:rPr lang="en-GB" sz="1900">
                <a:latin typeface="Nanum Gothic Coding"/>
                <a:ea typeface="Nanum Gothic Coding"/>
                <a:cs typeface="Nanum Gothic Coding"/>
                <a:sym typeface="Nanum Gothic Coding"/>
              </a:rPr>
              <a:t>+...+x</a:t>
            </a:r>
            <a:r>
              <a:rPr baseline="-25000" lang="en-GB" sz="1900">
                <a:latin typeface="Nanum Gothic Coding"/>
                <a:ea typeface="Nanum Gothic Coding"/>
                <a:cs typeface="Nanum Gothic Coding"/>
                <a:sym typeface="Nanum Gothic Coding"/>
              </a:rPr>
              <a:t>n</a:t>
            </a:r>
            <a:r>
              <a:rPr lang="en-GB" sz="1900">
                <a:latin typeface="Nanum Gothic Coding"/>
                <a:ea typeface="Nanum Gothic Coding"/>
                <a:cs typeface="Nanum Gothic Coding"/>
                <a:sym typeface="Nanum Gothic Coding"/>
              </a:rPr>
              <a:t>+x</a:t>
            </a:r>
            <a:r>
              <a:rPr baseline="-25000" lang="en-GB" sz="1900">
                <a:latin typeface="Nanum Gothic Coding"/>
                <a:ea typeface="Nanum Gothic Coding"/>
                <a:cs typeface="Nanum Gothic Coding"/>
                <a:sym typeface="Nanum Gothic Coding"/>
              </a:rPr>
              <a:t>n+1</a:t>
            </a:r>
            <a:r>
              <a:rPr lang="en-GB" sz="1900">
                <a:latin typeface="Nanum Gothic Coding"/>
                <a:ea typeface="Nanum Gothic Coding"/>
                <a:cs typeface="Nanum Gothic Coding"/>
                <a:sym typeface="Nanum Gothic Coding"/>
              </a:rPr>
              <a:t>=1</a:t>
            </a:r>
            <a:endParaRPr sz="1200"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Joint Density Function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86" name="Google Shape;286;p23"/>
          <p:cNvSpPr txBox="1"/>
          <p:nvPr>
            <p:ph idx="1" type="body"/>
          </p:nvPr>
        </p:nvSpPr>
        <p:spPr>
          <a:xfrm>
            <a:off x="338400" y="1088350"/>
            <a:ext cx="84672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f</a:t>
            </a:r>
            <a:r>
              <a:rPr baseline="-25000"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(x</a:t>
            </a:r>
            <a:r>
              <a:rPr baseline="-25000"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,x</a:t>
            </a:r>
            <a:r>
              <a:rPr baseline="-25000"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2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,...,x</a:t>
            </a:r>
            <a:r>
              <a:rPr baseline="-25000"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n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,x</a:t>
            </a:r>
            <a:r>
              <a:rPr baseline="-25000"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n+1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) = n!</a:t>
            </a:r>
            <a:endParaRPr sz="2300"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87" name="Google Shape;287;p23"/>
          <p:cNvSpPr txBox="1"/>
          <p:nvPr>
            <p:ph idx="1" type="body"/>
          </p:nvPr>
        </p:nvSpPr>
        <p:spPr>
          <a:xfrm>
            <a:off x="5058825" y="1088350"/>
            <a:ext cx="3534900" cy="6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1900">
                <a:latin typeface="Nanum Gothic Coding"/>
                <a:ea typeface="Nanum Gothic Coding"/>
                <a:cs typeface="Nanum Gothic Coding"/>
                <a:sym typeface="Nanum Gothic Coding"/>
              </a:rPr>
              <a:t>1 </a:t>
            </a:r>
            <a:r>
              <a:rPr lang="en-GB" sz="1900">
                <a:latin typeface="Nanum Gothic Coding"/>
                <a:ea typeface="Nanum Gothic Coding"/>
                <a:cs typeface="Nanum Gothic Coding"/>
                <a:sym typeface="Nanum Gothic Coding"/>
              </a:rPr>
              <a:t>+ x </a:t>
            </a:r>
            <a:r>
              <a:rPr baseline="-25000" lang="en-GB" sz="1900">
                <a:latin typeface="Nanum Gothic Coding"/>
                <a:ea typeface="Nanum Gothic Coding"/>
                <a:cs typeface="Nanum Gothic Coding"/>
                <a:sym typeface="Nanum Gothic Coding"/>
              </a:rPr>
              <a:t>2</a:t>
            </a:r>
            <a:r>
              <a:rPr lang="en-GB" sz="1900">
                <a:latin typeface="Nanum Gothic Coding"/>
                <a:ea typeface="Nanum Gothic Coding"/>
                <a:cs typeface="Nanum Gothic Coding"/>
                <a:sym typeface="Nanum Gothic Coding"/>
              </a:rPr>
              <a:t>+ </a:t>
            </a:r>
            <a:r>
              <a:rPr lang="en-GB" sz="1900">
                <a:latin typeface="Nanum Gothic Coding"/>
                <a:ea typeface="Nanum Gothic Coding"/>
                <a:cs typeface="Nanum Gothic Coding"/>
                <a:sym typeface="Nanum Gothic Coding"/>
              </a:rPr>
              <a:t>...</a:t>
            </a:r>
            <a:r>
              <a:rPr lang="en-GB" sz="1900">
                <a:latin typeface="Nanum Gothic Coding"/>
                <a:ea typeface="Nanum Gothic Coding"/>
                <a:cs typeface="Nanum Gothic Coding"/>
                <a:sym typeface="Nanum Gothic Coding"/>
              </a:rPr>
              <a:t> + x </a:t>
            </a:r>
            <a:r>
              <a:rPr baseline="-25000" lang="en-GB" sz="1900">
                <a:latin typeface="Nanum Gothic Coding"/>
                <a:ea typeface="Nanum Gothic Coding"/>
                <a:cs typeface="Nanum Gothic Coding"/>
                <a:sym typeface="Nanum Gothic Coding"/>
              </a:rPr>
              <a:t>n </a:t>
            </a:r>
            <a:r>
              <a:rPr lang="en-GB" sz="1900">
                <a:latin typeface="Nanum Gothic Coding"/>
                <a:ea typeface="Nanum Gothic Coding"/>
                <a:cs typeface="Nanum Gothic Coding"/>
                <a:sym typeface="Nanum Gothic Coding"/>
              </a:rPr>
              <a:t>+ x</a:t>
            </a:r>
            <a:r>
              <a:rPr baseline="-25000" lang="en-GB" sz="1900">
                <a:latin typeface="Nanum Gothic Coding"/>
                <a:ea typeface="Nanum Gothic Coding"/>
                <a:cs typeface="Nanum Gothic Coding"/>
                <a:sym typeface="Nanum Gothic Coding"/>
              </a:rPr>
              <a:t>n+1 </a:t>
            </a:r>
            <a:r>
              <a:rPr lang="en-GB" sz="1900">
                <a:latin typeface="Nanum Gothic Coding"/>
                <a:ea typeface="Nanum Gothic Coding"/>
                <a:cs typeface="Nanum Gothic Coding"/>
                <a:sym typeface="Nanum Gothic Coding"/>
              </a:rPr>
              <a:t>= 1</a:t>
            </a:r>
            <a:endParaRPr sz="1200"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88" name="Google Shape;288;p23"/>
          <p:cNvSpPr txBox="1"/>
          <p:nvPr>
            <p:ph idx="1" type="body"/>
          </p:nvPr>
        </p:nvSpPr>
        <p:spPr>
          <a:xfrm>
            <a:off x="338400" y="2468425"/>
            <a:ext cx="8467200" cy="11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n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ot easy to find Cumulative Distribution Function using this because of the condition</a:t>
            </a:r>
            <a:endParaRPr sz="2300"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89" name="Google Shape;289;p23"/>
          <p:cNvSpPr/>
          <p:nvPr/>
        </p:nvSpPr>
        <p:spPr>
          <a:xfrm>
            <a:off x="5058825" y="1206500"/>
            <a:ext cx="3376200" cy="507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Approach 1 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95" name="Google Shape;295;p24"/>
          <p:cNvSpPr txBox="1"/>
          <p:nvPr>
            <p:ph idx="1" type="body"/>
          </p:nvPr>
        </p:nvSpPr>
        <p:spPr>
          <a:xfrm>
            <a:off x="311700" y="1152475"/>
            <a:ext cx="85206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600">
                <a:latin typeface="Nanum Gothic Coding"/>
                <a:ea typeface="Nanum Gothic Coding"/>
                <a:cs typeface="Nanum Gothic Coding"/>
                <a:sym typeface="Nanum Gothic Coding"/>
              </a:rPr>
              <a:t>P(X</a:t>
            </a:r>
            <a:r>
              <a:rPr baseline="-25000" lang="en-GB" sz="3600"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3600">
                <a:latin typeface="Nanum Gothic Coding"/>
                <a:ea typeface="Nanum Gothic Coding"/>
                <a:cs typeface="Nanum Gothic Coding"/>
                <a:sym typeface="Nanum Gothic Coding"/>
              </a:rPr>
              <a:t>≥c </a:t>
            </a:r>
            <a:r>
              <a:rPr lang="en-GB" sz="3600"/>
              <a:t>|</a:t>
            </a:r>
            <a:r>
              <a:rPr lang="en-GB" sz="2400">
                <a:latin typeface="Nanum Gothic Coding"/>
                <a:ea typeface="Nanum Gothic Coding"/>
                <a:cs typeface="Nanum Gothic Coding"/>
                <a:sym typeface="Nanum Gothic Coding"/>
              </a:rPr>
              <a:t> 1</a:t>
            </a:r>
            <a:r>
              <a:rPr baseline="30000" lang="en-GB" sz="2400">
                <a:latin typeface="Nanum Gothic Coding"/>
                <a:ea typeface="Nanum Gothic Coding"/>
                <a:cs typeface="Nanum Gothic Coding"/>
                <a:sym typeface="Nanum Gothic Coding"/>
              </a:rPr>
              <a:t>st </a:t>
            </a:r>
            <a:r>
              <a:rPr lang="en-GB" sz="2400">
                <a:latin typeface="Nanum Gothic Coding"/>
                <a:ea typeface="Nanum Gothic Coding"/>
                <a:cs typeface="Nanum Gothic Coding"/>
                <a:sym typeface="Nanum Gothic Coding"/>
              </a:rPr>
              <a:t>point is nearest to the origin</a:t>
            </a:r>
            <a:r>
              <a:rPr lang="en-GB" sz="3600">
                <a:latin typeface="Nanum Gothic Coding"/>
                <a:ea typeface="Nanum Gothic Coding"/>
                <a:cs typeface="Nanum Gothic Coding"/>
                <a:sym typeface="Nanum Gothic Coding"/>
              </a:rPr>
              <a:t>) =   </a:t>
            </a:r>
            <a:endParaRPr sz="3600"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cxnSp>
        <p:nvCxnSpPr>
          <p:cNvPr id="296" name="Google Shape;296;p24"/>
          <p:cNvCxnSpPr/>
          <p:nvPr/>
        </p:nvCxnSpPr>
        <p:spPr>
          <a:xfrm flipH="1" rot="10800000">
            <a:off x="1052788" y="3819538"/>
            <a:ext cx="7049400" cy="8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24"/>
          <p:cNvSpPr/>
          <p:nvPr/>
        </p:nvSpPr>
        <p:spPr>
          <a:xfrm>
            <a:off x="5900988" y="3743638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4"/>
          <p:cNvSpPr/>
          <p:nvPr/>
        </p:nvSpPr>
        <p:spPr>
          <a:xfrm>
            <a:off x="5504813" y="3743638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4"/>
          <p:cNvSpPr/>
          <p:nvPr/>
        </p:nvSpPr>
        <p:spPr>
          <a:xfrm>
            <a:off x="4413113" y="3743638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4"/>
          <p:cNvSpPr/>
          <p:nvPr/>
        </p:nvSpPr>
        <p:spPr>
          <a:xfrm>
            <a:off x="7664463" y="3743638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1" name="Google Shape;301;p24"/>
          <p:cNvCxnSpPr/>
          <p:nvPr/>
        </p:nvCxnSpPr>
        <p:spPr>
          <a:xfrm>
            <a:off x="4255475" y="3247675"/>
            <a:ext cx="2100" cy="1009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24"/>
          <p:cNvCxnSpPr/>
          <p:nvPr/>
        </p:nvCxnSpPr>
        <p:spPr>
          <a:xfrm>
            <a:off x="1044300" y="3465725"/>
            <a:ext cx="3224700" cy="11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24"/>
          <p:cNvCxnSpPr/>
          <p:nvPr/>
        </p:nvCxnSpPr>
        <p:spPr>
          <a:xfrm>
            <a:off x="4728700" y="3247675"/>
            <a:ext cx="2100" cy="1009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24"/>
          <p:cNvSpPr txBox="1"/>
          <p:nvPr/>
        </p:nvSpPr>
        <p:spPr>
          <a:xfrm>
            <a:off x="4255475" y="3240575"/>
            <a:ext cx="55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dx</a:t>
            </a:r>
            <a:r>
              <a:rPr baseline="-25000" lang="en-GB" sz="1800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endParaRPr baseline="-25000" sz="1800">
              <a:solidFill>
                <a:srgbClr val="FF0000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305" name="Google Shape;305;p24"/>
          <p:cNvSpPr txBox="1"/>
          <p:nvPr/>
        </p:nvSpPr>
        <p:spPr>
          <a:xfrm>
            <a:off x="2673875" y="2939225"/>
            <a:ext cx="40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2000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endParaRPr baseline="-25000" sz="2000">
              <a:solidFill>
                <a:srgbClr val="FF0000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306" name="Google Shape;306;p24"/>
          <p:cNvSpPr txBox="1"/>
          <p:nvPr/>
        </p:nvSpPr>
        <p:spPr>
          <a:xfrm>
            <a:off x="3830850" y="1872275"/>
            <a:ext cx="126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(dx</a:t>
            </a:r>
            <a:r>
              <a:rPr baseline="-25000" lang="en-GB"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)</a:t>
            </a:r>
            <a:endParaRPr sz="36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307" name="Google Shape;307;p24"/>
          <p:cNvSpPr txBox="1"/>
          <p:nvPr/>
        </p:nvSpPr>
        <p:spPr>
          <a:xfrm>
            <a:off x="4858925" y="1872275"/>
            <a:ext cx="4491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(1-x</a:t>
            </a:r>
            <a:r>
              <a:rPr baseline="-25000" lang="en-GB"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)</a:t>
            </a:r>
            <a:r>
              <a:rPr baseline="30000" lang="en-GB"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(n-1)</a:t>
            </a:r>
            <a:endParaRPr baseline="30000" sz="36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308" name="Google Shape;308;p24"/>
          <p:cNvSpPr txBox="1"/>
          <p:nvPr/>
        </p:nvSpPr>
        <p:spPr>
          <a:xfrm>
            <a:off x="4858925" y="1872275"/>
            <a:ext cx="153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(1-x</a:t>
            </a:r>
            <a:r>
              <a:rPr baseline="-25000" lang="en-GB"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)</a:t>
            </a:r>
            <a:endParaRPr baseline="30000" sz="36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309" name="Google Shape;309;p24"/>
          <p:cNvSpPr txBox="1"/>
          <p:nvPr/>
        </p:nvSpPr>
        <p:spPr>
          <a:xfrm>
            <a:off x="6113000" y="1872275"/>
            <a:ext cx="153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(1-x</a:t>
            </a:r>
            <a:r>
              <a:rPr baseline="-25000" lang="en-GB"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)</a:t>
            </a:r>
            <a:endParaRPr baseline="30000" sz="36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310" name="Google Shape;310;p24"/>
          <p:cNvSpPr txBox="1"/>
          <p:nvPr/>
        </p:nvSpPr>
        <p:spPr>
          <a:xfrm>
            <a:off x="7358925" y="1872275"/>
            <a:ext cx="153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(1-x</a:t>
            </a:r>
            <a:r>
              <a:rPr baseline="-25000" lang="en-GB"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)</a:t>
            </a:r>
            <a:endParaRPr baseline="30000" sz="36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311" name="Google Shape;311;p24"/>
          <p:cNvSpPr/>
          <p:nvPr/>
        </p:nvSpPr>
        <p:spPr>
          <a:xfrm>
            <a:off x="6912563" y="3743638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4"/>
          <p:cNvSpPr/>
          <p:nvPr/>
        </p:nvSpPr>
        <p:spPr>
          <a:xfrm>
            <a:off x="4885863" y="3743638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4"/>
          <p:cNvSpPr/>
          <p:nvPr/>
        </p:nvSpPr>
        <p:spPr>
          <a:xfrm>
            <a:off x="7388863" y="3743638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Approach 1 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cxnSp>
        <p:nvCxnSpPr>
          <p:cNvPr id="319" name="Google Shape;319;p25"/>
          <p:cNvCxnSpPr/>
          <p:nvPr/>
        </p:nvCxnSpPr>
        <p:spPr>
          <a:xfrm flipH="1" rot="10800000">
            <a:off x="1052788" y="3819538"/>
            <a:ext cx="7049400" cy="8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p25"/>
          <p:cNvSpPr/>
          <p:nvPr/>
        </p:nvSpPr>
        <p:spPr>
          <a:xfrm>
            <a:off x="5900988" y="3743638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5"/>
          <p:cNvSpPr/>
          <p:nvPr/>
        </p:nvSpPr>
        <p:spPr>
          <a:xfrm>
            <a:off x="5504813" y="3743638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5"/>
          <p:cNvSpPr/>
          <p:nvPr/>
        </p:nvSpPr>
        <p:spPr>
          <a:xfrm>
            <a:off x="4413113" y="3743638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5"/>
          <p:cNvSpPr/>
          <p:nvPr/>
        </p:nvSpPr>
        <p:spPr>
          <a:xfrm>
            <a:off x="7664463" y="3743638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4" name="Google Shape;324;p25"/>
          <p:cNvCxnSpPr/>
          <p:nvPr/>
        </p:nvCxnSpPr>
        <p:spPr>
          <a:xfrm>
            <a:off x="4255475" y="3247675"/>
            <a:ext cx="2100" cy="1009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25"/>
          <p:cNvCxnSpPr/>
          <p:nvPr/>
        </p:nvCxnSpPr>
        <p:spPr>
          <a:xfrm>
            <a:off x="1044300" y="3465725"/>
            <a:ext cx="3224700" cy="11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25"/>
          <p:cNvCxnSpPr/>
          <p:nvPr/>
        </p:nvCxnSpPr>
        <p:spPr>
          <a:xfrm>
            <a:off x="4728700" y="3247675"/>
            <a:ext cx="2100" cy="1009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25"/>
          <p:cNvSpPr txBox="1"/>
          <p:nvPr/>
        </p:nvSpPr>
        <p:spPr>
          <a:xfrm>
            <a:off x="4255475" y="3240575"/>
            <a:ext cx="55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dx</a:t>
            </a:r>
            <a:r>
              <a:rPr baseline="-25000" lang="en-GB" sz="1800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endParaRPr baseline="-25000" sz="1800">
              <a:solidFill>
                <a:srgbClr val="FF0000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328" name="Google Shape;328;p25"/>
          <p:cNvSpPr txBox="1"/>
          <p:nvPr/>
        </p:nvSpPr>
        <p:spPr>
          <a:xfrm>
            <a:off x="2673875" y="2939225"/>
            <a:ext cx="40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2000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endParaRPr baseline="-25000" sz="2000">
              <a:solidFill>
                <a:srgbClr val="FF0000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329" name="Google Shape;329;p25"/>
          <p:cNvSpPr/>
          <p:nvPr/>
        </p:nvSpPr>
        <p:spPr>
          <a:xfrm>
            <a:off x="6912563" y="3743638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5"/>
          <p:cNvSpPr/>
          <p:nvPr/>
        </p:nvSpPr>
        <p:spPr>
          <a:xfrm>
            <a:off x="4885863" y="3743638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5"/>
          <p:cNvSpPr/>
          <p:nvPr/>
        </p:nvSpPr>
        <p:spPr>
          <a:xfrm>
            <a:off x="7388863" y="3743638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5"/>
          <p:cNvSpPr txBox="1"/>
          <p:nvPr>
            <p:ph idx="1" type="body"/>
          </p:nvPr>
        </p:nvSpPr>
        <p:spPr>
          <a:xfrm>
            <a:off x="311700" y="1152475"/>
            <a:ext cx="85206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600">
                <a:latin typeface="Nanum Gothic Coding"/>
                <a:ea typeface="Nanum Gothic Coding"/>
                <a:cs typeface="Nanum Gothic Coding"/>
                <a:sym typeface="Nanum Gothic Coding"/>
              </a:rPr>
              <a:t>P(X</a:t>
            </a:r>
            <a:r>
              <a:rPr baseline="-25000" lang="en-GB" sz="3600"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3600">
                <a:latin typeface="Nanum Gothic Coding"/>
                <a:ea typeface="Nanum Gothic Coding"/>
                <a:cs typeface="Nanum Gothic Coding"/>
                <a:sym typeface="Nanum Gothic Coding"/>
              </a:rPr>
              <a:t>≥c </a:t>
            </a:r>
            <a:r>
              <a:rPr lang="en-GB" sz="3600"/>
              <a:t>|</a:t>
            </a:r>
            <a:r>
              <a:rPr lang="en-GB" sz="2400">
                <a:latin typeface="Nanum Gothic Coding"/>
                <a:ea typeface="Nanum Gothic Coding"/>
                <a:cs typeface="Nanum Gothic Coding"/>
                <a:sym typeface="Nanum Gothic Coding"/>
              </a:rPr>
              <a:t> 1</a:t>
            </a:r>
            <a:r>
              <a:rPr baseline="30000" lang="en-GB" sz="2400">
                <a:latin typeface="Nanum Gothic Coding"/>
                <a:ea typeface="Nanum Gothic Coding"/>
                <a:cs typeface="Nanum Gothic Coding"/>
                <a:sym typeface="Nanum Gothic Coding"/>
              </a:rPr>
              <a:t>st </a:t>
            </a:r>
            <a:r>
              <a:rPr lang="en-GB" sz="2400">
                <a:latin typeface="Nanum Gothic Coding"/>
                <a:ea typeface="Nanum Gothic Coding"/>
                <a:cs typeface="Nanum Gothic Coding"/>
                <a:sym typeface="Nanum Gothic Coding"/>
              </a:rPr>
              <a:t>point is nearest to the origin</a:t>
            </a:r>
            <a:r>
              <a:rPr lang="en-GB" sz="3600">
                <a:latin typeface="Nanum Gothic Coding"/>
                <a:ea typeface="Nanum Gothic Coding"/>
                <a:cs typeface="Nanum Gothic Coding"/>
                <a:sym typeface="Nanum Gothic Coding"/>
              </a:rPr>
              <a:t>) =   </a:t>
            </a:r>
            <a:endParaRPr sz="3600"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333" name="Google Shape;333;p25"/>
          <p:cNvSpPr txBox="1"/>
          <p:nvPr/>
        </p:nvSpPr>
        <p:spPr>
          <a:xfrm>
            <a:off x="3830850" y="1872275"/>
            <a:ext cx="126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grpSp>
        <p:nvGrpSpPr>
          <p:cNvPr id="334" name="Google Shape;334;p25"/>
          <p:cNvGrpSpPr/>
          <p:nvPr/>
        </p:nvGrpSpPr>
        <p:grpSpPr>
          <a:xfrm>
            <a:off x="3202150" y="1672175"/>
            <a:ext cx="6148663" cy="1139100"/>
            <a:chOff x="311700" y="2060100"/>
            <a:chExt cx="6148663" cy="1139100"/>
          </a:xfrm>
        </p:grpSpPr>
        <p:sp>
          <p:nvSpPr>
            <p:cNvPr id="335" name="Google Shape;335;p25"/>
            <p:cNvSpPr txBox="1"/>
            <p:nvPr/>
          </p:nvSpPr>
          <p:spPr>
            <a:xfrm>
              <a:off x="940388" y="2288875"/>
              <a:ext cx="12615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(dx</a:t>
              </a:r>
              <a:r>
                <a:rPr baseline="-25000" lang="en-GB" sz="36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1</a:t>
              </a:r>
              <a:r>
                <a:rPr lang="en-GB" sz="36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)</a:t>
              </a:r>
              <a:endParaRPr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sp>
          <p:nvSpPr>
            <p:cNvPr id="336" name="Google Shape;336;p25"/>
            <p:cNvSpPr txBox="1"/>
            <p:nvPr/>
          </p:nvSpPr>
          <p:spPr>
            <a:xfrm>
              <a:off x="1968463" y="2288875"/>
              <a:ext cx="44919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(1-x</a:t>
              </a:r>
              <a:r>
                <a:rPr baseline="-25000" lang="en-GB" sz="36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1</a:t>
              </a:r>
              <a:r>
                <a:rPr lang="en-GB" sz="36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)</a:t>
              </a:r>
              <a:r>
                <a:rPr baseline="30000" lang="en-GB" sz="36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(n-1)</a:t>
              </a:r>
              <a:endParaRPr baseline="30000"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sp>
          <p:nvSpPr>
            <p:cNvPr id="337" name="Google Shape;337;p25"/>
            <p:cNvSpPr txBox="1"/>
            <p:nvPr/>
          </p:nvSpPr>
          <p:spPr>
            <a:xfrm>
              <a:off x="311700" y="2060100"/>
              <a:ext cx="5985000" cy="113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2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∫</a:t>
              </a:r>
              <a:endParaRPr sz="62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338" name="Google Shape;338;p25"/>
            <p:cNvGrpSpPr/>
            <p:nvPr/>
          </p:nvGrpSpPr>
          <p:grpSpPr>
            <a:xfrm>
              <a:off x="311700" y="2192975"/>
              <a:ext cx="559200" cy="962250"/>
              <a:chOff x="2592575" y="1056575"/>
              <a:chExt cx="559200" cy="962250"/>
            </a:xfrm>
          </p:grpSpPr>
          <p:sp>
            <p:nvSpPr>
              <p:cNvPr id="339" name="Google Shape;339;p25"/>
              <p:cNvSpPr txBox="1"/>
              <p:nvPr/>
            </p:nvSpPr>
            <p:spPr>
              <a:xfrm>
                <a:off x="2592575" y="1557125"/>
                <a:ext cx="4017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Nanum Gothic Coding"/>
                    <a:ea typeface="Nanum Gothic Coding"/>
                    <a:cs typeface="Nanum Gothic Coding"/>
                    <a:sym typeface="Nanum Gothic Coding"/>
                  </a:rPr>
                  <a:t>c</a:t>
                </a:r>
                <a:endParaRPr sz="18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340" name="Google Shape;340;p25"/>
              <p:cNvSpPr txBox="1"/>
              <p:nvPr/>
            </p:nvSpPr>
            <p:spPr>
              <a:xfrm>
                <a:off x="2750075" y="1056575"/>
                <a:ext cx="4017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Nanum Gothic Coding"/>
                    <a:ea typeface="Nanum Gothic Coding"/>
                    <a:cs typeface="Nanum Gothic Coding"/>
                    <a:sym typeface="Nanum Gothic Coding"/>
                  </a:rPr>
                  <a:t>1</a:t>
                </a:r>
                <a:endParaRPr sz="18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</p:grpSp>
      </p:grpSp>
      <p:sp>
        <p:nvSpPr>
          <p:cNvPr id="341" name="Google Shape;341;p25"/>
          <p:cNvSpPr txBox="1"/>
          <p:nvPr/>
        </p:nvSpPr>
        <p:spPr>
          <a:xfrm>
            <a:off x="7073075" y="2011225"/>
            <a:ext cx="40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= </a:t>
            </a:r>
            <a:endParaRPr baseline="30000"/>
          </a:p>
        </p:txBody>
      </p:sp>
      <p:sp>
        <p:nvSpPr>
          <p:cNvPr id="342" name="Google Shape;342;p25"/>
          <p:cNvSpPr txBox="1"/>
          <p:nvPr/>
        </p:nvSpPr>
        <p:spPr>
          <a:xfrm>
            <a:off x="7549375" y="1672175"/>
            <a:ext cx="1627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(1-c)</a:t>
            </a:r>
            <a:r>
              <a:rPr baseline="30000" lang="en-GB"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n</a:t>
            </a:r>
            <a:endParaRPr baseline="30000"/>
          </a:p>
        </p:txBody>
      </p:sp>
      <p:cxnSp>
        <p:nvCxnSpPr>
          <p:cNvPr id="343" name="Google Shape;343;p25"/>
          <p:cNvCxnSpPr/>
          <p:nvPr/>
        </p:nvCxnSpPr>
        <p:spPr>
          <a:xfrm>
            <a:off x="7685250" y="2426925"/>
            <a:ext cx="1161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25"/>
          <p:cNvSpPr txBox="1"/>
          <p:nvPr/>
        </p:nvSpPr>
        <p:spPr>
          <a:xfrm>
            <a:off x="8035500" y="2299725"/>
            <a:ext cx="46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Approach 1 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350" name="Google Shape;350;p26"/>
          <p:cNvSpPr txBox="1"/>
          <p:nvPr>
            <p:ph idx="1" type="body"/>
          </p:nvPr>
        </p:nvSpPr>
        <p:spPr>
          <a:xfrm>
            <a:off x="311700" y="1152475"/>
            <a:ext cx="25065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Nanum Gothic Coding"/>
                <a:ea typeface="Nanum Gothic Coding"/>
                <a:cs typeface="Nanum Gothic Coding"/>
                <a:sym typeface="Nanum Gothic Coding"/>
              </a:rPr>
              <a:t>P(X</a:t>
            </a:r>
            <a:r>
              <a:rPr baseline="-25000" lang="en-GB" sz="3600"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3600">
                <a:latin typeface="Nanum Gothic Coding"/>
                <a:ea typeface="Nanum Gothic Coding"/>
                <a:cs typeface="Nanum Gothic Coding"/>
                <a:sym typeface="Nanum Gothic Coding"/>
              </a:rPr>
              <a:t>≥c) = </a:t>
            </a:r>
            <a:endParaRPr sz="3600"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3600">
                <a:latin typeface="Nanum Gothic Coding"/>
                <a:ea typeface="Nanum Gothic Coding"/>
                <a:cs typeface="Nanum Gothic Coding"/>
                <a:sym typeface="Nanum Gothic Coding"/>
              </a:rPr>
              <a:t>  </a:t>
            </a:r>
            <a:endParaRPr sz="3600"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351" name="Google Shape;351;p26"/>
          <p:cNvSpPr txBox="1"/>
          <p:nvPr/>
        </p:nvSpPr>
        <p:spPr>
          <a:xfrm>
            <a:off x="311700" y="1983175"/>
            <a:ext cx="87681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P(X</a:t>
            </a:r>
            <a:r>
              <a:rPr baseline="-25000" lang="en-GB"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≥c </a:t>
            </a:r>
            <a:r>
              <a:rPr lang="en-GB" sz="3600">
                <a:solidFill>
                  <a:schemeClr val="lt2"/>
                </a:solidFill>
              </a:rPr>
              <a:t>|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1</a:t>
            </a:r>
            <a:r>
              <a:rPr baseline="30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st 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point is nearest to the origin</a:t>
            </a:r>
            <a:r>
              <a:rPr lang="en-GB"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) +</a:t>
            </a:r>
            <a:endParaRPr sz="36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P(X</a:t>
            </a:r>
            <a:r>
              <a:rPr baseline="-25000" lang="en-GB"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≥c </a:t>
            </a:r>
            <a:r>
              <a:rPr lang="en-GB" sz="3600">
                <a:solidFill>
                  <a:schemeClr val="lt2"/>
                </a:solidFill>
              </a:rPr>
              <a:t>|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2</a:t>
            </a:r>
            <a:r>
              <a:rPr baseline="30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nt 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point is nearest to the origin</a:t>
            </a:r>
            <a:r>
              <a:rPr lang="en-GB"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) + </a:t>
            </a:r>
            <a:endParaRPr sz="36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P(X</a:t>
            </a:r>
            <a:r>
              <a:rPr baseline="-25000" lang="en-GB"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≥c </a:t>
            </a:r>
            <a:r>
              <a:rPr lang="en-GB" sz="3600">
                <a:solidFill>
                  <a:schemeClr val="lt2"/>
                </a:solidFill>
              </a:rPr>
              <a:t>|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3</a:t>
            </a:r>
            <a:r>
              <a:rPr baseline="30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rd 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point is nearest to the origin</a:t>
            </a:r>
            <a:r>
              <a:rPr lang="en-GB"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) + </a:t>
            </a:r>
            <a:endParaRPr sz="36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… </a:t>
            </a:r>
            <a:endParaRPr sz="36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Approach 1 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357" name="Google Shape;357;p27"/>
          <p:cNvSpPr txBox="1"/>
          <p:nvPr>
            <p:ph idx="1" type="body"/>
          </p:nvPr>
        </p:nvSpPr>
        <p:spPr>
          <a:xfrm>
            <a:off x="311700" y="1152475"/>
            <a:ext cx="8520600" cy="22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Nanum Gothic Coding"/>
                <a:ea typeface="Nanum Gothic Coding"/>
                <a:cs typeface="Nanum Gothic Coding"/>
                <a:sym typeface="Nanum Gothic Coding"/>
              </a:rPr>
              <a:t>As points are drawn randomly and uniformly, each point is equally likely to be the first point</a:t>
            </a:r>
            <a:endParaRPr sz="3600"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3600">
                <a:latin typeface="Nanum Gothic Coding"/>
                <a:ea typeface="Nanum Gothic Coding"/>
                <a:cs typeface="Nanum Gothic Coding"/>
                <a:sym typeface="Nanum Gothic Coding"/>
              </a:rPr>
              <a:t>  </a:t>
            </a:r>
            <a:endParaRPr sz="3600"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grpSp>
        <p:nvGrpSpPr>
          <p:cNvPr id="358" name="Google Shape;358;p27"/>
          <p:cNvGrpSpPr/>
          <p:nvPr/>
        </p:nvGrpSpPr>
        <p:grpSpPr>
          <a:xfrm>
            <a:off x="117425" y="2869925"/>
            <a:ext cx="9163850" cy="1366450"/>
            <a:chOff x="117425" y="2869925"/>
            <a:chExt cx="9163850" cy="1366450"/>
          </a:xfrm>
        </p:grpSpPr>
        <p:sp>
          <p:nvSpPr>
            <p:cNvPr id="359" name="Google Shape;359;p27"/>
            <p:cNvSpPr txBox="1"/>
            <p:nvPr/>
          </p:nvSpPr>
          <p:spPr>
            <a:xfrm>
              <a:off x="117425" y="3183700"/>
              <a:ext cx="84312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36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 </a:t>
              </a:r>
              <a:r>
                <a:rPr lang="en-GB" sz="36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P(X</a:t>
              </a:r>
              <a:r>
                <a:rPr baseline="-25000" lang="en-GB" sz="36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1</a:t>
              </a:r>
              <a:r>
                <a:rPr lang="en-GB" sz="36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≥c </a:t>
              </a:r>
              <a:r>
                <a:rPr lang="en-GB" sz="3600">
                  <a:solidFill>
                    <a:schemeClr val="lt2"/>
                  </a:solidFill>
                </a:rPr>
                <a:t>|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 i</a:t>
              </a:r>
              <a:r>
                <a:rPr baseline="30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th</a:t>
              </a:r>
              <a:r>
                <a:rPr baseline="30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 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point is nearest to origin</a:t>
              </a:r>
              <a:r>
                <a:rPr lang="en-GB" sz="36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) =</a:t>
              </a:r>
              <a:endParaRPr/>
            </a:p>
          </p:txBody>
        </p:sp>
        <p:grpSp>
          <p:nvGrpSpPr>
            <p:cNvPr id="360" name="Google Shape;360;p27"/>
            <p:cNvGrpSpPr/>
            <p:nvPr/>
          </p:nvGrpSpPr>
          <p:grpSpPr>
            <a:xfrm>
              <a:off x="7654075" y="2869925"/>
              <a:ext cx="1627200" cy="1366450"/>
              <a:chOff x="7516800" y="2869925"/>
              <a:chExt cx="1627200" cy="1366450"/>
            </a:xfrm>
          </p:grpSpPr>
          <p:sp>
            <p:nvSpPr>
              <p:cNvPr id="361" name="Google Shape;361;p27"/>
              <p:cNvSpPr txBox="1"/>
              <p:nvPr/>
            </p:nvSpPr>
            <p:spPr>
              <a:xfrm>
                <a:off x="7516800" y="2869925"/>
                <a:ext cx="1627200" cy="73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GB" sz="3600">
                    <a:solidFill>
                      <a:schemeClr val="lt2"/>
                    </a:solidFill>
                    <a:latin typeface="Nanum Gothic Coding"/>
                    <a:ea typeface="Nanum Gothic Coding"/>
                    <a:cs typeface="Nanum Gothic Coding"/>
                    <a:sym typeface="Nanum Gothic Coding"/>
                  </a:rPr>
                  <a:t>(1-c)</a:t>
                </a:r>
                <a:r>
                  <a:rPr baseline="30000" lang="en-GB" sz="3600">
                    <a:solidFill>
                      <a:schemeClr val="lt2"/>
                    </a:solidFill>
                    <a:latin typeface="Nanum Gothic Coding"/>
                    <a:ea typeface="Nanum Gothic Coding"/>
                    <a:cs typeface="Nanum Gothic Coding"/>
                    <a:sym typeface="Nanum Gothic Coding"/>
                  </a:rPr>
                  <a:t>n</a:t>
                </a:r>
                <a:endParaRPr baseline="30000"/>
              </a:p>
            </p:txBody>
          </p:sp>
          <p:cxnSp>
            <p:nvCxnSpPr>
              <p:cNvPr id="362" name="Google Shape;362;p27"/>
              <p:cNvCxnSpPr/>
              <p:nvPr/>
            </p:nvCxnSpPr>
            <p:spPr>
              <a:xfrm>
                <a:off x="7652675" y="3624675"/>
                <a:ext cx="1161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63" name="Google Shape;363;p27"/>
              <p:cNvSpPr txBox="1"/>
              <p:nvPr/>
            </p:nvSpPr>
            <p:spPr>
              <a:xfrm>
                <a:off x="8002925" y="3497475"/>
                <a:ext cx="460800" cy="73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GB" sz="3600">
                    <a:solidFill>
                      <a:schemeClr val="lt2"/>
                    </a:solidFill>
                    <a:latin typeface="Nanum Gothic Coding"/>
                    <a:ea typeface="Nanum Gothic Coding"/>
                    <a:cs typeface="Nanum Gothic Coding"/>
                    <a:sym typeface="Nanum Gothic Coding"/>
                  </a:rPr>
                  <a:t>n</a:t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Approach 1 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369" name="Google Shape;369;p28"/>
          <p:cNvSpPr txBox="1"/>
          <p:nvPr>
            <p:ph idx="1" type="body"/>
          </p:nvPr>
        </p:nvSpPr>
        <p:spPr>
          <a:xfrm>
            <a:off x="311700" y="1152475"/>
            <a:ext cx="25065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Nanum Gothic Coding"/>
                <a:ea typeface="Nanum Gothic Coding"/>
                <a:cs typeface="Nanum Gothic Coding"/>
                <a:sym typeface="Nanum Gothic Coding"/>
              </a:rPr>
              <a:t>P(X</a:t>
            </a:r>
            <a:r>
              <a:rPr baseline="-25000" lang="en-GB" sz="3600"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3600">
                <a:latin typeface="Nanum Gothic Coding"/>
                <a:ea typeface="Nanum Gothic Coding"/>
                <a:cs typeface="Nanum Gothic Coding"/>
                <a:sym typeface="Nanum Gothic Coding"/>
              </a:rPr>
              <a:t>≥c) = </a:t>
            </a:r>
            <a:endParaRPr sz="3600"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3600">
                <a:latin typeface="Nanum Gothic Coding"/>
                <a:ea typeface="Nanum Gothic Coding"/>
                <a:cs typeface="Nanum Gothic Coding"/>
                <a:sym typeface="Nanum Gothic Coding"/>
              </a:rPr>
              <a:t>  </a:t>
            </a:r>
            <a:endParaRPr sz="3600"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370" name="Google Shape;370;p28"/>
          <p:cNvSpPr txBox="1"/>
          <p:nvPr/>
        </p:nvSpPr>
        <p:spPr>
          <a:xfrm>
            <a:off x="311700" y="1983175"/>
            <a:ext cx="87681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P(X</a:t>
            </a:r>
            <a:r>
              <a:rPr baseline="-25000" lang="en-GB"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≥c </a:t>
            </a:r>
            <a:r>
              <a:rPr lang="en-GB" sz="3600">
                <a:solidFill>
                  <a:schemeClr val="lt2"/>
                </a:solidFill>
              </a:rPr>
              <a:t>|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1</a:t>
            </a:r>
            <a:r>
              <a:rPr baseline="30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st 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point is nearest to the origin</a:t>
            </a:r>
            <a:r>
              <a:rPr lang="en-GB"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) +</a:t>
            </a:r>
            <a:endParaRPr sz="36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P(X</a:t>
            </a:r>
            <a:r>
              <a:rPr baseline="-25000" lang="en-GB"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≥c </a:t>
            </a:r>
            <a:r>
              <a:rPr lang="en-GB" sz="3600">
                <a:solidFill>
                  <a:schemeClr val="lt2"/>
                </a:solidFill>
              </a:rPr>
              <a:t>|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2</a:t>
            </a:r>
            <a:r>
              <a:rPr baseline="30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nt 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point is nearest to the origin</a:t>
            </a:r>
            <a:r>
              <a:rPr lang="en-GB"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) + </a:t>
            </a:r>
            <a:endParaRPr sz="36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P(X</a:t>
            </a:r>
            <a:r>
              <a:rPr baseline="-25000" lang="en-GB"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≥c </a:t>
            </a:r>
            <a:r>
              <a:rPr lang="en-GB" sz="3600">
                <a:solidFill>
                  <a:schemeClr val="lt2"/>
                </a:solidFill>
              </a:rPr>
              <a:t>|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3</a:t>
            </a:r>
            <a:r>
              <a:rPr baseline="30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rd 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point is nearest to the origin</a:t>
            </a:r>
            <a:r>
              <a:rPr lang="en-GB"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) + </a:t>
            </a:r>
            <a:endParaRPr sz="36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… </a:t>
            </a:r>
            <a:endParaRPr sz="36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grpSp>
        <p:nvGrpSpPr>
          <p:cNvPr id="371" name="Google Shape;371;p28"/>
          <p:cNvGrpSpPr/>
          <p:nvPr/>
        </p:nvGrpSpPr>
        <p:grpSpPr>
          <a:xfrm>
            <a:off x="3377400" y="808400"/>
            <a:ext cx="1627200" cy="1366450"/>
            <a:chOff x="7516800" y="2869925"/>
            <a:chExt cx="1627200" cy="1366450"/>
          </a:xfrm>
        </p:grpSpPr>
        <p:sp>
          <p:nvSpPr>
            <p:cNvPr id="372" name="Google Shape;372;p28"/>
            <p:cNvSpPr txBox="1"/>
            <p:nvPr/>
          </p:nvSpPr>
          <p:spPr>
            <a:xfrm>
              <a:off x="7516800" y="2869925"/>
              <a:ext cx="16272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36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(1-c)</a:t>
              </a:r>
              <a:r>
                <a:rPr baseline="30000" lang="en-GB" sz="36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n</a:t>
              </a:r>
              <a:endParaRPr baseline="30000"/>
            </a:p>
          </p:txBody>
        </p:sp>
        <p:cxnSp>
          <p:nvCxnSpPr>
            <p:cNvPr id="373" name="Google Shape;373;p28"/>
            <p:cNvCxnSpPr/>
            <p:nvPr/>
          </p:nvCxnSpPr>
          <p:spPr>
            <a:xfrm>
              <a:off x="7652675" y="3624675"/>
              <a:ext cx="11613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4" name="Google Shape;374;p28"/>
            <p:cNvSpPr txBox="1"/>
            <p:nvPr/>
          </p:nvSpPr>
          <p:spPr>
            <a:xfrm>
              <a:off x="8002925" y="3497475"/>
              <a:ext cx="460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36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n</a:t>
              </a:r>
              <a:endParaRPr/>
            </a:p>
          </p:txBody>
        </p:sp>
      </p:grpSp>
      <p:sp>
        <p:nvSpPr>
          <p:cNvPr id="375" name="Google Shape;375;p28"/>
          <p:cNvSpPr txBox="1"/>
          <p:nvPr/>
        </p:nvSpPr>
        <p:spPr>
          <a:xfrm>
            <a:off x="2942700" y="1122175"/>
            <a:ext cx="434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n</a:t>
            </a:r>
            <a:endParaRPr/>
          </a:p>
        </p:txBody>
      </p:sp>
      <p:sp>
        <p:nvSpPr>
          <p:cNvPr id="376" name="Google Shape;376;p28"/>
          <p:cNvSpPr txBox="1"/>
          <p:nvPr/>
        </p:nvSpPr>
        <p:spPr>
          <a:xfrm>
            <a:off x="4941000" y="1131000"/>
            <a:ext cx="314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= (1-c)</a:t>
            </a:r>
            <a:r>
              <a:rPr baseline="30000" lang="en-GB"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n</a:t>
            </a:r>
            <a:r>
              <a:rPr lang="en-GB" sz="3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Approach 1 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382" name="Google Shape;382;p29"/>
          <p:cNvSpPr txBox="1"/>
          <p:nvPr>
            <p:ph idx="1" type="body"/>
          </p:nvPr>
        </p:nvSpPr>
        <p:spPr>
          <a:xfrm>
            <a:off x="151525" y="1152475"/>
            <a:ext cx="86805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Nanum Gothic Coding"/>
                <a:ea typeface="Nanum Gothic Coding"/>
                <a:cs typeface="Nanum Gothic Coding"/>
                <a:sym typeface="Nanum Gothic Coding"/>
              </a:rPr>
              <a:t>Denote</a:t>
            </a:r>
            <a:r>
              <a:rPr lang="en-GB" sz="3000">
                <a:latin typeface="Nanum Gothic Coding"/>
                <a:ea typeface="Nanum Gothic Coding"/>
                <a:cs typeface="Nanum Gothic Coding"/>
                <a:sym typeface="Nanum Gothic Coding"/>
              </a:rPr>
              <a:t> P</a:t>
            </a:r>
            <a:r>
              <a:rPr baseline="-25000" lang="en-GB" sz="3000">
                <a:latin typeface="Nanum Gothic Coding"/>
                <a:ea typeface="Nanum Gothic Coding"/>
                <a:cs typeface="Nanum Gothic Coding"/>
                <a:sym typeface="Nanum Gothic Coding"/>
              </a:rPr>
              <a:t>i,j</a:t>
            </a:r>
            <a:r>
              <a:rPr lang="en-GB" sz="3000">
                <a:latin typeface="Nanum Gothic Coding"/>
                <a:ea typeface="Nanum Gothic Coding"/>
                <a:cs typeface="Nanum Gothic Coding"/>
                <a:sym typeface="Nanum Gothic Coding"/>
              </a:rPr>
              <a:t>(</a:t>
            </a:r>
            <a:r>
              <a:rPr lang="en-GB" sz="3000"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3000"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3000">
                <a:latin typeface="Nanum Gothic Coding"/>
                <a:ea typeface="Nanum Gothic Coding"/>
                <a:cs typeface="Nanum Gothic Coding"/>
                <a:sym typeface="Nanum Gothic Coding"/>
              </a:rPr>
              <a:t>≥c</a:t>
            </a:r>
            <a:r>
              <a:rPr lang="en-GB" sz="3000">
                <a:latin typeface="Nanum Gothic Coding"/>
                <a:ea typeface="Nanum Gothic Coding"/>
                <a:cs typeface="Nanum Gothic Coding"/>
                <a:sym typeface="Nanum Gothic Coding"/>
              </a:rPr>
              <a:t>) = P(X</a:t>
            </a:r>
            <a:r>
              <a:rPr baseline="-25000" lang="en-GB" sz="3000"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3000">
                <a:latin typeface="Nanum Gothic Coding"/>
                <a:ea typeface="Nanum Gothic Coding"/>
                <a:cs typeface="Nanum Gothic Coding"/>
                <a:sym typeface="Nanum Gothic Coding"/>
              </a:rPr>
              <a:t>≥c </a:t>
            </a:r>
            <a:r>
              <a:rPr lang="en-GB" sz="3000"/>
              <a:t>|</a:t>
            </a:r>
            <a:r>
              <a:rPr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r>
              <a:rPr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i,j : order of dist from O</a:t>
            </a:r>
            <a:r>
              <a:rPr lang="en-GB" sz="3000">
                <a:latin typeface="Nanum Gothic Coding"/>
                <a:ea typeface="Nanum Gothic Coding"/>
                <a:cs typeface="Nanum Gothic Coding"/>
                <a:sym typeface="Nanum Gothic Coding"/>
              </a:rPr>
              <a:t>)</a:t>
            </a:r>
            <a:endParaRPr sz="3400"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400"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383" name="Google Shape;383;p29"/>
          <p:cNvSpPr txBox="1"/>
          <p:nvPr>
            <p:ph idx="1" type="body"/>
          </p:nvPr>
        </p:nvSpPr>
        <p:spPr>
          <a:xfrm>
            <a:off x="151525" y="2120575"/>
            <a:ext cx="46503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>
                <a:latin typeface="Nanum Gothic Coding"/>
                <a:ea typeface="Nanum Gothic Coding"/>
                <a:cs typeface="Nanum Gothic Coding"/>
                <a:sym typeface="Nanum Gothic Coding"/>
              </a:rPr>
              <a:t>Denote</a:t>
            </a:r>
            <a:r>
              <a:rPr lang="en-GB" sz="3000">
                <a:latin typeface="Nanum Gothic Coding"/>
                <a:ea typeface="Nanum Gothic Coding"/>
                <a:cs typeface="Nanum Gothic Coding"/>
                <a:sym typeface="Nanum Gothic Coding"/>
              </a:rPr>
              <a:t> P</a:t>
            </a:r>
            <a:r>
              <a:rPr baseline="-25000" lang="en-GB" sz="3000">
                <a:latin typeface="Nanum Gothic Coding"/>
                <a:ea typeface="Nanum Gothic Coding"/>
                <a:cs typeface="Nanum Gothic Coding"/>
                <a:sym typeface="Nanum Gothic Coding"/>
              </a:rPr>
              <a:t>i,j</a:t>
            </a:r>
            <a:r>
              <a:rPr lang="en-GB" sz="3000">
                <a:latin typeface="Nanum Gothic Coding"/>
                <a:ea typeface="Nanum Gothic Coding"/>
                <a:cs typeface="Nanum Gothic Coding"/>
                <a:sym typeface="Nanum Gothic Coding"/>
              </a:rPr>
              <a:t>(X</a:t>
            </a:r>
            <a:r>
              <a:rPr baseline="-25000" lang="en-GB" sz="3000"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3000">
                <a:latin typeface="Nanum Gothic Coding"/>
                <a:ea typeface="Nanum Gothic Coding"/>
                <a:cs typeface="Nanum Gothic Coding"/>
                <a:sym typeface="Nanum Gothic Coding"/>
              </a:rPr>
              <a:t>≥c, X</a:t>
            </a:r>
            <a:r>
              <a:rPr baseline="-25000" lang="en-GB" sz="3000">
                <a:latin typeface="Nanum Gothic Coding"/>
                <a:ea typeface="Nanum Gothic Coding"/>
                <a:cs typeface="Nanum Gothic Coding"/>
                <a:sym typeface="Nanum Gothic Coding"/>
              </a:rPr>
              <a:t>2</a:t>
            </a:r>
            <a:r>
              <a:rPr lang="en-GB" sz="3000">
                <a:latin typeface="Nanum Gothic Coding"/>
                <a:ea typeface="Nanum Gothic Coding"/>
                <a:cs typeface="Nanum Gothic Coding"/>
                <a:sym typeface="Nanum Gothic Coding"/>
              </a:rPr>
              <a:t>≥c</a:t>
            </a:r>
            <a:r>
              <a:rPr lang="en-GB" sz="3000">
                <a:latin typeface="Nanum Gothic Coding"/>
                <a:ea typeface="Nanum Gothic Coding"/>
                <a:cs typeface="Nanum Gothic Coding"/>
                <a:sym typeface="Nanum Gothic Coding"/>
              </a:rPr>
              <a:t>) = </a:t>
            </a:r>
            <a:endParaRPr sz="3400"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grpSp>
        <p:nvGrpSpPr>
          <p:cNvPr id="384" name="Google Shape;384;p29"/>
          <p:cNvGrpSpPr/>
          <p:nvPr/>
        </p:nvGrpSpPr>
        <p:grpSpPr>
          <a:xfrm>
            <a:off x="4637250" y="1788050"/>
            <a:ext cx="5383725" cy="1447200"/>
            <a:chOff x="4637250" y="1788050"/>
            <a:chExt cx="5383725" cy="1447200"/>
          </a:xfrm>
        </p:grpSpPr>
        <p:sp>
          <p:nvSpPr>
            <p:cNvPr id="385" name="Google Shape;385;p29"/>
            <p:cNvSpPr txBox="1"/>
            <p:nvPr/>
          </p:nvSpPr>
          <p:spPr>
            <a:xfrm>
              <a:off x="5257800" y="1920775"/>
              <a:ext cx="835200" cy="113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2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∫</a:t>
              </a:r>
              <a:endParaRPr/>
            </a:p>
          </p:txBody>
        </p:sp>
        <p:sp>
          <p:nvSpPr>
            <p:cNvPr id="386" name="Google Shape;386;p29"/>
            <p:cNvSpPr txBox="1"/>
            <p:nvPr/>
          </p:nvSpPr>
          <p:spPr>
            <a:xfrm>
              <a:off x="5785575" y="2167075"/>
              <a:ext cx="42354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30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dx</a:t>
              </a:r>
              <a:r>
                <a:rPr baseline="-25000" lang="en-GB" sz="30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1</a:t>
              </a:r>
              <a:r>
                <a:rPr lang="en-GB" sz="30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dx</a:t>
              </a:r>
              <a:r>
                <a:rPr baseline="-25000" lang="en-GB" sz="30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2</a:t>
              </a:r>
              <a:r>
                <a:rPr lang="en-GB" sz="30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(1-x</a:t>
              </a:r>
              <a:r>
                <a:rPr baseline="-25000" lang="en-GB" sz="30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1</a:t>
              </a:r>
              <a:r>
                <a:rPr lang="en-GB" sz="30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-x</a:t>
              </a:r>
              <a:r>
                <a:rPr baseline="-25000" lang="en-GB" sz="30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2</a:t>
              </a:r>
              <a:r>
                <a:rPr lang="en-GB" sz="30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)</a:t>
              </a:r>
              <a:r>
                <a:rPr baseline="30000" lang="en-GB" sz="30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(n-2)</a:t>
              </a:r>
              <a:endParaRPr baseline="30000"/>
            </a:p>
          </p:txBody>
        </p:sp>
        <p:sp>
          <p:nvSpPr>
            <p:cNvPr id="387" name="Google Shape;387;p29"/>
            <p:cNvSpPr txBox="1"/>
            <p:nvPr/>
          </p:nvSpPr>
          <p:spPr>
            <a:xfrm>
              <a:off x="4800600" y="1920775"/>
              <a:ext cx="835200" cy="113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2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∫</a:t>
              </a:r>
              <a:endParaRPr/>
            </a:p>
          </p:txBody>
        </p:sp>
        <p:sp>
          <p:nvSpPr>
            <p:cNvPr id="388" name="Google Shape;388;p29"/>
            <p:cNvSpPr txBox="1"/>
            <p:nvPr/>
          </p:nvSpPr>
          <p:spPr>
            <a:xfrm>
              <a:off x="5359575" y="2742650"/>
              <a:ext cx="835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20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x</a:t>
              </a:r>
              <a:r>
                <a:rPr baseline="-25000" lang="en-GB" sz="20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2</a:t>
              </a:r>
              <a:r>
                <a:rPr lang="en-GB" sz="20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=c</a:t>
              </a:r>
              <a:endParaRPr/>
            </a:p>
          </p:txBody>
        </p:sp>
        <p:sp>
          <p:nvSpPr>
            <p:cNvPr id="389" name="Google Shape;389;p29"/>
            <p:cNvSpPr txBox="1"/>
            <p:nvPr/>
          </p:nvSpPr>
          <p:spPr>
            <a:xfrm>
              <a:off x="5410200" y="1788050"/>
              <a:ext cx="835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20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x</a:t>
              </a:r>
              <a:r>
                <a:rPr baseline="-25000" lang="en-GB" sz="20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2</a:t>
              </a:r>
              <a:r>
                <a:rPr lang="en-GB" sz="20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=1</a:t>
              </a:r>
              <a:endParaRPr/>
            </a:p>
          </p:txBody>
        </p:sp>
        <p:sp>
          <p:nvSpPr>
            <p:cNvPr id="390" name="Google Shape;390;p29"/>
            <p:cNvSpPr txBox="1"/>
            <p:nvPr/>
          </p:nvSpPr>
          <p:spPr>
            <a:xfrm>
              <a:off x="4637250" y="2742650"/>
              <a:ext cx="835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20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x</a:t>
              </a:r>
              <a:r>
                <a:rPr baseline="-25000" lang="en-GB" sz="20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1</a:t>
              </a:r>
              <a:r>
                <a:rPr lang="en-GB" sz="20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=c</a:t>
              </a:r>
              <a:endParaRPr/>
            </a:p>
          </p:txBody>
        </p:sp>
        <p:sp>
          <p:nvSpPr>
            <p:cNvPr id="391" name="Google Shape;391;p29"/>
            <p:cNvSpPr txBox="1"/>
            <p:nvPr/>
          </p:nvSpPr>
          <p:spPr>
            <a:xfrm>
              <a:off x="4800600" y="1788050"/>
              <a:ext cx="835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20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x</a:t>
              </a:r>
              <a:r>
                <a:rPr baseline="-25000" lang="en-GB" sz="20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1</a:t>
              </a:r>
              <a:r>
                <a:rPr lang="en-GB" sz="20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=1</a:t>
              </a:r>
              <a:endParaRPr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grpSp>
        <p:nvGrpSpPr>
          <p:cNvPr id="392" name="Google Shape;392;p29"/>
          <p:cNvGrpSpPr/>
          <p:nvPr/>
        </p:nvGrpSpPr>
        <p:grpSpPr>
          <a:xfrm>
            <a:off x="4251600" y="3327225"/>
            <a:ext cx="3701400" cy="1282200"/>
            <a:chOff x="4251600" y="3327225"/>
            <a:chExt cx="3701400" cy="1282200"/>
          </a:xfrm>
        </p:grpSpPr>
        <p:sp>
          <p:nvSpPr>
            <p:cNvPr id="393" name="Google Shape;393;p29"/>
            <p:cNvSpPr txBox="1"/>
            <p:nvPr/>
          </p:nvSpPr>
          <p:spPr>
            <a:xfrm>
              <a:off x="4251600" y="3636200"/>
              <a:ext cx="3858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30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= </a:t>
              </a:r>
              <a:endParaRPr/>
            </a:p>
          </p:txBody>
        </p:sp>
        <p:sp>
          <p:nvSpPr>
            <p:cNvPr id="394" name="Google Shape;394;p29"/>
            <p:cNvSpPr txBox="1"/>
            <p:nvPr/>
          </p:nvSpPr>
          <p:spPr>
            <a:xfrm>
              <a:off x="4953000" y="3327225"/>
              <a:ext cx="3000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30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(1-2c)</a:t>
              </a:r>
              <a:r>
                <a:rPr baseline="30000" lang="en-GB" sz="30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n</a:t>
              </a:r>
              <a:endParaRPr/>
            </a:p>
          </p:txBody>
        </p:sp>
        <p:cxnSp>
          <p:nvCxnSpPr>
            <p:cNvPr id="395" name="Google Shape;395;p29"/>
            <p:cNvCxnSpPr/>
            <p:nvPr/>
          </p:nvCxnSpPr>
          <p:spPr>
            <a:xfrm flipH="1" rot="10800000">
              <a:off x="4877400" y="3973725"/>
              <a:ext cx="1499400" cy="60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6" name="Google Shape;396;p29"/>
            <p:cNvSpPr txBox="1"/>
            <p:nvPr/>
          </p:nvSpPr>
          <p:spPr>
            <a:xfrm>
              <a:off x="4978575" y="3962925"/>
              <a:ext cx="14994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30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n(n-1)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Approach 1 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402" name="Google Shape;402;p30"/>
          <p:cNvSpPr txBox="1"/>
          <p:nvPr>
            <p:ph idx="1" type="body"/>
          </p:nvPr>
        </p:nvSpPr>
        <p:spPr>
          <a:xfrm>
            <a:off x="311700" y="2625950"/>
            <a:ext cx="78954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Nanum Gothic Coding"/>
                <a:ea typeface="Nanum Gothic Coding"/>
                <a:cs typeface="Nanum Gothic Coding"/>
                <a:sym typeface="Nanum Gothic Coding"/>
              </a:rPr>
              <a:t>P(</a:t>
            </a:r>
            <a:r>
              <a:rPr lang="en-GB" sz="3000"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3000"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3000">
                <a:latin typeface="Nanum Gothic Coding"/>
                <a:ea typeface="Nanum Gothic Coding"/>
                <a:cs typeface="Nanum Gothic Coding"/>
                <a:sym typeface="Nanum Gothic Coding"/>
              </a:rPr>
              <a:t>≥c, X</a:t>
            </a:r>
            <a:r>
              <a:rPr baseline="-25000" lang="en-GB" sz="3000">
                <a:latin typeface="Nanum Gothic Coding"/>
                <a:ea typeface="Nanum Gothic Coding"/>
                <a:cs typeface="Nanum Gothic Coding"/>
                <a:sym typeface="Nanum Gothic Coding"/>
              </a:rPr>
              <a:t>2</a:t>
            </a:r>
            <a:r>
              <a:rPr lang="en-GB" sz="3000">
                <a:latin typeface="Nanum Gothic Coding"/>
                <a:ea typeface="Nanum Gothic Coding"/>
                <a:cs typeface="Nanum Gothic Coding"/>
                <a:sym typeface="Nanum Gothic Coding"/>
              </a:rPr>
              <a:t>≥c</a:t>
            </a:r>
            <a:r>
              <a:rPr lang="en-GB" sz="3000">
                <a:latin typeface="Nanum Gothic Coding"/>
                <a:ea typeface="Nanum Gothic Coding"/>
                <a:cs typeface="Nanum Gothic Coding"/>
                <a:sym typeface="Nanum Gothic Coding"/>
              </a:rPr>
              <a:t>) = 2!</a:t>
            </a:r>
            <a:r>
              <a:rPr baseline="30000" lang="en-GB" sz="3000">
                <a:latin typeface="Nanum Gothic Coding"/>
                <a:ea typeface="Nanum Gothic Coding"/>
                <a:cs typeface="Nanum Gothic Coding"/>
                <a:sym typeface="Nanum Gothic Coding"/>
              </a:rPr>
              <a:t>n</a:t>
            </a:r>
            <a:r>
              <a:rPr lang="en-GB" sz="3000">
                <a:latin typeface="Nanum Gothic Coding"/>
                <a:ea typeface="Nanum Gothic Coding"/>
                <a:cs typeface="Nanum Gothic Coding"/>
                <a:sym typeface="Nanum Gothic Coding"/>
              </a:rPr>
              <a:t>C</a:t>
            </a:r>
            <a:r>
              <a:rPr baseline="-25000" lang="en-GB" sz="3000">
                <a:latin typeface="Nanum Gothic Coding"/>
                <a:ea typeface="Nanum Gothic Coding"/>
                <a:cs typeface="Nanum Gothic Coding"/>
                <a:sym typeface="Nanum Gothic Coding"/>
              </a:rPr>
              <a:t>2 </a:t>
            </a:r>
            <a:r>
              <a:rPr lang="en-GB" sz="3000">
                <a:latin typeface="Nanum Gothic Coding"/>
                <a:ea typeface="Nanum Gothic Coding"/>
                <a:cs typeface="Nanum Gothic Coding"/>
                <a:sym typeface="Nanum Gothic Coding"/>
              </a:rPr>
              <a:t>* </a:t>
            </a:r>
            <a:r>
              <a:rPr lang="en-GB" sz="3000">
                <a:latin typeface="Nanum Gothic Coding"/>
                <a:ea typeface="Nanum Gothic Coding"/>
                <a:cs typeface="Nanum Gothic Coding"/>
                <a:sym typeface="Nanum Gothic Coding"/>
              </a:rPr>
              <a:t>P</a:t>
            </a:r>
            <a:r>
              <a:rPr baseline="-25000" lang="en-GB" sz="3000">
                <a:latin typeface="Nanum Gothic Coding"/>
                <a:ea typeface="Nanum Gothic Coding"/>
                <a:cs typeface="Nanum Gothic Coding"/>
                <a:sym typeface="Nanum Gothic Coding"/>
              </a:rPr>
              <a:t>i,j</a:t>
            </a:r>
            <a:r>
              <a:rPr lang="en-GB" sz="3000">
                <a:latin typeface="Nanum Gothic Coding"/>
                <a:ea typeface="Nanum Gothic Coding"/>
                <a:cs typeface="Nanum Gothic Coding"/>
                <a:sym typeface="Nanum Gothic Coding"/>
              </a:rPr>
              <a:t>(X</a:t>
            </a:r>
            <a:r>
              <a:rPr baseline="-25000" lang="en-GB" sz="3000"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3000">
                <a:latin typeface="Nanum Gothic Coding"/>
                <a:ea typeface="Nanum Gothic Coding"/>
                <a:cs typeface="Nanum Gothic Coding"/>
                <a:sym typeface="Nanum Gothic Coding"/>
              </a:rPr>
              <a:t>≥c, X</a:t>
            </a:r>
            <a:r>
              <a:rPr baseline="-25000" lang="en-GB" sz="3000">
                <a:latin typeface="Nanum Gothic Coding"/>
                <a:ea typeface="Nanum Gothic Coding"/>
                <a:cs typeface="Nanum Gothic Coding"/>
                <a:sym typeface="Nanum Gothic Coding"/>
              </a:rPr>
              <a:t>2</a:t>
            </a:r>
            <a:r>
              <a:rPr lang="en-GB" sz="3000">
                <a:latin typeface="Nanum Gothic Coding"/>
                <a:ea typeface="Nanum Gothic Coding"/>
                <a:cs typeface="Nanum Gothic Coding"/>
                <a:sym typeface="Nanum Gothic Coding"/>
              </a:rPr>
              <a:t>≥c) </a:t>
            </a:r>
            <a:endParaRPr sz="3400"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400"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403" name="Google Shape;403;p30"/>
          <p:cNvSpPr txBox="1"/>
          <p:nvPr/>
        </p:nvSpPr>
        <p:spPr>
          <a:xfrm>
            <a:off x="3217625" y="33654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0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= </a:t>
            </a:r>
            <a:r>
              <a:rPr lang="en-GB" sz="30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(1-2c)</a:t>
            </a:r>
            <a:r>
              <a:rPr baseline="30000" lang="en-GB" sz="30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n</a:t>
            </a:r>
            <a:endParaRPr/>
          </a:p>
        </p:txBody>
      </p:sp>
      <p:sp>
        <p:nvSpPr>
          <p:cNvPr id="404" name="Google Shape;404;p30"/>
          <p:cNvSpPr txBox="1"/>
          <p:nvPr/>
        </p:nvSpPr>
        <p:spPr>
          <a:xfrm>
            <a:off x="311700" y="1248425"/>
            <a:ext cx="78954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0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First two points can be picked randomly uniformly with same probability</a:t>
            </a:r>
            <a:endParaRPr sz="34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Approach 1 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410" name="Google Shape;410;p31"/>
          <p:cNvSpPr txBox="1"/>
          <p:nvPr/>
        </p:nvSpPr>
        <p:spPr>
          <a:xfrm>
            <a:off x="235500" y="1248425"/>
            <a:ext cx="8832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P(X</a:t>
            </a:r>
            <a:r>
              <a:rPr baseline="-25000"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≥c, X</a:t>
            </a:r>
            <a:r>
              <a:rPr baseline="-25000"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2</a:t>
            </a: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≥c, X</a:t>
            </a:r>
            <a:r>
              <a:rPr baseline="-25000"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3</a:t>
            </a: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≥c) = 3!</a:t>
            </a:r>
            <a:r>
              <a:rPr baseline="30000"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n</a:t>
            </a: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C</a:t>
            </a:r>
            <a:r>
              <a:rPr baseline="-25000"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3 </a:t>
            </a: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* P</a:t>
            </a:r>
            <a:r>
              <a:rPr baseline="-25000"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i,j,k</a:t>
            </a: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(X</a:t>
            </a:r>
            <a:r>
              <a:rPr baseline="-25000"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≥c, X</a:t>
            </a:r>
            <a:r>
              <a:rPr baseline="-25000"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2</a:t>
            </a: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≥c, X</a:t>
            </a:r>
            <a:r>
              <a:rPr baseline="-25000"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3</a:t>
            </a: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≥c)</a:t>
            </a:r>
            <a:endParaRPr sz="29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grpSp>
        <p:nvGrpSpPr>
          <p:cNvPr id="411" name="Google Shape;411;p31"/>
          <p:cNvGrpSpPr/>
          <p:nvPr/>
        </p:nvGrpSpPr>
        <p:grpSpPr>
          <a:xfrm>
            <a:off x="3762825" y="1937800"/>
            <a:ext cx="4311000" cy="1267900"/>
            <a:chOff x="3781875" y="1930650"/>
            <a:chExt cx="4311000" cy="1267900"/>
          </a:xfrm>
        </p:grpSpPr>
        <p:sp>
          <p:nvSpPr>
            <p:cNvPr id="412" name="Google Shape;412;p31"/>
            <p:cNvSpPr txBox="1"/>
            <p:nvPr/>
          </p:nvSpPr>
          <p:spPr>
            <a:xfrm>
              <a:off x="3781875" y="2239625"/>
              <a:ext cx="3858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30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= </a:t>
              </a:r>
              <a:endParaRPr/>
            </a:p>
          </p:txBody>
        </p:sp>
        <p:sp>
          <p:nvSpPr>
            <p:cNvPr id="413" name="Google Shape;413;p31"/>
            <p:cNvSpPr txBox="1"/>
            <p:nvPr/>
          </p:nvSpPr>
          <p:spPr>
            <a:xfrm>
              <a:off x="5092875" y="1930650"/>
              <a:ext cx="3000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30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   </a:t>
              </a:r>
              <a:r>
                <a:rPr lang="en-GB" sz="30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(1-3c)</a:t>
              </a:r>
              <a:r>
                <a:rPr baseline="30000" lang="en-GB" sz="30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n</a:t>
              </a:r>
              <a:endParaRPr/>
            </a:p>
          </p:txBody>
        </p:sp>
        <p:cxnSp>
          <p:nvCxnSpPr>
            <p:cNvPr id="414" name="Google Shape;414;p31"/>
            <p:cNvCxnSpPr/>
            <p:nvPr/>
          </p:nvCxnSpPr>
          <p:spPr>
            <a:xfrm flipH="1" rot="10800000">
              <a:off x="5098100" y="2577350"/>
              <a:ext cx="2619300" cy="192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5" name="Google Shape;415;p31"/>
            <p:cNvSpPr txBox="1"/>
            <p:nvPr/>
          </p:nvSpPr>
          <p:spPr>
            <a:xfrm>
              <a:off x="5138100" y="2552050"/>
              <a:ext cx="257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30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 </a:t>
              </a:r>
              <a:r>
                <a:rPr lang="en-GB" sz="30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n(n-1)(n-2)</a:t>
              </a:r>
              <a:endParaRPr/>
            </a:p>
          </p:txBody>
        </p:sp>
        <p:sp>
          <p:nvSpPr>
            <p:cNvPr id="416" name="Google Shape;416;p31"/>
            <p:cNvSpPr txBox="1"/>
            <p:nvPr/>
          </p:nvSpPr>
          <p:spPr>
            <a:xfrm>
              <a:off x="4177275" y="2278175"/>
              <a:ext cx="9060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3!</a:t>
              </a:r>
              <a:r>
                <a:rPr baseline="30000"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n</a:t>
              </a:r>
              <a:r>
                <a:rPr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C</a:t>
              </a:r>
              <a:r>
                <a:rPr baseline="-25000"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3</a:t>
              </a:r>
              <a:endParaRPr/>
            </a:p>
          </p:txBody>
        </p:sp>
      </p:grpSp>
      <p:sp>
        <p:nvSpPr>
          <p:cNvPr id="417" name="Google Shape;417;p31"/>
          <p:cNvSpPr txBox="1"/>
          <p:nvPr/>
        </p:nvSpPr>
        <p:spPr>
          <a:xfrm>
            <a:off x="3762825" y="338667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0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= (1-3c)</a:t>
            </a:r>
            <a:r>
              <a:rPr baseline="30000" lang="en-GB" sz="30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n</a:t>
            </a:r>
            <a:endParaRPr/>
          </a:p>
        </p:txBody>
      </p:sp>
      <p:sp>
        <p:nvSpPr>
          <p:cNvPr id="418" name="Google Shape;418;p31"/>
          <p:cNvSpPr txBox="1"/>
          <p:nvPr/>
        </p:nvSpPr>
        <p:spPr>
          <a:xfrm>
            <a:off x="311700" y="430107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0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Similarly</a:t>
            </a:r>
            <a:r>
              <a:rPr lang="en-GB" sz="30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Problem Statement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Nanum Gothic Coding"/>
                <a:ea typeface="Nanum Gothic Coding"/>
                <a:cs typeface="Nanum Gothic Coding"/>
                <a:sym typeface="Nanum Gothic Coding"/>
              </a:rPr>
              <a:t>Suppose we pick n points randomly uniformly and independently from the [0,1] line segment. This will create n+1 intervals. What is the expected length of the smallest interval among these intervals? </a:t>
            </a:r>
            <a:endParaRPr sz="3200"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600"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Approach 1 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424" name="Google Shape;424;p32"/>
          <p:cNvSpPr txBox="1"/>
          <p:nvPr/>
        </p:nvSpPr>
        <p:spPr>
          <a:xfrm>
            <a:off x="311700" y="1248425"/>
            <a:ext cx="5805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P(X</a:t>
            </a:r>
            <a:r>
              <a:rPr baseline="-25000"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≥c, X</a:t>
            </a:r>
            <a:r>
              <a:rPr baseline="-25000"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2</a:t>
            </a: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≥c,..., X</a:t>
            </a:r>
            <a:r>
              <a:rPr baseline="-25000"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k</a:t>
            </a: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≥c) = </a:t>
            </a: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(1-kc)</a:t>
            </a:r>
            <a:r>
              <a:rPr baseline="30000"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n</a:t>
            </a:r>
            <a:endParaRPr sz="25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425" name="Google Shape;425;p32"/>
          <p:cNvSpPr txBox="1"/>
          <p:nvPr/>
        </p:nvSpPr>
        <p:spPr>
          <a:xfrm>
            <a:off x="6794500" y="1302275"/>
            <a:ext cx="275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w</a:t>
            </a:r>
            <a:r>
              <a:rPr lang="en-GB" sz="18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here kc ≤ 1</a:t>
            </a:r>
            <a:endParaRPr sz="18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grpSp>
        <p:nvGrpSpPr>
          <p:cNvPr id="426" name="Google Shape;426;p32"/>
          <p:cNvGrpSpPr/>
          <p:nvPr/>
        </p:nvGrpSpPr>
        <p:grpSpPr>
          <a:xfrm>
            <a:off x="366750" y="3764650"/>
            <a:ext cx="9289425" cy="946650"/>
            <a:chOff x="366750" y="3764650"/>
            <a:chExt cx="9289425" cy="946650"/>
          </a:xfrm>
        </p:grpSpPr>
        <p:sp>
          <p:nvSpPr>
            <p:cNvPr id="427" name="Google Shape;427;p32"/>
            <p:cNvSpPr txBox="1"/>
            <p:nvPr/>
          </p:nvSpPr>
          <p:spPr>
            <a:xfrm>
              <a:off x="366750" y="3764650"/>
              <a:ext cx="8410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16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A more generalised result can be proved similarly,</a:t>
              </a:r>
              <a:endParaRPr sz="16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sp>
          <p:nvSpPr>
            <p:cNvPr id="428" name="Google Shape;428;p32"/>
            <p:cNvSpPr txBox="1"/>
            <p:nvPr/>
          </p:nvSpPr>
          <p:spPr>
            <a:xfrm>
              <a:off x="366750" y="4141900"/>
              <a:ext cx="75708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P(X</a:t>
              </a:r>
              <a:r>
                <a:rPr baseline="-25000"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1</a:t>
              </a:r>
              <a:r>
                <a:rPr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≥c</a:t>
              </a:r>
              <a:r>
                <a:rPr baseline="-25000"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1</a:t>
              </a:r>
              <a:r>
                <a:rPr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, X</a:t>
              </a:r>
              <a:r>
                <a:rPr baseline="-25000"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2</a:t>
              </a:r>
              <a:r>
                <a:rPr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≥</a:t>
              </a:r>
              <a:r>
                <a:rPr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c</a:t>
              </a:r>
              <a:r>
                <a:rPr baseline="-25000"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2</a:t>
              </a:r>
              <a:r>
                <a:rPr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,..., X</a:t>
              </a:r>
              <a:r>
                <a:rPr baseline="-25000"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k</a:t>
              </a:r>
              <a:r>
                <a:rPr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≥</a:t>
              </a:r>
              <a:r>
                <a:rPr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c</a:t>
              </a:r>
              <a:r>
                <a:rPr baseline="-25000"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k</a:t>
              </a:r>
              <a:r>
                <a:rPr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) = (1-∑</a:t>
              </a:r>
              <a:r>
                <a:rPr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c</a:t>
              </a:r>
              <a:r>
                <a:rPr baseline="-25000"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i</a:t>
              </a:r>
              <a:r>
                <a:rPr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)</a:t>
              </a:r>
              <a:r>
                <a:rPr baseline="30000"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n</a:t>
              </a:r>
              <a:endParaRPr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sp>
          <p:nvSpPr>
            <p:cNvPr id="429" name="Google Shape;429;p32"/>
            <p:cNvSpPr txBox="1"/>
            <p:nvPr/>
          </p:nvSpPr>
          <p:spPr>
            <a:xfrm>
              <a:off x="6904575" y="4195750"/>
              <a:ext cx="2751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where ∑</a:t>
              </a:r>
              <a:r>
                <a:rPr lang="en-GB" sz="18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c</a:t>
              </a:r>
              <a:r>
                <a:rPr baseline="-25000" lang="en-GB" sz="18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i</a:t>
              </a:r>
              <a:r>
                <a:rPr lang="en-GB" sz="18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 ≤ 1</a:t>
              </a:r>
              <a:endParaRPr sz="18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Approach 1 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435" name="Google Shape;435;p33"/>
          <p:cNvSpPr txBox="1"/>
          <p:nvPr/>
        </p:nvSpPr>
        <p:spPr>
          <a:xfrm>
            <a:off x="311700" y="1248425"/>
            <a:ext cx="5805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P(X</a:t>
            </a:r>
            <a:r>
              <a:rPr baseline="-25000"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≥c, X</a:t>
            </a:r>
            <a:r>
              <a:rPr baseline="-25000"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2</a:t>
            </a: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≥c,..., X</a:t>
            </a:r>
            <a:r>
              <a:rPr baseline="-25000"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k</a:t>
            </a: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≥c) = (1-kc)</a:t>
            </a:r>
            <a:r>
              <a:rPr baseline="30000"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n</a:t>
            </a:r>
            <a:endParaRPr sz="25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436" name="Google Shape;436;p33"/>
          <p:cNvSpPr txBox="1"/>
          <p:nvPr/>
        </p:nvSpPr>
        <p:spPr>
          <a:xfrm>
            <a:off x="6794500" y="1302275"/>
            <a:ext cx="275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where kc ≤ 1</a:t>
            </a:r>
            <a:endParaRPr sz="18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437" name="Google Shape;437;p33"/>
          <p:cNvSpPr txBox="1"/>
          <p:nvPr/>
        </p:nvSpPr>
        <p:spPr>
          <a:xfrm>
            <a:off x="311700" y="1921525"/>
            <a:ext cx="6726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P(min(</a:t>
            </a: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</a:t>
            </a: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) ≥ c ∀ </a:t>
            </a:r>
            <a:r>
              <a:rPr lang="en-GB" sz="2500">
                <a:solidFill>
                  <a:srgbClr val="B7B7B7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</a:t>
            </a:r>
            <a:r>
              <a:rPr lang="en-GB" sz="2400">
                <a:solidFill>
                  <a:srgbClr val="B7B7B7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∈(1,k)</a:t>
            </a: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) = (1-kc)</a:t>
            </a:r>
            <a:r>
              <a:rPr baseline="30000"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n</a:t>
            </a:r>
            <a:endParaRPr sz="25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438" name="Google Shape;438;p33"/>
          <p:cNvSpPr txBox="1"/>
          <p:nvPr/>
        </p:nvSpPr>
        <p:spPr>
          <a:xfrm>
            <a:off x="311700" y="2571750"/>
            <a:ext cx="6726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P(min(X</a:t>
            </a:r>
            <a:r>
              <a:rPr baseline="-25000"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</a:t>
            </a: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) ≥ c ∀ </a:t>
            </a:r>
            <a:r>
              <a:rPr lang="en-GB" sz="2500">
                <a:solidFill>
                  <a:srgbClr val="B7B7B7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</a:t>
            </a: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) = (1-(n+1)c)</a:t>
            </a:r>
            <a:r>
              <a:rPr baseline="30000"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n</a:t>
            </a:r>
            <a:endParaRPr sz="25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439" name="Google Shape;439;p33"/>
          <p:cNvSpPr txBox="1"/>
          <p:nvPr/>
        </p:nvSpPr>
        <p:spPr>
          <a:xfrm>
            <a:off x="6936325" y="2571750"/>
            <a:ext cx="275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k = n + 1</a:t>
            </a:r>
            <a:endParaRPr sz="18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440" name="Google Shape;440;p33"/>
          <p:cNvSpPr txBox="1"/>
          <p:nvPr/>
        </p:nvSpPr>
        <p:spPr>
          <a:xfrm>
            <a:off x="311700" y="3221975"/>
            <a:ext cx="8715900" cy="11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P(min(X) ≤ c) = </a:t>
            </a: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1 - </a:t>
            </a: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P(min(X) ≥ c) </a:t>
            </a:r>
            <a:endParaRPr sz="25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              = 1 - </a:t>
            </a: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(1-(n+1)c)</a:t>
            </a:r>
            <a:r>
              <a:rPr baseline="30000"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n</a:t>
            </a:r>
            <a:endParaRPr sz="25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Approach 1 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446" name="Google Shape;446;p34"/>
          <p:cNvSpPr txBox="1"/>
          <p:nvPr/>
        </p:nvSpPr>
        <p:spPr>
          <a:xfrm>
            <a:off x="311700" y="1248425"/>
            <a:ext cx="5805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P(min(X) ≤ c)</a:t>
            </a: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= </a:t>
            </a: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1 - (1-(n+1)c)</a:t>
            </a:r>
            <a:r>
              <a:rPr baseline="30000"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n</a:t>
            </a:r>
            <a:endParaRPr sz="25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447" name="Google Shape;447;p34"/>
          <p:cNvSpPr txBox="1"/>
          <p:nvPr/>
        </p:nvSpPr>
        <p:spPr>
          <a:xfrm>
            <a:off x="311700" y="1921525"/>
            <a:ext cx="8250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F</a:t>
            </a:r>
            <a:r>
              <a:rPr baseline="-25000"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min(X)</a:t>
            </a: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(x) = </a:t>
            </a: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P(min(X) ≤ x) = 1 - (1-(n+1)x)</a:t>
            </a:r>
            <a:r>
              <a:rPr baseline="30000"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n</a:t>
            </a: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endParaRPr sz="25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448" name="Google Shape;448;p34"/>
          <p:cNvSpPr txBox="1"/>
          <p:nvPr/>
        </p:nvSpPr>
        <p:spPr>
          <a:xfrm>
            <a:off x="4085100" y="2515950"/>
            <a:ext cx="4747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w</a:t>
            </a:r>
            <a:r>
              <a:rPr lang="en-GB" sz="1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here </a:t>
            </a:r>
            <a:r>
              <a:rPr lang="en-GB" sz="1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F</a:t>
            </a:r>
            <a:r>
              <a:rPr baseline="-25000" lang="en-GB" sz="1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min(X)</a:t>
            </a:r>
            <a:r>
              <a:rPr lang="en-GB" sz="1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(x) is CDF (Cumulative Distribution Function) of random variable min(X)</a:t>
            </a:r>
            <a:endParaRPr sz="15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grpSp>
        <p:nvGrpSpPr>
          <p:cNvPr id="449" name="Google Shape;449;p34"/>
          <p:cNvGrpSpPr/>
          <p:nvPr/>
        </p:nvGrpSpPr>
        <p:grpSpPr>
          <a:xfrm>
            <a:off x="311700" y="3264300"/>
            <a:ext cx="8520600" cy="1611975"/>
            <a:chOff x="311700" y="3264300"/>
            <a:chExt cx="8520600" cy="1611975"/>
          </a:xfrm>
        </p:grpSpPr>
        <p:sp>
          <p:nvSpPr>
            <p:cNvPr id="450" name="Google Shape;450;p34"/>
            <p:cNvSpPr txBox="1"/>
            <p:nvPr/>
          </p:nvSpPr>
          <p:spPr>
            <a:xfrm>
              <a:off x="311700" y="3264300"/>
              <a:ext cx="15933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d</a:t>
              </a:r>
              <a:r>
                <a:rPr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F</a:t>
              </a:r>
              <a:r>
                <a:rPr baseline="-25000"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min(X)</a:t>
              </a:r>
              <a:r>
                <a:rPr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(x)</a:t>
              </a:r>
              <a:endParaRPr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cxnSp>
          <p:nvCxnSpPr>
            <p:cNvPr id="451" name="Google Shape;451;p34"/>
            <p:cNvCxnSpPr/>
            <p:nvPr/>
          </p:nvCxnSpPr>
          <p:spPr>
            <a:xfrm flipH="1" rot="10800000">
              <a:off x="423325" y="3905325"/>
              <a:ext cx="1280700" cy="105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2" name="Google Shape;452;p34"/>
            <p:cNvSpPr txBox="1"/>
            <p:nvPr/>
          </p:nvSpPr>
          <p:spPr>
            <a:xfrm>
              <a:off x="801175" y="3987450"/>
              <a:ext cx="5250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dx</a:t>
              </a:r>
              <a:endParaRPr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sp>
          <p:nvSpPr>
            <p:cNvPr id="453" name="Google Shape;453;p34"/>
            <p:cNvSpPr txBox="1"/>
            <p:nvPr/>
          </p:nvSpPr>
          <p:spPr>
            <a:xfrm>
              <a:off x="1905000" y="3625875"/>
              <a:ext cx="1778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= f</a:t>
              </a:r>
              <a:r>
                <a:rPr baseline="-25000"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min(X)</a:t>
              </a:r>
              <a:r>
                <a:rPr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(x)</a:t>
              </a:r>
              <a:endParaRPr/>
            </a:p>
          </p:txBody>
        </p:sp>
        <p:sp>
          <p:nvSpPr>
            <p:cNvPr id="454" name="Google Shape;454;p34"/>
            <p:cNvSpPr txBox="1"/>
            <p:nvPr/>
          </p:nvSpPr>
          <p:spPr>
            <a:xfrm>
              <a:off x="4085100" y="4195275"/>
              <a:ext cx="4747200" cy="6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1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where f</a:t>
              </a:r>
              <a:r>
                <a:rPr baseline="-25000" lang="en-GB" sz="1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min(X)</a:t>
              </a:r>
              <a:r>
                <a:rPr lang="en-GB" sz="1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(x) is PDF (</a:t>
              </a:r>
              <a:r>
                <a:rPr lang="en-GB" sz="1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Probability</a:t>
              </a:r>
              <a:r>
                <a:rPr lang="en-GB" sz="1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 Density Function) of random variable min(X)</a:t>
              </a:r>
              <a:endParaRPr sz="1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Approach 1 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460" name="Google Shape;460;p35"/>
          <p:cNvSpPr txBox="1"/>
          <p:nvPr/>
        </p:nvSpPr>
        <p:spPr>
          <a:xfrm>
            <a:off x="311700" y="1248425"/>
            <a:ext cx="5805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f</a:t>
            </a:r>
            <a:r>
              <a:rPr baseline="-25000"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min(X)</a:t>
            </a: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(x) = n(n+1)(1-(n+1)x)</a:t>
            </a:r>
            <a:r>
              <a:rPr baseline="30000"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(n-1)</a:t>
            </a:r>
            <a:endParaRPr baseline="30000" sz="25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grpSp>
        <p:nvGrpSpPr>
          <p:cNvPr id="461" name="Google Shape;461;p35"/>
          <p:cNvGrpSpPr/>
          <p:nvPr/>
        </p:nvGrpSpPr>
        <p:grpSpPr>
          <a:xfrm>
            <a:off x="311700" y="1648875"/>
            <a:ext cx="8250300" cy="1139100"/>
            <a:chOff x="311700" y="1636675"/>
            <a:chExt cx="8250300" cy="1139100"/>
          </a:xfrm>
        </p:grpSpPr>
        <p:sp>
          <p:nvSpPr>
            <p:cNvPr id="462" name="Google Shape;462;p35"/>
            <p:cNvSpPr txBox="1"/>
            <p:nvPr/>
          </p:nvSpPr>
          <p:spPr>
            <a:xfrm>
              <a:off x="311700" y="1921525"/>
              <a:ext cx="82503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E(min(X)) = </a:t>
              </a:r>
              <a:endParaRPr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sp>
          <p:nvSpPr>
            <p:cNvPr id="463" name="Google Shape;463;p35"/>
            <p:cNvSpPr txBox="1"/>
            <p:nvPr/>
          </p:nvSpPr>
          <p:spPr>
            <a:xfrm>
              <a:off x="1979100" y="1636675"/>
              <a:ext cx="963000" cy="113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2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∫</a:t>
              </a:r>
              <a:endParaRPr/>
            </a:p>
          </p:txBody>
        </p:sp>
        <p:sp>
          <p:nvSpPr>
            <p:cNvPr id="464" name="Google Shape;464;p35"/>
            <p:cNvSpPr txBox="1"/>
            <p:nvPr/>
          </p:nvSpPr>
          <p:spPr>
            <a:xfrm>
              <a:off x="2622525" y="1921525"/>
              <a:ext cx="30000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x</a:t>
              </a:r>
              <a:r>
                <a:rPr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f</a:t>
              </a:r>
              <a:r>
                <a:rPr baseline="-25000"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min(X)</a:t>
              </a:r>
              <a:r>
                <a:rPr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(x)dx</a:t>
              </a:r>
              <a:endParaRPr/>
            </a:p>
          </p:txBody>
        </p:sp>
      </p:grpSp>
      <p:grpSp>
        <p:nvGrpSpPr>
          <p:cNvPr id="465" name="Google Shape;465;p35"/>
          <p:cNvGrpSpPr/>
          <p:nvPr/>
        </p:nvGrpSpPr>
        <p:grpSpPr>
          <a:xfrm>
            <a:off x="311700" y="2394750"/>
            <a:ext cx="6606225" cy="1212175"/>
            <a:chOff x="311700" y="2394750"/>
            <a:chExt cx="6606225" cy="1212175"/>
          </a:xfrm>
        </p:grpSpPr>
        <p:sp>
          <p:nvSpPr>
            <p:cNvPr id="466" name="Google Shape;466;p35"/>
            <p:cNvSpPr txBox="1"/>
            <p:nvPr/>
          </p:nvSpPr>
          <p:spPr>
            <a:xfrm>
              <a:off x="311700" y="2683525"/>
              <a:ext cx="19848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E(min(X)) = </a:t>
              </a:r>
              <a:endParaRPr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sp>
          <p:nvSpPr>
            <p:cNvPr id="467" name="Google Shape;467;p35"/>
            <p:cNvSpPr txBox="1"/>
            <p:nvPr/>
          </p:nvSpPr>
          <p:spPr>
            <a:xfrm>
              <a:off x="3350700" y="2398675"/>
              <a:ext cx="963000" cy="113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2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∫</a:t>
              </a:r>
              <a:endParaRPr/>
            </a:p>
          </p:txBody>
        </p:sp>
        <p:sp>
          <p:nvSpPr>
            <p:cNvPr id="468" name="Google Shape;468;p35"/>
            <p:cNvSpPr txBox="1"/>
            <p:nvPr/>
          </p:nvSpPr>
          <p:spPr>
            <a:xfrm>
              <a:off x="3917925" y="2683525"/>
              <a:ext cx="30000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x</a:t>
              </a:r>
              <a:r>
                <a:rPr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(1-(n+1)x)</a:t>
              </a:r>
              <a:r>
                <a:rPr baseline="30000"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(n-1)</a:t>
              </a:r>
              <a:r>
                <a:rPr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dx</a:t>
              </a:r>
              <a:endParaRPr/>
            </a:p>
          </p:txBody>
        </p:sp>
        <p:sp>
          <p:nvSpPr>
            <p:cNvPr id="469" name="Google Shape;469;p35"/>
            <p:cNvSpPr txBox="1"/>
            <p:nvPr/>
          </p:nvSpPr>
          <p:spPr>
            <a:xfrm>
              <a:off x="2451113" y="2683525"/>
              <a:ext cx="11598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n(n+1)</a:t>
              </a:r>
              <a:endParaRPr/>
            </a:p>
          </p:txBody>
        </p:sp>
        <p:sp>
          <p:nvSpPr>
            <p:cNvPr id="470" name="Google Shape;470;p35"/>
            <p:cNvSpPr txBox="1"/>
            <p:nvPr/>
          </p:nvSpPr>
          <p:spPr>
            <a:xfrm>
              <a:off x="3503100" y="3252925"/>
              <a:ext cx="639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x</a:t>
              </a:r>
              <a:r>
                <a:rPr lang="en-GB" sz="11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 = 0</a:t>
              </a:r>
              <a:endParaRPr sz="11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sp>
          <p:nvSpPr>
            <p:cNvPr id="471" name="Google Shape;471;p35"/>
            <p:cNvSpPr txBox="1"/>
            <p:nvPr/>
          </p:nvSpPr>
          <p:spPr>
            <a:xfrm>
              <a:off x="3553125" y="2394750"/>
              <a:ext cx="1291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x = 1/(n+1)</a:t>
              </a:r>
              <a:endParaRPr sz="11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grpSp>
        <p:nvGrpSpPr>
          <p:cNvPr id="472" name="Google Shape;472;p35"/>
          <p:cNvGrpSpPr/>
          <p:nvPr/>
        </p:nvGrpSpPr>
        <p:grpSpPr>
          <a:xfrm>
            <a:off x="1886625" y="3606925"/>
            <a:ext cx="2871000" cy="1395275"/>
            <a:chOff x="1886625" y="3606925"/>
            <a:chExt cx="2871000" cy="1395275"/>
          </a:xfrm>
        </p:grpSpPr>
        <p:sp>
          <p:nvSpPr>
            <p:cNvPr id="473" name="Google Shape;473;p35"/>
            <p:cNvSpPr txBox="1"/>
            <p:nvPr/>
          </p:nvSpPr>
          <p:spPr>
            <a:xfrm>
              <a:off x="1886625" y="3836400"/>
              <a:ext cx="2748900" cy="116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=  </a:t>
              </a:r>
              <a:r>
                <a:rPr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n(n+1)</a:t>
              </a:r>
              <a:endParaRPr/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t/>
              </a:r>
              <a:endParaRPr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sp>
          <p:nvSpPr>
            <p:cNvPr id="474" name="Google Shape;474;p35"/>
            <p:cNvSpPr txBox="1"/>
            <p:nvPr/>
          </p:nvSpPr>
          <p:spPr>
            <a:xfrm>
              <a:off x="3876675" y="3606925"/>
              <a:ext cx="3957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1</a:t>
              </a:r>
              <a:endParaRPr/>
            </a:p>
          </p:txBody>
        </p:sp>
        <p:cxnSp>
          <p:nvCxnSpPr>
            <p:cNvPr id="475" name="Google Shape;475;p35"/>
            <p:cNvCxnSpPr/>
            <p:nvPr/>
          </p:nvCxnSpPr>
          <p:spPr>
            <a:xfrm>
              <a:off x="3513675" y="4159250"/>
              <a:ext cx="11217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6" name="Google Shape;476;p35"/>
            <p:cNvSpPr txBox="1"/>
            <p:nvPr/>
          </p:nvSpPr>
          <p:spPr>
            <a:xfrm>
              <a:off x="3466425" y="4111100"/>
              <a:ext cx="12912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n(n+1)</a:t>
              </a:r>
              <a:r>
                <a:rPr baseline="30000"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3</a:t>
              </a:r>
              <a:endParaRPr baseline="30000"/>
            </a:p>
          </p:txBody>
        </p:sp>
      </p:grpSp>
      <p:grpSp>
        <p:nvGrpSpPr>
          <p:cNvPr id="477" name="Google Shape;477;p35"/>
          <p:cNvGrpSpPr/>
          <p:nvPr/>
        </p:nvGrpSpPr>
        <p:grpSpPr>
          <a:xfrm>
            <a:off x="4709450" y="3622463"/>
            <a:ext cx="1808075" cy="1065550"/>
            <a:chOff x="4709450" y="3622463"/>
            <a:chExt cx="1808075" cy="1065550"/>
          </a:xfrm>
        </p:grpSpPr>
        <p:sp>
          <p:nvSpPr>
            <p:cNvPr id="478" name="Google Shape;478;p35"/>
            <p:cNvSpPr txBox="1"/>
            <p:nvPr/>
          </p:nvSpPr>
          <p:spPr>
            <a:xfrm>
              <a:off x="4709450" y="3874550"/>
              <a:ext cx="3957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=  </a:t>
              </a:r>
              <a:endParaRPr/>
            </a:p>
          </p:txBody>
        </p:sp>
        <p:sp>
          <p:nvSpPr>
            <p:cNvPr id="479" name="Google Shape;479;p35"/>
            <p:cNvSpPr txBox="1"/>
            <p:nvPr/>
          </p:nvSpPr>
          <p:spPr>
            <a:xfrm>
              <a:off x="5589325" y="3622463"/>
              <a:ext cx="3957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1</a:t>
              </a:r>
              <a:endParaRPr/>
            </a:p>
          </p:txBody>
        </p:sp>
        <p:cxnSp>
          <p:nvCxnSpPr>
            <p:cNvPr id="480" name="Google Shape;480;p35"/>
            <p:cNvCxnSpPr/>
            <p:nvPr/>
          </p:nvCxnSpPr>
          <p:spPr>
            <a:xfrm>
              <a:off x="5226325" y="4174788"/>
              <a:ext cx="11217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1" name="Google Shape;481;p35"/>
            <p:cNvSpPr txBox="1"/>
            <p:nvPr/>
          </p:nvSpPr>
          <p:spPr>
            <a:xfrm>
              <a:off x="5226325" y="4118613"/>
              <a:ext cx="12912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(n+1)</a:t>
              </a:r>
              <a:r>
                <a:rPr baseline="30000"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2</a:t>
              </a:r>
              <a:endParaRPr baseline="300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Approach 1 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grpSp>
        <p:nvGrpSpPr>
          <p:cNvPr id="487" name="Google Shape;487;p36"/>
          <p:cNvGrpSpPr/>
          <p:nvPr/>
        </p:nvGrpSpPr>
        <p:grpSpPr>
          <a:xfrm>
            <a:off x="423325" y="929638"/>
            <a:ext cx="7893350" cy="1065550"/>
            <a:chOff x="423325" y="929638"/>
            <a:chExt cx="7893350" cy="1065550"/>
          </a:xfrm>
        </p:grpSpPr>
        <p:grpSp>
          <p:nvGrpSpPr>
            <p:cNvPr id="488" name="Google Shape;488;p36"/>
            <p:cNvGrpSpPr/>
            <p:nvPr/>
          </p:nvGrpSpPr>
          <p:grpSpPr>
            <a:xfrm>
              <a:off x="7025475" y="929638"/>
              <a:ext cx="1291200" cy="1065550"/>
              <a:chOff x="5226325" y="3622463"/>
              <a:chExt cx="1291200" cy="1065550"/>
            </a:xfrm>
          </p:grpSpPr>
          <p:sp>
            <p:nvSpPr>
              <p:cNvPr id="489" name="Google Shape;489;p36"/>
              <p:cNvSpPr txBox="1"/>
              <p:nvPr/>
            </p:nvSpPr>
            <p:spPr>
              <a:xfrm>
                <a:off x="5589325" y="3622463"/>
                <a:ext cx="395700" cy="56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GB" sz="2500">
                    <a:solidFill>
                      <a:schemeClr val="lt2"/>
                    </a:solidFill>
                    <a:latin typeface="Nanum Gothic Coding"/>
                    <a:ea typeface="Nanum Gothic Coding"/>
                    <a:cs typeface="Nanum Gothic Coding"/>
                    <a:sym typeface="Nanum Gothic Coding"/>
                  </a:rPr>
                  <a:t>1</a:t>
                </a:r>
                <a:endParaRPr/>
              </a:p>
            </p:txBody>
          </p:sp>
          <p:cxnSp>
            <p:nvCxnSpPr>
              <p:cNvPr id="490" name="Google Shape;490;p36"/>
              <p:cNvCxnSpPr/>
              <p:nvPr/>
            </p:nvCxnSpPr>
            <p:spPr>
              <a:xfrm>
                <a:off x="5226325" y="4174788"/>
                <a:ext cx="1121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91" name="Google Shape;491;p36"/>
              <p:cNvSpPr txBox="1"/>
              <p:nvPr/>
            </p:nvSpPr>
            <p:spPr>
              <a:xfrm>
                <a:off x="5226325" y="4118613"/>
                <a:ext cx="1291200" cy="56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GB" sz="2500">
                    <a:solidFill>
                      <a:schemeClr val="lt2"/>
                    </a:solidFill>
                    <a:latin typeface="Nanum Gothic Coding"/>
                    <a:ea typeface="Nanum Gothic Coding"/>
                    <a:cs typeface="Nanum Gothic Coding"/>
                    <a:sym typeface="Nanum Gothic Coding"/>
                  </a:rPr>
                  <a:t>(n+1)</a:t>
                </a:r>
                <a:r>
                  <a:rPr baseline="30000" lang="en-GB" sz="2500">
                    <a:solidFill>
                      <a:schemeClr val="lt2"/>
                    </a:solidFill>
                    <a:latin typeface="Nanum Gothic Coding"/>
                    <a:ea typeface="Nanum Gothic Coding"/>
                    <a:cs typeface="Nanum Gothic Coding"/>
                    <a:sym typeface="Nanum Gothic Coding"/>
                  </a:rPr>
                  <a:t>2</a:t>
                </a:r>
                <a:endParaRPr baseline="30000"/>
              </a:p>
            </p:txBody>
          </p:sp>
        </p:grpSp>
        <p:sp>
          <p:nvSpPr>
            <p:cNvPr id="492" name="Google Shape;492;p36"/>
            <p:cNvSpPr txBox="1"/>
            <p:nvPr/>
          </p:nvSpPr>
          <p:spPr>
            <a:xfrm>
              <a:off x="423325" y="1177725"/>
              <a:ext cx="66465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E(min(X)) = E(min(X</a:t>
              </a:r>
              <a:r>
                <a:rPr baseline="-25000"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i</a:t>
              </a:r>
              <a:r>
                <a:rPr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) </a:t>
              </a:r>
              <a:r>
                <a:rPr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∀ </a:t>
              </a:r>
              <a:r>
                <a:rPr lang="en-GB" sz="2500">
                  <a:solidFill>
                    <a:srgbClr val="B7B7B7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i</a:t>
              </a:r>
              <a:r>
                <a:rPr lang="en-GB" sz="2400">
                  <a:solidFill>
                    <a:srgbClr val="B7B7B7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∈(1,n+1))  = </a:t>
              </a:r>
              <a:r>
                <a:rPr lang="en-GB" sz="2500">
                  <a:solidFill>
                    <a:srgbClr val="B7B7B7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 </a:t>
              </a:r>
              <a:endParaRPr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sp>
        <p:nvSpPr>
          <p:cNvPr id="493" name="Google Shape;493;p36"/>
          <p:cNvSpPr txBox="1"/>
          <p:nvPr/>
        </p:nvSpPr>
        <p:spPr>
          <a:xfrm>
            <a:off x="179925" y="2571750"/>
            <a:ext cx="880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So, Expected Length of Smallest Segment comes out to be </a:t>
            </a:r>
            <a:endParaRPr sz="1300"/>
          </a:p>
        </p:txBody>
      </p:sp>
      <p:grpSp>
        <p:nvGrpSpPr>
          <p:cNvPr id="494" name="Google Shape;494;p36"/>
          <p:cNvGrpSpPr/>
          <p:nvPr/>
        </p:nvGrpSpPr>
        <p:grpSpPr>
          <a:xfrm>
            <a:off x="3926400" y="3251613"/>
            <a:ext cx="1291200" cy="1065550"/>
            <a:chOff x="5226325" y="3622463"/>
            <a:chExt cx="1291200" cy="1065550"/>
          </a:xfrm>
        </p:grpSpPr>
        <p:sp>
          <p:nvSpPr>
            <p:cNvPr id="495" name="Google Shape;495;p36"/>
            <p:cNvSpPr txBox="1"/>
            <p:nvPr/>
          </p:nvSpPr>
          <p:spPr>
            <a:xfrm>
              <a:off x="5589325" y="3622463"/>
              <a:ext cx="3957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1</a:t>
              </a:r>
              <a:endParaRPr/>
            </a:p>
          </p:txBody>
        </p:sp>
        <p:cxnSp>
          <p:nvCxnSpPr>
            <p:cNvPr id="496" name="Google Shape;496;p36"/>
            <p:cNvCxnSpPr/>
            <p:nvPr/>
          </p:nvCxnSpPr>
          <p:spPr>
            <a:xfrm>
              <a:off x="5226325" y="4174788"/>
              <a:ext cx="11217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7" name="Google Shape;497;p36"/>
            <p:cNvSpPr txBox="1"/>
            <p:nvPr/>
          </p:nvSpPr>
          <p:spPr>
            <a:xfrm>
              <a:off x="5226325" y="4118613"/>
              <a:ext cx="12912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(n+1)</a:t>
              </a:r>
              <a:r>
                <a:rPr baseline="30000"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2</a:t>
              </a:r>
              <a:endParaRPr baseline="30000"/>
            </a:p>
          </p:txBody>
        </p:sp>
      </p:grpSp>
      <p:sp>
        <p:nvSpPr>
          <p:cNvPr id="498" name="Google Shape;498;p36"/>
          <p:cNvSpPr/>
          <p:nvPr/>
        </p:nvSpPr>
        <p:spPr>
          <a:xfrm>
            <a:off x="3524250" y="3238500"/>
            <a:ext cx="1862700" cy="1280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Testing and Verification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504" name="Google Shape;504;p37"/>
          <p:cNvSpPr txBox="1"/>
          <p:nvPr/>
        </p:nvSpPr>
        <p:spPr>
          <a:xfrm>
            <a:off x="370425" y="1017725"/>
            <a:ext cx="3862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Simulated the experiment </a:t>
            </a:r>
            <a:endParaRPr sz="1300"/>
          </a:p>
        </p:txBody>
      </p:sp>
      <p:pic>
        <p:nvPicPr>
          <p:cNvPr id="505" name="Google Shape;5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5200" y="1667450"/>
            <a:ext cx="4033612" cy="323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5200" y="1667450"/>
            <a:ext cx="4033612" cy="323685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37"/>
          <p:cNvSpPr txBox="1"/>
          <p:nvPr/>
        </p:nvSpPr>
        <p:spPr>
          <a:xfrm>
            <a:off x="4165625" y="1017713"/>
            <a:ext cx="51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20</a:t>
            </a:r>
            <a:endParaRPr sz="1300"/>
          </a:p>
        </p:txBody>
      </p:sp>
      <p:sp>
        <p:nvSpPr>
          <p:cNvPr id="508" name="Google Shape;508;p37"/>
          <p:cNvSpPr txBox="1"/>
          <p:nvPr/>
        </p:nvSpPr>
        <p:spPr>
          <a:xfrm>
            <a:off x="4608025" y="1017725"/>
            <a:ext cx="403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t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imes per n and took avg</a:t>
            </a:r>
            <a:endParaRPr sz="1300"/>
          </a:p>
        </p:txBody>
      </p:sp>
      <p:sp>
        <p:nvSpPr>
          <p:cNvPr id="509" name="Google Shape;509;p37"/>
          <p:cNvSpPr txBox="1"/>
          <p:nvPr/>
        </p:nvSpPr>
        <p:spPr>
          <a:xfrm>
            <a:off x="4165625" y="1017713"/>
            <a:ext cx="51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0</a:t>
            </a:r>
            <a:endParaRPr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Testing and Verification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515" name="Google Shape;515;p38"/>
          <p:cNvSpPr txBox="1"/>
          <p:nvPr/>
        </p:nvSpPr>
        <p:spPr>
          <a:xfrm>
            <a:off x="370425" y="1093925"/>
            <a:ext cx="846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Curve Fit with 			yielded k ≈ 1.9998850</a:t>
            </a:r>
            <a:endParaRPr sz="1300"/>
          </a:p>
        </p:txBody>
      </p:sp>
      <p:pic>
        <p:nvPicPr>
          <p:cNvPr id="516" name="Google Shape;5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675" y="1789838"/>
            <a:ext cx="4134655" cy="32668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7" name="Google Shape;517;p38"/>
          <p:cNvGrpSpPr/>
          <p:nvPr/>
        </p:nvGrpSpPr>
        <p:grpSpPr>
          <a:xfrm>
            <a:off x="2773125" y="838188"/>
            <a:ext cx="1291200" cy="991475"/>
            <a:chOff x="5226325" y="3622463"/>
            <a:chExt cx="1291200" cy="991475"/>
          </a:xfrm>
        </p:grpSpPr>
        <p:sp>
          <p:nvSpPr>
            <p:cNvPr id="518" name="Google Shape;518;p38"/>
            <p:cNvSpPr txBox="1"/>
            <p:nvPr/>
          </p:nvSpPr>
          <p:spPr>
            <a:xfrm>
              <a:off x="5589325" y="3622463"/>
              <a:ext cx="3957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1</a:t>
              </a:r>
              <a:endParaRPr/>
            </a:p>
          </p:txBody>
        </p:sp>
        <p:cxnSp>
          <p:nvCxnSpPr>
            <p:cNvPr id="519" name="Google Shape;519;p38"/>
            <p:cNvCxnSpPr/>
            <p:nvPr/>
          </p:nvCxnSpPr>
          <p:spPr>
            <a:xfrm>
              <a:off x="5226325" y="4098588"/>
              <a:ext cx="11217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0" name="Google Shape;520;p38"/>
            <p:cNvSpPr txBox="1"/>
            <p:nvPr/>
          </p:nvSpPr>
          <p:spPr>
            <a:xfrm>
              <a:off x="5226325" y="4044538"/>
              <a:ext cx="12912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(n+1)</a:t>
              </a:r>
              <a:r>
                <a:rPr baseline="30000"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k</a:t>
              </a:r>
              <a:endParaRPr baseline="300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Results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526" name="Google Shape;526;p39"/>
          <p:cNvSpPr txBox="1"/>
          <p:nvPr/>
        </p:nvSpPr>
        <p:spPr>
          <a:xfrm>
            <a:off x="311700" y="1017725"/>
            <a:ext cx="8614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P(X</a:t>
            </a:r>
            <a:r>
              <a:rPr baseline="-25000"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≥c</a:t>
            </a:r>
            <a:r>
              <a:rPr baseline="-25000"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, X</a:t>
            </a:r>
            <a:r>
              <a:rPr baseline="-25000"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2</a:t>
            </a: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≥c</a:t>
            </a:r>
            <a:r>
              <a:rPr baseline="-25000"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2</a:t>
            </a: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,..., X</a:t>
            </a:r>
            <a:r>
              <a:rPr baseline="-25000"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k</a:t>
            </a: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≥c</a:t>
            </a:r>
            <a:r>
              <a:rPr baseline="-25000"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k</a:t>
            </a: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) = (1-∑c</a:t>
            </a:r>
            <a:r>
              <a:rPr baseline="-25000"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</a:t>
            </a: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)</a:t>
            </a:r>
            <a:r>
              <a:rPr baseline="30000"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n</a:t>
            </a:r>
            <a:endParaRPr sz="24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527" name="Google Shape;527;p39"/>
          <p:cNvSpPr txBox="1"/>
          <p:nvPr/>
        </p:nvSpPr>
        <p:spPr>
          <a:xfrm>
            <a:off x="6998700" y="1125425"/>
            <a:ext cx="192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where ∑c</a:t>
            </a:r>
            <a:r>
              <a:rPr baseline="-25000" lang="en-GB" sz="18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</a:t>
            </a:r>
            <a:r>
              <a:rPr lang="en-GB" sz="18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≤ 1</a:t>
            </a:r>
            <a:endParaRPr sz="18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528" name="Google Shape;528;p39"/>
          <p:cNvSpPr txBox="1"/>
          <p:nvPr/>
        </p:nvSpPr>
        <p:spPr>
          <a:xfrm>
            <a:off x="311700" y="1587125"/>
            <a:ext cx="3582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P(X</a:t>
            </a:r>
            <a:r>
              <a:rPr baseline="-25000"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≥x) = (1-x)</a:t>
            </a:r>
            <a:r>
              <a:rPr baseline="30000"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n</a:t>
            </a:r>
            <a:endParaRPr sz="24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529" name="Google Shape;529;p39"/>
          <p:cNvSpPr txBox="1"/>
          <p:nvPr/>
        </p:nvSpPr>
        <p:spPr>
          <a:xfrm>
            <a:off x="311700" y="2103625"/>
            <a:ext cx="3582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P(X</a:t>
            </a:r>
            <a:r>
              <a:rPr baseline="-25000"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≤</a:t>
            </a: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x) = 1 - (1-x)</a:t>
            </a:r>
            <a:r>
              <a:rPr baseline="30000"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n</a:t>
            </a:r>
            <a:endParaRPr sz="24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grpSp>
        <p:nvGrpSpPr>
          <p:cNvPr id="530" name="Google Shape;530;p39"/>
          <p:cNvGrpSpPr/>
          <p:nvPr/>
        </p:nvGrpSpPr>
        <p:grpSpPr>
          <a:xfrm>
            <a:off x="311700" y="2571750"/>
            <a:ext cx="8745950" cy="569400"/>
            <a:chOff x="311700" y="2571750"/>
            <a:chExt cx="8745950" cy="569400"/>
          </a:xfrm>
        </p:grpSpPr>
        <p:sp>
          <p:nvSpPr>
            <p:cNvPr id="531" name="Google Shape;531;p39"/>
            <p:cNvSpPr txBox="1"/>
            <p:nvPr/>
          </p:nvSpPr>
          <p:spPr>
            <a:xfrm>
              <a:off x="311700" y="2571750"/>
              <a:ext cx="35829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F</a:t>
              </a:r>
              <a:r>
                <a:rPr baseline="-25000"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X</a:t>
              </a:r>
              <a:r>
                <a:rPr baseline="-25000"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1</a:t>
              </a:r>
              <a:r>
                <a:rPr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(x)</a:t>
              </a:r>
              <a:r>
                <a:rPr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 = 1 - (1-x)</a:t>
              </a:r>
              <a:r>
                <a:rPr baseline="30000"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n</a:t>
              </a:r>
              <a:endParaRPr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sp>
          <p:nvSpPr>
            <p:cNvPr id="532" name="Google Shape;532;p39"/>
            <p:cNvSpPr txBox="1"/>
            <p:nvPr/>
          </p:nvSpPr>
          <p:spPr>
            <a:xfrm>
              <a:off x="6445250" y="2673025"/>
              <a:ext cx="2612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where F</a:t>
              </a:r>
              <a:r>
                <a:rPr baseline="-25000" lang="en-GB" sz="18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X</a:t>
              </a:r>
              <a:r>
                <a:rPr baseline="-25000" lang="en-GB" sz="18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1</a:t>
              </a:r>
              <a:r>
                <a:rPr lang="en-GB" sz="18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 is CDF of X</a:t>
              </a:r>
              <a:r>
                <a:rPr baseline="-25000" lang="en-GB" sz="18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1</a:t>
              </a:r>
              <a:endParaRPr sz="18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grpSp>
        <p:nvGrpSpPr>
          <p:cNvPr id="533" name="Google Shape;533;p39"/>
          <p:cNvGrpSpPr/>
          <p:nvPr/>
        </p:nvGrpSpPr>
        <p:grpSpPr>
          <a:xfrm>
            <a:off x="311700" y="3141150"/>
            <a:ext cx="8756100" cy="569400"/>
            <a:chOff x="311700" y="3141150"/>
            <a:chExt cx="8756100" cy="569400"/>
          </a:xfrm>
        </p:grpSpPr>
        <p:sp>
          <p:nvSpPr>
            <p:cNvPr id="534" name="Google Shape;534;p39"/>
            <p:cNvSpPr txBox="1"/>
            <p:nvPr/>
          </p:nvSpPr>
          <p:spPr>
            <a:xfrm>
              <a:off x="311700" y="3141150"/>
              <a:ext cx="35829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f</a:t>
              </a:r>
              <a:r>
                <a:rPr baseline="-25000"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X</a:t>
              </a:r>
              <a:r>
                <a:rPr baseline="-25000"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1</a:t>
              </a:r>
              <a:r>
                <a:rPr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(x) = n(1-x)</a:t>
              </a:r>
              <a:r>
                <a:rPr baseline="30000" lang="en-GB" sz="2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n-1</a:t>
              </a:r>
              <a:endParaRPr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sp>
          <p:nvSpPr>
            <p:cNvPr id="535" name="Google Shape;535;p39"/>
            <p:cNvSpPr txBox="1"/>
            <p:nvPr/>
          </p:nvSpPr>
          <p:spPr>
            <a:xfrm>
              <a:off x="6455400" y="3248850"/>
              <a:ext cx="2612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where f</a:t>
              </a:r>
              <a:r>
                <a:rPr baseline="-25000" lang="en-GB" sz="18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X</a:t>
              </a:r>
              <a:r>
                <a:rPr baseline="-25000" lang="en-GB" sz="18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1</a:t>
              </a:r>
              <a:r>
                <a:rPr lang="en-GB" sz="18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 is PDF of X</a:t>
              </a:r>
              <a:r>
                <a:rPr baseline="-25000" lang="en-GB" sz="18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1</a:t>
              </a:r>
              <a:endParaRPr sz="18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sp>
        <p:nvSpPr>
          <p:cNvPr id="536" name="Google Shape;536;p39"/>
          <p:cNvSpPr txBox="1"/>
          <p:nvPr/>
        </p:nvSpPr>
        <p:spPr>
          <a:xfrm>
            <a:off x="311700" y="4273275"/>
            <a:ext cx="7530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f</a:t>
            </a:r>
            <a:r>
              <a:rPr baseline="-25000"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X1</a:t>
            </a: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(x) = f</a:t>
            </a:r>
            <a:r>
              <a:rPr baseline="-25000"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X2</a:t>
            </a: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(x) = ... = f</a:t>
            </a:r>
            <a:r>
              <a:rPr baseline="-25000"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X(n+1)</a:t>
            </a: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(x) =</a:t>
            </a: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n(1-x)</a:t>
            </a:r>
            <a:r>
              <a:rPr baseline="30000"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n-1</a:t>
            </a:r>
            <a:endParaRPr sz="24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537" name="Google Shape;537;p39"/>
          <p:cNvSpPr txBox="1"/>
          <p:nvPr/>
        </p:nvSpPr>
        <p:spPr>
          <a:xfrm>
            <a:off x="311700" y="3767450"/>
            <a:ext cx="866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We already know </a:t>
            </a:r>
            <a:r>
              <a:rPr lang="en-GB" sz="18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distribution</a:t>
            </a:r>
            <a:r>
              <a:rPr lang="en-GB" sz="18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of each X</a:t>
            </a:r>
            <a:r>
              <a:rPr baseline="-25000" lang="en-GB" sz="18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 </a:t>
            </a:r>
            <a:r>
              <a:rPr lang="en-GB" sz="18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is same, so</a:t>
            </a:r>
            <a:endParaRPr sz="18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Approach 2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543" name="Google Shape;543;p40"/>
          <p:cNvSpPr txBox="1"/>
          <p:nvPr/>
        </p:nvSpPr>
        <p:spPr>
          <a:xfrm>
            <a:off x="311700" y="1017725"/>
            <a:ext cx="861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Exponential Random Variables</a:t>
            </a:r>
            <a:endParaRPr sz="1300"/>
          </a:p>
        </p:txBody>
      </p:sp>
      <p:sp>
        <p:nvSpPr>
          <p:cNvPr id="544" name="Google Shape;544;p40"/>
          <p:cNvSpPr txBox="1"/>
          <p:nvPr/>
        </p:nvSpPr>
        <p:spPr>
          <a:xfrm>
            <a:off x="311700" y="1495625"/>
            <a:ext cx="861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Z ̴ Exp(λ)</a:t>
            </a:r>
            <a:endParaRPr sz="1300"/>
          </a:p>
        </p:txBody>
      </p:sp>
      <p:grpSp>
        <p:nvGrpSpPr>
          <p:cNvPr id="545" name="Google Shape;545;p40"/>
          <p:cNvGrpSpPr/>
          <p:nvPr/>
        </p:nvGrpSpPr>
        <p:grpSpPr>
          <a:xfrm>
            <a:off x="311700" y="2249025"/>
            <a:ext cx="9052950" cy="978900"/>
            <a:chOff x="311700" y="2249025"/>
            <a:chExt cx="9052950" cy="978900"/>
          </a:xfrm>
        </p:grpSpPr>
        <p:sp>
          <p:nvSpPr>
            <p:cNvPr id="546" name="Google Shape;546;p40"/>
            <p:cNvSpPr txBox="1"/>
            <p:nvPr/>
          </p:nvSpPr>
          <p:spPr>
            <a:xfrm>
              <a:off x="311700" y="2249025"/>
              <a:ext cx="4260300" cy="9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f(z:λ) = λe</a:t>
              </a:r>
              <a:r>
                <a:rPr baseline="30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-λz 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    z≥0			  0        o/w</a:t>
              </a:r>
              <a:endParaRPr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sp>
          <p:nvSpPr>
            <p:cNvPr id="547" name="Google Shape;547;p40"/>
            <p:cNvSpPr txBox="1"/>
            <p:nvPr/>
          </p:nvSpPr>
          <p:spPr>
            <a:xfrm>
              <a:off x="4741350" y="2293400"/>
              <a:ext cx="462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where f is pdf (probability density function)</a:t>
              </a:r>
              <a:endParaRPr sz="300"/>
            </a:p>
          </p:txBody>
        </p:sp>
      </p:grpSp>
      <p:grpSp>
        <p:nvGrpSpPr>
          <p:cNvPr id="548" name="Google Shape;548;p40"/>
          <p:cNvGrpSpPr/>
          <p:nvPr/>
        </p:nvGrpSpPr>
        <p:grpSpPr>
          <a:xfrm>
            <a:off x="311700" y="3427225"/>
            <a:ext cx="9173600" cy="1132800"/>
            <a:chOff x="311700" y="3427225"/>
            <a:chExt cx="9173600" cy="1132800"/>
          </a:xfrm>
        </p:grpSpPr>
        <p:sp>
          <p:nvSpPr>
            <p:cNvPr id="549" name="Google Shape;549;p40"/>
            <p:cNvSpPr txBox="1"/>
            <p:nvPr/>
          </p:nvSpPr>
          <p:spPr>
            <a:xfrm>
              <a:off x="311700" y="3427225"/>
              <a:ext cx="4260300" cy="11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F(z:λ) = 1 - e</a:t>
              </a:r>
              <a:r>
                <a:rPr baseline="30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-λz 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  z≥0</a:t>
              </a:r>
              <a:endParaRPr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           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0        o/w</a:t>
              </a:r>
              <a:endParaRPr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sp>
          <p:nvSpPr>
            <p:cNvPr id="550" name="Google Shape;550;p40"/>
            <p:cNvSpPr txBox="1"/>
            <p:nvPr/>
          </p:nvSpPr>
          <p:spPr>
            <a:xfrm>
              <a:off x="4862000" y="3472400"/>
              <a:ext cx="462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where F is cdf (cumulative distb function)</a:t>
              </a:r>
              <a:endParaRPr sz="3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Approach 2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556" name="Google Shape;556;p41"/>
          <p:cNvSpPr txBox="1"/>
          <p:nvPr/>
        </p:nvSpPr>
        <p:spPr>
          <a:xfrm>
            <a:off x="311700" y="1017725"/>
            <a:ext cx="861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Exponential Random Variables</a:t>
            </a:r>
            <a:endParaRPr sz="1300"/>
          </a:p>
        </p:txBody>
      </p:sp>
      <p:sp>
        <p:nvSpPr>
          <p:cNvPr id="557" name="Google Shape;557;p41"/>
          <p:cNvSpPr txBox="1"/>
          <p:nvPr/>
        </p:nvSpPr>
        <p:spPr>
          <a:xfrm>
            <a:off x="395825" y="1603363"/>
            <a:ext cx="5192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F(z) = P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(Z≤z) = 1 - e</a:t>
            </a:r>
            <a:r>
              <a:rPr baseline="30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-λz 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endParaRPr sz="24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558" name="Google Shape;558;p41"/>
          <p:cNvSpPr txBox="1"/>
          <p:nvPr/>
        </p:nvSpPr>
        <p:spPr>
          <a:xfrm>
            <a:off x="395825" y="2189025"/>
            <a:ext cx="773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Consider n+1 IIDs {Z</a:t>
            </a:r>
            <a:r>
              <a:rPr baseline="-25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0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,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Z</a:t>
            </a:r>
            <a:r>
              <a:rPr baseline="-25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,....,Z</a:t>
            </a:r>
            <a:r>
              <a:rPr baseline="-25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n-1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,Z</a:t>
            </a:r>
            <a:r>
              <a:rPr baseline="-25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n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} ̴ Exp(λ)</a:t>
            </a:r>
            <a:endParaRPr sz="24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559" name="Google Shape;559;p41"/>
          <p:cNvSpPr txBox="1"/>
          <p:nvPr/>
        </p:nvSpPr>
        <p:spPr>
          <a:xfrm>
            <a:off x="395825" y="2774675"/>
            <a:ext cx="773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P(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Z</a:t>
            </a:r>
            <a:r>
              <a:rPr baseline="-25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0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≥z,Z</a:t>
            </a:r>
            <a:r>
              <a:rPr baseline="-25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≥z,....,Z</a:t>
            </a:r>
            <a:r>
              <a:rPr baseline="-25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n-1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≥z,Z</a:t>
            </a:r>
            <a:r>
              <a:rPr baseline="-25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n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≥z) = e</a:t>
            </a:r>
            <a:r>
              <a:rPr baseline="30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-λ(n+1)z</a:t>
            </a:r>
            <a:endParaRPr baseline="30000" sz="24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560" name="Google Shape;560;p41"/>
          <p:cNvSpPr txBox="1"/>
          <p:nvPr/>
        </p:nvSpPr>
        <p:spPr>
          <a:xfrm>
            <a:off x="395825" y="3328775"/>
            <a:ext cx="7732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P(min(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Z</a:t>
            </a:r>
            <a:r>
              <a:rPr baseline="-25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)≥z </a:t>
            </a: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∀ </a:t>
            </a:r>
            <a:r>
              <a:rPr lang="en-GB" sz="2500">
                <a:solidFill>
                  <a:srgbClr val="B7B7B7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</a:t>
            </a:r>
            <a:r>
              <a:rPr lang="en-GB" sz="2400">
                <a:solidFill>
                  <a:srgbClr val="B7B7B7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∈(0,n)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) = e</a:t>
            </a:r>
            <a:r>
              <a:rPr baseline="30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-λ(n+1)z</a:t>
            </a:r>
            <a:endParaRPr baseline="30000" sz="24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561" name="Google Shape;561;p41"/>
          <p:cNvSpPr txBox="1"/>
          <p:nvPr/>
        </p:nvSpPr>
        <p:spPr>
          <a:xfrm>
            <a:off x="395825" y="3850925"/>
            <a:ext cx="7933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P(min(Z</a:t>
            </a:r>
            <a:r>
              <a:rPr baseline="-25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)≤z </a:t>
            </a:r>
            <a:r>
              <a:rPr lang="en-GB" sz="25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∀ </a:t>
            </a:r>
            <a:r>
              <a:rPr lang="en-GB" sz="2500">
                <a:solidFill>
                  <a:srgbClr val="B7B7B7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</a:t>
            </a:r>
            <a:r>
              <a:rPr lang="en-GB" sz="2400">
                <a:solidFill>
                  <a:srgbClr val="B7B7B7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∈(0,n)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) = F</a:t>
            </a:r>
            <a:r>
              <a:rPr baseline="-25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min(Z)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(z) = 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1 - e</a:t>
            </a:r>
            <a:r>
              <a:rPr baseline="30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-λ(n+1)z</a:t>
            </a:r>
            <a:endParaRPr baseline="30000" sz="24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562" name="Google Shape;562;p41"/>
          <p:cNvSpPr txBox="1"/>
          <p:nvPr/>
        </p:nvSpPr>
        <p:spPr>
          <a:xfrm>
            <a:off x="395825" y="4356825"/>
            <a:ext cx="7933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f</a:t>
            </a:r>
            <a:r>
              <a:rPr baseline="-25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min(Z)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(z) = 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λ(n+1)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e</a:t>
            </a:r>
            <a:r>
              <a:rPr baseline="30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-λ(n+1)z</a:t>
            </a:r>
            <a:endParaRPr baseline="30000" sz="24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5"/>
          <p:cNvCxnSpPr/>
          <p:nvPr/>
        </p:nvCxnSpPr>
        <p:spPr>
          <a:xfrm flipH="1" rot="10800000">
            <a:off x="1131425" y="2567400"/>
            <a:ext cx="7049400" cy="8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5"/>
          <p:cNvSpPr/>
          <p:nvPr/>
        </p:nvSpPr>
        <p:spPr>
          <a:xfrm>
            <a:off x="1713150" y="2491500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2925550" y="2491500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5979625" y="2491500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5583450" y="2491500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2319350" y="2491500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4491750" y="2491500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7743100" y="2491500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1289950" y="2567400"/>
            <a:ext cx="3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endParaRPr baseline="-25000" sz="13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938950" y="2567400"/>
            <a:ext cx="3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2</a:t>
            </a:r>
            <a:endParaRPr baseline="-25000" sz="13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571800" y="2567400"/>
            <a:ext cx="3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3</a:t>
            </a:r>
            <a:endParaRPr baseline="-25000" sz="13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609950" y="2567400"/>
            <a:ext cx="3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4</a:t>
            </a:r>
            <a:endParaRPr baseline="-25000" sz="13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938900" y="2567400"/>
            <a:ext cx="3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5</a:t>
            </a:r>
            <a:endParaRPr baseline="-25000" sz="13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735338" y="2567400"/>
            <a:ext cx="3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6</a:t>
            </a:r>
            <a:endParaRPr baseline="-25000" sz="13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739213" y="2567400"/>
            <a:ext cx="3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7</a:t>
            </a:r>
            <a:endParaRPr baseline="-25000" sz="13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903600" y="2567400"/>
            <a:ext cx="3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8</a:t>
            </a:r>
            <a:endParaRPr baseline="-25000" sz="13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5583450" y="2491500"/>
            <a:ext cx="160500" cy="160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5979625" y="2491500"/>
            <a:ext cx="160500" cy="160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15"/>
          <p:cNvCxnSpPr/>
          <p:nvPr/>
        </p:nvCxnSpPr>
        <p:spPr>
          <a:xfrm>
            <a:off x="5674425" y="2571750"/>
            <a:ext cx="3621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5"/>
          <p:cNvSpPr txBox="1"/>
          <p:nvPr/>
        </p:nvSpPr>
        <p:spPr>
          <a:xfrm>
            <a:off x="1112675" y="637625"/>
            <a:ext cx="2338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7 Points</a:t>
            </a:r>
            <a:endParaRPr sz="18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n</a:t>
            </a:r>
            <a:r>
              <a:rPr lang="en-GB" sz="18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= 7</a:t>
            </a:r>
            <a:endParaRPr sz="18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4920825" y="2039995"/>
            <a:ext cx="18693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Minimum</a:t>
            </a:r>
            <a:endParaRPr sz="1300">
              <a:solidFill>
                <a:srgbClr val="FF0000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Length</a:t>
            </a:r>
            <a:endParaRPr sz="1300">
              <a:solidFill>
                <a:srgbClr val="FF0000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4754150" y="704600"/>
            <a:ext cx="346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18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</a:t>
            </a:r>
            <a:r>
              <a:rPr lang="en-GB" sz="18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: Length of i</a:t>
            </a:r>
            <a:r>
              <a:rPr baseline="30000" lang="en-GB" sz="18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th</a:t>
            </a:r>
            <a:r>
              <a:rPr lang="en-GB" sz="18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interval</a:t>
            </a:r>
            <a:endParaRPr sz="18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Approach 2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568" name="Google Shape;568;p42"/>
          <p:cNvSpPr txBox="1"/>
          <p:nvPr/>
        </p:nvSpPr>
        <p:spPr>
          <a:xfrm>
            <a:off x="311700" y="1017725"/>
            <a:ext cx="861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Exponential Random Variables</a:t>
            </a:r>
            <a:endParaRPr sz="1300"/>
          </a:p>
        </p:txBody>
      </p:sp>
      <p:sp>
        <p:nvSpPr>
          <p:cNvPr id="569" name="Google Shape;569;p42"/>
          <p:cNvSpPr txBox="1"/>
          <p:nvPr/>
        </p:nvSpPr>
        <p:spPr>
          <a:xfrm>
            <a:off x="395825" y="1603375"/>
            <a:ext cx="798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f</a:t>
            </a:r>
            <a:r>
              <a:rPr baseline="-25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min(Z)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(z) = λ(n+1)e</a:t>
            </a:r>
            <a:r>
              <a:rPr baseline="30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-λ(n+1)z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endParaRPr sz="24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570" name="Google Shape;570;p42"/>
          <p:cNvSpPr txBox="1"/>
          <p:nvPr/>
        </p:nvSpPr>
        <p:spPr>
          <a:xfrm>
            <a:off x="395825" y="2248550"/>
            <a:ext cx="828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f</a:t>
            </a:r>
            <a:r>
              <a:rPr baseline="-25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min(Z)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(z) = (n+1)e</a:t>
            </a:r>
            <a:r>
              <a:rPr baseline="30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-(n+1)z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			  				λ= 1		</a:t>
            </a:r>
            <a:endParaRPr sz="24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grpSp>
        <p:nvGrpSpPr>
          <p:cNvPr id="571" name="Google Shape;571;p42"/>
          <p:cNvGrpSpPr/>
          <p:nvPr/>
        </p:nvGrpSpPr>
        <p:grpSpPr>
          <a:xfrm>
            <a:off x="395825" y="3274550"/>
            <a:ext cx="2497750" cy="994450"/>
            <a:chOff x="395825" y="2743125"/>
            <a:chExt cx="2497750" cy="994450"/>
          </a:xfrm>
        </p:grpSpPr>
        <p:sp>
          <p:nvSpPr>
            <p:cNvPr id="572" name="Google Shape;572;p42"/>
            <p:cNvSpPr txBox="1"/>
            <p:nvPr/>
          </p:nvSpPr>
          <p:spPr>
            <a:xfrm>
              <a:off x="1951575" y="2743125"/>
              <a:ext cx="942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e</a:t>
              </a:r>
              <a:r>
                <a:rPr baseline="30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-z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z</a:t>
              </a:r>
              <a:r>
                <a:rPr baseline="30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n</a:t>
              </a:r>
              <a:endParaRPr/>
            </a:p>
          </p:txBody>
        </p:sp>
        <p:cxnSp>
          <p:nvCxnSpPr>
            <p:cNvPr id="573" name="Google Shape;573;p42"/>
            <p:cNvCxnSpPr/>
            <p:nvPr/>
          </p:nvCxnSpPr>
          <p:spPr>
            <a:xfrm>
              <a:off x="1873250" y="3259675"/>
              <a:ext cx="8889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74" name="Google Shape;574;p42"/>
            <p:cNvGrpSpPr/>
            <p:nvPr/>
          </p:nvGrpSpPr>
          <p:grpSpPr>
            <a:xfrm>
              <a:off x="395825" y="2893725"/>
              <a:ext cx="2312500" cy="843850"/>
              <a:chOff x="395825" y="2893725"/>
              <a:chExt cx="2312500" cy="843850"/>
            </a:xfrm>
          </p:grpSpPr>
          <p:sp>
            <p:nvSpPr>
              <p:cNvPr id="575" name="Google Shape;575;p42"/>
              <p:cNvSpPr txBox="1"/>
              <p:nvPr/>
            </p:nvSpPr>
            <p:spPr>
              <a:xfrm>
                <a:off x="395825" y="2893725"/>
                <a:ext cx="14562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GB" sz="2400">
                    <a:solidFill>
                      <a:schemeClr val="lt2"/>
                    </a:solidFill>
                    <a:latin typeface="Nanum Gothic Coding"/>
                    <a:ea typeface="Nanum Gothic Coding"/>
                    <a:cs typeface="Nanum Gothic Coding"/>
                    <a:sym typeface="Nanum Gothic Coding"/>
                  </a:rPr>
                  <a:t>f</a:t>
                </a:r>
                <a:r>
                  <a:rPr baseline="-25000" lang="en-GB" sz="2400">
                    <a:solidFill>
                      <a:schemeClr val="lt2"/>
                    </a:solidFill>
                    <a:latin typeface="Nanum Gothic Coding"/>
                    <a:ea typeface="Nanum Gothic Coding"/>
                    <a:cs typeface="Nanum Gothic Coding"/>
                    <a:sym typeface="Nanum Gothic Coding"/>
                  </a:rPr>
                  <a:t>ΣZ</a:t>
                </a:r>
                <a:r>
                  <a:rPr lang="en-GB" sz="2400">
                    <a:solidFill>
                      <a:schemeClr val="lt2"/>
                    </a:solidFill>
                    <a:latin typeface="Nanum Gothic Coding"/>
                    <a:ea typeface="Nanum Gothic Coding"/>
                    <a:cs typeface="Nanum Gothic Coding"/>
                    <a:sym typeface="Nanum Gothic Coding"/>
                  </a:rPr>
                  <a:t>(z) = </a:t>
                </a:r>
                <a:endParaRPr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576" name="Google Shape;576;p42"/>
              <p:cNvSpPr txBox="1"/>
              <p:nvPr/>
            </p:nvSpPr>
            <p:spPr>
              <a:xfrm>
                <a:off x="2136825" y="3183475"/>
                <a:ext cx="5715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GB" sz="2400">
                    <a:solidFill>
                      <a:schemeClr val="lt2"/>
                    </a:solidFill>
                    <a:latin typeface="Nanum Gothic Coding"/>
                    <a:ea typeface="Nanum Gothic Coding"/>
                    <a:cs typeface="Nanum Gothic Coding"/>
                    <a:sym typeface="Nanum Gothic Coding"/>
                  </a:rPr>
                  <a:t>n!</a:t>
                </a:r>
                <a:endParaRPr/>
              </a:p>
            </p:txBody>
          </p:sp>
        </p:grpSp>
      </p:grpSp>
      <p:sp>
        <p:nvSpPr>
          <p:cNvPr id="577" name="Google Shape;577;p42"/>
          <p:cNvSpPr txBox="1"/>
          <p:nvPr/>
        </p:nvSpPr>
        <p:spPr>
          <a:xfrm>
            <a:off x="395825" y="2858138"/>
            <a:ext cx="828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min(Z) is also exponential and has mean 1/(n+1) </a:t>
            </a:r>
            <a:endParaRPr sz="20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578" name="Google Shape;578;p42"/>
          <p:cNvSpPr txBox="1"/>
          <p:nvPr/>
        </p:nvSpPr>
        <p:spPr>
          <a:xfrm>
            <a:off x="395825" y="4153538"/>
            <a:ext cx="828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ΣZ</a:t>
            </a:r>
            <a:r>
              <a:rPr lang="en-GB" sz="20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has mean (n+1) </a:t>
            </a:r>
            <a:endParaRPr sz="20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Approach 2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584" name="Google Shape;584;p43"/>
          <p:cNvSpPr txBox="1"/>
          <p:nvPr/>
        </p:nvSpPr>
        <p:spPr>
          <a:xfrm>
            <a:off x="311700" y="1017725"/>
            <a:ext cx="861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Exponential Random Variables</a:t>
            </a:r>
            <a:endParaRPr sz="1300"/>
          </a:p>
        </p:txBody>
      </p:sp>
      <p:sp>
        <p:nvSpPr>
          <p:cNvPr id="585" name="Google Shape;585;p43"/>
          <p:cNvSpPr txBox="1"/>
          <p:nvPr/>
        </p:nvSpPr>
        <p:spPr>
          <a:xfrm>
            <a:off x="395825" y="1603375"/>
            <a:ext cx="798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f</a:t>
            </a:r>
            <a:r>
              <a:rPr baseline="-25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Z0,Z1...,Zn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(z</a:t>
            </a:r>
            <a:r>
              <a:rPr baseline="-25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0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,z</a:t>
            </a:r>
            <a:r>
              <a:rPr baseline="-25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..,z</a:t>
            </a:r>
            <a:r>
              <a:rPr baseline="-25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n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) = e</a:t>
            </a:r>
            <a:r>
              <a:rPr baseline="30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-(z0+z1+..zn)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= e</a:t>
            </a:r>
            <a:r>
              <a:rPr baseline="30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-(Σz)</a:t>
            </a:r>
            <a:endParaRPr baseline="30000" sz="24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586" name="Google Shape;586;p43"/>
          <p:cNvSpPr txBox="1"/>
          <p:nvPr/>
        </p:nvSpPr>
        <p:spPr>
          <a:xfrm>
            <a:off x="395825" y="2248550"/>
            <a:ext cx="828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f</a:t>
            </a:r>
            <a:r>
              <a:rPr baseline="-25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Z0,Z1...,Zn,ΣZ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(z</a:t>
            </a:r>
            <a:r>
              <a:rPr baseline="-25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0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,z</a:t>
            </a:r>
            <a:r>
              <a:rPr baseline="-25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..,z</a:t>
            </a:r>
            <a:r>
              <a:rPr baseline="-25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n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,s) = e</a:t>
            </a:r>
            <a:r>
              <a:rPr baseline="30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-s</a:t>
            </a:r>
            <a:endParaRPr sz="24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grpSp>
        <p:nvGrpSpPr>
          <p:cNvPr id="587" name="Google Shape;587;p43"/>
          <p:cNvGrpSpPr/>
          <p:nvPr/>
        </p:nvGrpSpPr>
        <p:grpSpPr>
          <a:xfrm>
            <a:off x="395825" y="2893725"/>
            <a:ext cx="2497750" cy="994450"/>
            <a:chOff x="395825" y="2743125"/>
            <a:chExt cx="2497750" cy="994450"/>
          </a:xfrm>
        </p:grpSpPr>
        <p:sp>
          <p:nvSpPr>
            <p:cNvPr id="588" name="Google Shape;588;p43"/>
            <p:cNvSpPr txBox="1"/>
            <p:nvPr/>
          </p:nvSpPr>
          <p:spPr>
            <a:xfrm>
              <a:off x="1951575" y="2743125"/>
              <a:ext cx="942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e</a:t>
              </a:r>
              <a:r>
                <a:rPr baseline="30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-s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s</a:t>
              </a:r>
              <a:r>
                <a:rPr baseline="30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n</a:t>
              </a:r>
              <a:endParaRPr/>
            </a:p>
          </p:txBody>
        </p:sp>
        <p:cxnSp>
          <p:nvCxnSpPr>
            <p:cNvPr id="589" name="Google Shape;589;p43"/>
            <p:cNvCxnSpPr/>
            <p:nvPr/>
          </p:nvCxnSpPr>
          <p:spPr>
            <a:xfrm>
              <a:off x="1873250" y="3259675"/>
              <a:ext cx="8889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90" name="Google Shape;590;p43"/>
            <p:cNvGrpSpPr/>
            <p:nvPr/>
          </p:nvGrpSpPr>
          <p:grpSpPr>
            <a:xfrm>
              <a:off x="395825" y="2893725"/>
              <a:ext cx="2312500" cy="843850"/>
              <a:chOff x="395825" y="2893725"/>
              <a:chExt cx="2312500" cy="843850"/>
            </a:xfrm>
          </p:grpSpPr>
          <p:sp>
            <p:nvSpPr>
              <p:cNvPr id="591" name="Google Shape;591;p43"/>
              <p:cNvSpPr txBox="1"/>
              <p:nvPr/>
            </p:nvSpPr>
            <p:spPr>
              <a:xfrm>
                <a:off x="395825" y="2893725"/>
                <a:ext cx="14562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GB" sz="2400">
                    <a:solidFill>
                      <a:schemeClr val="lt2"/>
                    </a:solidFill>
                    <a:latin typeface="Nanum Gothic Coding"/>
                    <a:ea typeface="Nanum Gothic Coding"/>
                    <a:cs typeface="Nanum Gothic Coding"/>
                    <a:sym typeface="Nanum Gothic Coding"/>
                  </a:rPr>
                  <a:t>f</a:t>
                </a:r>
                <a:r>
                  <a:rPr baseline="-25000" lang="en-GB" sz="2400">
                    <a:solidFill>
                      <a:schemeClr val="lt2"/>
                    </a:solidFill>
                    <a:latin typeface="Nanum Gothic Coding"/>
                    <a:ea typeface="Nanum Gothic Coding"/>
                    <a:cs typeface="Nanum Gothic Coding"/>
                    <a:sym typeface="Nanum Gothic Coding"/>
                  </a:rPr>
                  <a:t>ΣZ</a:t>
                </a:r>
                <a:r>
                  <a:rPr lang="en-GB" sz="2400">
                    <a:solidFill>
                      <a:schemeClr val="lt2"/>
                    </a:solidFill>
                    <a:latin typeface="Nanum Gothic Coding"/>
                    <a:ea typeface="Nanum Gothic Coding"/>
                    <a:cs typeface="Nanum Gothic Coding"/>
                    <a:sym typeface="Nanum Gothic Coding"/>
                  </a:rPr>
                  <a:t>(s) = </a:t>
                </a:r>
                <a:endParaRPr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592" name="Google Shape;592;p43"/>
              <p:cNvSpPr txBox="1"/>
              <p:nvPr/>
            </p:nvSpPr>
            <p:spPr>
              <a:xfrm>
                <a:off x="2136825" y="3183475"/>
                <a:ext cx="5715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GB" sz="2400">
                    <a:solidFill>
                      <a:schemeClr val="lt2"/>
                    </a:solidFill>
                    <a:latin typeface="Nanum Gothic Coding"/>
                    <a:ea typeface="Nanum Gothic Coding"/>
                    <a:cs typeface="Nanum Gothic Coding"/>
                    <a:sym typeface="Nanum Gothic Coding"/>
                  </a:rPr>
                  <a:t>n!</a:t>
                </a:r>
                <a:endParaRPr/>
              </a:p>
            </p:txBody>
          </p:sp>
        </p:grpSp>
      </p:grpSp>
      <p:grpSp>
        <p:nvGrpSpPr>
          <p:cNvPr id="593" name="Google Shape;593;p43"/>
          <p:cNvGrpSpPr/>
          <p:nvPr/>
        </p:nvGrpSpPr>
        <p:grpSpPr>
          <a:xfrm>
            <a:off x="395825" y="3555575"/>
            <a:ext cx="8560350" cy="1515075"/>
            <a:chOff x="395825" y="3555575"/>
            <a:chExt cx="8560350" cy="1515075"/>
          </a:xfrm>
        </p:grpSpPr>
        <p:cxnSp>
          <p:nvCxnSpPr>
            <p:cNvPr id="594" name="Google Shape;594;p43"/>
            <p:cNvCxnSpPr/>
            <p:nvPr/>
          </p:nvCxnSpPr>
          <p:spPr>
            <a:xfrm flipH="1" rot="10800000">
              <a:off x="4605963" y="4097975"/>
              <a:ext cx="1331400" cy="117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95" name="Google Shape;595;p43"/>
            <p:cNvGrpSpPr/>
            <p:nvPr/>
          </p:nvGrpSpPr>
          <p:grpSpPr>
            <a:xfrm>
              <a:off x="395825" y="3555575"/>
              <a:ext cx="8560350" cy="1515075"/>
              <a:chOff x="395825" y="3555575"/>
              <a:chExt cx="8560350" cy="1515075"/>
            </a:xfrm>
          </p:grpSpPr>
          <p:sp>
            <p:nvSpPr>
              <p:cNvPr id="596" name="Google Shape;596;p43"/>
              <p:cNvSpPr txBox="1"/>
              <p:nvPr/>
            </p:nvSpPr>
            <p:spPr>
              <a:xfrm>
                <a:off x="5027075" y="3555575"/>
                <a:ext cx="6243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GB" sz="2400">
                    <a:solidFill>
                      <a:schemeClr val="lt2"/>
                    </a:solidFill>
                    <a:latin typeface="Nanum Gothic Coding"/>
                    <a:ea typeface="Nanum Gothic Coding"/>
                    <a:cs typeface="Nanum Gothic Coding"/>
                    <a:sym typeface="Nanum Gothic Coding"/>
                  </a:rPr>
                  <a:t>e</a:t>
                </a:r>
                <a:r>
                  <a:rPr baseline="30000" lang="en-GB" sz="2400">
                    <a:solidFill>
                      <a:schemeClr val="lt2"/>
                    </a:solidFill>
                    <a:latin typeface="Nanum Gothic Coding"/>
                    <a:ea typeface="Nanum Gothic Coding"/>
                    <a:cs typeface="Nanum Gothic Coding"/>
                    <a:sym typeface="Nanum Gothic Coding"/>
                  </a:rPr>
                  <a:t>-s</a:t>
                </a:r>
                <a:endParaRPr/>
              </a:p>
            </p:txBody>
          </p:sp>
          <p:grpSp>
            <p:nvGrpSpPr>
              <p:cNvPr id="597" name="Google Shape;597;p43"/>
              <p:cNvGrpSpPr/>
              <p:nvPr/>
            </p:nvGrpSpPr>
            <p:grpSpPr>
              <a:xfrm>
                <a:off x="395825" y="3772550"/>
                <a:ext cx="8560350" cy="1298100"/>
                <a:chOff x="395825" y="3772550"/>
                <a:chExt cx="8560350" cy="1298100"/>
              </a:xfrm>
            </p:grpSpPr>
            <p:sp>
              <p:nvSpPr>
                <p:cNvPr id="598" name="Google Shape;598;p43"/>
                <p:cNvSpPr txBox="1"/>
                <p:nvPr/>
              </p:nvSpPr>
              <p:spPr>
                <a:xfrm>
                  <a:off x="395825" y="3772550"/>
                  <a:ext cx="4250400" cy="554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200"/>
                    </a:spcAft>
                    <a:buNone/>
                  </a:pPr>
                  <a:r>
                    <a:rPr lang="en-GB" sz="2400">
                      <a:solidFill>
                        <a:schemeClr val="lt2"/>
                      </a:solidFill>
                      <a:latin typeface="Nanum Gothic Coding"/>
                      <a:ea typeface="Nanum Gothic Coding"/>
                      <a:cs typeface="Nanum Gothic Coding"/>
                      <a:sym typeface="Nanum Gothic Coding"/>
                    </a:rPr>
                    <a:t>f</a:t>
                  </a:r>
                  <a:r>
                    <a:rPr baseline="-25000" lang="en-GB" sz="2400">
                      <a:solidFill>
                        <a:schemeClr val="lt2"/>
                      </a:solidFill>
                      <a:latin typeface="Nanum Gothic Coding"/>
                      <a:ea typeface="Nanum Gothic Coding"/>
                      <a:cs typeface="Nanum Gothic Coding"/>
                      <a:sym typeface="Nanum Gothic Coding"/>
                    </a:rPr>
                    <a:t>(Z0,Z1...,Zn )</a:t>
                  </a:r>
                  <a:r>
                    <a:rPr baseline="-25000" lang="en-GB" sz="2400">
                      <a:solidFill>
                        <a:schemeClr val="lt2"/>
                      </a:solidFill>
                    </a:rPr>
                    <a:t>|</a:t>
                  </a:r>
                  <a:r>
                    <a:rPr baseline="-25000" lang="en-GB" sz="2400">
                      <a:solidFill>
                        <a:schemeClr val="lt2"/>
                      </a:solidFill>
                      <a:latin typeface="Nanum Gothic Coding"/>
                      <a:ea typeface="Nanum Gothic Coding"/>
                      <a:cs typeface="Nanum Gothic Coding"/>
                      <a:sym typeface="Nanum Gothic Coding"/>
                    </a:rPr>
                    <a:t>ΣZ</a:t>
                  </a:r>
                  <a:r>
                    <a:rPr lang="en-GB" sz="2400">
                      <a:solidFill>
                        <a:schemeClr val="lt2"/>
                      </a:solidFill>
                      <a:latin typeface="Nanum Gothic Coding"/>
                      <a:ea typeface="Nanum Gothic Coding"/>
                      <a:cs typeface="Nanum Gothic Coding"/>
                      <a:sym typeface="Nanum Gothic Coding"/>
                    </a:rPr>
                    <a:t>(z</a:t>
                  </a:r>
                  <a:r>
                    <a:rPr baseline="-25000" lang="en-GB" sz="2400">
                      <a:solidFill>
                        <a:schemeClr val="lt2"/>
                      </a:solidFill>
                      <a:latin typeface="Nanum Gothic Coding"/>
                      <a:ea typeface="Nanum Gothic Coding"/>
                      <a:cs typeface="Nanum Gothic Coding"/>
                      <a:sym typeface="Nanum Gothic Coding"/>
                    </a:rPr>
                    <a:t>0</a:t>
                  </a:r>
                  <a:r>
                    <a:rPr lang="en-GB" sz="2400">
                      <a:solidFill>
                        <a:schemeClr val="lt2"/>
                      </a:solidFill>
                      <a:latin typeface="Nanum Gothic Coding"/>
                      <a:ea typeface="Nanum Gothic Coding"/>
                      <a:cs typeface="Nanum Gothic Coding"/>
                      <a:sym typeface="Nanum Gothic Coding"/>
                    </a:rPr>
                    <a:t>,z</a:t>
                  </a:r>
                  <a:r>
                    <a:rPr baseline="-25000" lang="en-GB" sz="2400">
                      <a:solidFill>
                        <a:schemeClr val="lt2"/>
                      </a:solidFill>
                      <a:latin typeface="Nanum Gothic Coding"/>
                      <a:ea typeface="Nanum Gothic Coding"/>
                      <a:cs typeface="Nanum Gothic Coding"/>
                      <a:sym typeface="Nanum Gothic Coding"/>
                    </a:rPr>
                    <a:t>1</a:t>
                  </a:r>
                  <a:r>
                    <a:rPr lang="en-GB" sz="2400">
                      <a:solidFill>
                        <a:schemeClr val="lt2"/>
                      </a:solidFill>
                      <a:latin typeface="Nanum Gothic Coding"/>
                      <a:ea typeface="Nanum Gothic Coding"/>
                      <a:cs typeface="Nanum Gothic Coding"/>
                      <a:sym typeface="Nanum Gothic Coding"/>
                    </a:rPr>
                    <a:t>..,z</a:t>
                  </a:r>
                  <a:r>
                    <a:rPr baseline="-25000" lang="en-GB" sz="2400">
                      <a:solidFill>
                        <a:schemeClr val="lt2"/>
                      </a:solidFill>
                      <a:latin typeface="Nanum Gothic Coding"/>
                      <a:ea typeface="Nanum Gothic Coding"/>
                      <a:cs typeface="Nanum Gothic Coding"/>
                      <a:sym typeface="Nanum Gothic Coding"/>
                    </a:rPr>
                    <a:t>n</a:t>
                  </a:r>
                  <a:r>
                    <a:rPr lang="en-GB" sz="2400">
                      <a:solidFill>
                        <a:schemeClr val="lt2"/>
                      </a:solidFill>
                    </a:rPr>
                    <a:t>| </a:t>
                  </a:r>
                  <a:r>
                    <a:rPr lang="en-GB" sz="2400">
                      <a:solidFill>
                        <a:schemeClr val="lt2"/>
                      </a:solidFill>
                      <a:latin typeface="Nanum Gothic Coding"/>
                      <a:ea typeface="Nanum Gothic Coding"/>
                      <a:cs typeface="Nanum Gothic Coding"/>
                      <a:sym typeface="Nanum Gothic Coding"/>
                    </a:rPr>
                    <a:t>s) = </a:t>
                  </a:r>
                  <a:endParaRPr sz="2400">
                    <a:solidFill>
                      <a:schemeClr val="lt2"/>
                    </a:solidFill>
                    <a:latin typeface="Nanum Gothic Coding"/>
                    <a:ea typeface="Nanum Gothic Coding"/>
                    <a:cs typeface="Nanum Gothic Coding"/>
                    <a:sym typeface="Nanum Gothic Coding"/>
                  </a:endParaRPr>
                </a:p>
              </p:txBody>
            </p:sp>
            <p:grpSp>
              <p:nvGrpSpPr>
                <p:cNvPr id="599" name="Google Shape;599;p43"/>
                <p:cNvGrpSpPr/>
                <p:nvPr/>
              </p:nvGrpSpPr>
              <p:grpSpPr>
                <a:xfrm>
                  <a:off x="4768850" y="4076200"/>
                  <a:ext cx="1020325" cy="994450"/>
                  <a:chOff x="1873250" y="2743125"/>
                  <a:chExt cx="1020325" cy="994450"/>
                </a:xfrm>
              </p:grpSpPr>
              <p:sp>
                <p:nvSpPr>
                  <p:cNvPr id="600" name="Google Shape;600;p43"/>
                  <p:cNvSpPr txBox="1"/>
                  <p:nvPr/>
                </p:nvSpPr>
                <p:spPr>
                  <a:xfrm>
                    <a:off x="1951575" y="2743125"/>
                    <a:ext cx="942000" cy="554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spAutoFit/>
                  </a:bodyPr>
                  <a:lstStyle/>
                  <a:p>
                    <a:pPr indent="0" lvl="0" marL="0" rtl="0" algn="l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200"/>
                      </a:spcAft>
                      <a:buNone/>
                    </a:pPr>
                    <a:r>
                      <a:rPr lang="en-GB" sz="2400">
                        <a:solidFill>
                          <a:schemeClr val="lt2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rPr>
                      <a:t>e</a:t>
                    </a:r>
                    <a:r>
                      <a:rPr baseline="30000" lang="en-GB" sz="2400">
                        <a:solidFill>
                          <a:schemeClr val="lt2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rPr>
                      <a:t>-s</a:t>
                    </a:r>
                    <a:r>
                      <a:rPr lang="en-GB" sz="2400">
                        <a:solidFill>
                          <a:schemeClr val="lt2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rPr>
                      <a:t>s</a:t>
                    </a:r>
                    <a:r>
                      <a:rPr baseline="30000" lang="en-GB" sz="2400">
                        <a:solidFill>
                          <a:schemeClr val="lt2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rPr>
                      <a:t>n</a:t>
                    </a:r>
                    <a:endParaRPr/>
                  </a:p>
                </p:txBody>
              </p:sp>
              <p:cxnSp>
                <p:nvCxnSpPr>
                  <p:cNvPr id="601" name="Google Shape;601;p43"/>
                  <p:cNvCxnSpPr/>
                  <p:nvPr/>
                </p:nvCxnSpPr>
                <p:spPr>
                  <a:xfrm>
                    <a:off x="1873250" y="3259675"/>
                    <a:ext cx="8889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602" name="Google Shape;602;p43"/>
                  <p:cNvSpPr txBox="1"/>
                  <p:nvPr/>
                </p:nvSpPr>
                <p:spPr>
                  <a:xfrm>
                    <a:off x="2136825" y="3183475"/>
                    <a:ext cx="571500" cy="554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spAutoFit/>
                  </a:bodyPr>
                  <a:lstStyle/>
                  <a:p>
                    <a:pPr indent="0" lvl="0" marL="0" rtl="0" algn="l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200"/>
                      </a:spcAft>
                      <a:buNone/>
                    </a:pPr>
                    <a:r>
                      <a:rPr lang="en-GB" sz="2400">
                        <a:solidFill>
                          <a:schemeClr val="lt2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rPr>
                      <a:t>n!</a:t>
                    </a:r>
                    <a:endParaRPr/>
                  </a:p>
                </p:txBody>
              </p:sp>
            </p:grpSp>
            <p:sp>
              <p:nvSpPr>
                <p:cNvPr id="603" name="Google Shape;603;p43"/>
                <p:cNvSpPr txBox="1"/>
                <p:nvPr/>
              </p:nvSpPr>
              <p:spPr>
                <a:xfrm>
                  <a:off x="5956175" y="3772550"/>
                  <a:ext cx="3000000" cy="554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200"/>
                    </a:spcAft>
                    <a:buNone/>
                  </a:pPr>
                  <a:r>
                    <a:rPr lang="en-GB" sz="2400">
                      <a:solidFill>
                        <a:schemeClr val="lt2"/>
                      </a:solidFill>
                      <a:latin typeface="Nanum Gothic Coding"/>
                      <a:ea typeface="Nanum Gothic Coding"/>
                      <a:cs typeface="Nanum Gothic Coding"/>
                      <a:sym typeface="Nanum Gothic Coding"/>
                    </a:rPr>
                    <a:t>= n!s</a:t>
                  </a:r>
                  <a:r>
                    <a:rPr baseline="30000" lang="en-GB" sz="2400">
                      <a:solidFill>
                        <a:schemeClr val="lt2"/>
                      </a:solidFill>
                      <a:latin typeface="Nanum Gothic Coding"/>
                      <a:ea typeface="Nanum Gothic Coding"/>
                      <a:cs typeface="Nanum Gothic Coding"/>
                      <a:sym typeface="Nanum Gothic Coding"/>
                    </a:rPr>
                    <a:t>-n</a:t>
                  </a:r>
                  <a:endParaRPr baseline="30000"/>
                </a:p>
              </p:txBody>
            </p:sp>
          </p:grp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Approach 2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609" name="Google Shape;609;p44"/>
          <p:cNvSpPr txBox="1"/>
          <p:nvPr/>
        </p:nvSpPr>
        <p:spPr>
          <a:xfrm>
            <a:off x="311700" y="1017725"/>
            <a:ext cx="861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Exponential Random Variables</a:t>
            </a:r>
            <a:endParaRPr sz="1300"/>
          </a:p>
        </p:txBody>
      </p:sp>
      <p:sp>
        <p:nvSpPr>
          <p:cNvPr id="610" name="Google Shape;610;p44"/>
          <p:cNvSpPr txBox="1"/>
          <p:nvPr/>
        </p:nvSpPr>
        <p:spPr>
          <a:xfrm>
            <a:off x="395825" y="1562750"/>
            <a:ext cx="685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f</a:t>
            </a:r>
            <a:r>
              <a:rPr baseline="-25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(Z0,Z1...,Zn )</a:t>
            </a:r>
            <a:r>
              <a:rPr baseline="-25000" lang="en-GB" sz="2400">
                <a:solidFill>
                  <a:schemeClr val="lt2"/>
                </a:solidFill>
              </a:rPr>
              <a:t>|</a:t>
            </a:r>
            <a:r>
              <a:rPr baseline="-25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ΣZ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(z</a:t>
            </a:r>
            <a:r>
              <a:rPr baseline="-25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0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,z</a:t>
            </a:r>
            <a:r>
              <a:rPr baseline="-25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..,z</a:t>
            </a:r>
            <a:r>
              <a:rPr baseline="-25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n</a:t>
            </a:r>
            <a:r>
              <a:rPr lang="en-GB" sz="2400">
                <a:solidFill>
                  <a:schemeClr val="lt2"/>
                </a:solidFill>
              </a:rPr>
              <a:t>| 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s) = 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n!s</a:t>
            </a:r>
            <a:r>
              <a:rPr baseline="30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-n</a:t>
            </a:r>
            <a:endParaRPr sz="24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611" name="Google Shape;611;p44"/>
          <p:cNvSpPr txBox="1"/>
          <p:nvPr/>
        </p:nvSpPr>
        <p:spPr>
          <a:xfrm>
            <a:off x="395825" y="2116850"/>
            <a:ext cx="685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f</a:t>
            </a:r>
            <a:r>
              <a:rPr baseline="-25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(Z0,Z1...,Zn )</a:t>
            </a:r>
            <a:r>
              <a:rPr baseline="-25000" lang="en-GB" sz="2400">
                <a:solidFill>
                  <a:schemeClr val="lt2"/>
                </a:solidFill>
              </a:rPr>
              <a:t>|</a:t>
            </a:r>
            <a:r>
              <a:rPr baseline="-25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ΣZ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(z</a:t>
            </a:r>
            <a:r>
              <a:rPr baseline="-25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0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,z</a:t>
            </a:r>
            <a:r>
              <a:rPr baseline="-25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..,z</a:t>
            </a:r>
            <a:r>
              <a:rPr baseline="-25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n</a:t>
            </a:r>
            <a:r>
              <a:rPr lang="en-GB" sz="2400">
                <a:solidFill>
                  <a:schemeClr val="lt2"/>
                </a:solidFill>
              </a:rPr>
              <a:t>| 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s = 1) = n!</a:t>
            </a:r>
            <a:endParaRPr sz="24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612" name="Google Shape;612;p44"/>
          <p:cNvSpPr txBox="1"/>
          <p:nvPr/>
        </p:nvSpPr>
        <p:spPr>
          <a:xfrm>
            <a:off x="527100" y="2966675"/>
            <a:ext cx="839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1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s</a:t>
            </a:r>
            <a:r>
              <a:rPr lang="en-GB" sz="21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ame as the joint pdf of interval lengths</a:t>
            </a:r>
            <a:endParaRPr sz="21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613" name="Google Shape;613;p44"/>
          <p:cNvSpPr txBox="1"/>
          <p:nvPr>
            <p:ph idx="1" type="body"/>
          </p:nvPr>
        </p:nvSpPr>
        <p:spPr>
          <a:xfrm>
            <a:off x="527100" y="3359925"/>
            <a:ext cx="84672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Nanum Gothic Coding"/>
                <a:ea typeface="Nanum Gothic Coding"/>
                <a:cs typeface="Nanum Gothic Coding"/>
                <a:sym typeface="Nanum Gothic Coding"/>
              </a:rPr>
              <a:t>f</a:t>
            </a:r>
            <a:r>
              <a:rPr baseline="-25000" lang="en-GB" sz="2400"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lang="en-GB" sz="2400">
                <a:latin typeface="Nanum Gothic Coding"/>
                <a:ea typeface="Nanum Gothic Coding"/>
                <a:cs typeface="Nanum Gothic Coding"/>
                <a:sym typeface="Nanum Gothic Coding"/>
              </a:rPr>
              <a:t>(x</a:t>
            </a:r>
            <a:r>
              <a:rPr baseline="-25000" lang="en-GB" sz="2400"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2400">
                <a:latin typeface="Nanum Gothic Coding"/>
                <a:ea typeface="Nanum Gothic Coding"/>
                <a:cs typeface="Nanum Gothic Coding"/>
                <a:sym typeface="Nanum Gothic Coding"/>
              </a:rPr>
              <a:t>,x</a:t>
            </a:r>
            <a:r>
              <a:rPr baseline="-25000" lang="en-GB" sz="2400">
                <a:latin typeface="Nanum Gothic Coding"/>
                <a:ea typeface="Nanum Gothic Coding"/>
                <a:cs typeface="Nanum Gothic Coding"/>
                <a:sym typeface="Nanum Gothic Coding"/>
              </a:rPr>
              <a:t>2</a:t>
            </a:r>
            <a:r>
              <a:rPr lang="en-GB" sz="2400">
                <a:latin typeface="Nanum Gothic Coding"/>
                <a:ea typeface="Nanum Gothic Coding"/>
                <a:cs typeface="Nanum Gothic Coding"/>
                <a:sym typeface="Nanum Gothic Coding"/>
              </a:rPr>
              <a:t>,...,x</a:t>
            </a:r>
            <a:r>
              <a:rPr baseline="-25000" lang="en-GB" sz="2400">
                <a:latin typeface="Nanum Gothic Coding"/>
                <a:ea typeface="Nanum Gothic Coding"/>
                <a:cs typeface="Nanum Gothic Coding"/>
                <a:sym typeface="Nanum Gothic Coding"/>
              </a:rPr>
              <a:t>n</a:t>
            </a:r>
            <a:r>
              <a:rPr lang="en-GB" sz="2400">
                <a:latin typeface="Nanum Gothic Coding"/>
                <a:ea typeface="Nanum Gothic Coding"/>
                <a:cs typeface="Nanum Gothic Coding"/>
                <a:sym typeface="Nanum Gothic Coding"/>
              </a:rPr>
              <a:t>,x</a:t>
            </a:r>
            <a:r>
              <a:rPr baseline="-25000" lang="en-GB" sz="2400">
                <a:latin typeface="Nanum Gothic Coding"/>
                <a:ea typeface="Nanum Gothic Coding"/>
                <a:cs typeface="Nanum Gothic Coding"/>
                <a:sym typeface="Nanum Gothic Coding"/>
              </a:rPr>
              <a:t>n+1</a:t>
            </a:r>
            <a:r>
              <a:rPr lang="en-GB" sz="2400">
                <a:latin typeface="Nanum Gothic Coding"/>
                <a:ea typeface="Nanum Gothic Coding"/>
                <a:cs typeface="Nanum Gothic Coding"/>
                <a:sym typeface="Nanum Gothic Coding"/>
              </a:rPr>
              <a:t>) = n!</a:t>
            </a:r>
            <a:endParaRPr sz="2400"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614" name="Google Shape;614;p44"/>
          <p:cNvSpPr/>
          <p:nvPr/>
        </p:nvSpPr>
        <p:spPr>
          <a:xfrm>
            <a:off x="476250" y="2966675"/>
            <a:ext cx="7746900" cy="1071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Approach 2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620" name="Google Shape;620;p45"/>
          <p:cNvSpPr txBox="1"/>
          <p:nvPr/>
        </p:nvSpPr>
        <p:spPr>
          <a:xfrm>
            <a:off x="311700" y="1017725"/>
            <a:ext cx="861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Exponential Random Variables</a:t>
            </a:r>
            <a:endParaRPr sz="1300"/>
          </a:p>
        </p:txBody>
      </p:sp>
      <p:grpSp>
        <p:nvGrpSpPr>
          <p:cNvPr id="621" name="Google Shape;621;p45"/>
          <p:cNvGrpSpPr/>
          <p:nvPr/>
        </p:nvGrpSpPr>
        <p:grpSpPr>
          <a:xfrm>
            <a:off x="395825" y="1461225"/>
            <a:ext cx="5860250" cy="1161275"/>
            <a:chOff x="395825" y="1461225"/>
            <a:chExt cx="5860250" cy="1161275"/>
          </a:xfrm>
        </p:grpSpPr>
        <p:sp>
          <p:nvSpPr>
            <p:cNvPr id="622" name="Google Shape;622;p45"/>
            <p:cNvSpPr txBox="1"/>
            <p:nvPr/>
          </p:nvSpPr>
          <p:spPr>
            <a:xfrm>
              <a:off x="395825" y="1638950"/>
              <a:ext cx="2050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f</a:t>
              </a:r>
              <a:r>
                <a:rPr baseline="-25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Zi</a:t>
              </a:r>
              <a:r>
                <a:rPr baseline="-25000" lang="en-GB" sz="2400">
                  <a:solidFill>
                    <a:schemeClr val="lt2"/>
                  </a:solidFill>
                </a:rPr>
                <a:t>|</a:t>
              </a:r>
              <a:r>
                <a:rPr baseline="-25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ΣZ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(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z</a:t>
              </a:r>
              <a:r>
                <a:rPr baseline="-25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i</a:t>
              </a:r>
              <a:r>
                <a:rPr lang="en-GB" sz="2400">
                  <a:solidFill>
                    <a:schemeClr val="lt2"/>
                  </a:solidFill>
                </a:rPr>
                <a:t>| 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s) = </a:t>
              </a:r>
              <a:endParaRPr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sp>
          <p:nvSpPr>
            <p:cNvPr id="623" name="Google Shape;623;p45"/>
            <p:cNvSpPr txBox="1"/>
            <p:nvPr/>
          </p:nvSpPr>
          <p:spPr>
            <a:xfrm>
              <a:off x="2662675" y="1461225"/>
              <a:ext cx="3593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f</a:t>
              </a:r>
              <a:r>
                <a:rPr baseline="-25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Zi</a:t>
              </a:r>
              <a:r>
                <a:rPr baseline="-25000" lang="en-GB" sz="2400">
                  <a:solidFill>
                    <a:schemeClr val="lt2"/>
                  </a:solidFill>
                </a:rPr>
                <a:t>,</a:t>
              </a:r>
              <a:r>
                <a:rPr baseline="-25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ΣZ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(Z</a:t>
              </a:r>
              <a:r>
                <a:rPr baseline="-25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i 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= z</a:t>
              </a:r>
              <a:r>
                <a:rPr baseline="-25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i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, ΣZ = s)</a:t>
              </a:r>
              <a:endParaRPr/>
            </a:p>
          </p:txBody>
        </p:sp>
        <p:cxnSp>
          <p:nvCxnSpPr>
            <p:cNvPr id="624" name="Google Shape;624;p45"/>
            <p:cNvCxnSpPr/>
            <p:nvPr/>
          </p:nvCxnSpPr>
          <p:spPr>
            <a:xfrm flipH="1" rot="10800000">
              <a:off x="2695150" y="2078200"/>
              <a:ext cx="3333900" cy="108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5" name="Google Shape;625;p45"/>
            <p:cNvSpPr txBox="1"/>
            <p:nvPr/>
          </p:nvSpPr>
          <p:spPr>
            <a:xfrm>
              <a:off x="3817675" y="2068400"/>
              <a:ext cx="1283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f</a:t>
              </a:r>
              <a:r>
                <a:rPr baseline="-25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ΣZ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(s) </a:t>
              </a:r>
              <a:endParaRPr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grpSp>
        <p:nvGrpSpPr>
          <p:cNvPr id="626" name="Google Shape;626;p45"/>
          <p:cNvGrpSpPr/>
          <p:nvPr/>
        </p:nvGrpSpPr>
        <p:grpSpPr>
          <a:xfrm>
            <a:off x="2096200" y="2523175"/>
            <a:ext cx="6920000" cy="1186150"/>
            <a:chOff x="2096200" y="2523175"/>
            <a:chExt cx="6920000" cy="1186150"/>
          </a:xfrm>
        </p:grpSpPr>
        <p:sp>
          <p:nvSpPr>
            <p:cNvPr id="627" name="Google Shape;627;p45"/>
            <p:cNvSpPr txBox="1"/>
            <p:nvPr/>
          </p:nvSpPr>
          <p:spPr>
            <a:xfrm>
              <a:off x="2096200" y="2569800"/>
              <a:ext cx="480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= </a:t>
              </a:r>
              <a:endParaRPr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sp>
          <p:nvSpPr>
            <p:cNvPr id="628" name="Google Shape;628;p45"/>
            <p:cNvSpPr txBox="1"/>
            <p:nvPr/>
          </p:nvSpPr>
          <p:spPr>
            <a:xfrm>
              <a:off x="2775300" y="2523175"/>
              <a:ext cx="62409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f</a:t>
              </a:r>
              <a:r>
                <a:rPr baseline="-25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Zi</a:t>
              </a:r>
              <a:r>
                <a:rPr baseline="-25000" lang="en-GB" sz="2400">
                  <a:solidFill>
                    <a:schemeClr val="lt2"/>
                  </a:solidFill>
                </a:rPr>
                <a:t>,</a:t>
              </a:r>
              <a:r>
                <a:rPr baseline="-25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ΣZ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(Z</a:t>
              </a:r>
              <a:r>
                <a:rPr baseline="-25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i 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= z</a:t>
              </a:r>
              <a:r>
                <a:rPr baseline="-25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i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, 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Z</a:t>
              </a:r>
              <a:r>
                <a:rPr baseline="-25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0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+Z</a:t>
              </a:r>
              <a:r>
                <a:rPr baseline="-25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1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+..Z</a:t>
              </a:r>
              <a:r>
                <a:rPr baseline="-25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i-1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+Z</a:t>
              </a:r>
              <a:r>
                <a:rPr baseline="-25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i+1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+..Z</a:t>
              </a:r>
              <a:r>
                <a:rPr baseline="-25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n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 = s-z</a:t>
              </a:r>
              <a:r>
                <a:rPr baseline="-25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i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)</a:t>
              </a:r>
              <a:endParaRPr/>
            </a:p>
          </p:txBody>
        </p:sp>
        <p:cxnSp>
          <p:nvCxnSpPr>
            <p:cNvPr id="629" name="Google Shape;629;p45"/>
            <p:cNvCxnSpPr/>
            <p:nvPr/>
          </p:nvCxnSpPr>
          <p:spPr>
            <a:xfrm flipH="1" rot="10800000">
              <a:off x="2792425" y="3191850"/>
              <a:ext cx="6191400" cy="12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0" name="Google Shape;630;p45"/>
            <p:cNvSpPr txBox="1"/>
            <p:nvPr/>
          </p:nvSpPr>
          <p:spPr>
            <a:xfrm>
              <a:off x="5254050" y="3155225"/>
              <a:ext cx="1283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f</a:t>
              </a:r>
              <a:r>
                <a:rPr baseline="-25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ΣZ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(s) </a:t>
              </a:r>
              <a:endParaRPr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grpSp>
        <p:nvGrpSpPr>
          <p:cNvPr id="631" name="Google Shape;631;p45"/>
          <p:cNvGrpSpPr/>
          <p:nvPr/>
        </p:nvGrpSpPr>
        <p:grpSpPr>
          <a:xfrm>
            <a:off x="2096200" y="3596975"/>
            <a:ext cx="6666800" cy="1338700"/>
            <a:chOff x="2096200" y="3596975"/>
            <a:chExt cx="6666800" cy="1338700"/>
          </a:xfrm>
        </p:grpSpPr>
        <p:sp>
          <p:nvSpPr>
            <p:cNvPr id="632" name="Google Shape;632;p45"/>
            <p:cNvSpPr txBox="1"/>
            <p:nvPr/>
          </p:nvSpPr>
          <p:spPr>
            <a:xfrm>
              <a:off x="2096200" y="3796000"/>
              <a:ext cx="480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= </a:t>
              </a:r>
              <a:endParaRPr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sp>
          <p:nvSpPr>
            <p:cNvPr id="633" name="Google Shape;633;p45"/>
            <p:cNvSpPr txBox="1"/>
            <p:nvPr/>
          </p:nvSpPr>
          <p:spPr>
            <a:xfrm>
              <a:off x="2852500" y="3796000"/>
              <a:ext cx="897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e</a:t>
              </a:r>
              <a:r>
                <a:rPr baseline="30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-zi</a:t>
              </a:r>
              <a:endParaRPr baseline="30000"/>
            </a:p>
          </p:txBody>
        </p:sp>
        <p:cxnSp>
          <p:nvCxnSpPr>
            <p:cNvPr id="634" name="Google Shape;634;p45"/>
            <p:cNvCxnSpPr/>
            <p:nvPr/>
          </p:nvCxnSpPr>
          <p:spPr>
            <a:xfrm flipH="1" rot="10800000">
              <a:off x="4943900" y="3885675"/>
              <a:ext cx="941700" cy="10500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5" name="Google Shape;635;p45"/>
            <p:cNvSpPr txBox="1"/>
            <p:nvPr/>
          </p:nvSpPr>
          <p:spPr>
            <a:xfrm>
              <a:off x="3436675" y="3596975"/>
              <a:ext cx="3000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e</a:t>
              </a:r>
              <a:r>
                <a:rPr baseline="30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-(s-zi)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(s-z</a:t>
              </a:r>
              <a:r>
                <a:rPr baseline="-25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i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)</a:t>
              </a:r>
              <a:r>
                <a:rPr baseline="30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n-1</a:t>
              </a:r>
              <a:endParaRPr baseline="30000"/>
            </a:p>
          </p:txBody>
        </p:sp>
        <p:cxnSp>
          <p:nvCxnSpPr>
            <p:cNvPr id="636" name="Google Shape;636;p45"/>
            <p:cNvCxnSpPr/>
            <p:nvPr/>
          </p:nvCxnSpPr>
          <p:spPr>
            <a:xfrm>
              <a:off x="3463750" y="4151075"/>
              <a:ext cx="2000100" cy="48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7" name="Google Shape;637;p45"/>
            <p:cNvSpPr txBox="1"/>
            <p:nvPr/>
          </p:nvSpPr>
          <p:spPr>
            <a:xfrm>
              <a:off x="3749800" y="4104825"/>
              <a:ext cx="1428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(n-1)!</a:t>
              </a:r>
              <a:endParaRPr baseline="30000"/>
            </a:p>
          </p:txBody>
        </p:sp>
        <p:sp>
          <p:nvSpPr>
            <p:cNvPr id="638" name="Google Shape;638;p45"/>
            <p:cNvSpPr txBox="1"/>
            <p:nvPr/>
          </p:nvSpPr>
          <p:spPr>
            <a:xfrm>
              <a:off x="5763000" y="3879700"/>
              <a:ext cx="3000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e</a:t>
              </a:r>
              <a:r>
                <a:rPr baseline="30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-s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s</a:t>
              </a:r>
              <a:r>
                <a:rPr baseline="30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n</a:t>
              </a:r>
              <a:endParaRPr baseline="30000"/>
            </a:p>
          </p:txBody>
        </p:sp>
        <p:cxnSp>
          <p:nvCxnSpPr>
            <p:cNvPr id="639" name="Google Shape;639;p45"/>
            <p:cNvCxnSpPr/>
            <p:nvPr/>
          </p:nvCxnSpPr>
          <p:spPr>
            <a:xfrm flipH="1" rot="10800000">
              <a:off x="5789925" y="4426850"/>
              <a:ext cx="745500" cy="69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0" name="Google Shape;640;p45"/>
            <p:cNvSpPr txBox="1"/>
            <p:nvPr/>
          </p:nvSpPr>
          <p:spPr>
            <a:xfrm>
              <a:off x="5951275" y="4369575"/>
              <a:ext cx="1428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n!</a:t>
              </a:r>
              <a:endParaRPr baseline="300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Approach 2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646" name="Google Shape;646;p46"/>
          <p:cNvSpPr txBox="1"/>
          <p:nvPr/>
        </p:nvSpPr>
        <p:spPr>
          <a:xfrm>
            <a:off x="311700" y="1017725"/>
            <a:ext cx="861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Exponential Random Variables</a:t>
            </a:r>
            <a:endParaRPr sz="1300"/>
          </a:p>
        </p:txBody>
      </p:sp>
      <p:grpSp>
        <p:nvGrpSpPr>
          <p:cNvPr id="647" name="Google Shape;647;p46"/>
          <p:cNvGrpSpPr/>
          <p:nvPr/>
        </p:nvGrpSpPr>
        <p:grpSpPr>
          <a:xfrm>
            <a:off x="395825" y="1497800"/>
            <a:ext cx="4701900" cy="1020750"/>
            <a:chOff x="395825" y="1497800"/>
            <a:chExt cx="4701900" cy="1020750"/>
          </a:xfrm>
        </p:grpSpPr>
        <p:sp>
          <p:nvSpPr>
            <p:cNvPr id="648" name="Google Shape;648;p46"/>
            <p:cNvSpPr txBox="1"/>
            <p:nvPr/>
          </p:nvSpPr>
          <p:spPr>
            <a:xfrm>
              <a:off x="395825" y="1638950"/>
              <a:ext cx="2050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f</a:t>
              </a:r>
              <a:r>
                <a:rPr baseline="-25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Zi</a:t>
              </a:r>
              <a:r>
                <a:rPr baseline="-25000" lang="en-GB" sz="2400">
                  <a:solidFill>
                    <a:schemeClr val="lt2"/>
                  </a:solidFill>
                </a:rPr>
                <a:t>|</a:t>
              </a:r>
              <a:r>
                <a:rPr baseline="-25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ΣZ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(z</a:t>
              </a:r>
              <a:r>
                <a:rPr baseline="-25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i</a:t>
              </a:r>
              <a:r>
                <a:rPr lang="en-GB" sz="2400">
                  <a:solidFill>
                    <a:schemeClr val="lt2"/>
                  </a:solidFill>
                </a:rPr>
                <a:t>| 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s) = </a:t>
              </a:r>
              <a:endParaRPr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sp>
          <p:nvSpPr>
            <p:cNvPr id="649" name="Google Shape;649;p46"/>
            <p:cNvSpPr txBox="1"/>
            <p:nvPr/>
          </p:nvSpPr>
          <p:spPr>
            <a:xfrm>
              <a:off x="2658425" y="1497800"/>
              <a:ext cx="2439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n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(1 - 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z</a:t>
              </a:r>
              <a:r>
                <a:rPr baseline="-25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i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/s)</a:t>
              </a:r>
              <a:r>
                <a:rPr baseline="30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n-1</a:t>
              </a:r>
              <a:endParaRPr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cxnSp>
          <p:nvCxnSpPr>
            <p:cNvPr id="650" name="Google Shape;650;p46"/>
            <p:cNvCxnSpPr/>
            <p:nvPr/>
          </p:nvCxnSpPr>
          <p:spPr>
            <a:xfrm>
              <a:off x="2683875" y="2011950"/>
              <a:ext cx="1710300" cy="108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51" name="Google Shape;651;p46"/>
            <p:cNvSpPr txBox="1"/>
            <p:nvPr/>
          </p:nvSpPr>
          <p:spPr>
            <a:xfrm>
              <a:off x="3335725" y="1964450"/>
              <a:ext cx="514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s</a:t>
              </a:r>
              <a:endParaRPr/>
            </a:p>
          </p:txBody>
        </p:sp>
      </p:grpSp>
      <p:sp>
        <p:nvSpPr>
          <p:cNvPr id="652" name="Google Shape;652;p46"/>
          <p:cNvSpPr txBox="1"/>
          <p:nvPr/>
        </p:nvSpPr>
        <p:spPr>
          <a:xfrm>
            <a:off x="395825" y="2495775"/>
            <a:ext cx="417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f</a:t>
            </a:r>
            <a:r>
              <a:rPr baseline="-25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Zi</a:t>
            </a:r>
            <a:r>
              <a:rPr baseline="-25000" lang="en-GB" sz="2400">
                <a:solidFill>
                  <a:schemeClr val="lt2"/>
                </a:solidFill>
              </a:rPr>
              <a:t>|</a:t>
            </a:r>
            <a:r>
              <a:rPr baseline="-25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ΣZ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(z</a:t>
            </a:r>
            <a:r>
              <a:rPr baseline="-25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</a:t>
            </a:r>
            <a:r>
              <a:rPr lang="en-GB" sz="2400">
                <a:solidFill>
                  <a:schemeClr val="lt2"/>
                </a:solidFill>
              </a:rPr>
              <a:t>| 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s = 1) = n(1-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z</a:t>
            </a:r>
            <a:r>
              <a:rPr baseline="-25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)</a:t>
            </a:r>
            <a:r>
              <a:rPr baseline="30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n-1</a:t>
            </a:r>
            <a:endParaRPr baseline="30000" sz="24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653" name="Google Shape;653;p46"/>
          <p:cNvSpPr txBox="1"/>
          <p:nvPr/>
        </p:nvSpPr>
        <p:spPr>
          <a:xfrm>
            <a:off x="5229875" y="2280000"/>
            <a:ext cx="839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1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same as the pdf of X</a:t>
            </a:r>
            <a:r>
              <a:rPr baseline="-25000" lang="en-GB" sz="21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</a:t>
            </a:r>
            <a:endParaRPr baseline="-25000" sz="21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654" name="Google Shape;654;p46"/>
          <p:cNvSpPr txBox="1"/>
          <p:nvPr>
            <p:ph idx="1" type="body"/>
          </p:nvPr>
        </p:nvSpPr>
        <p:spPr>
          <a:xfrm>
            <a:off x="5229875" y="2673250"/>
            <a:ext cx="84672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Nanum Gothic Coding"/>
                <a:ea typeface="Nanum Gothic Coding"/>
                <a:cs typeface="Nanum Gothic Coding"/>
                <a:sym typeface="Nanum Gothic Coding"/>
              </a:rPr>
              <a:t>f</a:t>
            </a:r>
            <a:r>
              <a:rPr baseline="-25000" lang="en-GB" sz="2400">
                <a:latin typeface="Nanum Gothic Coding"/>
                <a:ea typeface="Nanum Gothic Coding"/>
                <a:cs typeface="Nanum Gothic Coding"/>
                <a:sym typeface="Nanum Gothic Coding"/>
              </a:rPr>
              <a:t>Xi</a:t>
            </a:r>
            <a:r>
              <a:rPr lang="en-GB" sz="2400">
                <a:latin typeface="Nanum Gothic Coding"/>
                <a:ea typeface="Nanum Gothic Coding"/>
                <a:cs typeface="Nanum Gothic Coding"/>
                <a:sym typeface="Nanum Gothic Coding"/>
              </a:rPr>
              <a:t>(x) = n(1-x)</a:t>
            </a:r>
            <a:r>
              <a:rPr baseline="30000" lang="en-GB" sz="2400">
                <a:latin typeface="Nanum Gothic Coding"/>
                <a:ea typeface="Nanum Gothic Coding"/>
                <a:cs typeface="Nanum Gothic Coding"/>
                <a:sym typeface="Nanum Gothic Coding"/>
              </a:rPr>
              <a:t>n-1</a:t>
            </a:r>
            <a:endParaRPr baseline="30000" sz="2400"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655" name="Google Shape;655;p46"/>
          <p:cNvSpPr/>
          <p:nvPr/>
        </p:nvSpPr>
        <p:spPr>
          <a:xfrm>
            <a:off x="5179025" y="2280000"/>
            <a:ext cx="3138900" cy="1071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Approach 2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661" name="Google Shape;661;p47"/>
          <p:cNvSpPr txBox="1"/>
          <p:nvPr/>
        </p:nvSpPr>
        <p:spPr>
          <a:xfrm>
            <a:off x="311700" y="1017725"/>
            <a:ext cx="861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Exponential Random Variables</a:t>
            </a:r>
            <a:endParaRPr sz="1300"/>
          </a:p>
        </p:txBody>
      </p:sp>
      <p:sp>
        <p:nvSpPr>
          <p:cNvPr id="662" name="Google Shape;662;p47"/>
          <p:cNvSpPr txBox="1"/>
          <p:nvPr/>
        </p:nvSpPr>
        <p:spPr>
          <a:xfrm>
            <a:off x="311700" y="1667725"/>
            <a:ext cx="85206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W</a:t>
            </a:r>
            <a:r>
              <a:rPr lang="en-GB" sz="2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e can express interval lengths as iid exponential random variables on condition that their sum = 1</a:t>
            </a:r>
            <a:endParaRPr baseline="30000" sz="23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663" name="Google Shape;663;p47"/>
          <p:cNvSpPr txBox="1"/>
          <p:nvPr/>
        </p:nvSpPr>
        <p:spPr>
          <a:xfrm>
            <a:off x="253500" y="2951425"/>
            <a:ext cx="85206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Earlier problem when interval lengths were not independent at all is simplified</a:t>
            </a:r>
            <a:endParaRPr baseline="30000" sz="23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Approach 2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669" name="Google Shape;669;p48"/>
          <p:cNvSpPr txBox="1"/>
          <p:nvPr/>
        </p:nvSpPr>
        <p:spPr>
          <a:xfrm>
            <a:off x="311700" y="1017725"/>
            <a:ext cx="861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Exponential Random Variables</a:t>
            </a:r>
            <a:endParaRPr sz="1300"/>
          </a:p>
        </p:txBody>
      </p:sp>
      <p:grpSp>
        <p:nvGrpSpPr>
          <p:cNvPr id="670" name="Google Shape;670;p48"/>
          <p:cNvGrpSpPr/>
          <p:nvPr/>
        </p:nvGrpSpPr>
        <p:grpSpPr>
          <a:xfrm>
            <a:off x="395825" y="1461225"/>
            <a:ext cx="7364750" cy="1161275"/>
            <a:chOff x="395825" y="1461225"/>
            <a:chExt cx="7364750" cy="1161275"/>
          </a:xfrm>
        </p:grpSpPr>
        <p:sp>
          <p:nvSpPr>
            <p:cNvPr id="671" name="Google Shape;671;p48"/>
            <p:cNvSpPr txBox="1"/>
            <p:nvPr/>
          </p:nvSpPr>
          <p:spPr>
            <a:xfrm>
              <a:off x="395825" y="1638950"/>
              <a:ext cx="2456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f</a:t>
              </a:r>
              <a:r>
                <a:rPr baseline="-25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min(Z)</a:t>
              </a:r>
              <a:r>
                <a:rPr baseline="-25000" lang="en-GB" sz="2400">
                  <a:solidFill>
                    <a:schemeClr val="lt2"/>
                  </a:solidFill>
                </a:rPr>
                <a:t>|</a:t>
              </a:r>
              <a:r>
                <a:rPr baseline="-25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ΣZ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(z</a:t>
              </a:r>
              <a:r>
                <a:rPr lang="en-GB" sz="2400">
                  <a:solidFill>
                    <a:schemeClr val="lt2"/>
                  </a:solidFill>
                </a:rPr>
                <a:t>| 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s) = </a:t>
              </a:r>
              <a:endParaRPr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sp>
          <p:nvSpPr>
            <p:cNvPr id="672" name="Google Shape;672;p48"/>
            <p:cNvSpPr txBox="1"/>
            <p:nvPr/>
          </p:nvSpPr>
          <p:spPr>
            <a:xfrm>
              <a:off x="2891275" y="1461225"/>
              <a:ext cx="4869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f</a:t>
              </a:r>
              <a:r>
                <a:rPr baseline="-25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min(Z)</a:t>
              </a:r>
              <a:r>
                <a:rPr baseline="-25000" lang="en-GB" sz="2400">
                  <a:solidFill>
                    <a:schemeClr val="lt2"/>
                  </a:solidFill>
                </a:rPr>
                <a:t>,</a:t>
              </a:r>
              <a:r>
                <a:rPr baseline="-25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ΣZ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(min(Z)</a:t>
              </a:r>
              <a:r>
                <a:rPr baseline="-25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 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= z, ΣZ = s)</a:t>
              </a:r>
              <a:endParaRPr/>
            </a:p>
          </p:txBody>
        </p:sp>
        <p:cxnSp>
          <p:nvCxnSpPr>
            <p:cNvPr id="673" name="Google Shape;673;p48"/>
            <p:cNvCxnSpPr/>
            <p:nvPr/>
          </p:nvCxnSpPr>
          <p:spPr>
            <a:xfrm>
              <a:off x="2923750" y="2089000"/>
              <a:ext cx="44364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4" name="Google Shape;674;p48"/>
            <p:cNvSpPr txBox="1"/>
            <p:nvPr/>
          </p:nvSpPr>
          <p:spPr>
            <a:xfrm>
              <a:off x="4427275" y="2068400"/>
              <a:ext cx="1283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f</a:t>
              </a:r>
              <a:r>
                <a:rPr baseline="-25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ΣZ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(s) </a:t>
              </a:r>
              <a:endParaRPr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grpSp>
        <p:nvGrpSpPr>
          <p:cNvPr id="675" name="Google Shape;675;p48"/>
          <p:cNvGrpSpPr/>
          <p:nvPr/>
        </p:nvGrpSpPr>
        <p:grpSpPr>
          <a:xfrm>
            <a:off x="1562800" y="2581275"/>
            <a:ext cx="7496900" cy="1128050"/>
            <a:chOff x="1562800" y="2581275"/>
            <a:chExt cx="7496900" cy="1128050"/>
          </a:xfrm>
        </p:grpSpPr>
        <p:sp>
          <p:nvSpPr>
            <p:cNvPr id="676" name="Google Shape;676;p48"/>
            <p:cNvSpPr txBox="1"/>
            <p:nvPr/>
          </p:nvSpPr>
          <p:spPr>
            <a:xfrm>
              <a:off x="1562800" y="2646000"/>
              <a:ext cx="480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= </a:t>
              </a:r>
              <a:endParaRPr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sp>
          <p:nvSpPr>
            <p:cNvPr id="677" name="Google Shape;677;p48"/>
            <p:cNvSpPr txBox="1"/>
            <p:nvPr/>
          </p:nvSpPr>
          <p:spPr>
            <a:xfrm>
              <a:off x="1851000" y="2581275"/>
              <a:ext cx="7208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f</a:t>
              </a:r>
              <a:r>
                <a:rPr baseline="-25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min(Z)</a:t>
              </a:r>
              <a:r>
                <a:rPr baseline="-25000" lang="en-GB" sz="2400">
                  <a:solidFill>
                    <a:schemeClr val="lt2"/>
                  </a:solidFill>
                </a:rPr>
                <a:t>,</a:t>
              </a:r>
              <a:r>
                <a:rPr baseline="-25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ΣZ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(min(Z)</a:t>
              </a:r>
              <a:r>
                <a:rPr baseline="-25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 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= z, Z</a:t>
              </a:r>
              <a:r>
                <a:rPr baseline="-25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0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+Z</a:t>
              </a:r>
              <a:r>
                <a:rPr baseline="-25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1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+...</a:t>
              </a:r>
              <a:r>
                <a:rPr lang="en-GB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(n terms)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 = s-z )</a:t>
              </a:r>
              <a:endParaRPr/>
            </a:p>
          </p:txBody>
        </p:sp>
        <p:cxnSp>
          <p:nvCxnSpPr>
            <p:cNvPr id="678" name="Google Shape;678;p48"/>
            <p:cNvCxnSpPr/>
            <p:nvPr/>
          </p:nvCxnSpPr>
          <p:spPr>
            <a:xfrm flipH="1" rot="10800000">
              <a:off x="1763675" y="3178950"/>
              <a:ext cx="6512400" cy="219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9" name="Google Shape;679;p48"/>
            <p:cNvSpPr txBox="1"/>
            <p:nvPr/>
          </p:nvSpPr>
          <p:spPr>
            <a:xfrm>
              <a:off x="4568250" y="3155225"/>
              <a:ext cx="1283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f</a:t>
              </a:r>
              <a:r>
                <a:rPr baseline="-25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ΣZ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(s) </a:t>
              </a:r>
              <a:endParaRPr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Bound on E(X</a:t>
            </a:r>
            <a:r>
              <a:rPr baseline="-25000"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min</a:t>
            </a:r>
            <a:r>
              <a:rPr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)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685" name="Google Shape;685;p49"/>
          <p:cNvSpPr txBox="1"/>
          <p:nvPr/>
        </p:nvSpPr>
        <p:spPr>
          <a:xfrm>
            <a:off x="311700" y="1017725"/>
            <a:ext cx="861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Define X</a:t>
            </a:r>
            <a:r>
              <a:rPr baseline="30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i,min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: Minimum Length when i points are sampled</a:t>
            </a:r>
            <a:endParaRPr sz="1300"/>
          </a:p>
        </p:txBody>
      </p:sp>
      <p:cxnSp>
        <p:nvCxnSpPr>
          <p:cNvPr id="686" name="Google Shape;686;p49"/>
          <p:cNvCxnSpPr/>
          <p:nvPr/>
        </p:nvCxnSpPr>
        <p:spPr>
          <a:xfrm flipH="1" rot="10800000">
            <a:off x="1006963" y="2723200"/>
            <a:ext cx="7049400" cy="8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7" name="Google Shape;687;p49"/>
          <p:cNvSpPr txBox="1"/>
          <p:nvPr/>
        </p:nvSpPr>
        <p:spPr>
          <a:xfrm>
            <a:off x="1165488" y="2723200"/>
            <a:ext cx="3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endParaRPr baseline="-25000" sz="13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688" name="Google Shape;688;p49"/>
          <p:cNvSpPr txBox="1"/>
          <p:nvPr/>
        </p:nvSpPr>
        <p:spPr>
          <a:xfrm>
            <a:off x="1814488" y="2723200"/>
            <a:ext cx="3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2</a:t>
            </a:r>
            <a:endParaRPr baseline="-25000" sz="13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689" name="Google Shape;689;p49"/>
          <p:cNvSpPr txBox="1"/>
          <p:nvPr/>
        </p:nvSpPr>
        <p:spPr>
          <a:xfrm>
            <a:off x="2599738" y="2723200"/>
            <a:ext cx="3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3</a:t>
            </a:r>
            <a:endParaRPr baseline="-25000" sz="13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690" name="Google Shape;690;p49"/>
          <p:cNvSpPr txBox="1"/>
          <p:nvPr/>
        </p:nvSpPr>
        <p:spPr>
          <a:xfrm>
            <a:off x="3714088" y="2723200"/>
            <a:ext cx="3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4</a:t>
            </a:r>
            <a:endParaRPr baseline="-25000" sz="13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691" name="Google Shape;691;p49"/>
          <p:cNvSpPr txBox="1"/>
          <p:nvPr/>
        </p:nvSpPr>
        <p:spPr>
          <a:xfrm>
            <a:off x="4814438" y="2723200"/>
            <a:ext cx="3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5</a:t>
            </a:r>
            <a:endParaRPr baseline="-25000" sz="13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692" name="Google Shape;692;p49"/>
          <p:cNvSpPr txBox="1"/>
          <p:nvPr/>
        </p:nvSpPr>
        <p:spPr>
          <a:xfrm>
            <a:off x="5915675" y="2723200"/>
            <a:ext cx="3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6</a:t>
            </a:r>
            <a:endParaRPr baseline="-25000" sz="13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693" name="Google Shape;693;p49"/>
          <p:cNvSpPr txBox="1"/>
          <p:nvPr/>
        </p:nvSpPr>
        <p:spPr>
          <a:xfrm>
            <a:off x="7179313" y="2723200"/>
            <a:ext cx="3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8</a:t>
            </a:r>
            <a:endParaRPr baseline="-25000" sz="13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grpSp>
        <p:nvGrpSpPr>
          <p:cNvPr id="694" name="Google Shape;694;p49"/>
          <p:cNvGrpSpPr/>
          <p:nvPr/>
        </p:nvGrpSpPr>
        <p:grpSpPr>
          <a:xfrm>
            <a:off x="4330675" y="2188050"/>
            <a:ext cx="402000" cy="619750"/>
            <a:chOff x="4330675" y="2188050"/>
            <a:chExt cx="402000" cy="619750"/>
          </a:xfrm>
        </p:grpSpPr>
        <p:sp>
          <p:nvSpPr>
            <p:cNvPr id="695" name="Google Shape;695;p49"/>
            <p:cNvSpPr/>
            <p:nvPr/>
          </p:nvSpPr>
          <p:spPr>
            <a:xfrm>
              <a:off x="4367288" y="2647300"/>
              <a:ext cx="160500" cy="16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9"/>
            <p:cNvSpPr txBox="1"/>
            <p:nvPr/>
          </p:nvSpPr>
          <p:spPr>
            <a:xfrm>
              <a:off x="4330675" y="2188050"/>
              <a:ext cx="402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0000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i</a:t>
              </a:r>
              <a:endParaRPr baseline="-25000" sz="1800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grpSp>
        <p:nvGrpSpPr>
          <p:cNvPr id="697" name="Google Shape;697;p49"/>
          <p:cNvGrpSpPr/>
          <p:nvPr/>
        </p:nvGrpSpPr>
        <p:grpSpPr>
          <a:xfrm>
            <a:off x="6322450" y="2188050"/>
            <a:ext cx="402000" cy="619750"/>
            <a:chOff x="7160650" y="2188050"/>
            <a:chExt cx="402000" cy="619750"/>
          </a:xfrm>
        </p:grpSpPr>
        <p:sp>
          <p:nvSpPr>
            <p:cNvPr id="698" name="Google Shape;698;p49"/>
            <p:cNvSpPr/>
            <p:nvPr/>
          </p:nvSpPr>
          <p:spPr>
            <a:xfrm>
              <a:off x="7247413" y="2647300"/>
              <a:ext cx="160500" cy="16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9"/>
            <p:cNvSpPr txBox="1"/>
            <p:nvPr/>
          </p:nvSpPr>
          <p:spPr>
            <a:xfrm>
              <a:off x="7160650" y="2188050"/>
              <a:ext cx="402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0000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3</a:t>
              </a:r>
              <a:endParaRPr baseline="-25000" sz="1800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grpSp>
        <p:nvGrpSpPr>
          <p:cNvPr id="700" name="Google Shape;700;p49"/>
          <p:cNvGrpSpPr/>
          <p:nvPr/>
        </p:nvGrpSpPr>
        <p:grpSpPr>
          <a:xfrm>
            <a:off x="3122050" y="2188050"/>
            <a:ext cx="402000" cy="619750"/>
            <a:chOff x="2741050" y="2188050"/>
            <a:chExt cx="402000" cy="619750"/>
          </a:xfrm>
        </p:grpSpPr>
        <p:sp>
          <p:nvSpPr>
            <p:cNvPr id="701" name="Google Shape;701;p49"/>
            <p:cNvSpPr/>
            <p:nvPr/>
          </p:nvSpPr>
          <p:spPr>
            <a:xfrm>
              <a:off x="2801088" y="2647300"/>
              <a:ext cx="160500" cy="16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9"/>
            <p:cNvSpPr txBox="1"/>
            <p:nvPr/>
          </p:nvSpPr>
          <p:spPr>
            <a:xfrm>
              <a:off x="2741050" y="2188050"/>
              <a:ext cx="402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grpSp>
        <p:nvGrpSpPr>
          <p:cNvPr id="703" name="Google Shape;703;p49"/>
          <p:cNvGrpSpPr/>
          <p:nvPr/>
        </p:nvGrpSpPr>
        <p:grpSpPr>
          <a:xfrm>
            <a:off x="2102400" y="2188050"/>
            <a:ext cx="402000" cy="619750"/>
            <a:chOff x="2102400" y="2188050"/>
            <a:chExt cx="402000" cy="619750"/>
          </a:xfrm>
        </p:grpSpPr>
        <p:sp>
          <p:nvSpPr>
            <p:cNvPr id="704" name="Google Shape;704;p49"/>
            <p:cNvSpPr/>
            <p:nvPr/>
          </p:nvSpPr>
          <p:spPr>
            <a:xfrm>
              <a:off x="2194888" y="2647300"/>
              <a:ext cx="160500" cy="16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9"/>
            <p:cNvSpPr txBox="1"/>
            <p:nvPr/>
          </p:nvSpPr>
          <p:spPr>
            <a:xfrm>
              <a:off x="2102400" y="2188050"/>
              <a:ext cx="402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0000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2</a:t>
              </a:r>
              <a:endParaRPr baseline="-25000" sz="1800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grpSp>
        <p:nvGrpSpPr>
          <p:cNvPr id="706" name="Google Shape;706;p49"/>
          <p:cNvGrpSpPr/>
          <p:nvPr/>
        </p:nvGrpSpPr>
        <p:grpSpPr>
          <a:xfrm>
            <a:off x="1500700" y="2188050"/>
            <a:ext cx="402000" cy="619750"/>
            <a:chOff x="1500700" y="2188050"/>
            <a:chExt cx="402000" cy="619750"/>
          </a:xfrm>
        </p:grpSpPr>
        <p:sp>
          <p:nvSpPr>
            <p:cNvPr id="707" name="Google Shape;707;p49"/>
            <p:cNvSpPr/>
            <p:nvPr/>
          </p:nvSpPr>
          <p:spPr>
            <a:xfrm>
              <a:off x="1588688" y="2647300"/>
              <a:ext cx="160500" cy="16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9"/>
            <p:cNvSpPr txBox="1"/>
            <p:nvPr/>
          </p:nvSpPr>
          <p:spPr>
            <a:xfrm>
              <a:off x="1500700" y="2188050"/>
              <a:ext cx="402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grpSp>
        <p:nvGrpSpPr>
          <p:cNvPr id="709" name="Google Shape;709;p49"/>
          <p:cNvGrpSpPr/>
          <p:nvPr/>
        </p:nvGrpSpPr>
        <p:grpSpPr>
          <a:xfrm>
            <a:off x="5387050" y="2188038"/>
            <a:ext cx="402000" cy="619763"/>
            <a:chOff x="5387050" y="2188038"/>
            <a:chExt cx="402000" cy="619763"/>
          </a:xfrm>
        </p:grpSpPr>
        <p:grpSp>
          <p:nvGrpSpPr>
            <p:cNvPr id="710" name="Google Shape;710;p49"/>
            <p:cNvGrpSpPr/>
            <p:nvPr/>
          </p:nvGrpSpPr>
          <p:grpSpPr>
            <a:xfrm>
              <a:off x="5387050" y="2188038"/>
              <a:ext cx="402000" cy="619763"/>
              <a:chOff x="5387050" y="2188038"/>
              <a:chExt cx="402000" cy="619763"/>
            </a:xfrm>
          </p:grpSpPr>
          <p:sp>
            <p:nvSpPr>
              <p:cNvPr id="711" name="Google Shape;711;p49"/>
              <p:cNvSpPr/>
              <p:nvPr/>
            </p:nvSpPr>
            <p:spPr>
              <a:xfrm>
                <a:off x="5458988" y="2647300"/>
                <a:ext cx="160500" cy="1605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49"/>
              <p:cNvSpPr txBox="1"/>
              <p:nvPr/>
            </p:nvSpPr>
            <p:spPr>
              <a:xfrm>
                <a:off x="5387050" y="2188038"/>
                <a:ext cx="4020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rgbClr val="FF0000"/>
                    </a:solidFill>
                    <a:latin typeface="Nanum Gothic Coding"/>
                    <a:ea typeface="Nanum Gothic Coding"/>
                    <a:cs typeface="Nanum Gothic Coding"/>
                    <a:sym typeface="Nanum Gothic Coding"/>
                  </a:rPr>
                  <a:t>1</a:t>
                </a:r>
                <a:endParaRPr baseline="-25000" sz="1800">
                  <a:solidFill>
                    <a:srgbClr val="FF0000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</p:grpSp>
        <p:sp>
          <p:nvSpPr>
            <p:cNvPr id="713" name="Google Shape;713;p49"/>
            <p:cNvSpPr/>
            <p:nvPr/>
          </p:nvSpPr>
          <p:spPr>
            <a:xfrm>
              <a:off x="5470400" y="2647300"/>
              <a:ext cx="160500" cy="16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Google Shape;714;p49"/>
          <p:cNvGrpSpPr/>
          <p:nvPr/>
        </p:nvGrpSpPr>
        <p:grpSpPr>
          <a:xfrm>
            <a:off x="2193800" y="2647300"/>
            <a:ext cx="1137988" cy="160500"/>
            <a:chOff x="2193800" y="2647300"/>
            <a:chExt cx="1137988" cy="160500"/>
          </a:xfrm>
        </p:grpSpPr>
        <p:sp>
          <p:nvSpPr>
            <p:cNvPr id="715" name="Google Shape;715;p49"/>
            <p:cNvSpPr/>
            <p:nvPr/>
          </p:nvSpPr>
          <p:spPr>
            <a:xfrm>
              <a:off x="2193800" y="2647300"/>
              <a:ext cx="160500" cy="160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9"/>
            <p:cNvSpPr/>
            <p:nvPr/>
          </p:nvSpPr>
          <p:spPr>
            <a:xfrm>
              <a:off x="3171288" y="2647300"/>
              <a:ext cx="160500" cy="160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17" name="Google Shape;717;p49"/>
            <p:cNvCxnSpPr>
              <a:stCxn id="715" idx="6"/>
              <a:endCxn id="716" idx="2"/>
            </p:cNvCxnSpPr>
            <p:nvPr/>
          </p:nvCxnSpPr>
          <p:spPr>
            <a:xfrm>
              <a:off x="2354300" y="2727550"/>
              <a:ext cx="8169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Bound on E(X</a:t>
            </a:r>
            <a:r>
              <a:rPr baseline="-25000"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min</a:t>
            </a:r>
            <a:r>
              <a:rPr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)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723" name="Google Shape;723;p50"/>
          <p:cNvSpPr txBox="1"/>
          <p:nvPr/>
        </p:nvSpPr>
        <p:spPr>
          <a:xfrm>
            <a:off x="311700" y="1017725"/>
            <a:ext cx="861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Define E</a:t>
            </a:r>
            <a:r>
              <a:rPr baseline="-25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: 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30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i,min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r>
              <a:rPr lang="en-GB" sz="2400">
                <a:solidFill>
                  <a:schemeClr val="lt2"/>
                </a:solidFill>
              </a:rPr>
              <a:t>&lt;  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30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i-1,min</a:t>
            </a:r>
            <a:endParaRPr sz="1300"/>
          </a:p>
        </p:txBody>
      </p:sp>
      <p:cxnSp>
        <p:nvCxnSpPr>
          <p:cNvPr id="724" name="Google Shape;724;p50"/>
          <p:cNvCxnSpPr/>
          <p:nvPr/>
        </p:nvCxnSpPr>
        <p:spPr>
          <a:xfrm flipH="1" rot="10800000">
            <a:off x="1006963" y="2723200"/>
            <a:ext cx="7049400" cy="8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5" name="Google Shape;725;p50"/>
          <p:cNvGrpSpPr/>
          <p:nvPr/>
        </p:nvGrpSpPr>
        <p:grpSpPr>
          <a:xfrm>
            <a:off x="5387050" y="2188038"/>
            <a:ext cx="402000" cy="619763"/>
            <a:chOff x="5387050" y="2188038"/>
            <a:chExt cx="402000" cy="619763"/>
          </a:xfrm>
        </p:grpSpPr>
        <p:sp>
          <p:nvSpPr>
            <p:cNvPr id="726" name="Google Shape;726;p50"/>
            <p:cNvSpPr/>
            <p:nvPr/>
          </p:nvSpPr>
          <p:spPr>
            <a:xfrm>
              <a:off x="5458988" y="2647300"/>
              <a:ext cx="160500" cy="16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0"/>
            <p:cNvSpPr txBox="1"/>
            <p:nvPr/>
          </p:nvSpPr>
          <p:spPr>
            <a:xfrm>
              <a:off x="5387050" y="2188038"/>
              <a:ext cx="402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0000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1</a:t>
              </a:r>
              <a:endParaRPr baseline="-25000" sz="1800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grpSp>
        <p:nvGrpSpPr>
          <p:cNvPr id="728" name="Google Shape;728;p50"/>
          <p:cNvGrpSpPr/>
          <p:nvPr/>
        </p:nvGrpSpPr>
        <p:grpSpPr>
          <a:xfrm>
            <a:off x="4184713" y="2188050"/>
            <a:ext cx="548100" cy="619750"/>
            <a:chOff x="4184713" y="2188050"/>
            <a:chExt cx="548100" cy="619750"/>
          </a:xfrm>
        </p:grpSpPr>
        <p:sp>
          <p:nvSpPr>
            <p:cNvPr id="729" name="Google Shape;729;p50"/>
            <p:cNvSpPr/>
            <p:nvPr/>
          </p:nvSpPr>
          <p:spPr>
            <a:xfrm>
              <a:off x="4367288" y="2647300"/>
              <a:ext cx="160500" cy="16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50"/>
            <p:cNvSpPr txBox="1"/>
            <p:nvPr/>
          </p:nvSpPr>
          <p:spPr>
            <a:xfrm>
              <a:off x="4184713" y="2188050"/>
              <a:ext cx="548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0000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i-1</a:t>
              </a:r>
              <a:endParaRPr baseline="-25000" sz="1800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grpSp>
        <p:nvGrpSpPr>
          <p:cNvPr id="731" name="Google Shape;731;p50"/>
          <p:cNvGrpSpPr/>
          <p:nvPr/>
        </p:nvGrpSpPr>
        <p:grpSpPr>
          <a:xfrm>
            <a:off x="6322450" y="2188050"/>
            <a:ext cx="402000" cy="619750"/>
            <a:chOff x="7160650" y="2188050"/>
            <a:chExt cx="402000" cy="619750"/>
          </a:xfrm>
        </p:grpSpPr>
        <p:sp>
          <p:nvSpPr>
            <p:cNvPr id="732" name="Google Shape;732;p50"/>
            <p:cNvSpPr/>
            <p:nvPr/>
          </p:nvSpPr>
          <p:spPr>
            <a:xfrm>
              <a:off x="7247413" y="2647300"/>
              <a:ext cx="160500" cy="16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50"/>
            <p:cNvSpPr txBox="1"/>
            <p:nvPr/>
          </p:nvSpPr>
          <p:spPr>
            <a:xfrm>
              <a:off x="7160650" y="2188050"/>
              <a:ext cx="402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0000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3</a:t>
              </a:r>
              <a:endParaRPr baseline="-25000" sz="1800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grpSp>
        <p:nvGrpSpPr>
          <p:cNvPr id="734" name="Google Shape;734;p50"/>
          <p:cNvGrpSpPr/>
          <p:nvPr/>
        </p:nvGrpSpPr>
        <p:grpSpPr>
          <a:xfrm>
            <a:off x="3122050" y="2188050"/>
            <a:ext cx="402000" cy="619750"/>
            <a:chOff x="2741050" y="2188050"/>
            <a:chExt cx="402000" cy="619750"/>
          </a:xfrm>
        </p:grpSpPr>
        <p:sp>
          <p:nvSpPr>
            <p:cNvPr id="735" name="Google Shape;735;p50"/>
            <p:cNvSpPr/>
            <p:nvPr/>
          </p:nvSpPr>
          <p:spPr>
            <a:xfrm>
              <a:off x="2801088" y="2647300"/>
              <a:ext cx="160500" cy="16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0"/>
            <p:cNvSpPr txBox="1"/>
            <p:nvPr/>
          </p:nvSpPr>
          <p:spPr>
            <a:xfrm>
              <a:off x="2741050" y="2188050"/>
              <a:ext cx="402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grpSp>
        <p:nvGrpSpPr>
          <p:cNvPr id="737" name="Google Shape;737;p50"/>
          <p:cNvGrpSpPr/>
          <p:nvPr/>
        </p:nvGrpSpPr>
        <p:grpSpPr>
          <a:xfrm>
            <a:off x="2102400" y="2188050"/>
            <a:ext cx="402000" cy="619750"/>
            <a:chOff x="2102400" y="2188050"/>
            <a:chExt cx="402000" cy="619750"/>
          </a:xfrm>
        </p:grpSpPr>
        <p:sp>
          <p:nvSpPr>
            <p:cNvPr id="738" name="Google Shape;738;p50"/>
            <p:cNvSpPr/>
            <p:nvPr/>
          </p:nvSpPr>
          <p:spPr>
            <a:xfrm>
              <a:off x="2194888" y="2647300"/>
              <a:ext cx="160500" cy="16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50"/>
            <p:cNvSpPr txBox="1"/>
            <p:nvPr/>
          </p:nvSpPr>
          <p:spPr>
            <a:xfrm>
              <a:off x="2102400" y="2188050"/>
              <a:ext cx="402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0000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2</a:t>
              </a:r>
              <a:endParaRPr baseline="-25000" sz="1800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grpSp>
        <p:nvGrpSpPr>
          <p:cNvPr id="740" name="Google Shape;740;p50"/>
          <p:cNvGrpSpPr/>
          <p:nvPr/>
        </p:nvGrpSpPr>
        <p:grpSpPr>
          <a:xfrm>
            <a:off x="1500700" y="2188050"/>
            <a:ext cx="402000" cy="619750"/>
            <a:chOff x="1500700" y="2188050"/>
            <a:chExt cx="402000" cy="619750"/>
          </a:xfrm>
        </p:grpSpPr>
        <p:sp>
          <p:nvSpPr>
            <p:cNvPr id="741" name="Google Shape;741;p50"/>
            <p:cNvSpPr/>
            <p:nvPr/>
          </p:nvSpPr>
          <p:spPr>
            <a:xfrm>
              <a:off x="1588688" y="2647300"/>
              <a:ext cx="160500" cy="16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0"/>
            <p:cNvSpPr txBox="1"/>
            <p:nvPr/>
          </p:nvSpPr>
          <p:spPr>
            <a:xfrm>
              <a:off x="1500700" y="2188050"/>
              <a:ext cx="402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sp>
        <p:nvSpPr>
          <p:cNvPr id="743" name="Google Shape;743;p50"/>
          <p:cNvSpPr/>
          <p:nvPr/>
        </p:nvSpPr>
        <p:spPr>
          <a:xfrm>
            <a:off x="5470400" y="2647300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4" name="Google Shape;744;p50"/>
          <p:cNvGrpSpPr/>
          <p:nvPr/>
        </p:nvGrpSpPr>
        <p:grpSpPr>
          <a:xfrm>
            <a:off x="5730825" y="2188050"/>
            <a:ext cx="402000" cy="619750"/>
            <a:chOff x="2741050" y="2188050"/>
            <a:chExt cx="402000" cy="619750"/>
          </a:xfrm>
        </p:grpSpPr>
        <p:sp>
          <p:nvSpPr>
            <p:cNvPr id="745" name="Google Shape;745;p50"/>
            <p:cNvSpPr/>
            <p:nvPr/>
          </p:nvSpPr>
          <p:spPr>
            <a:xfrm>
              <a:off x="2801088" y="2647300"/>
              <a:ext cx="160500" cy="16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0"/>
            <p:cNvSpPr txBox="1"/>
            <p:nvPr/>
          </p:nvSpPr>
          <p:spPr>
            <a:xfrm>
              <a:off x="2741050" y="2188050"/>
              <a:ext cx="402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0000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i</a:t>
              </a:r>
              <a:endParaRPr sz="1800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grpSp>
        <p:nvGrpSpPr>
          <p:cNvPr id="747" name="Google Shape;747;p50"/>
          <p:cNvGrpSpPr/>
          <p:nvPr/>
        </p:nvGrpSpPr>
        <p:grpSpPr>
          <a:xfrm>
            <a:off x="5463763" y="2647300"/>
            <a:ext cx="485788" cy="160500"/>
            <a:chOff x="5463763" y="2647300"/>
            <a:chExt cx="485788" cy="160500"/>
          </a:xfrm>
        </p:grpSpPr>
        <p:sp>
          <p:nvSpPr>
            <p:cNvPr id="748" name="Google Shape;748;p50"/>
            <p:cNvSpPr/>
            <p:nvPr/>
          </p:nvSpPr>
          <p:spPr>
            <a:xfrm>
              <a:off x="5463763" y="2647300"/>
              <a:ext cx="160500" cy="160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49" name="Google Shape;749;p50"/>
            <p:cNvCxnSpPr>
              <a:stCxn id="748" idx="6"/>
              <a:endCxn id="750" idx="6"/>
            </p:cNvCxnSpPr>
            <p:nvPr/>
          </p:nvCxnSpPr>
          <p:spPr>
            <a:xfrm>
              <a:off x="5624263" y="2727550"/>
              <a:ext cx="3252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50" name="Google Shape;750;p50"/>
            <p:cNvSpPr/>
            <p:nvPr/>
          </p:nvSpPr>
          <p:spPr>
            <a:xfrm>
              <a:off x="5789050" y="2647300"/>
              <a:ext cx="160500" cy="160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50"/>
          <p:cNvGrpSpPr/>
          <p:nvPr/>
        </p:nvGrpSpPr>
        <p:grpSpPr>
          <a:xfrm>
            <a:off x="2193800" y="2647300"/>
            <a:ext cx="1137988" cy="160500"/>
            <a:chOff x="2193800" y="2647300"/>
            <a:chExt cx="1137988" cy="160500"/>
          </a:xfrm>
        </p:grpSpPr>
        <p:sp>
          <p:nvSpPr>
            <p:cNvPr id="752" name="Google Shape;752;p50"/>
            <p:cNvSpPr/>
            <p:nvPr/>
          </p:nvSpPr>
          <p:spPr>
            <a:xfrm>
              <a:off x="2193800" y="2647300"/>
              <a:ext cx="160500" cy="160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0"/>
            <p:cNvSpPr/>
            <p:nvPr/>
          </p:nvSpPr>
          <p:spPr>
            <a:xfrm>
              <a:off x="3171288" y="2647300"/>
              <a:ext cx="160500" cy="160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54" name="Google Shape;754;p50"/>
            <p:cNvCxnSpPr>
              <a:stCxn id="752" idx="6"/>
              <a:endCxn id="753" idx="2"/>
            </p:cNvCxnSpPr>
            <p:nvPr/>
          </p:nvCxnSpPr>
          <p:spPr>
            <a:xfrm>
              <a:off x="2354300" y="2727550"/>
              <a:ext cx="8169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Bound on E(X</a:t>
            </a:r>
            <a:r>
              <a:rPr baseline="-25000"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min</a:t>
            </a:r>
            <a:r>
              <a:rPr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)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cxnSp>
        <p:nvCxnSpPr>
          <p:cNvPr id="760" name="Google Shape;760;p51"/>
          <p:cNvCxnSpPr/>
          <p:nvPr/>
        </p:nvCxnSpPr>
        <p:spPr>
          <a:xfrm flipH="1" rot="10800000">
            <a:off x="1006963" y="2037400"/>
            <a:ext cx="7049400" cy="8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61" name="Google Shape;761;p51"/>
          <p:cNvGrpSpPr/>
          <p:nvPr/>
        </p:nvGrpSpPr>
        <p:grpSpPr>
          <a:xfrm>
            <a:off x="5387050" y="1502238"/>
            <a:ext cx="402000" cy="619763"/>
            <a:chOff x="5387050" y="2188038"/>
            <a:chExt cx="402000" cy="619763"/>
          </a:xfrm>
        </p:grpSpPr>
        <p:sp>
          <p:nvSpPr>
            <p:cNvPr id="762" name="Google Shape;762;p51"/>
            <p:cNvSpPr/>
            <p:nvPr/>
          </p:nvSpPr>
          <p:spPr>
            <a:xfrm>
              <a:off x="5458988" y="2647300"/>
              <a:ext cx="160500" cy="16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1"/>
            <p:cNvSpPr txBox="1"/>
            <p:nvPr/>
          </p:nvSpPr>
          <p:spPr>
            <a:xfrm>
              <a:off x="5387050" y="2188038"/>
              <a:ext cx="402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0000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1</a:t>
              </a:r>
              <a:endParaRPr baseline="-25000" sz="1800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grpSp>
        <p:nvGrpSpPr>
          <p:cNvPr id="764" name="Google Shape;764;p51"/>
          <p:cNvGrpSpPr/>
          <p:nvPr/>
        </p:nvGrpSpPr>
        <p:grpSpPr>
          <a:xfrm>
            <a:off x="4184713" y="1502250"/>
            <a:ext cx="548100" cy="619750"/>
            <a:chOff x="4184713" y="2188050"/>
            <a:chExt cx="548100" cy="619750"/>
          </a:xfrm>
        </p:grpSpPr>
        <p:sp>
          <p:nvSpPr>
            <p:cNvPr id="765" name="Google Shape;765;p51"/>
            <p:cNvSpPr/>
            <p:nvPr/>
          </p:nvSpPr>
          <p:spPr>
            <a:xfrm>
              <a:off x="4367288" y="2647300"/>
              <a:ext cx="160500" cy="16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1"/>
            <p:cNvSpPr txBox="1"/>
            <p:nvPr/>
          </p:nvSpPr>
          <p:spPr>
            <a:xfrm>
              <a:off x="4184713" y="2188050"/>
              <a:ext cx="548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0000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i-2</a:t>
              </a:r>
              <a:endParaRPr baseline="-25000" sz="1800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grpSp>
        <p:nvGrpSpPr>
          <p:cNvPr id="767" name="Google Shape;767;p51"/>
          <p:cNvGrpSpPr/>
          <p:nvPr/>
        </p:nvGrpSpPr>
        <p:grpSpPr>
          <a:xfrm>
            <a:off x="6322450" y="1502250"/>
            <a:ext cx="402000" cy="619750"/>
            <a:chOff x="7160650" y="2188050"/>
            <a:chExt cx="402000" cy="619750"/>
          </a:xfrm>
        </p:grpSpPr>
        <p:sp>
          <p:nvSpPr>
            <p:cNvPr id="768" name="Google Shape;768;p51"/>
            <p:cNvSpPr/>
            <p:nvPr/>
          </p:nvSpPr>
          <p:spPr>
            <a:xfrm>
              <a:off x="7247413" y="2647300"/>
              <a:ext cx="160500" cy="16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51"/>
            <p:cNvSpPr txBox="1"/>
            <p:nvPr/>
          </p:nvSpPr>
          <p:spPr>
            <a:xfrm>
              <a:off x="7160650" y="2188050"/>
              <a:ext cx="402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0000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3</a:t>
              </a:r>
              <a:endParaRPr baseline="-25000" sz="1800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grpSp>
        <p:nvGrpSpPr>
          <p:cNvPr id="770" name="Google Shape;770;p51"/>
          <p:cNvGrpSpPr/>
          <p:nvPr/>
        </p:nvGrpSpPr>
        <p:grpSpPr>
          <a:xfrm>
            <a:off x="3122050" y="1502250"/>
            <a:ext cx="402000" cy="619750"/>
            <a:chOff x="2741050" y="2188050"/>
            <a:chExt cx="402000" cy="619750"/>
          </a:xfrm>
        </p:grpSpPr>
        <p:sp>
          <p:nvSpPr>
            <p:cNvPr id="771" name="Google Shape;771;p51"/>
            <p:cNvSpPr/>
            <p:nvPr/>
          </p:nvSpPr>
          <p:spPr>
            <a:xfrm>
              <a:off x="2801088" y="2647300"/>
              <a:ext cx="160500" cy="16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1"/>
            <p:cNvSpPr txBox="1"/>
            <p:nvPr/>
          </p:nvSpPr>
          <p:spPr>
            <a:xfrm>
              <a:off x="2741050" y="2188050"/>
              <a:ext cx="402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grpSp>
        <p:nvGrpSpPr>
          <p:cNvPr id="773" name="Google Shape;773;p51"/>
          <p:cNvGrpSpPr/>
          <p:nvPr/>
        </p:nvGrpSpPr>
        <p:grpSpPr>
          <a:xfrm>
            <a:off x="2102400" y="1502250"/>
            <a:ext cx="402000" cy="619750"/>
            <a:chOff x="2102400" y="2188050"/>
            <a:chExt cx="402000" cy="619750"/>
          </a:xfrm>
        </p:grpSpPr>
        <p:sp>
          <p:nvSpPr>
            <p:cNvPr id="774" name="Google Shape;774;p51"/>
            <p:cNvSpPr/>
            <p:nvPr/>
          </p:nvSpPr>
          <p:spPr>
            <a:xfrm>
              <a:off x="2194888" y="2647300"/>
              <a:ext cx="160500" cy="16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1"/>
            <p:cNvSpPr txBox="1"/>
            <p:nvPr/>
          </p:nvSpPr>
          <p:spPr>
            <a:xfrm>
              <a:off x="2102400" y="2188050"/>
              <a:ext cx="402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0000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2</a:t>
              </a:r>
              <a:endParaRPr baseline="-25000" sz="1800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grpSp>
        <p:nvGrpSpPr>
          <p:cNvPr id="776" name="Google Shape;776;p51"/>
          <p:cNvGrpSpPr/>
          <p:nvPr/>
        </p:nvGrpSpPr>
        <p:grpSpPr>
          <a:xfrm>
            <a:off x="1500700" y="1502250"/>
            <a:ext cx="402000" cy="619750"/>
            <a:chOff x="1500700" y="2188050"/>
            <a:chExt cx="402000" cy="619750"/>
          </a:xfrm>
        </p:grpSpPr>
        <p:sp>
          <p:nvSpPr>
            <p:cNvPr id="777" name="Google Shape;777;p51"/>
            <p:cNvSpPr/>
            <p:nvPr/>
          </p:nvSpPr>
          <p:spPr>
            <a:xfrm>
              <a:off x="1588688" y="2647300"/>
              <a:ext cx="160500" cy="16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1"/>
            <p:cNvSpPr txBox="1"/>
            <p:nvPr/>
          </p:nvSpPr>
          <p:spPr>
            <a:xfrm>
              <a:off x="1500700" y="2188050"/>
              <a:ext cx="402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sp>
        <p:nvSpPr>
          <p:cNvPr id="779" name="Google Shape;779;p51"/>
          <p:cNvSpPr/>
          <p:nvPr/>
        </p:nvSpPr>
        <p:spPr>
          <a:xfrm>
            <a:off x="5470400" y="1961500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0" name="Google Shape;780;p51"/>
          <p:cNvGrpSpPr/>
          <p:nvPr/>
        </p:nvGrpSpPr>
        <p:grpSpPr>
          <a:xfrm>
            <a:off x="5624350" y="1502250"/>
            <a:ext cx="888000" cy="619750"/>
            <a:chOff x="2634575" y="2188050"/>
            <a:chExt cx="888000" cy="619750"/>
          </a:xfrm>
        </p:grpSpPr>
        <p:sp>
          <p:nvSpPr>
            <p:cNvPr id="781" name="Google Shape;781;p51"/>
            <p:cNvSpPr/>
            <p:nvPr/>
          </p:nvSpPr>
          <p:spPr>
            <a:xfrm>
              <a:off x="2801088" y="2647300"/>
              <a:ext cx="160500" cy="16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1"/>
            <p:cNvSpPr txBox="1"/>
            <p:nvPr/>
          </p:nvSpPr>
          <p:spPr>
            <a:xfrm>
              <a:off x="2634575" y="2188050"/>
              <a:ext cx="888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0000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i-1</a:t>
              </a:r>
              <a:endParaRPr sz="1800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grpSp>
        <p:nvGrpSpPr>
          <p:cNvPr id="783" name="Google Shape;783;p51"/>
          <p:cNvGrpSpPr/>
          <p:nvPr/>
        </p:nvGrpSpPr>
        <p:grpSpPr>
          <a:xfrm>
            <a:off x="5463763" y="1961500"/>
            <a:ext cx="485788" cy="160500"/>
            <a:chOff x="5463763" y="2647300"/>
            <a:chExt cx="485788" cy="160500"/>
          </a:xfrm>
        </p:grpSpPr>
        <p:sp>
          <p:nvSpPr>
            <p:cNvPr id="784" name="Google Shape;784;p51"/>
            <p:cNvSpPr/>
            <p:nvPr/>
          </p:nvSpPr>
          <p:spPr>
            <a:xfrm>
              <a:off x="5463763" y="2647300"/>
              <a:ext cx="160500" cy="160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85" name="Google Shape;785;p51"/>
            <p:cNvCxnSpPr>
              <a:stCxn id="784" idx="6"/>
              <a:endCxn id="786" idx="6"/>
            </p:cNvCxnSpPr>
            <p:nvPr/>
          </p:nvCxnSpPr>
          <p:spPr>
            <a:xfrm>
              <a:off x="5624263" y="2727550"/>
              <a:ext cx="3252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6" name="Google Shape;786;p51"/>
            <p:cNvSpPr/>
            <p:nvPr/>
          </p:nvSpPr>
          <p:spPr>
            <a:xfrm>
              <a:off x="5789050" y="2647300"/>
              <a:ext cx="160500" cy="160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51"/>
          <p:cNvGrpSpPr/>
          <p:nvPr/>
        </p:nvGrpSpPr>
        <p:grpSpPr>
          <a:xfrm>
            <a:off x="891100" y="1502250"/>
            <a:ext cx="402000" cy="619750"/>
            <a:chOff x="1500700" y="2188050"/>
            <a:chExt cx="402000" cy="619750"/>
          </a:xfrm>
        </p:grpSpPr>
        <p:sp>
          <p:nvSpPr>
            <p:cNvPr id="788" name="Google Shape;788;p51"/>
            <p:cNvSpPr/>
            <p:nvPr/>
          </p:nvSpPr>
          <p:spPr>
            <a:xfrm>
              <a:off x="1588688" y="2647300"/>
              <a:ext cx="160500" cy="16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1"/>
            <p:cNvSpPr txBox="1"/>
            <p:nvPr/>
          </p:nvSpPr>
          <p:spPr>
            <a:xfrm>
              <a:off x="1500700" y="2188050"/>
              <a:ext cx="402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grpSp>
        <p:nvGrpSpPr>
          <p:cNvPr id="790" name="Google Shape;790;p51"/>
          <p:cNvGrpSpPr/>
          <p:nvPr/>
        </p:nvGrpSpPr>
        <p:grpSpPr>
          <a:xfrm>
            <a:off x="7825300" y="1502250"/>
            <a:ext cx="402000" cy="619750"/>
            <a:chOff x="1500700" y="2188050"/>
            <a:chExt cx="402000" cy="619750"/>
          </a:xfrm>
        </p:grpSpPr>
        <p:sp>
          <p:nvSpPr>
            <p:cNvPr id="791" name="Google Shape;791;p51"/>
            <p:cNvSpPr/>
            <p:nvPr/>
          </p:nvSpPr>
          <p:spPr>
            <a:xfrm>
              <a:off x="1588688" y="2647300"/>
              <a:ext cx="160500" cy="16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1"/>
            <p:cNvSpPr txBox="1"/>
            <p:nvPr/>
          </p:nvSpPr>
          <p:spPr>
            <a:xfrm>
              <a:off x="1500700" y="2188050"/>
              <a:ext cx="402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sp>
        <p:nvSpPr>
          <p:cNvPr id="793" name="Google Shape;793;p51"/>
          <p:cNvSpPr txBox="1"/>
          <p:nvPr/>
        </p:nvSpPr>
        <p:spPr>
          <a:xfrm>
            <a:off x="235500" y="2586025"/>
            <a:ext cx="4085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P(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E</a:t>
            </a:r>
            <a:r>
              <a:rPr baseline="-25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)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= P(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30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i,min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r>
              <a:rPr lang="en-GB" sz="2400">
                <a:solidFill>
                  <a:schemeClr val="lt2"/>
                </a:solidFill>
              </a:rPr>
              <a:t>&lt;  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30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i-1,min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) =  </a:t>
            </a:r>
            <a:endParaRPr sz="1300"/>
          </a:p>
        </p:txBody>
      </p:sp>
      <p:cxnSp>
        <p:nvCxnSpPr>
          <p:cNvPr id="794" name="Google Shape;794;p51"/>
          <p:cNvCxnSpPr/>
          <p:nvPr/>
        </p:nvCxnSpPr>
        <p:spPr>
          <a:xfrm>
            <a:off x="5624350" y="2041750"/>
            <a:ext cx="164700" cy="0"/>
          </a:xfrm>
          <a:prstGeom prst="straightConnector1">
            <a:avLst/>
          </a:prstGeom>
          <a:noFill/>
          <a:ln cap="flat" cmpd="sng" w="1143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5" name="Google Shape;795;p51"/>
          <p:cNvSpPr txBox="1"/>
          <p:nvPr/>
        </p:nvSpPr>
        <p:spPr>
          <a:xfrm>
            <a:off x="4182850" y="2586025"/>
            <a:ext cx="187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(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i)X</a:t>
            </a:r>
            <a:r>
              <a:rPr baseline="30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i-1,min </a:t>
            </a:r>
            <a:endParaRPr sz="1300"/>
          </a:p>
        </p:txBody>
      </p:sp>
      <p:grpSp>
        <p:nvGrpSpPr>
          <p:cNvPr id="796" name="Google Shape;796;p51"/>
          <p:cNvGrpSpPr/>
          <p:nvPr/>
        </p:nvGrpSpPr>
        <p:grpSpPr>
          <a:xfrm>
            <a:off x="1136300" y="2041750"/>
            <a:ext cx="5574900" cy="0"/>
            <a:chOff x="1136300" y="2727550"/>
            <a:chExt cx="5574900" cy="0"/>
          </a:xfrm>
        </p:grpSpPr>
        <p:grpSp>
          <p:nvGrpSpPr>
            <p:cNvPr id="797" name="Google Shape;797;p51"/>
            <p:cNvGrpSpPr/>
            <p:nvPr/>
          </p:nvGrpSpPr>
          <p:grpSpPr>
            <a:xfrm>
              <a:off x="1136300" y="2727550"/>
              <a:ext cx="5574900" cy="0"/>
              <a:chOff x="1136300" y="2727550"/>
              <a:chExt cx="5574900" cy="0"/>
            </a:xfrm>
          </p:grpSpPr>
          <p:cxnSp>
            <p:nvCxnSpPr>
              <p:cNvPr id="798" name="Google Shape;798;p51"/>
              <p:cNvCxnSpPr/>
              <p:nvPr/>
            </p:nvCxnSpPr>
            <p:spPr>
              <a:xfrm>
                <a:off x="1136300" y="2727550"/>
                <a:ext cx="164700" cy="0"/>
              </a:xfrm>
              <a:prstGeom prst="straightConnector1">
                <a:avLst/>
              </a:prstGeom>
              <a:noFill/>
              <a:ln cap="flat" cmpd="sng" w="1143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9" name="Google Shape;799;p51"/>
              <p:cNvCxnSpPr/>
              <p:nvPr/>
            </p:nvCxnSpPr>
            <p:spPr>
              <a:xfrm>
                <a:off x="1745900" y="2727550"/>
                <a:ext cx="164700" cy="0"/>
              </a:xfrm>
              <a:prstGeom prst="straightConnector1">
                <a:avLst/>
              </a:prstGeom>
              <a:noFill/>
              <a:ln cap="flat" cmpd="sng" w="1143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0" name="Google Shape;800;p51"/>
              <p:cNvCxnSpPr/>
              <p:nvPr/>
            </p:nvCxnSpPr>
            <p:spPr>
              <a:xfrm>
                <a:off x="2355500" y="2727550"/>
                <a:ext cx="164700" cy="0"/>
              </a:xfrm>
              <a:prstGeom prst="straightConnector1">
                <a:avLst/>
              </a:prstGeom>
              <a:noFill/>
              <a:ln cap="flat" cmpd="sng" w="1143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1" name="Google Shape;801;p51"/>
              <p:cNvCxnSpPr/>
              <p:nvPr/>
            </p:nvCxnSpPr>
            <p:spPr>
              <a:xfrm>
                <a:off x="3346100" y="2727550"/>
                <a:ext cx="164700" cy="0"/>
              </a:xfrm>
              <a:prstGeom prst="straightConnector1">
                <a:avLst/>
              </a:prstGeom>
              <a:noFill/>
              <a:ln cap="flat" cmpd="sng" w="1143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2" name="Google Shape;802;p51"/>
              <p:cNvCxnSpPr/>
              <p:nvPr/>
            </p:nvCxnSpPr>
            <p:spPr>
              <a:xfrm>
                <a:off x="4489100" y="2727550"/>
                <a:ext cx="164700" cy="0"/>
              </a:xfrm>
              <a:prstGeom prst="straightConnector1">
                <a:avLst/>
              </a:prstGeom>
              <a:noFill/>
              <a:ln cap="flat" cmpd="sng" w="1143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3" name="Google Shape;803;p51"/>
              <p:cNvCxnSpPr/>
              <p:nvPr/>
            </p:nvCxnSpPr>
            <p:spPr>
              <a:xfrm>
                <a:off x="6546500" y="2727550"/>
                <a:ext cx="164700" cy="0"/>
              </a:xfrm>
              <a:prstGeom prst="straightConnector1">
                <a:avLst/>
              </a:prstGeom>
              <a:noFill/>
              <a:ln cap="flat" cmpd="sng" w="1143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804" name="Google Shape;804;p51"/>
            <p:cNvCxnSpPr/>
            <p:nvPr/>
          </p:nvCxnSpPr>
          <p:spPr>
            <a:xfrm>
              <a:off x="2355500" y="2727550"/>
              <a:ext cx="164700" cy="0"/>
            </a:xfrm>
            <a:prstGeom prst="straightConnector1">
              <a:avLst/>
            </a:prstGeom>
            <a:noFill/>
            <a:ln cap="flat" cmpd="sng" w="1143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05" name="Google Shape;805;p51"/>
          <p:cNvGrpSpPr/>
          <p:nvPr/>
        </p:nvGrpSpPr>
        <p:grpSpPr>
          <a:xfrm>
            <a:off x="1441100" y="2041750"/>
            <a:ext cx="6522525" cy="4350"/>
            <a:chOff x="1441100" y="2727550"/>
            <a:chExt cx="6522525" cy="4350"/>
          </a:xfrm>
        </p:grpSpPr>
        <p:grpSp>
          <p:nvGrpSpPr>
            <p:cNvPr id="806" name="Google Shape;806;p51"/>
            <p:cNvGrpSpPr/>
            <p:nvPr/>
          </p:nvGrpSpPr>
          <p:grpSpPr>
            <a:xfrm>
              <a:off x="1441100" y="2727550"/>
              <a:ext cx="4998525" cy="4350"/>
              <a:chOff x="1441100" y="2727550"/>
              <a:chExt cx="4998525" cy="4350"/>
            </a:xfrm>
          </p:grpSpPr>
          <p:cxnSp>
            <p:nvCxnSpPr>
              <p:cNvPr id="807" name="Google Shape;807;p51"/>
              <p:cNvCxnSpPr/>
              <p:nvPr/>
            </p:nvCxnSpPr>
            <p:spPr>
              <a:xfrm>
                <a:off x="2046750" y="2731900"/>
                <a:ext cx="164700" cy="0"/>
              </a:xfrm>
              <a:prstGeom prst="straightConnector1">
                <a:avLst/>
              </a:prstGeom>
              <a:noFill/>
              <a:ln cap="flat" cmpd="sng" w="1143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8" name="Google Shape;808;p51"/>
              <p:cNvCxnSpPr/>
              <p:nvPr/>
            </p:nvCxnSpPr>
            <p:spPr>
              <a:xfrm>
                <a:off x="3022025" y="2731900"/>
                <a:ext cx="164700" cy="0"/>
              </a:xfrm>
              <a:prstGeom prst="straightConnector1">
                <a:avLst/>
              </a:prstGeom>
              <a:noFill/>
              <a:ln cap="flat" cmpd="sng" w="1143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9" name="Google Shape;809;p51"/>
              <p:cNvCxnSpPr/>
              <p:nvPr/>
            </p:nvCxnSpPr>
            <p:spPr>
              <a:xfrm>
                <a:off x="4246200" y="2731900"/>
                <a:ext cx="164700" cy="0"/>
              </a:xfrm>
              <a:prstGeom prst="straightConnector1">
                <a:avLst/>
              </a:prstGeom>
              <a:noFill/>
              <a:ln cap="flat" cmpd="sng" w="1143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0" name="Google Shape;810;p51"/>
              <p:cNvCxnSpPr/>
              <p:nvPr/>
            </p:nvCxnSpPr>
            <p:spPr>
              <a:xfrm>
                <a:off x="5284325" y="2731900"/>
                <a:ext cx="164700" cy="0"/>
              </a:xfrm>
              <a:prstGeom prst="straightConnector1">
                <a:avLst/>
              </a:prstGeom>
              <a:noFill/>
              <a:ln cap="flat" cmpd="sng" w="1143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1" name="Google Shape;811;p51"/>
              <p:cNvCxnSpPr/>
              <p:nvPr/>
            </p:nvCxnSpPr>
            <p:spPr>
              <a:xfrm>
                <a:off x="6274925" y="2731900"/>
                <a:ext cx="164700" cy="0"/>
              </a:xfrm>
              <a:prstGeom prst="straightConnector1">
                <a:avLst/>
              </a:prstGeom>
              <a:noFill/>
              <a:ln cap="flat" cmpd="sng" w="1143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2" name="Google Shape;812;p51"/>
              <p:cNvCxnSpPr/>
              <p:nvPr/>
            </p:nvCxnSpPr>
            <p:spPr>
              <a:xfrm>
                <a:off x="1441100" y="2727550"/>
                <a:ext cx="164700" cy="0"/>
              </a:xfrm>
              <a:prstGeom prst="straightConnector1">
                <a:avLst/>
              </a:prstGeom>
              <a:noFill/>
              <a:ln cap="flat" cmpd="sng" w="1143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813" name="Google Shape;813;p51"/>
            <p:cNvCxnSpPr/>
            <p:nvPr/>
          </p:nvCxnSpPr>
          <p:spPr>
            <a:xfrm>
              <a:off x="7798925" y="2731900"/>
              <a:ext cx="164700" cy="0"/>
            </a:xfrm>
            <a:prstGeom prst="straightConnector1">
              <a:avLst/>
            </a:prstGeom>
            <a:noFill/>
            <a:ln cap="flat" cmpd="sng" w="1143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14" name="Google Shape;814;p51"/>
          <p:cNvGrpSpPr/>
          <p:nvPr/>
        </p:nvGrpSpPr>
        <p:grpSpPr>
          <a:xfrm>
            <a:off x="4168500" y="3140125"/>
            <a:ext cx="4336500" cy="693325"/>
            <a:chOff x="4168500" y="3673525"/>
            <a:chExt cx="4336500" cy="693325"/>
          </a:xfrm>
        </p:grpSpPr>
        <p:sp>
          <p:nvSpPr>
            <p:cNvPr id="815" name="Google Shape;815;p51"/>
            <p:cNvSpPr txBox="1"/>
            <p:nvPr/>
          </p:nvSpPr>
          <p:spPr>
            <a:xfrm>
              <a:off x="4168500" y="3673525"/>
              <a:ext cx="4336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810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400"/>
                <a:buFont typeface="Nanum Gothic Coding"/>
                <a:buChar char="+"/>
              </a:pP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Σmin(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X</a:t>
              </a:r>
              <a:r>
                <a:rPr baseline="30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i-1,min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,X</a:t>
              </a:r>
              <a:r>
                <a:rPr baseline="30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i-1</a:t>
              </a:r>
              <a:r>
                <a:rPr baseline="-25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j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-X</a:t>
              </a:r>
              <a:r>
                <a:rPr baseline="30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i-1,min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)</a:t>
              </a:r>
              <a:endParaRPr sz="1300"/>
            </a:p>
          </p:txBody>
        </p:sp>
        <p:sp>
          <p:nvSpPr>
            <p:cNvPr id="816" name="Google Shape;816;p51"/>
            <p:cNvSpPr txBox="1"/>
            <p:nvPr/>
          </p:nvSpPr>
          <p:spPr>
            <a:xfrm>
              <a:off x="4732825" y="3951350"/>
              <a:ext cx="4020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15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j</a:t>
              </a:r>
              <a:endParaRPr sz="400"/>
            </a:p>
          </p:txBody>
        </p:sp>
      </p:grpSp>
      <p:sp>
        <p:nvSpPr>
          <p:cNvPr id="817" name="Google Shape;817;p51"/>
          <p:cNvSpPr txBox="1"/>
          <p:nvPr/>
        </p:nvSpPr>
        <p:spPr>
          <a:xfrm>
            <a:off x="3915250" y="3912425"/>
            <a:ext cx="4085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= N(2X</a:t>
            </a:r>
            <a:r>
              <a:rPr baseline="30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i-1,min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)+ΣX</a:t>
            </a:r>
            <a:r>
              <a:rPr baseline="30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i-1</a:t>
            </a:r>
            <a:r>
              <a:rPr baseline="-25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j</a:t>
            </a:r>
            <a:endParaRPr sz="1300"/>
          </a:p>
        </p:txBody>
      </p:sp>
      <p:sp>
        <p:nvSpPr>
          <p:cNvPr id="818" name="Google Shape;818;p51"/>
          <p:cNvSpPr txBox="1"/>
          <p:nvPr/>
        </p:nvSpPr>
        <p:spPr>
          <a:xfrm>
            <a:off x="235500" y="3833450"/>
            <a:ext cx="3624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w</a:t>
            </a:r>
            <a:r>
              <a:rPr lang="en-GB" sz="18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here N = Number of intervals whose length ≥ 2</a:t>
            </a:r>
            <a:r>
              <a:rPr lang="en-GB" sz="18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30000" lang="en-GB" sz="18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i-1,min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3137500" y="1494350"/>
            <a:ext cx="2825700" cy="27849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445025"/>
            <a:ext cx="2632800" cy="9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Observations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i </a:t>
            </a:r>
            <a:r>
              <a:rPr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and X</a:t>
            </a:r>
            <a:r>
              <a:rPr baseline="-25000"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j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3721063" y="1631500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5225913" y="1631500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3180338" y="3415700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5729013" y="2110550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5119013" y="4061625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5889513" y="2571750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4491738" y="4198500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</a:t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4470088" y="1417450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3881575" y="1032650"/>
            <a:ext cx="50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18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</a:t>
            </a:r>
            <a:endParaRPr baseline="-25000" sz="18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4776425" y="4147175"/>
            <a:ext cx="50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18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j</a:t>
            </a:r>
            <a:endParaRPr baseline="-25000" sz="18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6820525" y="609725"/>
            <a:ext cx="1745400" cy="642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PD(X</a:t>
            </a:r>
            <a:r>
              <a:rPr baseline="-25000" lang="en-GB" sz="17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</a:t>
            </a:r>
            <a:r>
              <a:rPr lang="en-GB" sz="17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) = PD(X</a:t>
            </a:r>
            <a:r>
              <a:rPr baseline="-25000" lang="en-GB" sz="17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j</a:t>
            </a:r>
            <a:r>
              <a:rPr lang="en-GB" sz="17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)</a:t>
            </a:r>
            <a:endParaRPr sz="17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cxnSp>
        <p:nvCxnSpPr>
          <p:cNvPr id="106" name="Google Shape;106;p16"/>
          <p:cNvCxnSpPr>
            <a:endCxn id="98" idx="7"/>
          </p:cNvCxnSpPr>
          <p:nvPr/>
        </p:nvCxnSpPr>
        <p:spPr>
          <a:xfrm flipH="1">
            <a:off x="5866008" y="1734455"/>
            <a:ext cx="686700" cy="399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6"/>
          <p:cNvCxnSpPr>
            <a:endCxn id="97" idx="2"/>
          </p:cNvCxnSpPr>
          <p:nvPr/>
        </p:nvCxnSpPr>
        <p:spPr>
          <a:xfrm flipH="1" rot="10800000">
            <a:off x="2494838" y="3495950"/>
            <a:ext cx="685500" cy="324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6"/>
          <p:cNvCxnSpPr>
            <a:endCxn id="99" idx="5"/>
          </p:cNvCxnSpPr>
          <p:nvPr/>
        </p:nvCxnSpPr>
        <p:spPr>
          <a:xfrm rot="10800000">
            <a:off x="5256008" y="4198620"/>
            <a:ext cx="418800" cy="684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Bound on E(X</a:t>
            </a:r>
            <a:r>
              <a:rPr baseline="-25000"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min</a:t>
            </a:r>
            <a:r>
              <a:rPr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)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grpSp>
        <p:nvGrpSpPr>
          <p:cNvPr id="824" name="Google Shape;824;p52"/>
          <p:cNvGrpSpPr/>
          <p:nvPr/>
        </p:nvGrpSpPr>
        <p:grpSpPr>
          <a:xfrm>
            <a:off x="246575" y="966650"/>
            <a:ext cx="8641525" cy="780300"/>
            <a:chOff x="246575" y="966650"/>
            <a:chExt cx="8641525" cy="780300"/>
          </a:xfrm>
        </p:grpSpPr>
        <p:sp>
          <p:nvSpPr>
            <p:cNvPr id="825" name="Google Shape;825;p52"/>
            <p:cNvSpPr txBox="1"/>
            <p:nvPr/>
          </p:nvSpPr>
          <p:spPr>
            <a:xfrm>
              <a:off x="246575" y="1079750"/>
              <a:ext cx="4061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P(E</a:t>
              </a:r>
              <a:r>
                <a:rPr baseline="-25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i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) = 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N(2X</a:t>
              </a:r>
              <a:r>
                <a:rPr baseline="30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i-1,min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)+ΣX</a:t>
              </a:r>
              <a:r>
                <a:rPr baseline="30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i-1</a:t>
              </a:r>
              <a:r>
                <a:rPr baseline="-25000"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j</a:t>
              </a:r>
              <a:r>
                <a:rPr lang="en-GB" sz="24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 </a:t>
              </a:r>
              <a:endParaRPr sz="1300"/>
            </a:p>
          </p:txBody>
        </p:sp>
        <p:sp>
          <p:nvSpPr>
            <p:cNvPr id="826" name="Google Shape;826;p52"/>
            <p:cNvSpPr txBox="1"/>
            <p:nvPr/>
          </p:nvSpPr>
          <p:spPr>
            <a:xfrm>
              <a:off x="5263800" y="966650"/>
              <a:ext cx="36243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where N = Number of intervals whose length ≥ 2X</a:t>
              </a:r>
              <a:r>
                <a:rPr baseline="30000" lang="en-GB" sz="18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i-1,min</a:t>
              </a:r>
              <a:endParaRPr sz="1800"/>
            </a:p>
          </p:txBody>
        </p:sp>
      </p:grpSp>
      <p:sp>
        <p:nvSpPr>
          <p:cNvPr id="827" name="Google Shape;827;p52"/>
          <p:cNvSpPr txBox="1"/>
          <p:nvPr/>
        </p:nvSpPr>
        <p:spPr>
          <a:xfrm>
            <a:off x="246575" y="2223525"/>
            <a:ext cx="839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E(E(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P(E</a:t>
            </a:r>
            <a:r>
              <a:rPr baseline="-25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))) = 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E(P(E</a:t>
            </a:r>
            <a:r>
              <a:rPr baseline="-25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))=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E(N)(2E(X</a:t>
            </a:r>
            <a:r>
              <a:rPr baseline="30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i-1,min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)) + E(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(i-N)/i)</a:t>
            </a:r>
            <a:endParaRPr sz="1300"/>
          </a:p>
        </p:txBody>
      </p:sp>
      <p:sp>
        <p:nvSpPr>
          <p:cNvPr id="828" name="Google Shape;828;p52"/>
          <p:cNvSpPr txBox="1"/>
          <p:nvPr/>
        </p:nvSpPr>
        <p:spPr>
          <a:xfrm>
            <a:off x="246575" y="1669425"/>
            <a:ext cx="690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E(P(E</a:t>
            </a:r>
            <a:r>
              <a:rPr baseline="-25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)) = E(N)(2E(X</a:t>
            </a:r>
            <a:r>
              <a:rPr baseline="30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i-1,min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)) + ΣE(X</a:t>
            </a:r>
            <a:r>
              <a:rPr baseline="30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i-1</a:t>
            </a:r>
            <a:r>
              <a:rPr baseline="-25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j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) </a:t>
            </a:r>
            <a:endParaRPr sz="1300"/>
          </a:p>
        </p:txBody>
      </p:sp>
      <p:sp>
        <p:nvSpPr>
          <p:cNvPr id="829" name="Google Shape;829;p52"/>
          <p:cNvSpPr txBox="1"/>
          <p:nvPr/>
        </p:nvSpPr>
        <p:spPr>
          <a:xfrm>
            <a:off x="246563" y="2777625"/>
            <a:ext cx="839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E(P(E</a:t>
            </a:r>
            <a:r>
              <a:rPr baseline="-25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)) = E(N)(2/i</a:t>
            </a:r>
            <a:r>
              <a:rPr baseline="30000"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2</a:t>
            </a:r>
            <a:r>
              <a:rPr lang="en-GB" sz="24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) + 1 - E(N)/i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45025"/>
            <a:ext cx="2632800" cy="9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Observations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i </a:t>
            </a:r>
            <a:r>
              <a:rPr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and X</a:t>
            </a:r>
            <a:r>
              <a:rPr baseline="-25000"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j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grpSp>
        <p:nvGrpSpPr>
          <p:cNvPr id="114" name="Google Shape;114;p17"/>
          <p:cNvGrpSpPr/>
          <p:nvPr/>
        </p:nvGrpSpPr>
        <p:grpSpPr>
          <a:xfrm>
            <a:off x="1047288" y="2469813"/>
            <a:ext cx="7049400" cy="522300"/>
            <a:chOff x="1006963" y="3561700"/>
            <a:chExt cx="7049400" cy="522300"/>
          </a:xfrm>
        </p:grpSpPr>
        <p:cxnSp>
          <p:nvCxnSpPr>
            <p:cNvPr id="115" name="Google Shape;115;p17"/>
            <p:cNvCxnSpPr/>
            <p:nvPr/>
          </p:nvCxnSpPr>
          <p:spPr>
            <a:xfrm flipH="1" rot="10800000">
              <a:off x="1006963" y="3637600"/>
              <a:ext cx="7049400" cy="87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" name="Google Shape;116;p17"/>
            <p:cNvSpPr/>
            <p:nvPr/>
          </p:nvSpPr>
          <p:spPr>
            <a:xfrm>
              <a:off x="1588688" y="3561700"/>
              <a:ext cx="160500" cy="16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2801088" y="3561700"/>
              <a:ext cx="160500" cy="16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5855163" y="3561700"/>
              <a:ext cx="160500" cy="16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5458988" y="3561700"/>
              <a:ext cx="160500" cy="16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2194888" y="3561700"/>
              <a:ext cx="160500" cy="16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..</a:t>
              </a: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4367288" y="3561700"/>
              <a:ext cx="160500" cy="16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7618638" y="3561700"/>
              <a:ext cx="160500" cy="16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2447338" y="3637600"/>
              <a:ext cx="357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X</a:t>
              </a:r>
              <a:r>
                <a:rPr baseline="-25000" lang="en-GB" sz="17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i</a:t>
              </a:r>
              <a:endParaRPr baseline="-25000" sz="17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sp>
          <p:nvSpPr>
            <p:cNvPr id="124" name="Google Shape;124;p17"/>
            <p:cNvSpPr txBox="1"/>
            <p:nvPr/>
          </p:nvSpPr>
          <p:spPr>
            <a:xfrm>
              <a:off x="5610875" y="3637600"/>
              <a:ext cx="357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X</a:t>
              </a:r>
              <a:r>
                <a:rPr baseline="-25000" lang="en-GB" sz="17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j</a:t>
              </a:r>
              <a:endParaRPr baseline="-25000" sz="17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sp>
        <p:nvSpPr>
          <p:cNvPr id="125" name="Google Shape;125;p17"/>
          <p:cNvSpPr/>
          <p:nvPr/>
        </p:nvSpPr>
        <p:spPr>
          <a:xfrm>
            <a:off x="6820525" y="609725"/>
            <a:ext cx="1745400" cy="642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PD(X</a:t>
            </a:r>
            <a:r>
              <a:rPr baseline="-25000" lang="en-GB" sz="17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</a:t>
            </a:r>
            <a:r>
              <a:rPr lang="en-GB" sz="17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) = PD(X</a:t>
            </a:r>
            <a:r>
              <a:rPr baseline="-25000" lang="en-GB" sz="17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j</a:t>
            </a:r>
            <a:r>
              <a:rPr lang="en-GB" sz="17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)</a:t>
            </a:r>
            <a:endParaRPr sz="17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989063" y="2469813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7983413" y="2469813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18"/>
          <p:cNvCxnSpPr/>
          <p:nvPr/>
        </p:nvCxnSpPr>
        <p:spPr>
          <a:xfrm flipH="1" rot="10800000">
            <a:off x="1006963" y="2723200"/>
            <a:ext cx="7049400" cy="8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8"/>
          <p:cNvSpPr txBox="1"/>
          <p:nvPr/>
        </p:nvSpPr>
        <p:spPr>
          <a:xfrm>
            <a:off x="1165488" y="2723200"/>
            <a:ext cx="3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endParaRPr baseline="-25000" sz="13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1814488" y="2723200"/>
            <a:ext cx="3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2</a:t>
            </a:r>
            <a:endParaRPr baseline="-25000" sz="13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2447338" y="2723200"/>
            <a:ext cx="3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3</a:t>
            </a:r>
            <a:endParaRPr baseline="-25000" sz="13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3485488" y="2723200"/>
            <a:ext cx="3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4</a:t>
            </a:r>
            <a:endParaRPr baseline="-25000" sz="13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4814438" y="2723200"/>
            <a:ext cx="3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5</a:t>
            </a:r>
            <a:endParaRPr baseline="-25000" sz="13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5610875" y="2723200"/>
            <a:ext cx="3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6</a:t>
            </a:r>
            <a:endParaRPr baseline="-25000" sz="13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6614750" y="2723200"/>
            <a:ext cx="3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7</a:t>
            </a:r>
            <a:endParaRPr baseline="-25000" sz="13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7560313" y="2723200"/>
            <a:ext cx="3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8</a:t>
            </a:r>
            <a:endParaRPr baseline="-25000" sz="13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41" name="Google Shape;14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Notation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311700" y="1152475"/>
            <a:ext cx="8520600" cy="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i</a:t>
            </a:r>
            <a:r>
              <a:rPr baseline="30000"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th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 interval vs i</a:t>
            </a:r>
            <a:r>
              <a:rPr baseline="30000"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th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 point</a:t>
            </a:r>
            <a:endParaRPr sz="3100"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grpSp>
        <p:nvGrpSpPr>
          <p:cNvPr id="143" name="Google Shape;143;p18"/>
          <p:cNvGrpSpPr/>
          <p:nvPr/>
        </p:nvGrpSpPr>
        <p:grpSpPr>
          <a:xfrm>
            <a:off x="5387050" y="2188038"/>
            <a:ext cx="402000" cy="619763"/>
            <a:chOff x="5387050" y="2188038"/>
            <a:chExt cx="402000" cy="619763"/>
          </a:xfrm>
        </p:grpSpPr>
        <p:sp>
          <p:nvSpPr>
            <p:cNvPr id="144" name="Google Shape;144;p18"/>
            <p:cNvSpPr/>
            <p:nvPr/>
          </p:nvSpPr>
          <p:spPr>
            <a:xfrm>
              <a:off x="5458988" y="2647300"/>
              <a:ext cx="160500" cy="16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5387050" y="2188038"/>
              <a:ext cx="402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0000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1</a:t>
              </a:r>
              <a:endParaRPr baseline="-25000" sz="1800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grpSp>
        <p:nvGrpSpPr>
          <p:cNvPr id="146" name="Google Shape;146;p18"/>
          <p:cNvGrpSpPr/>
          <p:nvPr/>
        </p:nvGrpSpPr>
        <p:grpSpPr>
          <a:xfrm>
            <a:off x="4330675" y="2188050"/>
            <a:ext cx="402000" cy="619750"/>
            <a:chOff x="4330675" y="2188050"/>
            <a:chExt cx="402000" cy="619750"/>
          </a:xfrm>
        </p:grpSpPr>
        <p:sp>
          <p:nvSpPr>
            <p:cNvPr id="147" name="Google Shape;147;p18"/>
            <p:cNvSpPr/>
            <p:nvPr/>
          </p:nvSpPr>
          <p:spPr>
            <a:xfrm>
              <a:off x="4367288" y="2647300"/>
              <a:ext cx="160500" cy="16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8"/>
            <p:cNvSpPr txBox="1"/>
            <p:nvPr/>
          </p:nvSpPr>
          <p:spPr>
            <a:xfrm>
              <a:off x="4330675" y="2188050"/>
              <a:ext cx="402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0000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7</a:t>
              </a:r>
              <a:endParaRPr baseline="-25000" sz="1800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grpSp>
        <p:nvGrpSpPr>
          <p:cNvPr id="149" name="Google Shape;149;p18"/>
          <p:cNvGrpSpPr/>
          <p:nvPr/>
        </p:nvGrpSpPr>
        <p:grpSpPr>
          <a:xfrm>
            <a:off x="5789050" y="2188038"/>
            <a:ext cx="402000" cy="619763"/>
            <a:chOff x="5789050" y="2188038"/>
            <a:chExt cx="402000" cy="619763"/>
          </a:xfrm>
        </p:grpSpPr>
        <p:sp>
          <p:nvSpPr>
            <p:cNvPr id="150" name="Google Shape;150;p18"/>
            <p:cNvSpPr/>
            <p:nvPr/>
          </p:nvSpPr>
          <p:spPr>
            <a:xfrm>
              <a:off x="5855163" y="2647300"/>
              <a:ext cx="160500" cy="16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8"/>
            <p:cNvSpPr txBox="1"/>
            <p:nvPr/>
          </p:nvSpPr>
          <p:spPr>
            <a:xfrm>
              <a:off x="5789050" y="2188038"/>
              <a:ext cx="402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0000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6</a:t>
              </a:r>
              <a:endParaRPr baseline="-25000" sz="1800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grpSp>
        <p:nvGrpSpPr>
          <p:cNvPr id="152" name="Google Shape;152;p18"/>
          <p:cNvGrpSpPr/>
          <p:nvPr/>
        </p:nvGrpSpPr>
        <p:grpSpPr>
          <a:xfrm>
            <a:off x="7160650" y="2188050"/>
            <a:ext cx="402000" cy="619750"/>
            <a:chOff x="7160650" y="2188050"/>
            <a:chExt cx="402000" cy="619750"/>
          </a:xfrm>
        </p:grpSpPr>
        <p:sp>
          <p:nvSpPr>
            <p:cNvPr id="153" name="Google Shape;153;p18"/>
            <p:cNvSpPr/>
            <p:nvPr/>
          </p:nvSpPr>
          <p:spPr>
            <a:xfrm>
              <a:off x="7247413" y="2647300"/>
              <a:ext cx="160500" cy="16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8"/>
            <p:cNvSpPr txBox="1"/>
            <p:nvPr/>
          </p:nvSpPr>
          <p:spPr>
            <a:xfrm>
              <a:off x="7160650" y="2188050"/>
              <a:ext cx="402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0000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3</a:t>
              </a:r>
              <a:endParaRPr baseline="-25000" sz="1800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grpSp>
        <p:nvGrpSpPr>
          <p:cNvPr id="155" name="Google Shape;155;p18"/>
          <p:cNvGrpSpPr/>
          <p:nvPr/>
        </p:nvGrpSpPr>
        <p:grpSpPr>
          <a:xfrm>
            <a:off x="2741050" y="2188050"/>
            <a:ext cx="402000" cy="619750"/>
            <a:chOff x="2741050" y="2188050"/>
            <a:chExt cx="402000" cy="619750"/>
          </a:xfrm>
        </p:grpSpPr>
        <p:sp>
          <p:nvSpPr>
            <p:cNvPr id="156" name="Google Shape;156;p18"/>
            <p:cNvSpPr/>
            <p:nvPr/>
          </p:nvSpPr>
          <p:spPr>
            <a:xfrm>
              <a:off x="2801088" y="2647300"/>
              <a:ext cx="160500" cy="16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8"/>
            <p:cNvSpPr txBox="1"/>
            <p:nvPr/>
          </p:nvSpPr>
          <p:spPr>
            <a:xfrm>
              <a:off x="2741050" y="2188050"/>
              <a:ext cx="402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0000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5</a:t>
              </a:r>
              <a:endParaRPr baseline="-25000" sz="1800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grpSp>
        <p:nvGrpSpPr>
          <p:cNvPr id="158" name="Google Shape;158;p18"/>
          <p:cNvGrpSpPr/>
          <p:nvPr/>
        </p:nvGrpSpPr>
        <p:grpSpPr>
          <a:xfrm>
            <a:off x="2102400" y="2188050"/>
            <a:ext cx="402000" cy="619750"/>
            <a:chOff x="2102400" y="2188050"/>
            <a:chExt cx="402000" cy="619750"/>
          </a:xfrm>
        </p:grpSpPr>
        <p:sp>
          <p:nvSpPr>
            <p:cNvPr id="159" name="Google Shape;159;p18"/>
            <p:cNvSpPr/>
            <p:nvPr/>
          </p:nvSpPr>
          <p:spPr>
            <a:xfrm>
              <a:off x="2194888" y="2647300"/>
              <a:ext cx="160500" cy="16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8"/>
            <p:cNvSpPr txBox="1"/>
            <p:nvPr/>
          </p:nvSpPr>
          <p:spPr>
            <a:xfrm>
              <a:off x="2102400" y="2188050"/>
              <a:ext cx="402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0000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2</a:t>
              </a:r>
              <a:endParaRPr baseline="-25000" sz="1800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grpSp>
        <p:nvGrpSpPr>
          <p:cNvPr id="161" name="Google Shape;161;p18"/>
          <p:cNvGrpSpPr/>
          <p:nvPr/>
        </p:nvGrpSpPr>
        <p:grpSpPr>
          <a:xfrm>
            <a:off x="1500700" y="2188050"/>
            <a:ext cx="402000" cy="619750"/>
            <a:chOff x="1500700" y="2188050"/>
            <a:chExt cx="402000" cy="619750"/>
          </a:xfrm>
        </p:grpSpPr>
        <p:sp>
          <p:nvSpPr>
            <p:cNvPr id="162" name="Google Shape;162;p18"/>
            <p:cNvSpPr/>
            <p:nvPr/>
          </p:nvSpPr>
          <p:spPr>
            <a:xfrm>
              <a:off x="1588688" y="2647300"/>
              <a:ext cx="160500" cy="16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8"/>
            <p:cNvSpPr txBox="1"/>
            <p:nvPr/>
          </p:nvSpPr>
          <p:spPr>
            <a:xfrm>
              <a:off x="1500700" y="2188050"/>
              <a:ext cx="402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0000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4</a:t>
              </a:r>
              <a:endParaRPr baseline="-25000" sz="1800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p19"/>
          <p:cNvCxnSpPr/>
          <p:nvPr/>
        </p:nvCxnSpPr>
        <p:spPr>
          <a:xfrm flipH="1" rot="10800000">
            <a:off x="1006963" y="3637600"/>
            <a:ext cx="7049400" cy="8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19"/>
          <p:cNvSpPr/>
          <p:nvPr/>
        </p:nvSpPr>
        <p:spPr>
          <a:xfrm>
            <a:off x="1588688" y="3561700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2801088" y="3561700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5855163" y="3561700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5458988" y="3561700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2194888" y="3561700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4367288" y="3561700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7618638" y="3561700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1165488" y="3637600"/>
            <a:ext cx="3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endParaRPr baseline="-25000" sz="13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1814488" y="3637600"/>
            <a:ext cx="3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2</a:t>
            </a:r>
            <a:endParaRPr baseline="-25000" sz="13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2447338" y="3637600"/>
            <a:ext cx="3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3</a:t>
            </a:r>
            <a:endParaRPr baseline="-25000" sz="13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3485488" y="3637600"/>
            <a:ext cx="3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4</a:t>
            </a:r>
            <a:endParaRPr baseline="-25000" sz="13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4814438" y="3637600"/>
            <a:ext cx="3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5</a:t>
            </a:r>
            <a:endParaRPr baseline="-25000" sz="13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5610875" y="3637600"/>
            <a:ext cx="3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6</a:t>
            </a:r>
            <a:endParaRPr baseline="-25000" sz="13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6614750" y="3637600"/>
            <a:ext cx="3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7</a:t>
            </a:r>
            <a:endParaRPr baseline="-25000" sz="13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7779138" y="3637600"/>
            <a:ext cx="3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8</a:t>
            </a:r>
            <a:endParaRPr baseline="-25000" sz="13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84" name="Google Shape;18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What makes this problem interesting?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85" name="Google Shape;185;p19"/>
          <p:cNvSpPr txBox="1"/>
          <p:nvPr>
            <p:ph idx="1" type="body"/>
          </p:nvPr>
        </p:nvSpPr>
        <p:spPr>
          <a:xfrm>
            <a:off x="311700" y="1152475"/>
            <a:ext cx="8520600" cy="9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i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 : Length of i</a:t>
            </a:r>
            <a:r>
              <a:rPr baseline="30000"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th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 interval</a:t>
            </a:r>
            <a:endParaRPr sz="2700"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Y</a:t>
            </a:r>
            <a:r>
              <a:rPr baseline="-25000"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i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 : Distance of i</a:t>
            </a:r>
            <a:r>
              <a:rPr baseline="30000"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th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 point from the start of line</a:t>
            </a:r>
            <a:endParaRPr sz="2700"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100"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grpSp>
        <p:nvGrpSpPr>
          <p:cNvPr id="186" name="Google Shape;186;p19"/>
          <p:cNvGrpSpPr/>
          <p:nvPr/>
        </p:nvGrpSpPr>
        <p:grpSpPr>
          <a:xfrm>
            <a:off x="1031450" y="3296625"/>
            <a:ext cx="1883525" cy="1457975"/>
            <a:chOff x="1006000" y="3371200"/>
            <a:chExt cx="1883525" cy="1457975"/>
          </a:xfrm>
        </p:grpSpPr>
        <p:cxnSp>
          <p:nvCxnSpPr>
            <p:cNvPr id="187" name="Google Shape;187;p19"/>
            <p:cNvCxnSpPr/>
            <p:nvPr/>
          </p:nvCxnSpPr>
          <p:spPr>
            <a:xfrm>
              <a:off x="1006000" y="3371200"/>
              <a:ext cx="0" cy="14019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19"/>
            <p:cNvCxnSpPr/>
            <p:nvPr/>
          </p:nvCxnSpPr>
          <p:spPr>
            <a:xfrm>
              <a:off x="1027425" y="4345100"/>
              <a:ext cx="1862100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9" name="Google Shape;189;p19"/>
            <p:cNvCxnSpPr/>
            <p:nvPr/>
          </p:nvCxnSpPr>
          <p:spPr>
            <a:xfrm>
              <a:off x="2881350" y="3427275"/>
              <a:ext cx="0" cy="14019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0" name="Google Shape;190;p19"/>
            <p:cNvSpPr txBox="1"/>
            <p:nvPr/>
          </p:nvSpPr>
          <p:spPr>
            <a:xfrm>
              <a:off x="1755300" y="4311400"/>
              <a:ext cx="531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0000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Y</a:t>
              </a:r>
              <a:r>
                <a:rPr baseline="-25000" lang="en-GB" sz="1800">
                  <a:solidFill>
                    <a:srgbClr val="FF0000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7</a:t>
              </a:r>
              <a:endParaRPr baseline="-25000" sz="1800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grpSp>
        <p:nvGrpSpPr>
          <p:cNvPr id="191" name="Google Shape;191;p19"/>
          <p:cNvGrpSpPr/>
          <p:nvPr/>
        </p:nvGrpSpPr>
        <p:grpSpPr>
          <a:xfrm>
            <a:off x="1006975" y="3296613"/>
            <a:ext cx="4555200" cy="1457975"/>
            <a:chOff x="1006000" y="3399225"/>
            <a:chExt cx="4555200" cy="1457975"/>
          </a:xfrm>
        </p:grpSpPr>
        <p:cxnSp>
          <p:nvCxnSpPr>
            <p:cNvPr id="192" name="Google Shape;192;p19"/>
            <p:cNvCxnSpPr/>
            <p:nvPr/>
          </p:nvCxnSpPr>
          <p:spPr>
            <a:xfrm>
              <a:off x="1016722" y="3399225"/>
              <a:ext cx="0" cy="14019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3" name="Google Shape;193;p19"/>
            <p:cNvGrpSpPr/>
            <p:nvPr/>
          </p:nvGrpSpPr>
          <p:grpSpPr>
            <a:xfrm>
              <a:off x="1006000" y="3455300"/>
              <a:ext cx="4555200" cy="1401900"/>
              <a:chOff x="1006000" y="3455300"/>
              <a:chExt cx="4555200" cy="1401900"/>
            </a:xfrm>
          </p:grpSpPr>
          <p:cxnSp>
            <p:nvCxnSpPr>
              <p:cNvPr id="194" name="Google Shape;194;p19"/>
              <p:cNvCxnSpPr/>
              <p:nvPr/>
            </p:nvCxnSpPr>
            <p:spPr>
              <a:xfrm flipH="1" rot="10800000">
                <a:off x="1006000" y="4373225"/>
                <a:ext cx="4555200" cy="147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95" name="Google Shape;195;p19"/>
              <p:cNvCxnSpPr/>
              <p:nvPr/>
            </p:nvCxnSpPr>
            <p:spPr>
              <a:xfrm>
                <a:off x="5541699" y="3455300"/>
                <a:ext cx="0" cy="1401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96" name="Google Shape;196;p19"/>
              <p:cNvSpPr txBox="1"/>
              <p:nvPr/>
            </p:nvSpPr>
            <p:spPr>
              <a:xfrm>
                <a:off x="3544347" y="4311400"/>
                <a:ext cx="4314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rgbClr val="FF0000"/>
                    </a:solidFill>
                    <a:latin typeface="Nanum Gothic Coding"/>
                    <a:ea typeface="Nanum Gothic Coding"/>
                    <a:cs typeface="Nanum Gothic Coding"/>
                    <a:sym typeface="Nanum Gothic Coding"/>
                  </a:rPr>
                  <a:t>Y</a:t>
                </a:r>
                <a:r>
                  <a:rPr baseline="-25000" lang="en-GB" sz="1800">
                    <a:solidFill>
                      <a:srgbClr val="FF0000"/>
                    </a:solidFill>
                    <a:latin typeface="Nanum Gothic Coding"/>
                    <a:ea typeface="Nanum Gothic Coding"/>
                    <a:cs typeface="Nanum Gothic Coding"/>
                    <a:sym typeface="Nanum Gothic Coding"/>
                  </a:rPr>
                  <a:t>1</a:t>
                </a:r>
                <a:endParaRPr baseline="-25000" sz="1800">
                  <a:solidFill>
                    <a:srgbClr val="FF0000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What makes this problem interesting?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02" name="Google Shape;202;p20"/>
          <p:cNvSpPr txBox="1"/>
          <p:nvPr>
            <p:ph idx="1" type="body"/>
          </p:nvPr>
        </p:nvSpPr>
        <p:spPr>
          <a:xfrm>
            <a:off x="311700" y="1152475"/>
            <a:ext cx="8520600" cy="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Clearly, 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Y</a:t>
            </a:r>
            <a:r>
              <a:rPr baseline="-25000"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i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 and Y</a:t>
            </a:r>
            <a:r>
              <a:rPr baseline="-25000"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j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 are independent ∀ i≠j</a:t>
            </a:r>
            <a:endParaRPr sz="2700"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311700" y="1152475"/>
            <a:ext cx="8520600" cy="14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If we arrange Y</a:t>
            </a:r>
            <a:r>
              <a:rPr baseline="-25000" lang="en-GB" sz="27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</a:t>
            </a:r>
            <a:r>
              <a:rPr lang="en-GB" sz="27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in ascending order, we will get them in order of distance from the origin, call them Z</a:t>
            </a:r>
            <a:r>
              <a:rPr baseline="-25000" lang="en-GB" sz="27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</a:t>
            </a:r>
            <a:r>
              <a:rPr lang="en-GB" sz="27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endParaRPr sz="27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grpSp>
        <p:nvGrpSpPr>
          <p:cNvPr id="204" name="Google Shape;204;p20"/>
          <p:cNvGrpSpPr/>
          <p:nvPr/>
        </p:nvGrpSpPr>
        <p:grpSpPr>
          <a:xfrm>
            <a:off x="1006963" y="2952688"/>
            <a:ext cx="7130075" cy="1457988"/>
            <a:chOff x="1006950" y="3389238"/>
            <a:chExt cx="7130075" cy="1457988"/>
          </a:xfrm>
        </p:grpSpPr>
        <p:cxnSp>
          <p:nvCxnSpPr>
            <p:cNvPr id="205" name="Google Shape;205;p20"/>
            <p:cNvCxnSpPr/>
            <p:nvPr/>
          </p:nvCxnSpPr>
          <p:spPr>
            <a:xfrm flipH="1" rot="10800000">
              <a:off x="1006950" y="3730225"/>
              <a:ext cx="7049400" cy="87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6" name="Google Shape;206;p20"/>
            <p:cNvSpPr/>
            <p:nvPr/>
          </p:nvSpPr>
          <p:spPr>
            <a:xfrm>
              <a:off x="1588675" y="3654325"/>
              <a:ext cx="160500" cy="16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2801075" y="3654325"/>
              <a:ext cx="160500" cy="16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5855150" y="3654325"/>
              <a:ext cx="160500" cy="16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5458975" y="3654325"/>
              <a:ext cx="160500" cy="16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2194875" y="3654325"/>
              <a:ext cx="160500" cy="16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4367275" y="3654325"/>
              <a:ext cx="160500" cy="16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7618625" y="3654325"/>
              <a:ext cx="160500" cy="16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0"/>
            <p:cNvSpPr txBox="1"/>
            <p:nvPr/>
          </p:nvSpPr>
          <p:spPr>
            <a:xfrm>
              <a:off x="1165475" y="3730225"/>
              <a:ext cx="3579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X</a:t>
              </a:r>
              <a:r>
                <a:rPr baseline="-25000" lang="en-GB" sz="13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1</a:t>
              </a:r>
              <a:endParaRPr baseline="-25000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sp>
          <p:nvSpPr>
            <p:cNvPr id="214" name="Google Shape;214;p20"/>
            <p:cNvSpPr txBox="1"/>
            <p:nvPr/>
          </p:nvSpPr>
          <p:spPr>
            <a:xfrm>
              <a:off x="1814475" y="3730225"/>
              <a:ext cx="3579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X</a:t>
              </a:r>
              <a:r>
                <a:rPr baseline="-25000" lang="en-GB" sz="13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2</a:t>
              </a:r>
              <a:endParaRPr baseline="-25000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sp>
          <p:nvSpPr>
            <p:cNvPr id="215" name="Google Shape;215;p20"/>
            <p:cNvSpPr txBox="1"/>
            <p:nvPr/>
          </p:nvSpPr>
          <p:spPr>
            <a:xfrm>
              <a:off x="2447325" y="3730225"/>
              <a:ext cx="3579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X</a:t>
              </a:r>
              <a:r>
                <a:rPr baseline="-25000" lang="en-GB" sz="13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3</a:t>
              </a:r>
              <a:endParaRPr baseline="-25000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sp>
          <p:nvSpPr>
            <p:cNvPr id="216" name="Google Shape;216;p20"/>
            <p:cNvSpPr txBox="1"/>
            <p:nvPr/>
          </p:nvSpPr>
          <p:spPr>
            <a:xfrm>
              <a:off x="3485475" y="3730225"/>
              <a:ext cx="3579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X</a:t>
              </a:r>
              <a:r>
                <a:rPr baseline="-25000" lang="en-GB" sz="13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4</a:t>
              </a:r>
              <a:endParaRPr baseline="-25000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sp>
          <p:nvSpPr>
            <p:cNvPr id="217" name="Google Shape;217;p20"/>
            <p:cNvSpPr txBox="1"/>
            <p:nvPr/>
          </p:nvSpPr>
          <p:spPr>
            <a:xfrm>
              <a:off x="4814425" y="3730225"/>
              <a:ext cx="3579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X</a:t>
              </a:r>
              <a:r>
                <a:rPr baseline="-25000" lang="en-GB" sz="13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5</a:t>
              </a:r>
              <a:endParaRPr baseline="-25000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sp>
          <p:nvSpPr>
            <p:cNvPr id="218" name="Google Shape;218;p20"/>
            <p:cNvSpPr txBox="1"/>
            <p:nvPr/>
          </p:nvSpPr>
          <p:spPr>
            <a:xfrm>
              <a:off x="5610863" y="3730225"/>
              <a:ext cx="3579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X</a:t>
              </a:r>
              <a:r>
                <a:rPr baseline="-25000" lang="en-GB" sz="13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6</a:t>
              </a:r>
              <a:endParaRPr baseline="-25000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sp>
          <p:nvSpPr>
            <p:cNvPr id="219" name="Google Shape;219;p20"/>
            <p:cNvSpPr txBox="1"/>
            <p:nvPr/>
          </p:nvSpPr>
          <p:spPr>
            <a:xfrm>
              <a:off x="6614738" y="3730225"/>
              <a:ext cx="3579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X</a:t>
              </a:r>
              <a:r>
                <a:rPr baseline="-25000" lang="en-GB" sz="13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7</a:t>
              </a:r>
              <a:endParaRPr baseline="-25000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sp>
          <p:nvSpPr>
            <p:cNvPr id="220" name="Google Shape;220;p20"/>
            <p:cNvSpPr txBox="1"/>
            <p:nvPr/>
          </p:nvSpPr>
          <p:spPr>
            <a:xfrm>
              <a:off x="7779125" y="3730225"/>
              <a:ext cx="3579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X</a:t>
              </a:r>
              <a:r>
                <a:rPr baseline="-25000" lang="en-GB" sz="13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8</a:t>
              </a:r>
              <a:endParaRPr baseline="-25000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cxnSp>
          <p:nvCxnSpPr>
            <p:cNvPr id="221" name="Google Shape;221;p20"/>
            <p:cNvCxnSpPr/>
            <p:nvPr/>
          </p:nvCxnSpPr>
          <p:spPr>
            <a:xfrm>
              <a:off x="1017684" y="3389238"/>
              <a:ext cx="0" cy="14019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2" name="Google Shape;222;p20"/>
            <p:cNvGrpSpPr/>
            <p:nvPr/>
          </p:nvGrpSpPr>
          <p:grpSpPr>
            <a:xfrm>
              <a:off x="1007088" y="3445313"/>
              <a:ext cx="3504000" cy="1401900"/>
              <a:chOff x="1006125" y="3455300"/>
              <a:chExt cx="3504000" cy="1401900"/>
            </a:xfrm>
          </p:grpSpPr>
          <p:cxnSp>
            <p:nvCxnSpPr>
              <p:cNvPr id="223" name="Google Shape;223;p20"/>
              <p:cNvCxnSpPr/>
              <p:nvPr/>
            </p:nvCxnSpPr>
            <p:spPr>
              <a:xfrm>
                <a:off x="1006125" y="4388038"/>
                <a:ext cx="3504000" cy="9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4" name="Google Shape;224;p20"/>
              <p:cNvCxnSpPr/>
              <p:nvPr/>
            </p:nvCxnSpPr>
            <p:spPr>
              <a:xfrm>
                <a:off x="4462774" y="3455300"/>
                <a:ext cx="0" cy="1401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5" name="Google Shape;225;p20"/>
              <p:cNvSpPr txBox="1"/>
              <p:nvPr/>
            </p:nvSpPr>
            <p:spPr>
              <a:xfrm>
                <a:off x="3239547" y="4311400"/>
                <a:ext cx="4314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rgbClr val="FF0000"/>
                    </a:solidFill>
                    <a:latin typeface="Nanum Gothic Coding"/>
                    <a:ea typeface="Nanum Gothic Coding"/>
                    <a:cs typeface="Nanum Gothic Coding"/>
                    <a:sym typeface="Nanum Gothic Coding"/>
                  </a:rPr>
                  <a:t>Z</a:t>
                </a:r>
                <a:r>
                  <a:rPr baseline="-25000" lang="en-GB" sz="1800">
                    <a:solidFill>
                      <a:srgbClr val="FF0000"/>
                    </a:solidFill>
                    <a:latin typeface="Nanum Gothic Coding"/>
                    <a:ea typeface="Nanum Gothic Coding"/>
                    <a:cs typeface="Nanum Gothic Coding"/>
                    <a:sym typeface="Nanum Gothic Coding"/>
                  </a:rPr>
                  <a:t>4</a:t>
                </a:r>
                <a:endParaRPr baseline="-25000" sz="1800">
                  <a:solidFill>
                    <a:srgbClr val="FF0000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</p:grpSp>
        <p:grpSp>
          <p:nvGrpSpPr>
            <p:cNvPr id="226" name="Google Shape;226;p20"/>
            <p:cNvGrpSpPr/>
            <p:nvPr/>
          </p:nvGrpSpPr>
          <p:grpSpPr>
            <a:xfrm>
              <a:off x="1031438" y="3389250"/>
              <a:ext cx="1905425" cy="1457975"/>
              <a:chOff x="1006000" y="3371200"/>
              <a:chExt cx="1905425" cy="1457975"/>
            </a:xfrm>
          </p:grpSpPr>
          <p:cxnSp>
            <p:nvCxnSpPr>
              <p:cNvPr id="227" name="Google Shape;227;p20"/>
              <p:cNvCxnSpPr/>
              <p:nvPr/>
            </p:nvCxnSpPr>
            <p:spPr>
              <a:xfrm>
                <a:off x="1006000" y="3371200"/>
                <a:ext cx="0" cy="1401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8" name="Google Shape;228;p20"/>
              <p:cNvCxnSpPr/>
              <p:nvPr/>
            </p:nvCxnSpPr>
            <p:spPr>
              <a:xfrm>
                <a:off x="1027425" y="4345100"/>
                <a:ext cx="1884000" cy="24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9" name="Google Shape;229;p20"/>
              <p:cNvCxnSpPr/>
              <p:nvPr/>
            </p:nvCxnSpPr>
            <p:spPr>
              <a:xfrm>
                <a:off x="2881350" y="3427275"/>
                <a:ext cx="0" cy="1401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30" name="Google Shape;230;p20"/>
              <p:cNvSpPr txBox="1"/>
              <p:nvPr/>
            </p:nvSpPr>
            <p:spPr>
              <a:xfrm>
                <a:off x="1755300" y="4311400"/>
                <a:ext cx="5316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rgbClr val="FF0000"/>
                    </a:solidFill>
                    <a:latin typeface="Nanum Gothic Coding"/>
                    <a:ea typeface="Nanum Gothic Coding"/>
                    <a:cs typeface="Nanum Gothic Coding"/>
                    <a:sym typeface="Nanum Gothic Coding"/>
                  </a:rPr>
                  <a:t>Z</a:t>
                </a:r>
                <a:r>
                  <a:rPr baseline="-25000" lang="en-GB" sz="1800">
                    <a:solidFill>
                      <a:srgbClr val="FF0000"/>
                    </a:solidFill>
                    <a:latin typeface="Nanum Gothic Coding"/>
                    <a:ea typeface="Nanum Gothic Coding"/>
                    <a:cs typeface="Nanum Gothic Coding"/>
                    <a:sym typeface="Nanum Gothic Coding"/>
                  </a:rPr>
                  <a:t>3</a:t>
                </a:r>
                <a:endParaRPr baseline="-25000" sz="1800">
                  <a:solidFill>
                    <a:srgbClr val="FF0000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</p:grpSp>
      </p:grpSp>
      <p:sp>
        <p:nvSpPr>
          <p:cNvPr id="231" name="Google Shape;231;p20"/>
          <p:cNvSpPr txBox="1"/>
          <p:nvPr/>
        </p:nvSpPr>
        <p:spPr>
          <a:xfrm>
            <a:off x="311713" y="1185775"/>
            <a:ext cx="8520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It is clear that </a:t>
            </a:r>
            <a:r>
              <a:rPr lang="en-GB" sz="27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Z</a:t>
            </a:r>
            <a:r>
              <a:rPr baseline="-25000" lang="en-GB" sz="27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</a:t>
            </a:r>
            <a:r>
              <a:rPr lang="en-GB" sz="27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- Z</a:t>
            </a:r>
            <a:r>
              <a:rPr baseline="-25000" lang="en-GB" sz="27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i-1</a:t>
            </a:r>
            <a:r>
              <a:rPr lang="en-GB" sz="27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= X</a:t>
            </a:r>
            <a:r>
              <a:rPr baseline="-25000" lang="en-GB" sz="27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</a:t>
            </a:r>
            <a:endParaRPr sz="27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311688" y="1733725"/>
            <a:ext cx="8520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But Z</a:t>
            </a:r>
            <a:r>
              <a:rPr baseline="-25000" lang="en-GB" sz="27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</a:t>
            </a:r>
            <a:r>
              <a:rPr lang="en-GB" sz="27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s are not independent</a:t>
            </a:r>
            <a:endParaRPr sz="27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Google Shape;237;p21"/>
          <p:cNvCxnSpPr/>
          <p:nvPr/>
        </p:nvCxnSpPr>
        <p:spPr>
          <a:xfrm flipH="1" rot="10800000">
            <a:off x="1006963" y="3637600"/>
            <a:ext cx="7049400" cy="8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21"/>
          <p:cNvSpPr/>
          <p:nvPr/>
        </p:nvSpPr>
        <p:spPr>
          <a:xfrm>
            <a:off x="1588688" y="3561700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2801088" y="3561700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5855163" y="3561700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5458988" y="3561700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2194888" y="3561700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4367288" y="3561700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7618638" y="3561700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1"/>
          <p:cNvSpPr txBox="1"/>
          <p:nvPr/>
        </p:nvSpPr>
        <p:spPr>
          <a:xfrm>
            <a:off x="1165488" y="3637600"/>
            <a:ext cx="3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endParaRPr baseline="-25000" sz="13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46" name="Google Shape;246;p21"/>
          <p:cNvSpPr txBox="1"/>
          <p:nvPr/>
        </p:nvSpPr>
        <p:spPr>
          <a:xfrm>
            <a:off x="1814488" y="3637600"/>
            <a:ext cx="3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2</a:t>
            </a:r>
            <a:endParaRPr baseline="-25000" sz="13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47" name="Google Shape;247;p21"/>
          <p:cNvSpPr txBox="1"/>
          <p:nvPr/>
        </p:nvSpPr>
        <p:spPr>
          <a:xfrm>
            <a:off x="2447338" y="3637600"/>
            <a:ext cx="3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3</a:t>
            </a:r>
            <a:endParaRPr baseline="-25000" sz="13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48" name="Google Shape;248;p21"/>
          <p:cNvSpPr txBox="1"/>
          <p:nvPr/>
        </p:nvSpPr>
        <p:spPr>
          <a:xfrm>
            <a:off x="3485488" y="3637600"/>
            <a:ext cx="3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4</a:t>
            </a:r>
            <a:endParaRPr baseline="-25000" sz="13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49" name="Google Shape;249;p21"/>
          <p:cNvSpPr txBox="1"/>
          <p:nvPr/>
        </p:nvSpPr>
        <p:spPr>
          <a:xfrm>
            <a:off x="4814438" y="3637600"/>
            <a:ext cx="3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5</a:t>
            </a:r>
            <a:endParaRPr baseline="-25000" sz="13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50" name="Google Shape;250;p21"/>
          <p:cNvSpPr txBox="1"/>
          <p:nvPr/>
        </p:nvSpPr>
        <p:spPr>
          <a:xfrm>
            <a:off x="5610875" y="3637600"/>
            <a:ext cx="3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6</a:t>
            </a:r>
            <a:endParaRPr baseline="-25000" sz="13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51" name="Google Shape;251;p21"/>
          <p:cNvSpPr txBox="1"/>
          <p:nvPr/>
        </p:nvSpPr>
        <p:spPr>
          <a:xfrm>
            <a:off x="6614750" y="3637600"/>
            <a:ext cx="3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7</a:t>
            </a:r>
            <a:endParaRPr baseline="-25000" sz="13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52" name="Google Shape;252;p21"/>
          <p:cNvSpPr txBox="1"/>
          <p:nvPr/>
        </p:nvSpPr>
        <p:spPr>
          <a:xfrm>
            <a:off x="7779138" y="3637600"/>
            <a:ext cx="3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13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8</a:t>
            </a:r>
            <a:endParaRPr baseline="-25000" sz="1300">
              <a:solidFill>
                <a:schemeClr val="l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53" name="Google Shape;25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anum Gothic Coding"/>
                <a:ea typeface="Nanum Gothic Coding"/>
                <a:cs typeface="Nanum Gothic Coding"/>
                <a:sym typeface="Nanum Gothic Coding"/>
              </a:rPr>
              <a:t>Joint Density Function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54" name="Google Shape;254;p21"/>
          <p:cNvSpPr txBox="1"/>
          <p:nvPr>
            <p:ph idx="1" type="body"/>
          </p:nvPr>
        </p:nvSpPr>
        <p:spPr>
          <a:xfrm>
            <a:off x="311700" y="1152475"/>
            <a:ext cx="84672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X</a:t>
            </a:r>
            <a:r>
              <a:rPr baseline="-25000"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i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 = Z</a:t>
            </a:r>
            <a:r>
              <a:rPr baseline="-25000"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i 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- Z</a:t>
            </a:r>
            <a:r>
              <a:rPr baseline="-25000"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i-1										 </a:t>
            </a:r>
            <a:r>
              <a:rPr lang="en-GB" sz="1900">
                <a:latin typeface="Nanum Gothic Coding"/>
                <a:ea typeface="Nanum Gothic Coding"/>
                <a:cs typeface="Nanum Gothic Coding"/>
                <a:sym typeface="Nanum Gothic Coding"/>
              </a:rPr>
              <a:t>Z</a:t>
            </a:r>
            <a:r>
              <a:rPr baseline="-25000" lang="en-GB" sz="1900">
                <a:latin typeface="Nanum Gothic Coding"/>
                <a:ea typeface="Nanum Gothic Coding"/>
                <a:cs typeface="Nanum Gothic Coding"/>
                <a:sym typeface="Nanum Gothic Coding"/>
              </a:rPr>
              <a:t>0 </a:t>
            </a:r>
            <a:r>
              <a:rPr lang="en-GB" sz="1900">
                <a:latin typeface="Nanum Gothic Coding"/>
                <a:ea typeface="Nanum Gothic Coding"/>
                <a:cs typeface="Nanum Gothic Coding"/>
                <a:sym typeface="Nanum Gothic Coding"/>
              </a:rPr>
              <a:t>= 0, Z</a:t>
            </a:r>
            <a:r>
              <a:rPr baseline="-25000" lang="en-GB" sz="1900">
                <a:latin typeface="Nanum Gothic Coding"/>
                <a:ea typeface="Nanum Gothic Coding"/>
                <a:cs typeface="Nanum Gothic Coding"/>
                <a:sym typeface="Nanum Gothic Coding"/>
              </a:rPr>
              <a:t>n+1 </a:t>
            </a:r>
            <a:r>
              <a:rPr lang="en-GB" sz="1900">
                <a:latin typeface="Nanum Gothic Coding"/>
                <a:ea typeface="Nanum Gothic Coding"/>
                <a:cs typeface="Nanum Gothic Coding"/>
                <a:sym typeface="Nanum Gothic Coding"/>
              </a:rPr>
              <a:t>= 1 </a:t>
            </a:r>
            <a:endParaRPr sz="3100"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grpSp>
        <p:nvGrpSpPr>
          <p:cNvPr id="255" name="Google Shape;255;p21"/>
          <p:cNvGrpSpPr/>
          <p:nvPr/>
        </p:nvGrpSpPr>
        <p:grpSpPr>
          <a:xfrm>
            <a:off x="1031450" y="3296625"/>
            <a:ext cx="1883525" cy="1457975"/>
            <a:chOff x="1006000" y="3371200"/>
            <a:chExt cx="1883525" cy="1457975"/>
          </a:xfrm>
        </p:grpSpPr>
        <p:cxnSp>
          <p:nvCxnSpPr>
            <p:cNvPr id="256" name="Google Shape;256;p21"/>
            <p:cNvCxnSpPr/>
            <p:nvPr/>
          </p:nvCxnSpPr>
          <p:spPr>
            <a:xfrm>
              <a:off x="1006000" y="3371200"/>
              <a:ext cx="0" cy="14019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21"/>
            <p:cNvCxnSpPr/>
            <p:nvPr/>
          </p:nvCxnSpPr>
          <p:spPr>
            <a:xfrm>
              <a:off x="1027425" y="4268900"/>
              <a:ext cx="18621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8" name="Google Shape;258;p21"/>
            <p:cNvCxnSpPr/>
            <p:nvPr/>
          </p:nvCxnSpPr>
          <p:spPr>
            <a:xfrm>
              <a:off x="2881350" y="3427275"/>
              <a:ext cx="0" cy="14019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9" name="Google Shape;259;p21"/>
            <p:cNvSpPr txBox="1"/>
            <p:nvPr/>
          </p:nvSpPr>
          <p:spPr>
            <a:xfrm>
              <a:off x="1755300" y="4235200"/>
              <a:ext cx="531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Z</a:t>
              </a:r>
              <a:r>
                <a:rPr baseline="-25000" lang="en-GB" sz="18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3</a:t>
              </a:r>
              <a:endParaRPr baseline="-25000" sz="1800">
                <a:solidFill>
                  <a:schemeClr val="lt2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grpSp>
        <p:nvGrpSpPr>
          <p:cNvPr id="260" name="Google Shape;260;p21"/>
          <p:cNvGrpSpPr/>
          <p:nvPr/>
        </p:nvGrpSpPr>
        <p:grpSpPr>
          <a:xfrm>
            <a:off x="1007020" y="3372825"/>
            <a:ext cx="3437354" cy="1754875"/>
            <a:chOff x="1006000" y="3399225"/>
            <a:chExt cx="4555200" cy="1754875"/>
          </a:xfrm>
        </p:grpSpPr>
        <p:cxnSp>
          <p:nvCxnSpPr>
            <p:cNvPr id="261" name="Google Shape;261;p21"/>
            <p:cNvCxnSpPr/>
            <p:nvPr/>
          </p:nvCxnSpPr>
          <p:spPr>
            <a:xfrm>
              <a:off x="1016722" y="3399225"/>
              <a:ext cx="0" cy="14019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2" name="Google Shape;262;p21"/>
            <p:cNvGrpSpPr/>
            <p:nvPr/>
          </p:nvGrpSpPr>
          <p:grpSpPr>
            <a:xfrm>
              <a:off x="1006000" y="3455300"/>
              <a:ext cx="4555200" cy="1698800"/>
              <a:chOff x="1006000" y="3455300"/>
              <a:chExt cx="4555200" cy="1698800"/>
            </a:xfrm>
          </p:grpSpPr>
          <p:cxnSp>
            <p:nvCxnSpPr>
              <p:cNvPr id="263" name="Google Shape;263;p21"/>
              <p:cNvCxnSpPr/>
              <p:nvPr/>
            </p:nvCxnSpPr>
            <p:spPr>
              <a:xfrm flipH="1" rot="10800000">
                <a:off x="1006000" y="4754225"/>
                <a:ext cx="4555200" cy="147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64" name="Google Shape;264;p21"/>
              <p:cNvCxnSpPr/>
              <p:nvPr/>
            </p:nvCxnSpPr>
            <p:spPr>
              <a:xfrm>
                <a:off x="5541699" y="3455300"/>
                <a:ext cx="0" cy="1401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65" name="Google Shape;265;p21"/>
              <p:cNvSpPr txBox="1"/>
              <p:nvPr/>
            </p:nvSpPr>
            <p:spPr>
              <a:xfrm>
                <a:off x="4148362" y="4692400"/>
                <a:ext cx="7173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Nanum Gothic Coding"/>
                    <a:ea typeface="Nanum Gothic Coding"/>
                    <a:cs typeface="Nanum Gothic Coding"/>
                    <a:sym typeface="Nanum Gothic Coding"/>
                  </a:rPr>
                  <a:t>Z</a:t>
                </a:r>
                <a:r>
                  <a:rPr baseline="-25000" lang="en-GB" sz="1800">
                    <a:solidFill>
                      <a:schemeClr val="lt2"/>
                    </a:solidFill>
                    <a:latin typeface="Nanum Gothic Coding"/>
                    <a:ea typeface="Nanum Gothic Coding"/>
                    <a:cs typeface="Nanum Gothic Coding"/>
                    <a:sym typeface="Nanum Gothic Coding"/>
                  </a:rPr>
                  <a:t>4</a:t>
                </a:r>
                <a:endParaRPr baseline="-25000" sz="1800">
                  <a:solidFill>
                    <a:schemeClr val="lt2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</p:grpSp>
      </p:grpSp>
      <p:cxnSp>
        <p:nvCxnSpPr>
          <p:cNvPr id="266" name="Google Shape;266;p21"/>
          <p:cNvCxnSpPr/>
          <p:nvPr/>
        </p:nvCxnSpPr>
        <p:spPr>
          <a:xfrm>
            <a:off x="3311875" y="4200525"/>
            <a:ext cx="1132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7" name="Google Shape;267;p21"/>
          <p:cNvCxnSpPr/>
          <p:nvPr/>
        </p:nvCxnSpPr>
        <p:spPr>
          <a:xfrm rot="10800000">
            <a:off x="2910000" y="4199475"/>
            <a:ext cx="1471500" cy="2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8" name="Google Shape;268;p21"/>
          <p:cNvSpPr txBox="1"/>
          <p:nvPr/>
        </p:nvSpPr>
        <p:spPr>
          <a:xfrm>
            <a:off x="3258950" y="4199475"/>
            <a:ext cx="99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Z</a:t>
            </a:r>
            <a:r>
              <a:rPr baseline="-25000" lang="en-GB" sz="18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4 </a:t>
            </a:r>
            <a:r>
              <a:rPr lang="en-GB" sz="18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- Z</a:t>
            </a:r>
            <a:r>
              <a:rPr baseline="-25000" lang="en-GB" sz="18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3</a:t>
            </a:r>
            <a:endParaRPr sz="18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69" name="Google Shape;269;p21"/>
          <p:cNvSpPr txBox="1"/>
          <p:nvPr>
            <p:ph idx="1" type="body"/>
          </p:nvPr>
        </p:nvSpPr>
        <p:spPr>
          <a:xfrm>
            <a:off x="311700" y="1721825"/>
            <a:ext cx="85206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f</a:t>
            </a:r>
            <a:r>
              <a:rPr baseline="-25000"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Y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(y</a:t>
            </a:r>
            <a:r>
              <a:rPr baseline="-25000"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,y</a:t>
            </a:r>
            <a:r>
              <a:rPr baseline="-25000"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2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,...,y</a:t>
            </a:r>
            <a:r>
              <a:rPr baseline="-25000"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n-1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,y</a:t>
            </a:r>
            <a:r>
              <a:rPr baseline="-25000"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n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) = 1      		          </a:t>
            </a:r>
            <a:r>
              <a:rPr lang="en-GB" sz="1900">
                <a:latin typeface="Nanum Gothic Coding"/>
                <a:ea typeface="Nanum Gothic Coding"/>
                <a:cs typeface="Nanum Gothic Coding"/>
                <a:sym typeface="Nanum Gothic Coding"/>
              </a:rPr>
              <a:t>0≤y</a:t>
            </a:r>
            <a:r>
              <a:rPr baseline="-25000" lang="en-GB" sz="1900">
                <a:latin typeface="Nanum Gothic Coding"/>
                <a:ea typeface="Nanum Gothic Coding"/>
                <a:cs typeface="Nanum Gothic Coding"/>
                <a:sym typeface="Nanum Gothic Coding"/>
              </a:rPr>
              <a:t>i</a:t>
            </a:r>
            <a:r>
              <a:rPr lang="en-GB" sz="1900">
                <a:latin typeface="Nanum Gothic Coding"/>
                <a:ea typeface="Nanum Gothic Coding"/>
                <a:cs typeface="Nanum Gothic Coding"/>
                <a:sym typeface="Nanum Gothic Coding"/>
              </a:rPr>
              <a:t>≤1</a:t>
            </a:r>
            <a:endParaRPr sz="2300"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70" name="Google Shape;270;p21"/>
          <p:cNvSpPr txBox="1"/>
          <p:nvPr>
            <p:ph idx="1" type="body"/>
          </p:nvPr>
        </p:nvSpPr>
        <p:spPr>
          <a:xfrm>
            <a:off x="338400" y="2314750"/>
            <a:ext cx="84672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f</a:t>
            </a:r>
            <a:r>
              <a:rPr baseline="-25000"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Z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(z</a:t>
            </a:r>
            <a:r>
              <a:rPr baseline="-25000"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,z</a:t>
            </a:r>
            <a:r>
              <a:rPr baseline="-25000"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2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,...,z</a:t>
            </a:r>
            <a:r>
              <a:rPr baseline="-25000"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n-1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,z</a:t>
            </a:r>
            <a:r>
              <a:rPr baseline="-25000"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n</a:t>
            </a:r>
            <a:r>
              <a:rPr lang="en-GB" sz="2700">
                <a:latin typeface="Nanum Gothic Coding"/>
                <a:ea typeface="Nanum Gothic Coding"/>
                <a:cs typeface="Nanum Gothic Coding"/>
                <a:sym typeface="Nanum Gothic Coding"/>
              </a:rPr>
              <a:t>) = n!      	 </a:t>
            </a:r>
            <a:r>
              <a:rPr lang="en-GB" sz="1900">
                <a:latin typeface="Nanum Gothic Coding"/>
                <a:ea typeface="Nanum Gothic Coding"/>
                <a:cs typeface="Nanum Gothic Coding"/>
                <a:sym typeface="Nanum Gothic Coding"/>
              </a:rPr>
              <a:t>0≤z</a:t>
            </a:r>
            <a:r>
              <a:rPr baseline="-25000" lang="en-GB" sz="1900">
                <a:latin typeface="Nanum Gothic Coding"/>
                <a:ea typeface="Nanum Gothic Coding"/>
                <a:cs typeface="Nanum Gothic Coding"/>
                <a:sym typeface="Nanum Gothic Coding"/>
              </a:rPr>
              <a:t>1</a:t>
            </a:r>
            <a:r>
              <a:rPr lang="en-GB" sz="1900">
                <a:latin typeface="Nanum Gothic Coding"/>
                <a:ea typeface="Nanum Gothic Coding"/>
                <a:cs typeface="Nanum Gothic Coding"/>
                <a:sym typeface="Nanum Gothic Coding"/>
              </a:rPr>
              <a:t>≤z</a:t>
            </a:r>
            <a:r>
              <a:rPr baseline="-25000" lang="en-GB" sz="1900">
                <a:latin typeface="Nanum Gothic Coding"/>
                <a:ea typeface="Nanum Gothic Coding"/>
                <a:cs typeface="Nanum Gothic Coding"/>
                <a:sym typeface="Nanum Gothic Coding"/>
              </a:rPr>
              <a:t>2</a:t>
            </a:r>
            <a:r>
              <a:rPr lang="en-GB" sz="1900">
                <a:latin typeface="Nanum Gothic Coding"/>
                <a:ea typeface="Nanum Gothic Coding"/>
                <a:cs typeface="Nanum Gothic Coding"/>
                <a:sym typeface="Nanum Gothic Coding"/>
              </a:rPr>
              <a:t>≤...≤z</a:t>
            </a:r>
            <a:r>
              <a:rPr baseline="-25000" lang="en-GB" sz="1900">
                <a:latin typeface="Nanum Gothic Coding"/>
                <a:ea typeface="Nanum Gothic Coding"/>
                <a:cs typeface="Nanum Gothic Coding"/>
                <a:sym typeface="Nanum Gothic Coding"/>
              </a:rPr>
              <a:t>n-1</a:t>
            </a:r>
            <a:r>
              <a:rPr lang="en-GB" sz="1900">
                <a:latin typeface="Nanum Gothic Coding"/>
                <a:ea typeface="Nanum Gothic Coding"/>
                <a:cs typeface="Nanum Gothic Coding"/>
                <a:sym typeface="Nanum Gothic Coding"/>
              </a:rPr>
              <a:t>≤z</a:t>
            </a:r>
            <a:r>
              <a:rPr baseline="-25000" lang="en-GB" sz="1900">
                <a:latin typeface="Nanum Gothic Coding"/>
                <a:ea typeface="Nanum Gothic Coding"/>
                <a:cs typeface="Nanum Gothic Coding"/>
                <a:sym typeface="Nanum Gothic Coding"/>
              </a:rPr>
              <a:t>n</a:t>
            </a:r>
            <a:r>
              <a:rPr lang="en-GB" sz="1900">
                <a:latin typeface="Nanum Gothic Coding"/>
                <a:ea typeface="Nanum Gothic Coding"/>
                <a:cs typeface="Nanum Gothic Coding"/>
                <a:sym typeface="Nanum Gothic Coding"/>
              </a:rPr>
              <a:t>≤1</a:t>
            </a:r>
            <a:endParaRPr sz="2300"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