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82" r:id="rId2"/>
    <p:sldId id="259" r:id="rId3"/>
    <p:sldId id="281" r:id="rId4"/>
    <p:sldId id="261" r:id="rId5"/>
    <p:sldId id="262" r:id="rId6"/>
    <p:sldId id="264" r:id="rId7"/>
    <p:sldId id="288" r:id="rId8"/>
    <p:sldId id="265" r:id="rId9"/>
    <p:sldId id="289" r:id="rId10"/>
    <p:sldId id="290" r:id="rId11"/>
    <p:sldId id="293" r:id="rId12"/>
    <p:sldId id="294" r:id="rId13"/>
    <p:sldId id="295" r:id="rId14"/>
    <p:sldId id="306" r:id="rId15"/>
    <p:sldId id="309" r:id="rId16"/>
    <p:sldId id="307" r:id="rId17"/>
    <p:sldId id="266" r:id="rId18"/>
    <p:sldId id="291" r:id="rId19"/>
    <p:sldId id="292" r:id="rId20"/>
    <p:sldId id="296" r:id="rId21"/>
    <p:sldId id="297" r:id="rId22"/>
    <p:sldId id="298" r:id="rId23"/>
    <p:sldId id="300" r:id="rId24"/>
    <p:sldId id="299" r:id="rId25"/>
    <p:sldId id="301" r:id="rId26"/>
    <p:sldId id="302" r:id="rId27"/>
    <p:sldId id="303" r:id="rId28"/>
    <p:sldId id="304" r:id="rId29"/>
    <p:sldId id="305" r:id="rId30"/>
    <p:sldId id="308" r:id="rId31"/>
    <p:sldId id="263" r:id="rId32"/>
    <p:sldId id="283" r:id="rId33"/>
    <p:sldId id="284" r:id="rId34"/>
    <p:sldId id="285" r:id="rId35"/>
    <p:sldId id="286" r:id="rId36"/>
    <p:sldId id="287" r:id="rId37"/>
    <p:sldId id="27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F52"/>
    <a:srgbClr val="1A2E52"/>
    <a:srgbClr val="192C4F"/>
    <a:srgbClr val="0B1577"/>
    <a:srgbClr val="0F1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B55C-02B4-4697-BF0A-80C8B55FD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66847-C13D-4C8A-B794-2B90BA162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FE70-B8A2-44F3-8256-367175A0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EFB21-D949-432D-984E-E1B97820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5FE1-DE7E-45C0-B482-12171EAE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8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6BED-AB94-4CE0-BC7D-7F64D147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DFE2B-7369-4379-8E49-27FA4484E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E4673-BCA6-4863-9FAD-F5809AF9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A8AE-E21E-4094-9D0C-2F771A90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61DC-A092-4EB7-8D48-A0854CEA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E7D83-1C00-479C-959B-C9398928B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036C2-5F90-4E21-927D-C347A547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2807-9F30-49C1-AABE-D8A47B61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A560-56B7-43BA-8F26-851096CD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67C90-6CB1-48B3-B8BA-A119470C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0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C917-1E20-4FCE-83BB-D83987E0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2006-B961-4A91-8302-86E353B6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66AE-44C1-4578-9EFF-80D095B2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2A94-BB6D-4A48-BDC9-299FE5AC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48D1A-2CB5-4E33-A55D-C115BD7E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9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ED6B-6798-42D7-A38D-A6DC50D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14E-6FFB-426D-876F-F5A46B21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B497-96A9-4B9F-BA88-CFE6B052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F215-0565-40EF-B47D-CE53B2A5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A30D-B312-4DF2-B400-948A5D4B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3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6A3E-3F15-4705-9C3D-1ED6C7AE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121D-EA64-4E50-90B9-2276D9AEB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71587-343C-4E25-95C7-0D4CD9EC5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C76B-40FC-4804-AC1C-B60D24F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A9D38-39BC-4593-8F88-B1FCD3A2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A163E-A186-4CC9-8403-BA82EF12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8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FBAA7-8A18-4438-AF5F-D16B8A30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74721-3259-43B0-84DC-C3D2C22C1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4D681-1291-4125-AF00-E97240606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8498F-B01B-4AFF-AB8E-1B385E0DC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6921D-B494-4FBD-803D-B8B56144E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14980-15C0-42E1-992F-0B5EE818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4D0AC-19E5-4817-B28B-63B28479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900A5-E6D4-42D0-9BE2-FD2F4FAD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8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EDA4-E6D7-4064-8EB5-756D86C6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D0533-7EA8-489E-B541-10A6899B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831C4-70AE-4E07-84C1-58CCD39C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8BAD1-86F9-4509-8A43-EED2F196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056AC-0C44-4FE0-AF13-DA67A532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2E013-B0B6-4D1B-8EF1-8EF86800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1E15-A4A5-4457-B323-4627222B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81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5D05-0EAA-4373-B876-0E56D04D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06DF6-0074-4A7C-8895-86F2BD03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0A5F8-F374-46E7-BABD-F10EC437F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E3422-9C3C-4565-9B62-D048954E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425C-8DFE-4D77-96AB-034CD6D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98A6-90C4-415C-914A-61460210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9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0EB7F-21C9-4D31-B3BA-34EF3CB91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2EBAF-885B-4D58-892F-5BE9F9046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59D7C-953D-490B-9654-F2F280B82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749F-968F-4085-BEBA-FE6CE852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F60DC-CB3B-4EE4-A6B5-A7F6FA54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BE6D6-13A6-477B-9C26-AB7E3A8D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6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7DE93-A107-4365-B139-347B7D22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FACED-C68C-43F6-B6A0-88FE0AA26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449BE-F3ED-438A-85C0-3C7946F5B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8D307-C88F-4455-B439-648964772168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29E3-3DFE-45B3-B6B8-A2DD384AA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6C7E-A7DA-4B37-8687-C4842A75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8A5E-03AF-474A-8318-7C0CC78A7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70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F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BAD4A8-1FE6-415A-BAD1-C3D7E857C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161" y="0"/>
            <a:ext cx="1337839" cy="1404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A0A6EB-A5EC-44F7-A0A5-88C5A8252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Subscribers Analysis : User by 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CB188-C0F7-4092-87A5-ADAC635F0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48" y="1713464"/>
            <a:ext cx="6607452" cy="33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6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 Subscribers Analysis : Active vs. Inactive Rate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2D2A94-07CD-4D42-83E0-C7ACE0609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91913"/>
              </p:ext>
            </p:extLst>
          </p:nvPr>
        </p:nvGraphicFramePr>
        <p:xfrm>
          <a:off x="1289879" y="2154771"/>
          <a:ext cx="8127999" cy="111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9168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9254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6741434"/>
                    </a:ext>
                  </a:extLst>
                </a:gridCol>
              </a:tblGrid>
              <a:tr h="247188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Inactive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6063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Jotstar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9144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Liocinema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36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Subscribers Analysis : Active vs. Inactive Rate by 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E7A86-184F-481A-81D3-AFEBA1586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1436114"/>
            <a:ext cx="6801246" cy="3814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AF13B3-222A-41A7-B5CB-91BA59651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69" y="1436114"/>
            <a:ext cx="6801246" cy="37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Subscribers Analysis: Active VS Inactive Rate by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094BF-EFFE-4AA5-B9A9-D7B4D3E2A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96" y="1325563"/>
            <a:ext cx="4118293" cy="4299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9F70B4-AA77-49EF-BC6F-4503A3B6AC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97" y="1325563"/>
            <a:ext cx="4118294" cy="428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2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Subscribers Analysis : Paid Users Distribution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F8065E-9347-4841-AFC5-5F4F9F3CC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36010"/>
              </p:ext>
            </p:extLst>
          </p:nvPr>
        </p:nvGraphicFramePr>
        <p:xfrm>
          <a:off x="1289879" y="2154771"/>
          <a:ext cx="8127999" cy="111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9168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9254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6741434"/>
                    </a:ext>
                  </a:extLst>
                </a:gridCol>
              </a:tblGrid>
              <a:tr h="247188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Paid 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Paid 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6063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Jotstar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9144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Liocinema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982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Subscribers Analysis: Users by Plan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AB656-519E-47C2-B17D-26C63AE3A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1" y="1691291"/>
            <a:ext cx="5640666" cy="3596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4BF05-34C1-449A-9DA5-14A22783B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1" y="1691290"/>
            <a:ext cx="5640666" cy="359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3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Subscribers Analysis : Premium Users by City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62670-F9D3-4246-8B0C-D29D4D4B9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76" y="1598772"/>
            <a:ext cx="5684720" cy="36197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069297-41E9-4250-A56A-7CE6895C6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176" y="1598147"/>
            <a:ext cx="5684720" cy="36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6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 Content Library Analysis: Content &amp; Language Count 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D183FF-9EC4-469B-9679-14EBB707E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02022"/>
              </p:ext>
            </p:extLst>
          </p:nvPr>
        </p:nvGraphicFramePr>
        <p:xfrm>
          <a:off x="1289879" y="2154771"/>
          <a:ext cx="8127999" cy="111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9168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9254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6741434"/>
                    </a:ext>
                  </a:extLst>
                </a:gridCol>
              </a:tblGrid>
              <a:tr h="247188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Language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6063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Jotstar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9144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Liocinema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304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Content Library Analysis: Content Count by Language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6976DF-A42B-4CD4-AD0A-37AA916EE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50" y="1555238"/>
            <a:ext cx="6736138" cy="367521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908DA-7510-4F59-984D-89C4EF5C8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89" y="1555238"/>
            <a:ext cx="6868660" cy="37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6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Content Library Analysis: Content type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9097D-B7EF-469D-B6B6-D2A5EE23D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79" y="1492940"/>
            <a:ext cx="6583638" cy="47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Table of Content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5308A-E0DB-4704-B9C3-71ED60E5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Overview</a:t>
            </a:r>
          </a:p>
          <a:p>
            <a:r>
              <a:rPr lang="en-US" sz="2000" dirty="0">
                <a:solidFill>
                  <a:schemeClr val="bg1"/>
                </a:solidFill>
              </a:rPr>
              <a:t>Goals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Primary Research Questions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Secondary Research Questions &amp; Recommendations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2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Watch Time Analysis: Monthly Trend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5308A-E0DB-4704-B9C3-71ED60E5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20" y="5269120"/>
            <a:ext cx="4793250" cy="962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Insight 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Jotstar</a:t>
            </a:r>
            <a:r>
              <a:rPr lang="en-US" sz="1600" dirty="0">
                <a:solidFill>
                  <a:schemeClr val="bg1"/>
                </a:solidFill>
              </a:rPr>
              <a:t> – 117 </a:t>
            </a:r>
            <a:r>
              <a:rPr lang="en-US" sz="1600" dirty="0" err="1">
                <a:solidFill>
                  <a:schemeClr val="bg1"/>
                </a:solidFill>
              </a:rPr>
              <a:t>hr</a:t>
            </a:r>
            <a:r>
              <a:rPr lang="en-US" sz="1600" dirty="0">
                <a:solidFill>
                  <a:schemeClr val="bg1"/>
                </a:solidFill>
              </a:rPr>
              <a:t> average watch time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US" sz="1600" dirty="0" err="1">
                <a:solidFill>
                  <a:schemeClr val="bg1"/>
                </a:solidFill>
              </a:rPr>
              <a:t>Liocinema</a:t>
            </a:r>
            <a:r>
              <a:rPr lang="en-US" sz="1600" dirty="0">
                <a:solidFill>
                  <a:schemeClr val="bg1"/>
                </a:solidFill>
              </a:rPr>
              <a:t> – 25.6 </a:t>
            </a:r>
            <a:r>
              <a:rPr lang="en-US" sz="1600" dirty="0" err="1">
                <a:solidFill>
                  <a:schemeClr val="bg1"/>
                </a:solidFill>
              </a:rPr>
              <a:t>hr</a:t>
            </a:r>
            <a:r>
              <a:rPr lang="en-US" sz="1600" dirty="0">
                <a:solidFill>
                  <a:schemeClr val="bg1"/>
                </a:solidFill>
              </a:rPr>
              <a:t> average watch time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F7708-6821-4D7A-BD7B-9A2EB30DA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1" y="1605879"/>
            <a:ext cx="7700682" cy="3297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FD1FE2-B086-47D5-9FF0-4C241DF60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39" y="1588880"/>
            <a:ext cx="7700683" cy="333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9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Watch Time Analysis: </a:t>
            </a:r>
            <a:r>
              <a:rPr lang="en-IN" sz="2800" b="1" dirty="0" err="1">
                <a:solidFill>
                  <a:schemeClr val="bg1"/>
                </a:solidFill>
                <a:latin typeface="+mn-lt"/>
              </a:rPr>
              <a:t>Avg</a:t>
            </a:r>
            <a:r>
              <a:rPr lang="en-IN" sz="2800" b="1" dirty="0">
                <a:solidFill>
                  <a:schemeClr val="bg1"/>
                </a:solidFill>
                <a:latin typeface="+mn-lt"/>
              </a:rPr>
              <a:t> Watch Time by City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33724-7673-45D6-9C71-E5CB86F57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72" y="1453391"/>
            <a:ext cx="5404810" cy="452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47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Watch Time Analysis: </a:t>
            </a:r>
            <a:r>
              <a:rPr lang="en-IN" sz="2800" b="1" dirty="0" err="1">
                <a:solidFill>
                  <a:schemeClr val="bg1"/>
                </a:solidFill>
                <a:latin typeface="+mn-lt"/>
              </a:rPr>
              <a:t>Avg</a:t>
            </a:r>
            <a:r>
              <a:rPr lang="en-IN" sz="2800" b="1" dirty="0">
                <a:solidFill>
                  <a:schemeClr val="bg1"/>
                </a:solidFill>
                <a:latin typeface="+mn-lt"/>
              </a:rPr>
              <a:t> Watch Time by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60B74-409D-4B28-BB88-2718A0C4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1" y="1325563"/>
            <a:ext cx="4660903" cy="435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0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 Inactivity Analysis: Correlation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5308A-E0DB-4704-B9C3-71ED60E5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781" y="2255850"/>
            <a:ext cx="4033436" cy="1835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Insight 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r>
              <a:rPr lang="en-US" sz="1600" dirty="0">
                <a:solidFill>
                  <a:schemeClr val="bg1"/>
                </a:solidFill>
              </a:rPr>
              <a:t>A negative correlation indicates that lower watch time is linked to higher inactivity.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533C7-CDCD-47FE-B293-EC1CA39D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48" y="2255850"/>
            <a:ext cx="3689685" cy="18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Inactivity Analysis: Inactivity Rate by Engagement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99C37A-6632-416B-AC9D-BA758EF42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70" y="1514267"/>
            <a:ext cx="5377004" cy="47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54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 Downgrade Analysis: User &amp; Percentage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058984-A3EF-4F50-8088-3270715E0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321441"/>
              </p:ext>
            </p:extLst>
          </p:nvPr>
        </p:nvGraphicFramePr>
        <p:xfrm>
          <a:off x="1289879" y="2154771"/>
          <a:ext cx="8127999" cy="111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9168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9254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6741434"/>
                    </a:ext>
                  </a:extLst>
                </a:gridCol>
              </a:tblGrid>
              <a:tr h="247188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Downgrade 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Downgrade 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6063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Jotstar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6.15%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9144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Liocinema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20.8k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39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 Downgrade Trends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97779-EC27-4F74-A602-6C1934FE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6" y="1502770"/>
            <a:ext cx="6750082" cy="3383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92E7E3-0CBB-4465-B776-BAD03C967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6" y="1467885"/>
            <a:ext cx="6732642" cy="341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 Upgrade Analysis: Count &amp; Percentage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A7B682-B282-4ED2-AD05-EC0435D60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07189"/>
              </p:ext>
            </p:extLst>
          </p:nvPr>
        </p:nvGraphicFramePr>
        <p:xfrm>
          <a:off x="1289879" y="2154771"/>
          <a:ext cx="8127999" cy="111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9168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9254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6741434"/>
                    </a:ext>
                  </a:extLst>
                </a:gridCol>
              </a:tblGrid>
              <a:tr h="247188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Upgrade 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bg1"/>
                          </a:solidFill>
                          <a:latin typeface="+mn-lt"/>
                        </a:rPr>
                        <a:t>Upgrade 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6063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Jotstar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9144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Liocinema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71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 Upgrade Monthly Trend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52045-600B-4DD9-AD2E-CC3D0BE38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3" y="1882079"/>
            <a:ext cx="6538483" cy="3303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B7D65-84C7-4F7A-AD4E-8E4D43DF4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03" y="1882079"/>
            <a:ext cx="6555511" cy="32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3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 Upgrade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85B17-B2CF-4AA6-96A8-F440F8DF6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2" y="1618426"/>
            <a:ext cx="5814391" cy="3543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B5F73-334E-4205-889F-F559DCCD5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3" y="1618426"/>
            <a:ext cx="5814391" cy="35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1" y="39929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n-lt"/>
              </a:rPr>
              <a:t>Overview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84C879-3588-419D-B3B8-22359A165E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750" y="1951673"/>
            <a:ext cx="1064504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LioCinema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Strong subscriber base, backed by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Lio’s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telecom ecosystem.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Jotstar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Extensive and diverse content library with high engagement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Merger Synergy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Creating a powerhouse in India’s OTT landscape by leveraging strengths from both platforms.</a:t>
            </a:r>
          </a:p>
        </p:txBody>
      </p:sp>
    </p:spTree>
    <p:extLst>
      <p:ext uri="{BB962C8B-B14F-4D97-AF65-F5344CB8AC3E}">
        <p14:creationId xmlns:p14="http://schemas.microsoft.com/office/powerpoint/2010/main" val="316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Revenue Analysis: Monthly Trend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5308A-E0DB-4704-B9C3-71ED60E5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919" y="1875242"/>
            <a:ext cx="3355633" cy="1513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Insight 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Jotstar</a:t>
            </a:r>
            <a:r>
              <a:rPr lang="en-US" sz="1600" dirty="0">
                <a:solidFill>
                  <a:schemeClr val="bg1"/>
                </a:solidFill>
              </a:rPr>
              <a:t> – 49M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Liocinema</a:t>
            </a:r>
            <a:r>
              <a:rPr lang="en-US" sz="1600" dirty="0">
                <a:solidFill>
                  <a:schemeClr val="bg1"/>
                </a:solidFill>
              </a:rPr>
              <a:t> – 24M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ECC4D-5C4F-4B01-834F-D32F54AD2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0" y="1875242"/>
            <a:ext cx="6019247" cy="2842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A9EDD3-99C8-4A3E-A77C-9CB3DFCBB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40" y="1875244"/>
            <a:ext cx="6019247" cy="28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A749C6-A058-45C0-BC02-D09F6E41AB69}"/>
              </a:ext>
            </a:extLst>
          </p:cNvPr>
          <p:cNvSpPr/>
          <p:nvPr/>
        </p:nvSpPr>
        <p:spPr>
          <a:xfrm>
            <a:off x="3849756" y="2875720"/>
            <a:ext cx="4492487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>
                <a:solidFill>
                  <a:schemeClr val="tx1"/>
                </a:solidFill>
              </a:rPr>
              <a:t>Secondary Research Question </a:t>
            </a:r>
            <a:endParaRPr lang="en-IN" sz="2400" b="1" i="1" u="sng" dirty="0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0C7AF68-3300-41DD-8746-09A51728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13452" cy="257727"/>
          </a:xfrm>
        </p:spPr>
        <p:txBody>
          <a:bodyPr>
            <a:normAutofit/>
          </a:bodyPr>
          <a:lstStyle/>
          <a:p>
            <a:r>
              <a:rPr lang="en-US" sz="800" dirty="0"/>
              <a:t>a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4292572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0C7AF68-3300-41DD-8746-09A51728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13452" cy="257727"/>
          </a:xfrm>
        </p:spPr>
        <p:txBody>
          <a:bodyPr>
            <a:normAutofit/>
          </a:bodyPr>
          <a:lstStyle/>
          <a:p>
            <a:r>
              <a:rPr lang="en-US" sz="800" dirty="0"/>
              <a:t>a</a:t>
            </a:r>
            <a:endParaRPr lang="en-IN" sz="8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1527E8F-EA70-4AAA-98B9-E3BF996C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346635" cy="46776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✔ </a:t>
            </a:r>
            <a:r>
              <a:rPr lang="en-US" sz="1800" b="1" dirty="0">
                <a:solidFill>
                  <a:schemeClr val="bg1"/>
                </a:solidFill>
              </a:rPr>
              <a:t>Personalized Recommendations:</a:t>
            </a:r>
            <a:r>
              <a:rPr lang="en-US" sz="1800" dirty="0">
                <a:solidFill>
                  <a:schemeClr val="bg1"/>
                </a:solidFill>
              </a:rPr>
              <a:t> AI-driven content suggestions based on past viewing history.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✔ </a:t>
            </a:r>
            <a:r>
              <a:rPr lang="en-US" sz="1800" b="1" dirty="0">
                <a:solidFill>
                  <a:schemeClr val="bg1"/>
                </a:solidFill>
              </a:rPr>
              <a:t>Push Notifications &amp; Email Campaigns:</a:t>
            </a:r>
            <a:r>
              <a:rPr lang="en-US" sz="1800" dirty="0">
                <a:solidFill>
                  <a:schemeClr val="bg1"/>
                </a:solidFill>
              </a:rPr>
              <a:t> Highlight trending shows, unfinished content, and exclusive releases.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✔ </a:t>
            </a:r>
            <a:r>
              <a:rPr lang="en-US" sz="1800" b="1" dirty="0">
                <a:solidFill>
                  <a:schemeClr val="bg1"/>
                </a:solidFill>
              </a:rPr>
              <a:t>Gamification &amp; Loyalty Rewards:</a:t>
            </a:r>
            <a:r>
              <a:rPr lang="en-US" sz="1800" dirty="0">
                <a:solidFill>
                  <a:schemeClr val="bg1"/>
                </a:solidFill>
              </a:rPr>
              <a:t> Introduce watch streaks, badges, or points redeemable for discounts.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✔ </a:t>
            </a:r>
            <a:r>
              <a:rPr lang="en-US" sz="1800" b="1" dirty="0">
                <a:solidFill>
                  <a:schemeClr val="bg1"/>
                </a:solidFill>
              </a:rPr>
              <a:t>Exclusive Free Content &amp; Limited-Time Offers:</a:t>
            </a:r>
            <a:r>
              <a:rPr lang="en-US" sz="1800" dirty="0">
                <a:solidFill>
                  <a:schemeClr val="bg1"/>
                </a:solidFill>
              </a:rPr>
              <a:t> Offer free episodes or discounted subscriptions for inactive users.</a:t>
            </a: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✔ </a:t>
            </a:r>
            <a:r>
              <a:rPr lang="en-US" sz="1800" b="1" dirty="0">
                <a:solidFill>
                  <a:schemeClr val="bg1"/>
                </a:solidFill>
              </a:rPr>
              <a:t>Survey &amp; Feedback Loops:</a:t>
            </a:r>
            <a:r>
              <a:rPr lang="en-US" sz="1800" dirty="0">
                <a:solidFill>
                  <a:schemeClr val="bg1"/>
                </a:solidFill>
              </a:rPr>
              <a:t> Gather insights on why users become inactive and tailor content strategies accordingly.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AFCABB-B628-4801-BC0E-F487CE9D0D5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1.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Convert inactive users into active users.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23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0C7AF68-3300-41DD-8746-09A51728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13452" cy="257727"/>
          </a:xfrm>
        </p:spPr>
        <p:txBody>
          <a:bodyPr>
            <a:normAutofit/>
          </a:bodyPr>
          <a:lstStyle/>
          <a:p>
            <a:r>
              <a:rPr lang="en-US" sz="800" dirty="0"/>
              <a:t>a</a:t>
            </a:r>
            <a:endParaRPr lang="en-IN" sz="8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1527E8F-EA70-4AAA-98B9-E3BF996C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563"/>
            <a:ext cx="10346635" cy="51673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</a:rPr>
              <a:t>✔ </a:t>
            </a:r>
            <a:r>
              <a:rPr lang="en-IN" sz="2000" b="1" dirty="0">
                <a:solidFill>
                  <a:schemeClr val="bg1"/>
                </a:solidFill>
              </a:rPr>
              <a:t>Regional Content Expansion:</a:t>
            </a:r>
            <a:r>
              <a:rPr lang="en-IN" sz="2000" dirty="0">
                <a:solidFill>
                  <a:schemeClr val="bg1"/>
                </a:solidFill>
              </a:rPr>
              <a:t> Focus on </a:t>
            </a:r>
            <a:r>
              <a:rPr lang="en-IN" sz="2000" b="1" dirty="0">
                <a:solidFill>
                  <a:schemeClr val="bg1"/>
                </a:solidFill>
              </a:rPr>
              <a:t>Tier 2 &amp; 3 cities</a:t>
            </a:r>
            <a:r>
              <a:rPr lang="en-IN" sz="2000" dirty="0">
                <a:solidFill>
                  <a:schemeClr val="bg1"/>
                </a:solidFill>
              </a:rPr>
              <a:t> with vernacular content.</a:t>
            </a:r>
          </a:p>
          <a:p>
            <a:pPr marL="0" indent="0">
              <a:buNone/>
            </a:pP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✔ </a:t>
            </a:r>
            <a:r>
              <a:rPr lang="en-IN" sz="2000" b="1" dirty="0">
                <a:solidFill>
                  <a:schemeClr val="bg1"/>
                </a:solidFill>
              </a:rPr>
              <a:t>Bollywood &amp; Cricket Collaborations:</a:t>
            </a:r>
            <a:r>
              <a:rPr lang="en-IN" sz="2000" dirty="0">
                <a:solidFill>
                  <a:schemeClr val="bg1"/>
                </a:solidFill>
              </a:rPr>
              <a:t> Partner with top production houses and sports leagues.</a:t>
            </a:r>
          </a:p>
          <a:p>
            <a:pPr marL="0" indent="0">
              <a:buNone/>
            </a:pP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✔ </a:t>
            </a:r>
            <a:r>
              <a:rPr lang="en-IN" sz="2000" b="1" dirty="0">
                <a:solidFill>
                  <a:schemeClr val="bg1"/>
                </a:solidFill>
              </a:rPr>
              <a:t>AI-Powered Content Marketing:</a:t>
            </a:r>
            <a:r>
              <a:rPr lang="en-IN" sz="2000" dirty="0">
                <a:solidFill>
                  <a:schemeClr val="bg1"/>
                </a:solidFill>
              </a:rPr>
              <a:t> Dynamic ad placements based on user interests.</a:t>
            </a:r>
          </a:p>
          <a:p>
            <a:pPr marL="0" indent="0">
              <a:buNone/>
            </a:pP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✔ </a:t>
            </a:r>
            <a:r>
              <a:rPr lang="en-IN" sz="2000" b="1" dirty="0">
                <a:solidFill>
                  <a:schemeClr val="bg1"/>
                </a:solidFill>
              </a:rPr>
              <a:t>Celebrity-Driven Digital Campaigns:</a:t>
            </a:r>
            <a:r>
              <a:rPr lang="en-IN" sz="2000" dirty="0">
                <a:solidFill>
                  <a:schemeClr val="bg1"/>
                </a:solidFill>
              </a:rPr>
              <a:t> Leverage Bollywood, cricket, and influencer marketing.</a:t>
            </a:r>
          </a:p>
          <a:p>
            <a:pPr marL="0" indent="0">
              <a:buNone/>
            </a:pPr>
            <a:br>
              <a:rPr lang="en-IN" sz="20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AFCABB-B628-4801-BC0E-F487CE9D0D5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2.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Position the merged platform as India's go-to OTT destination.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017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0C7AF68-3300-41DD-8746-09A51728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13452" cy="257727"/>
          </a:xfrm>
        </p:spPr>
        <p:txBody>
          <a:bodyPr>
            <a:normAutofit/>
          </a:bodyPr>
          <a:lstStyle/>
          <a:p>
            <a:r>
              <a:rPr lang="en-US" sz="800" dirty="0"/>
              <a:t>a</a:t>
            </a:r>
            <a:endParaRPr lang="en-IN" sz="8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1527E8F-EA70-4AAA-98B9-E3BF996C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3757"/>
            <a:ext cx="10346635" cy="49291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Freemium Model:</a:t>
            </a:r>
            <a:r>
              <a:rPr lang="en-IN" sz="1800" dirty="0">
                <a:solidFill>
                  <a:schemeClr val="bg1"/>
                </a:solidFill>
              </a:rPr>
              <a:t> Free content with ads, premium ad-free experience.</a:t>
            </a:r>
          </a:p>
          <a:p>
            <a:pPr marL="0" indent="0">
              <a:buNone/>
            </a:pP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Segmented Pricing:</a:t>
            </a:r>
            <a:endParaRPr lang="en-IN" sz="1800" dirty="0">
              <a:solidFill>
                <a:schemeClr val="bg1"/>
              </a:solidFill>
            </a:endParaRP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Basic: Affordable, mobile-only.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Standard: HD streaming, multi-device.</a:t>
            </a:r>
          </a:p>
          <a:p>
            <a:pPr lvl="1"/>
            <a:r>
              <a:rPr lang="en-IN" sz="1600" dirty="0">
                <a:solidFill>
                  <a:schemeClr val="bg1"/>
                </a:solidFill>
              </a:rPr>
              <a:t>Premium: Ultra HD, family sharing, exclusive premieres.</a:t>
            </a:r>
            <a:br>
              <a:rPr lang="en-IN" sz="1400" dirty="0">
                <a:solidFill>
                  <a:schemeClr val="bg1"/>
                </a:solidFill>
              </a:rPr>
            </a:br>
            <a:endParaRPr lang="en-IN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Introductory Discounts &amp; Bundled Plans:</a:t>
            </a:r>
            <a:r>
              <a:rPr lang="en-IN" sz="1800" dirty="0">
                <a:solidFill>
                  <a:schemeClr val="bg1"/>
                </a:solidFill>
              </a:rPr>
              <a:t> Offer discounts for annual plans or first-time subscribers.</a:t>
            </a:r>
            <a:br>
              <a:rPr lang="en-IN" sz="1800" dirty="0">
                <a:solidFill>
                  <a:schemeClr val="bg1"/>
                </a:solidFill>
              </a:rPr>
            </a:b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"Pay Per View" Model for Blockbusters:</a:t>
            </a:r>
            <a:r>
              <a:rPr lang="en-IN" sz="1800" dirty="0">
                <a:solidFill>
                  <a:schemeClr val="bg1"/>
                </a:solidFill>
              </a:rPr>
              <a:t> Monetize premium movie releases separately.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AFCABB-B628-4801-BC0E-F487CE9D0D5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3. </a:t>
            </a:r>
            <a:r>
              <a:rPr lang="en-IN" sz="2800" dirty="0">
                <a:solidFill>
                  <a:schemeClr val="bg1"/>
                </a:solidFill>
                <a:latin typeface="+mn-lt"/>
              </a:rPr>
              <a:t>Competitive pricing while ensuring sustainable revenue.</a:t>
            </a:r>
          </a:p>
        </p:txBody>
      </p:sp>
    </p:spTree>
    <p:extLst>
      <p:ext uri="{BB962C8B-B14F-4D97-AF65-F5344CB8AC3E}">
        <p14:creationId xmlns:p14="http://schemas.microsoft.com/office/powerpoint/2010/main" val="16383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13252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0C7AF68-3300-41DD-8746-09A51728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13452" cy="257727"/>
          </a:xfrm>
        </p:spPr>
        <p:txBody>
          <a:bodyPr>
            <a:normAutofit/>
          </a:bodyPr>
          <a:lstStyle/>
          <a:p>
            <a:r>
              <a:rPr lang="en-US" sz="800" dirty="0"/>
              <a:t>a</a:t>
            </a:r>
            <a:endParaRPr lang="en-IN" sz="8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1527E8F-EA70-4AAA-98B9-E3BF996C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3757"/>
            <a:ext cx="10346635" cy="49291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Bundle OTT Subscription with Mobile Plans:</a:t>
            </a:r>
            <a:r>
              <a:rPr lang="en-IN" sz="1800" dirty="0">
                <a:solidFill>
                  <a:schemeClr val="bg1"/>
                </a:solidFill>
              </a:rPr>
              <a:t> Collaborate with </a:t>
            </a:r>
            <a:r>
              <a:rPr lang="en-IN" sz="1800" b="1" dirty="0" err="1">
                <a:solidFill>
                  <a:schemeClr val="bg1"/>
                </a:solidFill>
              </a:rPr>
              <a:t>Jio</a:t>
            </a:r>
            <a:r>
              <a:rPr lang="en-IN" sz="1800" b="1" dirty="0">
                <a:solidFill>
                  <a:schemeClr val="bg1"/>
                </a:solidFill>
              </a:rPr>
              <a:t>, Airtel, Vi</a:t>
            </a:r>
            <a:r>
              <a:rPr lang="en-IN" sz="1800" dirty="0">
                <a:solidFill>
                  <a:schemeClr val="bg1"/>
                </a:solidFill>
              </a:rPr>
              <a:t> for free streaming on higher-tier plans.</a:t>
            </a:r>
          </a:p>
          <a:p>
            <a:pPr marL="0" indent="0">
              <a:buNone/>
            </a:pP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Data-Free Streaming:</a:t>
            </a:r>
            <a:r>
              <a:rPr lang="en-IN" sz="1800" dirty="0">
                <a:solidFill>
                  <a:schemeClr val="bg1"/>
                </a:solidFill>
              </a:rPr>
              <a:t> Zero-rated streaming to encourage usage.</a:t>
            </a:r>
          </a:p>
          <a:p>
            <a:pPr marL="0" indent="0">
              <a:buNone/>
            </a:pP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Preloaded OTT App on Smart Devices:</a:t>
            </a:r>
            <a:r>
              <a:rPr lang="en-IN" sz="1800" dirty="0">
                <a:solidFill>
                  <a:schemeClr val="bg1"/>
                </a:solidFill>
              </a:rPr>
              <a:t> Partner with smartphone and smart TV brands.</a:t>
            </a:r>
          </a:p>
          <a:p>
            <a:pPr marL="0" indent="0">
              <a:buNone/>
            </a:pP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5G Content Optimization:</a:t>
            </a:r>
            <a:r>
              <a:rPr lang="en-IN" sz="1800" dirty="0">
                <a:solidFill>
                  <a:schemeClr val="bg1"/>
                </a:solidFill>
              </a:rPr>
              <a:t> Offer exclusive </a:t>
            </a:r>
            <a:r>
              <a:rPr lang="en-IN" sz="1800" b="1" dirty="0">
                <a:solidFill>
                  <a:schemeClr val="bg1"/>
                </a:solidFill>
              </a:rPr>
              <a:t>low-latency, high-definition content</a:t>
            </a:r>
            <a:r>
              <a:rPr lang="en-IN" sz="1800" dirty="0">
                <a:solidFill>
                  <a:schemeClr val="bg1"/>
                </a:solidFill>
              </a:rPr>
              <a:t> for 5G users.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AFCABB-B628-4801-BC0E-F487CE9D0D5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4. 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Expand the subscriber base through telecom integrations.</a:t>
            </a:r>
          </a:p>
        </p:txBody>
      </p:sp>
    </p:spTree>
    <p:extLst>
      <p:ext uri="{BB962C8B-B14F-4D97-AF65-F5344CB8AC3E}">
        <p14:creationId xmlns:p14="http://schemas.microsoft.com/office/powerpoint/2010/main" val="346485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0C7AF68-3300-41DD-8746-09A51728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13452" cy="257727"/>
          </a:xfrm>
        </p:spPr>
        <p:txBody>
          <a:bodyPr>
            <a:normAutofit/>
          </a:bodyPr>
          <a:lstStyle/>
          <a:p>
            <a:r>
              <a:rPr lang="en-US" sz="800" dirty="0"/>
              <a:t>a</a:t>
            </a:r>
            <a:endParaRPr lang="en-IN" sz="8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1527E8F-EA70-4AAA-98B9-E3BF996C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3757"/>
            <a:ext cx="10346635" cy="492911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AI-Driven Content Recommendations:</a:t>
            </a:r>
            <a:r>
              <a:rPr lang="en-IN" sz="1800" dirty="0">
                <a:solidFill>
                  <a:schemeClr val="bg1"/>
                </a:solidFill>
              </a:rPr>
              <a:t> Personalized suggestions based on user </a:t>
            </a:r>
            <a:r>
              <a:rPr lang="en-IN" sz="1800" dirty="0" err="1">
                <a:solidFill>
                  <a:schemeClr val="bg1"/>
                </a:solidFill>
              </a:rPr>
              <a:t>behavior</a:t>
            </a:r>
            <a:r>
              <a:rPr lang="en-IN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Smart Search &amp; Voice Assistants:</a:t>
            </a:r>
            <a:r>
              <a:rPr lang="en-IN" sz="1800" dirty="0">
                <a:solidFill>
                  <a:schemeClr val="bg1"/>
                </a:solidFill>
              </a:rPr>
              <a:t> AI-powered search for quick content discovery.</a:t>
            </a:r>
          </a:p>
          <a:p>
            <a:pPr marL="0" indent="0">
              <a:buNone/>
            </a:pP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Automated Subtitles &amp; Dubbing:</a:t>
            </a:r>
            <a:r>
              <a:rPr lang="en-IN" sz="1800" dirty="0">
                <a:solidFill>
                  <a:schemeClr val="bg1"/>
                </a:solidFill>
              </a:rPr>
              <a:t> Expand regional reach using AI-driven translations.</a:t>
            </a:r>
          </a:p>
          <a:p>
            <a:pPr marL="0" indent="0">
              <a:buNone/>
            </a:pP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Dynamic Pricing &amp; Offers:</a:t>
            </a:r>
            <a:r>
              <a:rPr lang="en-IN" sz="1800" dirty="0">
                <a:solidFill>
                  <a:schemeClr val="bg1"/>
                </a:solidFill>
              </a:rPr>
              <a:t> Personalized discounts based on user engagement.</a:t>
            </a:r>
          </a:p>
          <a:p>
            <a:pPr marL="0" indent="0">
              <a:buNone/>
            </a:pP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✔ </a:t>
            </a:r>
            <a:r>
              <a:rPr lang="en-IN" sz="1800" b="1" dirty="0">
                <a:solidFill>
                  <a:schemeClr val="bg1"/>
                </a:solidFill>
              </a:rPr>
              <a:t>Sentiment Analysis for Content Strategy:</a:t>
            </a:r>
            <a:r>
              <a:rPr lang="en-IN" sz="1800" dirty="0">
                <a:solidFill>
                  <a:schemeClr val="bg1"/>
                </a:solidFill>
              </a:rPr>
              <a:t> Use NLP on user reviews to shape content production.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AFCABB-B628-4801-BC0E-F487CE9D0D5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5. </a:t>
            </a:r>
            <a:r>
              <a:rPr lang="en-IN" sz="2800" dirty="0">
                <a:solidFill>
                  <a:schemeClr val="bg1"/>
                </a:solidFill>
                <a:latin typeface="+mn-lt"/>
              </a:rPr>
              <a:t>Enhance user experience &amp; retention.</a:t>
            </a:r>
            <a:endParaRPr lang="en-US" sz="28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035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4" y="118879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2438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n-lt"/>
              </a:rPr>
              <a:t>Thank You</a:t>
            </a:r>
            <a:endParaRPr lang="en-IN" sz="3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A3386F-6AFC-4B44-836B-863DE2A5D1AC}"/>
              </a:ext>
            </a:extLst>
          </p:cNvPr>
          <p:cNvSpPr/>
          <p:nvPr/>
        </p:nvSpPr>
        <p:spPr>
          <a:xfrm>
            <a:off x="1147482" y="5549153"/>
            <a:ext cx="654423" cy="5032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DE52A1-DAAC-40F1-8BEC-AC6DF3F2A981}"/>
              </a:ext>
            </a:extLst>
          </p:cNvPr>
          <p:cNvSpPr/>
          <p:nvPr/>
        </p:nvSpPr>
        <p:spPr>
          <a:xfrm flipV="1">
            <a:off x="5082983" y="4312024"/>
            <a:ext cx="663391" cy="493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3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+mn-lt"/>
              </a:rPr>
              <a:t>Goals</a:t>
            </a:r>
            <a:endParaRPr lang="en-IN" sz="4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5308A-E0DB-4704-B9C3-71ED60E5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Content Library Analysis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Subscriber Analysis </a:t>
            </a:r>
            <a:r>
              <a:rPr lang="en-US" sz="2000" dirty="0">
                <a:solidFill>
                  <a:schemeClr val="bg1"/>
                </a:solidFill>
              </a:rPr>
              <a:t>   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Inactivity Analysis</a:t>
            </a:r>
            <a:r>
              <a:rPr lang="en-US" sz="2000" dirty="0">
                <a:solidFill>
                  <a:schemeClr val="bg1"/>
                </a:solidFill>
              </a:rPr>
              <a:t>    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Upgrade / Downgrade Patterns</a:t>
            </a:r>
            <a:r>
              <a:rPr lang="en-US" sz="2000" dirty="0">
                <a:solidFill>
                  <a:schemeClr val="bg1"/>
                </a:solidFill>
              </a:rPr>
              <a:t>   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Content Consumption Behavior (Watch Time Analysis)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Revenue Analysis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5E8DE0-2416-4536-A890-45123DBBBBB5}"/>
              </a:ext>
            </a:extLst>
          </p:cNvPr>
          <p:cNvSpPr/>
          <p:nvPr/>
        </p:nvSpPr>
        <p:spPr>
          <a:xfrm>
            <a:off x="9782301" y="6581001"/>
            <a:ext cx="24096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Domain:</a:t>
            </a:r>
            <a:r>
              <a:rPr lang="en-IN" sz="1200" u="sng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 Transportation &amp; Mobility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749C6-A058-45C0-BC02-D09F6E41AB69}"/>
              </a:ext>
            </a:extLst>
          </p:cNvPr>
          <p:cNvSpPr/>
          <p:nvPr/>
        </p:nvSpPr>
        <p:spPr>
          <a:xfrm>
            <a:off x="3849756" y="2875720"/>
            <a:ext cx="4492487" cy="1325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>
                <a:solidFill>
                  <a:schemeClr val="tx1"/>
                </a:solidFill>
              </a:rPr>
              <a:t>Primary Research Question </a:t>
            </a:r>
            <a:endParaRPr lang="en-IN" sz="2400" b="1" i="1" u="sng" dirty="0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0C7AF68-3300-41DD-8746-09A51728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613452" cy="257727"/>
          </a:xfrm>
        </p:spPr>
        <p:txBody>
          <a:bodyPr>
            <a:normAutofit/>
          </a:bodyPr>
          <a:lstStyle/>
          <a:p>
            <a:r>
              <a:rPr lang="en-US" sz="800" dirty="0"/>
              <a:t>a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95718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Subscribers Analysis : Total Users &amp; Monthly growth rate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D3AE8D-0808-4407-9F7A-9285C7570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6936"/>
              </p:ext>
            </p:extLst>
          </p:nvPr>
        </p:nvGraphicFramePr>
        <p:xfrm>
          <a:off x="1289879" y="2154771"/>
          <a:ext cx="8127999" cy="111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091688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9254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6741434"/>
                    </a:ext>
                  </a:extLst>
                </a:gridCol>
              </a:tblGrid>
              <a:tr h="247188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Monthly Growth 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6063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Jotstar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44.6k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91446"/>
                  </a:ext>
                </a:extLst>
              </a:tr>
              <a:tr h="375662">
                <a:tc>
                  <a:txBody>
                    <a:bodyPr/>
                    <a:lstStyle/>
                    <a:p>
                      <a:r>
                        <a:rPr lang="en-US" dirty="0" err="1"/>
                        <a:t>Liocinema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31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13252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Subscribers Analysis : Monthly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9D0AA-56D2-4686-9417-5C06BB1DB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0" y="1916827"/>
            <a:ext cx="7431845" cy="364400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AE7F0-5AC9-4BB7-BCFE-26A4994BC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61" y="1924482"/>
            <a:ext cx="7431844" cy="36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9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Subscribers Analysis : Users by Age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AC839-C684-4EA1-98EC-B148055ED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16" y="1535125"/>
            <a:ext cx="6215442" cy="3178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35313A-4C21-4B55-BF1F-E165EB8B1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15" y="1538724"/>
            <a:ext cx="6215442" cy="316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4CA9F4-9321-4AEB-8CA2-70853F64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94CFB3-DA4C-45D3-B937-E38C334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+mn-lt"/>
              </a:rPr>
              <a:t> Subscribers Analysis : User by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4533F-1E51-4C98-9233-B753795AD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75" y="1499444"/>
            <a:ext cx="3532347" cy="4084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79923-3470-41F7-B7F6-80104A39A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75" y="1499444"/>
            <a:ext cx="3532347" cy="407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0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1582</TotalTime>
  <Words>810</Words>
  <Application>Microsoft Office PowerPoint</Application>
  <PresentationFormat>Widescreen</PresentationFormat>
  <Paragraphs>151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PowerPoint Presentation</vt:lpstr>
      <vt:lpstr>Table of Content</vt:lpstr>
      <vt:lpstr>Overview</vt:lpstr>
      <vt:lpstr>Goals</vt:lpstr>
      <vt:lpstr>a</vt:lpstr>
      <vt:lpstr>Subscribers Analysis : Total Users &amp; Monthly growth rate</vt:lpstr>
      <vt:lpstr>Subscribers Analysis : Monthly Trend</vt:lpstr>
      <vt:lpstr>Subscribers Analysis : Users by Age Group</vt:lpstr>
      <vt:lpstr> Subscribers Analysis : User by City</vt:lpstr>
      <vt:lpstr>Subscribers Analysis : User by Plan</vt:lpstr>
      <vt:lpstr> Subscribers Analysis : Active vs. Inactive Rate</vt:lpstr>
      <vt:lpstr>Subscribers Analysis : Active vs. Inactive Rate by Age</vt:lpstr>
      <vt:lpstr>Subscribers Analysis: Active VS Inactive Rate by Plan</vt:lpstr>
      <vt:lpstr>Subscribers Analysis : Paid Users Distribution</vt:lpstr>
      <vt:lpstr>Subscribers Analysis: Users by Plan</vt:lpstr>
      <vt:lpstr>Subscribers Analysis : Premium Users by City</vt:lpstr>
      <vt:lpstr> Content Library Analysis: Content &amp; Language Count  </vt:lpstr>
      <vt:lpstr>Content Library Analysis: Content Count by Language</vt:lpstr>
      <vt:lpstr>Content Library Analysis: Content type Distribution</vt:lpstr>
      <vt:lpstr>Watch Time Analysis: Monthly Trend </vt:lpstr>
      <vt:lpstr>Watch Time Analysis: Avg Watch Time by City</vt:lpstr>
      <vt:lpstr>Watch Time Analysis: Avg Watch Time by Device</vt:lpstr>
      <vt:lpstr> Inactivity Analysis: Correlation </vt:lpstr>
      <vt:lpstr>Inactivity Analysis: Inactivity Rate by Engagement Level</vt:lpstr>
      <vt:lpstr> Downgrade Analysis: User &amp; Percentage</vt:lpstr>
      <vt:lpstr> Downgrade Trends </vt:lpstr>
      <vt:lpstr> Upgrade Analysis: Count &amp; Percentage</vt:lpstr>
      <vt:lpstr> Upgrade Monthly Trend</vt:lpstr>
      <vt:lpstr> Upgrade Patterns</vt:lpstr>
      <vt:lpstr>Revenue Analysis: Monthly Trend</vt:lpstr>
      <vt:lpstr>a</vt:lpstr>
      <vt:lpstr>a</vt:lpstr>
      <vt:lpstr>a</vt:lpstr>
      <vt:lpstr>a</vt:lpstr>
      <vt:lpstr>a</vt:lpstr>
      <vt:lpstr>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91</cp:revision>
  <dcterms:created xsi:type="dcterms:W3CDTF">2024-12-08T14:11:29Z</dcterms:created>
  <dcterms:modified xsi:type="dcterms:W3CDTF">2025-03-31T18:26:39Z</dcterms:modified>
</cp:coreProperties>
</file>