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82" r:id="rId2"/>
    <p:sldId id="259" r:id="rId3"/>
    <p:sldId id="281" r:id="rId4"/>
    <p:sldId id="261" r:id="rId5"/>
    <p:sldId id="280" r:id="rId6"/>
    <p:sldId id="272" r:id="rId7"/>
    <p:sldId id="274" r:id="rId8"/>
    <p:sldId id="275" r:id="rId9"/>
    <p:sldId id="276" r:id="rId10"/>
    <p:sldId id="277" r:id="rId11"/>
    <p:sldId id="273" r:id="rId12"/>
    <p:sldId id="262" r:id="rId13"/>
    <p:sldId id="264" r:id="rId14"/>
    <p:sldId id="265" r:id="rId15"/>
    <p:sldId id="266" r:id="rId16"/>
    <p:sldId id="267" r:id="rId17"/>
    <p:sldId id="268" r:id="rId18"/>
    <p:sldId id="269" r:id="rId19"/>
    <p:sldId id="270" r:id="rId20"/>
    <p:sldId id="271" r:id="rId21"/>
    <p:sldId id="263" r:id="rId22"/>
    <p:sldId id="283" r:id="rId23"/>
    <p:sldId id="284" r:id="rId24"/>
    <p:sldId id="285" r:id="rId25"/>
    <p:sldId id="286" r:id="rId26"/>
    <p:sldId id="287" r:id="rId27"/>
    <p:sldId id="278"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6ef18823980c21f0" providerId="LiveId" clId="{85B43C9B-66BB-42AF-9857-B8CEF8608473}"/>
    <pc:docChg chg="undo addSld modSld">
      <pc:chgData name="" userId="6ef18823980c21f0" providerId="LiveId" clId="{85B43C9B-66BB-42AF-9857-B8CEF8608473}" dt="2024-12-14T17:14:49.993" v="261" actId="20577"/>
      <pc:docMkLst>
        <pc:docMk/>
      </pc:docMkLst>
      <pc:sldChg chg="addSp modSp">
        <pc:chgData name="" userId="6ef18823980c21f0" providerId="LiveId" clId="{85B43C9B-66BB-42AF-9857-B8CEF8608473}" dt="2024-12-14T17:14:49.993" v="261" actId="20577"/>
        <pc:sldMkLst>
          <pc:docMk/>
          <pc:sldMk cId="2356988070" sldId="278"/>
        </pc:sldMkLst>
        <pc:spChg chg="add mod">
          <ac:chgData name="" userId="6ef18823980c21f0" providerId="LiveId" clId="{85B43C9B-66BB-42AF-9857-B8CEF8608473}" dt="2024-12-14T17:14:49.993" v="261" actId="20577"/>
          <ac:spMkLst>
            <pc:docMk/>
            <pc:sldMk cId="2356988070" sldId="278"/>
            <ac:spMk id="4" creationId="{DDC507FD-ACAB-44C6-A7DB-A45DA393F550}"/>
          </ac:spMkLst>
        </pc:spChg>
      </pc:sldChg>
      <pc:sldChg chg="add">
        <pc:chgData name="" userId="6ef18823980c21f0" providerId="LiveId" clId="{85B43C9B-66BB-42AF-9857-B8CEF8608473}" dt="2024-12-14T16:49:38.584" v="0"/>
        <pc:sldMkLst>
          <pc:docMk/>
          <pc:sldMk cId="3792374031" sldId="283"/>
        </pc:sldMkLst>
      </pc:sldChg>
      <pc:sldChg chg="modSp add">
        <pc:chgData name="" userId="6ef18823980c21f0" providerId="LiveId" clId="{85B43C9B-66BB-42AF-9857-B8CEF8608473}" dt="2024-12-14T16:56:58.057" v="51" actId="14100"/>
        <pc:sldMkLst>
          <pc:docMk/>
          <pc:sldMk cId="3720170247" sldId="284"/>
        </pc:sldMkLst>
        <pc:spChg chg="mod">
          <ac:chgData name="" userId="6ef18823980c21f0" providerId="LiveId" clId="{85B43C9B-66BB-42AF-9857-B8CEF8608473}" dt="2024-12-14T16:56:58.057" v="51" actId="14100"/>
          <ac:spMkLst>
            <pc:docMk/>
            <pc:sldMk cId="3720170247" sldId="284"/>
            <ac:spMk id="6" creationId="{D1527E8F-EA70-4AAA-98B9-E3BF996C23A2}"/>
          </ac:spMkLst>
        </pc:spChg>
        <pc:spChg chg="mod">
          <ac:chgData name="" userId="6ef18823980c21f0" providerId="LiveId" clId="{85B43C9B-66BB-42AF-9857-B8CEF8608473}" dt="2024-12-14T16:51:02.304" v="4" actId="2711"/>
          <ac:spMkLst>
            <pc:docMk/>
            <pc:sldMk cId="3720170247" sldId="284"/>
            <ac:spMk id="9" creationId="{3CAFCABB-B628-4801-BC0E-F487CE9D0D57}"/>
          </ac:spMkLst>
        </pc:spChg>
      </pc:sldChg>
      <pc:sldChg chg="modSp add">
        <pc:chgData name="" userId="6ef18823980c21f0" providerId="LiveId" clId="{85B43C9B-66BB-42AF-9857-B8CEF8608473}" dt="2024-12-14T17:00:09.837" v="97" actId="14100"/>
        <pc:sldMkLst>
          <pc:docMk/>
          <pc:sldMk cId="1638366711" sldId="285"/>
        </pc:sldMkLst>
        <pc:spChg chg="mod">
          <ac:chgData name="" userId="6ef18823980c21f0" providerId="LiveId" clId="{85B43C9B-66BB-42AF-9857-B8CEF8608473}" dt="2024-12-14T17:00:09.837" v="97" actId="14100"/>
          <ac:spMkLst>
            <pc:docMk/>
            <pc:sldMk cId="1638366711" sldId="285"/>
            <ac:spMk id="6" creationId="{D1527E8F-EA70-4AAA-98B9-E3BF996C23A2}"/>
          </ac:spMkLst>
        </pc:spChg>
        <pc:spChg chg="mod">
          <ac:chgData name="" userId="6ef18823980c21f0" providerId="LiveId" clId="{85B43C9B-66BB-42AF-9857-B8CEF8608473}" dt="2024-12-14T16:58:58.424" v="55" actId="2711"/>
          <ac:spMkLst>
            <pc:docMk/>
            <pc:sldMk cId="1638366711" sldId="285"/>
            <ac:spMk id="9" creationId="{3CAFCABB-B628-4801-BC0E-F487CE9D0D57}"/>
          </ac:spMkLst>
        </pc:spChg>
      </pc:sldChg>
      <pc:sldChg chg="modSp add">
        <pc:chgData name="" userId="6ef18823980c21f0" providerId="LiveId" clId="{85B43C9B-66BB-42AF-9857-B8CEF8608473}" dt="2024-12-14T17:01:57.148" v="107" actId="5793"/>
        <pc:sldMkLst>
          <pc:docMk/>
          <pc:sldMk cId="3464858847" sldId="286"/>
        </pc:sldMkLst>
        <pc:spChg chg="mod">
          <ac:chgData name="" userId="6ef18823980c21f0" providerId="LiveId" clId="{85B43C9B-66BB-42AF-9857-B8CEF8608473}" dt="2024-12-14T17:01:57.148" v="107" actId="5793"/>
          <ac:spMkLst>
            <pc:docMk/>
            <pc:sldMk cId="3464858847" sldId="286"/>
            <ac:spMk id="6" creationId="{D1527E8F-EA70-4AAA-98B9-E3BF996C23A2}"/>
          </ac:spMkLst>
        </pc:spChg>
        <pc:spChg chg="mod">
          <ac:chgData name="" userId="6ef18823980c21f0" providerId="LiveId" clId="{85B43C9B-66BB-42AF-9857-B8CEF8608473}" dt="2024-12-14T17:01:29.273" v="103" actId="207"/>
          <ac:spMkLst>
            <pc:docMk/>
            <pc:sldMk cId="3464858847" sldId="286"/>
            <ac:spMk id="9" creationId="{3CAFCABB-B628-4801-BC0E-F487CE9D0D57}"/>
          </ac:spMkLst>
        </pc:spChg>
      </pc:sldChg>
      <pc:sldChg chg="addSp delSp modSp add">
        <pc:chgData name="" userId="6ef18823980c21f0" providerId="LiveId" clId="{85B43C9B-66BB-42AF-9857-B8CEF8608473}" dt="2024-12-14T17:09:19.269" v="192" actId="20577"/>
        <pc:sldMkLst>
          <pc:docMk/>
          <pc:sldMk cId="470353611" sldId="287"/>
        </pc:sldMkLst>
        <pc:spChg chg="add del">
          <ac:chgData name="" userId="6ef18823980c21f0" providerId="LiveId" clId="{85B43C9B-66BB-42AF-9857-B8CEF8608473}" dt="2024-12-14T17:04:58.105" v="113"/>
          <ac:spMkLst>
            <pc:docMk/>
            <pc:sldMk cId="470353611" sldId="287"/>
            <ac:spMk id="2" creationId="{B8B61415-DE67-42B8-85FC-F4E04971485F}"/>
          </ac:spMkLst>
        </pc:spChg>
        <pc:spChg chg="add del">
          <ac:chgData name="" userId="6ef18823980c21f0" providerId="LiveId" clId="{85B43C9B-66BB-42AF-9857-B8CEF8608473}" dt="2024-12-14T17:04:58.105" v="113"/>
          <ac:spMkLst>
            <pc:docMk/>
            <pc:sldMk cId="470353611" sldId="287"/>
            <ac:spMk id="4" creationId="{B229840E-3129-4E4F-B48B-5EA51ECE7B7E}"/>
          </ac:spMkLst>
        </pc:spChg>
        <pc:spChg chg="add del">
          <ac:chgData name="" userId="6ef18823980c21f0" providerId="LiveId" clId="{85B43C9B-66BB-42AF-9857-B8CEF8608473}" dt="2024-12-14T17:04:58.105" v="113"/>
          <ac:spMkLst>
            <pc:docMk/>
            <pc:sldMk cId="470353611" sldId="287"/>
            <ac:spMk id="5" creationId="{FF0C3FBB-8E35-4885-B0FB-39BDA4C89943}"/>
          </ac:spMkLst>
        </pc:spChg>
        <pc:spChg chg="mod">
          <ac:chgData name="" userId="6ef18823980c21f0" providerId="LiveId" clId="{85B43C9B-66BB-42AF-9857-B8CEF8608473}" dt="2024-12-14T17:09:19.269" v="192" actId="20577"/>
          <ac:spMkLst>
            <pc:docMk/>
            <pc:sldMk cId="470353611" sldId="287"/>
            <ac:spMk id="6" creationId="{D1527E8F-EA70-4AAA-98B9-E3BF996C23A2}"/>
          </ac:spMkLst>
        </pc:spChg>
        <pc:spChg chg="mod">
          <ac:chgData name="" userId="6ef18823980c21f0" providerId="LiveId" clId="{85B43C9B-66BB-42AF-9857-B8CEF8608473}" dt="2024-12-14T17:03:25.538" v="111" actId="2711"/>
          <ac:spMkLst>
            <pc:docMk/>
            <pc:sldMk cId="470353611" sldId="287"/>
            <ac:spMk id="9" creationId="{3CAFCABB-B628-4801-BC0E-F487CE9D0D57}"/>
          </ac:spMkLst>
        </pc:spChg>
        <pc:spChg chg="add del">
          <ac:chgData name="" userId="6ef18823980c21f0" providerId="LiveId" clId="{85B43C9B-66BB-42AF-9857-B8CEF8608473}" dt="2024-12-14T17:05:04.955" v="116"/>
          <ac:spMkLst>
            <pc:docMk/>
            <pc:sldMk cId="470353611" sldId="287"/>
            <ac:spMk id="10" creationId="{25D77917-221A-4C00-B282-F877BEC4413C}"/>
          </ac:spMkLst>
        </pc:spChg>
        <pc:spChg chg="add del">
          <ac:chgData name="" userId="6ef18823980c21f0" providerId="LiveId" clId="{85B43C9B-66BB-42AF-9857-B8CEF8608473}" dt="2024-12-14T17:05:04.955" v="116"/>
          <ac:spMkLst>
            <pc:docMk/>
            <pc:sldMk cId="470353611" sldId="287"/>
            <ac:spMk id="11" creationId="{4DAB3A1E-3FDA-4255-B1B5-41BB3022D3DA}"/>
          </ac:spMkLst>
        </pc:spChg>
        <pc:spChg chg="add del">
          <ac:chgData name="" userId="6ef18823980c21f0" providerId="LiveId" clId="{85B43C9B-66BB-42AF-9857-B8CEF8608473}" dt="2024-12-14T17:05:04.955" v="116"/>
          <ac:spMkLst>
            <pc:docMk/>
            <pc:sldMk cId="470353611" sldId="287"/>
            <ac:spMk id="12" creationId="{A1079791-0CF0-4DA6-8289-1DC56830FFBE}"/>
          </ac:spMkLst>
        </pc:spChg>
        <pc:spChg chg="add del mod">
          <ac:chgData name="" userId="6ef18823980c21f0" providerId="LiveId" clId="{85B43C9B-66BB-42AF-9857-B8CEF8608473}" dt="2024-12-14T17:05:27.968" v="120"/>
          <ac:spMkLst>
            <pc:docMk/>
            <pc:sldMk cId="470353611" sldId="287"/>
            <ac:spMk id="13" creationId="{71DF9475-BE7B-409C-A5EE-FCEC2083BC77}"/>
          </ac:spMkLst>
        </pc:spChg>
        <pc:spChg chg="add del">
          <ac:chgData name="" userId="6ef18823980c21f0" providerId="LiveId" clId="{85B43C9B-66BB-42AF-9857-B8CEF8608473}" dt="2024-12-14T17:05:27.968" v="120"/>
          <ac:spMkLst>
            <pc:docMk/>
            <pc:sldMk cId="470353611" sldId="287"/>
            <ac:spMk id="14" creationId="{368E8E6B-6455-4250-A9C1-6B115934A32B}"/>
          </ac:spMkLst>
        </pc:spChg>
        <pc:spChg chg="add del">
          <ac:chgData name="" userId="6ef18823980c21f0" providerId="LiveId" clId="{85B43C9B-66BB-42AF-9857-B8CEF8608473}" dt="2024-12-14T17:05:27.968" v="120"/>
          <ac:spMkLst>
            <pc:docMk/>
            <pc:sldMk cId="470353611" sldId="287"/>
            <ac:spMk id="15" creationId="{278CD577-D6B8-4C34-9E0F-CE64025259D3}"/>
          </ac:spMkLst>
        </pc:spChg>
        <pc:spChg chg="add del">
          <ac:chgData name="" userId="6ef18823980c21f0" providerId="LiveId" clId="{85B43C9B-66BB-42AF-9857-B8CEF8608473}" dt="2024-12-14T17:05:37.308" v="125"/>
          <ac:spMkLst>
            <pc:docMk/>
            <pc:sldMk cId="470353611" sldId="287"/>
            <ac:spMk id="16" creationId="{048A87DC-0FD3-40E7-87DD-0E510A7142AF}"/>
          </ac:spMkLst>
        </pc:spChg>
        <pc:spChg chg="add del">
          <ac:chgData name="" userId="6ef18823980c21f0" providerId="LiveId" clId="{85B43C9B-66BB-42AF-9857-B8CEF8608473}" dt="2024-12-14T17:05:37.308" v="125"/>
          <ac:spMkLst>
            <pc:docMk/>
            <pc:sldMk cId="470353611" sldId="287"/>
            <ac:spMk id="17" creationId="{D2EA792E-2F84-443C-A089-2F39273A6C71}"/>
          </ac:spMkLst>
        </pc:spChg>
        <pc:spChg chg="add del">
          <ac:chgData name="" userId="6ef18823980c21f0" providerId="LiveId" clId="{85B43C9B-66BB-42AF-9857-B8CEF8608473}" dt="2024-12-14T17:05:37.308" v="125"/>
          <ac:spMkLst>
            <pc:docMk/>
            <pc:sldMk cId="470353611" sldId="287"/>
            <ac:spMk id="18" creationId="{03A50025-3A75-4B6E-A3CF-FE89FBDB9FD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B55C-02B4-4697-BF0A-80C8B55FD1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066847-C13D-4C8A-B794-2B90BA1628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ACFE70-B8A2-44F3-8256-367175A0E96C}"/>
              </a:ext>
            </a:extLst>
          </p:cNvPr>
          <p:cNvSpPr>
            <a:spLocks noGrp="1"/>
          </p:cNvSpPr>
          <p:nvPr>
            <p:ph type="dt" sz="half" idx="10"/>
          </p:nvPr>
        </p:nvSpPr>
        <p:spPr/>
        <p:txBody>
          <a:bodyPr/>
          <a:lstStyle/>
          <a:p>
            <a:fld id="{0ED8D307-C88F-4455-B439-648964772168}" type="datetimeFigureOut">
              <a:rPr lang="en-IN" smtClean="0"/>
              <a:t>14-12-2024</a:t>
            </a:fld>
            <a:endParaRPr lang="en-IN"/>
          </a:p>
        </p:txBody>
      </p:sp>
      <p:sp>
        <p:nvSpPr>
          <p:cNvPr id="5" name="Footer Placeholder 4">
            <a:extLst>
              <a:ext uri="{FF2B5EF4-FFF2-40B4-BE49-F238E27FC236}">
                <a16:creationId xmlns:a16="http://schemas.microsoft.com/office/drawing/2014/main" id="{802EFB21-D949-432D-984E-E1B97820BB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445FE1-DE7E-45C0-B482-12171EAE30DD}"/>
              </a:ext>
            </a:extLst>
          </p:cNvPr>
          <p:cNvSpPr>
            <a:spLocks noGrp="1"/>
          </p:cNvSpPr>
          <p:nvPr>
            <p:ph type="sldNum" sz="quarter" idx="12"/>
          </p:nvPr>
        </p:nvSpPr>
        <p:spPr/>
        <p:txBody>
          <a:bodyPr/>
          <a:lstStyle/>
          <a:p>
            <a:fld id="{69E48A5E-03AF-474A-8318-7C0CC78A75AE}" type="slidenum">
              <a:rPr lang="en-IN" smtClean="0"/>
              <a:t>‹#›</a:t>
            </a:fld>
            <a:endParaRPr lang="en-IN"/>
          </a:p>
        </p:txBody>
      </p:sp>
    </p:spTree>
    <p:extLst>
      <p:ext uri="{BB962C8B-B14F-4D97-AF65-F5344CB8AC3E}">
        <p14:creationId xmlns:p14="http://schemas.microsoft.com/office/powerpoint/2010/main" val="3055989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6BED-AB94-4CE0-BC7D-7F64D14702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3DFE2B-7369-4379-8E49-27FA4484E2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CE4673-BCA6-4863-9FAD-F5809AF9818B}"/>
              </a:ext>
            </a:extLst>
          </p:cNvPr>
          <p:cNvSpPr>
            <a:spLocks noGrp="1"/>
          </p:cNvSpPr>
          <p:nvPr>
            <p:ph type="dt" sz="half" idx="10"/>
          </p:nvPr>
        </p:nvSpPr>
        <p:spPr/>
        <p:txBody>
          <a:bodyPr/>
          <a:lstStyle/>
          <a:p>
            <a:fld id="{0ED8D307-C88F-4455-B439-648964772168}" type="datetimeFigureOut">
              <a:rPr lang="en-IN" smtClean="0"/>
              <a:t>14-12-2024</a:t>
            </a:fld>
            <a:endParaRPr lang="en-IN"/>
          </a:p>
        </p:txBody>
      </p:sp>
      <p:sp>
        <p:nvSpPr>
          <p:cNvPr id="5" name="Footer Placeholder 4">
            <a:extLst>
              <a:ext uri="{FF2B5EF4-FFF2-40B4-BE49-F238E27FC236}">
                <a16:creationId xmlns:a16="http://schemas.microsoft.com/office/drawing/2014/main" id="{F479A8AE-E21E-4094-9D0C-2F771A9030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E361DC-A092-4EB7-8D48-A0854CEA3615}"/>
              </a:ext>
            </a:extLst>
          </p:cNvPr>
          <p:cNvSpPr>
            <a:spLocks noGrp="1"/>
          </p:cNvSpPr>
          <p:nvPr>
            <p:ph type="sldNum" sz="quarter" idx="12"/>
          </p:nvPr>
        </p:nvSpPr>
        <p:spPr/>
        <p:txBody>
          <a:bodyPr/>
          <a:lstStyle/>
          <a:p>
            <a:fld id="{69E48A5E-03AF-474A-8318-7C0CC78A75AE}" type="slidenum">
              <a:rPr lang="en-IN" smtClean="0"/>
              <a:t>‹#›</a:t>
            </a:fld>
            <a:endParaRPr lang="en-IN"/>
          </a:p>
        </p:txBody>
      </p:sp>
    </p:spTree>
    <p:extLst>
      <p:ext uri="{BB962C8B-B14F-4D97-AF65-F5344CB8AC3E}">
        <p14:creationId xmlns:p14="http://schemas.microsoft.com/office/powerpoint/2010/main" val="338787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7E7D83-1C00-479C-959B-C9398928B3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4036C2-5F90-4E21-927D-C347A54751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A2807-9F30-49C1-AABE-D8A47B6116BA}"/>
              </a:ext>
            </a:extLst>
          </p:cNvPr>
          <p:cNvSpPr>
            <a:spLocks noGrp="1"/>
          </p:cNvSpPr>
          <p:nvPr>
            <p:ph type="dt" sz="half" idx="10"/>
          </p:nvPr>
        </p:nvSpPr>
        <p:spPr/>
        <p:txBody>
          <a:bodyPr/>
          <a:lstStyle/>
          <a:p>
            <a:fld id="{0ED8D307-C88F-4455-B439-648964772168}" type="datetimeFigureOut">
              <a:rPr lang="en-IN" smtClean="0"/>
              <a:t>14-12-2024</a:t>
            </a:fld>
            <a:endParaRPr lang="en-IN"/>
          </a:p>
        </p:txBody>
      </p:sp>
      <p:sp>
        <p:nvSpPr>
          <p:cNvPr id="5" name="Footer Placeholder 4">
            <a:extLst>
              <a:ext uri="{FF2B5EF4-FFF2-40B4-BE49-F238E27FC236}">
                <a16:creationId xmlns:a16="http://schemas.microsoft.com/office/drawing/2014/main" id="{77FCA560-56B7-43BA-8F26-851096CD4E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67C90-6CB1-48B3-B8BA-A119470C6FE1}"/>
              </a:ext>
            </a:extLst>
          </p:cNvPr>
          <p:cNvSpPr>
            <a:spLocks noGrp="1"/>
          </p:cNvSpPr>
          <p:nvPr>
            <p:ph type="sldNum" sz="quarter" idx="12"/>
          </p:nvPr>
        </p:nvSpPr>
        <p:spPr/>
        <p:txBody>
          <a:bodyPr/>
          <a:lstStyle/>
          <a:p>
            <a:fld id="{69E48A5E-03AF-474A-8318-7C0CC78A75AE}" type="slidenum">
              <a:rPr lang="en-IN" smtClean="0"/>
              <a:t>‹#›</a:t>
            </a:fld>
            <a:endParaRPr lang="en-IN"/>
          </a:p>
        </p:txBody>
      </p:sp>
    </p:spTree>
    <p:extLst>
      <p:ext uri="{BB962C8B-B14F-4D97-AF65-F5344CB8AC3E}">
        <p14:creationId xmlns:p14="http://schemas.microsoft.com/office/powerpoint/2010/main" val="3798402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C917-1E20-4FCE-83BB-D83987E067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3D2006-B961-4A91-8302-86E353B69A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C66AE-44C1-4578-9EFF-80D095B20EBE}"/>
              </a:ext>
            </a:extLst>
          </p:cNvPr>
          <p:cNvSpPr>
            <a:spLocks noGrp="1"/>
          </p:cNvSpPr>
          <p:nvPr>
            <p:ph type="dt" sz="half" idx="10"/>
          </p:nvPr>
        </p:nvSpPr>
        <p:spPr/>
        <p:txBody>
          <a:bodyPr/>
          <a:lstStyle/>
          <a:p>
            <a:fld id="{0ED8D307-C88F-4455-B439-648964772168}" type="datetimeFigureOut">
              <a:rPr lang="en-IN" smtClean="0"/>
              <a:t>14-12-2024</a:t>
            </a:fld>
            <a:endParaRPr lang="en-IN"/>
          </a:p>
        </p:txBody>
      </p:sp>
      <p:sp>
        <p:nvSpPr>
          <p:cNvPr id="5" name="Footer Placeholder 4">
            <a:extLst>
              <a:ext uri="{FF2B5EF4-FFF2-40B4-BE49-F238E27FC236}">
                <a16:creationId xmlns:a16="http://schemas.microsoft.com/office/drawing/2014/main" id="{C8C32A94-BB6D-4A48-BDC9-299FE5AC34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548D1A-2CB5-4E33-A55D-C115BD7EBD3E}"/>
              </a:ext>
            </a:extLst>
          </p:cNvPr>
          <p:cNvSpPr>
            <a:spLocks noGrp="1"/>
          </p:cNvSpPr>
          <p:nvPr>
            <p:ph type="sldNum" sz="quarter" idx="12"/>
          </p:nvPr>
        </p:nvSpPr>
        <p:spPr/>
        <p:txBody>
          <a:bodyPr/>
          <a:lstStyle/>
          <a:p>
            <a:fld id="{69E48A5E-03AF-474A-8318-7C0CC78A75AE}" type="slidenum">
              <a:rPr lang="en-IN" smtClean="0"/>
              <a:t>‹#›</a:t>
            </a:fld>
            <a:endParaRPr lang="en-IN"/>
          </a:p>
        </p:txBody>
      </p:sp>
    </p:spTree>
    <p:extLst>
      <p:ext uri="{BB962C8B-B14F-4D97-AF65-F5344CB8AC3E}">
        <p14:creationId xmlns:p14="http://schemas.microsoft.com/office/powerpoint/2010/main" val="349279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ED6B-6798-42D7-A38D-A6DC50D12D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C0514E-6FFB-426D-876F-F5A46B219E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9AB497-96A9-4B9F-BA88-CFE6B052E107}"/>
              </a:ext>
            </a:extLst>
          </p:cNvPr>
          <p:cNvSpPr>
            <a:spLocks noGrp="1"/>
          </p:cNvSpPr>
          <p:nvPr>
            <p:ph type="dt" sz="half" idx="10"/>
          </p:nvPr>
        </p:nvSpPr>
        <p:spPr/>
        <p:txBody>
          <a:bodyPr/>
          <a:lstStyle/>
          <a:p>
            <a:fld id="{0ED8D307-C88F-4455-B439-648964772168}" type="datetimeFigureOut">
              <a:rPr lang="en-IN" smtClean="0"/>
              <a:t>14-12-2024</a:t>
            </a:fld>
            <a:endParaRPr lang="en-IN"/>
          </a:p>
        </p:txBody>
      </p:sp>
      <p:sp>
        <p:nvSpPr>
          <p:cNvPr id="5" name="Footer Placeholder 4">
            <a:extLst>
              <a:ext uri="{FF2B5EF4-FFF2-40B4-BE49-F238E27FC236}">
                <a16:creationId xmlns:a16="http://schemas.microsoft.com/office/drawing/2014/main" id="{79E6F215-0565-40EF-B47D-CE53B2A52E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46A30D-B312-4DF2-B400-948A5D4B23C2}"/>
              </a:ext>
            </a:extLst>
          </p:cNvPr>
          <p:cNvSpPr>
            <a:spLocks noGrp="1"/>
          </p:cNvSpPr>
          <p:nvPr>
            <p:ph type="sldNum" sz="quarter" idx="12"/>
          </p:nvPr>
        </p:nvSpPr>
        <p:spPr/>
        <p:txBody>
          <a:bodyPr/>
          <a:lstStyle/>
          <a:p>
            <a:fld id="{69E48A5E-03AF-474A-8318-7C0CC78A75AE}" type="slidenum">
              <a:rPr lang="en-IN" smtClean="0"/>
              <a:t>‹#›</a:t>
            </a:fld>
            <a:endParaRPr lang="en-IN"/>
          </a:p>
        </p:txBody>
      </p:sp>
    </p:spTree>
    <p:extLst>
      <p:ext uri="{BB962C8B-B14F-4D97-AF65-F5344CB8AC3E}">
        <p14:creationId xmlns:p14="http://schemas.microsoft.com/office/powerpoint/2010/main" val="48843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6A3E-3F15-4705-9C3D-1ED6C7AE66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55121D-EA64-4E50-90B9-2276D9AEB9F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C71587-343C-4E25-95C7-0D4CD9EC560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A1C76B-40FC-4804-AC1C-B60D24F0DE78}"/>
              </a:ext>
            </a:extLst>
          </p:cNvPr>
          <p:cNvSpPr>
            <a:spLocks noGrp="1"/>
          </p:cNvSpPr>
          <p:nvPr>
            <p:ph type="dt" sz="half" idx="10"/>
          </p:nvPr>
        </p:nvSpPr>
        <p:spPr/>
        <p:txBody>
          <a:bodyPr/>
          <a:lstStyle/>
          <a:p>
            <a:fld id="{0ED8D307-C88F-4455-B439-648964772168}" type="datetimeFigureOut">
              <a:rPr lang="en-IN" smtClean="0"/>
              <a:t>14-12-2024</a:t>
            </a:fld>
            <a:endParaRPr lang="en-IN"/>
          </a:p>
        </p:txBody>
      </p:sp>
      <p:sp>
        <p:nvSpPr>
          <p:cNvPr id="6" name="Footer Placeholder 5">
            <a:extLst>
              <a:ext uri="{FF2B5EF4-FFF2-40B4-BE49-F238E27FC236}">
                <a16:creationId xmlns:a16="http://schemas.microsoft.com/office/drawing/2014/main" id="{3CFA9D38-39BC-4593-8F88-B1FCD3A2BB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9A163E-A186-4CC9-8403-BA82EF128078}"/>
              </a:ext>
            </a:extLst>
          </p:cNvPr>
          <p:cNvSpPr>
            <a:spLocks noGrp="1"/>
          </p:cNvSpPr>
          <p:nvPr>
            <p:ph type="sldNum" sz="quarter" idx="12"/>
          </p:nvPr>
        </p:nvSpPr>
        <p:spPr/>
        <p:txBody>
          <a:bodyPr/>
          <a:lstStyle/>
          <a:p>
            <a:fld id="{69E48A5E-03AF-474A-8318-7C0CC78A75AE}" type="slidenum">
              <a:rPr lang="en-IN" smtClean="0"/>
              <a:t>‹#›</a:t>
            </a:fld>
            <a:endParaRPr lang="en-IN"/>
          </a:p>
        </p:txBody>
      </p:sp>
    </p:spTree>
    <p:extLst>
      <p:ext uri="{BB962C8B-B14F-4D97-AF65-F5344CB8AC3E}">
        <p14:creationId xmlns:p14="http://schemas.microsoft.com/office/powerpoint/2010/main" val="1541685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BAA7-8A18-4438-AF5F-D16B8A30FA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B74721-3259-43B0-84DC-C3D2C22C1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34D681-1291-4125-AF00-E97240606B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F8498F-B01B-4AFF-AB8E-1B385E0DC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26921D-B494-4FBD-803D-B8B56144E3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814980-15C0-42E1-992F-0B5EE8186C21}"/>
              </a:ext>
            </a:extLst>
          </p:cNvPr>
          <p:cNvSpPr>
            <a:spLocks noGrp="1"/>
          </p:cNvSpPr>
          <p:nvPr>
            <p:ph type="dt" sz="half" idx="10"/>
          </p:nvPr>
        </p:nvSpPr>
        <p:spPr/>
        <p:txBody>
          <a:bodyPr/>
          <a:lstStyle/>
          <a:p>
            <a:fld id="{0ED8D307-C88F-4455-B439-648964772168}" type="datetimeFigureOut">
              <a:rPr lang="en-IN" smtClean="0"/>
              <a:t>14-12-2024</a:t>
            </a:fld>
            <a:endParaRPr lang="en-IN"/>
          </a:p>
        </p:txBody>
      </p:sp>
      <p:sp>
        <p:nvSpPr>
          <p:cNvPr id="8" name="Footer Placeholder 7">
            <a:extLst>
              <a:ext uri="{FF2B5EF4-FFF2-40B4-BE49-F238E27FC236}">
                <a16:creationId xmlns:a16="http://schemas.microsoft.com/office/drawing/2014/main" id="{6FD4D0AC-19E5-4817-B28B-63B2847953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3900A5-E6D4-42D0-9BE2-FD2F4FAD6D44}"/>
              </a:ext>
            </a:extLst>
          </p:cNvPr>
          <p:cNvSpPr>
            <a:spLocks noGrp="1"/>
          </p:cNvSpPr>
          <p:nvPr>
            <p:ph type="sldNum" sz="quarter" idx="12"/>
          </p:nvPr>
        </p:nvSpPr>
        <p:spPr/>
        <p:txBody>
          <a:bodyPr/>
          <a:lstStyle/>
          <a:p>
            <a:fld id="{69E48A5E-03AF-474A-8318-7C0CC78A75AE}" type="slidenum">
              <a:rPr lang="en-IN" smtClean="0"/>
              <a:t>‹#›</a:t>
            </a:fld>
            <a:endParaRPr lang="en-IN"/>
          </a:p>
        </p:txBody>
      </p:sp>
    </p:spTree>
    <p:extLst>
      <p:ext uri="{BB962C8B-B14F-4D97-AF65-F5344CB8AC3E}">
        <p14:creationId xmlns:p14="http://schemas.microsoft.com/office/powerpoint/2010/main" val="1157583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EDA4-E6D7-4064-8EB5-756D86C639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5D0533-7EA8-489E-B541-10A6899BFEA2}"/>
              </a:ext>
            </a:extLst>
          </p:cNvPr>
          <p:cNvSpPr>
            <a:spLocks noGrp="1"/>
          </p:cNvSpPr>
          <p:nvPr>
            <p:ph type="dt" sz="half" idx="10"/>
          </p:nvPr>
        </p:nvSpPr>
        <p:spPr/>
        <p:txBody>
          <a:bodyPr/>
          <a:lstStyle/>
          <a:p>
            <a:fld id="{0ED8D307-C88F-4455-B439-648964772168}" type="datetimeFigureOut">
              <a:rPr lang="en-IN" smtClean="0"/>
              <a:t>14-12-2024</a:t>
            </a:fld>
            <a:endParaRPr lang="en-IN"/>
          </a:p>
        </p:txBody>
      </p:sp>
      <p:sp>
        <p:nvSpPr>
          <p:cNvPr id="4" name="Footer Placeholder 3">
            <a:extLst>
              <a:ext uri="{FF2B5EF4-FFF2-40B4-BE49-F238E27FC236}">
                <a16:creationId xmlns:a16="http://schemas.microsoft.com/office/drawing/2014/main" id="{CFC831C4-70AE-4E07-84C1-58CCD39C64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E8BAD1-86F9-4509-8A43-EED2F196AD42}"/>
              </a:ext>
            </a:extLst>
          </p:cNvPr>
          <p:cNvSpPr>
            <a:spLocks noGrp="1"/>
          </p:cNvSpPr>
          <p:nvPr>
            <p:ph type="sldNum" sz="quarter" idx="12"/>
          </p:nvPr>
        </p:nvSpPr>
        <p:spPr/>
        <p:txBody>
          <a:bodyPr/>
          <a:lstStyle/>
          <a:p>
            <a:fld id="{69E48A5E-03AF-474A-8318-7C0CC78A75AE}" type="slidenum">
              <a:rPr lang="en-IN" smtClean="0"/>
              <a:t>‹#›</a:t>
            </a:fld>
            <a:endParaRPr lang="en-IN"/>
          </a:p>
        </p:txBody>
      </p:sp>
    </p:spTree>
    <p:extLst>
      <p:ext uri="{BB962C8B-B14F-4D97-AF65-F5344CB8AC3E}">
        <p14:creationId xmlns:p14="http://schemas.microsoft.com/office/powerpoint/2010/main" val="33919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8056AC-0C44-4FE0-AF13-DA67A532841C}"/>
              </a:ext>
            </a:extLst>
          </p:cNvPr>
          <p:cNvSpPr>
            <a:spLocks noGrp="1"/>
          </p:cNvSpPr>
          <p:nvPr>
            <p:ph type="dt" sz="half" idx="10"/>
          </p:nvPr>
        </p:nvSpPr>
        <p:spPr/>
        <p:txBody>
          <a:bodyPr/>
          <a:lstStyle/>
          <a:p>
            <a:fld id="{0ED8D307-C88F-4455-B439-648964772168}" type="datetimeFigureOut">
              <a:rPr lang="en-IN" smtClean="0"/>
              <a:t>14-12-2024</a:t>
            </a:fld>
            <a:endParaRPr lang="en-IN"/>
          </a:p>
        </p:txBody>
      </p:sp>
      <p:sp>
        <p:nvSpPr>
          <p:cNvPr id="3" name="Footer Placeholder 2">
            <a:extLst>
              <a:ext uri="{FF2B5EF4-FFF2-40B4-BE49-F238E27FC236}">
                <a16:creationId xmlns:a16="http://schemas.microsoft.com/office/drawing/2014/main" id="{3922E013-B0B6-4D1B-8EF1-8EF86800B2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C31E15-A4A5-4457-B323-4627222BFA3D}"/>
              </a:ext>
            </a:extLst>
          </p:cNvPr>
          <p:cNvSpPr>
            <a:spLocks noGrp="1"/>
          </p:cNvSpPr>
          <p:nvPr>
            <p:ph type="sldNum" sz="quarter" idx="12"/>
          </p:nvPr>
        </p:nvSpPr>
        <p:spPr/>
        <p:txBody>
          <a:bodyPr/>
          <a:lstStyle/>
          <a:p>
            <a:fld id="{69E48A5E-03AF-474A-8318-7C0CC78A75AE}" type="slidenum">
              <a:rPr lang="en-IN" smtClean="0"/>
              <a:t>‹#›</a:t>
            </a:fld>
            <a:endParaRPr lang="en-IN"/>
          </a:p>
        </p:txBody>
      </p:sp>
    </p:spTree>
    <p:extLst>
      <p:ext uri="{BB962C8B-B14F-4D97-AF65-F5344CB8AC3E}">
        <p14:creationId xmlns:p14="http://schemas.microsoft.com/office/powerpoint/2010/main" val="2076813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5D05-0EAA-4373-B876-0E56D04DE0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506DF6-0074-4A7C-8895-86F2BD03C9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70A5F8-F374-46E7-BABD-F10EC437F1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AE3422-9C3C-4565-9B62-D048954E234B}"/>
              </a:ext>
            </a:extLst>
          </p:cNvPr>
          <p:cNvSpPr>
            <a:spLocks noGrp="1"/>
          </p:cNvSpPr>
          <p:nvPr>
            <p:ph type="dt" sz="half" idx="10"/>
          </p:nvPr>
        </p:nvSpPr>
        <p:spPr/>
        <p:txBody>
          <a:bodyPr/>
          <a:lstStyle/>
          <a:p>
            <a:fld id="{0ED8D307-C88F-4455-B439-648964772168}" type="datetimeFigureOut">
              <a:rPr lang="en-IN" smtClean="0"/>
              <a:t>14-12-2024</a:t>
            </a:fld>
            <a:endParaRPr lang="en-IN"/>
          </a:p>
        </p:txBody>
      </p:sp>
      <p:sp>
        <p:nvSpPr>
          <p:cNvPr id="6" name="Footer Placeholder 5">
            <a:extLst>
              <a:ext uri="{FF2B5EF4-FFF2-40B4-BE49-F238E27FC236}">
                <a16:creationId xmlns:a16="http://schemas.microsoft.com/office/drawing/2014/main" id="{64C6425C-8DFE-4D77-96AB-034CD6D0BC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2198A6-90C4-415C-914A-61460210DA65}"/>
              </a:ext>
            </a:extLst>
          </p:cNvPr>
          <p:cNvSpPr>
            <a:spLocks noGrp="1"/>
          </p:cNvSpPr>
          <p:nvPr>
            <p:ph type="sldNum" sz="quarter" idx="12"/>
          </p:nvPr>
        </p:nvSpPr>
        <p:spPr/>
        <p:txBody>
          <a:bodyPr/>
          <a:lstStyle/>
          <a:p>
            <a:fld id="{69E48A5E-03AF-474A-8318-7C0CC78A75AE}" type="slidenum">
              <a:rPr lang="en-IN" smtClean="0"/>
              <a:t>‹#›</a:t>
            </a:fld>
            <a:endParaRPr lang="en-IN"/>
          </a:p>
        </p:txBody>
      </p:sp>
    </p:spTree>
    <p:extLst>
      <p:ext uri="{BB962C8B-B14F-4D97-AF65-F5344CB8AC3E}">
        <p14:creationId xmlns:p14="http://schemas.microsoft.com/office/powerpoint/2010/main" val="375759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EB7F-21C9-4D31-B3BA-34EF3CB91A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22EBAF-885B-4D58-892F-5BE9F9046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C59D7C-953D-490B-9654-F2F280B82D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6749F-968F-4085-BEBA-FE6CE852447C}"/>
              </a:ext>
            </a:extLst>
          </p:cNvPr>
          <p:cNvSpPr>
            <a:spLocks noGrp="1"/>
          </p:cNvSpPr>
          <p:nvPr>
            <p:ph type="dt" sz="half" idx="10"/>
          </p:nvPr>
        </p:nvSpPr>
        <p:spPr/>
        <p:txBody>
          <a:bodyPr/>
          <a:lstStyle/>
          <a:p>
            <a:fld id="{0ED8D307-C88F-4455-B439-648964772168}" type="datetimeFigureOut">
              <a:rPr lang="en-IN" smtClean="0"/>
              <a:t>14-12-2024</a:t>
            </a:fld>
            <a:endParaRPr lang="en-IN"/>
          </a:p>
        </p:txBody>
      </p:sp>
      <p:sp>
        <p:nvSpPr>
          <p:cNvPr id="6" name="Footer Placeholder 5">
            <a:extLst>
              <a:ext uri="{FF2B5EF4-FFF2-40B4-BE49-F238E27FC236}">
                <a16:creationId xmlns:a16="http://schemas.microsoft.com/office/drawing/2014/main" id="{51BF60DC-CB3B-4EE4-A6B5-A7F6FA5442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BE6D6-13A6-477B-9C26-AB7E3A8D3AA2}"/>
              </a:ext>
            </a:extLst>
          </p:cNvPr>
          <p:cNvSpPr>
            <a:spLocks noGrp="1"/>
          </p:cNvSpPr>
          <p:nvPr>
            <p:ph type="sldNum" sz="quarter" idx="12"/>
          </p:nvPr>
        </p:nvSpPr>
        <p:spPr/>
        <p:txBody>
          <a:bodyPr/>
          <a:lstStyle/>
          <a:p>
            <a:fld id="{69E48A5E-03AF-474A-8318-7C0CC78A75AE}" type="slidenum">
              <a:rPr lang="en-IN" smtClean="0"/>
              <a:t>‹#›</a:t>
            </a:fld>
            <a:endParaRPr lang="en-IN"/>
          </a:p>
        </p:txBody>
      </p:sp>
    </p:spTree>
    <p:extLst>
      <p:ext uri="{BB962C8B-B14F-4D97-AF65-F5344CB8AC3E}">
        <p14:creationId xmlns:p14="http://schemas.microsoft.com/office/powerpoint/2010/main" val="1476634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B7DE93-A107-4365-B139-347B7D2277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3FACED-C68C-43F6-B6A0-88FE0AA26F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2449BE-F3ED-438A-85C0-3C7946F5B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8D307-C88F-4455-B439-648964772168}" type="datetimeFigureOut">
              <a:rPr lang="en-IN" smtClean="0"/>
              <a:t>14-12-2024</a:t>
            </a:fld>
            <a:endParaRPr lang="en-IN"/>
          </a:p>
        </p:txBody>
      </p:sp>
      <p:sp>
        <p:nvSpPr>
          <p:cNvPr id="5" name="Footer Placeholder 4">
            <a:extLst>
              <a:ext uri="{FF2B5EF4-FFF2-40B4-BE49-F238E27FC236}">
                <a16:creationId xmlns:a16="http://schemas.microsoft.com/office/drawing/2014/main" id="{736D29E3-3DFE-45B3-B6B8-A2DD384AA3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BD6C7E-A7DA-4B37-8687-C4842A75DF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48A5E-03AF-474A-8318-7C0CC78A75AE}" type="slidenum">
              <a:rPr lang="en-IN" smtClean="0"/>
              <a:t>‹#›</a:t>
            </a:fld>
            <a:endParaRPr lang="en-IN"/>
          </a:p>
        </p:txBody>
      </p:sp>
    </p:spTree>
    <p:extLst>
      <p:ext uri="{BB962C8B-B14F-4D97-AF65-F5344CB8AC3E}">
        <p14:creationId xmlns:p14="http://schemas.microsoft.com/office/powerpoint/2010/main" val="152670672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3C13-FC4F-4E7B-81F9-974272A20BB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69E7259-6AC2-47BB-B551-F8E0FEB0DD8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C6F990D9-CE09-4D0F-86C0-4C81ED8FC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322" y="0"/>
            <a:ext cx="10358832" cy="6858000"/>
          </a:xfrm>
          <a:prstGeom prst="rect">
            <a:avLst/>
          </a:prstGeom>
        </p:spPr>
      </p:pic>
      <p:sp>
        <p:nvSpPr>
          <p:cNvPr id="6" name="Rectangle 5">
            <a:extLst>
              <a:ext uri="{FF2B5EF4-FFF2-40B4-BE49-F238E27FC236}">
                <a16:creationId xmlns:a16="http://schemas.microsoft.com/office/drawing/2014/main" id="{E6EF7DA3-CC83-4737-90A4-A07813885DF9}"/>
              </a:ext>
            </a:extLst>
          </p:cNvPr>
          <p:cNvSpPr/>
          <p:nvPr/>
        </p:nvSpPr>
        <p:spPr>
          <a:xfrm>
            <a:off x="5641848" y="5532032"/>
            <a:ext cx="5550408" cy="1200329"/>
          </a:xfrm>
          <a:prstGeom prst="rect">
            <a:avLst/>
          </a:prstGeom>
        </p:spPr>
        <p:txBody>
          <a:bodyPr wrap="square">
            <a:spAutoFit/>
          </a:bodyPr>
          <a:lstStyle/>
          <a:p>
            <a:pPr algn="ctr"/>
            <a:r>
              <a:rPr lang="en-US" sz="3600" dirty="0" err="1">
                <a:solidFill>
                  <a:schemeClr val="accent4">
                    <a:lumMod val="60000"/>
                    <a:lumOff val="40000"/>
                  </a:schemeClr>
                </a:solidFill>
              </a:rPr>
              <a:t>Goodscab</a:t>
            </a:r>
            <a:r>
              <a:rPr lang="en-US" sz="3600" dirty="0">
                <a:solidFill>
                  <a:schemeClr val="accent4">
                    <a:lumMod val="60000"/>
                    <a:lumOff val="40000"/>
                  </a:schemeClr>
                </a:solidFill>
              </a:rPr>
              <a:t> </a:t>
            </a:r>
          </a:p>
          <a:p>
            <a:pPr algn="ctr"/>
            <a:r>
              <a:rPr lang="en-US" sz="3600" dirty="0">
                <a:solidFill>
                  <a:schemeClr val="accent4">
                    <a:lumMod val="60000"/>
                    <a:lumOff val="40000"/>
                  </a:schemeClr>
                </a:solidFill>
              </a:rPr>
              <a:t>Sales &amp; Revenue  Analysis</a:t>
            </a:r>
            <a:endParaRPr lang="en-IN" sz="3600" dirty="0">
              <a:solidFill>
                <a:schemeClr val="accent4">
                  <a:lumMod val="60000"/>
                  <a:lumOff val="40000"/>
                </a:schemeClr>
              </a:solidFill>
            </a:endParaRPr>
          </a:p>
        </p:txBody>
      </p:sp>
      <p:pic>
        <p:nvPicPr>
          <p:cNvPr id="7" name="Picture 6">
            <a:extLst>
              <a:ext uri="{FF2B5EF4-FFF2-40B4-BE49-F238E27FC236}">
                <a16:creationId xmlns:a16="http://schemas.microsoft.com/office/drawing/2014/main" id="{33BAD4A8-1FE6-415A-BAD1-C3D7E857C0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8346" y="322194"/>
            <a:ext cx="762066" cy="800169"/>
          </a:xfrm>
          <a:prstGeom prst="rect">
            <a:avLst/>
          </a:prstGeom>
        </p:spPr>
      </p:pic>
    </p:spTree>
    <p:extLst>
      <p:ext uri="{BB962C8B-B14F-4D97-AF65-F5344CB8AC3E}">
        <p14:creationId xmlns:p14="http://schemas.microsoft.com/office/powerpoint/2010/main" val="379273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0" y="-8965"/>
            <a:ext cx="12192000" cy="6858000"/>
          </a:xfrm>
          <a:prstGeom prst="rect">
            <a:avLst/>
          </a:prstGeom>
        </p:spPr>
      </p:pic>
      <p:sp>
        <p:nvSpPr>
          <p:cNvPr id="2" name="Title 1">
            <a:extLst>
              <a:ext uri="{FF2B5EF4-FFF2-40B4-BE49-F238E27FC236}">
                <a16:creationId xmlns:a16="http://schemas.microsoft.com/office/drawing/2014/main" id="{9794CFB3-DA4C-45D3-B937-E38C3347DD9B}"/>
              </a:ext>
            </a:extLst>
          </p:cNvPr>
          <p:cNvSpPr>
            <a:spLocks noGrp="1"/>
          </p:cNvSpPr>
          <p:nvPr>
            <p:ph type="title"/>
          </p:nvPr>
        </p:nvSpPr>
        <p:spPr>
          <a:xfrm>
            <a:off x="838200" y="0"/>
            <a:ext cx="10515600" cy="1325563"/>
          </a:xfrm>
        </p:spPr>
        <p:txBody>
          <a:bodyPr>
            <a:normAutofit/>
          </a:bodyPr>
          <a:lstStyle/>
          <a:p>
            <a:r>
              <a:rPr lang="en-US" sz="3200" b="1" dirty="0">
                <a:solidFill>
                  <a:schemeClr val="bg1"/>
                </a:solidFill>
                <a:latin typeface="+mn-lt"/>
              </a:rPr>
              <a:t>5. Month with Highest Revenue for Each City</a:t>
            </a:r>
            <a:endParaRPr lang="en-IN" sz="3200" b="1" dirty="0">
              <a:solidFill>
                <a:schemeClr val="bg1"/>
              </a:solidFill>
              <a:latin typeface="+mn-lt"/>
            </a:endParaRPr>
          </a:p>
        </p:txBody>
      </p:sp>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
        <p:nvSpPr>
          <p:cNvPr id="13" name="Oval 12">
            <a:extLst>
              <a:ext uri="{FF2B5EF4-FFF2-40B4-BE49-F238E27FC236}">
                <a16:creationId xmlns:a16="http://schemas.microsoft.com/office/drawing/2014/main" id="{86A3386F-6AFC-4B44-836B-863DE2A5D1AC}"/>
              </a:ext>
            </a:extLst>
          </p:cNvPr>
          <p:cNvSpPr/>
          <p:nvPr/>
        </p:nvSpPr>
        <p:spPr>
          <a:xfrm>
            <a:off x="1147482" y="5549153"/>
            <a:ext cx="654423" cy="5032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8BDE52A1-DAAC-40F1-8BEC-AC6DF3F2A981}"/>
              </a:ext>
            </a:extLst>
          </p:cNvPr>
          <p:cNvSpPr/>
          <p:nvPr/>
        </p:nvSpPr>
        <p:spPr>
          <a:xfrm flipV="1">
            <a:off x="5082983" y="4312024"/>
            <a:ext cx="663391" cy="4930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18455527-F7D8-446B-BD42-3014BE808A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7234" y="1527081"/>
            <a:ext cx="5254999" cy="2784943"/>
          </a:xfrm>
          <a:prstGeom prst="rect">
            <a:avLst/>
          </a:prstGeom>
          <a:noFill/>
          <a:ln>
            <a:noFill/>
          </a:ln>
        </p:spPr>
      </p:pic>
      <p:pic>
        <p:nvPicPr>
          <p:cNvPr id="5" name="Picture 4">
            <a:extLst>
              <a:ext uri="{FF2B5EF4-FFF2-40B4-BE49-F238E27FC236}">
                <a16:creationId xmlns:a16="http://schemas.microsoft.com/office/drawing/2014/main" id="{36924583-AFC3-4924-8CD1-02C8DC5AB0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4602" y="1527080"/>
            <a:ext cx="4729338" cy="2784943"/>
          </a:xfrm>
          <a:prstGeom prst="rect">
            <a:avLst/>
          </a:prstGeom>
        </p:spPr>
      </p:pic>
      <p:sp>
        <p:nvSpPr>
          <p:cNvPr id="11" name="Arrow: Right 10">
            <a:extLst>
              <a:ext uri="{FF2B5EF4-FFF2-40B4-BE49-F238E27FC236}">
                <a16:creationId xmlns:a16="http://schemas.microsoft.com/office/drawing/2014/main" id="{4FD4A849-A511-4D56-BCC6-63E856FE4D8F}"/>
              </a:ext>
            </a:extLst>
          </p:cNvPr>
          <p:cNvSpPr/>
          <p:nvPr/>
        </p:nvSpPr>
        <p:spPr>
          <a:xfrm>
            <a:off x="6124472" y="2766846"/>
            <a:ext cx="409625" cy="30540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2724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0" y="-8965"/>
            <a:ext cx="12192000" cy="6858000"/>
          </a:xfrm>
          <a:prstGeom prst="rect">
            <a:avLst/>
          </a:prstGeom>
        </p:spPr>
      </p:pic>
      <p:sp>
        <p:nvSpPr>
          <p:cNvPr id="2" name="Title 1">
            <a:extLst>
              <a:ext uri="{FF2B5EF4-FFF2-40B4-BE49-F238E27FC236}">
                <a16:creationId xmlns:a16="http://schemas.microsoft.com/office/drawing/2014/main" id="{9794CFB3-DA4C-45D3-B937-E38C3347DD9B}"/>
              </a:ext>
            </a:extLst>
          </p:cNvPr>
          <p:cNvSpPr>
            <a:spLocks noGrp="1"/>
          </p:cNvSpPr>
          <p:nvPr>
            <p:ph type="title"/>
          </p:nvPr>
        </p:nvSpPr>
        <p:spPr>
          <a:xfrm>
            <a:off x="838200" y="0"/>
            <a:ext cx="10515600" cy="1325563"/>
          </a:xfrm>
        </p:spPr>
        <p:txBody>
          <a:bodyPr>
            <a:normAutofit/>
          </a:bodyPr>
          <a:lstStyle/>
          <a:p>
            <a:r>
              <a:rPr lang="en-US" sz="3200" b="1" dirty="0">
                <a:solidFill>
                  <a:schemeClr val="bg1"/>
                </a:solidFill>
                <a:latin typeface="+mn-lt"/>
              </a:rPr>
              <a:t>6. Repeat Passenger Rate Analysis</a:t>
            </a:r>
            <a:endParaRPr lang="en-IN" sz="3200" b="1" dirty="0">
              <a:solidFill>
                <a:schemeClr val="bg1"/>
              </a:solidFill>
              <a:latin typeface="+mn-lt"/>
            </a:endParaRPr>
          </a:p>
        </p:txBody>
      </p:sp>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
        <p:nvSpPr>
          <p:cNvPr id="13" name="Oval 12">
            <a:extLst>
              <a:ext uri="{FF2B5EF4-FFF2-40B4-BE49-F238E27FC236}">
                <a16:creationId xmlns:a16="http://schemas.microsoft.com/office/drawing/2014/main" id="{86A3386F-6AFC-4B44-836B-863DE2A5D1AC}"/>
              </a:ext>
            </a:extLst>
          </p:cNvPr>
          <p:cNvSpPr/>
          <p:nvPr/>
        </p:nvSpPr>
        <p:spPr>
          <a:xfrm>
            <a:off x="1147482" y="5549153"/>
            <a:ext cx="654423" cy="5032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8BDE52A1-DAAC-40F1-8BEC-AC6DF3F2A981}"/>
              </a:ext>
            </a:extLst>
          </p:cNvPr>
          <p:cNvSpPr/>
          <p:nvPr/>
        </p:nvSpPr>
        <p:spPr>
          <a:xfrm flipV="1">
            <a:off x="5082983" y="4312024"/>
            <a:ext cx="663391" cy="4930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CE1D47A0-5FD3-4819-B16F-4C2CF6A69B1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7211" y="1083516"/>
            <a:ext cx="5768790" cy="3900860"/>
          </a:xfrm>
          <a:prstGeom prst="rect">
            <a:avLst/>
          </a:prstGeom>
          <a:noFill/>
          <a:ln>
            <a:noFill/>
          </a:ln>
        </p:spPr>
      </p:pic>
      <p:pic>
        <p:nvPicPr>
          <p:cNvPr id="5" name="Picture 4">
            <a:extLst>
              <a:ext uri="{FF2B5EF4-FFF2-40B4-BE49-F238E27FC236}">
                <a16:creationId xmlns:a16="http://schemas.microsoft.com/office/drawing/2014/main" id="{1A5026BF-524B-4CD1-B040-B72A967649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5499" y="1153345"/>
            <a:ext cx="5281118" cy="2275655"/>
          </a:xfrm>
          <a:prstGeom prst="rect">
            <a:avLst/>
          </a:prstGeom>
        </p:spPr>
      </p:pic>
      <p:pic>
        <p:nvPicPr>
          <p:cNvPr id="8" name="Picture 7">
            <a:extLst>
              <a:ext uri="{FF2B5EF4-FFF2-40B4-BE49-F238E27FC236}">
                <a16:creationId xmlns:a16="http://schemas.microsoft.com/office/drawing/2014/main" id="{42E1DE58-A25A-443B-87E8-7CED639DE0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4469" y="3610271"/>
            <a:ext cx="3139712" cy="3109229"/>
          </a:xfrm>
          <a:prstGeom prst="rect">
            <a:avLst/>
          </a:prstGeom>
        </p:spPr>
      </p:pic>
      <p:sp>
        <p:nvSpPr>
          <p:cNvPr id="12" name="Arrow: Right 11">
            <a:extLst>
              <a:ext uri="{FF2B5EF4-FFF2-40B4-BE49-F238E27FC236}">
                <a16:creationId xmlns:a16="http://schemas.microsoft.com/office/drawing/2014/main" id="{2DB60337-55AC-4919-9640-BB492BFEDCF3}"/>
              </a:ext>
            </a:extLst>
          </p:cNvPr>
          <p:cNvSpPr/>
          <p:nvPr/>
        </p:nvSpPr>
        <p:spPr>
          <a:xfrm>
            <a:off x="6179711" y="3304728"/>
            <a:ext cx="316669" cy="38872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442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
        <p:nvSpPr>
          <p:cNvPr id="5" name="Rectangle 4">
            <a:extLst>
              <a:ext uri="{FF2B5EF4-FFF2-40B4-BE49-F238E27FC236}">
                <a16:creationId xmlns:a16="http://schemas.microsoft.com/office/drawing/2014/main" id="{66A749C6-A058-45C0-BC02-D09F6E41AB69}"/>
              </a:ext>
            </a:extLst>
          </p:cNvPr>
          <p:cNvSpPr/>
          <p:nvPr/>
        </p:nvSpPr>
        <p:spPr>
          <a:xfrm>
            <a:off x="3849756" y="2875720"/>
            <a:ext cx="4492487" cy="13255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u="sng" dirty="0">
                <a:solidFill>
                  <a:schemeClr val="tx1"/>
                </a:solidFill>
              </a:rPr>
              <a:t>Primary Research Question </a:t>
            </a:r>
            <a:endParaRPr lang="en-IN" sz="2400" b="1" i="1" u="sng" dirty="0">
              <a:solidFill>
                <a:schemeClr val="tx1"/>
              </a:solidFill>
            </a:endParaRPr>
          </a:p>
        </p:txBody>
      </p:sp>
      <p:sp>
        <p:nvSpPr>
          <p:cNvPr id="8" name="Title 7">
            <a:extLst>
              <a:ext uri="{FF2B5EF4-FFF2-40B4-BE49-F238E27FC236}">
                <a16:creationId xmlns:a16="http://schemas.microsoft.com/office/drawing/2014/main" id="{80C7AF68-3300-41DD-8746-09A517286ADD}"/>
              </a:ext>
            </a:extLst>
          </p:cNvPr>
          <p:cNvSpPr>
            <a:spLocks noGrp="1"/>
          </p:cNvSpPr>
          <p:nvPr>
            <p:ph type="title"/>
          </p:nvPr>
        </p:nvSpPr>
        <p:spPr>
          <a:xfrm>
            <a:off x="838200" y="365125"/>
            <a:ext cx="1613452" cy="257727"/>
          </a:xfrm>
        </p:spPr>
        <p:txBody>
          <a:bodyPr>
            <a:normAutofit/>
          </a:bodyPr>
          <a:lstStyle/>
          <a:p>
            <a:r>
              <a:rPr lang="en-US" sz="800" dirty="0"/>
              <a:t>a</a:t>
            </a:r>
            <a:endParaRPr lang="en-IN" sz="800" dirty="0"/>
          </a:p>
        </p:txBody>
      </p:sp>
    </p:spTree>
    <p:extLst>
      <p:ext uri="{BB962C8B-B14F-4D97-AF65-F5344CB8AC3E}">
        <p14:creationId xmlns:p14="http://schemas.microsoft.com/office/powerpoint/2010/main" val="195718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794CFB3-DA4C-45D3-B937-E38C3347DD9B}"/>
              </a:ext>
            </a:extLst>
          </p:cNvPr>
          <p:cNvSpPr>
            <a:spLocks noGrp="1"/>
          </p:cNvSpPr>
          <p:nvPr>
            <p:ph type="title"/>
          </p:nvPr>
        </p:nvSpPr>
        <p:spPr>
          <a:xfrm>
            <a:off x="838200" y="5598"/>
            <a:ext cx="10515600" cy="1325563"/>
          </a:xfrm>
        </p:spPr>
        <p:txBody>
          <a:bodyPr>
            <a:normAutofit/>
          </a:bodyPr>
          <a:lstStyle/>
          <a:p>
            <a:pPr lvl="0"/>
            <a:r>
              <a:rPr lang="en-US" sz="3200" b="1" dirty="0">
                <a:solidFill>
                  <a:schemeClr val="bg1"/>
                </a:solidFill>
                <a:latin typeface="+mn-lt"/>
              </a:rPr>
              <a:t>1. Top 3 and Bottom 3 Performing cities by total trips </a:t>
            </a:r>
            <a:endParaRPr lang="en-IN" sz="3200" b="1" dirty="0">
              <a:solidFill>
                <a:schemeClr val="bg1"/>
              </a:solidFill>
              <a:latin typeface="+mn-lt"/>
            </a:endParaRPr>
          </a:p>
        </p:txBody>
      </p:sp>
      <p:sp>
        <p:nvSpPr>
          <p:cNvPr id="4" name="Content Placeholder 3">
            <a:extLst>
              <a:ext uri="{FF2B5EF4-FFF2-40B4-BE49-F238E27FC236}">
                <a16:creationId xmlns:a16="http://schemas.microsoft.com/office/drawing/2014/main" id="{3D75308A-E0DB-4704-B9C3-71ED60E5324D}"/>
              </a:ext>
            </a:extLst>
          </p:cNvPr>
          <p:cNvSpPr>
            <a:spLocks noGrp="1"/>
          </p:cNvSpPr>
          <p:nvPr>
            <p:ph idx="1"/>
          </p:nvPr>
        </p:nvSpPr>
        <p:spPr>
          <a:xfrm>
            <a:off x="433083" y="4773455"/>
            <a:ext cx="10515600" cy="1807546"/>
          </a:xfrm>
        </p:spPr>
        <p:txBody>
          <a:bodyPr>
            <a:noAutofit/>
          </a:bodyPr>
          <a:lstStyle/>
          <a:p>
            <a:pPr marL="0" indent="0">
              <a:buNone/>
            </a:pPr>
            <a:r>
              <a:rPr lang="en-US" sz="1600" b="1" dirty="0">
                <a:solidFill>
                  <a:schemeClr val="bg1"/>
                </a:solidFill>
              </a:rPr>
              <a:t>Insight </a:t>
            </a:r>
            <a:r>
              <a:rPr lang="en-US" sz="1600" dirty="0">
                <a:solidFill>
                  <a:schemeClr val="bg1"/>
                </a:solidFill>
              </a:rPr>
              <a:t>: </a:t>
            </a:r>
          </a:p>
          <a:p>
            <a:r>
              <a:rPr lang="en-US" sz="1600" dirty="0">
                <a:solidFill>
                  <a:schemeClr val="bg1"/>
                </a:solidFill>
              </a:rPr>
              <a:t>Jaipur is the top performing city with 18.05% of total trips and contributing 34.39% in the total revenue. </a:t>
            </a:r>
            <a:endParaRPr lang="en-IN" sz="1600" dirty="0">
              <a:solidFill>
                <a:schemeClr val="bg1"/>
              </a:solidFill>
            </a:endParaRPr>
          </a:p>
          <a:p>
            <a:r>
              <a:rPr lang="en-US" sz="1600" dirty="0">
                <a:solidFill>
                  <a:schemeClr val="bg1"/>
                </a:solidFill>
              </a:rPr>
              <a:t>Mysore is the least performing city in terms of total trips but Coimbatore is the least performing city in terms of revenue.</a:t>
            </a:r>
          </a:p>
          <a:p>
            <a:r>
              <a:rPr lang="en-US" sz="1600" dirty="0">
                <a:solidFill>
                  <a:schemeClr val="bg1"/>
                </a:solidFill>
              </a:rPr>
              <a:t>Visakhapatnam’s revenue contribution is more than Surat which is in 3</a:t>
            </a:r>
            <a:r>
              <a:rPr lang="en-US" sz="1600" baseline="30000" dirty="0">
                <a:solidFill>
                  <a:schemeClr val="bg1"/>
                </a:solidFill>
              </a:rPr>
              <a:t>rd</a:t>
            </a:r>
            <a:r>
              <a:rPr lang="en-US" sz="1600" dirty="0">
                <a:solidFill>
                  <a:schemeClr val="bg1"/>
                </a:solidFill>
              </a:rPr>
              <a:t> place in terms of total trips. </a:t>
            </a:r>
          </a:p>
        </p:txBody>
      </p:sp>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pic>
        <p:nvPicPr>
          <p:cNvPr id="9" name="Picture 8">
            <a:extLst>
              <a:ext uri="{FF2B5EF4-FFF2-40B4-BE49-F238E27FC236}">
                <a16:creationId xmlns:a16="http://schemas.microsoft.com/office/drawing/2014/main" id="{16C4E11D-9EA6-46FB-B82C-D0D204314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921" y="1972235"/>
            <a:ext cx="4421497" cy="1431236"/>
          </a:xfrm>
          <a:prstGeom prst="rect">
            <a:avLst/>
          </a:prstGeom>
        </p:spPr>
      </p:pic>
      <p:pic>
        <p:nvPicPr>
          <p:cNvPr id="11" name="Picture 10">
            <a:extLst>
              <a:ext uri="{FF2B5EF4-FFF2-40B4-BE49-F238E27FC236}">
                <a16:creationId xmlns:a16="http://schemas.microsoft.com/office/drawing/2014/main" id="{BE63FF54-94B9-4BC7-A636-5161A10CCC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188" y="1972235"/>
            <a:ext cx="4395034" cy="1431236"/>
          </a:xfrm>
          <a:prstGeom prst="rect">
            <a:avLst/>
          </a:prstGeom>
        </p:spPr>
      </p:pic>
    </p:spTree>
    <p:extLst>
      <p:ext uri="{BB962C8B-B14F-4D97-AF65-F5344CB8AC3E}">
        <p14:creationId xmlns:p14="http://schemas.microsoft.com/office/powerpoint/2010/main" val="1429311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794CFB3-DA4C-45D3-B937-E38C3347DD9B}"/>
              </a:ext>
            </a:extLst>
          </p:cNvPr>
          <p:cNvSpPr>
            <a:spLocks noGrp="1"/>
          </p:cNvSpPr>
          <p:nvPr>
            <p:ph type="title"/>
          </p:nvPr>
        </p:nvSpPr>
        <p:spPr>
          <a:xfrm>
            <a:off x="838200" y="0"/>
            <a:ext cx="10515600" cy="1325563"/>
          </a:xfrm>
        </p:spPr>
        <p:txBody>
          <a:bodyPr>
            <a:normAutofit/>
          </a:bodyPr>
          <a:lstStyle/>
          <a:p>
            <a:r>
              <a:rPr lang="en-US" sz="3200" b="1" dirty="0">
                <a:solidFill>
                  <a:schemeClr val="bg1"/>
                </a:solidFill>
                <a:latin typeface="+mn-lt"/>
              </a:rPr>
              <a:t>2. Average Fare per Trip by City</a:t>
            </a:r>
            <a:endParaRPr lang="en-IN" sz="3200" b="1" dirty="0">
              <a:solidFill>
                <a:schemeClr val="bg1"/>
              </a:solidFill>
              <a:latin typeface="+mn-lt"/>
            </a:endParaRPr>
          </a:p>
        </p:txBody>
      </p:sp>
      <p:sp>
        <p:nvSpPr>
          <p:cNvPr id="4" name="Content Placeholder 3">
            <a:extLst>
              <a:ext uri="{FF2B5EF4-FFF2-40B4-BE49-F238E27FC236}">
                <a16:creationId xmlns:a16="http://schemas.microsoft.com/office/drawing/2014/main" id="{3D75308A-E0DB-4704-B9C3-71ED60E5324D}"/>
              </a:ext>
            </a:extLst>
          </p:cNvPr>
          <p:cNvSpPr>
            <a:spLocks noGrp="1"/>
          </p:cNvSpPr>
          <p:nvPr>
            <p:ph idx="1"/>
          </p:nvPr>
        </p:nvSpPr>
        <p:spPr>
          <a:xfrm>
            <a:off x="7347479" y="1499444"/>
            <a:ext cx="4569587" cy="3880310"/>
          </a:xfrm>
        </p:spPr>
        <p:txBody>
          <a:bodyPr>
            <a:noAutofit/>
          </a:bodyPr>
          <a:lstStyle/>
          <a:p>
            <a:pPr marL="0" indent="0">
              <a:buNone/>
            </a:pPr>
            <a:r>
              <a:rPr lang="en-US" sz="1600" b="1" dirty="0">
                <a:solidFill>
                  <a:schemeClr val="bg1"/>
                </a:solidFill>
              </a:rPr>
              <a:t>Insight </a:t>
            </a:r>
            <a:r>
              <a:rPr lang="en-US" sz="1600" dirty="0">
                <a:solidFill>
                  <a:schemeClr val="bg1"/>
                </a:solidFill>
              </a:rPr>
              <a:t>: </a:t>
            </a:r>
          </a:p>
          <a:p>
            <a:r>
              <a:rPr lang="en-US" sz="1600" dirty="0">
                <a:solidFill>
                  <a:schemeClr val="bg1"/>
                </a:solidFill>
              </a:rPr>
              <a:t>Surat has the lowest avg fare per trip. </a:t>
            </a:r>
          </a:p>
          <a:p>
            <a:r>
              <a:rPr lang="en-US" sz="1600" dirty="0">
                <a:solidFill>
                  <a:schemeClr val="bg1"/>
                </a:solidFill>
              </a:rPr>
              <a:t>Jaipur has the highest avg fare/trip, avg fare/km and avg trip distance. </a:t>
            </a:r>
          </a:p>
          <a:p>
            <a:r>
              <a:rPr lang="en-US" sz="1600" dirty="0">
                <a:solidFill>
                  <a:schemeClr val="bg1"/>
                </a:solidFill>
              </a:rPr>
              <a:t>Mysore has the second highest avg fare/km.</a:t>
            </a:r>
            <a:endParaRPr lang="en-IN" sz="1600" dirty="0">
              <a:solidFill>
                <a:schemeClr val="bg1"/>
              </a:solidFill>
            </a:endParaRPr>
          </a:p>
        </p:txBody>
      </p:sp>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pic>
        <p:nvPicPr>
          <p:cNvPr id="5" name="Picture 4">
            <a:extLst>
              <a:ext uri="{FF2B5EF4-FFF2-40B4-BE49-F238E27FC236}">
                <a16:creationId xmlns:a16="http://schemas.microsoft.com/office/drawing/2014/main" id="{676ED581-684B-4BCB-83DF-A48C46CD3C67}"/>
              </a:ext>
            </a:extLst>
          </p:cNvPr>
          <p:cNvPicPr>
            <a:picLocks noChangeAspect="1"/>
          </p:cNvPicPr>
          <p:nvPr/>
        </p:nvPicPr>
        <p:blipFill>
          <a:blip r:embed="rId3"/>
          <a:stretch>
            <a:fillRect/>
          </a:stretch>
        </p:blipFill>
        <p:spPr>
          <a:xfrm>
            <a:off x="274934" y="1325563"/>
            <a:ext cx="6370872" cy="4054191"/>
          </a:xfrm>
          <a:prstGeom prst="rect">
            <a:avLst/>
          </a:prstGeom>
        </p:spPr>
      </p:pic>
    </p:spTree>
    <p:extLst>
      <p:ext uri="{BB962C8B-B14F-4D97-AF65-F5344CB8AC3E}">
        <p14:creationId xmlns:p14="http://schemas.microsoft.com/office/powerpoint/2010/main" val="1817838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90" y="0"/>
            <a:ext cx="12192000" cy="6858000"/>
          </a:xfrm>
          <a:prstGeom prst="rect">
            <a:avLst/>
          </a:prstGeom>
        </p:spPr>
      </p:pic>
      <p:sp>
        <p:nvSpPr>
          <p:cNvPr id="2" name="Title 1">
            <a:extLst>
              <a:ext uri="{FF2B5EF4-FFF2-40B4-BE49-F238E27FC236}">
                <a16:creationId xmlns:a16="http://schemas.microsoft.com/office/drawing/2014/main" id="{9794CFB3-DA4C-45D3-B937-E38C3347DD9B}"/>
              </a:ext>
            </a:extLst>
          </p:cNvPr>
          <p:cNvSpPr>
            <a:spLocks noGrp="1"/>
          </p:cNvSpPr>
          <p:nvPr>
            <p:ph type="title"/>
          </p:nvPr>
        </p:nvSpPr>
        <p:spPr>
          <a:xfrm>
            <a:off x="838200" y="0"/>
            <a:ext cx="10515600" cy="1325563"/>
          </a:xfrm>
        </p:spPr>
        <p:txBody>
          <a:bodyPr>
            <a:normAutofit/>
          </a:bodyPr>
          <a:lstStyle/>
          <a:p>
            <a:r>
              <a:rPr lang="en-US" sz="3200" b="1" dirty="0">
                <a:solidFill>
                  <a:schemeClr val="bg1"/>
                </a:solidFill>
                <a:latin typeface="+mn-lt"/>
              </a:rPr>
              <a:t>3. Average Ratings by City and Passenger type</a:t>
            </a:r>
            <a:endParaRPr lang="en-IN" sz="3200" b="1" dirty="0">
              <a:solidFill>
                <a:schemeClr val="bg1"/>
              </a:solidFill>
              <a:latin typeface="+mn-lt"/>
            </a:endParaRPr>
          </a:p>
        </p:txBody>
      </p:sp>
      <p:sp>
        <p:nvSpPr>
          <p:cNvPr id="4" name="Content Placeholder 3">
            <a:extLst>
              <a:ext uri="{FF2B5EF4-FFF2-40B4-BE49-F238E27FC236}">
                <a16:creationId xmlns:a16="http://schemas.microsoft.com/office/drawing/2014/main" id="{3D75308A-E0DB-4704-B9C3-71ED60E5324D}"/>
              </a:ext>
            </a:extLst>
          </p:cNvPr>
          <p:cNvSpPr>
            <a:spLocks noGrp="1"/>
          </p:cNvSpPr>
          <p:nvPr>
            <p:ph idx="1"/>
          </p:nvPr>
        </p:nvSpPr>
        <p:spPr>
          <a:xfrm>
            <a:off x="325776" y="4718070"/>
            <a:ext cx="4975094" cy="1513640"/>
          </a:xfrm>
        </p:spPr>
        <p:txBody>
          <a:bodyPr>
            <a:noAutofit/>
          </a:bodyPr>
          <a:lstStyle/>
          <a:p>
            <a:pPr marL="0" indent="0">
              <a:buNone/>
            </a:pPr>
            <a:r>
              <a:rPr lang="en-US" sz="1600" b="1" dirty="0">
                <a:solidFill>
                  <a:schemeClr val="bg1"/>
                </a:solidFill>
              </a:rPr>
              <a:t>Insight </a:t>
            </a:r>
            <a:r>
              <a:rPr lang="en-US" sz="1600" dirty="0">
                <a:solidFill>
                  <a:schemeClr val="bg1"/>
                </a:solidFill>
              </a:rPr>
              <a:t>: </a:t>
            </a:r>
          </a:p>
          <a:p>
            <a:r>
              <a:rPr lang="en-US" sz="1600" dirty="0">
                <a:solidFill>
                  <a:schemeClr val="bg1"/>
                </a:solidFill>
              </a:rPr>
              <a:t>For new passengers Kochi and Jaipur  has the highest passenger rating and Vadodara has the lowest rating.</a:t>
            </a:r>
            <a:endParaRPr lang="en-IN" sz="1600" dirty="0">
              <a:solidFill>
                <a:schemeClr val="bg1"/>
              </a:solidFill>
            </a:endParaRPr>
          </a:p>
          <a:p>
            <a:r>
              <a:rPr lang="en-US" sz="1600" dirty="0">
                <a:solidFill>
                  <a:schemeClr val="bg1"/>
                </a:solidFill>
              </a:rPr>
              <a:t>For repeated passengers Kochi has the highest rating while Vadodara has the lowest rating.</a:t>
            </a:r>
            <a:endParaRPr lang="en-IN" sz="1600" dirty="0">
              <a:solidFill>
                <a:schemeClr val="bg1"/>
              </a:solidFill>
            </a:endParaRPr>
          </a:p>
        </p:txBody>
      </p:sp>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
        <p:nvSpPr>
          <p:cNvPr id="10" name="Content Placeholder 3">
            <a:extLst>
              <a:ext uri="{FF2B5EF4-FFF2-40B4-BE49-F238E27FC236}">
                <a16:creationId xmlns:a16="http://schemas.microsoft.com/office/drawing/2014/main" id="{1797A1B4-C587-46C6-BB99-F06B6AD601AD}"/>
              </a:ext>
            </a:extLst>
          </p:cNvPr>
          <p:cNvSpPr txBox="1">
            <a:spLocks/>
          </p:cNvSpPr>
          <p:nvPr/>
        </p:nvSpPr>
        <p:spPr>
          <a:xfrm>
            <a:off x="6090640" y="4718070"/>
            <a:ext cx="5257800" cy="18629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solidFill>
                  <a:schemeClr val="bg1"/>
                </a:solidFill>
              </a:rPr>
              <a:t>Insight </a:t>
            </a:r>
            <a:r>
              <a:rPr lang="en-US" sz="1600" dirty="0">
                <a:solidFill>
                  <a:schemeClr val="bg1"/>
                </a:solidFill>
              </a:rPr>
              <a:t>: </a:t>
            </a:r>
          </a:p>
          <a:p>
            <a:r>
              <a:rPr lang="en-US" sz="1600" dirty="0">
                <a:solidFill>
                  <a:schemeClr val="bg1"/>
                </a:solidFill>
              </a:rPr>
              <a:t>For new passengers Kochi and Jaipur has the highest driver rating while Vadodara and Surat has the lowest rating.</a:t>
            </a:r>
            <a:endParaRPr lang="en-IN" sz="1600" dirty="0">
              <a:solidFill>
                <a:schemeClr val="bg1"/>
              </a:solidFill>
            </a:endParaRPr>
          </a:p>
          <a:p>
            <a:r>
              <a:rPr lang="en-US" sz="1600" dirty="0">
                <a:solidFill>
                  <a:schemeClr val="bg1"/>
                </a:solidFill>
              </a:rPr>
              <a:t>For repeated passengers Kochi and Visakhapatnam has the highest rating while Vadodara and Surat has the lowest rating </a:t>
            </a:r>
            <a:endParaRPr lang="en-IN" sz="1600" dirty="0">
              <a:solidFill>
                <a:schemeClr val="bg1"/>
              </a:solidFill>
            </a:endParaRPr>
          </a:p>
        </p:txBody>
      </p:sp>
      <p:pic>
        <p:nvPicPr>
          <p:cNvPr id="6" name="Picture 5">
            <a:extLst>
              <a:ext uri="{FF2B5EF4-FFF2-40B4-BE49-F238E27FC236}">
                <a16:creationId xmlns:a16="http://schemas.microsoft.com/office/drawing/2014/main" id="{66C96FFC-0B2A-4CDA-A9C9-7BC58ECD96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776" y="1534053"/>
            <a:ext cx="5417891" cy="2557728"/>
          </a:xfrm>
          <a:prstGeom prst="rect">
            <a:avLst/>
          </a:prstGeom>
        </p:spPr>
      </p:pic>
      <p:pic>
        <p:nvPicPr>
          <p:cNvPr id="12" name="Picture 11">
            <a:extLst>
              <a:ext uri="{FF2B5EF4-FFF2-40B4-BE49-F238E27FC236}">
                <a16:creationId xmlns:a16="http://schemas.microsoft.com/office/drawing/2014/main" id="{39F566AE-3699-47E1-B46B-95B98D0605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34053"/>
            <a:ext cx="5443813" cy="2566369"/>
          </a:xfrm>
          <a:prstGeom prst="rect">
            <a:avLst/>
          </a:prstGeom>
        </p:spPr>
      </p:pic>
    </p:spTree>
    <p:extLst>
      <p:ext uri="{BB962C8B-B14F-4D97-AF65-F5344CB8AC3E}">
        <p14:creationId xmlns:p14="http://schemas.microsoft.com/office/powerpoint/2010/main" val="2941304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65"/>
            <a:ext cx="12192000" cy="6858000"/>
          </a:xfrm>
          <a:prstGeom prst="rect">
            <a:avLst/>
          </a:prstGeom>
        </p:spPr>
      </p:pic>
      <p:sp>
        <p:nvSpPr>
          <p:cNvPr id="2" name="Title 1">
            <a:extLst>
              <a:ext uri="{FF2B5EF4-FFF2-40B4-BE49-F238E27FC236}">
                <a16:creationId xmlns:a16="http://schemas.microsoft.com/office/drawing/2014/main" id="{9794CFB3-DA4C-45D3-B937-E38C3347DD9B}"/>
              </a:ext>
            </a:extLst>
          </p:cNvPr>
          <p:cNvSpPr>
            <a:spLocks noGrp="1"/>
          </p:cNvSpPr>
          <p:nvPr>
            <p:ph type="title"/>
          </p:nvPr>
        </p:nvSpPr>
        <p:spPr>
          <a:xfrm>
            <a:off x="838200" y="0"/>
            <a:ext cx="10515600" cy="1325563"/>
          </a:xfrm>
        </p:spPr>
        <p:txBody>
          <a:bodyPr>
            <a:normAutofit/>
          </a:bodyPr>
          <a:lstStyle/>
          <a:p>
            <a:r>
              <a:rPr lang="en-US" sz="3200" b="1" dirty="0">
                <a:solidFill>
                  <a:schemeClr val="bg1"/>
                </a:solidFill>
                <a:latin typeface="+mn-lt"/>
              </a:rPr>
              <a:t>4. Peak and Low Demand Months by City </a:t>
            </a:r>
            <a:endParaRPr lang="en-IN" sz="3200" b="1" dirty="0">
              <a:solidFill>
                <a:schemeClr val="bg1"/>
              </a:solidFill>
              <a:latin typeface="+mn-lt"/>
            </a:endParaRPr>
          </a:p>
        </p:txBody>
      </p:sp>
      <p:sp>
        <p:nvSpPr>
          <p:cNvPr id="4" name="Content Placeholder 3">
            <a:extLst>
              <a:ext uri="{FF2B5EF4-FFF2-40B4-BE49-F238E27FC236}">
                <a16:creationId xmlns:a16="http://schemas.microsoft.com/office/drawing/2014/main" id="{3D75308A-E0DB-4704-B9C3-71ED60E5324D}"/>
              </a:ext>
            </a:extLst>
          </p:cNvPr>
          <p:cNvSpPr>
            <a:spLocks noGrp="1"/>
          </p:cNvSpPr>
          <p:nvPr>
            <p:ph idx="1"/>
          </p:nvPr>
        </p:nvSpPr>
        <p:spPr>
          <a:xfrm>
            <a:off x="325776" y="5067360"/>
            <a:ext cx="4975094" cy="1513640"/>
          </a:xfrm>
        </p:spPr>
        <p:txBody>
          <a:bodyPr>
            <a:noAutofit/>
          </a:bodyPr>
          <a:lstStyle/>
          <a:p>
            <a:pPr marL="0" indent="0">
              <a:buNone/>
            </a:pPr>
            <a:r>
              <a:rPr lang="en-US" sz="1600" b="1" dirty="0">
                <a:solidFill>
                  <a:schemeClr val="bg1"/>
                </a:solidFill>
              </a:rPr>
              <a:t>Insight </a:t>
            </a:r>
            <a:r>
              <a:rPr lang="en-US" sz="1600" dirty="0">
                <a:solidFill>
                  <a:schemeClr val="bg1"/>
                </a:solidFill>
              </a:rPr>
              <a:t>: </a:t>
            </a:r>
          </a:p>
          <a:p>
            <a:r>
              <a:rPr lang="en-US" sz="1600" dirty="0">
                <a:solidFill>
                  <a:schemeClr val="bg1"/>
                </a:solidFill>
              </a:rPr>
              <a:t>February followed by April and May were the peak demand months. </a:t>
            </a:r>
            <a:endParaRPr lang="en-IN" sz="1600" dirty="0">
              <a:solidFill>
                <a:schemeClr val="bg1"/>
              </a:solidFill>
            </a:endParaRPr>
          </a:p>
        </p:txBody>
      </p:sp>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
        <p:nvSpPr>
          <p:cNvPr id="10" name="Content Placeholder 3">
            <a:extLst>
              <a:ext uri="{FF2B5EF4-FFF2-40B4-BE49-F238E27FC236}">
                <a16:creationId xmlns:a16="http://schemas.microsoft.com/office/drawing/2014/main" id="{1797A1B4-C587-46C6-BB99-F06B6AD601AD}"/>
              </a:ext>
            </a:extLst>
          </p:cNvPr>
          <p:cNvSpPr txBox="1">
            <a:spLocks/>
          </p:cNvSpPr>
          <p:nvPr/>
        </p:nvSpPr>
        <p:spPr>
          <a:xfrm>
            <a:off x="6096000" y="5137903"/>
            <a:ext cx="5257800" cy="16074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solidFill>
                  <a:schemeClr val="bg1"/>
                </a:solidFill>
              </a:rPr>
              <a:t>Insight </a:t>
            </a:r>
            <a:r>
              <a:rPr lang="en-US" sz="1600" dirty="0">
                <a:solidFill>
                  <a:schemeClr val="bg1"/>
                </a:solidFill>
              </a:rPr>
              <a:t>: </a:t>
            </a:r>
          </a:p>
          <a:p>
            <a:r>
              <a:rPr lang="en-US" sz="1600" dirty="0">
                <a:solidFill>
                  <a:schemeClr val="bg1"/>
                </a:solidFill>
              </a:rPr>
              <a:t>June has lowest demand in almost 50% of the cities followed by January.</a:t>
            </a:r>
            <a:endParaRPr lang="en-IN" sz="1600" dirty="0">
              <a:solidFill>
                <a:schemeClr val="bg1"/>
              </a:solidFill>
            </a:endParaRPr>
          </a:p>
        </p:txBody>
      </p:sp>
      <p:pic>
        <p:nvPicPr>
          <p:cNvPr id="12" name="Picture 11">
            <a:extLst>
              <a:ext uri="{FF2B5EF4-FFF2-40B4-BE49-F238E27FC236}">
                <a16:creationId xmlns:a16="http://schemas.microsoft.com/office/drawing/2014/main" id="{25916598-E9E2-4970-A78C-6B9E93B003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2494" y="1505058"/>
            <a:ext cx="3544987" cy="3456608"/>
          </a:xfrm>
          <a:prstGeom prst="rect">
            <a:avLst/>
          </a:prstGeom>
        </p:spPr>
      </p:pic>
      <p:pic>
        <p:nvPicPr>
          <p:cNvPr id="16" name="Picture 15">
            <a:extLst>
              <a:ext uri="{FF2B5EF4-FFF2-40B4-BE49-F238E27FC236}">
                <a16:creationId xmlns:a16="http://schemas.microsoft.com/office/drawing/2014/main" id="{C42723E8-53BC-4BC9-AA17-0A33F33CE5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0166" y="1503712"/>
            <a:ext cx="3544987" cy="3446789"/>
          </a:xfrm>
          <a:prstGeom prst="rect">
            <a:avLst/>
          </a:prstGeom>
        </p:spPr>
      </p:pic>
    </p:spTree>
    <p:extLst>
      <p:ext uri="{BB962C8B-B14F-4D97-AF65-F5344CB8AC3E}">
        <p14:creationId xmlns:p14="http://schemas.microsoft.com/office/powerpoint/2010/main" val="753531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0" y="-8965"/>
            <a:ext cx="12192000" cy="6858000"/>
          </a:xfrm>
          <a:prstGeom prst="rect">
            <a:avLst/>
          </a:prstGeom>
        </p:spPr>
      </p:pic>
      <p:sp>
        <p:nvSpPr>
          <p:cNvPr id="2" name="Title 1">
            <a:extLst>
              <a:ext uri="{FF2B5EF4-FFF2-40B4-BE49-F238E27FC236}">
                <a16:creationId xmlns:a16="http://schemas.microsoft.com/office/drawing/2014/main" id="{9794CFB3-DA4C-45D3-B937-E38C3347DD9B}"/>
              </a:ext>
            </a:extLst>
          </p:cNvPr>
          <p:cNvSpPr>
            <a:spLocks noGrp="1"/>
          </p:cNvSpPr>
          <p:nvPr>
            <p:ph type="title"/>
          </p:nvPr>
        </p:nvSpPr>
        <p:spPr>
          <a:xfrm>
            <a:off x="838200" y="0"/>
            <a:ext cx="10515600" cy="1325563"/>
          </a:xfrm>
        </p:spPr>
        <p:txBody>
          <a:bodyPr>
            <a:normAutofit/>
          </a:bodyPr>
          <a:lstStyle/>
          <a:p>
            <a:r>
              <a:rPr lang="en-US" sz="3200" b="1" dirty="0">
                <a:solidFill>
                  <a:schemeClr val="bg1"/>
                </a:solidFill>
                <a:latin typeface="+mn-lt"/>
              </a:rPr>
              <a:t>5. Weekend Vs Weekday Trip Demand by City </a:t>
            </a:r>
            <a:endParaRPr lang="en-IN" sz="3200" b="1" dirty="0">
              <a:solidFill>
                <a:schemeClr val="bg1"/>
              </a:solidFill>
              <a:latin typeface="+mn-lt"/>
            </a:endParaRPr>
          </a:p>
        </p:txBody>
      </p:sp>
      <p:sp>
        <p:nvSpPr>
          <p:cNvPr id="4" name="Content Placeholder 3">
            <a:extLst>
              <a:ext uri="{FF2B5EF4-FFF2-40B4-BE49-F238E27FC236}">
                <a16:creationId xmlns:a16="http://schemas.microsoft.com/office/drawing/2014/main" id="{3D75308A-E0DB-4704-B9C3-71ED60E5324D}"/>
              </a:ext>
            </a:extLst>
          </p:cNvPr>
          <p:cNvSpPr>
            <a:spLocks noGrp="1"/>
          </p:cNvSpPr>
          <p:nvPr>
            <p:ph idx="1"/>
          </p:nvPr>
        </p:nvSpPr>
        <p:spPr>
          <a:xfrm>
            <a:off x="8243019" y="1305125"/>
            <a:ext cx="3783104" cy="5006028"/>
          </a:xfrm>
        </p:spPr>
        <p:txBody>
          <a:bodyPr>
            <a:noAutofit/>
          </a:bodyPr>
          <a:lstStyle/>
          <a:p>
            <a:pPr marL="0" indent="0">
              <a:buNone/>
            </a:pPr>
            <a:r>
              <a:rPr lang="en-US" sz="1600" b="1" dirty="0">
                <a:solidFill>
                  <a:schemeClr val="bg1"/>
                </a:solidFill>
              </a:rPr>
              <a:t>Insight </a:t>
            </a:r>
            <a:r>
              <a:rPr lang="en-US" sz="1600" dirty="0">
                <a:solidFill>
                  <a:schemeClr val="bg1"/>
                </a:solidFill>
              </a:rPr>
              <a:t>: </a:t>
            </a:r>
          </a:p>
          <a:p>
            <a:r>
              <a:rPr lang="en-US" sz="1600" dirty="0">
                <a:solidFill>
                  <a:schemeClr val="bg1"/>
                </a:solidFill>
              </a:rPr>
              <a:t>Weekdays has high trip count but high revenue is generated from weekends.</a:t>
            </a:r>
          </a:p>
          <a:p>
            <a:r>
              <a:rPr lang="en-US" sz="1600" dirty="0">
                <a:solidFill>
                  <a:schemeClr val="bg1"/>
                </a:solidFill>
              </a:rPr>
              <a:t>Business cities have more trips in weekdays.</a:t>
            </a:r>
          </a:p>
          <a:p>
            <a:r>
              <a:rPr lang="en-US" sz="1600" dirty="0">
                <a:solidFill>
                  <a:schemeClr val="bg1"/>
                </a:solidFill>
              </a:rPr>
              <a:t>Lucknow and Surat has the high demand difference between weekend vs weekday whereas Indore and Chandigarh demand is almost same. </a:t>
            </a:r>
          </a:p>
          <a:p>
            <a:r>
              <a:rPr lang="en-US" sz="1600" dirty="0">
                <a:solidFill>
                  <a:schemeClr val="bg1"/>
                </a:solidFill>
              </a:rPr>
              <a:t>Tourism cities have more trips in weekends.</a:t>
            </a:r>
          </a:p>
          <a:p>
            <a:r>
              <a:rPr lang="en-US" sz="1600" dirty="0">
                <a:solidFill>
                  <a:schemeClr val="bg1"/>
                </a:solidFill>
              </a:rPr>
              <a:t>Jaipur has the highest demand difference whereas Visakhapatnam has the high demand in weekday. </a:t>
            </a:r>
            <a:endParaRPr lang="en-IN" sz="1600" dirty="0">
              <a:solidFill>
                <a:schemeClr val="bg1"/>
              </a:solidFill>
            </a:endParaRPr>
          </a:p>
        </p:txBody>
      </p:sp>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
        <p:nvSpPr>
          <p:cNvPr id="10" name="Content Placeholder 3">
            <a:extLst>
              <a:ext uri="{FF2B5EF4-FFF2-40B4-BE49-F238E27FC236}">
                <a16:creationId xmlns:a16="http://schemas.microsoft.com/office/drawing/2014/main" id="{1797A1B4-C587-46C6-BB99-F06B6AD601AD}"/>
              </a:ext>
            </a:extLst>
          </p:cNvPr>
          <p:cNvSpPr txBox="1">
            <a:spLocks/>
          </p:cNvSpPr>
          <p:nvPr/>
        </p:nvSpPr>
        <p:spPr>
          <a:xfrm>
            <a:off x="8243019" y="3705589"/>
            <a:ext cx="3751756" cy="19204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1600" dirty="0">
              <a:solidFill>
                <a:schemeClr val="bg1"/>
              </a:solidFill>
            </a:endParaRPr>
          </a:p>
        </p:txBody>
      </p:sp>
      <p:pic>
        <p:nvPicPr>
          <p:cNvPr id="6" name="Picture 5">
            <a:extLst>
              <a:ext uri="{FF2B5EF4-FFF2-40B4-BE49-F238E27FC236}">
                <a16:creationId xmlns:a16="http://schemas.microsoft.com/office/drawing/2014/main" id="{9D940498-66CB-46A8-8149-D6F6510E34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181" y="3714330"/>
            <a:ext cx="2201383" cy="2032046"/>
          </a:xfrm>
          <a:prstGeom prst="rect">
            <a:avLst/>
          </a:prstGeom>
        </p:spPr>
      </p:pic>
      <p:pic>
        <p:nvPicPr>
          <p:cNvPr id="9" name="Picture 8">
            <a:extLst>
              <a:ext uri="{FF2B5EF4-FFF2-40B4-BE49-F238E27FC236}">
                <a16:creationId xmlns:a16="http://schemas.microsoft.com/office/drawing/2014/main" id="{9A79EA63-86C6-4463-83C1-92957764E4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471" y="3714330"/>
            <a:ext cx="5128497" cy="2032046"/>
          </a:xfrm>
          <a:prstGeom prst="rect">
            <a:avLst/>
          </a:prstGeom>
        </p:spPr>
      </p:pic>
      <p:pic>
        <p:nvPicPr>
          <p:cNvPr id="12" name="Picture 11">
            <a:extLst>
              <a:ext uri="{FF2B5EF4-FFF2-40B4-BE49-F238E27FC236}">
                <a16:creationId xmlns:a16="http://schemas.microsoft.com/office/drawing/2014/main" id="{C9EDE8F5-F269-4D34-8E15-F0AAF21CB7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4939" y="1292942"/>
            <a:ext cx="2217511" cy="2064301"/>
          </a:xfrm>
          <a:prstGeom prst="rect">
            <a:avLst/>
          </a:prstGeom>
        </p:spPr>
      </p:pic>
      <p:pic>
        <p:nvPicPr>
          <p:cNvPr id="16" name="Picture 15">
            <a:extLst>
              <a:ext uri="{FF2B5EF4-FFF2-40B4-BE49-F238E27FC236}">
                <a16:creationId xmlns:a16="http://schemas.microsoft.com/office/drawing/2014/main" id="{7EAC00CB-2F92-4A12-A03E-B9FC83918E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3706" y="1266047"/>
            <a:ext cx="5128498" cy="2136874"/>
          </a:xfrm>
          <a:prstGeom prst="rect">
            <a:avLst/>
          </a:prstGeom>
        </p:spPr>
      </p:pic>
    </p:spTree>
    <p:extLst>
      <p:ext uri="{BB962C8B-B14F-4D97-AF65-F5344CB8AC3E}">
        <p14:creationId xmlns:p14="http://schemas.microsoft.com/office/powerpoint/2010/main" val="2685991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794CFB3-DA4C-45D3-B937-E38C3347DD9B}"/>
              </a:ext>
            </a:extLst>
          </p:cNvPr>
          <p:cNvSpPr>
            <a:spLocks noGrp="1"/>
          </p:cNvSpPr>
          <p:nvPr>
            <p:ph type="title"/>
          </p:nvPr>
        </p:nvSpPr>
        <p:spPr>
          <a:xfrm>
            <a:off x="838200" y="0"/>
            <a:ext cx="10515600" cy="1325563"/>
          </a:xfrm>
        </p:spPr>
        <p:txBody>
          <a:bodyPr>
            <a:normAutofit/>
          </a:bodyPr>
          <a:lstStyle/>
          <a:p>
            <a:r>
              <a:rPr lang="en-US" sz="2800" b="1" dirty="0">
                <a:solidFill>
                  <a:schemeClr val="bg1"/>
                </a:solidFill>
                <a:latin typeface="+mn-lt"/>
              </a:rPr>
              <a:t>6. Repeat Passenger Frequency and City Contribution Analysis</a:t>
            </a:r>
            <a:endParaRPr lang="en-IN" sz="2800" b="1" dirty="0">
              <a:solidFill>
                <a:schemeClr val="bg1"/>
              </a:solidFill>
              <a:latin typeface="+mn-lt"/>
            </a:endParaRPr>
          </a:p>
        </p:txBody>
      </p:sp>
      <p:sp>
        <p:nvSpPr>
          <p:cNvPr id="4" name="Content Placeholder 3">
            <a:extLst>
              <a:ext uri="{FF2B5EF4-FFF2-40B4-BE49-F238E27FC236}">
                <a16:creationId xmlns:a16="http://schemas.microsoft.com/office/drawing/2014/main" id="{3D75308A-E0DB-4704-B9C3-71ED60E5324D}"/>
              </a:ext>
            </a:extLst>
          </p:cNvPr>
          <p:cNvSpPr>
            <a:spLocks noGrp="1"/>
          </p:cNvSpPr>
          <p:nvPr>
            <p:ph idx="1"/>
          </p:nvPr>
        </p:nvSpPr>
        <p:spPr>
          <a:xfrm>
            <a:off x="6601070" y="1540131"/>
            <a:ext cx="5259236" cy="3220127"/>
          </a:xfrm>
        </p:spPr>
        <p:txBody>
          <a:bodyPr>
            <a:noAutofit/>
          </a:bodyPr>
          <a:lstStyle/>
          <a:p>
            <a:pPr marL="0" indent="0">
              <a:buNone/>
            </a:pPr>
            <a:r>
              <a:rPr lang="en-US" sz="1600" b="1" dirty="0">
                <a:solidFill>
                  <a:schemeClr val="bg1"/>
                </a:solidFill>
              </a:rPr>
              <a:t>Insight </a:t>
            </a:r>
            <a:r>
              <a:rPr lang="en-US" sz="1600" dirty="0">
                <a:solidFill>
                  <a:schemeClr val="bg1"/>
                </a:solidFill>
              </a:rPr>
              <a:t>: </a:t>
            </a:r>
          </a:p>
          <a:p>
            <a:r>
              <a:rPr lang="en-US" sz="1600" dirty="0">
                <a:solidFill>
                  <a:schemeClr val="bg1"/>
                </a:solidFill>
              </a:rPr>
              <a:t>High Frequency Contribution = Trip Count &gt; 4</a:t>
            </a:r>
          </a:p>
          <a:p>
            <a:r>
              <a:rPr lang="en-US" sz="1600" dirty="0">
                <a:solidFill>
                  <a:schemeClr val="bg1"/>
                </a:solidFill>
              </a:rPr>
              <a:t>We can see business cities has overall 48.56% high frequency contribution while tourist cities has only 15% contribution. </a:t>
            </a:r>
          </a:p>
          <a:p>
            <a:r>
              <a:rPr lang="en-US" sz="1600" dirty="0">
                <a:solidFill>
                  <a:schemeClr val="bg1"/>
                </a:solidFill>
              </a:rPr>
              <a:t>This shows that people are continuously visiting for their business purpose. </a:t>
            </a:r>
          </a:p>
          <a:p>
            <a:r>
              <a:rPr lang="en-US" sz="1600" dirty="0">
                <a:solidFill>
                  <a:schemeClr val="bg1"/>
                </a:solidFill>
              </a:rPr>
              <a:t>Tourist places has shown 2-trips as 50% contribution. </a:t>
            </a:r>
          </a:p>
        </p:txBody>
      </p:sp>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pic>
        <p:nvPicPr>
          <p:cNvPr id="8" name="Picture 7">
            <a:extLst>
              <a:ext uri="{FF2B5EF4-FFF2-40B4-BE49-F238E27FC236}">
                <a16:creationId xmlns:a16="http://schemas.microsoft.com/office/drawing/2014/main" id="{D61981AC-D334-4D9D-AEB9-E8C9792C8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24" y="1525401"/>
            <a:ext cx="6108427" cy="1627011"/>
          </a:xfrm>
          <a:prstGeom prst="rect">
            <a:avLst/>
          </a:prstGeom>
        </p:spPr>
      </p:pic>
      <p:pic>
        <p:nvPicPr>
          <p:cNvPr id="13" name="Picture 12">
            <a:extLst>
              <a:ext uri="{FF2B5EF4-FFF2-40B4-BE49-F238E27FC236}">
                <a16:creationId xmlns:a16="http://schemas.microsoft.com/office/drawing/2014/main" id="{001B2B50-85A0-459B-8758-339629CC8F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224" y="3350849"/>
            <a:ext cx="6108427" cy="1409410"/>
          </a:xfrm>
          <a:prstGeom prst="rect">
            <a:avLst/>
          </a:prstGeom>
        </p:spPr>
      </p:pic>
      <p:pic>
        <p:nvPicPr>
          <p:cNvPr id="15" name="Picture 14">
            <a:extLst>
              <a:ext uri="{FF2B5EF4-FFF2-40B4-BE49-F238E27FC236}">
                <a16:creationId xmlns:a16="http://schemas.microsoft.com/office/drawing/2014/main" id="{89C6D2FE-A8E6-4B49-A0AC-09928CE044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7739" y="5019663"/>
            <a:ext cx="3020666" cy="1650076"/>
          </a:xfrm>
          <a:prstGeom prst="rect">
            <a:avLst/>
          </a:prstGeom>
        </p:spPr>
      </p:pic>
      <p:pic>
        <p:nvPicPr>
          <p:cNvPr id="18" name="Picture 17">
            <a:extLst>
              <a:ext uri="{FF2B5EF4-FFF2-40B4-BE49-F238E27FC236}">
                <a16:creationId xmlns:a16="http://schemas.microsoft.com/office/drawing/2014/main" id="{DA39891B-FDC3-47EB-AB0F-E8C319E5F1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7223" y="5019663"/>
            <a:ext cx="2868705" cy="1650077"/>
          </a:xfrm>
          <a:prstGeom prst="rect">
            <a:avLst/>
          </a:prstGeom>
        </p:spPr>
      </p:pic>
    </p:spTree>
    <p:extLst>
      <p:ext uri="{BB962C8B-B14F-4D97-AF65-F5344CB8AC3E}">
        <p14:creationId xmlns:p14="http://schemas.microsoft.com/office/powerpoint/2010/main" val="759617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794CFB3-DA4C-45D3-B937-E38C3347DD9B}"/>
              </a:ext>
            </a:extLst>
          </p:cNvPr>
          <p:cNvSpPr>
            <a:spLocks noGrp="1"/>
          </p:cNvSpPr>
          <p:nvPr>
            <p:ph type="title"/>
          </p:nvPr>
        </p:nvSpPr>
        <p:spPr>
          <a:xfrm>
            <a:off x="838200" y="0"/>
            <a:ext cx="10515600" cy="1325563"/>
          </a:xfrm>
        </p:spPr>
        <p:txBody>
          <a:bodyPr>
            <a:normAutofit/>
          </a:bodyPr>
          <a:lstStyle/>
          <a:p>
            <a:r>
              <a:rPr lang="en-US" sz="3200" b="1" dirty="0">
                <a:solidFill>
                  <a:schemeClr val="bg1"/>
                </a:solidFill>
                <a:latin typeface="+mn-lt"/>
              </a:rPr>
              <a:t>7. Monthly Target Achievement Analysis for Key Metrics</a:t>
            </a:r>
            <a:endParaRPr lang="en-IN" sz="3200" b="1" dirty="0">
              <a:solidFill>
                <a:schemeClr val="bg1"/>
              </a:solidFill>
              <a:latin typeface="+mn-lt"/>
            </a:endParaRPr>
          </a:p>
        </p:txBody>
      </p:sp>
      <p:sp>
        <p:nvSpPr>
          <p:cNvPr id="4" name="Content Placeholder 3">
            <a:extLst>
              <a:ext uri="{FF2B5EF4-FFF2-40B4-BE49-F238E27FC236}">
                <a16:creationId xmlns:a16="http://schemas.microsoft.com/office/drawing/2014/main" id="{3D75308A-E0DB-4704-B9C3-71ED60E5324D}"/>
              </a:ext>
            </a:extLst>
          </p:cNvPr>
          <p:cNvSpPr>
            <a:spLocks noGrp="1"/>
          </p:cNvSpPr>
          <p:nvPr>
            <p:ph idx="1"/>
          </p:nvPr>
        </p:nvSpPr>
        <p:spPr>
          <a:xfrm>
            <a:off x="6179729" y="1821320"/>
            <a:ext cx="4975094" cy="4231105"/>
          </a:xfrm>
        </p:spPr>
        <p:txBody>
          <a:bodyPr>
            <a:noAutofit/>
          </a:bodyPr>
          <a:lstStyle/>
          <a:p>
            <a:pPr marL="0" indent="0">
              <a:buNone/>
            </a:pPr>
            <a:r>
              <a:rPr lang="en-US" sz="1600" b="1" dirty="0">
                <a:solidFill>
                  <a:schemeClr val="bg1"/>
                </a:solidFill>
              </a:rPr>
              <a:t>Insight </a:t>
            </a:r>
            <a:r>
              <a:rPr lang="en-US" sz="1600" dirty="0">
                <a:solidFill>
                  <a:schemeClr val="bg1"/>
                </a:solidFill>
              </a:rPr>
              <a:t>: </a:t>
            </a:r>
          </a:p>
          <a:p>
            <a:r>
              <a:rPr lang="en-US" sz="1600" dirty="0">
                <a:solidFill>
                  <a:schemeClr val="bg1"/>
                </a:solidFill>
              </a:rPr>
              <a:t>Total trips – Tourist cities except Visakhapatnam achieved their target while business cities except Coimbatore were not able to achieve their target. Chandigarh and Visakhapatnam just missed their target but Lucknow and Vadodara were quite far. </a:t>
            </a:r>
          </a:p>
          <a:p>
            <a:r>
              <a:rPr lang="en-US" sz="1600" dirty="0">
                <a:solidFill>
                  <a:schemeClr val="bg1"/>
                </a:solidFill>
              </a:rPr>
              <a:t>New passengers - For business cities except Chandigarh everyone Achieved their target. None of the tourist cities were able to achieve their target. </a:t>
            </a:r>
          </a:p>
          <a:p>
            <a:r>
              <a:rPr lang="en-US" sz="1600" dirty="0">
                <a:solidFill>
                  <a:schemeClr val="bg1"/>
                </a:solidFill>
              </a:rPr>
              <a:t>Avg Passenger Rating – For tourist places except Visakhapatnam all cities were able to achieve their target. None of the business cities were able to achieve their target. </a:t>
            </a:r>
          </a:p>
        </p:txBody>
      </p:sp>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pic>
        <p:nvPicPr>
          <p:cNvPr id="6" name="Picture 5">
            <a:extLst>
              <a:ext uri="{FF2B5EF4-FFF2-40B4-BE49-F238E27FC236}">
                <a16:creationId xmlns:a16="http://schemas.microsoft.com/office/drawing/2014/main" id="{54EAAA6C-0918-461D-926D-F98920BE0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957" y="1790640"/>
            <a:ext cx="5181525" cy="2097481"/>
          </a:xfrm>
          <a:prstGeom prst="rect">
            <a:avLst/>
          </a:prstGeom>
        </p:spPr>
      </p:pic>
      <p:pic>
        <p:nvPicPr>
          <p:cNvPr id="12" name="Picture 11">
            <a:extLst>
              <a:ext uri="{FF2B5EF4-FFF2-40B4-BE49-F238E27FC236}">
                <a16:creationId xmlns:a16="http://schemas.microsoft.com/office/drawing/2014/main" id="{4B37921B-CF3B-4871-8E45-5631F39F1E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957" y="4223381"/>
            <a:ext cx="5181525" cy="1829044"/>
          </a:xfrm>
          <a:prstGeom prst="rect">
            <a:avLst/>
          </a:prstGeom>
        </p:spPr>
      </p:pic>
    </p:spTree>
    <p:extLst>
      <p:ext uri="{BB962C8B-B14F-4D97-AF65-F5344CB8AC3E}">
        <p14:creationId xmlns:p14="http://schemas.microsoft.com/office/powerpoint/2010/main" val="2895199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794CFB3-DA4C-45D3-B937-E38C3347DD9B}"/>
              </a:ext>
            </a:extLst>
          </p:cNvPr>
          <p:cNvSpPr>
            <a:spLocks noGrp="1"/>
          </p:cNvSpPr>
          <p:nvPr>
            <p:ph type="title"/>
          </p:nvPr>
        </p:nvSpPr>
        <p:spPr/>
        <p:txBody>
          <a:bodyPr>
            <a:normAutofit/>
          </a:bodyPr>
          <a:lstStyle/>
          <a:p>
            <a:r>
              <a:rPr lang="en-US" sz="3200" b="1" dirty="0">
                <a:solidFill>
                  <a:schemeClr val="bg1"/>
                </a:solidFill>
                <a:latin typeface="+mn-lt"/>
              </a:rPr>
              <a:t>Table of Content</a:t>
            </a:r>
            <a:endParaRPr lang="en-IN" sz="3200" b="1" dirty="0">
              <a:solidFill>
                <a:schemeClr val="bg1"/>
              </a:solidFill>
              <a:latin typeface="+mn-lt"/>
            </a:endParaRPr>
          </a:p>
        </p:txBody>
      </p:sp>
      <p:sp>
        <p:nvSpPr>
          <p:cNvPr id="4" name="Content Placeholder 3">
            <a:extLst>
              <a:ext uri="{FF2B5EF4-FFF2-40B4-BE49-F238E27FC236}">
                <a16:creationId xmlns:a16="http://schemas.microsoft.com/office/drawing/2014/main" id="{3D75308A-E0DB-4704-B9C3-71ED60E5324D}"/>
              </a:ext>
            </a:extLst>
          </p:cNvPr>
          <p:cNvSpPr>
            <a:spLocks noGrp="1"/>
          </p:cNvSpPr>
          <p:nvPr>
            <p:ph idx="1"/>
          </p:nvPr>
        </p:nvSpPr>
        <p:spPr/>
        <p:txBody>
          <a:bodyPr/>
          <a:lstStyle/>
          <a:p>
            <a:r>
              <a:rPr lang="en-US" sz="2000" dirty="0">
                <a:solidFill>
                  <a:schemeClr val="bg1"/>
                </a:solidFill>
              </a:rPr>
              <a:t>Company Overview</a:t>
            </a:r>
          </a:p>
          <a:p>
            <a:r>
              <a:rPr lang="en-US" sz="2000" dirty="0">
                <a:solidFill>
                  <a:schemeClr val="bg1"/>
                </a:solidFill>
              </a:rPr>
              <a:t>Problem Statement</a:t>
            </a:r>
          </a:p>
          <a:p>
            <a:r>
              <a:rPr lang="en-US" sz="2000" dirty="0">
                <a:solidFill>
                  <a:schemeClr val="bg1"/>
                </a:solidFill>
              </a:rPr>
              <a:t>Ad-hoc Business Requests</a:t>
            </a:r>
          </a:p>
          <a:p>
            <a:r>
              <a:rPr lang="en-US" sz="2000" dirty="0">
                <a:solidFill>
                  <a:schemeClr val="bg1"/>
                </a:solidFill>
              </a:rPr>
              <a:t>Primary Research Questions</a:t>
            </a:r>
          </a:p>
          <a:p>
            <a:r>
              <a:rPr lang="en-US" sz="2000" dirty="0">
                <a:solidFill>
                  <a:schemeClr val="bg1"/>
                </a:solidFill>
              </a:rPr>
              <a:t>Secondary Research Questions</a:t>
            </a:r>
          </a:p>
          <a:p>
            <a:r>
              <a:rPr lang="en-US" sz="2000" dirty="0">
                <a:solidFill>
                  <a:schemeClr val="bg1"/>
                </a:solidFill>
              </a:rPr>
              <a:t>Recommendations</a:t>
            </a:r>
          </a:p>
          <a:p>
            <a:pPr marL="0" indent="0">
              <a:buNone/>
            </a:pPr>
            <a:endParaRPr lang="en-US" sz="2000" dirty="0">
              <a:solidFill>
                <a:schemeClr val="bg1"/>
              </a:solidFill>
            </a:endParaRPr>
          </a:p>
        </p:txBody>
      </p:sp>
      <p:sp>
        <p:nvSpPr>
          <p:cNvPr id="8" name="Rectangle 7">
            <a:extLst>
              <a:ext uri="{FF2B5EF4-FFF2-40B4-BE49-F238E27FC236}">
                <a16:creationId xmlns:a16="http://schemas.microsoft.com/office/drawing/2014/main" id="{98CA4E4A-6DD1-4E7C-A5F0-1E0B3459B923}"/>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Tree>
    <p:extLst>
      <p:ext uri="{BB962C8B-B14F-4D97-AF65-F5344CB8AC3E}">
        <p14:creationId xmlns:p14="http://schemas.microsoft.com/office/powerpoint/2010/main" val="593828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0" y="-8965"/>
            <a:ext cx="12192000" cy="6858000"/>
          </a:xfrm>
          <a:prstGeom prst="rect">
            <a:avLst/>
          </a:prstGeom>
        </p:spPr>
      </p:pic>
      <p:sp>
        <p:nvSpPr>
          <p:cNvPr id="2" name="Title 1">
            <a:extLst>
              <a:ext uri="{FF2B5EF4-FFF2-40B4-BE49-F238E27FC236}">
                <a16:creationId xmlns:a16="http://schemas.microsoft.com/office/drawing/2014/main" id="{9794CFB3-DA4C-45D3-B937-E38C3347DD9B}"/>
              </a:ext>
            </a:extLst>
          </p:cNvPr>
          <p:cNvSpPr>
            <a:spLocks noGrp="1"/>
          </p:cNvSpPr>
          <p:nvPr>
            <p:ph type="title"/>
          </p:nvPr>
        </p:nvSpPr>
        <p:spPr>
          <a:xfrm>
            <a:off x="838200" y="0"/>
            <a:ext cx="10515600" cy="1325563"/>
          </a:xfrm>
        </p:spPr>
        <p:txBody>
          <a:bodyPr>
            <a:normAutofit/>
          </a:bodyPr>
          <a:lstStyle/>
          <a:p>
            <a:r>
              <a:rPr lang="en-US" sz="3200" b="1" dirty="0">
                <a:solidFill>
                  <a:schemeClr val="bg1"/>
                </a:solidFill>
                <a:latin typeface="+mn-lt"/>
              </a:rPr>
              <a:t>8. Repeat Passenger Rate (RPR%) by City and Month</a:t>
            </a:r>
            <a:endParaRPr lang="en-IN" sz="3200" b="1" dirty="0">
              <a:solidFill>
                <a:schemeClr val="bg1"/>
              </a:solidFill>
              <a:latin typeface="+mn-lt"/>
            </a:endParaRPr>
          </a:p>
        </p:txBody>
      </p:sp>
      <p:sp>
        <p:nvSpPr>
          <p:cNvPr id="4" name="Content Placeholder 3">
            <a:extLst>
              <a:ext uri="{FF2B5EF4-FFF2-40B4-BE49-F238E27FC236}">
                <a16:creationId xmlns:a16="http://schemas.microsoft.com/office/drawing/2014/main" id="{3D75308A-E0DB-4704-B9C3-71ED60E5324D}"/>
              </a:ext>
            </a:extLst>
          </p:cNvPr>
          <p:cNvSpPr>
            <a:spLocks noGrp="1"/>
          </p:cNvSpPr>
          <p:nvPr>
            <p:ph idx="1"/>
          </p:nvPr>
        </p:nvSpPr>
        <p:spPr>
          <a:xfrm>
            <a:off x="7135905" y="1087464"/>
            <a:ext cx="4845046" cy="4964962"/>
          </a:xfrm>
        </p:spPr>
        <p:txBody>
          <a:bodyPr>
            <a:noAutofit/>
          </a:bodyPr>
          <a:lstStyle/>
          <a:p>
            <a:pPr marL="0" indent="0">
              <a:buNone/>
            </a:pPr>
            <a:r>
              <a:rPr lang="en-US" sz="1600" b="1" dirty="0">
                <a:solidFill>
                  <a:schemeClr val="bg1"/>
                </a:solidFill>
              </a:rPr>
              <a:t>Insight </a:t>
            </a:r>
            <a:r>
              <a:rPr lang="en-US" sz="1600" dirty="0">
                <a:solidFill>
                  <a:schemeClr val="bg1"/>
                </a:solidFill>
              </a:rPr>
              <a:t>: </a:t>
            </a:r>
          </a:p>
          <a:p>
            <a:r>
              <a:rPr lang="en-US" sz="1600" dirty="0">
                <a:solidFill>
                  <a:schemeClr val="bg1"/>
                </a:solidFill>
              </a:rPr>
              <a:t>Top 2 cities:</a:t>
            </a:r>
          </a:p>
          <a:p>
            <a:pPr lvl="1"/>
            <a:r>
              <a:rPr lang="en-US" sz="1400" dirty="0">
                <a:solidFill>
                  <a:schemeClr val="bg1"/>
                </a:solidFill>
              </a:rPr>
              <a:t> Surat followed by Lucknow were top 2 cities with highest RPR%.</a:t>
            </a:r>
          </a:p>
          <a:p>
            <a:pPr lvl="1"/>
            <a:r>
              <a:rPr lang="en-US" sz="1400" dirty="0">
                <a:solidFill>
                  <a:schemeClr val="bg1"/>
                </a:solidFill>
              </a:rPr>
              <a:t>Bottom 2 cities: Mysore and Jaipur were the bottom 2 cities with lowest RPR%.</a:t>
            </a:r>
          </a:p>
          <a:p>
            <a:r>
              <a:rPr lang="en-US" sz="1600" dirty="0">
                <a:solidFill>
                  <a:schemeClr val="bg1"/>
                </a:solidFill>
              </a:rPr>
              <a:t>Monthly Trend: </a:t>
            </a:r>
          </a:p>
          <a:p>
            <a:pPr lvl="1"/>
            <a:r>
              <a:rPr lang="en-US" sz="1400" dirty="0">
                <a:solidFill>
                  <a:schemeClr val="bg1"/>
                </a:solidFill>
              </a:rPr>
              <a:t>May has highest RPR% (33.47%)</a:t>
            </a:r>
          </a:p>
          <a:p>
            <a:pPr lvl="1"/>
            <a:r>
              <a:rPr lang="en-US" sz="1400" dirty="0">
                <a:solidFill>
                  <a:schemeClr val="bg1"/>
                </a:solidFill>
              </a:rPr>
              <a:t>January has the lowest RPR% (18.68%).</a:t>
            </a:r>
          </a:p>
          <a:p>
            <a:pPr marL="0" indent="0">
              <a:buNone/>
            </a:pPr>
            <a:endParaRPr lang="en-US" sz="1600" dirty="0">
              <a:solidFill>
                <a:schemeClr val="bg1"/>
              </a:solidFill>
            </a:endParaRPr>
          </a:p>
        </p:txBody>
      </p:sp>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pic>
        <p:nvPicPr>
          <p:cNvPr id="8" name="Picture 7">
            <a:extLst>
              <a:ext uri="{FF2B5EF4-FFF2-40B4-BE49-F238E27FC236}">
                <a16:creationId xmlns:a16="http://schemas.microsoft.com/office/drawing/2014/main" id="{0FC65471-B7AC-4E93-BC11-D6EEE9EFE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31" y="4009669"/>
            <a:ext cx="6416596" cy="2530059"/>
          </a:xfrm>
          <a:prstGeom prst="rect">
            <a:avLst/>
          </a:prstGeom>
        </p:spPr>
      </p:pic>
      <p:pic>
        <p:nvPicPr>
          <p:cNvPr id="10" name="Picture 9">
            <a:extLst>
              <a:ext uri="{FF2B5EF4-FFF2-40B4-BE49-F238E27FC236}">
                <a16:creationId xmlns:a16="http://schemas.microsoft.com/office/drawing/2014/main" id="{F48388C2-56C5-4022-AA53-D13D5C6489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365" y="1087463"/>
            <a:ext cx="6401355" cy="2720576"/>
          </a:xfrm>
          <a:prstGeom prst="rect">
            <a:avLst/>
          </a:prstGeom>
        </p:spPr>
      </p:pic>
      <p:sp>
        <p:nvSpPr>
          <p:cNvPr id="13" name="Oval 12">
            <a:extLst>
              <a:ext uri="{FF2B5EF4-FFF2-40B4-BE49-F238E27FC236}">
                <a16:creationId xmlns:a16="http://schemas.microsoft.com/office/drawing/2014/main" id="{86A3386F-6AFC-4B44-836B-863DE2A5D1AC}"/>
              </a:ext>
            </a:extLst>
          </p:cNvPr>
          <p:cNvSpPr/>
          <p:nvPr/>
        </p:nvSpPr>
        <p:spPr>
          <a:xfrm>
            <a:off x="1147482" y="5549153"/>
            <a:ext cx="654423" cy="5032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8BDE52A1-DAAC-40F1-8BEC-AC6DF3F2A981}"/>
              </a:ext>
            </a:extLst>
          </p:cNvPr>
          <p:cNvSpPr/>
          <p:nvPr/>
        </p:nvSpPr>
        <p:spPr>
          <a:xfrm flipV="1">
            <a:off x="5082983" y="4312024"/>
            <a:ext cx="663391" cy="4930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4118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
        <p:nvSpPr>
          <p:cNvPr id="5" name="Rectangle 4">
            <a:extLst>
              <a:ext uri="{FF2B5EF4-FFF2-40B4-BE49-F238E27FC236}">
                <a16:creationId xmlns:a16="http://schemas.microsoft.com/office/drawing/2014/main" id="{66A749C6-A058-45C0-BC02-D09F6E41AB69}"/>
              </a:ext>
            </a:extLst>
          </p:cNvPr>
          <p:cNvSpPr/>
          <p:nvPr/>
        </p:nvSpPr>
        <p:spPr>
          <a:xfrm>
            <a:off x="3849756" y="2875720"/>
            <a:ext cx="4492487" cy="13255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u="sng" dirty="0">
                <a:solidFill>
                  <a:schemeClr val="tx1"/>
                </a:solidFill>
              </a:rPr>
              <a:t>Secondary Research Question </a:t>
            </a:r>
            <a:endParaRPr lang="en-IN" sz="2400" b="1" i="1" u="sng" dirty="0">
              <a:solidFill>
                <a:schemeClr val="tx1"/>
              </a:solidFill>
            </a:endParaRPr>
          </a:p>
        </p:txBody>
      </p:sp>
      <p:sp>
        <p:nvSpPr>
          <p:cNvPr id="8" name="Title 7">
            <a:extLst>
              <a:ext uri="{FF2B5EF4-FFF2-40B4-BE49-F238E27FC236}">
                <a16:creationId xmlns:a16="http://schemas.microsoft.com/office/drawing/2014/main" id="{80C7AF68-3300-41DD-8746-09A517286ADD}"/>
              </a:ext>
            </a:extLst>
          </p:cNvPr>
          <p:cNvSpPr>
            <a:spLocks noGrp="1"/>
          </p:cNvSpPr>
          <p:nvPr>
            <p:ph type="title"/>
          </p:nvPr>
        </p:nvSpPr>
        <p:spPr>
          <a:xfrm>
            <a:off x="838200" y="365125"/>
            <a:ext cx="1613452" cy="257727"/>
          </a:xfrm>
        </p:spPr>
        <p:txBody>
          <a:bodyPr>
            <a:normAutofit/>
          </a:bodyPr>
          <a:lstStyle/>
          <a:p>
            <a:r>
              <a:rPr lang="en-US" sz="800" dirty="0"/>
              <a:t>a</a:t>
            </a:r>
            <a:endParaRPr lang="en-IN" sz="800" dirty="0"/>
          </a:p>
        </p:txBody>
      </p:sp>
    </p:spTree>
    <p:extLst>
      <p:ext uri="{BB962C8B-B14F-4D97-AF65-F5344CB8AC3E}">
        <p14:creationId xmlns:p14="http://schemas.microsoft.com/office/powerpoint/2010/main" val="4292572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
        <p:nvSpPr>
          <p:cNvPr id="8" name="Title 7">
            <a:extLst>
              <a:ext uri="{FF2B5EF4-FFF2-40B4-BE49-F238E27FC236}">
                <a16:creationId xmlns:a16="http://schemas.microsoft.com/office/drawing/2014/main" id="{80C7AF68-3300-41DD-8746-09A517286ADD}"/>
              </a:ext>
            </a:extLst>
          </p:cNvPr>
          <p:cNvSpPr>
            <a:spLocks noGrp="1"/>
          </p:cNvSpPr>
          <p:nvPr>
            <p:ph type="title"/>
          </p:nvPr>
        </p:nvSpPr>
        <p:spPr>
          <a:xfrm>
            <a:off x="838200" y="365125"/>
            <a:ext cx="1613452" cy="257727"/>
          </a:xfrm>
        </p:spPr>
        <p:txBody>
          <a:bodyPr>
            <a:normAutofit/>
          </a:bodyPr>
          <a:lstStyle/>
          <a:p>
            <a:r>
              <a:rPr lang="en-US" sz="800" dirty="0"/>
              <a:t>a</a:t>
            </a:r>
            <a:endParaRPr lang="en-IN" sz="800" dirty="0"/>
          </a:p>
        </p:txBody>
      </p:sp>
      <p:sp>
        <p:nvSpPr>
          <p:cNvPr id="6" name="Content Placeholder 3">
            <a:extLst>
              <a:ext uri="{FF2B5EF4-FFF2-40B4-BE49-F238E27FC236}">
                <a16:creationId xmlns:a16="http://schemas.microsoft.com/office/drawing/2014/main" id="{D1527E8F-EA70-4AAA-98B9-E3BF996C23A2}"/>
              </a:ext>
            </a:extLst>
          </p:cNvPr>
          <p:cNvSpPr>
            <a:spLocks noGrp="1"/>
          </p:cNvSpPr>
          <p:nvPr>
            <p:ph idx="1"/>
          </p:nvPr>
        </p:nvSpPr>
        <p:spPr>
          <a:xfrm>
            <a:off x="838199" y="1325563"/>
            <a:ext cx="10346635" cy="4677672"/>
          </a:xfrm>
        </p:spPr>
        <p:txBody>
          <a:bodyPr>
            <a:noAutofit/>
          </a:bodyPr>
          <a:lstStyle/>
          <a:p>
            <a:r>
              <a:rPr lang="en-US" sz="1600" b="1" dirty="0">
                <a:solidFill>
                  <a:schemeClr val="bg1"/>
                </a:solidFill>
              </a:rPr>
              <a:t>Trip Experience</a:t>
            </a:r>
            <a:r>
              <a:rPr lang="en-US" sz="1600" dirty="0">
                <a:solidFill>
                  <a:schemeClr val="bg1"/>
                </a:solidFill>
              </a:rPr>
              <a:t>: Driver behavior, cleanliness, vehicle quality, and punctuality significantly impact repeat passenger rates.</a:t>
            </a:r>
          </a:p>
          <a:p>
            <a:r>
              <a:rPr lang="en-US" sz="1600" b="1" dirty="0">
                <a:solidFill>
                  <a:schemeClr val="bg1"/>
                </a:solidFill>
              </a:rPr>
              <a:t>Trip Purpose</a:t>
            </a:r>
            <a:r>
              <a:rPr lang="en-US" sz="1600" dirty="0">
                <a:solidFill>
                  <a:schemeClr val="bg1"/>
                </a:solidFill>
              </a:rPr>
              <a:t>: Business commuters are more likely to repeat trips than occasional tourists.</a:t>
            </a:r>
          </a:p>
          <a:p>
            <a:r>
              <a:rPr lang="en-US" sz="1600" b="1" dirty="0">
                <a:solidFill>
                  <a:schemeClr val="bg1"/>
                </a:solidFill>
              </a:rPr>
              <a:t>City-Specific Factors</a:t>
            </a:r>
            <a:r>
              <a:rPr lang="en-US" sz="1600" dirty="0">
                <a:solidFill>
                  <a:schemeClr val="bg1"/>
                </a:solidFill>
              </a:rPr>
              <a:t>: High-performing cities (e.g., Jaipur, Kochi, Chandigarh) have better passenger acquisition and retention due to efficient service and demand density.</a:t>
            </a:r>
          </a:p>
          <a:p>
            <a:r>
              <a:rPr lang="en-US" sz="1600" b="1" dirty="0">
                <a:solidFill>
                  <a:schemeClr val="bg1"/>
                </a:solidFill>
              </a:rPr>
              <a:t>Competition and Local Preferences</a:t>
            </a:r>
            <a:r>
              <a:rPr lang="en-US" sz="1600" dirty="0">
                <a:solidFill>
                  <a:schemeClr val="bg1"/>
                </a:solidFill>
              </a:rPr>
              <a:t>: Availability of alternative mobility services like auto-rickshaws, taxis, or metro impacts repeat customer rates.</a:t>
            </a:r>
          </a:p>
          <a:p>
            <a:endParaRPr lang="en-US" sz="1600" dirty="0">
              <a:solidFill>
                <a:schemeClr val="bg1"/>
              </a:solidFill>
            </a:endParaRPr>
          </a:p>
          <a:p>
            <a:r>
              <a:rPr lang="en-US" sz="1600" dirty="0">
                <a:solidFill>
                  <a:schemeClr val="bg1"/>
                </a:solidFill>
              </a:rPr>
              <a:t>Cities like Surat (42.63%) and Lucknow (37.12%) lead in repeat passenger rates, indicating strong customer retention strategies.</a:t>
            </a:r>
          </a:p>
          <a:p>
            <a:r>
              <a:rPr lang="en-US" sz="1600" dirty="0">
                <a:solidFill>
                  <a:schemeClr val="bg1"/>
                </a:solidFill>
              </a:rPr>
              <a:t>Visakhapatnam (11.23%) and Mysore (13.80%) have lower high-frequency contributions, reflecting challenges in retaining passengers beyond 2 trips.</a:t>
            </a:r>
          </a:p>
          <a:p>
            <a:r>
              <a:rPr lang="en-US" sz="1600" dirty="0">
                <a:solidFill>
                  <a:schemeClr val="bg1"/>
                </a:solidFill>
              </a:rPr>
              <a:t>Jaipur's strong acquisition of new passengers (45,856) contributes to a balanced growth strategy.</a:t>
            </a:r>
          </a:p>
        </p:txBody>
      </p:sp>
      <p:sp>
        <p:nvSpPr>
          <p:cNvPr id="9" name="Title 1">
            <a:extLst>
              <a:ext uri="{FF2B5EF4-FFF2-40B4-BE49-F238E27FC236}">
                <a16:creationId xmlns:a16="http://schemas.microsoft.com/office/drawing/2014/main" id="{3CAFCABB-B628-4801-BC0E-F487CE9D0D57}"/>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mn-lt"/>
              </a:rPr>
              <a:t>1. Factors Influencing Repeat Passenger Rates</a:t>
            </a:r>
          </a:p>
        </p:txBody>
      </p:sp>
    </p:spTree>
    <p:extLst>
      <p:ext uri="{BB962C8B-B14F-4D97-AF65-F5344CB8AC3E}">
        <p14:creationId xmlns:p14="http://schemas.microsoft.com/office/powerpoint/2010/main" val="3792374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
        <p:nvSpPr>
          <p:cNvPr id="8" name="Title 7">
            <a:extLst>
              <a:ext uri="{FF2B5EF4-FFF2-40B4-BE49-F238E27FC236}">
                <a16:creationId xmlns:a16="http://schemas.microsoft.com/office/drawing/2014/main" id="{80C7AF68-3300-41DD-8746-09A517286ADD}"/>
              </a:ext>
            </a:extLst>
          </p:cNvPr>
          <p:cNvSpPr>
            <a:spLocks noGrp="1"/>
          </p:cNvSpPr>
          <p:nvPr>
            <p:ph type="title"/>
          </p:nvPr>
        </p:nvSpPr>
        <p:spPr>
          <a:xfrm>
            <a:off x="838200" y="365125"/>
            <a:ext cx="1613452" cy="257727"/>
          </a:xfrm>
        </p:spPr>
        <p:txBody>
          <a:bodyPr>
            <a:normAutofit/>
          </a:bodyPr>
          <a:lstStyle/>
          <a:p>
            <a:r>
              <a:rPr lang="en-US" sz="800" dirty="0"/>
              <a:t>a</a:t>
            </a:r>
            <a:endParaRPr lang="en-IN" sz="800" dirty="0"/>
          </a:p>
        </p:txBody>
      </p:sp>
      <p:sp>
        <p:nvSpPr>
          <p:cNvPr id="6" name="Content Placeholder 3">
            <a:extLst>
              <a:ext uri="{FF2B5EF4-FFF2-40B4-BE49-F238E27FC236}">
                <a16:creationId xmlns:a16="http://schemas.microsoft.com/office/drawing/2014/main" id="{D1527E8F-EA70-4AAA-98B9-E3BF996C23A2}"/>
              </a:ext>
            </a:extLst>
          </p:cNvPr>
          <p:cNvSpPr>
            <a:spLocks noGrp="1"/>
          </p:cNvSpPr>
          <p:nvPr>
            <p:ph idx="1"/>
          </p:nvPr>
        </p:nvSpPr>
        <p:spPr>
          <a:xfrm>
            <a:off x="838199" y="1325563"/>
            <a:ext cx="10346635" cy="5167312"/>
          </a:xfrm>
        </p:spPr>
        <p:txBody>
          <a:bodyPr>
            <a:noAutofit/>
          </a:bodyPr>
          <a:lstStyle/>
          <a:p>
            <a:pPr marL="0" indent="0">
              <a:buNone/>
            </a:pPr>
            <a:r>
              <a:rPr lang="en-US" sz="1800" b="1" dirty="0">
                <a:solidFill>
                  <a:schemeClr val="bg1"/>
                </a:solidFill>
              </a:rPr>
              <a:t>Tourism-Driven Demand:</a:t>
            </a:r>
          </a:p>
          <a:p>
            <a:r>
              <a:rPr lang="en-US" sz="1600" dirty="0">
                <a:solidFill>
                  <a:schemeClr val="bg1"/>
                </a:solidFill>
              </a:rPr>
              <a:t>Cities like </a:t>
            </a:r>
            <a:r>
              <a:rPr lang="en-US" sz="1600" b="1" dirty="0">
                <a:solidFill>
                  <a:schemeClr val="bg1"/>
                </a:solidFill>
              </a:rPr>
              <a:t>Jaipur</a:t>
            </a:r>
            <a:r>
              <a:rPr lang="en-US" sz="1600" dirty="0">
                <a:solidFill>
                  <a:schemeClr val="bg1"/>
                </a:solidFill>
              </a:rPr>
              <a:t> and </a:t>
            </a:r>
            <a:r>
              <a:rPr lang="en-US" sz="1600" b="1" dirty="0">
                <a:solidFill>
                  <a:schemeClr val="bg1"/>
                </a:solidFill>
              </a:rPr>
              <a:t>Kochi</a:t>
            </a:r>
            <a:r>
              <a:rPr lang="en-US" sz="1600" dirty="0">
                <a:solidFill>
                  <a:schemeClr val="bg1"/>
                </a:solidFill>
              </a:rPr>
              <a:t> have strong </a:t>
            </a:r>
            <a:r>
              <a:rPr lang="en-US" sz="1600" b="1" dirty="0">
                <a:solidFill>
                  <a:schemeClr val="bg1"/>
                </a:solidFill>
              </a:rPr>
              <a:t>seasonal tourism demand</a:t>
            </a:r>
            <a:r>
              <a:rPr lang="en-US" sz="1600" dirty="0">
                <a:solidFill>
                  <a:schemeClr val="bg1"/>
                </a:solidFill>
              </a:rPr>
              <a:t> due to historical landmarks, festivals, and natural attractions.</a:t>
            </a:r>
          </a:p>
          <a:p>
            <a:pPr lvl="1"/>
            <a:r>
              <a:rPr lang="en-US" sz="1600" dirty="0">
                <a:solidFill>
                  <a:schemeClr val="bg1"/>
                </a:solidFill>
              </a:rPr>
              <a:t>Example: Peak months (February, May) in Jaipur show high trip performance linked to seasonal tourism.</a:t>
            </a:r>
          </a:p>
          <a:p>
            <a:pPr marL="0" indent="0">
              <a:buNone/>
            </a:pPr>
            <a:endParaRPr lang="en-US" sz="1800" b="1" dirty="0">
              <a:solidFill>
                <a:schemeClr val="bg1"/>
              </a:solidFill>
            </a:endParaRPr>
          </a:p>
          <a:p>
            <a:pPr marL="0" indent="0">
              <a:buNone/>
            </a:pPr>
            <a:r>
              <a:rPr lang="en-US" sz="1800" b="1" dirty="0">
                <a:solidFill>
                  <a:schemeClr val="bg1"/>
                </a:solidFill>
              </a:rPr>
              <a:t>Business-Driven Demand:</a:t>
            </a:r>
          </a:p>
          <a:p>
            <a:r>
              <a:rPr lang="en-US" sz="1600" dirty="0">
                <a:solidFill>
                  <a:schemeClr val="bg1"/>
                </a:solidFill>
              </a:rPr>
              <a:t>Cities like </a:t>
            </a:r>
            <a:r>
              <a:rPr lang="en-US" sz="1600" b="1" dirty="0">
                <a:solidFill>
                  <a:schemeClr val="bg1"/>
                </a:solidFill>
              </a:rPr>
              <a:t>Surat, Lucknow, and Coimbatore</a:t>
            </a:r>
            <a:r>
              <a:rPr lang="en-US" sz="1600" dirty="0">
                <a:solidFill>
                  <a:schemeClr val="bg1"/>
                </a:solidFill>
              </a:rPr>
              <a:t> see steady demand due to business travelers, especially in manufacturing and commercial hubs.</a:t>
            </a:r>
          </a:p>
          <a:p>
            <a:pPr lvl="1"/>
            <a:r>
              <a:rPr lang="en-US" sz="1600" dirty="0">
                <a:solidFill>
                  <a:schemeClr val="bg1"/>
                </a:solidFill>
              </a:rPr>
              <a:t>Conferences, trade fairs, or events create short-term spikes.</a:t>
            </a:r>
          </a:p>
          <a:p>
            <a:pPr lvl="1"/>
            <a:r>
              <a:rPr lang="en-US" sz="1600" dirty="0">
                <a:solidFill>
                  <a:schemeClr val="bg1"/>
                </a:solidFill>
              </a:rPr>
              <a:t>Surat and Vadodara showed </a:t>
            </a:r>
            <a:r>
              <a:rPr lang="en-US" sz="1600" b="1" dirty="0">
                <a:solidFill>
                  <a:schemeClr val="bg1"/>
                </a:solidFill>
              </a:rPr>
              <a:t>April as a key month</a:t>
            </a:r>
            <a:r>
              <a:rPr lang="en-US" sz="1600" dirty="0">
                <a:solidFill>
                  <a:schemeClr val="bg1"/>
                </a:solidFill>
              </a:rPr>
              <a:t>, likely linked to business activity cycles.</a:t>
            </a:r>
          </a:p>
          <a:p>
            <a:pPr lvl="1"/>
            <a:endParaRPr lang="en-US" sz="1600" dirty="0">
              <a:solidFill>
                <a:schemeClr val="bg1"/>
              </a:solidFill>
            </a:endParaRPr>
          </a:p>
          <a:p>
            <a:r>
              <a:rPr lang="en-US" sz="1600" dirty="0">
                <a:solidFill>
                  <a:schemeClr val="bg1"/>
                </a:solidFill>
              </a:rPr>
              <a:t>February emerges as a critical month for demand, with cities like Jaipur (22.09% above target) and Mysore (33.40% above target) performing strongly.</a:t>
            </a:r>
          </a:p>
          <a:p>
            <a:r>
              <a:rPr lang="en-US" sz="1600" dirty="0">
                <a:solidFill>
                  <a:schemeClr val="bg1"/>
                </a:solidFill>
              </a:rPr>
              <a:t>April shows significant business demand in cities like Surat and Vadodara, aligning with local business activity cycles.</a:t>
            </a:r>
          </a:p>
          <a:p>
            <a:r>
              <a:rPr lang="en-US" sz="1600" dirty="0">
                <a:solidFill>
                  <a:schemeClr val="bg1"/>
                </a:solidFill>
              </a:rPr>
              <a:t>Kochi’s high revenue in May (₹3,333,746) reflects seasonal tourism boosts.</a:t>
            </a:r>
          </a:p>
          <a:p>
            <a:pPr marL="457200" lvl="1" indent="0">
              <a:buNone/>
            </a:pPr>
            <a:endParaRPr lang="en-US" sz="1600" dirty="0">
              <a:solidFill>
                <a:schemeClr val="bg1"/>
              </a:solidFill>
            </a:endParaRPr>
          </a:p>
        </p:txBody>
      </p:sp>
      <p:sp>
        <p:nvSpPr>
          <p:cNvPr id="9" name="Title 1">
            <a:extLst>
              <a:ext uri="{FF2B5EF4-FFF2-40B4-BE49-F238E27FC236}">
                <a16:creationId xmlns:a16="http://schemas.microsoft.com/office/drawing/2014/main" id="{3CAFCABB-B628-4801-BC0E-F487CE9D0D57}"/>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mn-lt"/>
              </a:rPr>
              <a:t>2. Tourism vs Business Demand Impact</a:t>
            </a:r>
          </a:p>
        </p:txBody>
      </p:sp>
    </p:spTree>
    <p:extLst>
      <p:ext uri="{BB962C8B-B14F-4D97-AF65-F5344CB8AC3E}">
        <p14:creationId xmlns:p14="http://schemas.microsoft.com/office/powerpoint/2010/main" val="3720170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
        <p:nvSpPr>
          <p:cNvPr id="8" name="Title 7">
            <a:extLst>
              <a:ext uri="{FF2B5EF4-FFF2-40B4-BE49-F238E27FC236}">
                <a16:creationId xmlns:a16="http://schemas.microsoft.com/office/drawing/2014/main" id="{80C7AF68-3300-41DD-8746-09A517286ADD}"/>
              </a:ext>
            </a:extLst>
          </p:cNvPr>
          <p:cNvSpPr>
            <a:spLocks noGrp="1"/>
          </p:cNvSpPr>
          <p:nvPr>
            <p:ph type="title"/>
          </p:nvPr>
        </p:nvSpPr>
        <p:spPr>
          <a:xfrm>
            <a:off x="838200" y="365125"/>
            <a:ext cx="1613452" cy="257727"/>
          </a:xfrm>
        </p:spPr>
        <p:txBody>
          <a:bodyPr>
            <a:normAutofit/>
          </a:bodyPr>
          <a:lstStyle/>
          <a:p>
            <a:r>
              <a:rPr lang="en-US" sz="800" dirty="0"/>
              <a:t>a</a:t>
            </a:r>
            <a:endParaRPr lang="en-IN" sz="800" dirty="0"/>
          </a:p>
        </p:txBody>
      </p:sp>
      <p:sp>
        <p:nvSpPr>
          <p:cNvPr id="6" name="Content Placeholder 3">
            <a:extLst>
              <a:ext uri="{FF2B5EF4-FFF2-40B4-BE49-F238E27FC236}">
                <a16:creationId xmlns:a16="http://schemas.microsoft.com/office/drawing/2014/main" id="{D1527E8F-EA70-4AAA-98B9-E3BF996C23A2}"/>
              </a:ext>
            </a:extLst>
          </p:cNvPr>
          <p:cNvSpPr>
            <a:spLocks noGrp="1"/>
          </p:cNvSpPr>
          <p:nvPr>
            <p:ph idx="1"/>
          </p:nvPr>
        </p:nvSpPr>
        <p:spPr>
          <a:xfrm>
            <a:off x="838199" y="1563757"/>
            <a:ext cx="10346635" cy="4929118"/>
          </a:xfrm>
        </p:spPr>
        <p:txBody>
          <a:bodyPr>
            <a:noAutofit/>
          </a:bodyPr>
          <a:lstStyle/>
          <a:p>
            <a:pPr marL="0" indent="0">
              <a:buNone/>
            </a:pPr>
            <a:r>
              <a:rPr lang="en-US" sz="1800" b="1" dirty="0">
                <a:solidFill>
                  <a:schemeClr val="bg1"/>
                </a:solidFill>
              </a:rPr>
              <a:t>Trends:</a:t>
            </a:r>
          </a:p>
          <a:p>
            <a:r>
              <a:rPr lang="en-US" sz="1600" b="1" dirty="0">
                <a:solidFill>
                  <a:schemeClr val="bg1"/>
                </a:solidFill>
              </a:rPr>
              <a:t>Sustainable Mobility</a:t>
            </a:r>
            <a:r>
              <a:rPr lang="en-US" sz="1600" dirty="0">
                <a:solidFill>
                  <a:schemeClr val="bg1"/>
                </a:solidFill>
              </a:rPr>
              <a:t>: Rising demand for </a:t>
            </a:r>
            <a:r>
              <a:rPr lang="en-US" sz="1600" b="1" dirty="0">
                <a:solidFill>
                  <a:schemeClr val="bg1"/>
                </a:solidFill>
              </a:rPr>
              <a:t>electric vehicles (EVs)</a:t>
            </a:r>
            <a:r>
              <a:rPr lang="en-US" sz="1600" dirty="0">
                <a:solidFill>
                  <a:schemeClr val="bg1"/>
                </a:solidFill>
              </a:rPr>
              <a:t> and green mobility solutions in urban cities.</a:t>
            </a:r>
          </a:p>
          <a:p>
            <a:r>
              <a:rPr lang="en-US" sz="1600" b="1" dirty="0">
                <a:solidFill>
                  <a:schemeClr val="bg1"/>
                </a:solidFill>
              </a:rPr>
              <a:t>Multi-Modal Integration</a:t>
            </a:r>
            <a:r>
              <a:rPr lang="en-US" sz="1600" dirty="0">
                <a:solidFill>
                  <a:schemeClr val="bg1"/>
                </a:solidFill>
              </a:rPr>
              <a:t>: Cities like Kochi and Chandigarh are adopting metro and bus services, creating opportunities for last-mile connectivity.</a:t>
            </a:r>
          </a:p>
          <a:p>
            <a:r>
              <a:rPr lang="en-US" sz="1600" b="1" dirty="0">
                <a:solidFill>
                  <a:schemeClr val="bg1"/>
                </a:solidFill>
              </a:rPr>
              <a:t>Digital Payments &amp; App-Based Services</a:t>
            </a:r>
            <a:r>
              <a:rPr lang="en-US" sz="1600" dirty="0">
                <a:solidFill>
                  <a:schemeClr val="bg1"/>
                </a:solidFill>
              </a:rPr>
              <a:t>: Increased adoption of cashless payments and mobile apps for booking cabs.</a:t>
            </a:r>
          </a:p>
          <a:p>
            <a:r>
              <a:rPr lang="en-US" sz="1600" b="1" dirty="0">
                <a:solidFill>
                  <a:schemeClr val="bg1"/>
                </a:solidFill>
              </a:rPr>
              <a:t>Shared Rides &amp; Micro-Mobility: </a:t>
            </a:r>
            <a:r>
              <a:rPr lang="en-US" sz="1600" dirty="0">
                <a:solidFill>
                  <a:schemeClr val="bg1"/>
                </a:solidFill>
              </a:rPr>
              <a:t>Growing interest in carpooling, shared rides, and electric scooters for shorter trips.</a:t>
            </a:r>
          </a:p>
          <a:p>
            <a:pPr marL="0" indent="0">
              <a:buNone/>
            </a:pPr>
            <a:endParaRPr lang="en-US" sz="1600" b="1" dirty="0">
              <a:solidFill>
                <a:schemeClr val="bg1"/>
              </a:solidFill>
            </a:endParaRPr>
          </a:p>
          <a:p>
            <a:pPr marL="0" indent="0">
              <a:buNone/>
            </a:pPr>
            <a:endParaRPr lang="en-US" sz="1600" b="1" dirty="0">
              <a:solidFill>
                <a:schemeClr val="bg1"/>
              </a:solidFill>
            </a:endParaRPr>
          </a:p>
          <a:p>
            <a:r>
              <a:rPr lang="en-US" sz="1600" dirty="0">
                <a:solidFill>
                  <a:schemeClr val="bg1"/>
                </a:solidFill>
              </a:rPr>
              <a:t>High-frequency contributions (&gt;4 trips) are strongest in cities like Surat (59.42%) and Vadodara (59.44%), reflecting opportunities for shared ride models.</a:t>
            </a:r>
          </a:p>
          <a:p>
            <a:r>
              <a:rPr lang="en-US" sz="1600" dirty="0">
                <a:solidFill>
                  <a:schemeClr val="bg1"/>
                </a:solidFill>
              </a:rPr>
              <a:t>Revenue patterns highlight emerging demand in cities like Jaipur (20.82% revenue contribution) and Kochi (19.61%).</a:t>
            </a:r>
          </a:p>
          <a:p>
            <a:r>
              <a:rPr lang="en-US" sz="1600" dirty="0">
                <a:solidFill>
                  <a:schemeClr val="bg1"/>
                </a:solidFill>
              </a:rPr>
              <a:t>Cities with declining June performance (e.g., Kochi: -28.90%) indicate potential seasonal adaptations.</a:t>
            </a:r>
          </a:p>
        </p:txBody>
      </p:sp>
      <p:sp>
        <p:nvSpPr>
          <p:cNvPr id="9" name="Title 1">
            <a:extLst>
              <a:ext uri="{FF2B5EF4-FFF2-40B4-BE49-F238E27FC236}">
                <a16:creationId xmlns:a16="http://schemas.microsoft.com/office/drawing/2014/main" id="{3CAFCABB-B628-4801-BC0E-F487CE9D0D57}"/>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mn-lt"/>
              </a:rPr>
              <a:t>3. Emerging Mobility Trends and </a:t>
            </a:r>
            <a:r>
              <a:rPr lang="en-US" sz="3200" b="1" dirty="0" err="1">
                <a:solidFill>
                  <a:schemeClr val="bg1"/>
                </a:solidFill>
                <a:latin typeface="+mn-lt"/>
              </a:rPr>
              <a:t>GoodCab’s</a:t>
            </a:r>
            <a:r>
              <a:rPr lang="en-US" sz="3200" b="1" dirty="0">
                <a:solidFill>
                  <a:schemeClr val="bg1"/>
                </a:solidFill>
                <a:latin typeface="+mn-lt"/>
              </a:rPr>
              <a:t> Adaptation</a:t>
            </a:r>
          </a:p>
        </p:txBody>
      </p:sp>
    </p:spTree>
    <p:extLst>
      <p:ext uri="{BB962C8B-B14F-4D97-AF65-F5344CB8AC3E}">
        <p14:creationId xmlns:p14="http://schemas.microsoft.com/office/powerpoint/2010/main" val="1638366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
        <p:nvSpPr>
          <p:cNvPr id="8" name="Title 7">
            <a:extLst>
              <a:ext uri="{FF2B5EF4-FFF2-40B4-BE49-F238E27FC236}">
                <a16:creationId xmlns:a16="http://schemas.microsoft.com/office/drawing/2014/main" id="{80C7AF68-3300-41DD-8746-09A517286ADD}"/>
              </a:ext>
            </a:extLst>
          </p:cNvPr>
          <p:cNvSpPr>
            <a:spLocks noGrp="1"/>
          </p:cNvSpPr>
          <p:nvPr>
            <p:ph type="title"/>
          </p:nvPr>
        </p:nvSpPr>
        <p:spPr>
          <a:xfrm>
            <a:off x="838200" y="365125"/>
            <a:ext cx="1613452" cy="257727"/>
          </a:xfrm>
        </p:spPr>
        <p:txBody>
          <a:bodyPr>
            <a:normAutofit/>
          </a:bodyPr>
          <a:lstStyle/>
          <a:p>
            <a:r>
              <a:rPr lang="en-US" sz="800" dirty="0"/>
              <a:t>a</a:t>
            </a:r>
            <a:endParaRPr lang="en-IN" sz="800" dirty="0"/>
          </a:p>
        </p:txBody>
      </p:sp>
      <p:sp>
        <p:nvSpPr>
          <p:cNvPr id="6" name="Content Placeholder 3">
            <a:extLst>
              <a:ext uri="{FF2B5EF4-FFF2-40B4-BE49-F238E27FC236}">
                <a16:creationId xmlns:a16="http://schemas.microsoft.com/office/drawing/2014/main" id="{D1527E8F-EA70-4AAA-98B9-E3BF996C23A2}"/>
              </a:ext>
            </a:extLst>
          </p:cNvPr>
          <p:cNvSpPr>
            <a:spLocks noGrp="1"/>
          </p:cNvSpPr>
          <p:nvPr>
            <p:ph idx="1"/>
          </p:nvPr>
        </p:nvSpPr>
        <p:spPr>
          <a:xfrm>
            <a:off x="838199" y="1563757"/>
            <a:ext cx="10346635" cy="4929118"/>
          </a:xfrm>
        </p:spPr>
        <p:txBody>
          <a:bodyPr>
            <a:noAutofit/>
          </a:bodyPr>
          <a:lstStyle/>
          <a:p>
            <a:pPr marL="0" indent="0">
              <a:buNone/>
            </a:pPr>
            <a:r>
              <a:rPr lang="en-US" sz="1600" b="1" dirty="0">
                <a:solidFill>
                  <a:schemeClr val="bg1"/>
                </a:solidFill>
              </a:rPr>
              <a:t>Potential Collaborations:</a:t>
            </a:r>
          </a:p>
          <a:p>
            <a:r>
              <a:rPr lang="en-US" sz="1600" b="1" dirty="0">
                <a:solidFill>
                  <a:schemeClr val="bg1"/>
                </a:solidFill>
              </a:rPr>
              <a:t>Hotels and Tourism Agencies</a:t>
            </a:r>
            <a:r>
              <a:rPr lang="en-US" sz="1600" dirty="0">
                <a:solidFill>
                  <a:schemeClr val="bg1"/>
                </a:solidFill>
              </a:rPr>
              <a:t>:</a:t>
            </a:r>
          </a:p>
          <a:p>
            <a:pPr lvl="1"/>
            <a:r>
              <a:rPr lang="en-US" sz="1600" dirty="0">
                <a:solidFill>
                  <a:schemeClr val="bg1"/>
                </a:solidFill>
              </a:rPr>
              <a:t>Tie-ups with hotels in tourist cities (e.g., Jaipur, Kochi) to offer pick-up and drop-off services for guests.</a:t>
            </a:r>
          </a:p>
          <a:p>
            <a:pPr lvl="1"/>
            <a:r>
              <a:rPr lang="en-US" sz="1600" dirty="0">
                <a:solidFill>
                  <a:schemeClr val="bg1"/>
                </a:solidFill>
              </a:rPr>
              <a:t>Joint campaigns with tourism boards to attract travelers.</a:t>
            </a:r>
          </a:p>
          <a:p>
            <a:r>
              <a:rPr lang="en-US" sz="1600" b="1" dirty="0">
                <a:solidFill>
                  <a:schemeClr val="bg1"/>
                </a:solidFill>
              </a:rPr>
              <a:t>Corporate Partnerships</a:t>
            </a:r>
            <a:r>
              <a:rPr lang="en-US" sz="1600" dirty="0">
                <a:solidFill>
                  <a:schemeClr val="bg1"/>
                </a:solidFill>
              </a:rPr>
              <a:t>:</a:t>
            </a:r>
          </a:p>
          <a:p>
            <a:pPr lvl="1"/>
            <a:r>
              <a:rPr lang="en-US" sz="1600" dirty="0">
                <a:solidFill>
                  <a:schemeClr val="bg1"/>
                </a:solidFill>
              </a:rPr>
              <a:t>Partner with local businesses in </a:t>
            </a:r>
            <a:r>
              <a:rPr lang="en-US" sz="1600" b="1" dirty="0">
                <a:solidFill>
                  <a:schemeClr val="bg1"/>
                </a:solidFill>
              </a:rPr>
              <a:t>Surat, Coimbatore, and Lucknow</a:t>
            </a:r>
            <a:r>
              <a:rPr lang="en-US" sz="1600" dirty="0">
                <a:solidFill>
                  <a:schemeClr val="bg1"/>
                </a:solidFill>
              </a:rPr>
              <a:t> to provide employee transportation services.</a:t>
            </a:r>
          </a:p>
          <a:p>
            <a:pPr lvl="1"/>
            <a:r>
              <a:rPr lang="en-US" sz="1600" dirty="0">
                <a:solidFill>
                  <a:schemeClr val="bg1"/>
                </a:solidFill>
              </a:rPr>
              <a:t>Offer corporate subscription packages for daily commuters.</a:t>
            </a:r>
          </a:p>
          <a:p>
            <a:r>
              <a:rPr lang="en-US" sz="1600" b="1" dirty="0">
                <a:solidFill>
                  <a:schemeClr val="bg1"/>
                </a:solidFill>
              </a:rPr>
              <a:t>Event Planners and Venues</a:t>
            </a:r>
            <a:r>
              <a:rPr lang="en-US" sz="1600" dirty="0">
                <a:solidFill>
                  <a:schemeClr val="bg1"/>
                </a:solidFill>
              </a:rPr>
              <a:t>:</a:t>
            </a:r>
          </a:p>
          <a:p>
            <a:pPr lvl="1"/>
            <a:r>
              <a:rPr lang="en-US" sz="1600" dirty="0">
                <a:solidFill>
                  <a:schemeClr val="bg1"/>
                </a:solidFill>
              </a:rPr>
              <a:t>Collaborate with event organizers for weddings, conferences, and exhibitions.</a:t>
            </a:r>
          </a:p>
          <a:p>
            <a:r>
              <a:rPr lang="en-US" sz="1600" b="1" dirty="0">
                <a:solidFill>
                  <a:schemeClr val="bg1"/>
                </a:solidFill>
              </a:rPr>
              <a:t>Local Businesses for Promotions</a:t>
            </a:r>
            <a:r>
              <a:rPr lang="en-US" sz="1600" dirty="0">
                <a:solidFill>
                  <a:schemeClr val="bg1"/>
                </a:solidFill>
              </a:rPr>
              <a:t>:</a:t>
            </a:r>
          </a:p>
          <a:p>
            <a:pPr lvl="1"/>
            <a:r>
              <a:rPr lang="en-US" sz="1600" dirty="0">
                <a:solidFill>
                  <a:schemeClr val="bg1"/>
                </a:solidFill>
              </a:rPr>
              <a:t>Cross-promote with </a:t>
            </a:r>
            <a:r>
              <a:rPr lang="en-US" sz="1600" b="1" dirty="0">
                <a:solidFill>
                  <a:schemeClr val="bg1"/>
                </a:solidFill>
              </a:rPr>
              <a:t>restaurants, shopping malls</a:t>
            </a:r>
            <a:r>
              <a:rPr lang="en-US" sz="1600" dirty="0">
                <a:solidFill>
                  <a:schemeClr val="bg1"/>
                </a:solidFill>
              </a:rPr>
              <a:t>, and entertainment hubs for bundled discounts.</a:t>
            </a:r>
          </a:p>
          <a:p>
            <a:pPr lvl="1"/>
            <a:r>
              <a:rPr lang="en-US" sz="1600" dirty="0">
                <a:solidFill>
                  <a:schemeClr val="bg1"/>
                </a:solidFill>
              </a:rPr>
              <a:t>Example: A partnership offering discounts on cab rides to malls or dining hotspots.</a:t>
            </a:r>
          </a:p>
        </p:txBody>
      </p:sp>
      <p:sp>
        <p:nvSpPr>
          <p:cNvPr id="9" name="Title 1">
            <a:extLst>
              <a:ext uri="{FF2B5EF4-FFF2-40B4-BE49-F238E27FC236}">
                <a16:creationId xmlns:a16="http://schemas.microsoft.com/office/drawing/2014/main" id="{3CAFCABB-B628-4801-BC0E-F487CE9D0D57}"/>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mn-lt"/>
              </a:rPr>
              <a:t>4. Partnership Opportunities with Local Businesses</a:t>
            </a:r>
          </a:p>
        </p:txBody>
      </p:sp>
    </p:spTree>
    <p:extLst>
      <p:ext uri="{BB962C8B-B14F-4D97-AF65-F5344CB8AC3E}">
        <p14:creationId xmlns:p14="http://schemas.microsoft.com/office/powerpoint/2010/main" val="3464858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
        <p:nvSpPr>
          <p:cNvPr id="8" name="Title 7">
            <a:extLst>
              <a:ext uri="{FF2B5EF4-FFF2-40B4-BE49-F238E27FC236}">
                <a16:creationId xmlns:a16="http://schemas.microsoft.com/office/drawing/2014/main" id="{80C7AF68-3300-41DD-8746-09A517286ADD}"/>
              </a:ext>
            </a:extLst>
          </p:cNvPr>
          <p:cNvSpPr>
            <a:spLocks noGrp="1"/>
          </p:cNvSpPr>
          <p:nvPr>
            <p:ph type="title"/>
          </p:nvPr>
        </p:nvSpPr>
        <p:spPr>
          <a:xfrm>
            <a:off x="838200" y="365125"/>
            <a:ext cx="1613452" cy="257727"/>
          </a:xfrm>
        </p:spPr>
        <p:txBody>
          <a:bodyPr>
            <a:normAutofit/>
          </a:bodyPr>
          <a:lstStyle/>
          <a:p>
            <a:r>
              <a:rPr lang="en-US" sz="800" dirty="0"/>
              <a:t>a</a:t>
            </a:r>
            <a:endParaRPr lang="en-IN" sz="800" dirty="0"/>
          </a:p>
        </p:txBody>
      </p:sp>
      <p:sp>
        <p:nvSpPr>
          <p:cNvPr id="6" name="Content Placeholder 3">
            <a:extLst>
              <a:ext uri="{FF2B5EF4-FFF2-40B4-BE49-F238E27FC236}">
                <a16:creationId xmlns:a16="http://schemas.microsoft.com/office/drawing/2014/main" id="{D1527E8F-EA70-4AAA-98B9-E3BF996C23A2}"/>
              </a:ext>
            </a:extLst>
          </p:cNvPr>
          <p:cNvSpPr>
            <a:spLocks noGrp="1"/>
          </p:cNvSpPr>
          <p:nvPr>
            <p:ph idx="1"/>
          </p:nvPr>
        </p:nvSpPr>
        <p:spPr>
          <a:xfrm>
            <a:off x="838199" y="1563757"/>
            <a:ext cx="10346635" cy="4929118"/>
          </a:xfrm>
        </p:spPr>
        <p:txBody>
          <a:bodyPr>
            <a:noAutofit/>
          </a:bodyPr>
          <a:lstStyle/>
          <a:p>
            <a:pPr marL="0" indent="0">
              <a:buNone/>
            </a:pPr>
            <a:r>
              <a:rPr lang="en-US" sz="1800" b="1" dirty="0">
                <a:solidFill>
                  <a:schemeClr val="bg1"/>
                </a:solidFill>
              </a:rPr>
              <a:t>Key Data Points to Collect:</a:t>
            </a:r>
          </a:p>
          <a:p>
            <a:r>
              <a:rPr lang="en-US" sz="1600" b="1" dirty="0">
                <a:solidFill>
                  <a:schemeClr val="bg1"/>
                </a:solidFill>
              </a:rPr>
              <a:t>Passenger Feedback</a:t>
            </a:r>
            <a:r>
              <a:rPr lang="en-US" sz="1600" dirty="0">
                <a:solidFill>
                  <a:schemeClr val="bg1"/>
                </a:solidFill>
              </a:rPr>
              <a:t>: Real-time ratings for driver behavior, vehicle condition, and trip experience.</a:t>
            </a:r>
          </a:p>
          <a:p>
            <a:r>
              <a:rPr lang="en-US" sz="1600" b="1" dirty="0">
                <a:solidFill>
                  <a:schemeClr val="bg1"/>
                </a:solidFill>
              </a:rPr>
              <a:t>Trip Data</a:t>
            </a:r>
            <a:r>
              <a:rPr lang="en-US" sz="1600" dirty="0">
                <a:solidFill>
                  <a:schemeClr val="bg1"/>
                </a:solidFill>
              </a:rPr>
              <a:t>: Trip frequency, key time slots.</a:t>
            </a:r>
          </a:p>
          <a:p>
            <a:r>
              <a:rPr lang="en-US" sz="1600" b="1" dirty="0">
                <a:solidFill>
                  <a:schemeClr val="bg1"/>
                </a:solidFill>
              </a:rPr>
              <a:t>Event Impact Analysis</a:t>
            </a:r>
            <a:r>
              <a:rPr lang="en-US" sz="1600" dirty="0">
                <a:solidFill>
                  <a:schemeClr val="bg1"/>
                </a:solidFill>
              </a:rPr>
              <a:t>: Track trips during local events (festivals, conferences) to predict demand surges.</a:t>
            </a:r>
          </a:p>
          <a:p>
            <a:r>
              <a:rPr lang="en-US" sz="1600" b="1" dirty="0">
                <a:solidFill>
                  <a:schemeClr val="bg1"/>
                </a:solidFill>
              </a:rPr>
              <a:t>Customer Demographics</a:t>
            </a:r>
            <a:r>
              <a:rPr lang="en-US" sz="1600" dirty="0">
                <a:solidFill>
                  <a:schemeClr val="bg1"/>
                </a:solidFill>
              </a:rPr>
              <a:t>: Age group, trip purpose (business or leisure), and spending patterns to tailor marketing campaigns.</a:t>
            </a:r>
          </a:p>
          <a:p>
            <a:r>
              <a:rPr lang="en-US" sz="1600" b="1" dirty="0">
                <a:solidFill>
                  <a:schemeClr val="bg1"/>
                </a:solidFill>
              </a:rPr>
              <a:t>Service Quality Metrics</a:t>
            </a:r>
            <a:r>
              <a:rPr lang="en-US" sz="1600" dirty="0">
                <a:solidFill>
                  <a:schemeClr val="bg1"/>
                </a:solidFill>
              </a:rPr>
              <a:t>: Cancellation rates, wait times, and repeat usage trends.</a:t>
            </a:r>
          </a:p>
          <a:p>
            <a:endParaRPr lang="en-US" sz="1600" dirty="0">
              <a:solidFill>
                <a:schemeClr val="bg1"/>
              </a:solidFill>
            </a:endParaRPr>
          </a:p>
          <a:p>
            <a:pPr marL="0" indent="0">
              <a:buNone/>
            </a:pPr>
            <a:r>
              <a:rPr lang="en-US" sz="1800" b="1" dirty="0">
                <a:solidFill>
                  <a:schemeClr val="bg1"/>
                </a:solidFill>
              </a:rPr>
              <a:t>Strategies for Data-Driven Decisions:</a:t>
            </a:r>
          </a:p>
          <a:p>
            <a:r>
              <a:rPr lang="en-US" sz="1600" b="1" dirty="0">
                <a:solidFill>
                  <a:schemeClr val="bg1"/>
                </a:solidFill>
              </a:rPr>
              <a:t>Customer Surveys</a:t>
            </a:r>
            <a:r>
              <a:rPr lang="en-US" sz="1600" dirty="0">
                <a:solidFill>
                  <a:schemeClr val="bg1"/>
                </a:solidFill>
              </a:rPr>
              <a:t>: Conduct periodic surveys to understand pain points and expectations.</a:t>
            </a:r>
          </a:p>
          <a:p>
            <a:r>
              <a:rPr lang="en-US" sz="1600" b="1" dirty="0">
                <a:solidFill>
                  <a:schemeClr val="bg1"/>
                </a:solidFill>
              </a:rPr>
              <a:t>Real-Time Monitoring</a:t>
            </a:r>
            <a:r>
              <a:rPr lang="en-US" sz="1600" dirty="0">
                <a:solidFill>
                  <a:schemeClr val="bg1"/>
                </a:solidFill>
              </a:rPr>
              <a:t>: Use GPS and app-based insights to track trip efficiency and identify underperforming areas.</a:t>
            </a:r>
          </a:p>
          <a:p>
            <a:endParaRPr lang="en-US" sz="1600" dirty="0">
              <a:solidFill>
                <a:schemeClr val="bg1"/>
              </a:solidFill>
            </a:endParaRPr>
          </a:p>
        </p:txBody>
      </p:sp>
      <p:sp>
        <p:nvSpPr>
          <p:cNvPr id="9" name="Title 1">
            <a:extLst>
              <a:ext uri="{FF2B5EF4-FFF2-40B4-BE49-F238E27FC236}">
                <a16:creationId xmlns:a16="http://schemas.microsoft.com/office/drawing/2014/main" id="{3CAFCABB-B628-4801-BC0E-F487CE9D0D57}"/>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mn-lt"/>
              </a:rPr>
              <a:t>5. Data Collection for Enhanced Decision-Making</a:t>
            </a:r>
          </a:p>
        </p:txBody>
      </p:sp>
    </p:spTree>
    <p:extLst>
      <p:ext uri="{BB962C8B-B14F-4D97-AF65-F5344CB8AC3E}">
        <p14:creationId xmlns:p14="http://schemas.microsoft.com/office/powerpoint/2010/main" val="470353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0" y="-8965"/>
            <a:ext cx="12192000" cy="6858000"/>
          </a:xfrm>
          <a:prstGeom prst="rect">
            <a:avLst/>
          </a:prstGeom>
        </p:spPr>
      </p:pic>
      <p:sp>
        <p:nvSpPr>
          <p:cNvPr id="2" name="Title 1">
            <a:extLst>
              <a:ext uri="{FF2B5EF4-FFF2-40B4-BE49-F238E27FC236}">
                <a16:creationId xmlns:a16="http://schemas.microsoft.com/office/drawing/2014/main" id="{9794CFB3-DA4C-45D3-B937-E38C3347DD9B}"/>
              </a:ext>
            </a:extLst>
          </p:cNvPr>
          <p:cNvSpPr>
            <a:spLocks noGrp="1"/>
          </p:cNvSpPr>
          <p:nvPr>
            <p:ph type="title"/>
          </p:nvPr>
        </p:nvSpPr>
        <p:spPr>
          <a:xfrm>
            <a:off x="676835" y="8965"/>
            <a:ext cx="10515600" cy="1325563"/>
          </a:xfrm>
        </p:spPr>
        <p:txBody>
          <a:bodyPr>
            <a:normAutofit/>
          </a:bodyPr>
          <a:lstStyle/>
          <a:p>
            <a:r>
              <a:rPr lang="en-US" sz="3200" b="1" dirty="0">
                <a:solidFill>
                  <a:schemeClr val="bg1"/>
                </a:solidFill>
                <a:latin typeface="+mn-lt"/>
              </a:rPr>
              <a:t>Recommendations </a:t>
            </a:r>
            <a:endParaRPr lang="en-IN" sz="3200" b="1" dirty="0">
              <a:solidFill>
                <a:schemeClr val="bg1"/>
              </a:solidFill>
              <a:latin typeface="+mn-lt"/>
            </a:endParaRPr>
          </a:p>
        </p:txBody>
      </p:sp>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
        <p:nvSpPr>
          <p:cNvPr id="13" name="Oval 12">
            <a:extLst>
              <a:ext uri="{FF2B5EF4-FFF2-40B4-BE49-F238E27FC236}">
                <a16:creationId xmlns:a16="http://schemas.microsoft.com/office/drawing/2014/main" id="{86A3386F-6AFC-4B44-836B-863DE2A5D1AC}"/>
              </a:ext>
            </a:extLst>
          </p:cNvPr>
          <p:cNvSpPr/>
          <p:nvPr/>
        </p:nvSpPr>
        <p:spPr>
          <a:xfrm>
            <a:off x="1147482" y="5549153"/>
            <a:ext cx="654423" cy="5032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8BDE52A1-DAAC-40F1-8BEC-AC6DF3F2A981}"/>
              </a:ext>
            </a:extLst>
          </p:cNvPr>
          <p:cNvSpPr/>
          <p:nvPr/>
        </p:nvSpPr>
        <p:spPr>
          <a:xfrm flipV="1">
            <a:off x="5082983" y="4312024"/>
            <a:ext cx="663391" cy="4930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DDC507FD-ACAB-44C6-A7DB-A45DA393F550}"/>
              </a:ext>
            </a:extLst>
          </p:cNvPr>
          <p:cNvSpPr/>
          <p:nvPr/>
        </p:nvSpPr>
        <p:spPr>
          <a:xfrm>
            <a:off x="676835" y="1110558"/>
            <a:ext cx="11148782" cy="5262979"/>
          </a:xfrm>
          <a:prstGeom prst="rect">
            <a:avLst/>
          </a:prstGeom>
        </p:spPr>
        <p:txBody>
          <a:bodyPr wrap="square">
            <a:spAutoFit/>
          </a:bodyPr>
          <a:lstStyle/>
          <a:p>
            <a:r>
              <a:rPr lang="en-US" sz="1600" b="1" dirty="0">
                <a:solidFill>
                  <a:schemeClr val="bg1"/>
                </a:solidFill>
              </a:rPr>
              <a:t>Loyalty Programs</a:t>
            </a:r>
            <a:r>
              <a:rPr lang="en-US" sz="1600" dirty="0">
                <a:solidFill>
                  <a:schemeClr val="bg1"/>
                </a:solidFill>
              </a:rPr>
              <a:t>: </a:t>
            </a:r>
          </a:p>
          <a:p>
            <a:r>
              <a:rPr lang="en-US" sz="1600" dirty="0">
                <a:solidFill>
                  <a:schemeClr val="bg1"/>
                </a:solidFill>
              </a:rPr>
              <a:t>          Introduce rewards for frequent users to encourage repeat trips.</a:t>
            </a:r>
          </a:p>
          <a:p>
            <a:r>
              <a:rPr lang="en-US" sz="1600" b="1" dirty="0">
                <a:solidFill>
                  <a:schemeClr val="bg1"/>
                </a:solidFill>
              </a:rPr>
              <a:t>City-Specific Offers</a:t>
            </a:r>
            <a:r>
              <a:rPr lang="en-US" sz="1600" dirty="0">
                <a:solidFill>
                  <a:schemeClr val="bg1"/>
                </a:solidFill>
              </a:rPr>
              <a:t>: </a:t>
            </a:r>
          </a:p>
          <a:p>
            <a:r>
              <a:rPr lang="en-US" sz="1600" dirty="0">
                <a:solidFill>
                  <a:schemeClr val="bg1"/>
                </a:solidFill>
              </a:rPr>
              <a:t>          Adjust pricing strategies in high-fare cities to encourage regular usage.</a:t>
            </a:r>
          </a:p>
          <a:p>
            <a:r>
              <a:rPr lang="en-US" sz="1600" b="1" dirty="0">
                <a:solidFill>
                  <a:schemeClr val="bg1"/>
                </a:solidFill>
              </a:rPr>
              <a:t>Feedback System</a:t>
            </a:r>
            <a:r>
              <a:rPr lang="en-US" sz="1600" dirty="0">
                <a:solidFill>
                  <a:schemeClr val="bg1"/>
                </a:solidFill>
              </a:rPr>
              <a:t>: </a:t>
            </a:r>
          </a:p>
          <a:p>
            <a:r>
              <a:rPr lang="en-US" sz="1600" dirty="0">
                <a:solidFill>
                  <a:schemeClr val="bg1"/>
                </a:solidFill>
              </a:rPr>
              <a:t>          Collect data on customer experience and pain points to improve service quality</a:t>
            </a:r>
          </a:p>
          <a:p>
            <a:r>
              <a:rPr lang="en-US" sz="1600" b="1" dirty="0">
                <a:solidFill>
                  <a:schemeClr val="bg1"/>
                </a:solidFill>
              </a:rPr>
              <a:t>Seasonal Campaigns</a:t>
            </a:r>
            <a:r>
              <a:rPr lang="en-US" sz="1600" dirty="0">
                <a:solidFill>
                  <a:schemeClr val="bg1"/>
                </a:solidFill>
              </a:rPr>
              <a:t>:</a:t>
            </a:r>
          </a:p>
          <a:p>
            <a:pPr lvl="1"/>
            <a:r>
              <a:rPr lang="en-US" sz="1600" dirty="0">
                <a:solidFill>
                  <a:schemeClr val="bg1"/>
                </a:solidFill>
              </a:rPr>
              <a:t>Partner with tourism boards to offer special packages during festival seasons.</a:t>
            </a:r>
          </a:p>
          <a:p>
            <a:pPr lvl="1"/>
            <a:r>
              <a:rPr lang="en-US" sz="1600" dirty="0">
                <a:solidFill>
                  <a:schemeClr val="bg1"/>
                </a:solidFill>
              </a:rPr>
              <a:t>Promote airport and hotel drop-offs in tourist hotspots.</a:t>
            </a:r>
          </a:p>
          <a:p>
            <a:r>
              <a:rPr lang="en-US" sz="1600" b="1" dirty="0">
                <a:solidFill>
                  <a:schemeClr val="bg1"/>
                </a:solidFill>
              </a:rPr>
              <a:t>Business Event Focus</a:t>
            </a:r>
            <a:r>
              <a:rPr lang="en-US" sz="1600" dirty="0">
                <a:solidFill>
                  <a:schemeClr val="bg1"/>
                </a:solidFill>
              </a:rPr>
              <a:t>:</a:t>
            </a:r>
          </a:p>
          <a:p>
            <a:pPr lvl="1"/>
            <a:r>
              <a:rPr lang="en-US" sz="1600" dirty="0">
                <a:solidFill>
                  <a:schemeClr val="bg1"/>
                </a:solidFill>
              </a:rPr>
              <a:t>Collaborate with conference centers and local businesses to ensure ride availability during events.</a:t>
            </a:r>
          </a:p>
          <a:p>
            <a:r>
              <a:rPr lang="en-US" sz="1600" b="1" dirty="0">
                <a:solidFill>
                  <a:schemeClr val="bg1"/>
                </a:solidFill>
              </a:rPr>
              <a:t>Dynamic Pricing</a:t>
            </a:r>
            <a:r>
              <a:rPr lang="en-US" sz="1600" dirty="0">
                <a:solidFill>
                  <a:schemeClr val="bg1"/>
                </a:solidFill>
              </a:rPr>
              <a:t>:</a:t>
            </a:r>
          </a:p>
          <a:p>
            <a:pPr lvl="1"/>
            <a:r>
              <a:rPr lang="en-US" sz="1600" dirty="0">
                <a:solidFill>
                  <a:schemeClr val="bg1"/>
                </a:solidFill>
              </a:rPr>
              <a:t>Offer tailored pricing during low-demand months and premium service packages for high-demand seasons.</a:t>
            </a:r>
          </a:p>
          <a:p>
            <a:r>
              <a:rPr lang="en-US" sz="1600" b="1" dirty="0">
                <a:solidFill>
                  <a:schemeClr val="bg1"/>
                </a:solidFill>
              </a:rPr>
              <a:t>Green Fleet Transition</a:t>
            </a:r>
            <a:r>
              <a:rPr lang="en-US" sz="1600" dirty="0">
                <a:solidFill>
                  <a:schemeClr val="bg1"/>
                </a:solidFill>
              </a:rPr>
              <a:t>:</a:t>
            </a:r>
          </a:p>
          <a:p>
            <a:pPr lvl="1"/>
            <a:r>
              <a:rPr lang="en-US" sz="1600" dirty="0">
                <a:solidFill>
                  <a:schemeClr val="bg1"/>
                </a:solidFill>
              </a:rPr>
              <a:t>Introduce </a:t>
            </a:r>
            <a:r>
              <a:rPr lang="en-US" sz="1600" b="1" dirty="0">
                <a:solidFill>
                  <a:schemeClr val="bg1"/>
                </a:solidFill>
              </a:rPr>
              <a:t>EV options</a:t>
            </a:r>
            <a:r>
              <a:rPr lang="en-US" sz="1600" dirty="0">
                <a:solidFill>
                  <a:schemeClr val="bg1"/>
                </a:solidFill>
              </a:rPr>
              <a:t> to align with sustainability goals.</a:t>
            </a:r>
          </a:p>
          <a:p>
            <a:r>
              <a:rPr lang="en-US" sz="1600" b="1" dirty="0">
                <a:solidFill>
                  <a:schemeClr val="bg1"/>
                </a:solidFill>
              </a:rPr>
              <a:t>Last-Mile Partnerships</a:t>
            </a:r>
            <a:r>
              <a:rPr lang="en-US" sz="1600" dirty="0">
                <a:solidFill>
                  <a:schemeClr val="bg1"/>
                </a:solidFill>
              </a:rPr>
              <a:t>:</a:t>
            </a:r>
          </a:p>
          <a:p>
            <a:pPr lvl="1"/>
            <a:r>
              <a:rPr lang="en-US" sz="1600" dirty="0">
                <a:solidFill>
                  <a:schemeClr val="bg1"/>
                </a:solidFill>
              </a:rPr>
              <a:t>Collaborate with metro stations, airports, and bus terminals to facilitate seamless last-mile travel.</a:t>
            </a:r>
          </a:p>
          <a:p>
            <a:r>
              <a:rPr lang="en-US" sz="1600" b="1" dirty="0">
                <a:solidFill>
                  <a:schemeClr val="bg1"/>
                </a:solidFill>
              </a:rPr>
              <a:t>Shared Mobility</a:t>
            </a:r>
            <a:r>
              <a:rPr lang="en-US" sz="1600" dirty="0">
                <a:solidFill>
                  <a:schemeClr val="bg1"/>
                </a:solidFill>
              </a:rPr>
              <a:t>:</a:t>
            </a:r>
          </a:p>
          <a:p>
            <a:pPr lvl="1"/>
            <a:r>
              <a:rPr lang="en-US" sz="1600" dirty="0">
                <a:solidFill>
                  <a:schemeClr val="bg1"/>
                </a:solidFill>
              </a:rPr>
              <a:t>Launch shared cab services in high-density cities to attract budget-conscious travelers.</a:t>
            </a:r>
          </a:p>
          <a:p>
            <a:r>
              <a:rPr lang="en-US" sz="1600" b="1" dirty="0">
                <a:solidFill>
                  <a:schemeClr val="bg1"/>
                </a:solidFill>
              </a:rPr>
              <a:t>Enhanced Digital Experience</a:t>
            </a:r>
            <a:r>
              <a:rPr lang="en-US" sz="1600" dirty="0">
                <a:solidFill>
                  <a:schemeClr val="bg1"/>
                </a:solidFill>
              </a:rPr>
              <a:t>:</a:t>
            </a:r>
          </a:p>
          <a:p>
            <a:pPr lvl="1"/>
            <a:r>
              <a:rPr lang="en-US" sz="1600" dirty="0">
                <a:solidFill>
                  <a:schemeClr val="bg1"/>
                </a:solidFill>
              </a:rPr>
              <a:t>Offer mobile wallet integrations and subscription plans to boost user adoption..</a:t>
            </a:r>
          </a:p>
        </p:txBody>
      </p:sp>
    </p:spTree>
    <p:extLst>
      <p:ext uri="{BB962C8B-B14F-4D97-AF65-F5344CB8AC3E}">
        <p14:creationId xmlns:p14="http://schemas.microsoft.com/office/powerpoint/2010/main" val="2356988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0" y="-26895"/>
            <a:ext cx="12192000" cy="6858000"/>
          </a:xfrm>
          <a:prstGeom prst="rect">
            <a:avLst/>
          </a:prstGeom>
        </p:spPr>
      </p:pic>
      <p:sp>
        <p:nvSpPr>
          <p:cNvPr id="2" name="Title 1">
            <a:extLst>
              <a:ext uri="{FF2B5EF4-FFF2-40B4-BE49-F238E27FC236}">
                <a16:creationId xmlns:a16="http://schemas.microsoft.com/office/drawing/2014/main" id="{9794CFB3-DA4C-45D3-B937-E38C3347DD9B}"/>
              </a:ext>
            </a:extLst>
          </p:cNvPr>
          <p:cNvSpPr>
            <a:spLocks noGrp="1"/>
          </p:cNvSpPr>
          <p:nvPr>
            <p:ph type="title"/>
          </p:nvPr>
        </p:nvSpPr>
        <p:spPr>
          <a:xfrm>
            <a:off x="820270" y="2438400"/>
            <a:ext cx="10515600" cy="1325563"/>
          </a:xfrm>
        </p:spPr>
        <p:txBody>
          <a:bodyPr>
            <a:normAutofit/>
          </a:bodyPr>
          <a:lstStyle/>
          <a:p>
            <a:pPr algn="ctr"/>
            <a:r>
              <a:rPr lang="en-US" sz="3200" b="1" dirty="0">
                <a:solidFill>
                  <a:schemeClr val="bg1"/>
                </a:solidFill>
                <a:latin typeface="+mn-lt"/>
              </a:rPr>
              <a:t>Thank You</a:t>
            </a:r>
            <a:endParaRPr lang="en-IN" sz="3200" b="1" dirty="0">
              <a:solidFill>
                <a:schemeClr val="bg1"/>
              </a:solidFill>
              <a:latin typeface="+mn-lt"/>
            </a:endParaRPr>
          </a:p>
        </p:txBody>
      </p:sp>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
        <p:nvSpPr>
          <p:cNvPr id="13" name="Oval 12">
            <a:extLst>
              <a:ext uri="{FF2B5EF4-FFF2-40B4-BE49-F238E27FC236}">
                <a16:creationId xmlns:a16="http://schemas.microsoft.com/office/drawing/2014/main" id="{86A3386F-6AFC-4B44-836B-863DE2A5D1AC}"/>
              </a:ext>
            </a:extLst>
          </p:cNvPr>
          <p:cNvSpPr/>
          <p:nvPr/>
        </p:nvSpPr>
        <p:spPr>
          <a:xfrm>
            <a:off x="1147482" y="5549153"/>
            <a:ext cx="654423" cy="5032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8BDE52A1-DAAC-40F1-8BEC-AC6DF3F2A981}"/>
              </a:ext>
            </a:extLst>
          </p:cNvPr>
          <p:cNvSpPr/>
          <p:nvPr/>
        </p:nvSpPr>
        <p:spPr>
          <a:xfrm flipV="1">
            <a:off x="5082983" y="4312024"/>
            <a:ext cx="663391" cy="4930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5930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794CFB3-DA4C-45D3-B937-E38C3347DD9B}"/>
              </a:ext>
            </a:extLst>
          </p:cNvPr>
          <p:cNvSpPr>
            <a:spLocks noGrp="1"/>
          </p:cNvSpPr>
          <p:nvPr>
            <p:ph type="title"/>
          </p:nvPr>
        </p:nvSpPr>
        <p:spPr/>
        <p:txBody>
          <a:bodyPr>
            <a:normAutofit/>
          </a:bodyPr>
          <a:lstStyle/>
          <a:p>
            <a:r>
              <a:rPr lang="en-US" sz="3200" b="1" dirty="0" err="1">
                <a:solidFill>
                  <a:schemeClr val="bg1"/>
                </a:solidFill>
                <a:latin typeface="+mn-lt"/>
              </a:rPr>
              <a:t>Goodcabs</a:t>
            </a:r>
            <a:r>
              <a:rPr lang="en-US" sz="3200" b="1" dirty="0">
                <a:solidFill>
                  <a:schemeClr val="bg1"/>
                </a:solidFill>
                <a:latin typeface="+mn-lt"/>
              </a:rPr>
              <a:t>: Driving Growth in Tier-2 Cities</a:t>
            </a:r>
            <a:endParaRPr lang="en-IN" sz="3200" b="1" dirty="0">
              <a:solidFill>
                <a:schemeClr val="bg1"/>
              </a:solidFill>
              <a:latin typeface="+mn-lt"/>
            </a:endParaRPr>
          </a:p>
        </p:txBody>
      </p:sp>
      <p:sp>
        <p:nvSpPr>
          <p:cNvPr id="4" name="Content Placeholder 3">
            <a:extLst>
              <a:ext uri="{FF2B5EF4-FFF2-40B4-BE49-F238E27FC236}">
                <a16:creationId xmlns:a16="http://schemas.microsoft.com/office/drawing/2014/main" id="{3D75308A-E0DB-4704-B9C3-71ED60E5324D}"/>
              </a:ext>
            </a:extLst>
          </p:cNvPr>
          <p:cNvSpPr>
            <a:spLocks noGrp="1"/>
          </p:cNvSpPr>
          <p:nvPr>
            <p:ph idx="1"/>
          </p:nvPr>
        </p:nvSpPr>
        <p:spPr/>
        <p:txBody>
          <a:bodyPr/>
          <a:lstStyle/>
          <a:p>
            <a:pPr marL="0" indent="0">
              <a:buNone/>
            </a:pPr>
            <a:r>
              <a:rPr lang="en-US" b="1" dirty="0">
                <a:solidFill>
                  <a:schemeClr val="bg1"/>
                </a:solidFill>
              </a:rPr>
              <a:t>Who We Are</a:t>
            </a:r>
            <a:r>
              <a:rPr lang="en-US" dirty="0">
                <a:solidFill>
                  <a:schemeClr val="bg1"/>
                </a:solidFill>
              </a:rPr>
              <a:t>:</a:t>
            </a:r>
          </a:p>
          <a:p>
            <a:r>
              <a:rPr lang="en-US" sz="2000" dirty="0">
                <a:solidFill>
                  <a:schemeClr val="bg1"/>
                </a:solidFill>
              </a:rPr>
              <a:t>A two-year-old cab service company operating in 10 tier-2 cities across India.</a:t>
            </a:r>
          </a:p>
          <a:p>
            <a:r>
              <a:rPr lang="en-US" sz="2000" dirty="0">
                <a:solidFill>
                  <a:schemeClr val="bg1"/>
                </a:solidFill>
              </a:rPr>
              <a:t>Focused on supporting local drivers while ensuring exceptional passenger experiences.</a:t>
            </a:r>
          </a:p>
          <a:p>
            <a:pPr marL="0" indent="0">
              <a:buNone/>
            </a:pPr>
            <a:r>
              <a:rPr lang="en-US" b="1" dirty="0">
                <a:solidFill>
                  <a:schemeClr val="bg1"/>
                </a:solidFill>
              </a:rPr>
              <a:t>   </a:t>
            </a:r>
          </a:p>
          <a:p>
            <a:pPr marL="0" indent="0">
              <a:buNone/>
            </a:pPr>
            <a:r>
              <a:rPr lang="en-US" b="1" dirty="0">
                <a:solidFill>
                  <a:schemeClr val="bg1"/>
                </a:solidFill>
              </a:rPr>
              <a:t>Market Focus</a:t>
            </a:r>
            <a:r>
              <a:rPr lang="en-US" dirty="0">
                <a:solidFill>
                  <a:schemeClr val="bg1"/>
                </a:solidFill>
              </a:rPr>
              <a:t>:</a:t>
            </a:r>
          </a:p>
          <a:p>
            <a:r>
              <a:rPr lang="en-US" sz="2000" dirty="0">
                <a:solidFill>
                  <a:schemeClr val="bg1"/>
                </a:solidFill>
              </a:rPr>
              <a:t>Tier-2 cities with rising demand for urban mobility.</a:t>
            </a:r>
          </a:p>
          <a:p>
            <a:r>
              <a:rPr lang="en-US" sz="2000" dirty="0">
                <a:solidFill>
                  <a:schemeClr val="bg1"/>
                </a:solidFill>
              </a:rPr>
              <a:t>Competitive edge: Personalized services, commitment to local economic growth, and high repeat passenger rates.</a:t>
            </a:r>
          </a:p>
        </p:txBody>
      </p:sp>
      <p:sp>
        <p:nvSpPr>
          <p:cNvPr id="8" name="Rectangle 7">
            <a:extLst>
              <a:ext uri="{FF2B5EF4-FFF2-40B4-BE49-F238E27FC236}">
                <a16:creationId xmlns:a16="http://schemas.microsoft.com/office/drawing/2014/main" id="{98CA4E4A-6DD1-4E7C-A5F0-1E0B3459B923}"/>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Tree>
    <p:extLst>
      <p:ext uri="{BB962C8B-B14F-4D97-AF65-F5344CB8AC3E}">
        <p14:creationId xmlns:p14="http://schemas.microsoft.com/office/powerpoint/2010/main" val="31633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794CFB3-DA4C-45D3-B937-E38C3347DD9B}"/>
              </a:ext>
            </a:extLst>
          </p:cNvPr>
          <p:cNvSpPr>
            <a:spLocks noGrp="1"/>
          </p:cNvSpPr>
          <p:nvPr>
            <p:ph type="title"/>
          </p:nvPr>
        </p:nvSpPr>
        <p:spPr/>
        <p:txBody>
          <a:bodyPr>
            <a:normAutofit/>
          </a:bodyPr>
          <a:lstStyle/>
          <a:p>
            <a:r>
              <a:rPr lang="en-US" sz="3200" b="1" dirty="0">
                <a:solidFill>
                  <a:schemeClr val="bg1"/>
                </a:solidFill>
                <a:latin typeface="+mn-lt"/>
              </a:rPr>
              <a:t>Problem Statement</a:t>
            </a:r>
            <a:endParaRPr lang="en-IN" sz="3200" b="1" dirty="0">
              <a:solidFill>
                <a:schemeClr val="bg1"/>
              </a:solidFill>
              <a:latin typeface="+mn-lt"/>
            </a:endParaRPr>
          </a:p>
        </p:txBody>
      </p:sp>
      <p:sp>
        <p:nvSpPr>
          <p:cNvPr id="4" name="Content Placeholder 3">
            <a:extLst>
              <a:ext uri="{FF2B5EF4-FFF2-40B4-BE49-F238E27FC236}">
                <a16:creationId xmlns:a16="http://schemas.microsoft.com/office/drawing/2014/main" id="{3D75308A-E0DB-4704-B9C3-71ED60E5324D}"/>
              </a:ext>
            </a:extLst>
          </p:cNvPr>
          <p:cNvSpPr>
            <a:spLocks noGrp="1"/>
          </p:cNvSpPr>
          <p:nvPr>
            <p:ph idx="1"/>
          </p:nvPr>
        </p:nvSpPr>
        <p:spPr/>
        <p:txBody>
          <a:bodyPr>
            <a:normAutofit/>
          </a:bodyPr>
          <a:lstStyle/>
          <a:p>
            <a:pPr marL="0" indent="0">
              <a:buNone/>
            </a:pPr>
            <a:r>
              <a:rPr lang="en-US" b="1" dirty="0">
                <a:solidFill>
                  <a:schemeClr val="bg1"/>
                </a:solidFill>
              </a:rPr>
              <a:t>Purpose</a:t>
            </a:r>
            <a:r>
              <a:rPr lang="en-US" dirty="0">
                <a:solidFill>
                  <a:schemeClr val="bg1"/>
                </a:solidFill>
              </a:rPr>
              <a:t>:</a:t>
            </a:r>
          </a:p>
          <a:p>
            <a:r>
              <a:rPr lang="en-US" sz="2000" dirty="0">
                <a:solidFill>
                  <a:schemeClr val="bg1"/>
                </a:solidFill>
              </a:rPr>
              <a:t>Analyze Jan-2024 to Jun-2024 performance across trip volume, passenger satisfaction, repeat passenger rate, and trip distribution.</a:t>
            </a:r>
          </a:p>
          <a:p>
            <a:r>
              <a:rPr lang="en-US" sz="2000" dirty="0">
                <a:solidFill>
                  <a:schemeClr val="bg1"/>
                </a:solidFill>
              </a:rPr>
              <a:t>Meet ambitious growth and customer satisfaction targets through actionable insights.</a:t>
            </a:r>
          </a:p>
          <a:p>
            <a:pPr marL="0" indent="0">
              <a:buNone/>
            </a:pPr>
            <a:endParaRPr lang="en-US" sz="2000" dirty="0">
              <a:solidFill>
                <a:schemeClr val="bg1"/>
              </a:solidFill>
            </a:endParaRPr>
          </a:p>
          <a:p>
            <a:pPr marL="0" indent="0">
              <a:buNone/>
            </a:pPr>
            <a:r>
              <a:rPr lang="en-US" b="1" dirty="0">
                <a:solidFill>
                  <a:schemeClr val="bg1"/>
                </a:solidFill>
              </a:rPr>
              <a:t>Problem Statement</a:t>
            </a:r>
            <a:r>
              <a:rPr lang="en-US" dirty="0">
                <a:solidFill>
                  <a:schemeClr val="bg1"/>
                </a:solidFill>
              </a:rPr>
              <a:t>:</a:t>
            </a:r>
          </a:p>
          <a:p>
            <a:r>
              <a:rPr lang="en-US" sz="2000" dirty="0">
                <a:solidFill>
                  <a:schemeClr val="bg1"/>
                </a:solidFill>
              </a:rPr>
              <a:t>Need data-driven insights to address:</a:t>
            </a:r>
          </a:p>
          <a:p>
            <a:pPr lvl="1"/>
            <a:r>
              <a:rPr lang="en-US" sz="2000" dirty="0">
                <a:solidFill>
                  <a:schemeClr val="bg1"/>
                </a:solidFill>
              </a:rPr>
              <a:t>City-specific performance variations.</a:t>
            </a:r>
          </a:p>
          <a:p>
            <a:pPr lvl="1"/>
            <a:r>
              <a:rPr lang="en-US" sz="2000" dirty="0">
                <a:solidFill>
                  <a:schemeClr val="bg1"/>
                </a:solidFill>
              </a:rPr>
              <a:t>Passenger behavior patterns (new vs. repeat).</a:t>
            </a:r>
          </a:p>
          <a:p>
            <a:pPr lvl="1"/>
            <a:r>
              <a:rPr lang="en-US" sz="2000" dirty="0">
                <a:solidFill>
                  <a:schemeClr val="bg1"/>
                </a:solidFill>
              </a:rPr>
              <a:t>Trends across tourism vs. business cities.</a:t>
            </a:r>
          </a:p>
          <a:p>
            <a:r>
              <a:rPr lang="en-US" sz="2000" dirty="0">
                <a:solidFill>
                  <a:schemeClr val="bg1"/>
                </a:solidFill>
              </a:rPr>
              <a:t>Deliver a self-explanatory dashboard and clear recommendations to guide 2024 strategy.</a:t>
            </a:r>
          </a:p>
        </p:txBody>
      </p:sp>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Tree>
    <p:extLst>
      <p:ext uri="{BB962C8B-B14F-4D97-AF65-F5344CB8AC3E}">
        <p14:creationId xmlns:p14="http://schemas.microsoft.com/office/powerpoint/2010/main" val="416831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
        <p:nvSpPr>
          <p:cNvPr id="5" name="Rectangle 4">
            <a:extLst>
              <a:ext uri="{FF2B5EF4-FFF2-40B4-BE49-F238E27FC236}">
                <a16:creationId xmlns:a16="http://schemas.microsoft.com/office/drawing/2014/main" id="{66A749C6-A058-45C0-BC02-D09F6E41AB69}"/>
              </a:ext>
            </a:extLst>
          </p:cNvPr>
          <p:cNvSpPr/>
          <p:nvPr/>
        </p:nvSpPr>
        <p:spPr>
          <a:xfrm>
            <a:off x="3849756" y="2875720"/>
            <a:ext cx="4492487" cy="13255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u="sng" dirty="0">
                <a:solidFill>
                  <a:schemeClr val="tx1"/>
                </a:solidFill>
              </a:rPr>
              <a:t>Ad-hoc Business Request </a:t>
            </a:r>
            <a:endParaRPr lang="en-IN" sz="2400" b="1" i="1" u="sng" dirty="0">
              <a:solidFill>
                <a:schemeClr val="tx1"/>
              </a:solidFill>
            </a:endParaRPr>
          </a:p>
        </p:txBody>
      </p:sp>
      <p:sp>
        <p:nvSpPr>
          <p:cNvPr id="8" name="Title 7">
            <a:extLst>
              <a:ext uri="{FF2B5EF4-FFF2-40B4-BE49-F238E27FC236}">
                <a16:creationId xmlns:a16="http://schemas.microsoft.com/office/drawing/2014/main" id="{80C7AF68-3300-41DD-8746-09A517286ADD}"/>
              </a:ext>
            </a:extLst>
          </p:cNvPr>
          <p:cNvSpPr>
            <a:spLocks noGrp="1"/>
          </p:cNvSpPr>
          <p:nvPr>
            <p:ph type="title"/>
          </p:nvPr>
        </p:nvSpPr>
        <p:spPr>
          <a:xfrm>
            <a:off x="838200" y="365125"/>
            <a:ext cx="1613452" cy="257727"/>
          </a:xfrm>
        </p:spPr>
        <p:txBody>
          <a:bodyPr>
            <a:normAutofit/>
          </a:bodyPr>
          <a:lstStyle/>
          <a:p>
            <a:r>
              <a:rPr lang="en-US" sz="800" dirty="0"/>
              <a:t>a</a:t>
            </a:r>
            <a:endParaRPr lang="en-IN" sz="800" dirty="0"/>
          </a:p>
        </p:txBody>
      </p:sp>
    </p:spTree>
    <p:extLst>
      <p:ext uri="{BB962C8B-B14F-4D97-AF65-F5344CB8AC3E}">
        <p14:creationId xmlns:p14="http://schemas.microsoft.com/office/powerpoint/2010/main" val="3981059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0" y="-8965"/>
            <a:ext cx="12192000" cy="6858000"/>
          </a:xfrm>
          <a:prstGeom prst="rect">
            <a:avLst/>
          </a:prstGeom>
        </p:spPr>
      </p:pic>
      <p:sp>
        <p:nvSpPr>
          <p:cNvPr id="2" name="Title 1">
            <a:extLst>
              <a:ext uri="{FF2B5EF4-FFF2-40B4-BE49-F238E27FC236}">
                <a16:creationId xmlns:a16="http://schemas.microsoft.com/office/drawing/2014/main" id="{9794CFB3-DA4C-45D3-B937-E38C3347DD9B}"/>
              </a:ext>
            </a:extLst>
          </p:cNvPr>
          <p:cNvSpPr>
            <a:spLocks noGrp="1"/>
          </p:cNvSpPr>
          <p:nvPr>
            <p:ph type="title"/>
          </p:nvPr>
        </p:nvSpPr>
        <p:spPr>
          <a:xfrm>
            <a:off x="838200" y="0"/>
            <a:ext cx="10515600" cy="1325563"/>
          </a:xfrm>
        </p:spPr>
        <p:txBody>
          <a:bodyPr>
            <a:normAutofit/>
          </a:bodyPr>
          <a:lstStyle/>
          <a:p>
            <a:r>
              <a:rPr lang="en-US" sz="3200" b="1" dirty="0">
                <a:solidFill>
                  <a:schemeClr val="bg1"/>
                </a:solidFill>
                <a:latin typeface="+mn-lt"/>
              </a:rPr>
              <a:t>1. City-Level Fare and Trip Summary Report</a:t>
            </a:r>
            <a:endParaRPr lang="en-IN" sz="3200" b="1" dirty="0">
              <a:solidFill>
                <a:schemeClr val="bg1"/>
              </a:solidFill>
              <a:latin typeface="+mn-lt"/>
            </a:endParaRPr>
          </a:p>
        </p:txBody>
      </p:sp>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
        <p:nvSpPr>
          <p:cNvPr id="13" name="Oval 12">
            <a:extLst>
              <a:ext uri="{FF2B5EF4-FFF2-40B4-BE49-F238E27FC236}">
                <a16:creationId xmlns:a16="http://schemas.microsoft.com/office/drawing/2014/main" id="{86A3386F-6AFC-4B44-836B-863DE2A5D1AC}"/>
              </a:ext>
            </a:extLst>
          </p:cNvPr>
          <p:cNvSpPr/>
          <p:nvPr/>
        </p:nvSpPr>
        <p:spPr>
          <a:xfrm>
            <a:off x="1147482" y="5549153"/>
            <a:ext cx="654423" cy="5032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8BDE52A1-DAAC-40F1-8BEC-AC6DF3F2A981}"/>
              </a:ext>
            </a:extLst>
          </p:cNvPr>
          <p:cNvSpPr/>
          <p:nvPr/>
        </p:nvSpPr>
        <p:spPr>
          <a:xfrm flipV="1">
            <a:off x="5082983" y="4312024"/>
            <a:ext cx="663391" cy="4930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15163C6D-4EFD-4B6D-B363-4652910FC0A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0850" y="1479000"/>
            <a:ext cx="5475197" cy="3273545"/>
          </a:xfrm>
          <a:prstGeom prst="rect">
            <a:avLst/>
          </a:prstGeom>
          <a:noFill/>
          <a:ln>
            <a:noFill/>
          </a:ln>
        </p:spPr>
      </p:pic>
      <p:sp>
        <p:nvSpPr>
          <p:cNvPr id="6" name="Content Placeholder 5">
            <a:extLst>
              <a:ext uri="{FF2B5EF4-FFF2-40B4-BE49-F238E27FC236}">
                <a16:creationId xmlns:a16="http://schemas.microsoft.com/office/drawing/2014/main" id="{C632E44E-4EB1-43DC-80BF-5C9B3B84C3FB}"/>
              </a:ext>
            </a:extLst>
          </p:cNvPr>
          <p:cNvSpPr>
            <a:spLocks noGrp="1"/>
          </p:cNvSpPr>
          <p:nvPr>
            <p:ph idx="1"/>
          </p:nvPr>
        </p:nvSpPr>
        <p:spPr>
          <a:xfrm>
            <a:off x="11353800" y="2891292"/>
            <a:ext cx="407894" cy="263151"/>
          </a:xfrm>
        </p:spPr>
        <p:txBody>
          <a:bodyPr>
            <a:normAutofit/>
          </a:bodyPr>
          <a:lstStyle/>
          <a:p>
            <a:r>
              <a:rPr lang="en-US" sz="1100"/>
              <a:t>a</a:t>
            </a:r>
            <a:endParaRPr lang="en-IN" sz="1100"/>
          </a:p>
        </p:txBody>
      </p:sp>
      <p:pic>
        <p:nvPicPr>
          <p:cNvPr id="10" name="Picture 9">
            <a:extLst>
              <a:ext uri="{FF2B5EF4-FFF2-40B4-BE49-F238E27FC236}">
                <a16:creationId xmlns:a16="http://schemas.microsoft.com/office/drawing/2014/main" id="{B8C1B2B3-5ABD-42C4-BC01-87F5CC709C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6326" y="1435786"/>
            <a:ext cx="5501456" cy="3414945"/>
          </a:xfrm>
          <a:prstGeom prst="rect">
            <a:avLst/>
          </a:prstGeom>
        </p:spPr>
      </p:pic>
      <p:sp>
        <p:nvSpPr>
          <p:cNvPr id="12" name="Arrow: Right 11">
            <a:extLst>
              <a:ext uri="{FF2B5EF4-FFF2-40B4-BE49-F238E27FC236}">
                <a16:creationId xmlns:a16="http://schemas.microsoft.com/office/drawing/2014/main" id="{B7F0F839-E0EA-494E-9C9F-073105E1FDDB}"/>
              </a:ext>
            </a:extLst>
          </p:cNvPr>
          <p:cNvSpPr/>
          <p:nvPr/>
        </p:nvSpPr>
        <p:spPr>
          <a:xfrm>
            <a:off x="5746374" y="3065929"/>
            <a:ext cx="409625" cy="29583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7233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0" y="-17930"/>
            <a:ext cx="12192000" cy="6858000"/>
          </a:xfrm>
          <a:prstGeom prst="rect">
            <a:avLst/>
          </a:prstGeom>
        </p:spPr>
      </p:pic>
      <p:sp>
        <p:nvSpPr>
          <p:cNvPr id="2" name="Title 1">
            <a:extLst>
              <a:ext uri="{FF2B5EF4-FFF2-40B4-BE49-F238E27FC236}">
                <a16:creationId xmlns:a16="http://schemas.microsoft.com/office/drawing/2014/main" id="{9794CFB3-DA4C-45D3-B937-E38C3347DD9B}"/>
              </a:ext>
            </a:extLst>
          </p:cNvPr>
          <p:cNvSpPr>
            <a:spLocks noGrp="1"/>
          </p:cNvSpPr>
          <p:nvPr>
            <p:ph type="title"/>
          </p:nvPr>
        </p:nvSpPr>
        <p:spPr>
          <a:xfrm>
            <a:off x="838200" y="0"/>
            <a:ext cx="10515600" cy="1325563"/>
          </a:xfrm>
        </p:spPr>
        <p:txBody>
          <a:bodyPr>
            <a:normAutofit/>
          </a:bodyPr>
          <a:lstStyle/>
          <a:p>
            <a:r>
              <a:rPr lang="en-US" sz="3200" b="1" dirty="0">
                <a:solidFill>
                  <a:schemeClr val="bg1"/>
                </a:solidFill>
                <a:latin typeface="+mn-lt"/>
              </a:rPr>
              <a:t>2. Monthly City-Level Trips Target Performance Report</a:t>
            </a:r>
            <a:endParaRPr lang="en-IN" sz="3200" b="1" dirty="0">
              <a:solidFill>
                <a:schemeClr val="bg1"/>
              </a:solidFill>
              <a:latin typeface="+mn-lt"/>
            </a:endParaRPr>
          </a:p>
        </p:txBody>
      </p:sp>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
        <p:nvSpPr>
          <p:cNvPr id="13" name="Oval 12">
            <a:extLst>
              <a:ext uri="{FF2B5EF4-FFF2-40B4-BE49-F238E27FC236}">
                <a16:creationId xmlns:a16="http://schemas.microsoft.com/office/drawing/2014/main" id="{86A3386F-6AFC-4B44-836B-863DE2A5D1AC}"/>
              </a:ext>
            </a:extLst>
          </p:cNvPr>
          <p:cNvSpPr/>
          <p:nvPr/>
        </p:nvSpPr>
        <p:spPr>
          <a:xfrm>
            <a:off x="1147482" y="5549153"/>
            <a:ext cx="654423" cy="5032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8BDE52A1-DAAC-40F1-8BEC-AC6DF3F2A981}"/>
              </a:ext>
            </a:extLst>
          </p:cNvPr>
          <p:cNvSpPr/>
          <p:nvPr/>
        </p:nvSpPr>
        <p:spPr>
          <a:xfrm flipV="1">
            <a:off x="5082983" y="4312024"/>
            <a:ext cx="663391" cy="4930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73A361CC-7902-40C6-9971-C3C517DF8D9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1035" y="1453402"/>
            <a:ext cx="5247083" cy="4463303"/>
          </a:xfrm>
          <a:prstGeom prst="rect">
            <a:avLst/>
          </a:prstGeom>
          <a:noFill/>
          <a:ln>
            <a:noFill/>
          </a:ln>
        </p:spPr>
      </p:pic>
      <p:pic>
        <p:nvPicPr>
          <p:cNvPr id="5" name="Picture 4">
            <a:extLst>
              <a:ext uri="{FF2B5EF4-FFF2-40B4-BE49-F238E27FC236}">
                <a16:creationId xmlns:a16="http://schemas.microsoft.com/office/drawing/2014/main" id="{A2B33796-AAC1-47AE-A36E-BF3F7E5FB9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761" y="3987427"/>
            <a:ext cx="3533970" cy="2468328"/>
          </a:xfrm>
          <a:prstGeom prst="rect">
            <a:avLst/>
          </a:prstGeom>
        </p:spPr>
      </p:pic>
      <p:pic>
        <p:nvPicPr>
          <p:cNvPr id="9" name="Picture 8">
            <a:extLst>
              <a:ext uri="{FF2B5EF4-FFF2-40B4-BE49-F238E27FC236}">
                <a16:creationId xmlns:a16="http://schemas.microsoft.com/office/drawing/2014/main" id="{8252BBFB-B259-461C-B584-606F2B87C0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9196" y="1093614"/>
            <a:ext cx="3529535" cy="2639517"/>
          </a:xfrm>
          <a:prstGeom prst="rect">
            <a:avLst/>
          </a:prstGeom>
        </p:spPr>
      </p:pic>
      <p:sp>
        <p:nvSpPr>
          <p:cNvPr id="12" name="Arrow: Right 11">
            <a:extLst>
              <a:ext uri="{FF2B5EF4-FFF2-40B4-BE49-F238E27FC236}">
                <a16:creationId xmlns:a16="http://schemas.microsoft.com/office/drawing/2014/main" id="{396525C3-8C3C-42B5-8A87-AEDC65942E00}"/>
              </a:ext>
            </a:extLst>
          </p:cNvPr>
          <p:cNvSpPr/>
          <p:nvPr/>
        </p:nvSpPr>
        <p:spPr>
          <a:xfrm>
            <a:off x="5873257" y="3639062"/>
            <a:ext cx="409625" cy="29583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829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5" y="-17930"/>
            <a:ext cx="12192000" cy="6858000"/>
          </a:xfrm>
          <a:prstGeom prst="rect">
            <a:avLst/>
          </a:prstGeom>
        </p:spPr>
      </p:pic>
      <p:sp>
        <p:nvSpPr>
          <p:cNvPr id="2" name="Title 1">
            <a:extLst>
              <a:ext uri="{FF2B5EF4-FFF2-40B4-BE49-F238E27FC236}">
                <a16:creationId xmlns:a16="http://schemas.microsoft.com/office/drawing/2014/main" id="{9794CFB3-DA4C-45D3-B937-E38C3347DD9B}"/>
              </a:ext>
            </a:extLst>
          </p:cNvPr>
          <p:cNvSpPr>
            <a:spLocks noGrp="1"/>
          </p:cNvSpPr>
          <p:nvPr>
            <p:ph type="title"/>
          </p:nvPr>
        </p:nvSpPr>
        <p:spPr>
          <a:xfrm>
            <a:off x="838200" y="0"/>
            <a:ext cx="10515600" cy="1325563"/>
          </a:xfrm>
        </p:spPr>
        <p:txBody>
          <a:bodyPr>
            <a:normAutofit/>
          </a:bodyPr>
          <a:lstStyle/>
          <a:p>
            <a:r>
              <a:rPr lang="en-US" sz="3200" b="1" dirty="0">
                <a:solidFill>
                  <a:schemeClr val="bg1"/>
                </a:solidFill>
                <a:latin typeface="+mn-lt"/>
              </a:rPr>
              <a:t>3. City-Level Repeat Passenger Trip Frequency Report</a:t>
            </a:r>
            <a:endParaRPr lang="en-IN" sz="3200" b="1" dirty="0">
              <a:solidFill>
                <a:schemeClr val="bg1"/>
              </a:solidFill>
              <a:latin typeface="+mn-lt"/>
            </a:endParaRPr>
          </a:p>
        </p:txBody>
      </p:sp>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
        <p:nvSpPr>
          <p:cNvPr id="13" name="Oval 12">
            <a:extLst>
              <a:ext uri="{FF2B5EF4-FFF2-40B4-BE49-F238E27FC236}">
                <a16:creationId xmlns:a16="http://schemas.microsoft.com/office/drawing/2014/main" id="{86A3386F-6AFC-4B44-836B-863DE2A5D1AC}"/>
              </a:ext>
            </a:extLst>
          </p:cNvPr>
          <p:cNvSpPr/>
          <p:nvPr/>
        </p:nvSpPr>
        <p:spPr>
          <a:xfrm>
            <a:off x="1147482" y="5549153"/>
            <a:ext cx="654423" cy="5032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8BDE52A1-DAAC-40F1-8BEC-AC6DF3F2A981}"/>
              </a:ext>
            </a:extLst>
          </p:cNvPr>
          <p:cNvSpPr/>
          <p:nvPr/>
        </p:nvSpPr>
        <p:spPr>
          <a:xfrm flipV="1">
            <a:off x="5082983" y="4312024"/>
            <a:ext cx="663391" cy="4930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6E42D55A-BD71-40D6-953D-7B092A3091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6505" y="1128692"/>
            <a:ext cx="6151471" cy="2377759"/>
          </a:xfrm>
          <a:prstGeom prst="rect">
            <a:avLst/>
          </a:prstGeom>
          <a:noFill/>
          <a:ln>
            <a:noFill/>
          </a:ln>
        </p:spPr>
      </p:pic>
      <p:pic>
        <p:nvPicPr>
          <p:cNvPr id="5" name="Picture 4">
            <a:extLst>
              <a:ext uri="{FF2B5EF4-FFF2-40B4-BE49-F238E27FC236}">
                <a16:creationId xmlns:a16="http://schemas.microsoft.com/office/drawing/2014/main" id="{7EE0FDFD-805B-47FC-B7D2-4DBBFC6AC4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2439" y="4230090"/>
            <a:ext cx="5347448" cy="2464262"/>
          </a:xfrm>
          <a:prstGeom prst="rect">
            <a:avLst/>
          </a:prstGeom>
        </p:spPr>
      </p:pic>
      <p:sp>
        <p:nvSpPr>
          <p:cNvPr id="6" name="Arrow: Down 5">
            <a:extLst>
              <a:ext uri="{FF2B5EF4-FFF2-40B4-BE49-F238E27FC236}">
                <a16:creationId xmlns:a16="http://schemas.microsoft.com/office/drawing/2014/main" id="{501C14EA-63B3-4DB9-B2AE-4CB91213E3B3}"/>
              </a:ext>
            </a:extLst>
          </p:cNvPr>
          <p:cNvSpPr/>
          <p:nvPr/>
        </p:nvSpPr>
        <p:spPr>
          <a:xfrm>
            <a:off x="3953434" y="3648635"/>
            <a:ext cx="322729" cy="43927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6400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4CA9F4-9321-4AEB-8CA2-70853F645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5" y="-17930"/>
            <a:ext cx="12192000" cy="6858000"/>
          </a:xfrm>
          <a:prstGeom prst="rect">
            <a:avLst/>
          </a:prstGeom>
        </p:spPr>
      </p:pic>
      <p:sp>
        <p:nvSpPr>
          <p:cNvPr id="2" name="Title 1">
            <a:extLst>
              <a:ext uri="{FF2B5EF4-FFF2-40B4-BE49-F238E27FC236}">
                <a16:creationId xmlns:a16="http://schemas.microsoft.com/office/drawing/2014/main" id="{9794CFB3-DA4C-45D3-B937-E38C3347DD9B}"/>
              </a:ext>
            </a:extLst>
          </p:cNvPr>
          <p:cNvSpPr>
            <a:spLocks noGrp="1"/>
          </p:cNvSpPr>
          <p:nvPr>
            <p:ph type="title"/>
          </p:nvPr>
        </p:nvSpPr>
        <p:spPr>
          <a:xfrm>
            <a:off x="838200" y="0"/>
            <a:ext cx="10515600" cy="1325563"/>
          </a:xfrm>
        </p:spPr>
        <p:txBody>
          <a:bodyPr>
            <a:normAutofit/>
          </a:bodyPr>
          <a:lstStyle/>
          <a:p>
            <a:pPr lvl="0"/>
            <a:r>
              <a:rPr lang="en-US" sz="2800" b="1" dirty="0">
                <a:solidFill>
                  <a:schemeClr val="bg1"/>
                </a:solidFill>
                <a:latin typeface="+mn-lt"/>
              </a:rPr>
              <a:t>4. Identify Cities with Highest and </a:t>
            </a:r>
            <a:r>
              <a:rPr lang="en-US" sz="2800" b="1">
                <a:solidFill>
                  <a:schemeClr val="bg1"/>
                </a:solidFill>
                <a:latin typeface="+mn-lt"/>
              </a:rPr>
              <a:t>Lowest Total </a:t>
            </a:r>
            <a:r>
              <a:rPr lang="en-US" sz="2800" b="1" dirty="0">
                <a:solidFill>
                  <a:schemeClr val="bg1"/>
                </a:solidFill>
                <a:latin typeface="+mn-lt"/>
              </a:rPr>
              <a:t>New Passengers</a:t>
            </a:r>
            <a:endParaRPr lang="en-IN" sz="2800" b="1">
              <a:solidFill>
                <a:schemeClr val="bg1"/>
              </a:solidFill>
              <a:latin typeface="+mn-lt"/>
            </a:endParaRPr>
          </a:p>
        </p:txBody>
      </p:sp>
      <p:sp>
        <p:nvSpPr>
          <p:cNvPr id="3" name="Rectangle 2">
            <a:extLst>
              <a:ext uri="{FF2B5EF4-FFF2-40B4-BE49-F238E27FC236}">
                <a16:creationId xmlns:a16="http://schemas.microsoft.com/office/drawing/2014/main" id="{425E8DE0-2416-4536-A890-45123DBBBBB5}"/>
              </a:ext>
            </a:extLst>
          </p:cNvPr>
          <p:cNvSpPr/>
          <p:nvPr/>
        </p:nvSpPr>
        <p:spPr>
          <a:xfrm>
            <a:off x="9782301" y="6581001"/>
            <a:ext cx="2409699" cy="276999"/>
          </a:xfrm>
          <a:prstGeom prst="rect">
            <a:avLst/>
          </a:prstGeom>
        </p:spPr>
        <p:txBody>
          <a:bodyPr wrap="none">
            <a:spAutoFit/>
          </a:bodyPr>
          <a:lstStyle/>
          <a:p>
            <a:r>
              <a:rPr lang="en-IN" sz="1200" b="1" u="sng" dirty="0">
                <a:solidFill>
                  <a:schemeClr val="accent4">
                    <a:lumMod val="20000"/>
                    <a:lumOff val="80000"/>
                  </a:schemeClr>
                </a:solidFill>
              </a:rPr>
              <a:t>Domain:</a:t>
            </a:r>
            <a:r>
              <a:rPr lang="en-IN" sz="1200" u="sng" dirty="0">
                <a:solidFill>
                  <a:schemeClr val="accent4">
                    <a:lumMod val="20000"/>
                    <a:lumOff val="80000"/>
                  </a:schemeClr>
                </a:solidFill>
              </a:rPr>
              <a:t>  Transportation &amp; Mobility</a:t>
            </a:r>
          </a:p>
        </p:txBody>
      </p:sp>
      <p:sp>
        <p:nvSpPr>
          <p:cNvPr id="13" name="Oval 12">
            <a:extLst>
              <a:ext uri="{FF2B5EF4-FFF2-40B4-BE49-F238E27FC236}">
                <a16:creationId xmlns:a16="http://schemas.microsoft.com/office/drawing/2014/main" id="{86A3386F-6AFC-4B44-836B-863DE2A5D1AC}"/>
              </a:ext>
            </a:extLst>
          </p:cNvPr>
          <p:cNvSpPr/>
          <p:nvPr/>
        </p:nvSpPr>
        <p:spPr>
          <a:xfrm>
            <a:off x="1147482" y="5549153"/>
            <a:ext cx="654423" cy="5032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8BDE52A1-DAAC-40F1-8BEC-AC6DF3F2A981}"/>
              </a:ext>
            </a:extLst>
          </p:cNvPr>
          <p:cNvSpPr/>
          <p:nvPr/>
        </p:nvSpPr>
        <p:spPr>
          <a:xfrm flipV="1">
            <a:off x="5082983" y="4312024"/>
            <a:ext cx="663391" cy="4930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F20BC611-EB82-482B-BB45-F1336061F36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74054" y="1664540"/>
            <a:ext cx="3805522" cy="2477154"/>
          </a:xfrm>
          <a:prstGeom prst="rect">
            <a:avLst/>
          </a:prstGeom>
          <a:noFill/>
          <a:ln>
            <a:noFill/>
          </a:ln>
        </p:spPr>
      </p:pic>
      <p:pic>
        <p:nvPicPr>
          <p:cNvPr id="5" name="Picture 4">
            <a:extLst>
              <a:ext uri="{FF2B5EF4-FFF2-40B4-BE49-F238E27FC236}">
                <a16:creationId xmlns:a16="http://schemas.microsoft.com/office/drawing/2014/main" id="{0E279C1C-FFC3-4E47-810E-872C8E1958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8070" y="1495047"/>
            <a:ext cx="4054191" cy="3063505"/>
          </a:xfrm>
          <a:prstGeom prst="rect">
            <a:avLst/>
          </a:prstGeom>
        </p:spPr>
      </p:pic>
      <p:sp>
        <p:nvSpPr>
          <p:cNvPr id="10" name="Arrow: Right 9">
            <a:extLst>
              <a:ext uri="{FF2B5EF4-FFF2-40B4-BE49-F238E27FC236}">
                <a16:creationId xmlns:a16="http://schemas.microsoft.com/office/drawing/2014/main" id="{45058889-1077-4191-8F87-D6DCAACD7C47}"/>
              </a:ext>
            </a:extLst>
          </p:cNvPr>
          <p:cNvSpPr/>
          <p:nvPr/>
        </p:nvSpPr>
        <p:spPr>
          <a:xfrm>
            <a:off x="5161934" y="2721390"/>
            <a:ext cx="409625" cy="30540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02715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903</TotalTime>
  <Words>1882</Words>
  <Application>Microsoft Office PowerPoint</Application>
  <PresentationFormat>Widescreen</PresentationFormat>
  <Paragraphs>201</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PowerPoint Presentation</vt:lpstr>
      <vt:lpstr>Table of Content</vt:lpstr>
      <vt:lpstr>Goodcabs: Driving Growth in Tier-2 Cities</vt:lpstr>
      <vt:lpstr>Problem Statement</vt:lpstr>
      <vt:lpstr>a</vt:lpstr>
      <vt:lpstr>1. City-Level Fare and Trip Summary Report</vt:lpstr>
      <vt:lpstr>2. Monthly City-Level Trips Target Performance Report</vt:lpstr>
      <vt:lpstr>3. City-Level Repeat Passenger Trip Frequency Report</vt:lpstr>
      <vt:lpstr>4. Identify Cities with Highest and Lowest Total New Passengers</vt:lpstr>
      <vt:lpstr>5. Month with Highest Revenue for Each City</vt:lpstr>
      <vt:lpstr>6. Repeat Passenger Rate Analysis</vt:lpstr>
      <vt:lpstr>a</vt:lpstr>
      <vt:lpstr>1. Top 3 and Bottom 3 Performing cities by total trips </vt:lpstr>
      <vt:lpstr>2. Average Fare per Trip by City</vt:lpstr>
      <vt:lpstr>3. Average Ratings by City and Passenger type</vt:lpstr>
      <vt:lpstr>4. Peak and Low Demand Months by City </vt:lpstr>
      <vt:lpstr>5. Weekend Vs Weekday Trip Demand by City </vt:lpstr>
      <vt:lpstr>6. Repeat Passenger Frequency and City Contribution Analysis</vt:lpstr>
      <vt:lpstr>7. Monthly Target Achievement Analysis for Key Metrics</vt:lpstr>
      <vt:lpstr>8. Repeat Passenger Rate (RPR%) by City and Month</vt:lpstr>
      <vt:lpstr>a</vt:lpstr>
      <vt:lpstr>a</vt:lpstr>
      <vt:lpstr>a</vt:lpstr>
      <vt:lpstr>a</vt:lpstr>
      <vt:lpstr>a</vt:lpstr>
      <vt:lpstr>a</vt:lpstr>
      <vt:lpstr>Recommendations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44</cp:revision>
  <dcterms:created xsi:type="dcterms:W3CDTF">2024-12-08T14:11:29Z</dcterms:created>
  <dcterms:modified xsi:type="dcterms:W3CDTF">2024-12-14T17:16:49Z</dcterms:modified>
</cp:coreProperties>
</file>