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61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8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8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593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6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1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5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0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1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4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0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4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54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2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EBA894-8F60-49E1-8067-495EF645BAB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A50A45-D3D4-4812-B6C3-BAF556C2E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BB3E-D0C9-4867-B477-E7AFB5FEF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9F14-441B-48AB-8784-944C648A9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CA29A-6B0A-4403-B881-1990707F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28322" y="315196"/>
            <a:ext cx="11438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 4. Follow-up: Which segment had the most increase in unique products in 2021 vs 2020? The final output contains these fields, segment product_count_2020 product_count_2021 difference 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C6D2E-C43A-4D9A-881C-99A5F916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4" y="1638331"/>
            <a:ext cx="4162425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15F99-D33B-4659-8832-B7732FE9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68" y="3626136"/>
            <a:ext cx="42481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6081E-492A-44D9-9340-07F534F69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46" y="4999924"/>
            <a:ext cx="3895725" cy="1733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53E3BD-C082-4A9F-9413-C2C004036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7" y="1385573"/>
            <a:ext cx="5363779" cy="20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4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28322" y="315196"/>
            <a:ext cx="11438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 5. Get the products that have the highest and lowest manufacturing costs. The final output should contain these fields, </a:t>
            </a:r>
            <a:r>
              <a:rPr lang="en-US" dirty="0" err="1"/>
              <a:t>product_code</a:t>
            </a:r>
            <a:r>
              <a:rPr lang="en-US" dirty="0"/>
              <a:t> product </a:t>
            </a:r>
            <a:r>
              <a:rPr lang="en-US" dirty="0" err="1"/>
              <a:t>manufacturing_cost</a:t>
            </a:r>
            <a:r>
              <a:rPr lang="en-US" dirty="0"/>
              <a:t> 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0AB55-22EA-4AFB-B457-BF2B0179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9" y="1760260"/>
            <a:ext cx="3976067" cy="4845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B128C-2675-415B-8BDF-1AEF9738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85" y="2020955"/>
            <a:ext cx="5267562" cy="126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3DBAAF-BA65-4C73-A3DB-73524F557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17" y="3899330"/>
            <a:ext cx="188595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23D5A-CA0D-4393-845C-71259BA4A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13" y="3899330"/>
            <a:ext cx="1514475" cy="14001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940BBF-2047-4D46-839B-5E9BEB64364D}"/>
              </a:ext>
            </a:extLst>
          </p:cNvPr>
          <p:cNvCxnSpPr/>
          <p:nvPr/>
        </p:nvCxnSpPr>
        <p:spPr>
          <a:xfrm>
            <a:off x="5671930" y="2653746"/>
            <a:ext cx="424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6727E2-6D6A-4B5F-9377-7C46E9635D64}"/>
              </a:ext>
            </a:extLst>
          </p:cNvPr>
          <p:cNvCxnSpPr/>
          <p:nvPr/>
        </p:nvCxnSpPr>
        <p:spPr>
          <a:xfrm>
            <a:off x="5671930" y="2653746"/>
            <a:ext cx="0" cy="174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F2E0AB-34DA-4DA9-9171-8D1715F4E8FF}"/>
              </a:ext>
            </a:extLst>
          </p:cNvPr>
          <p:cNvCxnSpPr/>
          <p:nvPr/>
        </p:nvCxnSpPr>
        <p:spPr>
          <a:xfrm>
            <a:off x="5671930" y="4399722"/>
            <a:ext cx="424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DB376C-32FB-42AF-8A7D-EA2EBBA07446}"/>
              </a:ext>
            </a:extLst>
          </p:cNvPr>
          <p:cNvCxnSpPr/>
          <p:nvPr/>
        </p:nvCxnSpPr>
        <p:spPr>
          <a:xfrm>
            <a:off x="11544207" y="3048000"/>
            <a:ext cx="303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758FD0-62A1-4B0E-A121-99C1D7576426}"/>
              </a:ext>
            </a:extLst>
          </p:cNvPr>
          <p:cNvCxnSpPr/>
          <p:nvPr/>
        </p:nvCxnSpPr>
        <p:spPr>
          <a:xfrm>
            <a:off x="11847443" y="3048000"/>
            <a:ext cx="0" cy="135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F94EC1-CC09-48B6-BDC4-55505465B39F}"/>
              </a:ext>
            </a:extLst>
          </p:cNvPr>
          <p:cNvCxnSpPr/>
          <p:nvPr/>
        </p:nvCxnSpPr>
        <p:spPr>
          <a:xfrm flipH="1">
            <a:off x="11477947" y="4399722"/>
            <a:ext cx="36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01818" y="315196"/>
            <a:ext cx="11438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Generate a report which contains the top 5 customers who received an average high </a:t>
            </a:r>
            <a:r>
              <a:rPr lang="en-US" dirty="0" err="1"/>
              <a:t>pre_invoice_discount_pct</a:t>
            </a:r>
            <a:r>
              <a:rPr lang="en-US" dirty="0"/>
              <a:t> for the fiscal year 2021 and in the Indian market. The final output contains these fields, </a:t>
            </a:r>
            <a:r>
              <a:rPr lang="en-US" dirty="0" err="1"/>
              <a:t>customer_code</a:t>
            </a:r>
            <a:r>
              <a:rPr lang="en-US" dirty="0"/>
              <a:t> customer </a:t>
            </a:r>
            <a:r>
              <a:rPr lang="en-US" dirty="0" err="1"/>
              <a:t>average_discount_percentage</a:t>
            </a:r>
            <a:r>
              <a:rPr lang="en-US" dirty="0"/>
              <a:t> 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3DFE2-B6B8-4603-A8E1-1A9D138CC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3" y="1985962"/>
            <a:ext cx="5090777" cy="3367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C7AD7-28E1-4B19-BA38-46475AFEC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05" y="2232235"/>
            <a:ext cx="4266286" cy="30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01818" y="315196"/>
            <a:ext cx="11438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 Get the complete report of the Gross sales amount for the customer </a:t>
            </a:r>
            <a:r>
              <a:rPr lang="en-US" b="1" dirty="0"/>
              <a:t>“</a:t>
            </a:r>
            <a:r>
              <a:rPr lang="en-US" b="1" dirty="0" err="1"/>
              <a:t>Atliq</a:t>
            </a:r>
            <a:r>
              <a:rPr lang="en-US" b="1" dirty="0"/>
              <a:t> Exclusive” </a:t>
            </a:r>
            <a:r>
              <a:rPr lang="en-US" dirty="0"/>
              <a:t>for each month </a:t>
            </a:r>
            <a:r>
              <a:rPr lang="en-US" b="1" dirty="0"/>
              <a:t>. </a:t>
            </a:r>
            <a:r>
              <a:rPr lang="en-US" dirty="0"/>
              <a:t>This analysis helps to get an idea of low and high-performing months and take strategic decisions. The final report contains these columns: Month Year Gross sales Amount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75E46-7DE3-4FA5-A43B-7DBC9101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7" y="1502672"/>
            <a:ext cx="4735996" cy="3115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636033-E0FD-434E-B89D-64732031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60" y="2660353"/>
            <a:ext cx="8440353" cy="39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0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01818" y="315196"/>
            <a:ext cx="11438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8. In which quarter of 2020, got the maximum </a:t>
            </a:r>
            <a:r>
              <a:rPr lang="en-US" dirty="0" err="1"/>
              <a:t>total_sold_quantity</a:t>
            </a:r>
            <a:r>
              <a:rPr lang="en-US" dirty="0"/>
              <a:t>? The final output contains these fields sorted by the </a:t>
            </a:r>
            <a:r>
              <a:rPr lang="en-US" dirty="0" err="1"/>
              <a:t>total_sold_quantity</a:t>
            </a:r>
            <a:r>
              <a:rPr lang="en-US" dirty="0"/>
              <a:t>, Quarter </a:t>
            </a:r>
            <a:r>
              <a:rPr lang="en-US" dirty="0" err="1"/>
              <a:t>total_sold_quantity</a:t>
            </a:r>
            <a:r>
              <a:rPr lang="en-US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2C6C0-C649-4BAB-B175-31BD6FE0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1" y="1765230"/>
            <a:ext cx="5398020" cy="3299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0DACE-E17A-49B6-B14F-8608A32A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00" y="1792892"/>
            <a:ext cx="4789334" cy="32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3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01818" y="315196"/>
            <a:ext cx="11438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9. Which channel helped to bring more gross sales in the fiscal year 2021 and the percentage of contribution? The final output contains these fields, channel </a:t>
            </a:r>
            <a:r>
              <a:rPr lang="en-US" dirty="0" err="1"/>
              <a:t>gross_sales_mln</a:t>
            </a:r>
            <a:r>
              <a:rPr lang="en-US" dirty="0"/>
              <a:t> percentage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930F-80ED-4036-B078-B314EB879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961527"/>
            <a:ext cx="4610100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A5E53B-CD3F-4ED1-AAE3-E38C06CD1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0" y="4082829"/>
            <a:ext cx="6105525" cy="2676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C8C0B-0B99-482A-8BE0-4982D7CD3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09" y="1291134"/>
            <a:ext cx="4398061" cy="34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01818" y="315196"/>
            <a:ext cx="11438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10. Get the Top 3 products in each division that have a high </a:t>
            </a:r>
            <a:r>
              <a:rPr lang="en-US" dirty="0" err="1"/>
              <a:t>total_sold_quantity</a:t>
            </a:r>
            <a:r>
              <a:rPr lang="en-US" dirty="0"/>
              <a:t> in the </a:t>
            </a:r>
            <a:r>
              <a:rPr lang="en-US" dirty="0" err="1"/>
              <a:t>fiscal_year</a:t>
            </a:r>
            <a:r>
              <a:rPr lang="en-US" dirty="0"/>
              <a:t> 2021? The final output contains these fields: division, </a:t>
            </a:r>
            <a:r>
              <a:rPr lang="en-US" dirty="0" err="1"/>
              <a:t>product_code</a:t>
            </a:r>
            <a:r>
              <a:rPr lang="en-US" dirty="0"/>
              <a:t>, product, </a:t>
            </a:r>
            <a:r>
              <a:rPr lang="en-US" dirty="0" err="1"/>
              <a:t>total_sold_quantity</a:t>
            </a:r>
            <a:r>
              <a:rPr lang="en-US" dirty="0"/>
              <a:t>, </a:t>
            </a:r>
            <a:r>
              <a:rPr lang="en-US" dirty="0" err="1"/>
              <a:t>rank_order</a:t>
            </a:r>
            <a:r>
              <a:rPr lang="en-US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BEEF4-4103-4BB8-A054-3B08FB0D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" y="1208615"/>
            <a:ext cx="5039526" cy="4440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8C2DAB-EC79-4B88-86B1-73E94A3FC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05" y="1733549"/>
            <a:ext cx="6384474" cy="27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2BA4E8-86AF-4A94-BA2E-E52993E1034F}"/>
              </a:ext>
            </a:extLst>
          </p:cNvPr>
          <p:cNvSpPr/>
          <p:nvPr/>
        </p:nvSpPr>
        <p:spPr>
          <a:xfrm>
            <a:off x="1001770" y="870329"/>
            <a:ext cx="106203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🔹 Significant increase in unique products, with 334 in 2021 compared to 245 in 2020, a 36.33% change.</a:t>
            </a:r>
          </a:p>
          <a:p>
            <a:endParaRPr lang="en-US" dirty="0"/>
          </a:p>
          <a:p>
            <a:r>
              <a:rPr lang="en-US" dirty="0"/>
              <a:t>🔹 The "Notebook" segment has the highest product count, with 129 products.</a:t>
            </a:r>
          </a:p>
          <a:p>
            <a:endParaRPr lang="en-US" dirty="0"/>
          </a:p>
          <a:p>
            <a:r>
              <a:rPr lang="en-US" dirty="0"/>
              <a:t>🔹 Storage, Networking and Desktop should be focused to increase sales by providing package deals.</a:t>
            </a:r>
          </a:p>
          <a:p>
            <a:endParaRPr lang="en-US" dirty="0"/>
          </a:p>
          <a:p>
            <a:r>
              <a:rPr lang="en-US" dirty="0"/>
              <a:t>🔹 Accessories segment had the most increase in unique products i.e. 34 in 2021 vs 2020.</a:t>
            </a:r>
          </a:p>
          <a:p>
            <a:endParaRPr lang="en-US" dirty="0"/>
          </a:p>
          <a:p>
            <a:r>
              <a:rPr lang="en-US" dirty="0"/>
              <a:t>🔹 Mouse has the lowest and Personal Desktop has the highest manufacturing cost.</a:t>
            </a:r>
          </a:p>
          <a:p>
            <a:br>
              <a:rPr lang="en-US" dirty="0"/>
            </a:br>
            <a:r>
              <a:rPr lang="en-US" dirty="0"/>
              <a:t>🔹 "Flipkart" leads with the highest average pre-invoice discount percentage at 30.83%.</a:t>
            </a:r>
          </a:p>
          <a:p>
            <a:br>
              <a:rPr lang="en-US" dirty="0"/>
            </a:br>
            <a:r>
              <a:rPr lang="en-US" dirty="0"/>
              <a:t>🔹 Fiscal year 2020's sales dipped in March and April but improved in fiscal year 2021.</a:t>
            </a:r>
            <a:br>
              <a:rPr lang="en-US" dirty="0"/>
            </a:br>
            <a:endParaRPr lang="en-US" dirty="0"/>
          </a:p>
          <a:p>
            <a:r>
              <a:rPr lang="en-US" dirty="0"/>
              <a:t>🔹 Highest sales were found in Nov 2020, while lowest sales were found in Mar 2020.</a:t>
            </a:r>
          </a:p>
          <a:p>
            <a:endParaRPr lang="en-US" dirty="0"/>
          </a:p>
          <a:p>
            <a:r>
              <a:rPr lang="en-US" dirty="0"/>
              <a:t>🔹 In 2021 average sales were constant which means new policies after 2020 were impactful.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🔹 The "Retailer" channel contributes 73.22% of gross sales, making it a major player.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335441-9787-4546-AE9E-2089F23C0ADF}"/>
              </a:ext>
            </a:extLst>
          </p:cNvPr>
          <p:cNvSpPr/>
          <p:nvPr/>
        </p:nvSpPr>
        <p:spPr>
          <a:xfrm>
            <a:off x="1001770" y="355360"/>
            <a:ext cx="6379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𝗞𝗲𝘆 𝗜𝗻𝘀𝗶𝗴𝗵𝘁𝘀 𝗳𝗿𝗼𝗺 𝘁𝗵𝗲 𝗔𝗱 𝗵𝗼𝗰 𝗥𝗲𝗾𝘂𝗲𝘀𝘁𝘀: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976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BFD0B9-FC5F-4575-A9B6-ABC7C29DC3D4}"/>
              </a:ext>
            </a:extLst>
          </p:cNvPr>
          <p:cNvSpPr/>
          <p:nvPr/>
        </p:nvSpPr>
        <p:spPr>
          <a:xfrm>
            <a:off x="1192694" y="818322"/>
            <a:ext cx="1550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Agenda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F2C87-A88D-47D1-87E2-D3ED1C517317}"/>
              </a:ext>
            </a:extLst>
          </p:cNvPr>
          <p:cNvSpPr/>
          <p:nvPr/>
        </p:nvSpPr>
        <p:spPr>
          <a:xfrm>
            <a:off x="1192694" y="166610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Company Overview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Objectives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Data, Request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SQL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Key Insights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936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01EE-1D6B-4FD9-B491-0D3BE777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075" y="3664227"/>
            <a:ext cx="3360333" cy="52519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Company Overview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8CF9-E45C-4CC5-B549-EF1001A38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15" y="4518991"/>
            <a:ext cx="9440034" cy="16797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/>
              <a:t>AtilQ</a:t>
            </a:r>
            <a:r>
              <a:rPr lang="en-US" sz="1600" dirty="0"/>
              <a:t> Hardware is a </a:t>
            </a:r>
            <a:r>
              <a:rPr lang="en-US" sz="1600" b="1" dirty="0"/>
              <a:t>Computer Hardware </a:t>
            </a:r>
            <a:r>
              <a:rPr lang="en-US" sz="1600" dirty="0"/>
              <a:t>and</a:t>
            </a:r>
            <a:r>
              <a:rPr lang="en-US" sz="1600" b="1" dirty="0"/>
              <a:t> Accessory manufacture</a:t>
            </a:r>
            <a:r>
              <a:rPr lang="en-US" sz="1600" dirty="0"/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 company manufactures product under 3 major divisions i.e. </a:t>
            </a:r>
            <a:r>
              <a:rPr lang="en-US" sz="1600" b="1" dirty="0"/>
              <a:t>Networking &amp; Storage, PC, Peripherals &amp; Accessories.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/>
              <a:t>AtilQ</a:t>
            </a:r>
            <a:r>
              <a:rPr lang="en-US" sz="1600" dirty="0"/>
              <a:t> Hardware is operated in </a:t>
            </a:r>
            <a:r>
              <a:rPr lang="en-US" sz="1600" b="1" dirty="0"/>
              <a:t>NA, LATAM, EU, APAC </a:t>
            </a:r>
            <a:r>
              <a:rPr lang="en-US" sz="1600" dirty="0"/>
              <a:t>regions.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0F292-7AA6-4CBA-AA1C-CAC33B244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1" y="367742"/>
            <a:ext cx="11688417" cy="28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01EE-1D6B-4FD9-B491-0D3BE777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075" y="3664227"/>
            <a:ext cx="3360333" cy="52519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Objective	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8CF9-E45C-4CC5-B549-EF1001A38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15" y="4518991"/>
            <a:ext cx="10622524" cy="16797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Analyzing ad-hoc requests, crafting precise SQL queries to extract relevant insights, and presenting these findings in a creative and engaging manner tailored for top-level management. Assisting the management team in gaining deeper insights into the business, enabling data-driven decisions to scale operations effectively.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0F292-7AA6-4CBA-AA1C-CAC33B244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1" y="367742"/>
            <a:ext cx="11688417" cy="28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3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BD1A-F77D-456E-81D0-D31AC44D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7" y="278295"/>
            <a:ext cx="4134678" cy="6033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effectLst/>
              </a:rPr>
              <a:t>Request and Tools </a:t>
            </a:r>
            <a:endParaRPr lang="en-IN" sz="40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BEFE-AAED-4EF8-BEA6-83DF154A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91" y="314738"/>
            <a:ext cx="3857625" cy="45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12FEC-9FD0-4A26-A98F-7BD694C8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65" y="1510334"/>
            <a:ext cx="3695700" cy="509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D30423-98CE-4F71-82C7-18D5E3442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5" y="2268984"/>
            <a:ext cx="1211819" cy="1073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72AF71-34EE-43E6-9958-138C490DE90A}"/>
              </a:ext>
            </a:extLst>
          </p:cNvPr>
          <p:cNvCxnSpPr/>
          <p:nvPr/>
        </p:nvCxnSpPr>
        <p:spPr>
          <a:xfrm rot="10800000" flipV="1">
            <a:off x="7262191" y="5300869"/>
            <a:ext cx="596348" cy="397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4F9F0D-9B4A-4A3F-8806-DF251EDFDD3B}"/>
              </a:ext>
            </a:extLst>
          </p:cNvPr>
          <p:cNvSpPr/>
          <p:nvPr/>
        </p:nvSpPr>
        <p:spPr>
          <a:xfrm>
            <a:off x="5654062" y="5499652"/>
            <a:ext cx="1550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10 Ad hoc request </a:t>
            </a:r>
            <a:endParaRPr lang="en-IN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B0DFC-1DCB-4C2A-B0EC-EDC07E19036C}"/>
              </a:ext>
            </a:extLst>
          </p:cNvPr>
          <p:cNvSpPr/>
          <p:nvPr/>
        </p:nvSpPr>
        <p:spPr>
          <a:xfrm>
            <a:off x="278297" y="1404415"/>
            <a:ext cx="2941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For Analysis and Visualization</a:t>
            </a:r>
            <a:endParaRPr lang="en-IN" sz="16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D51374-8AA1-4EAB-9167-0B25DF770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9" y="4947229"/>
            <a:ext cx="157162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38F10E-BE80-437E-A859-982CF9818F2D}"/>
              </a:ext>
            </a:extLst>
          </p:cNvPr>
          <p:cNvSpPr/>
          <p:nvPr/>
        </p:nvSpPr>
        <p:spPr>
          <a:xfrm>
            <a:off x="212035" y="4207393"/>
            <a:ext cx="25601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For Ad hoc Queries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5302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8F2BB-B620-412A-91E0-607B5DB507E6}"/>
              </a:ext>
            </a:extLst>
          </p:cNvPr>
          <p:cNvSpPr/>
          <p:nvPr/>
        </p:nvSpPr>
        <p:spPr>
          <a:xfrm>
            <a:off x="943670" y="487882"/>
            <a:ext cx="2091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Data 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44C36-0548-409B-B5B1-DBDCCC353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7" y="353983"/>
            <a:ext cx="6669157" cy="60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8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D382E-AAEF-447C-8C6F-67972B96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3589"/>
            <a:ext cx="4996070" cy="3300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68330-917B-46D1-9718-9D319B44F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1" y="2373589"/>
            <a:ext cx="3273836" cy="19333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28322" y="315196"/>
            <a:ext cx="114383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1. Provide the list of markets in which customer "</a:t>
            </a:r>
            <a:r>
              <a:rPr lang="en-US" sz="2000" dirty="0" err="1">
                <a:solidFill>
                  <a:srgbClr val="000000"/>
                </a:solidFill>
              </a:rPr>
              <a:t>Atliq</a:t>
            </a:r>
            <a:r>
              <a:rPr lang="en-US" sz="2000" dirty="0">
                <a:solidFill>
                  <a:srgbClr val="000000"/>
                </a:solidFill>
              </a:rPr>
              <a:t> Exclusive" operates its business in the APAC region.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798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28322" y="315196"/>
            <a:ext cx="11438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 2. What is the percentage of unique product increase in 2021 vs. 2020? The final output contains these fields, unique_products_2020 unique_products_2021 </a:t>
            </a:r>
            <a:r>
              <a:rPr lang="en-US" dirty="0" err="1"/>
              <a:t>percentage_chg</a:t>
            </a:r>
            <a:r>
              <a:rPr lang="en-US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EB52C-EAD2-4389-BFEB-A08D9E073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2" y="1602063"/>
            <a:ext cx="5943954" cy="4466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263D76-1313-4537-82E7-3B101F6AF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71" y="2157827"/>
            <a:ext cx="3739652" cy="33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E5C5D-29D1-4CCC-A017-1DE010575CDA}"/>
              </a:ext>
            </a:extLst>
          </p:cNvPr>
          <p:cNvSpPr/>
          <p:nvPr/>
        </p:nvSpPr>
        <p:spPr>
          <a:xfrm>
            <a:off x="528322" y="315196"/>
            <a:ext cx="11438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 3. Provide a report with all the unique product counts for each segment and sort them in descending order of product counts. The final output contains 2 fields, segment </a:t>
            </a:r>
            <a:r>
              <a:rPr lang="en-US" dirty="0" err="1"/>
              <a:t>product_count</a:t>
            </a:r>
            <a:r>
              <a:rPr lang="en-US" dirty="0"/>
              <a:t> 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037E3-51B7-420C-869E-927F39D30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2" y="2290555"/>
            <a:ext cx="5152521" cy="2201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C7D68-3477-421F-BEEF-BB3A28BF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32" y="2290554"/>
            <a:ext cx="3823790" cy="3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5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250</TotalTime>
  <Words>703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Company Overview</vt:lpstr>
      <vt:lpstr>Objective </vt:lpstr>
      <vt:lpstr>Request and Tools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2024-07-25T13:55:06Z</dcterms:created>
  <dcterms:modified xsi:type="dcterms:W3CDTF">2024-07-29T02:16:09Z</dcterms:modified>
</cp:coreProperties>
</file>