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ebp" ContentType="image/webp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00" r:id="rId5"/>
    <p:sldId id="308" r:id="rId6"/>
    <p:sldId id="309" r:id="rId7"/>
    <p:sldId id="310" r:id="rId8"/>
    <p:sldId id="312" r:id="rId9"/>
    <p:sldId id="311" r:id="rId10"/>
    <p:sldId id="313" r:id="rId11"/>
    <p:sldId id="314" r:id="rId12"/>
    <p:sldId id="315" r:id="rId13"/>
    <p:sldId id="320" r:id="rId14"/>
    <p:sldId id="321" r:id="rId15"/>
    <p:sldId id="322" r:id="rId16"/>
    <p:sldId id="316" r:id="rId17"/>
    <p:sldId id="317" r:id="rId18"/>
    <p:sldId id="318" r:id="rId19"/>
    <p:sldId id="323" r:id="rId20"/>
    <p:sldId id="324" r:id="rId21"/>
    <p:sldId id="325" r:id="rId22"/>
    <p:sldId id="31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2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C669D0-F8F9-909F-F36A-221EAC742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1AC27-49A0-3B4C-5F49-D6641499EF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2F45D-55D9-47BA-9640-E7EB1024F606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AD1BD-C6AD-D1DF-596E-659165024C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A659A-33FC-973A-2DD5-89A959CA8C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2DCA-E9F6-4345-9316-BF42F09A2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69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9C6F8-5F98-E04A-B725-72D1A5FE844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A9608-B288-5444-9C81-49B56A597B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7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A9608-B288-5444-9C81-49B56A597B1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7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6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5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2793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1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9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6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8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9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63" r:id="rId4"/>
    <p:sldLayoutId id="2147483667" r:id="rId5"/>
    <p:sldLayoutId id="2147483668" r:id="rId6"/>
    <p:sldLayoutId id="2147483669" r:id="rId7"/>
    <p:sldLayoutId id="2147483650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54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5407" y="705402"/>
            <a:ext cx="5113983" cy="3034748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latin typeface="Arial Black" panose="020B0A04020102020204" pitchFamily="34" charset="0"/>
              </a:rPr>
              <a:t>Capston</a:t>
            </a:r>
            <a:r>
              <a:rPr lang="en-US" sz="4400" dirty="0">
                <a:latin typeface="Arial Black" panose="020B0A04020102020204" pitchFamily="34" charset="0"/>
              </a:rPr>
              <a:t> Project </a:t>
            </a:r>
            <a:br>
              <a:rPr lang="en-US" dirty="0">
                <a:latin typeface="Arial Black" panose="020B0A04020102020204" pitchFamily="34" charset="0"/>
              </a:rPr>
            </a:br>
            <a:br>
              <a:rPr lang="en-US" dirty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Marketing and Retail Analytics</a:t>
            </a:r>
            <a:endParaRPr lang="en-US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1AB7583-2CE8-B80F-951C-A22324E3E05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" b="1244"/>
          <a:stretch>
            <a:fillRect/>
          </a:stretch>
        </p:blipFill>
        <p:spPr>
          <a:solidFill>
            <a:schemeClr val="accent6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8666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865FC3-5E5A-2CB6-EF6D-0D318425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Aptos" panose="020B0004020202020204" pitchFamily="34" charset="0"/>
              </a:rPr>
              <a:t>Visualizations </a:t>
            </a:r>
            <a:br>
              <a:rPr lang="en-US" sz="4000" dirty="0">
                <a:latin typeface="Aptos" panose="020B0004020202020204" pitchFamily="34" charset="0"/>
              </a:rPr>
            </a:br>
            <a:r>
              <a:rPr lang="en-US" sz="4000" dirty="0">
                <a:latin typeface="Aptos" panose="020B0004020202020204" pitchFamily="34" charset="0"/>
              </a:rPr>
              <a:t>Quantity Pareto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1D7CA-E9C7-0293-D696-D1D3BCE5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52" y="1825625"/>
            <a:ext cx="5166598" cy="4351338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endParaRPr lang="en-US" sz="2000" dirty="0">
              <a:latin typeface="Aptos Narrow" panose="020B00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000" dirty="0">
                <a:latin typeface="Aptos Narrow" panose="020B0004020202020204" pitchFamily="34" charset="0"/>
              </a:rPr>
              <a:t>The product categories of Toys, </a:t>
            </a:r>
            <a:r>
              <a:rPr lang="en-US" sz="2000" dirty="0" err="1">
                <a:latin typeface="Aptos Narrow" panose="020B0004020202020204" pitchFamily="34" charset="0"/>
              </a:rPr>
              <a:t>health_beauty</a:t>
            </a:r>
            <a:r>
              <a:rPr lang="en-US" sz="2000" dirty="0">
                <a:latin typeface="Aptos Narrow" panose="020B0004020202020204" pitchFamily="34" charset="0"/>
              </a:rPr>
              <a:t>, and </a:t>
            </a:r>
            <a:r>
              <a:rPr lang="en-US" sz="2000" dirty="0" err="1">
                <a:latin typeface="Aptos Narrow" panose="020B0004020202020204" pitchFamily="34" charset="0"/>
              </a:rPr>
              <a:t>bed_bath_table</a:t>
            </a:r>
            <a:r>
              <a:rPr lang="en-US" sz="2000" dirty="0">
                <a:latin typeface="Aptos Narrow" panose="020B0004020202020204" pitchFamily="34" charset="0"/>
              </a:rPr>
              <a:t>  represent 80.91% of our total orders.</a:t>
            </a:r>
          </a:p>
          <a:p>
            <a:pPr marL="285750" indent="-285750" algn="just">
              <a:buFontTx/>
              <a:buChar char="-"/>
            </a:pPr>
            <a:r>
              <a:rPr lang="en-US" sz="2000" dirty="0">
                <a:latin typeface="Aptos Narrow" panose="020B0004020202020204" pitchFamily="34" charset="0"/>
              </a:rPr>
              <a:t> Among these, Toys stand out, making up 75.62% of all orders, while the remaining categories combined account for only 24.38%.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76580-2AD8-C4C1-30CB-9530F6DE72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F8D4-A7C9-0844-D18B-0FA128326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601" y="935810"/>
            <a:ext cx="4935783" cy="4986380"/>
          </a:xfrm>
          <a:prstGeom prst="roundRect">
            <a:avLst>
              <a:gd name="adj" fmla="val 260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E54824-8000-D86A-06C7-F979D688E507}"/>
              </a:ext>
            </a:extLst>
          </p:cNvPr>
          <p:cNvCxnSpPr>
            <a:cxnSpLocks/>
          </p:cNvCxnSpPr>
          <p:nvPr/>
        </p:nvCxnSpPr>
        <p:spPr>
          <a:xfrm>
            <a:off x="493541" y="1706563"/>
            <a:ext cx="5943600" cy="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1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865FC3-5E5A-2CB6-EF6D-0D318425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Aptos" panose="020B0004020202020204" pitchFamily="34" charset="0"/>
              </a:rPr>
              <a:t>Visualizations</a:t>
            </a:r>
            <a:br>
              <a:rPr lang="en-US" sz="4000" dirty="0">
                <a:latin typeface="Aptos" panose="020B0004020202020204" pitchFamily="34" charset="0"/>
              </a:rPr>
            </a:br>
            <a:r>
              <a:rPr lang="en-US" sz="4000" dirty="0">
                <a:latin typeface="Aptos" panose="020B0004020202020204" pitchFamily="34" charset="0"/>
              </a:rPr>
              <a:t>Product Category Ordered &gt; 5 Times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1D7CA-E9C7-0293-D696-D1D3BCE5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52" y="1825625"/>
            <a:ext cx="5166598" cy="4351338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endParaRPr lang="en-US" sz="2000" dirty="0">
              <a:latin typeface="Aptos Narrow" panose="020B00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000" dirty="0">
                <a:latin typeface="Aptos Narrow" panose="020B0004020202020204" pitchFamily="34" charset="0"/>
              </a:rPr>
              <a:t>The Toys category leads the way with 72,943 orders, making it the most frequently purchased product type. </a:t>
            </a:r>
          </a:p>
          <a:p>
            <a:pPr marL="285750" indent="-285750" algn="just">
              <a:buFontTx/>
              <a:buChar char="-"/>
            </a:pPr>
            <a:r>
              <a:rPr lang="en-US" sz="2000" dirty="0">
                <a:latin typeface="Aptos Narrow" panose="020B0004020202020204" pitchFamily="34" charset="0"/>
              </a:rPr>
              <a:t>The </a:t>
            </a:r>
            <a:r>
              <a:rPr lang="en-US" sz="2000" dirty="0" err="1">
                <a:latin typeface="Aptos Narrow" panose="020B0004020202020204" pitchFamily="34" charset="0"/>
              </a:rPr>
              <a:t>health_beauty</a:t>
            </a:r>
            <a:r>
              <a:rPr lang="en-US" sz="2000" dirty="0">
                <a:latin typeface="Aptos Narrow" panose="020B0004020202020204" pitchFamily="34" charset="0"/>
              </a:rPr>
              <a:t>, </a:t>
            </a:r>
            <a:r>
              <a:rPr lang="en-US" sz="2000" dirty="0" err="1">
                <a:latin typeface="Aptos Narrow" panose="020B0004020202020204" pitchFamily="34" charset="0"/>
              </a:rPr>
              <a:t>bed_bath_table</a:t>
            </a:r>
            <a:r>
              <a:rPr lang="en-US" sz="2000" dirty="0">
                <a:latin typeface="Aptos Narrow" panose="020B0004020202020204" pitchFamily="34" charset="0"/>
              </a:rPr>
              <a:t>, and </a:t>
            </a:r>
            <a:r>
              <a:rPr lang="en-US" sz="2000" dirty="0" err="1">
                <a:latin typeface="Aptos Narrow" panose="020B0004020202020204" pitchFamily="34" charset="0"/>
              </a:rPr>
              <a:t>sports_leisure</a:t>
            </a:r>
            <a:r>
              <a:rPr lang="en-US" sz="2000" dirty="0">
                <a:latin typeface="Aptos Narrow" panose="020B0004020202020204" pitchFamily="34" charset="0"/>
              </a:rPr>
              <a:t> categories follow in order frequency, indicating that while Toys dominate, these other categories also hold some importance for our overall sales and customer interest.</a:t>
            </a:r>
            <a:endParaRPr lang="en-IN" sz="2000" dirty="0">
              <a:latin typeface="Aptos Narrow" panose="020B00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76580-2AD8-C4C1-30CB-9530F6DE72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8BBDF-8072-2504-1CC1-E1783FB99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86" y="1966913"/>
            <a:ext cx="4626314" cy="4210050"/>
          </a:xfrm>
          <a:prstGeom prst="roundRect">
            <a:avLst>
              <a:gd name="adj" fmla="val 39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1B1A88-454C-9E82-2B40-C763DD2EABC9}"/>
              </a:ext>
            </a:extLst>
          </p:cNvPr>
          <p:cNvCxnSpPr>
            <a:cxnSpLocks/>
          </p:cNvCxnSpPr>
          <p:nvPr/>
        </p:nvCxnSpPr>
        <p:spPr>
          <a:xfrm flipV="1">
            <a:off x="424885" y="1706563"/>
            <a:ext cx="11064240" cy="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47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865FC3-5E5A-2CB6-EF6D-0D318425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557908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Aptos" panose="020B0004020202020204" pitchFamily="34" charset="0"/>
              </a:rPr>
              <a:t>Visualizations </a:t>
            </a:r>
            <a:br>
              <a:rPr lang="en-US" sz="4000" dirty="0">
                <a:latin typeface="Aptos" panose="020B0004020202020204" pitchFamily="34" charset="0"/>
              </a:rPr>
            </a:br>
            <a:r>
              <a:rPr lang="en-US" sz="4000" dirty="0">
                <a:latin typeface="Aptos" panose="020B0004020202020204" pitchFamily="34" charset="0"/>
              </a:rPr>
              <a:t>Market Basket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1D7CA-E9C7-0293-D696-D1D3BCE5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825468"/>
            <a:ext cx="4598504" cy="4502341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n-US" sz="2000" dirty="0">
                <a:latin typeface="Aptos Narrow" panose="020B0004020202020204" pitchFamily="34" charset="0"/>
              </a:rPr>
              <a:t>Market Basket Analysis reveals that the Toys category frequently appears in orders with other specific categories, suggesting patterns of association in customer purchases. </a:t>
            </a:r>
          </a:p>
          <a:p>
            <a:pPr marL="285750" indent="-285750" algn="just">
              <a:buFontTx/>
              <a:buChar char="-"/>
            </a:pPr>
            <a:r>
              <a:rPr lang="en-US" sz="2000" dirty="0">
                <a:latin typeface="Aptos Narrow" panose="020B0004020202020204" pitchFamily="34" charset="0"/>
              </a:rPr>
              <a:t>Along with Toys, the categories often ordered together include </a:t>
            </a:r>
            <a:r>
              <a:rPr lang="en-US" sz="2000" dirty="0" err="1">
                <a:latin typeface="Aptos Narrow" panose="020B0004020202020204" pitchFamily="34" charset="0"/>
              </a:rPr>
              <a:t>bed_bath_table</a:t>
            </a:r>
            <a:r>
              <a:rPr lang="en-US" sz="2000" dirty="0">
                <a:latin typeface="Aptos Narrow" panose="020B0004020202020204" pitchFamily="34" charset="0"/>
              </a:rPr>
              <a:t>, </a:t>
            </a:r>
            <a:r>
              <a:rPr lang="en-US" sz="2000" dirty="0" err="1">
                <a:latin typeface="Aptos Narrow" panose="020B0004020202020204" pitchFamily="34" charset="0"/>
              </a:rPr>
              <a:t>furniture_decor</a:t>
            </a:r>
            <a:r>
              <a:rPr lang="en-US" sz="2000" dirty="0">
                <a:latin typeface="Aptos Narrow" panose="020B0004020202020204" pitchFamily="34" charset="0"/>
              </a:rPr>
              <a:t>, </a:t>
            </a:r>
            <a:r>
              <a:rPr lang="en-US" sz="2000" dirty="0" err="1">
                <a:latin typeface="Aptos Narrow" panose="020B0004020202020204" pitchFamily="34" charset="0"/>
              </a:rPr>
              <a:t>computer_accessories</a:t>
            </a:r>
            <a:r>
              <a:rPr lang="en-US" sz="2000" dirty="0">
                <a:latin typeface="Aptos Narrow" panose="020B0004020202020204" pitchFamily="34" charset="0"/>
              </a:rPr>
              <a:t>, and </a:t>
            </a:r>
            <a:r>
              <a:rPr lang="en-US" sz="2000" dirty="0" err="1">
                <a:latin typeface="Aptos Narrow" panose="020B0004020202020204" pitchFamily="34" charset="0"/>
              </a:rPr>
              <a:t>health_beauty</a:t>
            </a:r>
            <a:r>
              <a:rPr lang="en-US" sz="2000" dirty="0">
                <a:latin typeface="Aptos Narrow" panose="020B0004020202020204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2000" dirty="0">
                <a:latin typeface="Aptos Narrow" panose="020B0004020202020204" pitchFamily="34" charset="0"/>
              </a:rPr>
              <a:t> This insight can guide targeted marketing efforts, cross-selling strategies, and product placement to capitalize on these commonly associated categories.</a:t>
            </a:r>
            <a:endParaRPr lang="en-IN" sz="2000" dirty="0">
              <a:latin typeface="Aptos Narrow" panose="020B00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76580-2AD8-C4C1-30CB-9530F6DE72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Screen Recording 4">
            <a:hlinkClick r:id="" action="ppaction://media"/>
            <a:extLst>
              <a:ext uri="{FF2B5EF4-FFF2-40B4-BE49-F238E27FC236}">
                <a16:creationId xmlns:a16="http://schemas.microsoft.com/office/drawing/2014/main" id="{7CB2D564-F780-E378-80B8-7E3FF5893A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28645" y="736401"/>
            <a:ext cx="5938469" cy="5591416"/>
          </a:xfrm>
          <a:prstGeom prst="roundRect">
            <a:avLst>
              <a:gd name="adj" fmla="val 25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03CEC7-6CEE-E345-BB58-D06E68A82DE6}"/>
              </a:ext>
            </a:extLst>
          </p:cNvPr>
          <p:cNvCxnSpPr>
            <a:cxnSpLocks/>
          </p:cNvCxnSpPr>
          <p:nvPr/>
        </p:nvCxnSpPr>
        <p:spPr>
          <a:xfrm>
            <a:off x="424885" y="1758462"/>
            <a:ext cx="5303520" cy="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6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8D247-2C7D-1DC0-87DE-679FF2F4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Key Insights Summary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C4F4DE-D9CA-715C-BE42-E530DCAE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947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ptos Narrow" panose="020B0004020202020204" pitchFamily="34" charset="0"/>
              </a:rPr>
              <a:t>Pareto Principle in Revenue</a:t>
            </a:r>
            <a:r>
              <a:rPr lang="en-US" sz="2000" dirty="0">
                <a:latin typeface="Aptos Narrow" panose="020B0004020202020204" pitchFamily="34" charset="0"/>
              </a:rPr>
              <a:t>: Toys, while accounting for only 20% of our product range, generate a remarkable 80% of the revenue, highlighting a disproportionate contribution to our earnings.</a:t>
            </a:r>
          </a:p>
          <a:p>
            <a:r>
              <a:rPr lang="en-US" sz="2000" b="1" dirty="0">
                <a:latin typeface="Aptos Narrow" panose="020B0004020202020204" pitchFamily="34" charset="0"/>
              </a:rPr>
              <a:t>Demand for High-Value Products</a:t>
            </a:r>
            <a:r>
              <a:rPr lang="en-US" sz="2000" dirty="0">
                <a:latin typeface="Aptos Narrow" panose="020B0004020202020204" pitchFamily="34" charset="0"/>
              </a:rPr>
              <a:t>: Despite their higher prices, certain products continue to be top sellers, indicating that customers are willing to pay a premium for quality or specific features.</a:t>
            </a:r>
          </a:p>
          <a:p>
            <a:r>
              <a:rPr lang="en-US" sz="2000" b="1" dirty="0">
                <a:latin typeface="Aptos Narrow" panose="020B0004020202020204" pitchFamily="34" charset="0"/>
              </a:rPr>
              <a:t>Category Associations in Orders</a:t>
            </a:r>
            <a:r>
              <a:rPr lang="en-US" sz="2000" dirty="0">
                <a:latin typeface="Aptos Narrow" panose="020B0004020202020204" pitchFamily="34" charset="0"/>
              </a:rPr>
              <a:t>: In addition to Toys, products from </a:t>
            </a:r>
            <a:r>
              <a:rPr lang="en-US" sz="2000" dirty="0" err="1">
                <a:latin typeface="Aptos Narrow" panose="020B0004020202020204" pitchFamily="34" charset="0"/>
              </a:rPr>
              <a:t>bed_bath_table</a:t>
            </a:r>
            <a:r>
              <a:rPr lang="en-US" sz="2000" dirty="0">
                <a:latin typeface="Aptos Narrow" panose="020B0004020202020204" pitchFamily="34" charset="0"/>
              </a:rPr>
              <a:t>, </a:t>
            </a:r>
            <a:r>
              <a:rPr lang="en-US" sz="2000" dirty="0" err="1">
                <a:latin typeface="Aptos Narrow" panose="020B0004020202020204" pitchFamily="34" charset="0"/>
              </a:rPr>
              <a:t>furniture_decor</a:t>
            </a:r>
            <a:r>
              <a:rPr lang="en-US" sz="2000" dirty="0">
                <a:latin typeface="Aptos Narrow" panose="020B0004020202020204" pitchFamily="34" charset="0"/>
              </a:rPr>
              <a:t>, </a:t>
            </a:r>
            <a:r>
              <a:rPr lang="en-US" sz="2000" dirty="0" err="1">
                <a:latin typeface="Aptos Narrow" panose="020B0004020202020204" pitchFamily="34" charset="0"/>
              </a:rPr>
              <a:t>computer_accessories</a:t>
            </a:r>
            <a:r>
              <a:rPr lang="en-US" sz="2000" dirty="0">
                <a:latin typeface="Aptos Narrow" panose="020B0004020202020204" pitchFamily="34" charset="0"/>
              </a:rPr>
              <a:t>, and </a:t>
            </a:r>
            <a:r>
              <a:rPr lang="en-US" sz="2000" dirty="0" err="1">
                <a:latin typeface="Aptos Narrow" panose="020B0004020202020204" pitchFamily="34" charset="0"/>
              </a:rPr>
              <a:t>health_beauty</a:t>
            </a:r>
            <a:r>
              <a:rPr lang="en-US" sz="2000" dirty="0">
                <a:latin typeface="Aptos Narrow" panose="020B0004020202020204" pitchFamily="34" charset="0"/>
              </a:rPr>
              <a:t> are frequently ordered, suggesting a broad range of customer interests.</a:t>
            </a:r>
          </a:p>
          <a:p>
            <a:r>
              <a:rPr lang="en-US" sz="2000" b="1" dirty="0">
                <a:latin typeface="Aptos Narrow" panose="020B0004020202020204" pitchFamily="34" charset="0"/>
              </a:rPr>
              <a:t>Market Basket Trends</a:t>
            </a:r>
            <a:r>
              <a:rPr lang="en-US" sz="2000" dirty="0">
                <a:latin typeface="Aptos Narrow" panose="020B0004020202020204" pitchFamily="34" charset="0"/>
              </a:rPr>
              <a:t>: These key categories, whether individually or in combination with Toys, consistently appear in customers' baskets, pointing to common purchase patterns and opportunities for cross-selling and promotional strategies.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51400D-A5B1-7DF5-73CA-6C020EFD7A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760EDE-B6DF-8D1E-5DC0-934C82EDD702}"/>
              </a:ext>
            </a:extLst>
          </p:cNvPr>
          <p:cNvCxnSpPr>
            <a:cxnSpLocks/>
          </p:cNvCxnSpPr>
          <p:nvPr/>
        </p:nvCxnSpPr>
        <p:spPr>
          <a:xfrm>
            <a:off x="426720" y="1477109"/>
            <a:ext cx="11338560" cy="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41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36B3-6688-F44F-0765-B9F7F44F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A788F-A96A-BC1E-FBB1-D5901D496D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06AE88-1918-1ACA-1721-6BCCDA7473A8}"/>
              </a:ext>
            </a:extLst>
          </p:cNvPr>
          <p:cNvSpPr txBox="1">
            <a:spLocks/>
          </p:cNvSpPr>
          <p:nvPr/>
        </p:nvSpPr>
        <p:spPr>
          <a:xfrm>
            <a:off x="838200" y="1640241"/>
            <a:ext cx="10515600" cy="49019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latin typeface="Aptos Narrow" panose="020B0004020202020204" pitchFamily="34" charset="0"/>
              </a:rPr>
              <a:t>Optimize Inventory for High-Revenue Categories</a:t>
            </a:r>
            <a:r>
              <a:rPr lang="en-US" sz="2000" dirty="0">
                <a:latin typeface="Aptos Narrow" panose="020B0004020202020204" pitchFamily="34" charset="0"/>
              </a:rPr>
              <a:t>: Prioritize inventory management for categories that generate over 80% of the revenue, ensuring consistent product availability and reducing stockouts.</a:t>
            </a:r>
          </a:p>
          <a:p>
            <a:pPr algn="just"/>
            <a:r>
              <a:rPr lang="en-US" sz="2000" b="1" dirty="0">
                <a:latin typeface="Aptos Narrow" panose="020B0004020202020204" pitchFamily="34" charset="0"/>
              </a:rPr>
              <a:t>Leverage Customer Segmentation for Toys</a:t>
            </a:r>
            <a:r>
              <a:rPr lang="en-US" sz="2000" dirty="0">
                <a:latin typeface="Aptos Narrow" panose="020B0004020202020204" pitchFamily="34" charset="0"/>
              </a:rPr>
              <a:t>: Given that Toys is the most ordered category, develop targeted marketing campaigns and special offers to attract and retain customers who frequently purchase toys.</a:t>
            </a:r>
          </a:p>
          <a:p>
            <a:pPr algn="just"/>
            <a:r>
              <a:rPr lang="en-US" sz="2000" b="1" dirty="0">
                <a:latin typeface="Aptos Narrow" panose="020B0004020202020204" pitchFamily="34" charset="0"/>
              </a:rPr>
              <a:t>Promote Cross-Selling with Discounts</a:t>
            </a:r>
            <a:r>
              <a:rPr lang="en-US" sz="2000" dirty="0">
                <a:latin typeface="Aptos Narrow" panose="020B0004020202020204" pitchFamily="34" charset="0"/>
              </a:rPr>
              <a:t>: To encourage customers to purchase across categories, offer promotional codes or discounts for items frequently ordered in combination, such as Toys with </a:t>
            </a:r>
            <a:r>
              <a:rPr lang="en-US" sz="2000" dirty="0" err="1">
                <a:latin typeface="Aptos Narrow" panose="020B0004020202020204" pitchFamily="34" charset="0"/>
              </a:rPr>
              <a:t>bed_bath_table</a:t>
            </a:r>
            <a:r>
              <a:rPr lang="en-US" sz="2000" dirty="0">
                <a:latin typeface="Aptos Narrow" panose="020B0004020202020204" pitchFamily="34" charset="0"/>
              </a:rPr>
              <a:t> and </a:t>
            </a:r>
            <a:r>
              <a:rPr lang="en-US" sz="2000" dirty="0" err="1">
                <a:latin typeface="Aptos Narrow" panose="020B0004020202020204" pitchFamily="34" charset="0"/>
              </a:rPr>
              <a:t>furniture_decor</a:t>
            </a:r>
            <a:r>
              <a:rPr lang="en-US" sz="2000" dirty="0">
                <a:latin typeface="Aptos Narrow" panose="020B0004020202020204" pitchFamily="34" charset="0"/>
              </a:rPr>
              <a:t>. This strategy could drive larger basket sizes and increase overall sales.</a:t>
            </a:r>
          </a:p>
          <a:p>
            <a:pPr algn="just"/>
            <a:r>
              <a:rPr lang="en-US" sz="2000" b="1" dirty="0">
                <a:latin typeface="Aptos Narrow" panose="020B0004020202020204" pitchFamily="34" charset="0"/>
              </a:rPr>
              <a:t>Streamline Inventory by Reducing Low-Performing Subcategories</a:t>
            </a:r>
            <a:r>
              <a:rPr lang="en-US" sz="2000" dirty="0">
                <a:latin typeface="Aptos Narrow" panose="020B0004020202020204" pitchFamily="34" charset="0"/>
              </a:rPr>
              <a:t>: To improve efficiency and reduce costs, consider phasing out subcategories with minimal sales, allowing more focus on top-selling items and freeing up resources for high-demand products.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586B1-1308-1BB8-CC3B-DED324EFB725}"/>
              </a:ext>
            </a:extLst>
          </p:cNvPr>
          <p:cNvCxnSpPr>
            <a:cxnSpLocks/>
          </p:cNvCxnSpPr>
          <p:nvPr/>
        </p:nvCxnSpPr>
        <p:spPr>
          <a:xfrm>
            <a:off x="426720" y="1463040"/>
            <a:ext cx="11338560" cy="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815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EEFE-3603-56A9-02FC-A2488A18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Appendix – Data Sources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C4DE326-984D-AAB9-343E-059CE0166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1524000"/>
            <a:ext cx="10515600" cy="49688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sz="2000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ptos Narrow" panose="020B0004020202020204" pitchFamily="34" charset="0"/>
              </a:rPr>
              <a:t>Here’s an overview of our data dictionary, which includes key information categories:</a:t>
            </a:r>
          </a:p>
          <a:p>
            <a:pPr marL="0" indent="0">
              <a:buNone/>
            </a:pPr>
            <a:endParaRPr lang="en-US" sz="900" dirty="0">
              <a:latin typeface="Aptos Narrow" panose="020B0004020202020204" pitchFamily="34" charset="0"/>
            </a:endParaRPr>
          </a:p>
          <a:p>
            <a:pPr lvl="1"/>
            <a:r>
              <a:rPr lang="en-US" sz="2000" b="1" dirty="0">
                <a:latin typeface="Aptos Narrow" panose="020B0004020202020204" pitchFamily="34" charset="0"/>
              </a:rPr>
              <a:t>Orders Data</a:t>
            </a:r>
            <a:r>
              <a:rPr lang="en-US" sz="2000" dirty="0">
                <a:latin typeface="Aptos Narrow" panose="020B0004020202020204" pitchFamily="34" charset="0"/>
              </a:rPr>
              <a:t>: Information about customer orders, including status and timestamps.</a:t>
            </a:r>
          </a:p>
          <a:p>
            <a:pPr lvl="1"/>
            <a:r>
              <a:rPr lang="en-US" sz="2000" b="1" dirty="0">
                <a:latin typeface="Aptos Narrow" panose="020B0004020202020204" pitchFamily="34" charset="0"/>
              </a:rPr>
              <a:t>Order Items Data</a:t>
            </a:r>
            <a:r>
              <a:rPr lang="en-US" sz="2000" dirty="0">
                <a:latin typeface="Aptos Narrow" panose="020B0004020202020204" pitchFamily="34" charset="0"/>
              </a:rPr>
              <a:t>: Details about items in each order, including product, price and shipping charges.</a:t>
            </a:r>
          </a:p>
          <a:p>
            <a:pPr lvl="1"/>
            <a:r>
              <a:rPr lang="en-US" sz="2000" b="1" dirty="0">
                <a:latin typeface="Aptos Narrow" panose="020B0004020202020204" pitchFamily="34" charset="0"/>
              </a:rPr>
              <a:t>Products Data</a:t>
            </a:r>
            <a:r>
              <a:rPr lang="en-US" sz="2000" dirty="0">
                <a:latin typeface="Aptos Narrow" panose="020B0004020202020204" pitchFamily="34" charset="0"/>
              </a:rPr>
              <a:t>: Product details, including category and physical dimensions.</a:t>
            </a:r>
          </a:p>
          <a:p>
            <a:pPr lvl="1"/>
            <a:r>
              <a:rPr lang="en-US" sz="2000" b="1" dirty="0">
                <a:latin typeface="Aptos Narrow" panose="020B0004020202020204" pitchFamily="34" charset="0"/>
              </a:rPr>
              <a:t>Customers Data</a:t>
            </a:r>
            <a:r>
              <a:rPr lang="en-US" sz="2000" dirty="0">
                <a:latin typeface="Aptos Narrow" panose="020B0004020202020204" pitchFamily="34" charset="0"/>
              </a:rPr>
              <a:t>: Customer information, such as location.</a:t>
            </a:r>
          </a:p>
          <a:p>
            <a:pPr lvl="1"/>
            <a:r>
              <a:rPr lang="en-US" sz="2000" b="1" dirty="0">
                <a:latin typeface="Aptos Narrow" panose="020B0004020202020204" pitchFamily="34" charset="0"/>
              </a:rPr>
              <a:t>Payments Data</a:t>
            </a:r>
            <a:r>
              <a:rPr lang="en-US" sz="2000" dirty="0">
                <a:latin typeface="Aptos Narrow" panose="020B0004020202020204" pitchFamily="34" charset="0"/>
              </a:rPr>
              <a:t>: Payment details for each order.</a:t>
            </a:r>
          </a:p>
          <a:p>
            <a:pPr marL="0" indent="0">
              <a:buNone/>
            </a:pPr>
            <a:endParaRPr lang="en-US" sz="2000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ptos Narrow" panose="020B0004020202020204" pitchFamily="34" charset="0"/>
              </a:rPr>
              <a:t>Our dataset, sourced from the </a:t>
            </a:r>
            <a:r>
              <a:rPr lang="en-US" sz="2000" dirty="0" err="1">
                <a:latin typeface="Aptos Narrow" panose="020B0004020202020204" pitchFamily="34" charset="0"/>
              </a:rPr>
              <a:t>Olist</a:t>
            </a:r>
            <a:r>
              <a:rPr lang="en-US" sz="2000" dirty="0">
                <a:latin typeface="Aptos Narrow" panose="020B0004020202020204" pitchFamily="34" charset="0"/>
              </a:rPr>
              <a:t> retail dataset, covers orders from 2016 to 2018. This comprehensive dataset provides a solid foundation for conducting thorough analyses and deriving meaningful insights into customer behavior, sales trends, and product performance.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D425-ACCD-D8C2-7544-51EDA05C8F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7255D4-0763-9B75-8337-0597D348C472}"/>
              </a:ext>
            </a:extLst>
          </p:cNvPr>
          <p:cNvCxnSpPr>
            <a:cxnSpLocks/>
          </p:cNvCxnSpPr>
          <p:nvPr/>
        </p:nvCxnSpPr>
        <p:spPr>
          <a:xfrm>
            <a:off x="472440" y="1524000"/>
            <a:ext cx="11338560" cy="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72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A33CC3-0AAE-9A9F-D914-2911412B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Appendix – Data Methodology</a:t>
            </a:r>
            <a:endParaRPr lang="en-IN" sz="4000" dirty="0">
              <a:latin typeface="Aptos" panose="020B00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11BF40-A92F-365D-0784-ECE4F3F9B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38228" cy="4456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Aptos Narrow" panose="020B0004020202020204" pitchFamily="34" charset="0"/>
              </a:rPr>
              <a:t>Our data analysis process included:</a:t>
            </a:r>
          </a:p>
          <a:p>
            <a:pPr marL="457200" indent="-457200">
              <a:buAutoNum type="arabicPeriod"/>
            </a:pPr>
            <a:r>
              <a:rPr lang="en-IN" sz="1800" b="1" dirty="0">
                <a:latin typeface="Aptos Narrow" panose="020B0004020202020204" pitchFamily="34" charset="0"/>
              </a:rPr>
              <a:t>Data Cleaning and Transformation</a:t>
            </a:r>
            <a:r>
              <a:rPr lang="en-IN" sz="1800" dirty="0">
                <a:latin typeface="Aptos Narrow" panose="020B0004020202020204" pitchFamily="34" charset="0"/>
              </a:rPr>
              <a:t>: </a:t>
            </a:r>
            <a:r>
              <a:rPr lang="en-US" sz="1800" dirty="0">
                <a:latin typeface="Aptos Narrow" panose="020B0004020202020204" pitchFamily="34" charset="0"/>
              </a:rPr>
              <a:t>Cleaning and transforming the dataset using Python libraries (Pandas and </a:t>
            </a:r>
            <a:r>
              <a:rPr lang="en-US" sz="1800" dirty="0" err="1">
                <a:latin typeface="Aptos Narrow" panose="020B0004020202020204" pitchFamily="34" charset="0"/>
              </a:rPr>
              <a:t>Numpy</a:t>
            </a:r>
            <a:r>
              <a:rPr lang="en-US" sz="1800" dirty="0">
                <a:latin typeface="Aptos Narrow" panose="020B0004020202020204" pitchFamily="34" charset="0"/>
              </a:rPr>
              <a:t>) in </a:t>
            </a:r>
            <a:r>
              <a:rPr lang="en-US" sz="1800" dirty="0" err="1">
                <a:latin typeface="Aptos Narrow" panose="020B0004020202020204" pitchFamily="34" charset="0"/>
              </a:rPr>
              <a:t>Jupyter</a:t>
            </a:r>
            <a:r>
              <a:rPr lang="en-US" sz="1800" dirty="0">
                <a:latin typeface="Aptos Narrow" panose="020B0004020202020204" pitchFamily="34" charset="0"/>
              </a:rPr>
              <a:t> Notebook. </a:t>
            </a:r>
          </a:p>
          <a:p>
            <a:pPr marL="457200" indent="-457200">
              <a:buAutoNum type="arabicPeriod"/>
            </a:pPr>
            <a:r>
              <a:rPr lang="en-IN" sz="1800" b="1" dirty="0">
                <a:latin typeface="Aptos Narrow" panose="020B0004020202020204" pitchFamily="34" charset="0"/>
              </a:rPr>
              <a:t>Handling Missing Values</a:t>
            </a:r>
            <a:r>
              <a:rPr lang="en-IN" sz="1800" dirty="0">
                <a:latin typeface="Aptos Narrow" panose="020B0004020202020204" pitchFamily="34" charset="0"/>
              </a:rPr>
              <a:t>: </a:t>
            </a:r>
            <a:r>
              <a:rPr lang="en-US" sz="1800" dirty="0">
                <a:latin typeface="Aptos Narrow" panose="020B0004020202020204" pitchFamily="34" charset="0"/>
              </a:rPr>
              <a:t>Replacing missing values with suitable alternatives.</a:t>
            </a:r>
          </a:p>
          <a:p>
            <a:pPr marL="457200" indent="-457200">
              <a:buAutoNum type="arabicPeriod"/>
            </a:pPr>
            <a:r>
              <a:rPr lang="en-US" sz="1800" b="1" dirty="0">
                <a:latin typeface="Aptos Narrow" panose="020B0004020202020204" pitchFamily="34" charset="0"/>
              </a:rPr>
              <a:t>Removing Redundant and Duplicate Records</a:t>
            </a:r>
            <a:r>
              <a:rPr lang="en-US" sz="1800" dirty="0">
                <a:latin typeface="Aptos Narrow" panose="020B0004020202020204" pitchFamily="34" charset="0"/>
              </a:rPr>
              <a:t>: Removing redundant and duplicate records, retaining only the occurrence. </a:t>
            </a:r>
          </a:p>
          <a:p>
            <a:pPr marL="457200" indent="-457200">
              <a:buAutoNum type="arabicPeriod"/>
            </a:pPr>
            <a:r>
              <a:rPr lang="en-IN" sz="1800" b="1" dirty="0">
                <a:latin typeface="Aptos Narrow" panose="020B0004020202020204" pitchFamily="34" charset="0"/>
              </a:rPr>
              <a:t>Exploratory Data Analysis (EDA)</a:t>
            </a:r>
            <a:r>
              <a:rPr lang="en-IN" sz="1800" dirty="0">
                <a:latin typeface="Aptos Narrow" panose="020B0004020202020204" pitchFamily="34" charset="0"/>
              </a:rPr>
              <a:t>: </a:t>
            </a:r>
            <a:r>
              <a:rPr lang="en-US" sz="1800" dirty="0">
                <a:latin typeface="Aptos Narrow" panose="020B0004020202020204" pitchFamily="34" charset="0"/>
              </a:rPr>
              <a:t>Conducting exploratory data analysis using Python libraries (Matplotlib and Seaborn) in </a:t>
            </a:r>
            <a:r>
              <a:rPr lang="en-US" sz="1800" dirty="0" err="1">
                <a:latin typeface="Aptos Narrow" panose="020B0004020202020204" pitchFamily="34" charset="0"/>
              </a:rPr>
              <a:t>Jupyter</a:t>
            </a:r>
            <a:r>
              <a:rPr lang="en-US" sz="1800" dirty="0">
                <a:latin typeface="Aptos Narrow" panose="020B0004020202020204" pitchFamily="34" charset="0"/>
              </a:rPr>
              <a:t> Notebook. </a:t>
            </a:r>
          </a:p>
          <a:p>
            <a:pPr marL="457200" indent="-457200">
              <a:buAutoNum type="arabicPeriod"/>
            </a:pPr>
            <a:r>
              <a:rPr lang="en-IN" sz="1800" b="1" dirty="0">
                <a:latin typeface="Aptos Narrow" panose="020B0004020202020204" pitchFamily="34" charset="0"/>
              </a:rPr>
              <a:t>Creating a Market Basket Dataset</a:t>
            </a:r>
            <a:r>
              <a:rPr lang="en-IN" sz="1800" dirty="0">
                <a:latin typeface="Aptos Narrow" panose="020B0004020202020204" pitchFamily="34" charset="0"/>
              </a:rPr>
              <a:t>: </a:t>
            </a:r>
            <a:r>
              <a:rPr lang="en-US" sz="1800" dirty="0">
                <a:latin typeface="Aptos Narrow" panose="020B0004020202020204" pitchFamily="34" charset="0"/>
              </a:rPr>
              <a:t>Creating a new dataset for Market Basket Analysis, focusing on order id and product category name. </a:t>
            </a:r>
          </a:p>
          <a:p>
            <a:pPr marL="457200" indent="-457200">
              <a:buAutoNum type="arabicPeriod"/>
            </a:pPr>
            <a:r>
              <a:rPr lang="en-US" sz="1800" b="1" dirty="0">
                <a:latin typeface="Aptos Narrow" panose="020B0004020202020204" pitchFamily="34" charset="0"/>
              </a:rPr>
              <a:t>Visualizations and Market Basket Analysis</a:t>
            </a:r>
            <a:r>
              <a:rPr lang="en-US" sz="1800" dirty="0">
                <a:latin typeface="Aptos Narrow" panose="020B0004020202020204" pitchFamily="34" charset="0"/>
              </a:rPr>
              <a:t>: Performing various visualizations and Market Basket Analysis in Tableau. </a:t>
            </a:r>
            <a:endParaRPr lang="en-IN" sz="1800" dirty="0">
              <a:latin typeface="Aptos Narrow" panose="020B00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D425-ACCD-D8C2-7544-51EDA05C8F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ADF1A3-E0A2-88D8-FC07-052630AD62EA}"/>
              </a:ext>
            </a:extLst>
          </p:cNvPr>
          <p:cNvCxnSpPr>
            <a:cxnSpLocks/>
          </p:cNvCxnSpPr>
          <p:nvPr/>
        </p:nvCxnSpPr>
        <p:spPr>
          <a:xfrm>
            <a:off x="472440" y="1524000"/>
            <a:ext cx="11338560" cy="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06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A33CC3-0AAE-9A9F-D914-2911412B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Appendix – Data Assumptions </a:t>
            </a:r>
            <a:endParaRPr lang="en-IN" sz="4000" dirty="0">
              <a:latin typeface="Aptos" panose="020B00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D425-ACCD-D8C2-7544-51EDA05C8F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226A37-3757-BC96-08F4-9C9605788254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ptos Narrow" panose="020B0004020202020204" pitchFamily="34" charset="0"/>
              </a:rPr>
              <a:t>To maintain focus and relevance, we made the following assumptions: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ptos Narrow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Considered only cases with ‘delivered’ order status.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Assumed that the provided data achieved the desired revenue.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Assumed the company has no plans to expand to new warehouses.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Formulated recommendations under the assumption of continuous sales growth.</a:t>
            </a:r>
            <a:endParaRPr lang="en-IN" dirty="0">
              <a:latin typeface="Aptos Narrow" panose="020B00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5C6044-AFC3-78DA-798D-BBCA547CCE3F}"/>
              </a:ext>
            </a:extLst>
          </p:cNvPr>
          <p:cNvCxnSpPr>
            <a:cxnSpLocks/>
          </p:cNvCxnSpPr>
          <p:nvPr/>
        </p:nvCxnSpPr>
        <p:spPr>
          <a:xfrm>
            <a:off x="472440" y="1448973"/>
            <a:ext cx="11338560" cy="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1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D7E4B9E-28E2-8AC5-F45B-E8470BC9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57" y="31424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Conclusion</a:t>
            </a:r>
            <a:endParaRPr lang="en-IN" sz="4000" dirty="0">
              <a:latin typeface="Aptos" panose="020B00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A7C815-4ED7-940B-A241-0815A9D4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64" y="1467858"/>
            <a:ext cx="11068050" cy="493298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Aptos Narrow" panose="020B0004020202020204" pitchFamily="34" charset="0"/>
              </a:rPr>
              <a:t>Our analysis of </a:t>
            </a:r>
            <a:r>
              <a:rPr lang="en-US" sz="2000" dirty="0" err="1">
                <a:latin typeface="Aptos Narrow" panose="020B0004020202020204" pitchFamily="34" charset="0"/>
              </a:rPr>
              <a:t>OList's</a:t>
            </a:r>
            <a:r>
              <a:rPr lang="en-US" sz="2000" dirty="0">
                <a:latin typeface="Aptos Narrow" panose="020B0004020202020204" pitchFamily="34" charset="0"/>
              </a:rPr>
              <a:t> marketing and retail data has yielded key insights into product performance, customer behavior and revenue generation. Here's how our recommendations can help </a:t>
            </a:r>
            <a:r>
              <a:rPr lang="en-US" sz="2000" dirty="0" err="1">
                <a:latin typeface="Aptos Narrow" panose="020B0004020202020204" pitchFamily="34" charset="0"/>
              </a:rPr>
              <a:t>OList</a:t>
            </a:r>
            <a:r>
              <a:rPr lang="en-US" sz="2000" dirty="0">
                <a:latin typeface="Aptos Narrow" panose="020B0004020202020204" pitchFamily="34" charset="0"/>
              </a:rPr>
              <a:t> improve its business: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Aptos Narrow" panose="020B0004020202020204" pitchFamily="34" charset="0"/>
            </a:endParaRPr>
          </a:p>
          <a:p>
            <a:r>
              <a:rPr lang="en-US" sz="2000" b="1" dirty="0">
                <a:latin typeface="Aptos Narrow" panose="020B0004020202020204" pitchFamily="34" charset="0"/>
              </a:rPr>
              <a:t>Optimized Inventory</a:t>
            </a:r>
            <a:r>
              <a:rPr lang="en-US" sz="2000" dirty="0">
                <a:latin typeface="Aptos Narrow" panose="020B0004020202020204" pitchFamily="34" charset="0"/>
              </a:rPr>
              <a:t>: By focusing on high-revenue categories, </a:t>
            </a:r>
            <a:r>
              <a:rPr lang="en-US" sz="2000" dirty="0" err="1">
                <a:latin typeface="Aptos Narrow" panose="020B0004020202020204" pitchFamily="34" charset="0"/>
              </a:rPr>
              <a:t>OList</a:t>
            </a:r>
            <a:r>
              <a:rPr lang="en-US" sz="2000" dirty="0">
                <a:latin typeface="Aptos Narrow" panose="020B0004020202020204" pitchFamily="34" charset="0"/>
              </a:rPr>
              <a:t> can maintain a more efficient inventory, reducing costs and avoiding overstocking low-performing items.</a:t>
            </a:r>
          </a:p>
          <a:p>
            <a:r>
              <a:rPr lang="en-US" sz="2000" b="1" dirty="0">
                <a:latin typeface="Aptos Narrow" panose="020B0004020202020204" pitchFamily="34" charset="0"/>
              </a:rPr>
              <a:t>Increased Sales</a:t>
            </a:r>
            <a:r>
              <a:rPr lang="en-US" sz="2000" dirty="0">
                <a:latin typeface="Aptos Narrow" panose="020B0004020202020204" pitchFamily="34" charset="0"/>
              </a:rPr>
              <a:t>: Targeted marketing strategies and cross-selling efforts can drive sales, leveraging the strong demand for toys and popular product combinations.</a:t>
            </a:r>
          </a:p>
          <a:p>
            <a:r>
              <a:rPr lang="en-US" sz="2000" b="1" dirty="0">
                <a:latin typeface="Aptos Narrow" panose="020B0004020202020204" pitchFamily="34" charset="0"/>
              </a:rPr>
              <a:t>Improved Profitability</a:t>
            </a:r>
            <a:r>
              <a:rPr lang="en-US" sz="2000" dirty="0">
                <a:latin typeface="Aptos Narrow" panose="020B0004020202020204" pitchFamily="34" charset="0"/>
              </a:rPr>
              <a:t>: The recommended strategies aim to maximize revenue while reducing operational inefficiencies, leading to increased profitability for the company.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Aptos Narrow" panose="020B00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Aptos Narrow" panose="020B0004020202020204" pitchFamily="34" charset="0"/>
              </a:rPr>
              <a:t>Implementing these recommendations will position </a:t>
            </a:r>
            <a:r>
              <a:rPr lang="en-US" sz="2000" dirty="0" err="1">
                <a:latin typeface="Aptos Narrow" panose="020B0004020202020204" pitchFamily="34" charset="0"/>
              </a:rPr>
              <a:t>OList</a:t>
            </a:r>
            <a:r>
              <a:rPr lang="en-US" sz="2000" dirty="0">
                <a:latin typeface="Aptos Narrow" panose="020B0004020202020204" pitchFamily="34" charset="0"/>
              </a:rPr>
              <a:t> for sustained growth and a more secure financial future, enabling the company to better meet customer demands and navigate an evolving retail landscape.</a:t>
            </a:r>
            <a:endParaRPr lang="en-IN" sz="2000" dirty="0">
              <a:latin typeface="Aptos Narrow" panose="020B00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D425-ACCD-D8C2-7544-51EDA05C8F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D00F9A-119B-5881-61CB-01CE11464F71}"/>
              </a:ext>
            </a:extLst>
          </p:cNvPr>
          <p:cNvCxnSpPr>
            <a:cxnSpLocks/>
          </p:cNvCxnSpPr>
          <p:nvPr/>
        </p:nvCxnSpPr>
        <p:spPr>
          <a:xfrm>
            <a:off x="426720" y="1308295"/>
            <a:ext cx="11338560" cy="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699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AAB1C8-4A29-D350-B7C4-3089C13B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675" y="2319130"/>
            <a:ext cx="4377767" cy="78255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A table and chairs in a room">
            <a:extLst>
              <a:ext uri="{FF2B5EF4-FFF2-40B4-BE49-F238E27FC236}">
                <a16:creationId xmlns:a16="http://schemas.microsoft.com/office/drawing/2014/main" id="{30452C6F-947C-89F5-F589-F6759321BB8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5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618F-D769-F666-B1AD-B03C82DA1B2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29992" y="3340801"/>
            <a:ext cx="3465730" cy="1655269"/>
          </a:xfrm>
        </p:spPr>
        <p:txBody>
          <a:bodyPr>
            <a:normAutofit/>
          </a:bodyPr>
          <a:lstStyle/>
          <a:p>
            <a:r>
              <a:rPr lang="en-US" dirty="0" err="1"/>
              <a:t>Divik</a:t>
            </a:r>
            <a:r>
              <a:rPr lang="en-US" dirty="0"/>
              <a:t> </a:t>
            </a:r>
            <a:r>
              <a:rPr lang="en-US" dirty="0" err="1"/>
              <a:t>Dalesh</a:t>
            </a:r>
            <a:r>
              <a:rPr lang="en-US" dirty="0"/>
              <a:t> Shah – </a:t>
            </a:r>
          </a:p>
          <a:p>
            <a:r>
              <a:rPr lang="en-US" dirty="0"/>
              <a:t>977971410t@gmail.com</a:t>
            </a:r>
          </a:p>
          <a:p>
            <a:r>
              <a:rPr lang="en-US" dirty="0"/>
              <a:t>Amol </a:t>
            </a:r>
            <a:r>
              <a:rPr lang="en-US" dirty="0" err="1"/>
              <a:t>Salgare</a:t>
            </a:r>
            <a:r>
              <a:rPr lang="en-US" dirty="0"/>
              <a:t> – </a:t>
            </a:r>
          </a:p>
          <a:p>
            <a:r>
              <a:rPr lang="en-US" dirty="0"/>
              <a:t>Amol.b.salagare@gmail.com</a:t>
            </a:r>
          </a:p>
        </p:txBody>
      </p:sp>
    </p:spTree>
    <p:extLst>
      <p:ext uri="{BB962C8B-B14F-4D97-AF65-F5344CB8AC3E}">
        <p14:creationId xmlns:p14="http://schemas.microsoft.com/office/powerpoint/2010/main" val="176829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4A7895-3FBB-9134-6284-4A5950F5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7109" y="618155"/>
            <a:ext cx="3626558" cy="226612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ptos" panose="020B0004020202020204" pitchFamily="34" charset="0"/>
              </a:rPr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F04B66-5C68-5FD6-773C-3016CF0ACC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19150" y="2275938"/>
            <a:ext cx="2979199" cy="3478944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Objectives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Background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Visualizations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Insights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Recommendations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Appendix –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Data Sources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Data Methodology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Data Assumptions</a:t>
            </a:r>
            <a:endParaRPr lang="en-IN" dirty="0">
              <a:latin typeface="Aptos Narrow" panose="020B0004020202020204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616A6F2-B984-727A-D9F9-66A2300255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0" b="12960"/>
          <a:stretch/>
        </p:blipFill>
        <p:spPr/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F36102-91E3-B5B6-05D2-563D2642C9A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8C4E8D-28B8-5BAC-CD40-43B0345E4FDC}"/>
              </a:ext>
            </a:extLst>
          </p:cNvPr>
          <p:cNvCxnSpPr>
            <a:cxnSpLocks/>
          </p:cNvCxnSpPr>
          <p:nvPr/>
        </p:nvCxnSpPr>
        <p:spPr>
          <a:xfrm>
            <a:off x="2187109" y="2128374"/>
            <a:ext cx="3383280" cy="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0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AF5A1F-B233-C75A-B7DC-066E53119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6017" y="800100"/>
            <a:ext cx="4505155" cy="1089122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Objective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B660493-A854-C062-6ED2-02A7EEC4FC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/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322C-92BF-3972-EB9C-80C69BC2D9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46017" y="1966816"/>
            <a:ext cx="5221097" cy="378226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Narrow" panose="020B0004020202020204" pitchFamily="34" charset="0"/>
              </a:rPr>
              <a:t>To optimize inventory management practices.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Narrow" panose="020B0004020202020204" pitchFamily="34" charset="0"/>
              </a:rPr>
              <a:t>To identify top products contributing to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Narrow" panose="020B0004020202020204" pitchFamily="34" charset="0"/>
              </a:rPr>
              <a:t>To analyze customer purchasing patterns for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Narrow" panose="020B0004020202020204" pitchFamily="34" charset="0"/>
              </a:rPr>
              <a:t>To perform market basket analysis to understand product associations.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Narrow" panose="020B0004020202020204" pitchFamily="34" charset="0"/>
              </a:rPr>
              <a:t>To use Pareto analysis to identify high-impact product categories.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F67C-5190-34BB-E17A-1733452721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7044367-0960-8B8E-E944-94A9BADFE4E5}"/>
              </a:ext>
            </a:extLst>
          </p:cNvPr>
          <p:cNvCxnSpPr>
            <a:cxnSpLocks/>
          </p:cNvCxnSpPr>
          <p:nvPr/>
        </p:nvCxnSpPr>
        <p:spPr>
          <a:xfrm>
            <a:off x="6662052" y="1903290"/>
            <a:ext cx="5029200" cy="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2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FF48-132C-6DAA-622E-E58AF3A8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86597"/>
            <a:ext cx="9143999" cy="882712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C2841-47C6-02F9-83CF-508A0ADF0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669309"/>
            <a:ext cx="10598834" cy="2286000"/>
          </a:xfrm>
        </p:spPr>
        <p:txBody>
          <a:bodyPr>
            <a:normAutofit/>
          </a:bodyPr>
          <a:lstStyle/>
          <a:p>
            <a:pPr algn="just"/>
            <a:endParaRPr lang="en-US" sz="1800" b="1" dirty="0">
              <a:latin typeface="Aptos Narrow" panose="020B0004020202020204" pitchFamily="34" charset="0"/>
            </a:endParaRPr>
          </a:p>
          <a:p>
            <a:pPr algn="just"/>
            <a:r>
              <a:rPr lang="en-US" sz="1800" b="1" dirty="0">
                <a:latin typeface="Aptos Narrow" panose="020B0004020202020204" pitchFamily="34" charset="0"/>
              </a:rPr>
              <a:t>E-commerce Company</a:t>
            </a:r>
            <a:r>
              <a:rPr lang="en-US" sz="1800" dirty="0">
                <a:latin typeface="Aptos Narrow" panose="020B0004020202020204" pitchFamily="34" charset="0"/>
              </a:rPr>
              <a:t>: </a:t>
            </a:r>
            <a:r>
              <a:rPr lang="en-US" sz="1800" dirty="0" err="1">
                <a:latin typeface="Aptos Narrow" panose="020B0004020202020204" pitchFamily="34" charset="0"/>
              </a:rPr>
              <a:t>OList</a:t>
            </a:r>
            <a:r>
              <a:rPr lang="en-US" sz="1800" dirty="0">
                <a:latin typeface="Aptos Narrow" panose="020B0004020202020204" pitchFamily="34" charset="0"/>
              </a:rPr>
              <a:t>, an e-commerce platform that experienced recent losses.</a:t>
            </a:r>
          </a:p>
          <a:p>
            <a:pPr algn="just"/>
            <a:r>
              <a:rPr lang="en-US" sz="1800" b="1" dirty="0">
                <a:latin typeface="Aptos Narrow" panose="020B0004020202020204" pitchFamily="34" charset="0"/>
              </a:rPr>
              <a:t>Challenges</a:t>
            </a:r>
            <a:r>
              <a:rPr lang="en-US" sz="1800" dirty="0">
                <a:latin typeface="Aptos Narrow" panose="020B0004020202020204" pitchFamily="34" charset="0"/>
              </a:rPr>
              <a:t>: High inventory costs, lack of inventory optimization, and customer purchasing pattern changes.</a:t>
            </a:r>
          </a:p>
          <a:p>
            <a:pPr algn="just"/>
            <a:r>
              <a:rPr lang="en-US" sz="1800" b="1" dirty="0">
                <a:latin typeface="Aptos Narrow" panose="020B0004020202020204" pitchFamily="34" charset="0"/>
              </a:rPr>
              <a:t>Data Overview</a:t>
            </a:r>
            <a:r>
              <a:rPr lang="en-US" sz="1800" dirty="0">
                <a:latin typeface="Aptos Narrow" panose="020B0004020202020204" pitchFamily="34" charset="0"/>
              </a:rPr>
              <a:t>: The dataset includes orders, order items, products, customers, and payments.</a:t>
            </a:r>
          </a:p>
          <a:p>
            <a:pPr algn="just"/>
            <a:endParaRPr lang="en-IN" sz="1800" dirty="0">
              <a:latin typeface="Aptos Narrow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C4D93-CBC8-E70B-5147-AEC324F7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D1D65F-B796-2329-67EC-C033596EE8B6}"/>
              </a:ext>
            </a:extLst>
          </p:cNvPr>
          <p:cNvCxnSpPr>
            <a:cxnSpLocks/>
          </p:cNvCxnSpPr>
          <p:nvPr/>
        </p:nvCxnSpPr>
        <p:spPr>
          <a:xfrm>
            <a:off x="942535" y="2669309"/>
            <a:ext cx="10822745" cy="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44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1B9F9E-EC8A-09BD-BA33-8D977519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B617AD-09E2-07D1-0572-86BE7139B99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Top 10 Industries That Benefit Most From Data Analytics | Successive Cloud">
            <a:extLst>
              <a:ext uri="{FF2B5EF4-FFF2-40B4-BE49-F238E27FC236}">
                <a16:creationId xmlns:a16="http://schemas.microsoft.com/office/drawing/2014/main" id="{2124ACCA-F8CC-1F22-DE4D-9C475E297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7" t="-496" r="11130" b="496"/>
          <a:stretch/>
        </p:blipFill>
        <p:spPr bwMode="auto">
          <a:xfrm>
            <a:off x="5893762" y="1737064"/>
            <a:ext cx="5450795" cy="3678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6782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39A0-AB25-231D-F1BE-533B41CCC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481" y="141442"/>
            <a:ext cx="11471037" cy="195728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Visualizations </a:t>
            </a:r>
            <a:br>
              <a:rPr lang="en-US" sz="4000" dirty="0">
                <a:latin typeface="Aptos" panose="020B0004020202020204" pitchFamily="34" charset="0"/>
              </a:rPr>
            </a:br>
            <a:r>
              <a:rPr lang="en-US" sz="4000" dirty="0">
                <a:latin typeface="Aptos" panose="020B0004020202020204" pitchFamily="34" charset="0"/>
              </a:rPr>
              <a:t>Top 20 Ordered Products by Quantity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B449-06A6-DA15-9625-E5279E21ED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86" y="1981200"/>
            <a:ext cx="4464862" cy="4735358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n-US" sz="2000" dirty="0">
                <a:latin typeface="Aptos Narrow" panose="020B0004020202020204" pitchFamily="34" charset="0"/>
              </a:rPr>
              <a:t>The most frequently ordered product, with 456 orders, is from the Toys category.</a:t>
            </a:r>
          </a:p>
          <a:p>
            <a:pPr marL="285750" indent="-285750" algn="just">
              <a:buFontTx/>
              <a:buChar char="-"/>
            </a:pPr>
            <a:r>
              <a:rPr lang="en-US" sz="2000" dirty="0">
                <a:latin typeface="Aptos Narrow" panose="020B0004020202020204" pitchFamily="34" charset="0"/>
              </a:rPr>
              <a:t> Additionally, the majority of the top 20 best-selling products also fall under the Toys category. </a:t>
            </a:r>
          </a:p>
          <a:p>
            <a:pPr algn="just"/>
            <a:endParaRPr lang="en-IN" sz="2000" dirty="0">
              <a:latin typeface="Aptos Narrow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62A93-B05D-F902-E82F-647AA5B895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26AA9E-FD03-8181-46B7-F466C5025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634" y="1981200"/>
            <a:ext cx="6525480" cy="3933094"/>
          </a:xfrm>
          <a:prstGeom prst="roundRect">
            <a:avLst>
              <a:gd name="adj" fmla="val 47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A781F-5B39-284C-2803-3479C68DF993}"/>
              </a:ext>
            </a:extLst>
          </p:cNvPr>
          <p:cNvCxnSpPr>
            <a:cxnSpLocks/>
          </p:cNvCxnSpPr>
          <p:nvPr/>
        </p:nvCxnSpPr>
        <p:spPr>
          <a:xfrm>
            <a:off x="424885" y="1758462"/>
            <a:ext cx="11155680" cy="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29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DA9D2C-79E5-25CF-E4A6-2AA9C1BE8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268" y="7976"/>
            <a:ext cx="10757464" cy="158115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Visualizations </a:t>
            </a:r>
            <a:br>
              <a:rPr lang="en-US" sz="4000" dirty="0">
                <a:latin typeface="Aptos" panose="020B0004020202020204" pitchFamily="34" charset="0"/>
              </a:rPr>
            </a:br>
            <a:r>
              <a:rPr lang="en-US" sz="4000" dirty="0">
                <a:latin typeface="Aptos" panose="020B0004020202020204" pitchFamily="34" charset="0"/>
              </a:rPr>
              <a:t>Top 20 Ordered Products by Revenue</a:t>
            </a:r>
            <a:endParaRPr lang="en-IN" sz="4000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87FC-D1FD-80FF-11CA-504D9B1DB9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03165" y="2333934"/>
            <a:ext cx="4527353" cy="3725514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n-US" sz="2000" dirty="0">
                <a:latin typeface="Aptos Narrow" panose="020B0004020202020204" pitchFamily="34" charset="0"/>
              </a:rPr>
              <a:t>A product in the Toys category has generated the highest revenue, totaling 67,706. </a:t>
            </a:r>
          </a:p>
          <a:p>
            <a:pPr marL="285750" indent="-285750" algn="just">
              <a:buFontTx/>
              <a:buChar char="-"/>
            </a:pPr>
            <a:r>
              <a:rPr lang="en-US" sz="2000" dirty="0">
                <a:latin typeface="Aptos Narrow" panose="020B0004020202020204" pitchFamily="34" charset="0"/>
              </a:rPr>
              <a:t>Similarly, most of the top 20 revenue-generating products are from the Toys category.</a:t>
            </a:r>
          </a:p>
          <a:p>
            <a:pPr marL="0" indent="0" algn="just">
              <a:buNone/>
            </a:pPr>
            <a:endParaRPr lang="en-IN" sz="2000" dirty="0">
              <a:latin typeface="Aptos Narrow" panose="020B00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62F5D22-6C73-5967-E35C-917445CF13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2DC68B-8D7D-1395-A532-31C9C8C54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82" y="1955155"/>
            <a:ext cx="6134002" cy="3725514"/>
          </a:xfrm>
          <a:prstGeom prst="roundRect">
            <a:avLst>
              <a:gd name="adj" fmla="val 450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4C1DED-7598-0EC7-7234-4347B0ADE635}"/>
              </a:ext>
            </a:extLst>
          </p:cNvPr>
          <p:cNvCxnSpPr>
            <a:cxnSpLocks/>
          </p:cNvCxnSpPr>
          <p:nvPr/>
        </p:nvCxnSpPr>
        <p:spPr>
          <a:xfrm>
            <a:off x="829809" y="1589127"/>
            <a:ext cx="10698480" cy="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7A8D5C8-505C-422A-A3F3-6F2184E71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74" y="2050774"/>
            <a:ext cx="1558855" cy="112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E6599B-92EE-DA04-9056-C282E455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97" y="410841"/>
            <a:ext cx="6667500" cy="132556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ptos" panose="020B0004020202020204" pitchFamily="34" charset="0"/>
              </a:rPr>
              <a:t>Visualizations 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Percent Running Totals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3533C-26FD-AEBE-6ACB-A4F973ACA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697" y="1976479"/>
            <a:ext cx="5680948" cy="4351338"/>
          </a:xfrm>
        </p:spPr>
        <p:txBody>
          <a:bodyPr/>
          <a:lstStyle/>
          <a:p>
            <a:pPr marL="285750" indent="-285750" algn="just">
              <a:buFontTx/>
              <a:buChar char="-"/>
            </a:pPr>
            <a:endParaRPr lang="en-US" sz="2000" dirty="0">
              <a:latin typeface="Aptos Narrow" panose="020B00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000" dirty="0">
                <a:latin typeface="Aptos Narrow" panose="020B0004020202020204" pitchFamily="34" charset="0"/>
              </a:rPr>
              <a:t>By analyzing the percentage of total running revenue and the quantity ordered for each product by Product ID, we've gained a clear understanding of how much each product contributes to our overall revenue. </a:t>
            </a:r>
          </a:p>
          <a:p>
            <a:pPr marL="285750" indent="-285750" algn="just">
              <a:buFontTx/>
              <a:buChar char="-"/>
            </a:pPr>
            <a:r>
              <a:rPr lang="en-US" sz="2000" dirty="0">
                <a:latin typeface="Aptos Narrow" panose="020B0004020202020204" pitchFamily="34" charset="0"/>
              </a:rPr>
              <a:t>This approach helps us pinpoint which product categories are driving our sales and where there might be opportunities for improvement or expansion.</a:t>
            </a:r>
            <a:endParaRPr lang="en-IN" sz="2800" dirty="0">
              <a:latin typeface="Aptos Narrow" panose="020B00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232BDC-58BE-5669-7C02-6227C42B53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B6AF5E-FA2B-7405-0A8D-204F087A2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98" y="738938"/>
            <a:ext cx="4247696" cy="5380123"/>
          </a:xfrm>
          <a:prstGeom prst="roundRect">
            <a:avLst>
              <a:gd name="adj" fmla="val 27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685EB4-D427-3A4A-1A6A-7E3FABE6138A}"/>
              </a:ext>
            </a:extLst>
          </p:cNvPr>
          <p:cNvCxnSpPr>
            <a:cxnSpLocks/>
          </p:cNvCxnSpPr>
          <p:nvPr/>
        </p:nvCxnSpPr>
        <p:spPr>
          <a:xfrm>
            <a:off x="754997" y="1742482"/>
            <a:ext cx="6493942" cy="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61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865FC3-5E5A-2CB6-EF6D-0D318425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7620"/>
            <a:ext cx="114300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Aptos" panose="020B0004020202020204" pitchFamily="34" charset="0"/>
              </a:rPr>
              <a:t>Visualizations </a:t>
            </a:r>
            <a:br>
              <a:rPr lang="en-US" sz="4000" dirty="0">
                <a:latin typeface="Aptos" panose="020B0004020202020204" pitchFamily="34" charset="0"/>
              </a:rPr>
            </a:br>
            <a:r>
              <a:rPr lang="en-US" sz="4000" dirty="0">
                <a:latin typeface="Aptos" panose="020B0004020202020204" pitchFamily="34" charset="0"/>
              </a:rPr>
              <a:t>Revenue Pareto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1D7CA-E9C7-0293-D696-D1D3BCE5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52" y="1825625"/>
            <a:ext cx="5166598" cy="435133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endParaRPr lang="en-US" sz="2000" dirty="0"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ptos Narrow" panose="020B0004020202020204" pitchFamily="34" charset="0"/>
                <a:cs typeface="Arial" panose="020B0604020202020204" pitchFamily="34" charset="0"/>
              </a:rPr>
              <a:t>Three product categories—Toys, </a:t>
            </a:r>
            <a:r>
              <a:rPr lang="en-US" sz="2000" dirty="0" err="1">
                <a:latin typeface="Aptos Narrow" panose="020B0004020202020204" pitchFamily="34" charset="0"/>
                <a:cs typeface="Arial" panose="020B0604020202020204" pitchFamily="34" charset="0"/>
              </a:rPr>
              <a:t>health_beauty</a:t>
            </a:r>
            <a:r>
              <a:rPr lang="en-US" sz="2000" dirty="0">
                <a:latin typeface="Aptos Narrow" panose="020B0004020202020204" pitchFamily="34" charset="0"/>
                <a:cs typeface="Arial" panose="020B0604020202020204" pitchFamily="34" charset="0"/>
              </a:rPr>
              <a:t>, and </a:t>
            </a:r>
            <a:r>
              <a:rPr lang="en-US" sz="2000" dirty="0" err="1">
                <a:latin typeface="Aptos Narrow" panose="020B0004020202020204" pitchFamily="34" charset="0"/>
                <a:cs typeface="Arial" panose="020B0604020202020204" pitchFamily="34" charset="0"/>
              </a:rPr>
              <a:t>bed_bath_table</a:t>
            </a:r>
            <a:r>
              <a:rPr lang="en-US" sz="2000" dirty="0">
                <a:latin typeface="Aptos Narrow" panose="020B0004020202020204" pitchFamily="34" charset="0"/>
                <a:cs typeface="Arial" panose="020B0604020202020204" pitchFamily="34" charset="0"/>
              </a:rPr>
              <a:t> together generate 80.91% of our total revenue. 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ptos Narrow" panose="020B0004020202020204" pitchFamily="34" charset="0"/>
                <a:cs typeface="Arial" panose="020B0604020202020204" pitchFamily="34" charset="0"/>
              </a:rPr>
              <a:t>Notably, the Toys category alone accounts for 76.77%, with the remaining 70+ product categories collectively contributing only 23.23%.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76580-2AD8-C4C1-30CB-9530F6DE72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F1F849-B427-BB32-DD81-D99B9FE4A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24" y="1010401"/>
            <a:ext cx="4972537" cy="5166560"/>
          </a:xfrm>
          <a:prstGeom prst="roundRect">
            <a:avLst>
              <a:gd name="adj" fmla="val 34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6D6B72-A82E-ACF6-3E55-A0BF5D5EABB1}"/>
              </a:ext>
            </a:extLst>
          </p:cNvPr>
          <p:cNvCxnSpPr>
            <a:cxnSpLocks/>
          </p:cNvCxnSpPr>
          <p:nvPr/>
        </p:nvCxnSpPr>
        <p:spPr>
          <a:xfrm>
            <a:off x="381000" y="1616913"/>
            <a:ext cx="5852160" cy="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56866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4A2E04-D8A3-4CD6-A49A-4E88613CFB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A6AD6DB-9470-4861-90FA-528B22606C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A97A83-19EA-4F1C-BA10-74DE001096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Words>1293</Words>
  <Application>Microsoft Office PowerPoint</Application>
  <PresentationFormat>Widescreen</PresentationFormat>
  <Paragraphs>116</Paragraphs>
  <Slides>19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Aharoni</vt:lpstr>
      <vt:lpstr>Aptos</vt:lpstr>
      <vt:lpstr>Aptos Narrow</vt:lpstr>
      <vt:lpstr>Arial</vt:lpstr>
      <vt:lpstr>Arial Black</vt:lpstr>
      <vt:lpstr>Calibri</vt:lpstr>
      <vt:lpstr>Madison</vt:lpstr>
      <vt:lpstr>Capston Project   Marketing and Retail Analytics</vt:lpstr>
      <vt:lpstr>Agenda</vt:lpstr>
      <vt:lpstr>Objective</vt:lpstr>
      <vt:lpstr>Background</vt:lpstr>
      <vt:lpstr>Analytics</vt:lpstr>
      <vt:lpstr>Visualizations  Top 20 Ordered Products by Quantity</vt:lpstr>
      <vt:lpstr>Visualizations  Top 20 Ordered Products by Revenue</vt:lpstr>
      <vt:lpstr>Visualizations  Percent Running Totals</vt:lpstr>
      <vt:lpstr>Visualizations  Revenue Pareto </vt:lpstr>
      <vt:lpstr>Visualizations  Quantity Pareto </vt:lpstr>
      <vt:lpstr>Visualizations Product Category Ordered &gt; 5 Times</vt:lpstr>
      <vt:lpstr>Visualizations  Market Basket Analysis</vt:lpstr>
      <vt:lpstr>Key Insights Summary </vt:lpstr>
      <vt:lpstr>Recommendations</vt:lpstr>
      <vt:lpstr>Appendix – Data Sources</vt:lpstr>
      <vt:lpstr>Appendix – Data Methodology</vt:lpstr>
      <vt:lpstr>Appendix – Data Assumptions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 OList Marketing and Retail Analytics</dc:title>
  <dc:creator>Amol Salgare</dc:creator>
  <cp:lastModifiedBy>hp</cp:lastModifiedBy>
  <cp:revision>12</cp:revision>
  <dcterms:created xsi:type="dcterms:W3CDTF">2024-05-10T04:13:23Z</dcterms:created>
  <dcterms:modified xsi:type="dcterms:W3CDTF">2024-05-12T18:16:21Z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