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059" r:id="rId2"/>
    <p:sldId id="258" r:id="rId3"/>
    <p:sldId id="2038" r:id="rId4"/>
    <p:sldId id="263" r:id="rId5"/>
    <p:sldId id="262" r:id="rId6"/>
    <p:sldId id="2037" r:id="rId7"/>
    <p:sldId id="2039" r:id="rId8"/>
    <p:sldId id="2043" r:id="rId9"/>
    <p:sldId id="2011" r:id="rId10"/>
    <p:sldId id="2044" r:id="rId11"/>
    <p:sldId id="2045" r:id="rId12"/>
    <p:sldId id="2047" r:id="rId13"/>
    <p:sldId id="2046" r:id="rId14"/>
    <p:sldId id="2048" r:id="rId15"/>
    <p:sldId id="2051" r:id="rId16"/>
    <p:sldId id="2021" r:id="rId17"/>
    <p:sldId id="2052" r:id="rId18"/>
    <p:sldId id="2053" r:id="rId19"/>
    <p:sldId id="2054" r:id="rId20"/>
    <p:sldId id="2049" r:id="rId21"/>
    <p:sldId id="2055" r:id="rId22"/>
    <p:sldId id="2056" r:id="rId23"/>
    <p:sldId id="2058" r:id="rId24"/>
    <p:sldId id="2050" r:id="rId25"/>
    <p:sldId id="20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7"/>
    <p:restoredTop sz="53363"/>
  </p:normalViewPr>
  <p:slideViewPr>
    <p:cSldViewPr snapToGrid="0" snapToObjects="1" showGuides="1">
      <p:cViewPr varScale="1">
        <p:scale>
          <a:sx n="80" d="100"/>
          <a:sy n="80" d="100"/>
        </p:scale>
        <p:origin x="3944" y="192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13/7/19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‹#›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7/13/19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2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1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5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5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0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0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3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0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93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21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695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22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691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23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Show </a:t>
            </a:r>
            <a:r>
              <a:rPr lang="en-US" altLang="en-US" dirty="0" err="1"/>
              <a:t>github</a:t>
            </a:r>
            <a:r>
              <a:rPr lang="en-US" altLang="en-US" dirty="0"/>
              <a:t> and run read me</a:t>
            </a:r>
          </a:p>
        </p:txBody>
      </p:sp>
    </p:spTree>
    <p:extLst>
      <p:ext uri="{BB962C8B-B14F-4D97-AF65-F5344CB8AC3E}">
        <p14:creationId xmlns:p14="http://schemas.microsoft.com/office/powerpoint/2010/main" val="1055281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6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7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8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281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Font typeface="+mj-lt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87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81160-6B80-DB49-96DF-D807AD54A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65801" y="6587835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3B04-E3BC-A947-BC20-3B6BEFC35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2A5CD-38B6-084A-BB83-5B6FF651E5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88461-D46C-C94F-9362-386FC788C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2A7AB4A-F95F-554D-A6FD-F0A256E1E5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23C3F-98E8-D14E-A72D-F192E797C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90F241-D3CD-284F-B0AF-347505CB64D6}"/>
              </a:ext>
            </a:extLst>
          </p:cNvPr>
          <p:cNvGrpSpPr/>
          <p:nvPr userDrawn="1"/>
        </p:nvGrpSpPr>
        <p:grpSpPr>
          <a:xfrm rot="1245344">
            <a:off x="-232770" y="62454"/>
            <a:ext cx="2601423" cy="4009662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92DA2F3-1D4A-4747-8CE1-3AEB2CA7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9D6C475-A552-1343-87D0-959E31A5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B380789-B663-DF4C-920D-9A2371D4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AA2F0D3-769D-DF43-8ED0-D7D609F7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18E4899-74E5-8C49-A180-2B106CBB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847C850-87FC-E54F-8336-2D3388F7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5E534A57-05F7-D14A-B5EB-8B448783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F0AB301-A8D1-084C-BD4B-9845562C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477FAC2-3A8D-D640-A488-1D557BA2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F81DC86-D4AE-6245-B24D-9FFC3899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CFB5B13-F99B-5048-9E11-BE2D5F19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052403B-F8A1-5944-9841-F27E67D7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6B67259-4786-BD4C-B1C7-B35E4AE7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D880896-97AA-AC41-B5F1-13E1EA20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B71A63A-2995-D544-B931-C8D63B72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FC02E1E-A5E2-8546-87E3-D8DA5504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2107255C-8297-494E-89AE-3CB2B32D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801054A-B6DD-7E46-AB46-CB58F2AE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38A4D731-796F-DF4C-9989-96FF5DF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DFDF2C8-2914-B24E-90C8-D1D44D92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7EA8A396-CD56-194F-BBA4-A42EBE91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19194ED-C52A-8D4D-B7ED-C81A5858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C65C3C4-8331-B246-AAC2-F3ED07FD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49F5106-581E-8842-90BC-2CF428A8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0E58D71-AC10-7043-90CC-058F493D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7A0BC0A-2B9C-7140-A267-143558FC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F5FCFC6-D420-4045-A17D-9AF67DDC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232B2-2C90-A24B-8013-4EEDFE72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6AAD715-01EA-1743-9873-04F5BD16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F3B5D19-EDD5-0E49-973A-2E398005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80157D6-73C7-C54D-9DB1-F6BE24C8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BE62E13-E5D2-D346-B0D0-FF8C4625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255C4B5-89AA-3140-95FF-CF3D1E5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AA6C859-047F-2D4B-A4C8-9B5B6719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0278AF-3428-A144-8AF5-353ECDC8817B}"/>
              </a:ext>
            </a:extLst>
          </p:cNvPr>
          <p:cNvGrpSpPr/>
          <p:nvPr userDrawn="1"/>
        </p:nvGrpSpPr>
        <p:grpSpPr>
          <a:xfrm rot="20372092" flipH="1">
            <a:off x="9820007" y="2901310"/>
            <a:ext cx="2606400" cy="4009662"/>
            <a:chOff x="2616200" y="463550"/>
            <a:chExt cx="4190640" cy="645917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9CB19C-81CD-F84A-8E6B-A2061EDD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0AA62E5-B267-F842-9F98-F4A3EC4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773A36E-9BAE-E441-94F1-23419C0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5BB76AE-AF25-8841-BD85-B9C2FB29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E822AF9-FC02-F047-80D1-B3344223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5A508BB-C964-184B-A5DC-2EBBE500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95A56ED-63E5-7344-9EF2-E101ED53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AC67B330-F3E3-CC4A-857E-5908F0C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AAB2190-7878-714E-8040-23D618A7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4162537-8FDD-D942-A754-0D8AC364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455796E-252A-314E-9BCC-6BBE3E29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F82A072-C285-2B4D-A9E3-9A294593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B71D3AE-1B0B-E749-958C-1698418D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61CC616-036F-334F-9BCE-48BD0F48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A091CD7-829E-3B4B-8F48-BE7CFC17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81340DE-44A7-044A-B972-07D111AA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0FF3786-7CBF-8B47-A281-D1780276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5B7E91B-0A9F-FB45-BDD4-7879A637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DF2C9CB-8813-834E-A76C-13973D74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9355F5D0-1403-C844-8FE8-31C0E846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28FCCB67-E2F0-9448-A1BB-09E8E7B6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7FB85FD5-C149-014F-A762-8C699899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E873FDC2-145A-D941-88B5-927BB8A8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30B8D5E1-9E82-024D-821E-4D71EBEA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09BA252-E008-AA4C-ABE3-51753069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A0564537-2120-D648-8145-3BCA0A16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145B934-9BC5-814A-9607-5C040E9F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7D75A9-A3E9-F84A-B6D2-4C761689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4F6007A-C7FD-A74C-97D8-F736B4BB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47C3D2D-2C59-F94E-B762-265F224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1743222-7211-1848-91C0-5311FDBA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44EC793-5FD6-8149-8E16-AE6EE144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A11FA02-8116-0843-A5F7-6B29002E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D29FA8F-2D8C-694A-89A1-9E7986D3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B6DEA7FE-13D0-6649-A07A-CA6ACD963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AD0F38DF-30E4-CD4F-8FD2-AEFDA8472D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273D830D-22CE-9A44-BFAF-C51960F84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67B7337E-E8ED-E247-9093-62FD39121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73722" y="6559506"/>
            <a:ext cx="1035151" cy="2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7/13/19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ikiran/HackDayWeatherApp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divikira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F3C76C-370C-B34B-94C0-B5ABD9761D73}"/>
              </a:ext>
            </a:extLst>
          </p:cNvPr>
          <p:cNvSpPr/>
          <p:nvPr/>
        </p:nvSpPr>
        <p:spPr>
          <a:xfrm>
            <a:off x="5320145" y="4114527"/>
            <a:ext cx="6483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dirty="0">
                <a:hlinkClick r:id="rId2"/>
              </a:rPr>
              <a:t>https://github.com/divikiran/HackDayWeatherApp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38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6776799" y="2540856"/>
            <a:ext cx="2608566" cy="180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Xamarin.iOS</a:t>
            </a: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C#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Subset of .NET Libraries 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iOS Libraries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6762309" y="1927349"/>
            <a:ext cx="566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550863" y="54927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Xamarin 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74900" y="2540856"/>
            <a:ext cx="2608566" cy="111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Windows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C#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.NET Libraries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570887" y="1927349"/>
            <a:ext cx="1253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Windows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639833" y="2540856"/>
            <a:ext cx="2608566" cy="180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Xamarin.Android</a:t>
            </a: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C#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Subset of .NET Libraries 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Android Libraries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3627739" y="1927349"/>
            <a:ext cx="1097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Android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68600D0-950F-B144-8159-DA215BB1A7D5}"/>
              </a:ext>
            </a:extLst>
          </p:cNvPr>
          <p:cNvSpPr/>
          <p:nvPr/>
        </p:nvSpPr>
        <p:spPr>
          <a:xfrm>
            <a:off x="570887" y="4522124"/>
            <a:ext cx="8589738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6B14B-B2EB-9148-863F-CC29D83996BC}"/>
              </a:ext>
            </a:extLst>
          </p:cNvPr>
          <p:cNvSpPr txBox="1"/>
          <p:nvPr/>
        </p:nvSpPr>
        <p:spPr>
          <a:xfrm>
            <a:off x="4067268" y="5939393"/>
            <a:ext cx="159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Xamarin Forms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8C2DCF-515C-8A43-958D-BF0AA44EED2B}"/>
              </a:ext>
            </a:extLst>
          </p:cNvPr>
          <p:cNvSpPr/>
          <p:nvPr/>
        </p:nvSpPr>
        <p:spPr>
          <a:xfrm>
            <a:off x="570887" y="5735782"/>
            <a:ext cx="8589738" cy="83127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Xamarin Forms</a:t>
            </a:r>
          </a:p>
        </p:txBody>
      </p:sp>
    </p:spTree>
    <p:extLst>
      <p:ext uri="{BB962C8B-B14F-4D97-AF65-F5344CB8AC3E}">
        <p14:creationId xmlns:p14="http://schemas.microsoft.com/office/powerpoint/2010/main" val="529423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C68DBDA-1C81-874B-AB67-3B92C5DC55B0}"/>
              </a:ext>
            </a:extLst>
          </p:cNvPr>
          <p:cNvSpPr/>
          <p:nvPr/>
        </p:nvSpPr>
        <p:spPr>
          <a:xfrm>
            <a:off x="4605252" y="4721629"/>
            <a:ext cx="4821382" cy="1230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5C2996-79E1-FC4C-85FC-A9F5021B09BE}"/>
              </a:ext>
            </a:extLst>
          </p:cNvPr>
          <p:cNvSpPr/>
          <p:nvPr/>
        </p:nvSpPr>
        <p:spPr>
          <a:xfrm>
            <a:off x="5054138" y="2959331"/>
            <a:ext cx="631767" cy="118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6F137B-51E6-1645-B8C7-62ED83D7A59A}"/>
              </a:ext>
            </a:extLst>
          </p:cNvPr>
          <p:cNvSpPr/>
          <p:nvPr/>
        </p:nvSpPr>
        <p:spPr>
          <a:xfrm>
            <a:off x="1313410" y="1147156"/>
            <a:ext cx="4954386" cy="1230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EBDB1B-2A67-7E49-9C53-E7BAB30B1FCB}"/>
              </a:ext>
            </a:extLst>
          </p:cNvPr>
          <p:cNvSpPr/>
          <p:nvPr/>
        </p:nvSpPr>
        <p:spPr>
          <a:xfrm>
            <a:off x="7414953" y="3179618"/>
            <a:ext cx="1363288" cy="710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FC3959-8A3E-524F-BDDA-3C1AAC02643A}"/>
              </a:ext>
            </a:extLst>
          </p:cNvPr>
          <p:cNvSpPr/>
          <p:nvPr/>
        </p:nvSpPr>
        <p:spPr>
          <a:xfrm>
            <a:off x="7414953" y="3923606"/>
            <a:ext cx="1346662" cy="216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FE3B41-0C97-5C40-8C67-7B5031B3EB04}"/>
              </a:ext>
            </a:extLst>
          </p:cNvPr>
          <p:cNvSpPr/>
          <p:nvPr/>
        </p:nvSpPr>
        <p:spPr>
          <a:xfrm>
            <a:off x="1745672" y="3018906"/>
            <a:ext cx="631767" cy="118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E2B310-112C-E648-9209-A21202E3EF34}"/>
              </a:ext>
            </a:extLst>
          </p:cNvPr>
          <p:cNvSpPr/>
          <p:nvPr/>
        </p:nvSpPr>
        <p:spPr>
          <a:xfrm>
            <a:off x="1" y="1346662"/>
            <a:ext cx="1313410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server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E10DB2-1818-0F4E-A67C-51459647E9F1}"/>
              </a:ext>
            </a:extLst>
          </p:cNvPr>
          <p:cNvSpPr/>
          <p:nvPr/>
        </p:nvSpPr>
        <p:spPr>
          <a:xfrm>
            <a:off x="1662545" y="1246909"/>
            <a:ext cx="4433455" cy="3158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560E9E-A482-184D-A7A0-38D9D317BA30}"/>
              </a:ext>
            </a:extLst>
          </p:cNvPr>
          <p:cNvSpPr/>
          <p:nvPr/>
        </p:nvSpPr>
        <p:spPr>
          <a:xfrm>
            <a:off x="4821382" y="4804755"/>
            <a:ext cx="4275513" cy="3491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9B385AE-F01A-C146-AE87-BA9EBEABDEB8}"/>
              </a:ext>
            </a:extLst>
          </p:cNvPr>
          <p:cNvSpPr/>
          <p:nvPr/>
        </p:nvSpPr>
        <p:spPr>
          <a:xfrm>
            <a:off x="1662545" y="1928553"/>
            <a:ext cx="798022" cy="3158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xcode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B08D2E-4407-A943-B424-D9F3938A7462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5370022" y="4139738"/>
            <a:ext cx="16625" cy="5818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E8D8B2-A656-D949-AF0A-CF6CF1F071FF}"/>
              </a:ext>
            </a:extLst>
          </p:cNvPr>
          <p:cNvCxnSpPr>
            <a:endCxn id="3" idx="0"/>
          </p:cNvCxnSpPr>
          <p:nvPr/>
        </p:nvCxnSpPr>
        <p:spPr>
          <a:xfrm flipH="1">
            <a:off x="5370022" y="1562792"/>
            <a:ext cx="16625" cy="139653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E1A9DB-9D2F-9A4E-857B-0753BED181EA}"/>
              </a:ext>
            </a:extLst>
          </p:cNvPr>
          <p:cNvCxnSpPr/>
          <p:nvPr/>
        </p:nvCxnSpPr>
        <p:spPr>
          <a:xfrm flipH="1" flipV="1">
            <a:off x="8115994" y="4160519"/>
            <a:ext cx="16625" cy="5818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0C9DE-F129-5441-8890-B506ED92BDA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061556" y="1562792"/>
            <a:ext cx="0" cy="365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CE870F-11F9-9A4D-B79C-0B8D2CBD554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061556" y="2244436"/>
            <a:ext cx="0" cy="7744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8730DC2-8A46-0643-B28D-913FEF9C7128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656706" y="1928553"/>
            <a:ext cx="3948546" cy="3408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D451EC-242F-C644-8F0A-EBDA527B30B2}"/>
              </a:ext>
            </a:extLst>
          </p:cNvPr>
          <p:cNvSpPr txBox="1"/>
          <p:nvPr/>
        </p:nvSpPr>
        <p:spPr>
          <a:xfrm>
            <a:off x="656705" y="347830"/>
            <a:ext cx="601841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</a:rPr>
              <a:t>Development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09782631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676647-DF61-F94D-A658-85ADED84C335}"/>
              </a:ext>
            </a:extLst>
          </p:cNvPr>
          <p:cNvSpPr/>
          <p:nvPr/>
        </p:nvSpPr>
        <p:spPr>
          <a:xfrm>
            <a:off x="2685816" y="2905780"/>
            <a:ext cx="5680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latin typeface="Abhaya Libre" panose="02000603000000000000" pitchFamily="2" charset="77"/>
              </a:rPr>
              <a:t>Xcode</a:t>
            </a:r>
            <a:r>
              <a:rPr lang="en-US" sz="2800" dirty="0"/>
              <a:t> setup on mac and remote 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72239-4895-1B49-93F6-C990B16433C8}"/>
              </a:ext>
            </a:extLst>
          </p:cNvPr>
          <p:cNvSpPr txBox="1"/>
          <p:nvPr/>
        </p:nvSpPr>
        <p:spPr>
          <a:xfrm>
            <a:off x="656705" y="347830"/>
            <a:ext cx="601841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812742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81E6-BC96-9848-AAB6-AAB63AED0E32}"/>
              </a:ext>
            </a:extLst>
          </p:cNvPr>
          <p:cNvSpPr txBox="1"/>
          <p:nvPr/>
        </p:nvSpPr>
        <p:spPr>
          <a:xfrm>
            <a:off x="550863" y="54927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Xamarin Forms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DD4825-FADA-D244-9B62-CBA58EC6777E}"/>
              </a:ext>
            </a:extLst>
          </p:cNvPr>
          <p:cNvSpPr/>
          <p:nvPr/>
        </p:nvSpPr>
        <p:spPr>
          <a:xfrm>
            <a:off x="382385" y="1695796"/>
            <a:ext cx="1795550" cy="3857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1C2931-AC35-E44B-B7B3-2786AF629EF6}"/>
              </a:ext>
            </a:extLst>
          </p:cNvPr>
          <p:cNvSpPr/>
          <p:nvPr/>
        </p:nvSpPr>
        <p:spPr>
          <a:xfrm>
            <a:off x="550863" y="1995055"/>
            <a:ext cx="1444192" cy="68164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1CF899-A31E-B749-BF81-104C0B420514}"/>
              </a:ext>
            </a:extLst>
          </p:cNvPr>
          <p:cNvSpPr/>
          <p:nvPr/>
        </p:nvSpPr>
        <p:spPr>
          <a:xfrm>
            <a:off x="550863" y="3253741"/>
            <a:ext cx="1444192" cy="68164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A291E0-4631-1242-AD9D-474C709B05AB}"/>
              </a:ext>
            </a:extLst>
          </p:cNvPr>
          <p:cNvSpPr/>
          <p:nvPr/>
        </p:nvSpPr>
        <p:spPr>
          <a:xfrm>
            <a:off x="558064" y="4512428"/>
            <a:ext cx="1444192" cy="68164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BA0AB-0CDF-7E4E-8D5D-43977CB7E66C}"/>
              </a:ext>
            </a:extLst>
          </p:cNvPr>
          <p:cNvSpPr txBox="1"/>
          <p:nvPr/>
        </p:nvSpPr>
        <p:spPr>
          <a:xfrm>
            <a:off x="550863" y="5675464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Standard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F68153-2885-FE4C-BB12-1359707BB035}"/>
              </a:ext>
            </a:extLst>
          </p:cNvPr>
          <p:cNvSpPr/>
          <p:nvPr/>
        </p:nvSpPr>
        <p:spPr>
          <a:xfrm>
            <a:off x="4132536" y="1257161"/>
            <a:ext cx="1963463" cy="14195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3D5447-14CB-244B-BBFD-3BB3A601144B}"/>
              </a:ext>
            </a:extLst>
          </p:cNvPr>
          <p:cNvSpPr/>
          <p:nvPr/>
        </p:nvSpPr>
        <p:spPr>
          <a:xfrm>
            <a:off x="4132534" y="2819401"/>
            <a:ext cx="1963463" cy="14195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2B8156-F0DF-8544-A39A-45079B16CED4}"/>
              </a:ext>
            </a:extLst>
          </p:cNvPr>
          <p:cNvSpPr/>
          <p:nvPr/>
        </p:nvSpPr>
        <p:spPr>
          <a:xfrm>
            <a:off x="4132535" y="4375265"/>
            <a:ext cx="1963463" cy="1422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UWP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7F42825-ED5D-6D48-B6B8-17ECF5389D04}"/>
              </a:ext>
            </a:extLst>
          </p:cNvPr>
          <p:cNvSpPr/>
          <p:nvPr/>
        </p:nvSpPr>
        <p:spPr>
          <a:xfrm>
            <a:off x="8179724" y="1363291"/>
            <a:ext cx="631767" cy="118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5DEB59-58D3-BF4F-8C25-2FB569B1E9FA}"/>
              </a:ext>
            </a:extLst>
          </p:cNvPr>
          <p:cNvSpPr/>
          <p:nvPr/>
        </p:nvSpPr>
        <p:spPr>
          <a:xfrm>
            <a:off x="8179724" y="2915828"/>
            <a:ext cx="631767" cy="118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3E74F4-1832-2346-9F25-362EB9B9E27E}"/>
              </a:ext>
            </a:extLst>
          </p:cNvPr>
          <p:cNvGrpSpPr/>
          <p:nvPr/>
        </p:nvGrpSpPr>
        <p:grpSpPr>
          <a:xfrm>
            <a:off x="8165268" y="4642593"/>
            <a:ext cx="1363288" cy="1217537"/>
            <a:chOff x="7414953" y="3179618"/>
            <a:chExt cx="1363288" cy="9601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31E2763-1419-3647-A703-846ED075D78D}"/>
                </a:ext>
              </a:extLst>
            </p:cNvPr>
            <p:cNvSpPr/>
            <p:nvPr/>
          </p:nvSpPr>
          <p:spPr>
            <a:xfrm>
              <a:off x="7414953" y="3179618"/>
              <a:ext cx="1363288" cy="710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UWP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0AB92DB-8700-2247-A537-6154D5642AD4}"/>
                </a:ext>
              </a:extLst>
            </p:cNvPr>
            <p:cNvSpPr/>
            <p:nvPr/>
          </p:nvSpPr>
          <p:spPr>
            <a:xfrm>
              <a:off x="7414953" y="3923606"/>
              <a:ext cx="1346662" cy="2161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E48819-EE9B-2E40-8CA7-406F126FF9F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177935" y="1966930"/>
            <a:ext cx="1954601" cy="16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E7BE8-B2EB-2C48-B35C-090BEA134E82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177935" y="3529169"/>
            <a:ext cx="1954599" cy="9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270D9-26F0-E340-9BFF-165B32B689C8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77935" y="3624349"/>
            <a:ext cx="1954600" cy="146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ED18F3-275D-C549-A740-746951E9E29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095999" y="1953495"/>
            <a:ext cx="2083725" cy="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536F8-BAC5-2D4D-A53C-7E10F7EE571C}"/>
              </a:ext>
            </a:extLst>
          </p:cNvPr>
          <p:cNvCxnSpPr/>
          <p:nvPr/>
        </p:nvCxnSpPr>
        <p:spPr>
          <a:xfrm flipV="1">
            <a:off x="6087133" y="3518363"/>
            <a:ext cx="2083725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3B2C0B-82E1-1348-A0BA-AC223A8F7FA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095998" y="5086696"/>
            <a:ext cx="2069270" cy="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ADD9ECB-D29B-7A4A-9A7D-F392B945BCEC}"/>
              </a:ext>
            </a:extLst>
          </p:cNvPr>
          <p:cNvSpPr/>
          <p:nvPr/>
        </p:nvSpPr>
        <p:spPr>
          <a:xfrm>
            <a:off x="4324840" y="3761505"/>
            <a:ext cx="1603245" cy="42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specific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E7FBB5-EE50-4747-BD32-5CE3B783CDDF}"/>
              </a:ext>
            </a:extLst>
          </p:cNvPr>
          <p:cNvSpPr/>
          <p:nvPr/>
        </p:nvSpPr>
        <p:spPr>
          <a:xfrm>
            <a:off x="4324840" y="5291046"/>
            <a:ext cx="1603245" cy="42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specific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BD6F15-2E44-7C4F-A5BB-CA15A1612CBE}"/>
              </a:ext>
            </a:extLst>
          </p:cNvPr>
          <p:cNvSpPr/>
          <p:nvPr/>
        </p:nvSpPr>
        <p:spPr>
          <a:xfrm>
            <a:off x="4308212" y="2217907"/>
            <a:ext cx="1603245" cy="42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specific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5ECC2E5-C517-654B-97CF-3CF12D77CB00}"/>
              </a:ext>
            </a:extLst>
          </p:cNvPr>
          <p:cNvSpPr/>
          <p:nvPr/>
        </p:nvSpPr>
        <p:spPr>
          <a:xfrm>
            <a:off x="4324840" y="1337315"/>
            <a:ext cx="1603245" cy="42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up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D0CE33-8792-B749-99D0-0B3CF5D8F221}"/>
              </a:ext>
            </a:extLst>
          </p:cNvPr>
          <p:cNvSpPr/>
          <p:nvPr/>
        </p:nvSpPr>
        <p:spPr>
          <a:xfrm>
            <a:off x="4324840" y="2886180"/>
            <a:ext cx="1603245" cy="42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up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F3D5451-C3F9-E24D-B913-7C224BF5BE93}"/>
              </a:ext>
            </a:extLst>
          </p:cNvPr>
          <p:cNvSpPr/>
          <p:nvPr/>
        </p:nvSpPr>
        <p:spPr>
          <a:xfrm>
            <a:off x="4308212" y="4451466"/>
            <a:ext cx="1603245" cy="42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up</a:t>
            </a:r>
          </a:p>
        </p:txBody>
      </p:sp>
    </p:spTree>
    <p:extLst>
      <p:ext uri="{BB962C8B-B14F-4D97-AF65-F5344CB8AC3E}">
        <p14:creationId xmlns:p14="http://schemas.microsoft.com/office/powerpoint/2010/main" val="3645239679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676647-DF61-F94D-A658-85ADED84C335}"/>
              </a:ext>
            </a:extLst>
          </p:cNvPr>
          <p:cNvSpPr/>
          <p:nvPr/>
        </p:nvSpPr>
        <p:spPr>
          <a:xfrm>
            <a:off x="2685816" y="2905780"/>
            <a:ext cx="529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Abhaya Libre" panose="02000603000000000000" pitchFamily="2" charset="77"/>
              </a:rPr>
              <a:t>Create new Xamarin forms solution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72239-4895-1B49-93F6-C990B16433C8}"/>
              </a:ext>
            </a:extLst>
          </p:cNvPr>
          <p:cNvSpPr txBox="1"/>
          <p:nvPr/>
        </p:nvSpPr>
        <p:spPr>
          <a:xfrm>
            <a:off x="656705" y="347830"/>
            <a:ext cx="601841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940091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88B31-49B3-F54A-9D38-169B7A2FC451}"/>
              </a:ext>
            </a:extLst>
          </p:cNvPr>
          <p:cNvSpPr txBox="1"/>
          <p:nvPr/>
        </p:nvSpPr>
        <p:spPr>
          <a:xfrm>
            <a:off x="656705" y="347830"/>
            <a:ext cx="601841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</a:rPr>
              <a:t>Controls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21A99-1513-0940-BF8D-88F54E17EF07}"/>
              </a:ext>
            </a:extLst>
          </p:cNvPr>
          <p:cNvSpPr txBox="1"/>
          <p:nvPr/>
        </p:nvSpPr>
        <p:spPr>
          <a:xfrm>
            <a:off x="1163713" y="2801648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42030-0CA3-0547-887D-35E11F2511BC}"/>
              </a:ext>
            </a:extLst>
          </p:cNvPr>
          <p:cNvSpPr txBox="1"/>
          <p:nvPr/>
        </p:nvSpPr>
        <p:spPr>
          <a:xfrm>
            <a:off x="1150652" y="1620881"/>
            <a:ext cx="592764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4651D-3537-D144-8A76-A0A98810D6D6}"/>
              </a:ext>
            </a:extLst>
          </p:cNvPr>
          <p:cNvSpPr txBox="1"/>
          <p:nvPr/>
        </p:nvSpPr>
        <p:spPr>
          <a:xfrm>
            <a:off x="1162161" y="2207673"/>
            <a:ext cx="7416573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Layouts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9C0B2F2-1692-A542-9860-7E53A398A3BB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DB1350E-AF9F-644E-9040-DEA44118DF0A}"/>
              </a:ext>
            </a:extLst>
          </p:cNvPr>
          <p:cNvSpPr>
            <a:spLocks noChangeAspect="1"/>
          </p:cNvSpPr>
          <p:nvPr/>
        </p:nvSpPr>
        <p:spPr>
          <a:xfrm>
            <a:off x="871062" y="2389456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FAA4BD0-FAC5-104D-A269-49A68FDB7CD2}"/>
              </a:ext>
            </a:extLst>
          </p:cNvPr>
          <p:cNvSpPr>
            <a:spLocks noChangeAspect="1"/>
          </p:cNvSpPr>
          <p:nvPr/>
        </p:nvSpPr>
        <p:spPr>
          <a:xfrm>
            <a:off x="871062" y="2985174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89054880-DC1D-7A4E-AF7C-41B7D70B43A2}"/>
              </a:ext>
            </a:extLst>
          </p:cNvPr>
          <p:cNvSpPr>
            <a:spLocks noChangeAspect="1"/>
          </p:cNvSpPr>
          <p:nvPr/>
        </p:nvSpPr>
        <p:spPr>
          <a:xfrm>
            <a:off x="870277" y="3580892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0FF99-E24C-294E-863D-F96932AD0E3A}"/>
              </a:ext>
            </a:extLst>
          </p:cNvPr>
          <p:cNvSpPr txBox="1"/>
          <p:nvPr/>
        </p:nvSpPr>
        <p:spPr>
          <a:xfrm>
            <a:off x="1163713" y="3395623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3176775874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847441" y="4826763"/>
            <a:ext cx="279779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It derives from the multipage class and allows navigation among child objects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54800" y="4538781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5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CarouselPage</a:t>
            </a:r>
            <a:endParaRPr lang="en-US" b="1" dirty="0">
              <a:solidFill>
                <a:schemeClr val="accent5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3542" y="4826763"/>
            <a:ext cx="279779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It derives from </a:t>
            </a:r>
            <a:r>
              <a:rPr lang="en-US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MultiPage</a:t>
            </a: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class and allows navigation among child pages using tabs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9132" y="4540320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6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TabbedPage</a:t>
            </a:r>
            <a:endParaRPr lang="en-US" b="1" dirty="0">
              <a:solidFill>
                <a:schemeClr val="accent6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47441" y="2562307"/>
            <a:ext cx="279779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It manages navigation among other pages using stack based architecture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68623" y="2220680"/>
            <a:ext cx="16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NavigationPage</a:t>
            </a:r>
            <a:endParaRPr lang="en-US" b="1" dirty="0">
              <a:solidFill>
                <a:schemeClr val="accent2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43542" y="2562307"/>
            <a:ext cx="279779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It is the simplest and most common type of page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1032" y="2222220"/>
            <a:ext cx="140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ContentPage</a:t>
            </a:r>
            <a:endParaRPr lang="en-US" b="1" dirty="0">
              <a:solidFill>
                <a:schemeClr val="accent1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1628" y="4826763"/>
            <a:ext cx="279779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It display full screen content with a control template and is base class for content page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48563" y="4540321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3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TemplatedPage</a:t>
            </a:r>
            <a:endParaRPr lang="en-US" b="1" dirty="0">
              <a:solidFill>
                <a:schemeClr val="accent3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1628" y="2562307"/>
            <a:ext cx="279779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It manages two panes of information, Master shows list of menu. Detail shows selected item page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37076" y="2222220"/>
            <a:ext cx="18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4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MasterDetailPage</a:t>
            </a:r>
            <a:endParaRPr lang="en-US" b="1" dirty="0">
              <a:solidFill>
                <a:schemeClr val="accent4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34" name="Shape 2579"/>
          <p:cNvSpPr/>
          <p:nvPr/>
        </p:nvSpPr>
        <p:spPr>
          <a:xfrm>
            <a:off x="4600764" y="1661702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39279" y="549275"/>
            <a:ext cx="1401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Pages</a:t>
            </a:r>
          </a:p>
        </p:txBody>
      </p:sp>
      <p:sp>
        <p:nvSpPr>
          <p:cNvPr id="39" name="Shape 2579">
            <a:extLst>
              <a:ext uri="{FF2B5EF4-FFF2-40B4-BE49-F238E27FC236}">
                <a16:creationId xmlns:a16="http://schemas.microsoft.com/office/drawing/2014/main" id="{04D17428-1041-B148-81F2-29B734CD4D9F}"/>
              </a:ext>
            </a:extLst>
          </p:cNvPr>
          <p:cNvSpPr/>
          <p:nvPr/>
        </p:nvSpPr>
        <p:spPr>
          <a:xfrm>
            <a:off x="7779180" y="1682724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0" name="Shape 2579">
            <a:extLst>
              <a:ext uri="{FF2B5EF4-FFF2-40B4-BE49-F238E27FC236}">
                <a16:creationId xmlns:a16="http://schemas.microsoft.com/office/drawing/2014/main" id="{0BD1AD80-7296-4A4B-9B61-903B1AEAF1C4}"/>
              </a:ext>
            </a:extLst>
          </p:cNvPr>
          <p:cNvSpPr/>
          <p:nvPr/>
        </p:nvSpPr>
        <p:spPr>
          <a:xfrm>
            <a:off x="10997040" y="1682724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1" name="Shape 2579">
            <a:extLst>
              <a:ext uri="{FF2B5EF4-FFF2-40B4-BE49-F238E27FC236}">
                <a16:creationId xmlns:a16="http://schemas.microsoft.com/office/drawing/2014/main" id="{2607B09C-883D-9B4E-BC7C-AA087DC03EE1}"/>
              </a:ext>
            </a:extLst>
          </p:cNvPr>
          <p:cNvSpPr/>
          <p:nvPr/>
        </p:nvSpPr>
        <p:spPr>
          <a:xfrm>
            <a:off x="4600764" y="4000837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2" name="Shape 2579">
            <a:extLst>
              <a:ext uri="{FF2B5EF4-FFF2-40B4-BE49-F238E27FC236}">
                <a16:creationId xmlns:a16="http://schemas.microsoft.com/office/drawing/2014/main" id="{1B7E8C1E-0527-4848-A846-0C78D50267A4}"/>
              </a:ext>
            </a:extLst>
          </p:cNvPr>
          <p:cNvSpPr/>
          <p:nvPr/>
        </p:nvSpPr>
        <p:spPr>
          <a:xfrm>
            <a:off x="10997040" y="4005869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3" name="Shape 2579">
            <a:extLst>
              <a:ext uri="{FF2B5EF4-FFF2-40B4-BE49-F238E27FC236}">
                <a16:creationId xmlns:a16="http://schemas.microsoft.com/office/drawing/2014/main" id="{70233E3B-CD3E-714B-B8DD-1A464B54F234}"/>
              </a:ext>
            </a:extLst>
          </p:cNvPr>
          <p:cNvSpPr/>
          <p:nvPr/>
        </p:nvSpPr>
        <p:spPr>
          <a:xfrm>
            <a:off x="7779180" y="4000837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4093853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8E4E8-5188-6E4C-913E-957F85AC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5" y="2094807"/>
            <a:ext cx="8859291" cy="2443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C593B8-2485-4E49-84FB-D4147C9BBE00}"/>
              </a:ext>
            </a:extLst>
          </p:cNvPr>
          <p:cNvSpPr txBox="1"/>
          <p:nvPr/>
        </p:nvSpPr>
        <p:spPr>
          <a:xfrm>
            <a:off x="717143" y="382384"/>
            <a:ext cx="1401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580418737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43542" y="4826763"/>
            <a:ext cx="279779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Displays content with control template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4411" y="4540320"/>
            <a:ext cx="17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6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Templated 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441" y="2562307"/>
            <a:ext cx="2797796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Scrolls content up an down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00280" y="2220680"/>
            <a:ext cx="123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Scroll 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43542" y="2562307"/>
            <a:ext cx="279779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Contains single child that is set with the content property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64666" y="2222220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Content View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628" y="4826763"/>
            <a:ext cx="279779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Layout manager for templated views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167" y="4540321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Content Presenter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1628" y="2562307"/>
            <a:ext cx="2797796" cy="167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Displays a rectangular frame around its child. Padding of 20, define outline color, corner radius and </a:t>
            </a:r>
            <a:r>
              <a:rPr lang="en-US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HasShadow</a:t>
            </a:r>
            <a:endParaRPr lang="en-US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5197" y="2222220"/>
            <a:ext cx="78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Frame</a:t>
            </a:r>
          </a:p>
        </p:txBody>
      </p:sp>
      <p:sp>
        <p:nvSpPr>
          <p:cNvPr id="34" name="Shape 2579"/>
          <p:cNvSpPr/>
          <p:nvPr/>
        </p:nvSpPr>
        <p:spPr>
          <a:xfrm>
            <a:off x="4600764" y="1661702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6328" y="549275"/>
            <a:ext cx="609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Layouts with Single Content</a:t>
            </a:r>
          </a:p>
        </p:txBody>
      </p:sp>
      <p:sp>
        <p:nvSpPr>
          <p:cNvPr id="39" name="Shape 2579">
            <a:extLst>
              <a:ext uri="{FF2B5EF4-FFF2-40B4-BE49-F238E27FC236}">
                <a16:creationId xmlns:a16="http://schemas.microsoft.com/office/drawing/2014/main" id="{04D17428-1041-B148-81F2-29B734CD4D9F}"/>
              </a:ext>
            </a:extLst>
          </p:cNvPr>
          <p:cNvSpPr/>
          <p:nvPr/>
        </p:nvSpPr>
        <p:spPr>
          <a:xfrm>
            <a:off x="7779180" y="1682724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0" name="Shape 2579">
            <a:extLst>
              <a:ext uri="{FF2B5EF4-FFF2-40B4-BE49-F238E27FC236}">
                <a16:creationId xmlns:a16="http://schemas.microsoft.com/office/drawing/2014/main" id="{0BD1AD80-7296-4A4B-9B61-903B1AEAF1C4}"/>
              </a:ext>
            </a:extLst>
          </p:cNvPr>
          <p:cNvSpPr/>
          <p:nvPr/>
        </p:nvSpPr>
        <p:spPr>
          <a:xfrm>
            <a:off x="10997040" y="1682724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1" name="Shape 2579">
            <a:extLst>
              <a:ext uri="{FF2B5EF4-FFF2-40B4-BE49-F238E27FC236}">
                <a16:creationId xmlns:a16="http://schemas.microsoft.com/office/drawing/2014/main" id="{2607B09C-883D-9B4E-BC7C-AA087DC03EE1}"/>
              </a:ext>
            </a:extLst>
          </p:cNvPr>
          <p:cNvSpPr/>
          <p:nvPr/>
        </p:nvSpPr>
        <p:spPr>
          <a:xfrm>
            <a:off x="4600764" y="4000837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3" name="Shape 2579">
            <a:extLst>
              <a:ext uri="{FF2B5EF4-FFF2-40B4-BE49-F238E27FC236}">
                <a16:creationId xmlns:a16="http://schemas.microsoft.com/office/drawing/2014/main" id="{70233E3B-CD3E-714B-B8DD-1A464B54F234}"/>
              </a:ext>
            </a:extLst>
          </p:cNvPr>
          <p:cNvSpPr/>
          <p:nvPr/>
        </p:nvSpPr>
        <p:spPr>
          <a:xfrm>
            <a:off x="7779180" y="4000837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472520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43542" y="4826763"/>
            <a:ext cx="279779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Positions elements relative itself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7635" y="4540320"/>
            <a:ext cx="16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6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Relative Layout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441" y="2562307"/>
            <a:ext cx="279779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Positions elements relative to parent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08415" y="2220680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Absolute Layout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43542" y="2562307"/>
            <a:ext cx="279779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Positions elements vertically or horizontally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55139" y="2222220"/>
            <a:ext cx="138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Stack Layout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628" y="4826763"/>
            <a:ext cx="2797796" cy="167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Based on CSS, six </a:t>
            </a:r>
            <a:r>
              <a:rPr lang="en-US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bindable</a:t>
            </a: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properties and five attached properties to allow elements to be stacked or wrapped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4116" y="4540321"/>
            <a:ext cx="12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Flex Layout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1628" y="2562307"/>
            <a:ext cx="279779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Positions elements in rows and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25699" y="22222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Grid</a:t>
            </a:r>
          </a:p>
        </p:txBody>
      </p:sp>
      <p:sp>
        <p:nvSpPr>
          <p:cNvPr id="34" name="Shape 2579"/>
          <p:cNvSpPr/>
          <p:nvPr/>
        </p:nvSpPr>
        <p:spPr>
          <a:xfrm>
            <a:off x="4600764" y="1661702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6986" y="549275"/>
            <a:ext cx="673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Layouts with Multiple Children</a:t>
            </a:r>
          </a:p>
        </p:txBody>
      </p:sp>
      <p:sp>
        <p:nvSpPr>
          <p:cNvPr id="39" name="Shape 2579">
            <a:extLst>
              <a:ext uri="{FF2B5EF4-FFF2-40B4-BE49-F238E27FC236}">
                <a16:creationId xmlns:a16="http://schemas.microsoft.com/office/drawing/2014/main" id="{04D17428-1041-B148-81F2-29B734CD4D9F}"/>
              </a:ext>
            </a:extLst>
          </p:cNvPr>
          <p:cNvSpPr/>
          <p:nvPr/>
        </p:nvSpPr>
        <p:spPr>
          <a:xfrm>
            <a:off x="7779180" y="1682724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0" name="Shape 2579">
            <a:extLst>
              <a:ext uri="{FF2B5EF4-FFF2-40B4-BE49-F238E27FC236}">
                <a16:creationId xmlns:a16="http://schemas.microsoft.com/office/drawing/2014/main" id="{0BD1AD80-7296-4A4B-9B61-903B1AEAF1C4}"/>
              </a:ext>
            </a:extLst>
          </p:cNvPr>
          <p:cNvSpPr/>
          <p:nvPr/>
        </p:nvSpPr>
        <p:spPr>
          <a:xfrm>
            <a:off x="10997040" y="1682724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1" name="Shape 2579">
            <a:extLst>
              <a:ext uri="{FF2B5EF4-FFF2-40B4-BE49-F238E27FC236}">
                <a16:creationId xmlns:a16="http://schemas.microsoft.com/office/drawing/2014/main" id="{2607B09C-883D-9B4E-BC7C-AA087DC03EE1}"/>
              </a:ext>
            </a:extLst>
          </p:cNvPr>
          <p:cNvSpPr/>
          <p:nvPr/>
        </p:nvSpPr>
        <p:spPr>
          <a:xfrm>
            <a:off x="4600764" y="4000837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43" name="Shape 2579">
            <a:extLst>
              <a:ext uri="{FF2B5EF4-FFF2-40B4-BE49-F238E27FC236}">
                <a16:creationId xmlns:a16="http://schemas.microsoft.com/office/drawing/2014/main" id="{70233E3B-CD3E-714B-B8DD-1A464B54F234}"/>
              </a:ext>
            </a:extLst>
          </p:cNvPr>
          <p:cNvSpPr/>
          <p:nvPr/>
        </p:nvSpPr>
        <p:spPr>
          <a:xfrm>
            <a:off x="7779180" y="4000837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524426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9" y="2981927"/>
            <a:ext cx="6192982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Xamarin 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Build</a:t>
            </a:r>
            <a:r>
              <a:rPr lang="es-ES_tradnl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 </a:t>
            </a:r>
            <a:r>
              <a:rPr lang="es-ES_tradnl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your</a:t>
            </a:r>
            <a:r>
              <a:rPr lang="es-ES_tradnl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 </a:t>
            </a:r>
            <a:r>
              <a:rPr lang="es-ES_tradnl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first</a:t>
            </a:r>
            <a:r>
              <a:rPr lang="es-ES_tradnl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 </a:t>
            </a:r>
            <a:r>
              <a:rPr lang="es-ES_tradnl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Xamarin</a:t>
            </a:r>
            <a:r>
              <a:rPr lang="es-ES_tradnl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885BE9-97E0-2E49-9BF1-80C0B49C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79" y="1845425"/>
            <a:ext cx="7620000" cy="2560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752C5-9015-694C-89F3-0B4811823369}"/>
              </a:ext>
            </a:extLst>
          </p:cNvPr>
          <p:cNvSpPr txBox="1"/>
          <p:nvPr/>
        </p:nvSpPr>
        <p:spPr>
          <a:xfrm>
            <a:off x="656705" y="347830"/>
            <a:ext cx="601841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</a:rPr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808458322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163713" y="2801648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CheckBox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Slider, Stepper, Switch, Pickers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5927647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Labels, Images,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BoxView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WebView, and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etc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162161" y="2207673"/>
            <a:ext cx="7416573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Buttons,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Imagebutton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SearchBar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Views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871062" y="2389456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1062" y="2985174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7AE4A4-DFB9-8943-8262-0BB37A795C1E}"/>
              </a:ext>
            </a:extLst>
          </p:cNvPr>
          <p:cNvSpPr>
            <a:spLocks noChangeAspect="1"/>
          </p:cNvSpPr>
          <p:nvPr/>
        </p:nvSpPr>
        <p:spPr>
          <a:xfrm>
            <a:off x="870277" y="3580892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07DBB-B150-874E-8433-178A91F2329E}"/>
              </a:ext>
            </a:extLst>
          </p:cNvPr>
          <p:cNvSpPr txBox="1"/>
          <p:nvPr/>
        </p:nvSpPr>
        <p:spPr>
          <a:xfrm>
            <a:off x="1163713" y="3395623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Entry, Editor, activity indicator,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Listview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09419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163713" y="2801648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SwitchCell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5927647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TextCell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162161" y="2207673"/>
            <a:ext cx="7416573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ImageCell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Cells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871062" y="2389456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1062" y="2985174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7AE4A4-DFB9-8943-8262-0BB37A795C1E}"/>
              </a:ext>
            </a:extLst>
          </p:cNvPr>
          <p:cNvSpPr>
            <a:spLocks noChangeAspect="1"/>
          </p:cNvSpPr>
          <p:nvPr/>
        </p:nvSpPr>
        <p:spPr>
          <a:xfrm>
            <a:off x="870277" y="3580892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07DBB-B150-874E-8433-178A91F2329E}"/>
              </a:ext>
            </a:extLst>
          </p:cNvPr>
          <p:cNvSpPr txBox="1"/>
          <p:nvPr/>
        </p:nvSpPr>
        <p:spPr>
          <a:xfrm>
            <a:off x="1163713" y="3395623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EntryCell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5429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163713" y="2801648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Attributes with relative URL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7644213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Automatic type-safe REST library for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.Net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Core and Xamarin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162161" y="2207673"/>
            <a:ext cx="7416573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UWP,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Xamarin.Android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Xamarin.iOS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.net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.Net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Core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Refit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871062" y="2389456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1062" y="2985174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7AE4A4-DFB9-8943-8262-0BB37A795C1E}"/>
              </a:ext>
            </a:extLst>
          </p:cNvPr>
          <p:cNvSpPr>
            <a:spLocks noChangeAspect="1"/>
          </p:cNvSpPr>
          <p:nvPr/>
        </p:nvSpPr>
        <p:spPr>
          <a:xfrm>
            <a:off x="870277" y="3580892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07DBB-B150-874E-8433-178A91F2329E}"/>
              </a:ext>
            </a:extLst>
          </p:cNvPr>
          <p:cNvSpPr txBox="1"/>
          <p:nvPr/>
        </p:nvSpPr>
        <p:spPr>
          <a:xfrm>
            <a:off x="1163713" y="3395623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Dynamic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querystring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parametes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6617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CD075-09B4-AE43-A4E5-CEDBD8551544}"/>
              </a:ext>
            </a:extLst>
          </p:cNvPr>
          <p:cNvSpPr txBox="1"/>
          <p:nvPr/>
        </p:nvSpPr>
        <p:spPr>
          <a:xfrm>
            <a:off x="656705" y="347830"/>
            <a:ext cx="601841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</a:rPr>
              <a:t>Start Demo</a:t>
            </a:r>
          </a:p>
        </p:txBody>
      </p:sp>
    </p:spTree>
    <p:extLst>
      <p:ext uri="{BB962C8B-B14F-4D97-AF65-F5344CB8AC3E}">
        <p14:creationId xmlns:p14="http://schemas.microsoft.com/office/powerpoint/2010/main" val="2564571829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064" y="4397069"/>
            <a:ext cx="5868640" cy="55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Let’s start Xamarin.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02028" y="3243585"/>
            <a:ext cx="2787944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bhaya Libre" panose="02000603000000000000" pitchFamily="2" charset="77"/>
                <a:ea typeface="Nunito Bold" charset="0"/>
                <a:cs typeface="Arima Madurai Light" pitchFamily="2" charset="77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4735" y="1153553"/>
            <a:ext cx="50225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Black" pitchFamily="2" charset="77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8022129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3288" y="736305"/>
            <a:ext cx="152542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i="1" dirty="0">
                <a:solidFill>
                  <a:schemeClr val="tx2"/>
                </a:solidFill>
                <a:latin typeface="Abhaya Libre" panose="02000603000000000000" pitchFamily="2" charset="77"/>
                <a:cs typeface="Abhaya Libre" panose="02000603000000000000" pitchFamily="2" charset="77"/>
              </a:rPr>
              <a:t>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28950" y="2311691"/>
            <a:ext cx="6129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“A learning curve is essential to growth.”</a:t>
            </a:r>
          </a:p>
        </p:txBody>
      </p:sp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524872" y="3926074"/>
            <a:ext cx="463516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 am here because I love Xamarin. You can contact me at </a:t>
            </a:r>
            <a:r>
              <a:rPr lang="en-US" sz="2400" b="1" i="1" dirty="0" err="1">
                <a:solidFill>
                  <a:schemeClr val="accent1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divikiran@xam-consulting.com</a:t>
            </a:r>
            <a:endParaRPr lang="en-US" sz="2400" b="1" i="1" dirty="0">
              <a:solidFill>
                <a:schemeClr val="accent1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ctr"/>
            <a:r>
              <a:rPr lang="en-AU" sz="2400" b="1" i="1" dirty="0">
                <a:solidFill>
                  <a:schemeClr val="accent1"/>
                </a:solidFill>
                <a:latin typeface="Abhaya Libre SemiBold" panose="02000603000000000000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AU" sz="2400" b="1" i="1" dirty="0" err="1">
                <a:solidFill>
                  <a:schemeClr val="accent1"/>
                </a:solidFill>
                <a:latin typeface="Abhaya Libre SemiBold" panose="02000603000000000000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en-AU" sz="2400" b="1" i="1" dirty="0" err="1">
                <a:solidFill>
                  <a:schemeClr val="accent1"/>
                </a:solidFill>
                <a:latin typeface="Abhaya Libre SemiBold" panose="02000603000000000000" pitchFamily="2" charset="77"/>
              </a:rPr>
              <a:t>.</a:t>
            </a:r>
            <a:r>
              <a:rPr lang="en-AU" sz="2400" b="1" i="1" dirty="0" err="1">
                <a:solidFill>
                  <a:schemeClr val="accent1"/>
                </a:solidFill>
                <a:latin typeface="Abhaya Libre SemiBold" panose="02000603000000000000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</a:t>
            </a:r>
            <a:r>
              <a:rPr lang="en-AU" sz="2400" b="1" i="1" dirty="0">
                <a:solidFill>
                  <a:schemeClr val="accent1"/>
                </a:solidFill>
                <a:latin typeface="Abhaya Libre SemiBold" panose="02000603000000000000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/in/Divikiran</a:t>
            </a:r>
            <a:r>
              <a:rPr lang="en-AU" sz="2400" b="1" i="1" dirty="0">
                <a:solidFill>
                  <a:schemeClr val="accent1"/>
                </a:solidFill>
                <a:latin typeface="Abhaya Libre SemiBold" panose="02000603000000000000" pitchFamily="2" charset="77"/>
              </a:rPr>
              <a:t>/</a:t>
            </a:r>
          </a:p>
          <a:p>
            <a:pPr algn="ctr"/>
            <a:r>
              <a:rPr lang="en-AU" sz="2400" b="1" i="1" dirty="0">
                <a:solidFill>
                  <a:schemeClr val="accent1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https://</a:t>
            </a:r>
            <a:r>
              <a:rPr lang="en-AU" sz="2400" b="1" i="1" dirty="0" err="1">
                <a:solidFill>
                  <a:schemeClr val="accent1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www.xamlabs.com</a:t>
            </a:r>
            <a:r>
              <a:rPr lang="en-AU" sz="2400" b="1" i="1" dirty="0">
                <a:solidFill>
                  <a:schemeClr val="accent1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/</a:t>
            </a:r>
            <a:endParaRPr lang="en-US" sz="2400" b="1" dirty="0">
              <a:solidFill>
                <a:schemeClr val="accent1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329021" y="2431720"/>
            <a:ext cx="5026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I am Divikiran Ravela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7369834" y="1161975"/>
            <a:ext cx="28530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6691E20-C945-A244-ACE2-E2120D6E8A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/>
          <a:stretch/>
        </p:blipFill>
        <p:spPr>
          <a:xfrm>
            <a:off x="1238790" y="827177"/>
            <a:ext cx="4132200" cy="5165250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366835" y="3429000"/>
            <a:ext cx="7458328" cy="51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DotNet</a:t>
            </a: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– Cross Platform – Native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965959" y="1859340"/>
            <a:ext cx="826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Xamarin Forms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3395663" y="1922056"/>
            <a:ext cx="5364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163713" y="2801648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Connecting UI with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592764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Xamarin forms setup and requirements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162161" y="2207673"/>
            <a:ext cx="7416573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Create cross platform UI’s with pages, views and layouts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What to expect today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871062" y="2389456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1062" y="2985174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7AE4A4-DFB9-8943-8262-0BB37A795C1E}"/>
              </a:ext>
            </a:extLst>
          </p:cNvPr>
          <p:cNvSpPr>
            <a:spLocks noChangeAspect="1"/>
          </p:cNvSpPr>
          <p:nvPr/>
        </p:nvSpPr>
        <p:spPr>
          <a:xfrm>
            <a:off x="870277" y="3580892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07DBB-B150-874E-8433-178A91F2329E}"/>
              </a:ext>
            </a:extLst>
          </p:cNvPr>
          <p:cNvSpPr txBox="1"/>
          <p:nvPr/>
        </p:nvSpPr>
        <p:spPr>
          <a:xfrm>
            <a:off x="1163713" y="3395623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Build a sample weather app</a:t>
            </a: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163713" y="2801648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Setup steps to target iOS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592764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Role of Xamarin Forms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162161" y="2207673"/>
            <a:ext cx="7416573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Development environment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What to expect today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871062" y="2389456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1062" y="2985174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7AE4A4-DFB9-8943-8262-0BB37A795C1E}"/>
              </a:ext>
            </a:extLst>
          </p:cNvPr>
          <p:cNvSpPr>
            <a:spLocks noChangeAspect="1"/>
          </p:cNvSpPr>
          <p:nvPr/>
        </p:nvSpPr>
        <p:spPr>
          <a:xfrm>
            <a:off x="870277" y="3580892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07DBB-B150-874E-8433-178A91F2329E}"/>
              </a:ext>
            </a:extLst>
          </p:cNvPr>
          <p:cNvSpPr txBox="1"/>
          <p:nvPr/>
        </p:nvSpPr>
        <p:spPr>
          <a:xfrm>
            <a:off x="1163713" y="3395623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Xamarin Forms solution structure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4AB186EF-B59D-2243-AE82-FA22EF777BF4}"/>
              </a:ext>
            </a:extLst>
          </p:cNvPr>
          <p:cNvSpPr>
            <a:spLocks noChangeAspect="1"/>
          </p:cNvSpPr>
          <p:nvPr/>
        </p:nvSpPr>
        <p:spPr>
          <a:xfrm>
            <a:off x="870277" y="4176610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B5163-A675-214B-BFD6-BF72A7BA9F1C}"/>
              </a:ext>
            </a:extLst>
          </p:cNvPr>
          <p:cNvSpPr txBox="1"/>
          <p:nvPr/>
        </p:nvSpPr>
        <p:spPr>
          <a:xfrm>
            <a:off x="1163713" y="3989598"/>
            <a:ext cx="536231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Run on each platform</a:t>
            </a:r>
          </a:p>
        </p:txBody>
      </p:sp>
    </p:spTree>
    <p:extLst>
      <p:ext uri="{BB962C8B-B14F-4D97-AF65-F5344CB8AC3E}">
        <p14:creationId xmlns:p14="http://schemas.microsoft.com/office/powerpoint/2010/main" val="2698057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6776799" y="2540856"/>
            <a:ext cx="2608566" cy="111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.Net</a:t>
            </a: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Xamarin.Android</a:t>
            </a: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Xamarin.iOS</a:t>
            </a: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6762309" y="1927349"/>
            <a:ext cx="2204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Apps run Natively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550863" y="54927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Xamarin 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74900" y="2540856"/>
            <a:ext cx="2608566" cy="145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Android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iOS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Universal windows platform - UWP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570887" y="1927349"/>
            <a:ext cx="1918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Cross platform </a:t>
            </a:r>
          </a:p>
          <a:p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639833" y="2540856"/>
            <a:ext cx="2608566" cy="111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Code based API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XAML declarative  support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3627739" y="1927349"/>
            <a:ext cx="2703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Platform independent</a:t>
            </a:r>
          </a:p>
          <a:p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UI Library</a:t>
            </a:r>
          </a:p>
        </p:txBody>
      </p: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570</Words>
  <Application>Microsoft Macintosh PowerPoint</Application>
  <PresentationFormat>Widescreen</PresentationFormat>
  <Paragraphs>167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Abhaya Libre</vt:lpstr>
      <vt:lpstr>Abhaya Libre ExtraBold</vt:lpstr>
      <vt:lpstr>Abhaya Libre Medium</vt:lpstr>
      <vt:lpstr>Abhaya Libre SemiBold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Divikiran Ravela</cp:lastModifiedBy>
  <cp:revision>368</cp:revision>
  <dcterms:created xsi:type="dcterms:W3CDTF">2018-12-21T22:04:22Z</dcterms:created>
  <dcterms:modified xsi:type="dcterms:W3CDTF">2019-07-13T04:45:34Z</dcterms:modified>
</cp:coreProperties>
</file>