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6"/>
  </p:notesMasterIdLst>
  <p:sldIdLst>
    <p:sldId id="256" r:id="rId3"/>
    <p:sldId id="257" r:id="rId4"/>
    <p:sldId id="258" r:id="rId5"/>
    <p:sldId id="262" r:id="rId6"/>
    <p:sldId id="269" r:id="rId7"/>
    <p:sldId id="263" r:id="rId8"/>
    <p:sldId id="264" r:id="rId9"/>
    <p:sldId id="266" r:id="rId10"/>
    <p:sldId id="267" r:id="rId11"/>
    <p:sldId id="259" r:id="rId12"/>
    <p:sldId id="260" r:id="rId13"/>
    <p:sldId id="261" r:id="rId14"/>
    <p:sldId id="268" r:id="rId15"/>
  </p:sldIdLst>
  <p:sldSz cx="9144000" cy="5143500" type="screen16x9"/>
  <p:notesSz cx="6858000" cy="9144000"/>
  <p:embeddedFontLst>
    <p:embeddedFont>
      <p:font typeface="Inter Medium" panose="02000503000000020004" pitchFamily="2" charset="0"/>
      <p:regular r:id=""/>
      <p:bold r:id=""/>
    </p:embeddedFont>
    <p:embeddedFont>
      <p:font typeface="Krona One" panose="02010605030500060004" pitchFamily="2" charset="77"/>
      <p:regular r:id=""/>
    </p:embeddedFont>
    <p:embeddedFont>
      <p:font typeface="Lato Light" panose="020F0302020204030204" pitchFamily="34" charset="0"/>
      <p:regular r:id="rId17"/>
      <p:bold r:id=""/>
      <p:italic r:id="rId18"/>
      <p:boldItalic r:id="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Medium" pitchFamily="2" charset="0"/>
      <p:regular r:id=""/>
      <p:bold r:id=""/>
      <p:italic r:id=""/>
      <p:boldItalic r:id=""/>
    </p:embeddedFont>
    <p:embeddedFont>
      <p:font typeface="Poppins" pitchFamily="2" charset="77"/>
      <p:regular r:id="rId27"/>
      <p:bold r:id=""/>
      <p:italic r:id=""/>
      <p:boldItalic r:id="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F0502020204030204" pitchFamily="34" charset="0"/>
      <p:regular r:id="rId32"/>
      <p:bold r:id=""/>
      <p:italic r:id="rId33"/>
      <p:boldItalic r:id=""/>
    </p:embeddedFont>
    <p:embeddedFont>
      <p:font typeface="Space Grotesk" pitchFamily="2" charset="77"/>
      <p:regular r:id=""/>
      <p:bold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6"/>
    <p:restoredTop sz="94710"/>
  </p:normalViewPr>
  <p:slideViewPr>
    <p:cSldViewPr snapToGrid="0">
      <p:cViewPr varScale="1">
        <p:scale>
          <a:sx n="155" d="100"/>
          <a:sy n="155" d="100"/>
        </p:scale>
        <p:origin x="184" y="8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22423745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22423745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SLIDES_API22423745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SLIDES_API22423745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22423745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224237458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22423745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224237458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90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22423745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22423745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2242374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2242374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2242374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2242374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2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2242374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2242374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8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2242374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2242374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1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2242374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2242374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6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22423745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22423745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711758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0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0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711663" y="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sz="2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n3circle/icp-ses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mergent-labs.github.io/azle/the_azle_book.html" TargetMode="External"/><Relationship Id="rId13" Type="http://schemas.openxmlformats.org/officeDocument/2006/relationships/hyperlink" Target="https://github.com/divin3circle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hyperlink" Target="https://www.instagram.com/sylus.abel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playlist?list=PLNqp92_EXZBJYFrpEzdO2EapvU0GOJ09n" TargetMode="External"/><Relationship Id="rId5" Type="http://schemas.openxmlformats.org/officeDocument/2006/relationships/hyperlink" Target="https://www.youtube.com/@codeandstate" TargetMode="External"/><Relationship Id="rId15" Type="http://schemas.openxmlformats.org/officeDocument/2006/relationships/hyperlink" Target="https://twitter.com/Silasabel5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ergent-labs.github.io/azle/az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ergent-labs.github.io/azle/query_metho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mergent-labs.github.io/azle/azle.html" TargetMode="External"/><Relationship Id="rId4" Type="http://schemas.openxmlformats.org/officeDocument/2006/relationships/hyperlink" Target="https://developer.mozilla.org/en-US/docs/Web/JavaScript/Reference/Global_Objects/M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732150" y="1353250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isometricLeftDown">
                <a:rot lat="0" lon="600000" rev="0"/>
              </a:camera>
              <a:lightRig rig="threePt" dir="t">
                <a:rot lat="0" lon="0" rev="2400000"/>
              </a:lightRig>
            </a:scene3d>
            <a:sp3d extrusionH="57150">
              <a:bevelT w="38100" prst="slope"/>
              <a:bevelB w="25400" h="635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TYPESCRIPT BASICS FOR AZLE CANISTER DEVELOPMENT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732150" y="2229499"/>
            <a:ext cx="7679700" cy="1579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session provides an overview of Typescript basics for Azle Canister development. It covers topics such as; What are Canisters and Azle in the Internet Computer ecosystem, Why Typescript and the it’s basics, setting up for Azle development among many others!!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code and learning resources used for this presentation can be found on my GitHub: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👉GitHub Resources</a:t>
            </a:r>
            <a:endParaRPr lang="en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92996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29">
            <a:extLst>
              <a:ext uri="{FF2B5EF4-FFF2-40B4-BE49-F238E27FC236}">
                <a16:creationId xmlns:a16="http://schemas.microsoft.com/office/drawing/2014/main" id="{FE7E7D9D-3D37-E354-118E-4F49DE244DB3}"/>
              </a:ext>
            </a:extLst>
          </p:cNvPr>
          <p:cNvSpPr txBox="1">
            <a:spLocks/>
          </p:cNvSpPr>
          <p:nvPr/>
        </p:nvSpPr>
        <p:spPr>
          <a:xfrm>
            <a:off x="732150" y="3887528"/>
            <a:ext cx="7679700" cy="46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Char char="●"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>
              <a:spcAft>
                <a:spcPts val="1200"/>
              </a:spcAft>
              <a:buFont typeface="Inter Medium"/>
              <a:buNone/>
            </a:pPr>
            <a:r>
              <a:rPr lang="en-GB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LET’S GET STARTED 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Simple Hello World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Takeaways &amp; Next steps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Set up Azle Environment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Advanced Tutorial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 LET’S BUILD SOMETHING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82980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are the Key Takeaways?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Summary &amp; QA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Learning Resources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94870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30400" y="363024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Useful Learning Materials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94870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Presentation with media with solid fill">
            <a:extLst>
              <a:ext uri="{FF2B5EF4-FFF2-40B4-BE49-F238E27FC236}">
                <a16:creationId xmlns:a16="http://schemas.microsoft.com/office/drawing/2014/main" id="{44CF6E30-AC26-C337-B2E9-43B4765E6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995" y="1126791"/>
            <a:ext cx="514865" cy="485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FEAD4-5E22-7FEC-1519-DA1B03652562}"/>
              </a:ext>
            </a:extLst>
          </p:cNvPr>
          <p:cNvSpPr txBox="1"/>
          <p:nvPr/>
        </p:nvSpPr>
        <p:spPr>
          <a:xfrm>
            <a:off x="1449860" y="1215549"/>
            <a:ext cx="26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hlinkClick r:id="rId5"/>
              </a:rPr>
              <a:t>Code &amp; State Youtube Channel</a:t>
            </a:r>
            <a:endParaRPr lang="en-KE" dirty="0"/>
          </a:p>
        </p:txBody>
      </p:sp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8E5C7C94-8C8E-F22D-34CF-11717CFDC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60" y="1918946"/>
            <a:ext cx="511200" cy="5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31CAF-F371-CAAC-52CC-FD7005DF84D0}"/>
              </a:ext>
            </a:extLst>
          </p:cNvPr>
          <p:cNvSpPr txBox="1"/>
          <p:nvPr/>
        </p:nvSpPr>
        <p:spPr>
          <a:xfrm>
            <a:off x="1511644" y="2019758"/>
            <a:ext cx="150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hlinkClick r:id="rId8"/>
              </a:rPr>
              <a:t>Azle Handbook</a:t>
            </a:r>
            <a:endParaRPr lang="en-KE" dirty="0"/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F90D918C-172C-83AB-A7ED-74B340659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995" y="2671102"/>
            <a:ext cx="511200" cy="5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CDB11-07B3-514A-CED2-927A89A6B003}"/>
              </a:ext>
            </a:extLst>
          </p:cNvPr>
          <p:cNvSpPr txBox="1"/>
          <p:nvPr/>
        </p:nvSpPr>
        <p:spPr>
          <a:xfrm>
            <a:off x="1511644" y="2772126"/>
            <a:ext cx="150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hlinkClick r:id="rId11"/>
              </a:rPr>
              <a:t>Learn Typescript </a:t>
            </a:r>
            <a:endParaRPr lang="en-KE" dirty="0"/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C77BFE2E-16FA-09C7-9745-F1FA985DBE8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801" t="20451" r="32715" b="17501"/>
          <a:stretch/>
        </p:blipFill>
        <p:spPr>
          <a:xfrm>
            <a:off x="5494638" y="1125649"/>
            <a:ext cx="540000" cy="576335"/>
          </a:xfrm>
          <a:prstGeom prst="ellipse">
            <a:avLst/>
          </a:prstGeom>
          <a:solidFill>
            <a:srgbClr val="FFC000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A82C2-A3AD-AB4C-54D9-27E65A87402C}"/>
              </a:ext>
            </a:extLst>
          </p:cNvPr>
          <p:cNvSpPr txBox="1"/>
          <p:nvPr/>
        </p:nvSpPr>
        <p:spPr>
          <a:xfrm>
            <a:off x="6034638" y="1215549"/>
            <a:ext cx="12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hlinkClick r:id="rId13"/>
              </a:rPr>
              <a:t>divin3circle</a:t>
            </a:r>
            <a:endParaRPr lang="en-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C6C7F8-A1D3-FBCD-424E-891CA263E1F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0808" r="20808"/>
          <a:stretch/>
        </p:blipFill>
        <p:spPr>
          <a:xfrm>
            <a:off x="5494638" y="1901792"/>
            <a:ext cx="540000" cy="576335"/>
          </a:xfrm>
          <a:prstGeom prst="ellipse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F3EB47-8105-64E9-12F0-7AB3B9C85999}"/>
              </a:ext>
            </a:extLst>
          </p:cNvPr>
          <p:cNvSpPr txBox="1"/>
          <p:nvPr/>
        </p:nvSpPr>
        <p:spPr>
          <a:xfrm>
            <a:off x="6034637" y="1977302"/>
            <a:ext cx="12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hlinkClick r:id="rId15"/>
              </a:rPr>
              <a:t>@Silasabel5</a:t>
            </a:r>
            <a:endParaRPr lang="en-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86D91B-7766-1F50-15B9-C31A6FDD8E1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0892" r="10892"/>
          <a:stretch/>
        </p:blipFill>
        <p:spPr>
          <a:xfrm>
            <a:off x="5494637" y="2675581"/>
            <a:ext cx="540000" cy="576335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1209F4-15BD-41DF-E6BB-5BBBE6C594C5}"/>
              </a:ext>
            </a:extLst>
          </p:cNvPr>
          <p:cNvSpPr txBox="1"/>
          <p:nvPr/>
        </p:nvSpPr>
        <p:spPr>
          <a:xfrm>
            <a:off x="6034637" y="2704533"/>
            <a:ext cx="12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17"/>
              </a:rPr>
              <a:t>s</a:t>
            </a:r>
            <a:r>
              <a:rPr lang="en-KE" dirty="0">
                <a:hlinkClick r:id="rId17"/>
              </a:rPr>
              <a:t>ylus.abel</a:t>
            </a:r>
            <a:endParaRPr lang="en-K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and attention 🙂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94870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subTitle" idx="1"/>
          </p:nvPr>
        </p:nvSpPr>
        <p:spPr>
          <a:xfrm>
            <a:off x="467424" y="1394975"/>
            <a:ext cx="2373651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are Canisters in Azle development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Environment set-up for Azle development 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Essential TS for Azle Canister Development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next?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Session Objectives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3553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4F7F6"/>
          </a:fgClr>
          <a:bgClr>
            <a:schemeClr val="bg1"/>
          </a:bgClr>
        </a:patt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>
            <a:picLocks noGrp="1"/>
          </p:cNvPicPr>
          <p:nvPr>
            <p:ph type="pic" idx="2"/>
          </p:nvPr>
        </p:nvPicPr>
        <p:blipFill rotWithShape="1">
          <a:blip/>
          <a:srcRect l="13969" r="8344"/>
          <a:stretch/>
        </p:blipFill>
        <p:spPr>
          <a:xfrm>
            <a:off x="156636" y="0"/>
            <a:ext cx="3995928" cy="5143500"/>
          </a:xfrm>
          <a:prstGeom prst="roundRect">
            <a:avLst>
              <a:gd name="adj" fmla="val 16667"/>
            </a:avLst>
          </a:prstGeom>
        </p:spPr>
      </p:pic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07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</a:pPr>
            <a:r>
              <a:rPr lang="en-US" sz="1500" b="1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📕</a:t>
            </a:r>
            <a:r>
              <a:rPr lang="en-US" b="1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Azle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is a Typescript and JavaScript CDK(Canister Development Kit), i.e., it’s a runtime for building applications(canisters) on the Internet Computer. 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  <a:hlinkClick r:id="rId3" tooltip="More on Azle"/>
              </a:rPr>
              <a:t>Learn More💡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effectLst>
                  <a:reflection blurRad="160822" endPos="80162" dist="59355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Azle &amp; Canisters</a:t>
            </a:r>
            <a:endParaRPr dirty="0">
              <a:solidFill>
                <a:srgbClr val="08170F"/>
              </a:solidFill>
              <a:effectLst>
                <a:reflection blurRad="160822" endPos="80162" dist="59355" dir="5400000" sy="-100000" algn="bl" rotWithShape="0"/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4968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1;p31">
            <a:extLst>
              <a:ext uri="{FF2B5EF4-FFF2-40B4-BE49-F238E27FC236}">
                <a16:creationId xmlns:a16="http://schemas.microsoft.com/office/drawing/2014/main" id="{7A0FDDDF-F6BA-A0DD-99CF-C10BF6BBBC34}"/>
              </a:ext>
            </a:extLst>
          </p:cNvPr>
          <p:cNvSpPr txBox="1">
            <a:spLocks/>
          </p:cNvSpPr>
          <p:nvPr/>
        </p:nvSpPr>
        <p:spPr>
          <a:xfrm>
            <a:off x="4182150" y="2789776"/>
            <a:ext cx="4176600" cy="9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None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US" sz="1500" b="1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🥫</a:t>
            </a:r>
            <a:r>
              <a:rPr lang="en-US" b="1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Canisters: 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Theses are just computational “units” containing your program code to be executed on the IC chain. 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  <a:hlinkClick r:id="rId3" tooltip="More on Azle"/>
              </a:rPr>
              <a:t>Learn More💡</a:t>
            </a:r>
            <a:endParaRPr lang="en-US" b="1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endParaRPr lang="en-US" b="1"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</a:t>
            </a:r>
            <a:endParaRPr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253330" y="956976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TS &amp; JS datatype is decoded to text in Candid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endParaRPr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Decoded to Candid type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boolean</a:t>
            </a:r>
            <a:endParaRPr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173899" y="125651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as bool as a Candid type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float</a:t>
            </a:r>
            <a:endParaRPr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Decoded to either float32 or float64 in Candid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Array &amp; Object</a:t>
            </a:r>
            <a:endParaRPr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47872" y="9104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TS/JS arrays are decoded to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type while objects to Record type 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212;p32">
            <a:extLst>
              <a:ext uri="{FF2B5EF4-FFF2-40B4-BE49-F238E27FC236}">
                <a16:creationId xmlns:a16="http://schemas.microsoft.com/office/drawing/2014/main" id="{1AB38C8F-993D-41A1-CF2C-62776EAA45DA}"/>
              </a:ext>
            </a:extLst>
          </p:cNvPr>
          <p:cNvSpPr txBox="1">
            <a:spLocks/>
          </p:cNvSpPr>
          <p:nvPr/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solidFill>
                  <a:srgbClr val="08170F"/>
                </a:solidFill>
                <a:effectLst>
                  <a:reflection blurRad="210341" stA="96000" endPos="65000" dist="50800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 Basic Typescript for Azle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39B6501-1806-4E8D-A8F0-EC857CDEC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9" t="17524" r="13568" b="19619"/>
          <a:stretch/>
        </p:blipFill>
        <p:spPr>
          <a:xfrm>
            <a:off x="1848390" y="1064626"/>
            <a:ext cx="5551714" cy="3233058"/>
          </a:xfrm>
          <a:prstGeom prst="rect">
            <a:avLst/>
          </a:prstGeom>
        </p:spPr>
      </p:pic>
      <p:sp>
        <p:nvSpPr>
          <p:cNvPr id="4" name="Google Shape;212;p32">
            <a:extLst>
              <a:ext uri="{FF2B5EF4-FFF2-40B4-BE49-F238E27FC236}">
                <a16:creationId xmlns:a16="http://schemas.microsoft.com/office/drawing/2014/main" id="{705D844A-1051-B74A-67E3-B57E7906717C}"/>
              </a:ext>
            </a:extLst>
          </p:cNvPr>
          <p:cNvSpPr txBox="1">
            <a:spLocks/>
          </p:cNvSpPr>
          <p:nvPr/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solidFill>
                  <a:srgbClr val="08170F"/>
                </a:solidFill>
                <a:effectLst>
                  <a:reflection blurRad="210341" stA="96000" endPos="65000" dist="50800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Datatypes in Typescript</a:t>
            </a:r>
          </a:p>
        </p:txBody>
      </p:sp>
    </p:spTree>
    <p:extLst>
      <p:ext uri="{BB962C8B-B14F-4D97-AF65-F5344CB8AC3E}">
        <p14:creationId xmlns:p14="http://schemas.microsoft.com/office/powerpoint/2010/main" val="109601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>
            <a:picLocks noGrp="1"/>
          </p:cNvPicPr>
          <p:nvPr>
            <p:ph type="pic" idx="2"/>
          </p:nvPr>
        </p:nvPicPr>
        <p:blipFill rotWithShape="1">
          <a:blip/>
          <a:srcRect l="13843" t="20627" r="14607" b="20339"/>
          <a:stretch/>
        </p:blipFill>
        <p:spPr>
          <a:xfrm>
            <a:off x="138896" y="1157468"/>
            <a:ext cx="3971294" cy="2842500"/>
          </a:xfrm>
          <a:prstGeom prst="roundRect">
            <a:avLst>
              <a:gd name="adj" fmla="val 16667"/>
            </a:avLst>
          </a:prstGeom>
        </p:spPr>
      </p:pic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07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Azle, </a:t>
            </a:r>
            <a:r>
              <a:rPr lang="en-US" b="1" i="1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Query</a:t>
            </a: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methods, also functions are created using the query keyword. Query methods are used to expose a canister’s functionalities. </a:t>
            </a:r>
          </a:p>
          <a:p>
            <a:pPr marL="1460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  <a:hlinkClick r:id="rId3" tooltip="More on Query Methods"/>
              </a:rPr>
              <a:t>Learn More💡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effectLst>
                  <a:reflection blurRad="173392" endPos="65000" dist="50800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Query Method</a:t>
            </a:r>
            <a:endParaRPr dirty="0">
              <a:solidFill>
                <a:srgbClr val="08170F"/>
              </a:solidFill>
              <a:effectLst>
                <a:reflection blurRad="173392" endPos="65000" dist="50800" dir="5400000" sy="-100000" algn="bl" rotWithShape="0"/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4968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1;p31">
            <a:extLst>
              <a:ext uri="{FF2B5EF4-FFF2-40B4-BE49-F238E27FC236}">
                <a16:creationId xmlns:a16="http://schemas.microsoft.com/office/drawing/2014/main" id="{7A0FDDDF-F6BA-A0DD-99CF-C10BF6BBBC34}"/>
              </a:ext>
            </a:extLst>
          </p:cNvPr>
          <p:cNvSpPr txBox="1">
            <a:spLocks/>
          </p:cNvSpPr>
          <p:nvPr/>
        </p:nvSpPr>
        <p:spPr>
          <a:xfrm>
            <a:off x="4182150" y="2554209"/>
            <a:ext cx="4176600" cy="209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None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431800" indent="-285750">
              <a:lnSpc>
                <a:spcPct val="110000"/>
              </a:lnSpc>
              <a:buClr>
                <a:srgbClr val="233E3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first parameter describes the Candidtypes used for argument in your query method. </a:t>
            </a:r>
          </a:p>
          <a:p>
            <a:pPr marL="431800" indent="-285750">
              <a:lnSpc>
                <a:spcPct val="110000"/>
              </a:lnSpc>
              <a:buClr>
                <a:srgbClr val="233E3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second is a CandidType object used to encode the return value of your function to </a:t>
            </a:r>
          </a:p>
          <a:p>
            <a:pPr marL="431800" indent="-285750">
              <a:lnSpc>
                <a:spcPct val="110000"/>
              </a:lnSpc>
              <a:buClr>
                <a:srgbClr val="233E3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third parameter to query is the function that receives the decoded arguments, performs some computation, and then returns a value to be encoded.</a:t>
            </a:r>
          </a:p>
        </p:txBody>
      </p:sp>
    </p:spTree>
    <p:extLst>
      <p:ext uri="{BB962C8B-B14F-4D97-AF65-F5344CB8AC3E}">
        <p14:creationId xmlns:p14="http://schemas.microsoft.com/office/powerpoint/2010/main" val="12816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>
            <a:picLocks noGrp="1"/>
          </p:cNvPicPr>
          <p:nvPr>
            <p:ph type="pic" idx="2"/>
          </p:nvPr>
        </p:nvPicPr>
        <p:blipFill rotWithShape="1">
          <a:blip/>
          <a:srcRect l="13116" t="17967" r="13727" b="17497"/>
          <a:stretch/>
        </p:blipFill>
        <p:spPr>
          <a:xfrm>
            <a:off x="138896" y="1169043"/>
            <a:ext cx="4043254" cy="2858947"/>
          </a:xfrm>
          <a:prstGeom prst="roundRect">
            <a:avLst>
              <a:gd name="adj" fmla="val 16667"/>
            </a:avLst>
          </a:prstGeom>
        </p:spPr>
      </p:pic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07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Update methods, also functions are like query methods, but they enable state changes to be persisted. The syntax is basically the same the following code shows an example.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effectLst>
                  <a:outerShdw dist="50800" sx="1000" sy="1000" algn="ctr" rotWithShape="0">
                    <a:srgbClr val="000000"/>
                  </a:outerShdw>
                  <a:reflection blurRad="173249" endPos="65000" dist="50800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Update Method</a:t>
            </a:r>
            <a:endParaRPr dirty="0">
              <a:solidFill>
                <a:srgbClr val="08170F"/>
              </a:solidFill>
              <a:effectLst>
                <a:outerShdw dist="50800" sx="1000" sy="1000" algn="ctr" rotWithShape="0">
                  <a:srgbClr val="000000"/>
                </a:outerShdw>
                <a:reflection blurRad="173249" endPos="65000" dist="50800" dir="5400000" sy="-100000" algn="bl" rotWithShape="0"/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4968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1;p31">
            <a:extLst>
              <a:ext uri="{FF2B5EF4-FFF2-40B4-BE49-F238E27FC236}">
                <a16:creationId xmlns:a16="http://schemas.microsoft.com/office/drawing/2014/main" id="{A0D87622-D922-6533-86EA-6826A6FB3405}"/>
              </a:ext>
            </a:extLst>
          </p:cNvPr>
          <p:cNvSpPr txBox="1">
            <a:spLocks/>
          </p:cNvSpPr>
          <p:nvPr/>
        </p:nvSpPr>
        <p:spPr>
          <a:xfrm>
            <a:off x="4182150" y="2693740"/>
            <a:ext cx="4176600" cy="119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None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method defined above when called will return and increment the value of counter which is a global variable. Thus, any subsequent query method will have access to an update counter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114745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156" r="11156"/>
          <a:stretch/>
        </p:blipFill>
        <p:spPr>
          <a:xfrm>
            <a:off x="156636" y="650250"/>
            <a:ext cx="3303256" cy="3468669"/>
          </a:xfrm>
          <a:prstGeom prst="roundRect">
            <a:avLst>
              <a:gd name="adj" fmla="val 16667"/>
            </a:avLst>
          </a:prstGeom>
        </p:spPr>
      </p:pic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48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</a:pPr>
            <a:r>
              <a:rPr lang="en-US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Azle there’re two kinds of memory the Heap and Stable memory. The concept of heap memory stores global variables that are wiped when the canister code is re-built. Stable structures are used to access the stable memory in IC(i.e. memory that persists atomically over canister updates.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170F"/>
                </a:solidFill>
                <a:effectLst>
                  <a:reflection blurRad="160822" endPos="80162" dist="59355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Stable Structures</a:t>
            </a:r>
            <a:endParaRPr dirty="0">
              <a:solidFill>
                <a:srgbClr val="08170F"/>
              </a:solidFill>
              <a:effectLst>
                <a:reflection blurRad="160822" endPos="80162" dist="59355" dir="5400000" sy="-100000" algn="bl" rotWithShape="0"/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4968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1;p31">
            <a:extLst>
              <a:ext uri="{FF2B5EF4-FFF2-40B4-BE49-F238E27FC236}">
                <a16:creationId xmlns:a16="http://schemas.microsoft.com/office/drawing/2014/main" id="{7A0FDDDF-F6BA-A0DD-99CF-C10BF6BBBC34}"/>
              </a:ext>
            </a:extLst>
          </p:cNvPr>
          <p:cNvSpPr txBox="1">
            <a:spLocks/>
          </p:cNvSpPr>
          <p:nvPr/>
        </p:nvSpPr>
        <p:spPr>
          <a:xfrm>
            <a:off x="4182150" y="3076555"/>
            <a:ext cx="4176600" cy="127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None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Azle currently provides one stable structure called 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StableBTreeMap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It's similar to a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JavaScript Map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and has most of the common operations you'd expect such as reading, inserting, and removing values.</a:t>
            </a:r>
            <a:r>
              <a:rPr lang="en-US" dirty="0">
                <a:solidFill>
                  <a:srgbClr val="233E3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chain. </a:t>
            </a:r>
            <a:r>
              <a:rPr lang="en-US" dirty="0">
                <a:solidFill>
                  <a:srgbClr val="233E3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  <a:hlinkClick r:id="rId5" tooltip="More on Azle"/>
              </a:rPr>
              <a:t>Learn More💡</a:t>
            </a:r>
            <a:endParaRPr lang="en-US" b="1" dirty="0">
              <a:solidFill>
                <a:srgbClr val="233E3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endParaRPr lang="en-US" b="1" dirty="0">
              <a:solidFill>
                <a:srgbClr val="233E3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63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6685" t="33448" r="15765" b="32483"/>
          <a:stretch/>
        </p:blipFill>
        <p:spPr>
          <a:xfrm>
            <a:off x="156519" y="1595175"/>
            <a:ext cx="3863546" cy="1334531"/>
          </a:xfrm>
          <a:prstGeom prst="roundRect">
            <a:avLst>
              <a:gd name="adj" fmla="val 16667"/>
            </a:avLst>
          </a:prstGeom>
        </p:spPr>
      </p:pic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4135200" y="2927740"/>
            <a:ext cx="4176600" cy="107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US" dirty="0">
                <a:solidFill>
                  <a:srgbClr val="233E3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edium"/>
              </a:rPr>
              <a:t>Since it’s similar to the Map in JS, we can StableBTreeMap shares methods such as get, insert, contains among others with the Map functionality of JavaScript.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170F"/>
                </a:solidFill>
                <a:effectLst>
                  <a:outerShdw dist="50800" sx="1000" sy="1000" algn="ctr" rotWithShape="0">
                    <a:srgbClr val="000000"/>
                  </a:outerShdw>
                  <a:reflection blurRad="173249" endPos="65000" dist="50800" dir="5400000" sy="-100000" algn="bl" rotWithShape="0"/>
                </a:effectLst>
                <a:latin typeface="Krona One"/>
                <a:ea typeface="Krona One"/>
                <a:cs typeface="Krona One"/>
                <a:sym typeface="Krona One"/>
              </a:rPr>
              <a:t>StabelBTreeMap</a:t>
            </a:r>
            <a:endParaRPr dirty="0">
              <a:solidFill>
                <a:srgbClr val="08170F"/>
              </a:solidFill>
              <a:effectLst>
                <a:outerShdw dist="50800" sx="1000" sy="1000" algn="ctr" rotWithShape="0">
                  <a:srgbClr val="000000"/>
                </a:outerShdw>
                <a:reflection blurRad="173249" endPos="65000" dist="50800" dir="5400000" sy="-100000" algn="bl" rotWithShape="0"/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374968" y="4476750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1;p31">
            <a:extLst>
              <a:ext uri="{FF2B5EF4-FFF2-40B4-BE49-F238E27FC236}">
                <a16:creationId xmlns:a16="http://schemas.microsoft.com/office/drawing/2014/main" id="{A0D87622-D922-6533-86EA-6826A6FB3405}"/>
              </a:ext>
            </a:extLst>
          </p:cNvPr>
          <p:cNvSpPr txBox="1">
            <a:spLocks/>
          </p:cNvSpPr>
          <p:nvPr/>
        </p:nvSpPr>
        <p:spPr>
          <a:xfrm>
            <a:off x="4020065" y="1554768"/>
            <a:ext cx="4176600" cy="119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None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None/>
              <a:defRPr sz="14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146050" indent="0">
              <a:lnSpc>
                <a:spcPct val="110000"/>
              </a:lnSpc>
              <a:buClr>
                <a:srgbClr val="233E30"/>
              </a:buClr>
            </a:pPr>
            <a:r>
              <a:rPr lang="en-GB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 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StableBTreeMap</a:t>
            </a:r>
            <a:r>
              <a:rPr lang="en-GB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with a key of type 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nat8</a:t>
            </a:r>
            <a:r>
              <a:rPr lang="en-GB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 a value of type 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GB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It also has a memory id of 0. Each map should have a memory between 0 – 254.</a:t>
            </a:r>
            <a:endParaRPr lang="en-US" dirty="0">
              <a:solidFill>
                <a:srgbClr val="233E3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4307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596</Words>
  <Application>Microsoft Macintosh PowerPoint</Application>
  <PresentationFormat>On-screen Show (16:9)</PresentationFormat>
  <Paragraphs>57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Calibri</vt:lpstr>
      <vt:lpstr>Lato Light</vt:lpstr>
      <vt:lpstr>Open Sans</vt:lpstr>
      <vt:lpstr>Arial</vt:lpstr>
      <vt:lpstr>Inter Medium</vt:lpstr>
      <vt:lpstr>Roboto</vt:lpstr>
      <vt:lpstr>Krona One</vt:lpstr>
      <vt:lpstr>Poppins</vt:lpstr>
      <vt:lpstr>Open Sans Medium</vt:lpstr>
      <vt:lpstr>Roboto Medium</vt:lpstr>
      <vt:lpstr>Montserrat</vt:lpstr>
      <vt:lpstr>Space Grotesk</vt:lpstr>
      <vt:lpstr>Simple Light</vt:lpstr>
      <vt:lpstr>SlidesAI Regular - v1</vt:lpstr>
      <vt:lpstr>TYPESCRIPT BASICS FOR AZLE CANISTER DEVELOPMENT</vt:lpstr>
      <vt:lpstr>Session Objectives</vt:lpstr>
      <vt:lpstr>Azle &amp; Canisters</vt:lpstr>
      <vt:lpstr>PowerPoint Presentation</vt:lpstr>
      <vt:lpstr>PowerPoint Presentation</vt:lpstr>
      <vt:lpstr>Query Method</vt:lpstr>
      <vt:lpstr>Update Method</vt:lpstr>
      <vt:lpstr>Stable Structures</vt:lpstr>
      <vt:lpstr>StabelBTreeMap</vt:lpstr>
      <vt:lpstr> LET’S BUILD SOMETHING</vt:lpstr>
      <vt:lpstr>Summary &amp; QA</vt:lpstr>
      <vt:lpstr>Useful Learning Materials</vt:lpstr>
      <vt:lpstr>Thank you for your time and attention 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BASICS FOR AZLE CANISTER DEVELOPMENT</dc:title>
  <cp:lastModifiedBy>Silas Abel</cp:lastModifiedBy>
  <cp:revision>2</cp:revision>
  <dcterms:modified xsi:type="dcterms:W3CDTF">2024-03-18T16:48:44Z</dcterms:modified>
</cp:coreProperties>
</file>