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B899A45-0844-481F-B8B4-CB3CF04A45A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526AC7B-30FE-44A7-9503-D959E3CA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9A45-0844-481F-B8B4-CB3CF04A45A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AC7B-30FE-44A7-9503-D959E3CA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0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9A45-0844-481F-B8B4-CB3CF04A45A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AC7B-30FE-44A7-9503-D959E3CA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22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9A45-0844-481F-B8B4-CB3CF04A45A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AC7B-30FE-44A7-9503-D959E3CA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42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9A45-0844-481F-B8B4-CB3CF04A45A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AC7B-30FE-44A7-9503-D959E3CA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40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9A45-0844-481F-B8B4-CB3CF04A45A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AC7B-30FE-44A7-9503-D959E3CA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96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9A45-0844-481F-B8B4-CB3CF04A45A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AC7B-30FE-44A7-9503-D959E3CA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87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B899A45-0844-481F-B8B4-CB3CF04A45A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AC7B-30FE-44A7-9503-D959E3CA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98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B899A45-0844-481F-B8B4-CB3CF04A45A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AC7B-30FE-44A7-9503-D959E3CA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4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9A45-0844-481F-B8B4-CB3CF04A45A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AC7B-30FE-44A7-9503-D959E3CA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5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9A45-0844-481F-B8B4-CB3CF04A45A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AC7B-30FE-44A7-9503-D959E3CA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4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9A45-0844-481F-B8B4-CB3CF04A45A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AC7B-30FE-44A7-9503-D959E3CA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6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9A45-0844-481F-B8B4-CB3CF04A45A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AC7B-30FE-44A7-9503-D959E3CA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6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9A45-0844-481F-B8B4-CB3CF04A45A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AC7B-30FE-44A7-9503-D959E3CA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5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9A45-0844-481F-B8B4-CB3CF04A45A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AC7B-30FE-44A7-9503-D959E3CA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1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9A45-0844-481F-B8B4-CB3CF04A45A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AC7B-30FE-44A7-9503-D959E3CA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08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9A45-0844-481F-B8B4-CB3CF04A45A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AC7B-30FE-44A7-9503-D959E3CA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B899A45-0844-481F-B8B4-CB3CF04A45A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526AC7B-30FE-44A7-9503-D959E3CA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6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C274-0FD7-469E-9CAE-949FE5AE83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Animal Conservation </a:t>
            </a:r>
            <a:r>
              <a:rPr lang="en-US" dirty="0" err="1"/>
              <a:t>EcoTourism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1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FFE3-CB83-41D0-86F3-A3F1F29A9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D0CBC-E992-4696-AD07-826D46E2C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Using World Bank statistics, this research examines the connection between animal conservation and foreign tourism. It aims to determine whether higher tourism-related income and visitor numbers are associated with better conservation results, as indicated by the number of threatened species (mammals and birds) and the coverage of protected areas.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1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1E31-0C30-4040-823E-936979DD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and Cleaning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C1DFB-AB7C-4F44-A16C-521300438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400" b="1" dirty="0"/>
              <a:t>Datasets Used:</a:t>
            </a:r>
            <a:endParaRPr lang="en-US" sz="1400" dirty="0"/>
          </a:p>
          <a:p>
            <a:pPr lvl="0"/>
            <a:r>
              <a:rPr lang="en-US" sz="1400" i="1" dirty="0"/>
              <a:t>API_ST.INT.ARVL</a:t>
            </a:r>
            <a:r>
              <a:rPr lang="en-US" sz="1400" dirty="0"/>
              <a:t>: International Tourist Arrivals</a:t>
            </a:r>
          </a:p>
          <a:p>
            <a:pPr lvl="0"/>
            <a:r>
              <a:rPr lang="en-US" sz="1400" i="1" dirty="0"/>
              <a:t>API_ST.INT.RCPT.XP.ZS</a:t>
            </a:r>
            <a:r>
              <a:rPr lang="en-US" sz="1400" dirty="0"/>
              <a:t>: Tourism Receipts (% of Exports)</a:t>
            </a:r>
          </a:p>
          <a:p>
            <a:pPr lvl="0"/>
            <a:r>
              <a:rPr lang="en-US" sz="1400" i="1" dirty="0"/>
              <a:t>API_EN.MAM.THRD.NO</a:t>
            </a:r>
            <a:r>
              <a:rPr lang="en-US" sz="1400" dirty="0"/>
              <a:t>: Threatened Mammal Species</a:t>
            </a:r>
          </a:p>
          <a:p>
            <a:pPr lvl="0"/>
            <a:r>
              <a:rPr lang="en-US" sz="1400" i="1" dirty="0"/>
              <a:t>API_EN.BIR.THRD.NO</a:t>
            </a:r>
            <a:r>
              <a:rPr lang="en-US" sz="1400" dirty="0"/>
              <a:t>: Threatened Bird Species</a:t>
            </a:r>
          </a:p>
          <a:p>
            <a:pPr lvl="0"/>
            <a:r>
              <a:rPr lang="en-US" sz="1400" i="1" dirty="0"/>
              <a:t>API_ER.LND.PTLD.ZS</a:t>
            </a:r>
            <a:r>
              <a:rPr lang="en-US" sz="1400" dirty="0"/>
              <a:t>: Protected Area (% of total land)</a:t>
            </a:r>
          </a:p>
          <a:p>
            <a:pPr lvl="0"/>
            <a:r>
              <a:rPr lang="en-US" sz="1400" i="1" dirty="0"/>
              <a:t>Metadata file:</a:t>
            </a:r>
            <a:r>
              <a:rPr lang="en-US" sz="1400" dirty="0"/>
              <a:t> Country Name, Region, Income Group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</a:tabLst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</a:tabLst>
            </a:pPr>
            <a:endParaRPr lang="en-US" altLang="en-US" sz="14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</a:tabLst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Cleaning Process: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Skipped metadata rows using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skiprow</a:t>
            </a:r>
            <a:r>
              <a:rPr lang="en-US" alt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 3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Transformed year-based columns into a long format using melt()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Merged with metadata for region/country grouping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Removed nulls and non-country aggregates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Analysis and Visualizations 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2060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4150B-4948-4D2C-B438-9DBAEDC1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0D212-BA29-420B-B8A3-6B6CCAC1F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/>
              <a:t>Overview of Key Metrics (Cards)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>Total Arrivals of Foreign Visitors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Total Revenue from Tourism (percentage of Exports)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Total Species of Threatened Mammals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Total Species of Birds at Risk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Coverage of Protected Areas (percentage of land)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These measurements provide an overview of the global trend in conservation and tourism.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1229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7533-F026-41A2-9959-8D81E97F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6CEE6B-6CEF-493A-900B-43F2CAB590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244705"/>
              </p:ext>
            </p:extLst>
          </p:nvPr>
        </p:nvGraphicFramePr>
        <p:xfrm>
          <a:off x="838200" y="2179783"/>
          <a:ext cx="10515600" cy="2326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83438740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926901261"/>
                    </a:ext>
                  </a:extLst>
                </a:gridCol>
              </a:tblGrid>
              <a:tr h="4748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Area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Observation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48272295"/>
                  </a:ext>
                </a:extLst>
              </a:tr>
              <a:tr h="9257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Tourism Growth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Tourism arrivals and receipts have grown steadily, with developing nations catching up.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57366241"/>
                  </a:ext>
                </a:extLst>
              </a:tr>
              <a:tr h="9257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Conservation Funding Proxy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Countries with higher tourism often have greater protected area coverage, but this does not always reduce species threats.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823592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853E6A-DD98-4E2D-80E9-86848071D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832080"/>
              </p:ext>
            </p:extLst>
          </p:nvPr>
        </p:nvGraphicFramePr>
        <p:xfrm>
          <a:off x="838200" y="4506182"/>
          <a:ext cx="10515600" cy="14974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7898412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64370626"/>
                    </a:ext>
                  </a:extLst>
                </a:gridCol>
              </a:tblGrid>
              <a:tr h="7487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Threatened Species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The number of threatened birds and mammals continues to rise, possibly due to habitat loss, pollution, and climate change.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48454655"/>
                  </a:ext>
                </a:extLst>
              </a:tr>
              <a:tr h="7487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Protected Areas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Policy-driven countries show improvements in coverage, which can buffer species loss, especially where eco-tourism is active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30454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02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5052-4B35-4B2A-9D89-83411955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and conclusion &amp; Recommendation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53421-85AE-4E62-9612-054A8792E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800" dirty="0"/>
              <a:t>While tourism offers economic growth, its contribution to conservation depends on how funds are reinvested. The data suggests:</a:t>
            </a:r>
          </a:p>
          <a:p>
            <a:r>
              <a:rPr lang="en-US" sz="1800" b="1" dirty="0"/>
              <a:t>Positive correlation</a:t>
            </a:r>
            <a:r>
              <a:rPr lang="en-US" sz="1800" dirty="0"/>
              <a:t> between tourism and conservation in some regions (e.g., where eco-tourism is well managed).</a:t>
            </a:r>
          </a:p>
          <a:p>
            <a:r>
              <a:rPr lang="en-US" sz="1800" b="1" dirty="0"/>
              <a:t>Rising threatened species</a:t>
            </a:r>
            <a:r>
              <a:rPr lang="en-US" sz="1800" dirty="0"/>
              <a:t> indicates that tourism alone is not enough — stronger conservation enforcement and habitat protection are needed.</a:t>
            </a:r>
          </a:p>
          <a:p>
            <a:r>
              <a:rPr lang="en-US" sz="1800" b="1" dirty="0"/>
              <a:t>Protected area expansion</a:t>
            </a:r>
            <a:r>
              <a:rPr lang="en-US" sz="1800" dirty="0"/>
              <a:t> has potential, especially if integrated with community-based tourism.</a:t>
            </a:r>
          </a:p>
          <a:p>
            <a:pPr marL="0" indent="0">
              <a:buNone/>
            </a:pPr>
            <a:r>
              <a:rPr lang="en-US" sz="1800" b="1" dirty="0"/>
              <a:t>Recommendation</a:t>
            </a:r>
            <a:endParaRPr lang="en-US" sz="1800" dirty="0"/>
          </a:p>
          <a:p>
            <a:pPr lvl="0"/>
            <a:r>
              <a:rPr lang="en-US" sz="1800" b="1" dirty="0"/>
              <a:t>Promote Sustainable Eco-Tourism</a:t>
            </a:r>
            <a:br>
              <a:rPr lang="en-US" sz="1800" dirty="0"/>
            </a:br>
            <a:r>
              <a:rPr lang="en-US" sz="1800" dirty="0"/>
              <a:t>Encourage policies that channel tourism revenue to wildlife protection and local community engagement.</a:t>
            </a:r>
          </a:p>
          <a:p>
            <a:pPr lvl="0"/>
            <a:r>
              <a:rPr lang="en-US" sz="1800" b="1" dirty="0"/>
              <a:t>Monitor Biodiversity Metrics Regularly</a:t>
            </a:r>
            <a:br>
              <a:rPr lang="en-US" sz="1800" dirty="0"/>
            </a:br>
            <a:r>
              <a:rPr lang="en-US" sz="1800" dirty="0"/>
              <a:t>Use data from WWF, IUCN, and national agencies to track changes in species and habitats over time.</a:t>
            </a:r>
          </a:p>
          <a:p>
            <a:r>
              <a:rPr lang="en-US" sz="1800" b="1" dirty="0"/>
              <a:t>Integrate Protected Area Expansion with Local Benefits</a:t>
            </a:r>
            <a:br>
              <a:rPr lang="en-US" sz="1800" dirty="0"/>
            </a:br>
            <a:r>
              <a:rPr lang="en-US" sz="1800" dirty="0"/>
              <a:t>Protected areas should support both biodiversity and local livelihoods to be sustainable</a:t>
            </a:r>
          </a:p>
        </p:txBody>
      </p:sp>
    </p:spTree>
    <p:extLst>
      <p:ext uri="{BB962C8B-B14F-4D97-AF65-F5344CB8AC3E}">
        <p14:creationId xmlns:p14="http://schemas.microsoft.com/office/powerpoint/2010/main" val="2608614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74BA-1AC0-4885-8492-C166ECFC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elements and Future work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8918F2-B155-4B8F-84ED-68B3502C01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5"/>
            <a:ext cx="9351471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Report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pbix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 Power BI file with visuals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Powerpoint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 report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Python scripts for cleaning (clean_arrivals.py, clean_bird.py, etc.)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DAX measures created for: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TotalTourismReceipts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TotalThreatenedMammals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TotalThreatenedBirds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ProtectedAreaPercentage</a:t>
            </a:r>
            <a:endParaRPr lang="en-US" altLang="en-US" sz="2000" dirty="0">
              <a:latin typeface="+mn-lt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457200" algn="l"/>
              </a:tabLs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457200" algn="l"/>
              </a:tabLst>
            </a:pPr>
            <a:r>
              <a:rPr lang="en-US" altLang="en-US" sz="2000" dirty="0"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Future work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457200" algn="l"/>
              </a:tabLs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·  Add WWF/IUCN funding data if available for direct conservation funding metrics.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 Use forecasting models to estimate future biodiversity status based on tourism trends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7738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CCD7F4-889F-4D07-AF4F-E9DD562A9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91" y="101600"/>
            <a:ext cx="12016509" cy="6604000"/>
          </a:xfrm>
        </p:spPr>
      </p:pic>
    </p:spTree>
    <p:extLst>
      <p:ext uri="{BB962C8B-B14F-4D97-AF65-F5344CB8AC3E}">
        <p14:creationId xmlns:p14="http://schemas.microsoft.com/office/powerpoint/2010/main" val="1701609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</TotalTime>
  <Words>557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</vt:lpstr>
      <vt:lpstr>Wingdings 3</vt:lpstr>
      <vt:lpstr>Ion Boardroom</vt:lpstr>
      <vt:lpstr>Animal Conservation EcoTourism</vt:lpstr>
      <vt:lpstr>Executive summary</vt:lpstr>
      <vt:lpstr>Data source and Cleaning process</vt:lpstr>
      <vt:lpstr>PowerPoint Presentation</vt:lpstr>
      <vt:lpstr>Key findings.</vt:lpstr>
      <vt:lpstr>Insights and conclusion &amp; Recommendation </vt:lpstr>
      <vt:lpstr>Report elements and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Animal Conservation EcoTourism</dc:title>
  <dc:creator>Divine IZA</dc:creator>
  <cp:lastModifiedBy>Divine IZA</cp:lastModifiedBy>
  <cp:revision>3</cp:revision>
  <dcterms:created xsi:type="dcterms:W3CDTF">2025-08-04T08:47:17Z</dcterms:created>
  <dcterms:modified xsi:type="dcterms:W3CDTF">2025-08-04T09:08:01Z</dcterms:modified>
</cp:coreProperties>
</file>