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9" r:id="rId2"/>
    <p:sldId id="305" r:id="rId3"/>
    <p:sldId id="306" r:id="rId4"/>
    <p:sldId id="315" r:id="rId5"/>
    <p:sldId id="307" r:id="rId6"/>
    <p:sldId id="316" r:id="rId7"/>
    <p:sldId id="262" r:id="rId8"/>
    <p:sldId id="265" r:id="rId9"/>
    <p:sldId id="266" r:id="rId10"/>
    <p:sldId id="267" r:id="rId11"/>
    <p:sldId id="271" r:id="rId12"/>
    <p:sldId id="272" r:id="rId13"/>
    <p:sldId id="308" r:id="rId14"/>
    <p:sldId id="309" r:id="rId15"/>
    <p:sldId id="282" r:id="rId16"/>
    <p:sldId id="310" r:id="rId17"/>
    <p:sldId id="286" r:id="rId18"/>
    <p:sldId id="287" r:id="rId19"/>
    <p:sldId id="288" r:id="rId20"/>
    <p:sldId id="289" r:id="rId21"/>
    <p:sldId id="311" r:id="rId22"/>
    <p:sldId id="312" r:id="rId23"/>
    <p:sldId id="295" r:id="rId24"/>
    <p:sldId id="314" r:id="rId25"/>
    <p:sldId id="313" r:id="rId26"/>
    <p:sldId id="302" r:id="rId27"/>
    <p:sldId id="318" r:id="rId28"/>
    <p:sldId id="319" r:id="rId29"/>
    <p:sldId id="320" r:id="rId30"/>
    <p:sldId id="321" r:id="rId31"/>
    <p:sldId id="324" r:id="rId32"/>
    <p:sldId id="325" r:id="rId33"/>
    <p:sldId id="326" r:id="rId34"/>
    <p:sldId id="327" r:id="rId35"/>
    <p:sldId id="328" r:id="rId36"/>
    <p:sldId id="329" r:id="rId37"/>
    <p:sldId id="355" r:id="rId38"/>
    <p:sldId id="356" r:id="rId39"/>
    <p:sldId id="339" r:id="rId40"/>
    <p:sldId id="340" r:id="rId41"/>
    <p:sldId id="358" r:id="rId42"/>
    <p:sldId id="357" r:id="rId43"/>
    <p:sldId id="359" r:id="rId44"/>
    <p:sldId id="360" r:id="rId45"/>
    <p:sldId id="341" r:id="rId46"/>
    <p:sldId id="361" r:id="rId47"/>
    <p:sldId id="364" r:id="rId48"/>
    <p:sldId id="380" r:id="rId49"/>
    <p:sldId id="366" r:id="rId50"/>
    <p:sldId id="381" r:id="rId51"/>
    <p:sldId id="373" r:id="rId52"/>
    <p:sldId id="382" r:id="rId53"/>
    <p:sldId id="379" r:id="rId54"/>
    <p:sldId id="317"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12" autoAdjust="0"/>
  </p:normalViewPr>
  <p:slideViewPr>
    <p:cSldViewPr snapToGrid="0">
      <p:cViewPr varScale="1">
        <p:scale>
          <a:sx n="65" d="100"/>
          <a:sy n="65" d="100"/>
        </p:scale>
        <p:origin x="15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2FDEC-386A-40EC-A891-181C1392BFCA}" type="datetimeFigureOut">
              <a:rPr lang="ru-RU" smtClean="0"/>
              <a:t>27.10.2013</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23479-9AF0-467E-9D98-C0751B5C7DEB}" type="slidenum">
              <a:rPr lang="ru-RU" smtClean="0"/>
              <a:t>‹#›</a:t>
            </a:fld>
            <a:endParaRPr lang="ru-RU"/>
          </a:p>
        </p:txBody>
      </p:sp>
    </p:spTree>
    <p:extLst>
      <p:ext uri="{BB962C8B-B14F-4D97-AF65-F5344CB8AC3E}">
        <p14:creationId xmlns:p14="http://schemas.microsoft.com/office/powerpoint/2010/main" val="182703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71CDCC-3420-4F01-90E5-A8387A63D6AB}" type="slidenum">
              <a:rPr lang="en-US" smtClean="0">
                <a:solidFill>
                  <a:prstClr val="black"/>
                </a:solidFill>
                <a:latin typeface="Arial" panose="020B0604020202020204" pitchFamily="34" charset="0"/>
              </a:rPr>
              <a:pPr>
                <a:spcBef>
                  <a:spcPct val="0"/>
                </a:spcBef>
              </a:pPr>
              <a:t>1</a:t>
            </a:fld>
            <a:endParaRPr lang="en-US"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52549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85423479-9AF0-467E-9D98-C0751B5C7DEB}" type="slidenum">
              <a:rPr lang="ru-RU" smtClean="0"/>
              <a:t>25</a:t>
            </a:fld>
            <a:endParaRPr lang="ru-RU"/>
          </a:p>
        </p:txBody>
      </p:sp>
    </p:spTree>
    <p:extLst>
      <p:ext uri="{BB962C8B-B14F-4D97-AF65-F5344CB8AC3E}">
        <p14:creationId xmlns:p14="http://schemas.microsoft.com/office/powerpoint/2010/main" val="419425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232F8952-F97F-45DC-B573-A673621CC2AF}" type="slidenum">
              <a:rPr lang="ru-RU" smtClean="0"/>
              <a:t>28</a:t>
            </a:fld>
            <a:endParaRPr lang="ru-RU"/>
          </a:p>
        </p:txBody>
      </p:sp>
    </p:spTree>
    <p:extLst>
      <p:ext uri="{BB962C8B-B14F-4D97-AF65-F5344CB8AC3E}">
        <p14:creationId xmlns:p14="http://schemas.microsoft.com/office/powerpoint/2010/main" val="247219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85423479-9AF0-467E-9D98-C0751B5C7DEB}" type="slidenum">
              <a:rPr lang="ru-RU" smtClean="0"/>
              <a:t>48</a:t>
            </a:fld>
            <a:endParaRPr lang="ru-RU"/>
          </a:p>
        </p:txBody>
      </p:sp>
    </p:spTree>
    <p:extLst>
      <p:ext uri="{BB962C8B-B14F-4D97-AF65-F5344CB8AC3E}">
        <p14:creationId xmlns:p14="http://schemas.microsoft.com/office/powerpoint/2010/main" val="238886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906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90850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23546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23744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40339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anose="020B0600070205080204" pitchFamily="34" charset="-128"/>
              </a:rPr>
              <a:t>Although many new HTML5 elements support features that no longer require the developer to employ JavaScript, it can used to access certain parts of your web pages written in HTML5 and do other things that simply cannot be done without JavaScript.</a:t>
            </a:r>
          </a:p>
          <a:p>
            <a:endParaRPr lang="ru-RU" dirty="0"/>
          </a:p>
        </p:txBody>
      </p:sp>
      <p:sp>
        <p:nvSpPr>
          <p:cNvPr id="4" name="Slide Number Placeholder 3"/>
          <p:cNvSpPr>
            <a:spLocks noGrp="1"/>
          </p:cNvSpPr>
          <p:nvPr>
            <p:ph type="sldNum" sz="quarter" idx="10"/>
          </p:nvPr>
        </p:nvSpPr>
        <p:spPr/>
        <p:txBody>
          <a:bodyPr/>
          <a:lstStyle/>
          <a:p>
            <a:fld id="{85423479-9AF0-467E-9D98-C0751B5C7DEB}" type="slidenum">
              <a:rPr lang="ru-RU" smtClean="0"/>
              <a:t>7</a:t>
            </a:fld>
            <a:endParaRPr lang="ru-RU"/>
          </a:p>
        </p:txBody>
      </p:sp>
    </p:spTree>
    <p:extLst>
      <p:ext uri="{BB962C8B-B14F-4D97-AF65-F5344CB8AC3E}">
        <p14:creationId xmlns:p14="http://schemas.microsoft.com/office/powerpoint/2010/main" val="393195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anose="020B0600070205080204" pitchFamily="34" charset="-128"/>
              </a:rPr>
              <a:t>You</a:t>
            </a:r>
            <a:r>
              <a:rPr lang="ja-JP" altLang="en-US" sz="1200" dirty="0" smtClean="0">
                <a:ea typeface="+mn-ea"/>
              </a:rPr>
              <a:t>’</a:t>
            </a:r>
            <a:r>
              <a:rPr lang="en-US" altLang="ja-JP" sz="1200" dirty="0" err="1" smtClean="0">
                <a:ea typeface="+mn-ea"/>
              </a:rPr>
              <a:t>ll</a:t>
            </a:r>
            <a:r>
              <a:rPr lang="en-US" altLang="ja-JP" sz="1200" dirty="0" smtClean="0">
                <a:ea typeface="+mn-ea"/>
              </a:rPr>
              <a:t> reap some of the same benefits, in that a single JavaScript tile can be loaded by any number of pages that need it.  You can edit one script rather than updating similar scripts in a number of individual pages of markup.</a:t>
            </a:r>
          </a:p>
          <a:p>
            <a:endParaRPr lang="ru-RU" dirty="0"/>
          </a:p>
        </p:txBody>
      </p:sp>
      <p:sp>
        <p:nvSpPr>
          <p:cNvPr id="4" name="Slide Number Placeholder 3"/>
          <p:cNvSpPr>
            <a:spLocks noGrp="1"/>
          </p:cNvSpPr>
          <p:nvPr>
            <p:ph type="sldNum" sz="quarter" idx="10"/>
          </p:nvPr>
        </p:nvSpPr>
        <p:spPr/>
        <p:txBody>
          <a:bodyPr/>
          <a:lstStyle/>
          <a:p>
            <a:fld id="{85423479-9AF0-467E-9D98-C0751B5C7DEB}" type="slidenum">
              <a:rPr lang="ru-RU" smtClean="0"/>
              <a:t>9</a:t>
            </a:fld>
            <a:endParaRPr lang="ru-RU"/>
          </a:p>
        </p:txBody>
      </p:sp>
    </p:spTree>
    <p:extLst>
      <p:ext uri="{BB962C8B-B14F-4D97-AF65-F5344CB8AC3E}">
        <p14:creationId xmlns:p14="http://schemas.microsoft.com/office/powerpoint/2010/main" val="219962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anose="020B0600070205080204" pitchFamily="34" charset="-128"/>
              </a:rPr>
              <a:t>As you can imagine, it can really impact the rendering speed of your page, depending on the size of the script and what actions it performs.</a:t>
            </a:r>
          </a:p>
          <a:p>
            <a:pPr algn="just">
              <a:spcBef>
                <a:spcPct val="30000"/>
              </a:spcBef>
              <a:spcAft>
                <a:spcPct val="30000"/>
              </a:spcAft>
            </a:pPr>
            <a:r>
              <a:rPr lang="en-US" sz="1200" dirty="0" smtClean="0">
                <a:ea typeface="ＭＳ Ｐゴシック" panose="020B0600070205080204" pitchFamily="34" charset="-128"/>
              </a:rPr>
              <a:t>Most browsers do this because you JavaScript may include code on which another script relies, code that generates content immediately, or code that otherwise alters your page.  </a:t>
            </a:r>
          </a:p>
          <a:p>
            <a:pPr algn="just">
              <a:spcBef>
                <a:spcPct val="30000"/>
              </a:spcBef>
              <a:spcAft>
                <a:spcPct val="30000"/>
              </a:spcAft>
            </a:pPr>
            <a:r>
              <a:rPr lang="en-US" sz="1200" dirty="0" smtClean="0">
                <a:ea typeface="ＭＳ Ｐゴシック" panose="020B0600070205080204" pitchFamily="34" charset="-128"/>
              </a:rPr>
              <a:t>Browsers need to take all of that into account </a:t>
            </a:r>
            <a:r>
              <a:rPr lang="en-US" sz="1200" i="1" dirty="0" smtClean="0">
                <a:ea typeface="ＭＳ Ｐゴシック" panose="020B0600070205080204" pitchFamily="34" charset="-128"/>
              </a:rPr>
              <a:t>before</a:t>
            </a:r>
            <a:r>
              <a:rPr lang="en-US" sz="1200" dirty="0" smtClean="0">
                <a:ea typeface="ＭＳ Ｐゴシック" panose="020B0600070205080204" pitchFamily="34" charset="-128"/>
              </a:rPr>
              <a:t> they finish rendering your page</a:t>
            </a:r>
          </a:p>
          <a:p>
            <a:endParaRPr lang="ru-RU" dirty="0"/>
          </a:p>
        </p:txBody>
      </p:sp>
      <p:sp>
        <p:nvSpPr>
          <p:cNvPr id="4" name="Slide Number Placeholder 3"/>
          <p:cNvSpPr>
            <a:spLocks noGrp="1"/>
          </p:cNvSpPr>
          <p:nvPr>
            <p:ph type="sldNum" sz="quarter" idx="10"/>
          </p:nvPr>
        </p:nvSpPr>
        <p:spPr/>
        <p:txBody>
          <a:bodyPr/>
          <a:lstStyle/>
          <a:p>
            <a:fld id="{85423479-9AF0-467E-9D98-C0751B5C7DEB}" type="slidenum">
              <a:rPr lang="ru-RU" smtClean="0"/>
              <a:t>10</a:t>
            </a:fld>
            <a:endParaRPr lang="ru-RU"/>
          </a:p>
        </p:txBody>
      </p:sp>
    </p:spTree>
    <p:extLst>
      <p:ext uri="{BB962C8B-B14F-4D97-AF65-F5344CB8AC3E}">
        <p14:creationId xmlns:p14="http://schemas.microsoft.com/office/powerpoint/2010/main" val="356916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350" dirty="0">
              <a:solidFill>
                <a:prstClr val="white"/>
              </a:solidFill>
            </a:endParaRPr>
          </a:p>
        </p:txBody>
      </p:sp>
      <p:sp useBgFill="1">
        <p:nvSpPr>
          <p:cNvPr id="5" name="Rounded Rectangle 4"/>
          <p:cNvSpPr/>
          <p:nvPr/>
        </p:nvSpPr>
        <p:spPr>
          <a:xfrm>
            <a:off x="65093" y="6986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6" name="Rectangle 5"/>
          <p:cNvSpPr/>
          <p:nvPr/>
        </p:nvSpPr>
        <p:spPr>
          <a:xfrm>
            <a:off x="63500" y="144939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10" name="Rectangle 9"/>
          <p:cNvSpPr/>
          <p:nvPr/>
        </p:nvSpPr>
        <p:spPr>
          <a:xfrm>
            <a:off x="63500" y="297657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1950">
                <a:solidFill>
                  <a:schemeClr val="tx2"/>
                </a:solidFill>
              </a:defRPr>
            </a:lvl1pPr>
            <a:lvl2pPr marL="342884" indent="0" algn="ctr">
              <a:buNone/>
            </a:lvl2pPr>
            <a:lvl3pPr marL="685766" indent="0" algn="ctr">
              <a:buNone/>
            </a:lvl3pPr>
            <a:lvl4pPr marL="1028649" indent="0" algn="ctr">
              <a:buNone/>
            </a:lvl4pPr>
            <a:lvl5pPr marL="1371532" indent="0" algn="ctr">
              <a:buNone/>
            </a:lvl5pPr>
            <a:lvl6pPr marL="1714415" indent="0" algn="ctr">
              <a:buNone/>
            </a:lvl6pPr>
            <a:lvl7pPr marL="2057297" indent="0" algn="ctr">
              <a:buNone/>
            </a:lvl7pPr>
            <a:lvl8pPr marL="2400180" indent="0" algn="ctr">
              <a:buNone/>
            </a:lvl8pPr>
            <a:lvl9pPr marL="2743064"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4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3FD46402-8E6F-412B-A622-711D93084C73}" type="datetime1">
              <a:rPr lang="en-US" smtClean="0">
                <a:solidFill>
                  <a:srgbClr val="696464"/>
                </a:solidFill>
              </a:rPr>
              <a:t>10/27/2013</a:t>
            </a:fld>
            <a:endParaRPr lang="en-US" dirty="0">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13" name="Slide Number Placeholder 28"/>
          <p:cNvSpPr>
            <a:spLocks noGrp="1"/>
          </p:cNvSpPr>
          <p:nvPr>
            <p:ph type="sldNum" sz="quarter" idx="12"/>
          </p:nvPr>
        </p:nvSpPr>
        <p:spPr/>
        <p:txBody>
          <a:bodyPr/>
          <a:lstStyle>
            <a:lvl1pPr>
              <a:defRPr/>
            </a:lvl1pPr>
          </a:lstStyle>
          <a:p>
            <a:pPr>
              <a:defRPr/>
            </a:pPr>
            <a:fld id="{92BC9089-0D11-478C-B70E-977A9BA4788C}" type="slidenum">
              <a:rPr lang="en-US"/>
              <a:pPr>
                <a:defRPr/>
              </a:pPr>
              <a:t>‹#›</a:t>
            </a:fld>
            <a:endParaRPr lang="en-US" dirty="0"/>
          </a:p>
        </p:txBody>
      </p:sp>
    </p:spTree>
    <p:extLst>
      <p:ext uri="{BB962C8B-B14F-4D97-AF65-F5344CB8AC3E}">
        <p14:creationId xmlns:p14="http://schemas.microsoft.com/office/powerpoint/2010/main" val="23164723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8D8AB7A-BA37-407F-A92B-14C01C21C285}" type="datetime1">
              <a:rPr lang="en-US" smtClean="0">
                <a:solidFill>
                  <a:srgbClr val="696464"/>
                </a:solidFill>
              </a:rPr>
              <a:t>10/27/2013</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70B4E65F-E2F0-44BF-B184-527B9A46FC95}" type="slidenum">
              <a:rPr lang="en-US"/>
              <a:pPr>
                <a:defRPr/>
              </a:pPr>
              <a:t>‹#›</a:t>
            </a:fld>
            <a:endParaRPr lang="en-US" dirty="0"/>
          </a:p>
        </p:txBody>
      </p:sp>
    </p:spTree>
    <p:extLst>
      <p:ext uri="{BB962C8B-B14F-4D97-AF65-F5344CB8AC3E}">
        <p14:creationId xmlns:p14="http://schemas.microsoft.com/office/powerpoint/2010/main" val="391612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5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05CF1DE-A23E-4EBA-93B1-3A1C0EF313CB}" type="datetime1">
              <a:rPr lang="en-US" smtClean="0">
                <a:solidFill>
                  <a:srgbClr val="696464"/>
                </a:solidFill>
              </a:rPr>
              <a:t>10/27/2013</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EFE97202-DC06-40E5-8336-3621A21C6C5F}" type="slidenum">
              <a:rPr lang="en-US"/>
              <a:pPr>
                <a:defRPr/>
              </a:pPr>
              <a:t>‹#›</a:t>
            </a:fld>
            <a:endParaRPr lang="en-US" dirty="0"/>
          </a:p>
        </p:txBody>
      </p:sp>
    </p:spTree>
    <p:extLst>
      <p:ext uri="{BB962C8B-B14F-4D97-AF65-F5344CB8AC3E}">
        <p14:creationId xmlns:p14="http://schemas.microsoft.com/office/powerpoint/2010/main" val="206155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00762B3-5239-4EF5-826E-D3E73191B741}" type="datetime1">
              <a:rPr lang="en-US" smtClean="0">
                <a:solidFill>
                  <a:srgbClr val="696464"/>
                </a:solidFill>
              </a:rPr>
              <a:t>10/27/2013</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5E0D952F-00BA-4FE5-A438-77F4A75CF308}" type="slidenum">
              <a:rPr lang="en-US"/>
              <a:pPr>
                <a:defRPr/>
              </a:pPr>
              <a:t>‹#›</a:t>
            </a:fld>
            <a:endParaRPr lang="en-US" dirty="0"/>
          </a:p>
        </p:txBody>
      </p:sp>
    </p:spTree>
    <p:extLst>
      <p:ext uri="{BB962C8B-B14F-4D97-AF65-F5344CB8AC3E}">
        <p14:creationId xmlns:p14="http://schemas.microsoft.com/office/powerpoint/2010/main" val="11320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350" dirty="0">
              <a:solidFill>
                <a:prstClr val="white"/>
              </a:solidFill>
            </a:endParaRPr>
          </a:p>
        </p:txBody>
      </p:sp>
      <p:sp useBgFill="1">
        <p:nvSpPr>
          <p:cNvPr id="5" name="Rounded Rectangle 4"/>
          <p:cNvSpPr/>
          <p:nvPr/>
        </p:nvSpPr>
        <p:spPr>
          <a:xfrm>
            <a:off x="65313" y="6976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6" name="Rectangle 5"/>
          <p:cNvSpPr/>
          <p:nvPr/>
        </p:nvSpPr>
        <p:spPr>
          <a:xfrm flipV="1">
            <a:off x="69855" y="237649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7" name="Rectangle 6"/>
          <p:cNvSpPr/>
          <p:nvPr/>
        </p:nvSpPr>
        <p:spPr>
          <a:xfrm>
            <a:off x="69855" y="234157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8" name="Rectangle 7"/>
          <p:cNvSpPr/>
          <p:nvPr/>
        </p:nvSpPr>
        <p:spPr>
          <a:xfrm>
            <a:off x="68265" y="246857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2" name="Title 1"/>
          <p:cNvSpPr>
            <a:spLocks noGrp="1"/>
          </p:cNvSpPr>
          <p:nvPr>
            <p:ph type="title"/>
          </p:nvPr>
        </p:nvSpPr>
        <p:spPr>
          <a:xfrm>
            <a:off x="722313" y="952510"/>
            <a:ext cx="7772400" cy="1362075"/>
          </a:xfrm>
        </p:spPr>
        <p:txBody>
          <a:bodyPr/>
          <a:lstStyle>
            <a:lvl1pPr algn="l">
              <a:buNone/>
              <a:defRPr sz="3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18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395B5BB1-EB04-4907-8DAD-A834EBA70912}" type="datetime1">
              <a:rPr lang="en-US" smtClean="0">
                <a:solidFill>
                  <a:srgbClr val="696464"/>
                </a:solidFill>
              </a:rPr>
              <a:t>10/27/2013</a:t>
            </a:fld>
            <a:endParaRPr lang="en-US" dirty="0">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BC7D57B-8C85-48E9-A96E-9E7FC06F6BDF}" type="slidenum">
              <a:rPr lang="en-US"/>
              <a:pPr>
                <a:defRPr/>
              </a:pPr>
              <a:t>‹#›</a:t>
            </a:fld>
            <a:endParaRPr lang="en-US" dirty="0"/>
          </a:p>
        </p:txBody>
      </p:sp>
    </p:spTree>
    <p:extLst>
      <p:ext uri="{BB962C8B-B14F-4D97-AF65-F5344CB8AC3E}">
        <p14:creationId xmlns:p14="http://schemas.microsoft.com/office/powerpoint/2010/main" val="19075821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CAE018A-8461-43DD-B9CB-2BF1EC9C4A9E}" type="datetime1">
              <a:rPr lang="en-US" smtClean="0">
                <a:solidFill>
                  <a:srgbClr val="696464"/>
                </a:solidFill>
              </a:rPr>
              <a:t>10/27/2013</a:t>
            </a:fld>
            <a:endParaRPr lang="en-US" dirty="0">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A2CFD863-18D4-4DAB-9DC4-729C28108A4A}" type="slidenum">
              <a:rPr lang="en-US"/>
              <a:pPr>
                <a:defRPr/>
              </a:pPr>
              <a:t>‹#›</a:t>
            </a:fld>
            <a:endParaRPr lang="en-US" dirty="0"/>
          </a:p>
        </p:txBody>
      </p:sp>
    </p:spTree>
    <p:extLst>
      <p:ext uri="{BB962C8B-B14F-4D97-AF65-F5344CB8AC3E}">
        <p14:creationId xmlns:p14="http://schemas.microsoft.com/office/powerpoint/2010/main" val="409606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76272E68-4C20-4092-831B-57C220BBC62D}" type="datetime1">
              <a:rPr lang="en-US" smtClean="0">
                <a:solidFill>
                  <a:srgbClr val="696464"/>
                </a:solidFill>
              </a:rPr>
              <a:t>10/27/2013</a:t>
            </a:fld>
            <a:endParaRPr lang="en-US" dirty="0">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68B4BB4A-DECE-49F6-BF7F-937AECBA0F4D}" type="slidenum">
              <a:rPr lang="en-US"/>
              <a:pPr>
                <a:defRPr/>
              </a:pPr>
              <a:t>‹#›</a:t>
            </a:fld>
            <a:endParaRPr lang="en-US" dirty="0"/>
          </a:p>
        </p:txBody>
      </p:sp>
    </p:spTree>
    <p:extLst>
      <p:ext uri="{BB962C8B-B14F-4D97-AF65-F5344CB8AC3E}">
        <p14:creationId xmlns:p14="http://schemas.microsoft.com/office/powerpoint/2010/main" val="242255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32CB0161-F8EC-45A4-A117-E1D07E1D045B}" type="datetime1">
              <a:rPr lang="en-US" smtClean="0">
                <a:solidFill>
                  <a:srgbClr val="696464"/>
                </a:solidFill>
              </a:rPr>
              <a:t>10/27/2013</a:t>
            </a:fld>
            <a:endParaRPr lang="en-US" dirty="0">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63A37790-7FE8-464F-AA73-630E5DBE45CC}" type="slidenum">
              <a:rPr lang="en-US"/>
              <a:pPr>
                <a:defRPr/>
              </a:pPr>
              <a:t>‹#›</a:t>
            </a:fld>
            <a:endParaRPr lang="en-US" dirty="0"/>
          </a:p>
        </p:txBody>
      </p:sp>
    </p:spTree>
    <p:extLst>
      <p:ext uri="{BB962C8B-B14F-4D97-AF65-F5344CB8AC3E}">
        <p14:creationId xmlns:p14="http://schemas.microsoft.com/office/powerpoint/2010/main" val="158007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64A4DCE-C8DB-433C-BFC2-290D6EB8BD87}" type="datetime1">
              <a:rPr lang="en-US" smtClean="0">
                <a:solidFill>
                  <a:srgbClr val="696464"/>
                </a:solidFill>
              </a:rPr>
              <a:t>10/27/2013</a:t>
            </a:fld>
            <a:endParaRPr lang="en-US" dirty="0">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D84341A1-7EC3-477A-95E3-518FD1CF1D44}" type="slidenum">
              <a:rPr lang="en-US"/>
              <a:pPr>
                <a:defRPr/>
              </a:pPr>
              <a:t>‹#›</a:t>
            </a:fld>
            <a:endParaRPr lang="en-US" dirty="0"/>
          </a:p>
        </p:txBody>
      </p:sp>
    </p:spTree>
    <p:extLst>
      <p:ext uri="{BB962C8B-B14F-4D97-AF65-F5344CB8AC3E}">
        <p14:creationId xmlns:p14="http://schemas.microsoft.com/office/powerpoint/2010/main" val="138854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useBgFill="1">
        <p:nvSpPr>
          <p:cNvPr id="6" name="Rounded Rectangle 5"/>
          <p:cNvSpPr/>
          <p:nvPr/>
        </p:nvSpPr>
        <p:spPr>
          <a:xfrm>
            <a:off x="6350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3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350"/>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E083A2D9-F4C0-4932-89D0-9937C3A79B20}" type="datetime1">
              <a:rPr lang="en-US" smtClean="0">
                <a:solidFill>
                  <a:srgbClr val="696464"/>
                </a:solidFill>
              </a:rPr>
              <a:t>10/27/2013</a:t>
            </a:fld>
            <a:endParaRPr lang="en-US" dirty="0">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8E85179E-FADD-4AB3-9C01-F917740C9CD8}" type="slidenum">
              <a:rPr lang="en-US"/>
              <a:pPr>
                <a:defRPr/>
              </a:pPr>
              <a:t>‹#›</a:t>
            </a:fld>
            <a:endParaRPr lang="en-US" dirty="0"/>
          </a:p>
        </p:txBody>
      </p:sp>
    </p:spTree>
    <p:extLst>
      <p:ext uri="{BB962C8B-B14F-4D97-AF65-F5344CB8AC3E}">
        <p14:creationId xmlns:p14="http://schemas.microsoft.com/office/powerpoint/2010/main" val="94369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8" y="468313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6" name="Rectangle 5"/>
          <p:cNvSpPr/>
          <p:nvPr/>
        </p:nvSpPr>
        <p:spPr>
          <a:xfrm>
            <a:off x="68268" y="464979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7" name="Rectangle 6"/>
          <p:cNvSpPr/>
          <p:nvPr/>
        </p:nvSpPr>
        <p:spPr>
          <a:xfrm>
            <a:off x="68268" y="477362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1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200"/>
            </a:lvl1pPr>
            <a:lvl2pPr>
              <a:defRPr sz="900"/>
            </a:lvl2pPr>
            <a:lvl3pPr>
              <a:defRPr sz="750"/>
            </a:lvl3pPr>
            <a:lvl4pPr>
              <a:defRPr sz="675"/>
            </a:lvl4pPr>
            <a:lvl5pPr>
              <a:defRPr sz="675"/>
            </a:lvl5pPr>
          </a:lstStyle>
          <a:p>
            <a:pPr lvl="0"/>
            <a:r>
              <a:rPr lang="en-US" smtClean="0"/>
              <a:t>Click to edit Master text styles</a:t>
            </a:r>
          </a:p>
        </p:txBody>
      </p:sp>
      <p:sp>
        <p:nvSpPr>
          <p:cNvPr id="3" name="Picture Placeholder 2"/>
          <p:cNvSpPr>
            <a:spLocks noGrp="1"/>
          </p:cNvSpPr>
          <p:nvPr>
            <p:ph type="pic" idx="1"/>
          </p:nvPr>
        </p:nvSpPr>
        <p:spPr>
          <a:xfrm>
            <a:off x="68313" y="6668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24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E7C5BCC-E661-426F-AB00-2CA789C2EFEA}" type="datetime1">
              <a:rPr lang="en-US" smtClean="0">
                <a:solidFill>
                  <a:srgbClr val="696464"/>
                </a:solidFill>
              </a:rPr>
              <a:t>10/27/2013</a:t>
            </a:fld>
            <a:endParaRPr lang="en-US" dirty="0">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8750FF5-03AC-433E-82D2-009D0E576F29}" type="slidenum">
              <a:rPr lang="en-US"/>
              <a:pPr>
                <a:defRPr/>
              </a:pPr>
              <a:t>‹#›</a:t>
            </a:fld>
            <a:endParaRPr lang="en-US" dirty="0"/>
          </a:p>
        </p:txBody>
      </p:sp>
    </p:spTree>
    <p:extLst>
      <p:ext uri="{BB962C8B-B14F-4D97-AF65-F5344CB8AC3E}">
        <p14:creationId xmlns:p14="http://schemas.microsoft.com/office/powerpoint/2010/main" val="47749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350" dirty="0">
              <a:solidFill>
                <a:prstClr val="white"/>
              </a:solidFill>
            </a:endParaRPr>
          </a:p>
        </p:txBody>
      </p:sp>
      <p:sp useBgFill="1">
        <p:nvSpPr>
          <p:cNvPr id="8" name="Rounded Rectangle 7"/>
          <p:cNvSpPr/>
          <p:nvPr/>
        </p:nvSpPr>
        <p:spPr>
          <a:xfrm>
            <a:off x="6350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350"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050">
                <a:solidFill>
                  <a:schemeClr val="tx2"/>
                </a:solidFill>
                <a:latin typeface="+mn-lt"/>
              </a:defRPr>
            </a:lvl1pPr>
          </a:lstStyle>
          <a:p>
            <a:pPr>
              <a:defRPr/>
            </a:pPr>
            <a:fld id="{39EF5AEE-8F7B-4AC6-8CB5-C7EBA7848AE8}" type="datetime1">
              <a:rPr lang="en-US" smtClean="0">
                <a:solidFill>
                  <a:srgbClr val="696464"/>
                </a:solidFill>
              </a:rPr>
              <a:t>10/27/2013</a:t>
            </a:fld>
            <a:endParaRPr lang="en-US" dirty="0">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050">
                <a:solidFill>
                  <a:schemeClr val="tx2"/>
                </a:solidFill>
                <a:latin typeface="+mn-lt"/>
              </a:defRPr>
            </a:lvl1p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050">
                <a:solidFill>
                  <a:srgbClr val="FFFFFF"/>
                </a:solidFill>
              </a:defRPr>
            </a:lvl1pPr>
          </a:lstStyle>
          <a:p>
            <a:pPr fontAlgn="base">
              <a:spcBef>
                <a:spcPct val="0"/>
              </a:spcBef>
              <a:spcAft>
                <a:spcPct val="0"/>
              </a:spcAft>
              <a:defRPr/>
            </a:pPr>
            <a:fld id="{F8C1C31B-53D2-4827-ACDA-0ACCF6540AE8}" type="slidenum">
              <a:rPr lang="en-US"/>
              <a:pPr fontAlgn="base">
                <a:spcBef>
                  <a:spcPct val="0"/>
                </a:spcBef>
                <a:spcAft>
                  <a:spcPct val="0"/>
                </a:spcAft>
                <a:defRPr/>
              </a:pPr>
              <a:t>‹#›</a:t>
            </a:fld>
            <a:endParaRPr lang="en-US" dirty="0"/>
          </a:p>
        </p:txBody>
      </p:sp>
    </p:spTree>
    <p:extLst>
      <p:ext uri="{BB962C8B-B14F-4D97-AF65-F5344CB8AC3E}">
        <p14:creationId xmlns:p14="http://schemas.microsoft.com/office/powerpoint/2010/main" val="2226203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342884" algn="l" rtl="0" fontAlgn="base">
        <a:spcBef>
          <a:spcPct val="0"/>
        </a:spcBef>
        <a:spcAft>
          <a:spcPct val="0"/>
        </a:spcAft>
        <a:defRPr sz="3000">
          <a:solidFill>
            <a:schemeClr val="tx2"/>
          </a:solidFill>
          <a:latin typeface="Franklin Gothic Book" pitchFamily="34" charset="0"/>
        </a:defRPr>
      </a:lvl6pPr>
      <a:lvl7pPr marL="685766" algn="l" rtl="0" fontAlgn="base">
        <a:spcBef>
          <a:spcPct val="0"/>
        </a:spcBef>
        <a:spcAft>
          <a:spcPct val="0"/>
        </a:spcAft>
        <a:defRPr sz="3000">
          <a:solidFill>
            <a:schemeClr val="tx2"/>
          </a:solidFill>
          <a:latin typeface="Franklin Gothic Book" pitchFamily="34" charset="0"/>
        </a:defRPr>
      </a:lvl7pPr>
      <a:lvl8pPr marL="1028649" algn="l" rtl="0" fontAlgn="base">
        <a:spcBef>
          <a:spcPct val="0"/>
        </a:spcBef>
        <a:spcAft>
          <a:spcPct val="0"/>
        </a:spcAft>
        <a:defRPr sz="3000">
          <a:solidFill>
            <a:schemeClr val="tx2"/>
          </a:solidFill>
          <a:latin typeface="Franklin Gothic Book" pitchFamily="34" charset="0"/>
        </a:defRPr>
      </a:lvl8pPr>
      <a:lvl9pPr marL="1371532" algn="l" rtl="0" fontAlgn="base">
        <a:spcBef>
          <a:spcPct val="0"/>
        </a:spcBef>
        <a:spcAft>
          <a:spcPct val="0"/>
        </a:spcAft>
        <a:defRPr sz="3000">
          <a:solidFill>
            <a:schemeClr val="tx2"/>
          </a:solidFill>
          <a:latin typeface="Franklin Gothic Book" pitchFamily="34" charset="0"/>
        </a:defRPr>
      </a:lvl9pPr>
    </p:titleStyle>
    <p:body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884" algn="l" rtl="0" eaLnBrk="1" latinLnBrk="0" hangingPunct="1">
        <a:defRPr kumimoji="0" kern="1200">
          <a:solidFill>
            <a:schemeClr val="tx1"/>
          </a:solidFill>
          <a:latin typeface="+mn-lt"/>
          <a:ea typeface="+mn-ea"/>
          <a:cs typeface="+mn-cs"/>
        </a:defRPr>
      </a:lvl2pPr>
      <a:lvl3pPr marL="685766" algn="l" rtl="0" eaLnBrk="1" latinLnBrk="0" hangingPunct="1">
        <a:defRPr kumimoji="0" kern="1200">
          <a:solidFill>
            <a:schemeClr val="tx1"/>
          </a:solidFill>
          <a:latin typeface="+mn-lt"/>
          <a:ea typeface="+mn-ea"/>
          <a:cs typeface="+mn-cs"/>
        </a:defRPr>
      </a:lvl3pPr>
      <a:lvl4pPr marL="1028649" algn="l" rtl="0" eaLnBrk="1" latinLnBrk="0" hangingPunct="1">
        <a:defRPr kumimoji="0" kern="1200">
          <a:solidFill>
            <a:schemeClr val="tx1"/>
          </a:solidFill>
          <a:latin typeface="+mn-lt"/>
          <a:ea typeface="+mn-ea"/>
          <a:cs typeface="+mn-cs"/>
        </a:defRPr>
      </a:lvl4pPr>
      <a:lvl5pPr marL="1371532" algn="l" rtl="0" eaLnBrk="1" latinLnBrk="0" hangingPunct="1">
        <a:defRPr kumimoji="0" kern="1200">
          <a:solidFill>
            <a:schemeClr val="tx1"/>
          </a:solidFill>
          <a:latin typeface="+mn-lt"/>
          <a:ea typeface="+mn-ea"/>
          <a:cs typeface="+mn-cs"/>
        </a:defRPr>
      </a:lvl5pPr>
      <a:lvl6pPr marL="1714415" algn="l" rtl="0" eaLnBrk="1" latinLnBrk="0" hangingPunct="1">
        <a:defRPr kumimoji="0" kern="1200">
          <a:solidFill>
            <a:schemeClr val="tx1"/>
          </a:solidFill>
          <a:latin typeface="+mn-lt"/>
          <a:ea typeface="+mn-ea"/>
          <a:cs typeface="+mn-cs"/>
        </a:defRPr>
      </a:lvl6pPr>
      <a:lvl7pPr marL="2057297" algn="l" rtl="0" eaLnBrk="1" latinLnBrk="0" hangingPunct="1">
        <a:defRPr kumimoji="0" kern="1200">
          <a:solidFill>
            <a:schemeClr val="tx1"/>
          </a:solidFill>
          <a:latin typeface="+mn-lt"/>
          <a:ea typeface="+mn-ea"/>
          <a:cs typeface="+mn-cs"/>
        </a:defRPr>
      </a:lvl7pPr>
      <a:lvl8pPr marL="2400180" algn="l" rtl="0" eaLnBrk="1" latinLnBrk="0" hangingPunct="1">
        <a:defRPr kumimoji="0" kern="1200">
          <a:solidFill>
            <a:schemeClr val="tx1"/>
          </a:solidFill>
          <a:latin typeface="+mn-lt"/>
          <a:ea typeface="+mn-ea"/>
          <a:cs typeface="+mn-cs"/>
        </a:defRPr>
      </a:lvl8pPr>
      <a:lvl9pPr marL="274306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losure-compiler/appspot.com" TargetMode="External"/><Relationship Id="rId2" Type="http://schemas.openxmlformats.org/officeDocument/2006/relationships/hyperlink" Target="http://code.goggle.com/closure/compiler" TargetMode="External"/><Relationship Id="rId1" Type="http://schemas.openxmlformats.org/officeDocument/2006/relationships/slideLayout" Target="../slideLayouts/slideLayout2.xml"/><Relationship Id="rId5" Type="http://schemas.openxmlformats.org/officeDocument/2006/relationships/hyperlink" Target="http://refresh-sf-com/yui" TargetMode="External"/><Relationship Id="rId4" Type="http://schemas.openxmlformats.org/officeDocument/2006/relationships/hyperlink" Target="http://developer.yahoo.com/yui/compresso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ddons/mozilla/org/en-US/firefox/addon/dom-inspector-662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ctrTitle"/>
          </p:nvPr>
        </p:nvSpPr>
        <p:spPr/>
        <p:txBody>
          <a:bodyPr/>
          <a:lstStyle/>
          <a:p>
            <a:r>
              <a:rPr lang="en-US" sz="4000" dirty="0"/>
              <a:t>ICT453: Internet Technologies &amp; Web Design </a:t>
            </a:r>
          </a:p>
        </p:txBody>
      </p:sp>
      <p:sp>
        <p:nvSpPr>
          <p:cNvPr id="7170" name="Subtitle 2"/>
          <p:cNvSpPr>
            <a:spLocks noGrp="1"/>
          </p:cNvSpPr>
          <p:nvPr>
            <p:ph type="subTitle" idx="1"/>
          </p:nvPr>
        </p:nvSpPr>
        <p:spPr>
          <a:xfrm>
            <a:off x="1295400" y="3657600"/>
            <a:ext cx="6400800" cy="1143000"/>
          </a:xfrm>
        </p:spPr>
        <p:txBody>
          <a:bodyPr/>
          <a:lstStyle/>
          <a:p>
            <a:r>
              <a:rPr lang="en-US" sz="4400" dirty="0" smtClean="0"/>
              <a:t>JavaScript I</a:t>
            </a:r>
            <a:endParaRPr lang="en-US" sz="4400" dirty="0"/>
          </a:p>
        </p:txBody>
      </p:sp>
      <p:sp>
        <p:nvSpPr>
          <p:cNvPr id="6" name="Subtitle 2"/>
          <p:cNvSpPr txBox="1">
            <a:spLocks/>
          </p:cNvSpPr>
          <p:nvPr/>
        </p:nvSpPr>
        <p:spPr bwMode="auto">
          <a:xfrm>
            <a:off x="6487009" y="5986220"/>
            <a:ext cx="2800350" cy="742950"/>
          </a:xfrm>
          <a:prstGeom prst="rect">
            <a:avLst/>
          </a:prstGeom>
          <a:noFill/>
          <a:ln w="9525">
            <a:noFill/>
            <a:miter lim="800000"/>
            <a:headEnd/>
            <a:tailEnd/>
          </a:ln>
        </p:spPr>
        <p:txBody>
          <a:bodyPr/>
          <a:lstStyle/>
          <a:p>
            <a:pPr algn="ctr" eaLnBrk="0" fontAlgn="base" hangingPunct="0">
              <a:spcBef>
                <a:spcPts val="431"/>
              </a:spcBef>
              <a:spcAft>
                <a:spcPct val="0"/>
              </a:spcAft>
              <a:buClr>
                <a:srgbClr val="D34817"/>
              </a:buClr>
              <a:buSzPct val="85000"/>
              <a:defRPr/>
            </a:pPr>
            <a:r>
              <a:rPr lang="en-US" sz="1200" dirty="0">
                <a:solidFill>
                  <a:srgbClr val="855D5D">
                    <a:lumMod val="40000"/>
                    <a:lumOff val="60000"/>
                  </a:srgbClr>
                </a:solidFill>
                <a:latin typeface="Bauhaus 93" pitchFamily="82" charset="0"/>
              </a:rPr>
              <a:t>Ghana Telecom University College</a:t>
            </a:r>
          </a:p>
          <a:p>
            <a:pPr algn="ctr" eaLnBrk="0" fontAlgn="base" hangingPunct="0">
              <a:spcBef>
                <a:spcPts val="431"/>
              </a:spcBef>
              <a:spcAft>
                <a:spcPct val="0"/>
              </a:spcAft>
              <a:buClr>
                <a:srgbClr val="D34817"/>
              </a:buClr>
              <a:buSzPct val="85000"/>
              <a:defRPr/>
            </a:pPr>
            <a:r>
              <a:rPr lang="en-US" sz="1200" dirty="0">
                <a:solidFill>
                  <a:srgbClr val="855D5D">
                    <a:lumMod val="40000"/>
                    <a:lumOff val="60000"/>
                  </a:srgbClr>
                </a:solidFill>
                <a:latin typeface="Bauhaus 93" pitchFamily="82" charset="0"/>
              </a:rPr>
              <a:t>Lecturer - Lempogo Forgor</a:t>
            </a:r>
          </a:p>
          <a:p>
            <a:pPr algn="ctr" eaLnBrk="0" fontAlgn="base" hangingPunct="0">
              <a:spcBef>
                <a:spcPts val="431"/>
              </a:spcBef>
              <a:spcAft>
                <a:spcPct val="0"/>
              </a:spcAft>
              <a:buClr>
                <a:srgbClr val="D34817"/>
              </a:buClr>
              <a:buSzPct val="85000"/>
              <a:defRPr/>
            </a:pPr>
            <a:r>
              <a:rPr lang="en-US" sz="1200" dirty="0">
                <a:solidFill>
                  <a:srgbClr val="855D5D">
                    <a:lumMod val="40000"/>
                    <a:lumOff val="60000"/>
                  </a:srgbClr>
                </a:solidFill>
                <a:latin typeface="Bauhaus 93" pitchFamily="82" charset="0"/>
              </a:rPr>
              <a:t>2013</a:t>
            </a:r>
          </a:p>
        </p:txBody>
      </p:sp>
    </p:spTree>
    <p:extLst>
      <p:ext uri="{BB962C8B-B14F-4D97-AF65-F5344CB8AC3E}">
        <p14:creationId xmlns:p14="http://schemas.microsoft.com/office/powerpoint/2010/main" val="228564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11267" name="Rectangle 9"/>
          <p:cNvSpPr>
            <a:spLocks noGrp="1" noChangeArrowheads="1"/>
          </p:cNvSpPr>
          <p:nvPr>
            <p:ph idx="1"/>
          </p:nvPr>
        </p:nvSpPr>
        <p:spPr bwMode="auto">
          <a:xfrm>
            <a:off x="304800" y="1066799"/>
            <a:ext cx="8534400" cy="50832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spcBef>
                <a:spcPct val="30000"/>
              </a:spcBef>
              <a:spcAft>
                <a:spcPct val="30000"/>
              </a:spcAft>
              <a:buFont typeface="Wingdings" panose="05000000000000000000" pitchFamily="2" charset="2"/>
              <a:buChar char="q"/>
            </a:pPr>
            <a:r>
              <a:rPr lang="en-US" sz="2200" dirty="0">
                <a:ea typeface="ＭＳ Ｐゴシック" panose="020B0600070205080204" pitchFamily="34" charset="-128"/>
              </a:rPr>
              <a:t>As a page loads, by default the browser </a:t>
            </a:r>
            <a:r>
              <a:rPr lang="en-US" sz="2200" dirty="0" smtClean="0">
                <a:ea typeface="ＭＳ Ｐゴシック" panose="020B0600070205080204" pitchFamily="34" charset="-128"/>
              </a:rPr>
              <a:t>downloads parses</a:t>
            </a:r>
            <a:r>
              <a:rPr lang="en-US" sz="2200" dirty="0">
                <a:ea typeface="ＭＳ Ｐゴシック" panose="020B0600070205080204" pitchFamily="34" charset="-128"/>
              </a:rPr>
              <a:t>, and executes each script in the order in which it appears in the markup.</a:t>
            </a:r>
          </a:p>
          <a:p>
            <a:pPr algn="just">
              <a:spcBef>
                <a:spcPct val="30000"/>
              </a:spcBef>
              <a:spcAft>
                <a:spcPct val="30000"/>
              </a:spcAft>
              <a:buFont typeface="Wingdings" panose="05000000000000000000" pitchFamily="2" charset="2"/>
              <a:buChar char="q"/>
            </a:pPr>
            <a:r>
              <a:rPr lang="en-US" sz="2200" b="1" dirty="0">
                <a:solidFill>
                  <a:srgbClr val="0000CC"/>
                </a:solidFill>
                <a:ea typeface="ＭＳ Ｐゴシック" panose="020B0600070205080204" pitchFamily="34" charset="-128"/>
              </a:rPr>
              <a:t>blocking </a:t>
            </a:r>
            <a:r>
              <a:rPr lang="en-US" sz="2200" b="1" dirty="0" smtClean="0">
                <a:solidFill>
                  <a:srgbClr val="0000CC"/>
                </a:solidFill>
                <a:ea typeface="ＭＳ Ｐゴシック" panose="020B0600070205080204" pitchFamily="34" charset="-128"/>
              </a:rPr>
              <a:t>behavior</a:t>
            </a:r>
            <a:endParaRPr lang="en-US" sz="2200" b="1" dirty="0" smtClean="0">
              <a:ea typeface="ＭＳ Ｐゴシック" panose="020B0600070205080204" pitchFamily="34" charset="-128"/>
            </a:endParaRPr>
          </a:p>
          <a:p>
            <a:pPr lvl="1" algn="just">
              <a:spcBef>
                <a:spcPct val="30000"/>
              </a:spcBef>
              <a:spcAft>
                <a:spcPct val="30000"/>
              </a:spcAft>
              <a:buFont typeface="Wingdings" panose="05000000000000000000" pitchFamily="2" charset="2"/>
              <a:buChar char="q"/>
            </a:pPr>
            <a:r>
              <a:rPr lang="en-US" sz="2200" dirty="0" smtClean="0">
                <a:ea typeface="ＭＳ Ｐゴシック" panose="020B0600070205080204" pitchFamily="34" charset="-128"/>
              </a:rPr>
              <a:t>When a script is being processed, </a:t>
            </a:r>
            <a:r>
              <a:rPr lang="en-US" sz="2200" dirty="0">
                <a:ea typeface="ＭＳ Ｐゴシック" panose="020B0600070205080204" pitchFamily="34" charset="-128"/>
              </a:rPr>
              <a:t>the browser neither downloads nor renders any content that appears </a:t>
            </a:r>
            <a:r>
              <a:rPr lang="en-US" sz="2200" i="1" dirty="0">
                <a:ea typeface="ＭＳ Ｐゴシック" panose="020B0600070205080204" pitchFamily="34" charset="-128"/>
              </a:rPr>
              <a:t>after</a:t>
            </a:r>
            <a:r>
              <a:rPr lang="en-US" sz="2200" dirty="0">
                <a:ea typeface="ＭＳ Ｐゴシック" panose="020B0600070205080204" pitchFamily="34" charset="-128"/>
              </a:rPr>
              <a:t> the </a:t>
            </a:r>
            <a:r>
              <a:rPr lang="en-US" sz="2200" dirty="0">
                <a:latin typeface="Courier New" panose="02070309020205020404" pitchFamily="49" charset="0"/>
                <a:ea typeface="ＭＳ Ｐゴシック" panose="020B0600070205080204" pitchFamily="34" charset="-128"/>
                <a:cs typeface="Courier New" panose="02070309020205020404" pitchFamily="49" charset="0"/>
              </a:rPr>
              <a:t>script</a:t>
            </a:r>
            <a:r>
              <a:rPr lang="en-US" sz="2200" dirty="0">
                <a:ea typeface="ＭＳ Ｐゴシック" panose="020B0600070205080204" pitchFamily="34" charset="-128"/>
              </a:rPr>
              <a:t> element – not even text.  </a:t>
            </a:r>
            <a:endParaRPr lang="en-US" sz="22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200" dirty="0" smtClean="0">
                <a:ea typeface="ＭＳ Ｐゴシック" panose="020B0600070205080204" pitchFamily="34" charset="-128"/>
              </a:rPr>
              <a:t>This can </a:t>
            </a:r>
            <a:r>
              <a:rPr lang="en-US" sz="2200" dirty="0">
                <a:ea typeface="ＭＳ Ｐゴシック" panose="020B0600070205080204" pitchFamily="34" charset="-128"/>
              </a:rPr>
              <a:t>really impact the rendering speed of </a:t>
            </a:r>
            <a:r>
              <a:rPr lang="en-US" sz="2200" dirty="0" smtClean="0">
                <a:ea typeface="ＭＳ Ｐゴシック" panose="020B0600070205080204" pitchFamily="34" charset="-128"/>
              </a:rPr>
              <a:t>pages, </a:t>
            </a:r>
            <a:r>
              <a:rPr lang="en-US" sz="2200" dirty="0">
                <a:ea typeface="ＭＳ Ｐゴシック" panose="020B0600070205080204" pitchFamily="34" charset="-128"/>
              </a:rPr>
              <a:t>depending on the size of the script and what actions it </a:t>
            </a:r>
            <a:r>
              <a:rPr lang="en-US" sz="2200" dirty="0" smtClean="0">
                <a:ea typeface="ＭＳ Ｐゴシック" panose="020B0600070205080204" pitchFamily="34" charset="-128"/>
              </a:rPr>
              <a:t>performs</a:t>
            </a:r>
          </a:p>
          <a:p>
            <a:pPr algn="just">
              <a:spcBef>
                <a:spcPct val="30000"/>
              </a:spcBef>
              <a:spcAft>
                <a:spcPct val="30000"/>
              </a:spcAft>
              <a:buFont typeface="Wingdings" panose="05000000000000000000" pitchFamily="2" charset="2"/>
              <a:buChar char="q"/>
            </a:pPr>
            <a:r>
              <a:rPr lang="en-US" sz="2200" b="1" dirty="0">
                <a:solidFill>
                  <a:srgbClr val="0000CC"/>
                </a:solidFill>
                <a:ea typeface="ＭＳ Ｐゴシック" panose="020B0600070205080204" pitchFamily="34" charset="-128"/>
              </a:rPr>
              <a:t>To avoid blocking behavior</a:t>
            </a:r>
            <a:endParaRPr lang="en-US" sz="2200" b="1" dirty="0">
              <a:ea typeface="ＭＳ Ｐゴシック" panose="020B0600070205080204" pitchFamily="34" charset="-128"/>
            </a:endParaRPr>
          </a:p>
          <a:p>
            <a:pPr lvl="1" algn="just">
              <a:spcBef>
                <a:spcPct val="30000"/>
              </a:spcBef>
              <a:spcAft>
                <a:spcPct val="30000"/>
              </a:spcAft>
              <a:buFont typeface="Wingdings" panose="05000000000000000000" pitchFamily="2" charset="2"/>
              <a:buChar char="q"/>
            </a:pPr>
            <a:r>
              <a:rPr lang="en-US" sz="2200" dirty="0">
                <a:ea typeface="ＭＳ Ｐゴシック" panose="020B0600070205080204" pitchFamily="34" charset="-128"/>
              </a:rPr>
              <a:t>put all </a:t>
            </a:r>
            <a:r>
              <a:rPr lang="en-US" sz="2200" dirty="0">
                <a:latin typeface="Courier New" panose="02070309020205020404" pitchFamily="49" charset="0"/>
                <a:ea typeface="ＭＳ Ｐゴシック" panose="020B0600070205080204" pitchFamily="34" charset="-128"/>
                <a:cs typeface="Courier New" panose="02070309020205020404" pitchFamily="49" charset="0"/>
              </a:rPr>
              <a:t>script</a:t>
            </a:r>
            <a:r>
              <a:rPr lang="en-US" sz="2200" dirty="0">
                <a:ea typeface="ＭＳ Ｐゴシック" panose="020B0600070205080204" pitchFamily="34" charset="-128"/>
              </a:rPr>
              <a:t> elements at the end of your markup, right before the </a:t>
            </a:r>
            <a:r>
              <a:rPr lang="en-US" sz="2200" dirty="0">
                <a:latin typeface="Courier New" panose="02070309020205020404" pitchFamily="49" charset="0"/>
                <a:ea typeface="ＭＳ Ｐゴシック" panose="020B0600070205080204" pitchFamily="34" charset="-128"/>
                <a:cs typeface="Courier New" panose="02070309020205020404" pitchFamily="49" charset="0"/>
              </a:rPr>
              <a:t>&lt;/body&gt; </a:t>
            </a:r>
            <a:r>
              <a:rPr lang="en-US" sz="2200" dirty="0">
                <a:ea typeface="ＭＳ Ｐゴシック" panose="020B0600070205080204" pitchFamily="34" charset="-128"/>
              </a:rPr>
              <a:t>end tag.</a:t>
            </a:r>
          </a:p>
          <a:p>
            <a:pPr algn="just">
              <a:spcBef>
                <a:spcPct val="30000"/>
              </a:spcBef>
              <a:spcAft>
                <a:spcPct val="30000"/>
              </a:spcAft>
              <a:buFont typeface="Wingdings" panose="05000000000000000000" pitchFamily="2" charset="2"/>
              <a:buChar char="q"/>
            </a:pPr>
            <a:endParaRPr lang="en-US" sz="2200" dirty="0">
              <a:ea typeface="ＭＳ Ｐゴシック" panose="020B0600070205080204" pitchFamily="34" charset="-128"/>
            </a:endParaRPr>
          </a:p>
        </p:txBody>
      </p:sp>
      <p:sp>
        <p:nvSpPr>
          <p:cNvPr id="2" name="Footer Placeholder 1"/>
          <p:cNvSpPr>
            <a:spLocks noGrp="1"/>
          </p:cNvSpPr>
          <p:nvPr>
            <p:ph type="ftr" sz="quarter" idx="11"/>
          </p:nvPr>
        </p:nvSpPr>
        <p:spPr>
          <a:xfrm>
            <a:off x="789039" y="6400800"/>
            <a:ext cx="7669161" cy="457200"/>
          </a:xfrm>
        </p:spPr>
        <p:txBody>
          <a:bodyPr/>
          <a:lstStyle/>
          <a:p>
            <a:r>
              <a:rPr lang="en-US" dirty="0" smtClean="0"/>
              <a:t>ICT453: Internet Technologies and Web Design - GTUC 2013 Delivery                #Lempogo Forgor</a:t>
            </a:r>
            <a:endParaRPr lang="en-US" dirty="0"/>
          </a:p>
        </p:txBody>
      </p:sp>
      <p:sp>
        <p:nvSpPr>
          <p:cNvPr id="11268" name="Text Box 6"/>
          <p:cNvSpPr txBox="1">
            <a:spLocks noChangeArrowheads="1"/>
          </p:cNvSpPr>
          <p:nvPr/>
        </p:nvSpPr>
        <p:spPr bwMode="auto">
          <a:xfrm>
            <a:off x="304800" y="192087"/>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4000" dirty="0">
                <a:solidFill>
                  <a:schemeClr val="tx1"/>
                </a:solidFill>
              </a:rPr>
              <a:t>How A Browser Handles Scripts</a:t>
            </a:r>
          </a:p>
        </p:txBody>
      </p:sp>
    </p:spTree>
    <p:extLst>
      <p:ext uri="{BB962C8B-B14F-4D97-AF65-F5344CB8AC3E}">
        <p14:creationId xmlns:p14="http://schemas.microsoft.com/office/powerpoint/2010/main" val="375894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15363" name="Rectangle 9"/>
          <p:cNvSpPr>
            <a:spLocks noGrp="1" noChangeArrowheads="1"/>
          </p:cNvSpPr>
          <p:nvPr>
            <p:ph idx="1"/>
          </p:nvPr>
        </p:nvSpPr>
        <p:spPr bwMode="auto">
          <a:xfrm>
            <a:off x="266700" y="990600"/>
            <a:ext cx="85344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Another way to speed up script loading is to combine all your JavaScript into a single file, or as few as possible, and then minify the code.</a:t>
            </a: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minified </a:t>
            </a:r>
            <a:r>
              <a:rPr lang="en-US" sz="2600" dirty="0">
                <a:ea typeface="ＭＳ Ｐゴシック" panose="020B0600070205080204" pitchFamily="34" charset="-128"/>
              </a:rPr>
              <a:t>code contains no line breaks, comments, or any extra whitespace.  </a:t>
            </a:r>
          </a:p>
        </p:txBody>
      </p:sp>
      <p:sp>
        <p:nvSpPr>
          <p:cNvPr id="2" name="Footer Placeholder 1"/>
          <p:cNvSpPr>
            <a:spLocks noGrp="1"/>
          </p:cNvSpPr>
          <p:nvPr>
            <p:ph type="ftr" sz="quarter" idx="11"/>
          </p:nvPr>
        </p:nvSpPr>
        <p:spPr>
          <a:xfrm>
            <a:off x="647700" y="6400800"/>
            <a:ext cx="8229600" cy="457200"/>
          </a:xfrm>
        </p:spPr>
        <p:txBody>
          <a:bodyPr/>
          <a:lstStyle/>
          <a:p>
            <a:r>
              <a:rPr lang="en-US" dirty="0" smtClean="0"/>
              <a:t>ICT453: Internet Technologies and Web Design - GTUC 2013 Delivery                #Lempogo Forgor</a:t>
            </a:r>
            <a:endParaRPr lang="en-US" dirty="0"/>
          </a:p>
        </p:txBody>
      </p:sp>
      <p:sp>
        <p:nvSpPr>
          <p:cNvPr id="15364" name="Text Box 6"/>
          <p:cNvSpPr txBox="1">
            <a:spLocks noChangeArrowheads="1"/>
          </p:cNvSpPr>
          <p:nvPr/>
        </p:nvSpPr>
        <p:spPr bwMode="auto">
          <a:xfrm>
            <a:off x="266700" y="39469"/>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How A Browser Handles Scripts</a:t>
            </a:r>
            <a:endParaRPr lang="en-US" sz="3600" dirty="0">
              <a:solidFill>
                <a:schemeClr val="tx1"/>
              </a:solidFill>
            </a:endParaRPr>
          </a:p>
        </p:txBody>
      </p:sp>
      <p:sp>
        <p:nvSpPr>
          <p:cNvPr id="15365" name="TextBox 1"/>
          <p:cNvSpPr txBox="1">
            <a:spLocks noChangeArrowheads="1"/>
          </p:cNvSpPr>
          <p:nvPr/>
        </p:nvSpPr>
        <p:spPr bwMode="auto">
          <a:xfrm>
            <a:off x="685800" y="4343400"/>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r>
              <a:rPr lang="en-US"/>
              <a:t>If you</a:t>
            </a:r>
            <a:r>
              <a:rPr lang="ja-JP" altLang="en-US"/>
              <a:t>’</a:t>
            </a:r>
            <a:r>
              <a:rPr lang="en-US" altLang="ja-JP"/>
              <a:t>d like to try minifying your JavaScripts you can use the following:</a:t>
            </a:r>
          </a:p>
          <a:p>
            <a:pPr algn="l"/>
            <a:r>
              <a:rPr lang="en-US"/>
              <a:t>Google Closure Compiler:</a:t>
            </a:r>
          </a:p>
          <a:p>
            <a:pPr algn="l"/>
            <a:r>
              <a:rPr lang="en-US"/>
              <a:t>	download &amp; documentation at: </a:t>
            </a:r>
            <a:r>
              <a:rPr lang="en-US">
                <a:hlinkClick r:id="rId2"/>
              </a:rPr>
              <a:t>http://code.goggle.com/closure/compiler</a:t>
            </a:r>
            <a:endParaRPr lang="en-US"/>
          </a:p>
          <a:p>
            <a:pPr algn="l"/>
            <a:r>
              <a:rPr lang="en-US"/>
              <a:t>	online version at: </a:t>
            </a:r>
            <a:r>
              <a:rPr lang="en-US">
                <a:hlinkClick r:id="rId3"/>
              </a:rPr>
              <a:t>http://closure-compiler/appspot.com</a:t>
            </a:r>
            <a:endParaRPr lang="en-US"/>
          </a:p>
          <a:p>
            <a:pPr algn="l"/>
            <a:r>
              <a:rPr lang="en-US"/>
              <a:t>YUI Compressor:</a:t>
            </a:r>
          </a:p>
          <a:p>
            <a:pPr algn="l"/>
            <a:r>
              <a:rPr lang="en-US"/>
              <a:t>	download &amp; documentation at: </a:t>
            </a:r>
            <a:r>
              <a:rPr lang="en-US">
                <a:hlinkClick r:id="rId4"/>
              </a:rPr>
              <a:t>http://developer.yahoo.com/yui/compressor</a:t>
            </a:r>
            <a:endParaRPr lang="en-US"/>
          </a:p>
          <a:p>
            <a:pPr algn="l"/>
            <a:r>
              <a:rPr lang="en-US"/>
              <a:t>	(unofficial) online version at: </a:t>
            </a:r>
            <a:r>
              <a:rPr lang="en-US">
                <a:hlinkClick r:id="rId5"/>
              </a:rPr>
              <a:t>http://refresh-sf-com/yui</a:t>
            </a:r>
            <a:endParaRPr lang="en-US"/>
          </a:p>
        </p:txBody>
      </p:sp>
    </p:spTree>
    <p:extLst>
      <p:ext uri="{BB962C8B-B14F-4D97-AF65-F5344CB8AC3E}">
        <p14:creationId xmlns:p14="http://schemas.microsoft.com/office/powerpoint/2010/main" val="317061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9050" y="0"/>
            <a:ext cx="9163050" cy="63055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387" name="Rounded Rectangle 1"/>
          <p:cNvSpPr>
            <a:spLocks noChangeArrowheads="1"/>
          </p:cNvSpPr>
          <p:nvPr/>
        </p:nvSpPr>
        <p:spPr bwMode="auto">
          <a:xfrm>
            <a:off x="3733800" y="304800"/>
            <a:ext cx="4953000" cy="533400"/>
          </a:xfrm>
          <a:prstGeom prst="roundRect">
            <a:avLst>
              <a:gd name="adj" fmla="val 16667"/>
            </a:avLst>
          </a:prstGeom>
          <a:solidFill>
            <a:srgbClr val="EAEAEA"/>
          </a:solidFill>
          <a:ln w="6350">
            <a:solidFill>
              <a:srgbClr val="000000"/>
            </a:solidFill>
            <a:round/>
            <a:headEnd/>
            <a:tailEnd/>
          </a:ln>
        </p:spPr>
        <p:txBody>
          <a:bodyPr anchor="ct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r>
              <a:rPr lang="en-US"/>
              <a:t>Screen shot illustrating Google Closure Compiler and output removing all whitespace from the script.</a:t>
            </a:r>
          </a:p>
        </p:txBody>
      </p:sp>
      <p:sp>
        <p:nvSpPr>
          <p:cNvPr id="2" name="Footer Placeholder 1"/>
          <p:cNvSpPr>
            <a:spLocks noGrp="1"/>
          </p:cNvSpPr>
          <p:nvPr>
            <p:ph type="ftr" sz="quarter" idx="11"/>
          </p:nvPr>
        </p:nvSpPr>
        <p:spPr>
          <a:xfrm>
            <a:off x="825909" y="6381750"/>
            <a:ext cx="7978877" cy="457200"/>
          </a:xfrm>
        </p:spPr>
        <p:txBody>
          <a:bodyPr/>
          <a:lstStyle/>
          <a:p>
            <a:r>
              <a:rPr lang="en-US" dirty="0" smtClean="0"/>
              <a:t>ICT453: Internet Technologies and Web Design - GTUC 2013 Delivery                #Lempogo Forgor</a:t>
            </a:r>
            <a:endParaRPr lang="en-US" dirty="0"/>
          </a:p>
        </p:txBody>
      </p:sp>
    </p:spTree>
    <p:extLst>
      <p:ext uri="{BB962C8B-B14F-4D97-AF65-F5344CB8AC3E}">
        <p14:creationId xmlns:p14="http://schemas.microsoft.com/office/powerpoint/2010/main" val="1774196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914400" y="2361705"/>
            <a:ext cx="7937090" cy="16312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&lt;</a:t>
            </a:r>
            <a:r>
              <a:rPr lang="en-US" sz="2000" dirty="0">
                <a:solidFill>
                  <a:schemeClr val="bg1"/>
                </a:solidFill>
              </a:rPr>
              <a:t>body&gt;</a:t>
            </a:r>
          </a:p>
          <a:p>
            <a:r>
              <a:rPr lang="en-US" sz="2000" dirty="0" smtClean="0">
                <a:solidFill>
                  <a:srgbClr val="002060"/>
                </a:solidFill>
              </a:rPr>
              <a:t>&lt;</a:t>
            </a:r>
            <a:r>
              <a:rPr lang="en-US" sz="2000" dirty="0">
                <a:solidFill>
                  <a:srgbClr val="002060"/>
                </a:solidFill>
              </a:rPr>
              <a:t>script type="text/</a:t>
            </a:r>
            <a:r>
              <a:rPr lang="en-US" sz="2000" dirty="0" err="1">
                <a:solidFill>
                  <a:srgbClr val="002060"/>
                </a:solidFill>
              </a:rPr>
              <a:t>javascript</a:t>
            </a:r>
            <a:r>
              <a:rPr lang="en-US" sz="2000" dirty="0">
                <a:solidFill>
                  <a:srgbClr val="002060"/>
                </a:solidFill>
              </a:rPr>
              <a:t>"&gt;</a:t>
            </a:r>
          </a:p>
          <a:p>
            <a:r>
              <a:rPr lang="en-US" sz="2000" dirty="0" smtClean="0">
                <a:solidFill>
                  <a:srgbClr val="002060"/>
                </a:solidFill>
              </a:rPr>
              <a:t>       </a:t>
            </a:r>
            <a:r>
              <a:rPr lang="en-US" sz="2000" dirty="0" err="1" smtClean="0">
                <a:solidFill>
                  <a:srgbClr val="002060"/>
                </a:solidFill>
              </a:rPr>
              <a:t>javascript</a:t>
            </a:r>
            <a:r>
              <a:rPr lang="en-US" sz="2000" dirty="0" smtClean="0">
                <a:solidFill>
                  <a:srgbClr val="002060"/>
                </a:solidFill>
              </a:rPr>
              <a:t> statements</a:t>
            </a:r>
            <a:endParaRPr lang="en-US" sz="2000" dirty="0">
              <a:solidFill>
                <a:srgbClr val="002060"/>
              </a:solidFill>
            </a:endParaRPr>
          </a:p>
          <a:p>
            <a:r>
              <a:rPr lang="en-US" sz="2000" dirty="0">
                <a:solidFill>
                  <a:srgbClr val="002060"/>
                </a:solidFill>
              </a:rPr>
              <a:t>&lt;/script&gt;</a:t>
            </a:r>
          </a:p>
          <a:p>
            <a:r>
              <a:rPr lang="en-US" sz="2000" dirty="0" smtClean="0">
                <a:solidFill>
                  <a:schemeClr val="bg1"/>
                </a:solidFill>
              </a:rPr>
              <a:t>&lt;/</a:t>
            </a:r>
            <a:r>
              <a:rPr lang="en-US" sz="2000" dirty="0">
                <a:solidFill>
                  <a:schemeClr val="bg1"/>
                </a:solidFill>
              </a:rPr>
              <a:t>body</a:t>
            </a:r>
            <a:r>
              <a:rPr lang="en-US" sz="2000" dirty="0" smtClean="0">
                <a:solidFill>
                  <a:schemeClr val="bg1"/>
                </a:solidFill>
              </a:rPr>
              <a:t>&gt;</a:t>
            </a:r>
            <a:endParaRPr lang="en-US" sz="2000" dirty="0">
              <a:solidFill>
                <a:schemeClr val="bg1"/>
              </a:solidFill>
            </a:endParaRPr>
          </a:p>
        </p:txBody>
      </p:sp>
      <p:sp>
        <p:nvSpPr>
          <p:cNvPr id="10244" name="Rectangle 4"/>
          <p:cNvSpPr>
            <a:spLocks noChangeArrowheads="1"/>
          </p:cNvSpPr>
          <p:nvPr/>
        </p:nvSpPr>
        <p:spPr bwMode="auto">
          <a:xfrm>
            <a:off x="914400" y="4380271"/>
            <a:ext cx="7937090" cy="14773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smtClean="0">
                <a:solidFill>
                  <a:schemeClr val="bg1"/>
                </a:solidFill>
              </a:rPr>
              <a:t>&lt;</a:t>
            </a:r>
            <a:r>
              <a:rPr lang="en-US" dirty="0">
                <a:solidFill>
                  <a:schemeClr val="bg1"/>
                </a:solidFill>
              </a:rPr>
              <a:t>body&gt;</a:t>
            </a:r>
          </a:p>
          <a:p>
            <a:r>
              <a:rPr lang="en-US" dirty="0" smtClean="0">
                <a:solidFill>
                  <a:srgbClr val="002060"/>
                </a:solidFill>
              </a:rPr>
              <a:t>&lt;</a:t>
            </a:r>
            <a:r>
              <a:rPr lang="en-US" dirty="0">
                <a:solidFill>
                  <a:srgbClr val="002060"/>
                </a:solidFill>
              </a:rPr>
              <a:t>script language="JavaScript"&gt; </a:t>
            </a:r>
          </a:p>
          <a:p>
            <a:r>
              <a:rPr lang="en-US" dirty="0" smtClean="0">
                <a:solidFill>
                  <a:srgbClr val="002060"/>
                </a:solidFill>
              </a:rPr>
              <a:t>      </a:t>
            </a:r>
            <a:r>
              <a:rPr lang="en-US" dirty="0" err="1" smtClean="0">
                <a:solidFill>
                  <a:srgbClr val="002060"/>
                </a:solidFill>
              </a:rPr>
              <a:t>javascript</a:t>
            </a:r>
            <a:r>
              <a:rPr lang="en-US" dirty="0" smtClean="0">
                <a:solidFill>
                  <a:srgbClr val="002060"/>
                </a:solidFill>
              </a:rPr>
              <a:t> statements</a:t>
            </a:r>
          </a:p>
          <a:p>
            <a:r>
              <a:rPr lang="en-US" dirty="0" smtClean="0">
                <a:solidFill>
                  <a:srgbClr val="002060"/>
                </a:solidFill>
              </a:rPr>
              <a:t>&lt;/</a:t>
            </a:r>
            <a:r>
              <a:rPr lang="en-US" dirty="0">
                <a:solidFill>
                  <a:srgbClr val="002060"/>
                </a:solidFill>
              </a:rPr>
              <a:t>script&gt;</a:t>
            </a:r>
          </a:p>
          <a:p>
            <a:r>
              <a:rPr lang="en-US" dirty="0" smtClean="0">
                <a:solidFill>
                  <a:schemeClr val="bg1"/>
                </a:solidFill>
              </a:rPr>
              <a:t>&lt;/</a:t>
            </a:r>
            <a:r>
              <a:rPr lang="en-US" dirty="0">
                <a:solidFill>
                  <a:schemeClr val="bg1"/>
                </a:solidFill>
              </a:rPr>
              <a:t>body</a:t>
            </a:r>
            <a:r>
              <a:rPr lang="en-US" dirty="0" smtClean="0">
                <a:solidFill>
                  <a:schemeClr val="bg1"/>
                </a:solidFill>
              </a:rPr>
              <a:t>&gt;</a:t>
            </a:r>
            <a:endParaRPr lang="en-US" dirty="0">
              <a:solidFill>
                <a:schemeClr val="bg1"/>
              </a:solidFill>
            </a:endParaRPr>
          </a:p>
        </p:txBody>
      </p:sp>
      <p:sp>
        <p:nvSpPr>
          <p:cNvPr id="3" name="Footer Placeholder 2"/>
          <p:cNvSpPr>
            <a:spLocks noGrp="1"/>
          </p:cNvSpPr>
          <p:nvPr>
            <p:ph type="ftr" sz="quarter" idx="11"/>
          </p:nvPr>
        </p:nvSpPr>
        <p:spPr>
          <a:xfrm>
            <a:off x="914400" y="6172200"/>
            <a:ext cx="7256206"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7" name="Rectangle 8"/>
          <p:cNvSpPr>
            <a:spLocks noGrp="1" noChangeArrowheads="1"/>
          </p:cNvSpPr>
          <p:nvPr>
            <p:ph type="title"/>
          </p:nvPr>
        </p:nvSpPr>
        <p:spPr bwMode="auto">
          <a:xfrm>
            <a:off x="398206" y="960714"/>
            <a:ext cx="7772400" cy="997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sz="2800" dirty="0">
                <a:latin typeface="+mn-lt"/>
                <a:ea typeface="ＭＳ Ｐゴシック" panose="020B0600070205080204" pitchFamily="34" charset="-128"/>
              </a:rPr>
              <a:t>It is a preferred practice that the script appears just before the </a:t>
            </a:r>
            <a:r>
              <a:rPr lang="en-US" sz="2800" dirty="0">
                <a:latin typeface="+mn-lt"/>
                <a:ea typeface="ＭＳ Ｐゴシック" panose="020B0600070205080204" pitchFamily="34" charset="-128"/>
                <a:cs typeface="Courier New" panose="02070309020205020404" pitchFamily="49" charset="0"/>
              </a:rPr>
              <a:t>&lt;/body&gt; </a:t>
            </a:r>
            <a:r>
              <a:rPr lang="en-US" sz="2800" dirty="0">
                <a:latin typeface="+mn-lt"/>
                <a:ea typeface="ＭＳ Ｐゴシック" panose="020B0600070205080204" pitchFamily="34" charset="-128"/>
              </a:rPr>
              <a:t>tag</a:t>
            </a:r>
            <a:endParaRPr lang="en-US" sz="2800" dirty="0" smtClean="0">
              <a:latin typeface="+mn-lt"/>
              <a:ea typeface="ＭＳ Ｐゴシック" panose="020B0600070205080204" pitchFamily="34" charset="-128"/>
            </a:endParaRPr>
          </a:p>
        </p:txBody>
      </p:sp>
      <p:sp>
        <p:nvSpPr>
          <p:cNvPr id="8" name="Text Box 6"/>
          <p:cNvSpPr txBox="1">
            <a:spLocks noChangeArrowheads="1"/>
          </p:cNvSpPr>
          <p:nvPr/>
        </p:nvSpPr>
        <p:spPr bwMode="auto">
          <a:xfrm>
            <a:off x="154858" y="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a:solidFill>
                  <a:schemeClr val="tx1"/>
                </a:solidFill>
              </a:rPr>
              <a:t>Adding An Embedded Script</a:t>
            </a:r>
          </a:p>
        </p:txBody>
      </p:sp>
    </p:spTree>
    <p:extLst>
      <p:ext uri="{BB962C8B-B14F-4D97-AF65-F5344CB8AC3E}">
        <p14:creationId xmlns:p14="http://schemas.microsoft.com/office/powerpoint/2010/main" val="610953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33514" y="707300"/>
            <a:ext cx="8792497" cy="56323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&lt;!DOCTYPE html&gt;</a:t>
            </a:r>
          </a:p>
          <a:p>
            <a:r>
              <a:rPr lang="en-US" sz="2000" dirty="0" smtClean="0">
                <a:solidFill>
                  <a:schemeClr val="bg1"/>
                </a:solidFill>
              </a:rPr>
              <a:t>&lt;html </a:t>
            </a:r>
            <a:r>
              <a:rPr lang="en-US" sz="2000" dirty="0" err="1" smtClean="0">
                <a:solidFill>
                  <a:schemeClr val="bg1"/>
                </a:solidFill>
              </a:rPr>
              <a:t>lang</a:t>
            </a:r>
            <a:r>
              <a:rPr lang="en-US" sz="2000" dirty="0" smtClean="0">
                <a:solidFill>
                  <a:schemeClr val="bg1"/>
                </a:solidFill>
              </a:rPr>
              <a:t>="en"&gt;</a:t>
            </a:r>
          </a:p>
          <a:p>
            <a:r>
              <a:rPr lang="en-US" sz="2000" dirty="0" smtClean="0">
                <a:solidFill>
                  <a:schemeClr val="bg1"/>
                </a:solidFill>
              </a:rPr>
              <a:t>&lt;head&gt; &lt;title&gt; JavaScript Example 1&lt;/title&gt;</a:t>
            </a:r>
          </a:p>
          <a:p>
            <a:r>
              <a:rPr lang="en-US" sz="2000" dirty="0" smtClean="0">
                <a:solidFill>
                  <a:schemeClr val="bg1"/>
                </a:solidFill>
              </a:rPr>
              <a:t>&lt;style type="text/</a:t>
            </a:r>
            <a:r>
              <a:rPr lang="en-US" sz="2000" dirty="0" err="1" smtClean="0">
                <a:solidFill>
                  <a:schemeClr val="bg1"/>
                </a:solidFill>
              </a:rPr>
              <a:t>css</a:t>
            </a:r>
            <a:r>
              <a:rPr lang="en-US" sz="2000" dirty="0" smtClean="0">
                <a:solidFill>
                  <a:schemeClr val="bg1"/>
                </a:solidFill>
              </a:rPr>
              <a:t>"&gt;</a:t>
            </a:r>
          </a:p>
          <a:p>
            <a:r>
              <a:rPr lang="en-US" sz="2000" dirty="0" smtClean="0">
                <a:solidFill>
                  <a:schemeClr val="bg1"/>
                </a:solidFill>
              </a:rPr>
              <a:t>h1{ font-size:30pt; </a:t>
            </a:r>
            <a:r>
              <a:rPr lang="en-US" sz="2000" dirty="0" err="1" smtClean="0">
                <a:solidFill>
                  <a:schemeClr val="bg1"/>
                </a:solidFill>
              </a:rPr>
              <a:t>text-align:center;font-style:italic;background:blue</a:t>
            </a:r>
            <a:r>
              <a:rPr lang="en-US" sz="2000" dirty="0" smtClean="0">
                <a:solidFill>
                  <a:schemeClr val="bg1"/>
                </a:solidFill>
              </a:rPr>
              <a:t>; }</a:t>
            </a:r>
          </a:p>
          <a:p>
            <a:r>
              <a:rPr lang="en-US" sz="2000" dirty="0" smtClean="0">
                <a:solidFill>
                  <a:schemeClr val="bg1"/>
                </a:solidFill>
              </a:rPr>
              <a:t>&lt;/style&gt;</a:t>
            </a:r>
          </a:p>
          <a:p>
            <a:r>
              <a:rPr lang="en-US" sz="2000" dirty="0" smtClean="0">
                <a:solidFill>
                  <a:schemeClr val="bg1"/>
                </a:solidFill>
              </a:rPr>
              <a:t>&lt;/head&gt;&lt;body&gt;</a:t>
            </a:r>
          </a:p>
          <a:p>
            <a:r>
              <a:rPr lang="en-US" sz="2000" dirty="0" smtClean="0">
                <a:solidFill>
                  <a:schemeClr val="bg1"/>
                </a:solidFill>
              </a:rPr>
              <a:t>&lt;header&gt;&lt;h1 &gt; Here is the heading of the Page&lt;/h1&gt;&lt;/header&gt;</a:t>
            </a:r>
          </a:p>
          <a:p>
            <a:r>
              <a:rPr lang="en-US" sz="2000" dirty="0" smtClean="0">
                <a:solidFill>
                  <a:schemeClr val="bg1"/>
                </a:solidFill>
              </a:rPr>
              <a:t>&lt;</a:t>
            </a:r>
            <a:r>
              <a:rPr lang="en-US" sz="2000" dirty="0" err="1" smtClean="0">
                <a:solidFill>
                  <a:schemeClr val="bg1"/>
                </a:solidFill>
              </a:rPr>
              <a:t>nav</a:t>
            </a:r>
            <a:r>
              <a:rPr lang="en-US" sz="2000" dirty="0" smtClean="0">
                <a:solidFill>
                  <a:schemeClr val="bg1"/>
                </a:solidFill>
              </a:rPr>
              <a:t>&gt;</a:t>
            </a:r>
          </a:p>
          <a:p>
            <a:r>
              <a:rPr lang="en-US" sz="2000" dirty="0" smtClean="0">
                <a:solidFill>
                  <a:schemeClr val="bg1"/>
                </a:solidFill>
              </a:rPr>
              <a:t>&lt;</a:t>
            </a:r>
            <a:r>
              <a:rPr lang="en-US" sz="2000" dirty="0" err="1" smtClean="0">
                <a:solidFill>
                  <a:schemeClr val="bg1"/>
                </a:solidFill>
              </a:rPr>
              <a:t>ul</a:t>
            </a:r>
            <a:r>
              <a:rPr lang="en-US" sz="2000" dirty="0" smtClean="0">
                <a:solidFill>
                  <a:schemeClr val="bg1"/>
                </a:solidFill>
              </a:rPr>
              <a:t>&gt;&lt;li&gt; &lt;a </a:t>
            </a:r>
            <a:r>
              <a:rPr lang="en-US" sz="2000" dirty="0" err="1" smtClean="0">
                <a:solidFill>
                  <a:schemeClr val="bg1"/>
                </a:solidFill>
              </a:rPr>
              <a:t>href</a:t>
            </a:r>
            <a:r>
              <a:rPr lang="en-US" sz="2000" dirty="0" smtClean="0">
                <a:solidFill>
                  <a:schemeClr val="bg1"/>
                </a:solidFill>
              </a:rPr>
              <a:t>="#"&gt; Link 1 &lt;/a&gt; &lt;/li&gt;&lt;li&gt; &lt;a </a:t>
            </a:r>
            <a:r>
              <a:rPr lang="en-US" sz="2000" dirty="0" err="1" smtClean="0">
                <a:solidFill>
                  <a:schemeClr val="bg1"/>
                </a:solidFill>
              </a:rPr>
              <a:t>href</a:t>
            </a:r>
            <a:r>
              <a:rPr lang="en-US" sz="2000" dirty="0" smtClean="0">
                <a:solidFill>
                  <a:schemeClr val="bg1"/>
                </a:solidFill>
              </a:rPr>
              <a:t>="#"&gt; Link 2 &lt;/a&gt; &lt;/li&gt;</a:t>
            </a:r>
          </a:p>
          <a:p>
            <a:r>
              <a:rPr lang="en-US" sz="2000" dirty="0" smtClean="0">
                <a:solidFill>
                  <a:schemeClr val="bg1"/>
                </a:solidFill>
              </a:rPr>
              <a:t>&lt;li&gt; &lt;a </a:t>
            </a:r>
            <a:r>
              <a:rPr lang="en-US" sz="2000" dirty="0" err="1" smtClean="0">
                <a:solidFill>
                  <a:schemeClr val="bg1"/>
                </a:solidFill>
              </a:rPr>
              <a:t>href</a:t>
            </a:r>
            <a:r>
              <a:rPr lang="en-US" sz="2000" dirty="0" smtClean="0">
                <a:solidFill>
                  <a:schemeClr val="bg1"/>
                </a:solidFill>
              </a:rPr>
              <a:t>="#"&gt; Link 3 &lt;/a&gt; &lt;/li&gt;&lt;li&gt; &lt;a </a:t>
            </a:r>
            <a:r>
              <a:rPr lang="en-US" sz="2000" dirty="0" err="1" smtClean="0">
                <a:solidFill>
                  <a:schemeClr val="bg1"/>
                </a:solidFill>
              </a:rPr>
              <a:t>href</a:t>
            </a:r>
            <a:r>
              <a:rPr lang="en-US" sz="2000" dirty="0" smtClean="0">
                <a:solidFill>
                  <a:schemeClr val="bg1"/>
                </a:solidFill>
              </a:rPr>
              <a:t>="#"&gt; Link 4 &lt;/a&gt; &lt;/li&gt;&lt;/</a:t>
            </a:r>
            <a:r>
              <a:rPr lang="en-US" sz="2000" dirty="0" err="1" smtClean="0">
                <a:solidFill>
                  <a:schemeClr val="bg1"/>
                </a:solidFill>
              </a:rPr>
              <a:t>ul</a:t>
            </a:r>
            <a:r>
              <a:rPr lang="en-US" sz="2000" dirty="0" smtClean="0">
                <a:solidFill>
                  <a:schemeClr val="bg1"/>
                </a:solidFill>
              </a:rPr>
              <a:t>&gt;</a:t>
            </a:r>
          </a:p>
          <a:p>
            <a:r>
              <a:rPr lang="en-US" sz="2000" dirty="0" smtClean="0">
                <a:solidFill>
                  <a:schemeClr val="bg1"/>
                </a:solidFill>
              </a:rPr>
              <a:t>&lt;/</a:t>
            </a:r>
            <a:r>
              <a:rPr lang="en-US" sz="2000" dirty="0" err="1" smtClean="0">
                <a:solidFill>
                  <a:schemeClr val="bg1"/>
                </a:solidFill>
              </a:rPr>
              <a:t>nav</a:t>
            </a:r>
            <a:r>
              <a:rPr lang="en-US" sz="2000" dirty="0" smtClean="0">
                <a:solidFill>
                  <a:schemeClr val="bg1"/>
                </a:solidFill>
              </a:rPr>
              <a:t>&gt;</a:t>
            </a:r>
          </a:p>
          <a:p>
            <a:r>
              <a:rPr lang="en-US" sz="2000" dirty="0" smtClean="0">
                <a:solidFill>
                  <a:schemeClr val="bg1"/>
                </a:solidFill>
              </a:rPr>
              <a:t>&lt;script type="text/</a:t>
            </a:r>
            <a:r>
              <a:rPr lang="en-US" sz="2000" dirty="0" err="1" smtClean="0">
                <a:solidFill>
                  <a:schemeClr val="bg1"/>
                </a:solidFill>
              </a:rPr>
              <a:t>javascript</a:t>
            </a:r>
            <a:r>
              <a:rPr lang="en-US" sz="2000" dirty="0" smtClean="0">
                <a:solidFill>
                  <a:schemeClr val="bg1"/>
                </a:solidFill>
              </a:rPr>
              <a:t>"&gt;</a:t>
            </a:r>
          </a:p>
          <a:p>
            <a:r>
              <a:rPr lang="en-US" sz="2000" dirty="0" err="1" smtClean="0">
                <a:solidFill>
                  <a:schemeClr val="bg1"/>
                </a:solidFill>
              </a:rPr>
              <a:t>window.alert</a:t>
            </a:r>
            <a:r>
              <a:rPr lang="en-US" sz="2000" dirty="0" smtClean="0">
                <a:solidFill>
                  <a:schemeClr val="bg1"/>
                </a:solidFill>
              </a:rPr>
              <a:t>("A web browser will follow your instructions exactly without an argument.");</a:t>
            </a:r>
          </a:p>
          <a:p>
            <a:r>
              <a:rPr lang="en-US" sz="2000" dirty="0" smtClean="0">
                <a:solidFill>
                  <a:schemeClr val="bg1"/>
                </a:solidFill>
              </a:rPr>
              <a:t>&lt;/script&gt;</a:t>
            </a:r>
          </a:p>
          <a:p>
            <a:r>
              <a:rPr lang="en-US" sz="2000" dirty="0" smtClean="0">
                <a:solidFill>
                  <a:schemeClr val="bg1"/>
                </a:solidFill>
              </a:rPr>
              <a:t>&lt;/body&gt;</a:t>
            </a:r>
          </a:p>
          <a:p>
            <a:r>
              <a:rPr lang="en-US" sz="2000" dirty="0" smtClean="0">
                <a:solidFill>
                  <a:schemeClr val="bg1"/>
                </a:solidFill>
              </a:rPr>
              <a:t>&lt;/html&gt;</a:t>
            </a:r>
            <a:endParaRPr lang="en-US" sz="2000" dirty="0">
              <a:solidFill>
                <a:schemeClr val="bg1"/>
              </a:solidFill>
            </a:endParaRP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a:solidFill>
                  <a:schemeClr val="tx1"/>
                </a:solidFill>
              </a:rPr>
              <a:t>Adding An Embedded Script</a:t>
            </a:r>
          </a:p>
        </p:txBody>
      </p:sp>
    </p:spTree>
    <p:extLst>
      <p:ext uri="{BB962C8B-B14F-4D97-AF65-F5344CB8AC3E}">
        <p14:creationId xmlns:p14="http://schemas.microsoft.com/office/powerpoint/2010/main" val="136417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26627" name="Rectangle 9"/>
          <p:cNvSpPr>
            <a:spLocks noGrp="1" noChangeArrowheads="1"/>
          </p:cNvSpPr>
          <p:nvPr>
            <p:ph idx="1"/>
          </p:nvPr>
        </p:nvSpPr>
        <p:spPr bwMode="auto">
          <a:xfrm>
            <a:off x="266700" y="861873"/>
            <a:ext cx="8534400" cy="49489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To work with external script, the script should be written in a file and saved with .</a:t>
            </a:r>
            <a:r>
              <a:rPr lang="en-US" sz="2600" dirty="0" err="1" smtClean="0">
                <a:ea typeface="ＭＳ Ｐゴシック" panose="020B0600070205080204" pitchFamily="34" charset="-128"/>
              </a:rPr>
              <a:t>js</a:t>
            </a:r>
            <a:r>
              <a:rPr lang="en-US" sz="2600" dirty="0" smtClean="0">
                <a:ea typeface="ＭＳ Ｐゴシック" panose="020B0600070205080204" pitchFamily="34" charset="-128"/>
              </a:rPr>
              <a:t> extension. </a:t>
            </a:r>
            <a:r>
              <a:rPr lang="en-US" sz="2600" dirty="0" err="1" smtClean="0">
                <a:ea typeface="ＭＳ Ｐゴシック" panose="020B0600070205080204" pitchFamily="34" charset="-128"/>
                <a:cs typeface="Courier New" panose="02070309020205020404" pitchFamily="49" charset="0"/>
              </a:rPr>
              <a:t>eg</a:t>
            </a:r>
            <a:r>
              <a:rPr lang="en-US" sz="2600" dirty="0" smtClean="0">
                <a:ea typeface="ＭＳ Ｐゴシック" panose="020B0600070205080204" pitchFamily="34" charset="-128"/>
                <a:cs typeface="Courier New" panose="02070309020205020404" pitchFamily="49" charset="0"/>
              </a:rPr>
              <a:t>. basicscript1.js</a:t>
            </a:r>
            <a:r>
              <a:rPr lang="en-US" sz="2600" dirty="0">
                <a:ea typeface="ＭＳ Ｐゴシック" panose="020B0600070205080204" pitchFamily="34" charset="-128"/>
              </a:rPr>
              <a:t>.</a:t>
            </a: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The </a:t>
            </a:r>
            <a:r>
              <a:rPr lang="en-US" sz="2600" dirty="0" err="1" smtClean="0">
                <a:ea typeface="ＭＳ Ｐゴシック" panose="020B0600070205080204" pitchFamily="34" charset="-128"/>
              </a:rPr>
              <a:t>javaScript</a:t>
            </a:r>
            <a:r>
              <a:rPr lang="en-US" sz="2600" dirty="0" smtClean="0">
                <a:ea typeface="ＭＳ Ｐゴシック" panose="020B0600070205080204" pitchFamily="34" charset="-128"/>
              </a:rPr>
              <a:t> file will then be linked to the HTML file using the &lt;script&gt; tag and the </a:t>
            </a:r>
            <a:r>
              <a:rPr lang="en-US" sz="2600" dirty="0" err="1" smtClean="0">
                <a:ea typeface="ＭＳ Ｐゴシック" panose="020B0600070205080204" pitchFamily="34" charset="-128"/>
              </a:rPr>
              <a:t>src</a:t>
            </a:r>
            <a:r>
              <a:rPr lang="en-US" sz="2600" dirty="0" smtClean="0">
                <a:ea typeface="ＭＳ Ｐゴシック" panose="020B0600070205080204" pitchFamily="34" charset="-128"/>
              </a:rPr>
              <a:t> attribute:</a:t>
            </a:r>
          </a:p>
          <a:p>
            <a:pPr algn="just">
              <a:spcBef>
                <a:spcPct val="30000"/>
              </a:spcBef>
              <a:spcAft>
                <a:spcPct val="30000"/>
              </a:spcAft>
              <a:buFont typeface="Wingdings" panose="05000000000000000000" pitchFamily="2" charset="2"/>
              <a:buChar char="q"/>
            </a:pPr>
            <a:endParaRPr lang="en-US" sz="2600" dirty="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endParaRPr lang="en-US" sz="10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We could write the following code and save it as </a:t>
            </a:r>
            <a:r>
              <a:rPr lang="en-US" sz="2800" dirty="0" smtClean="0">
                <a:solidFill>
                  <a:srgbClr val="002060"/>
                </a:solidFill>
              </a:rPr>
              <a:t>basicscript1.js </a:t>
            </a:r>
            <a:r>
              <a:rPr lang="en-US" sz="2800" dirty="0" smtClean="0"/>
              <a:t>and call in the HTML page</a:t>
            </a:r>
            <a:endParaRPr lang="en-US" sz="2600" dirty="0">
              <a:ea typeface="ＭＳ Ｐゴシック" panose="020B0600070205080204" pitchFamily="34" charset="-128"/>
            </a:endParaRPr>
          </a:p>
        </p:txBody>
      </p:sp>
      <p:sp>
        <p:nvSpPr>
          <p:cNvPr id="2" name="Footer Placeholder 1"/>
          <p:cNvSpPr>
            <a:spLocks noGrp="1"/>
          </p:cNvSpPr>
          <p:nvPr>
            <p:ph type="ftr" sz="quarter" idx="11"/>
          </p:nvPr>
        </p:nvSpPr>
        <p:spPr>
          <a:xfrm>
            <a:off x="914400" y="6437671"/>
            <a:ext cx="7374194" cy="457200"/>
          </a:xfrm>
        </p:spPr>
        <p:txBody>
          <a:bodyPr/>
          <a:lstStyle/>
          <a:p>
            <a:r>
              <a:rPr lang="en-US" dirty="0" smtClean="0"/>
              <a:t>ICT453: Internet Technologies and Web Design - GTUC 2013 Delivery                #Lempogo Forgor</a:t>
            </a:r>
            <a:endParaRPr lang="en-US" dirty="0"/>
          </a:p>
        </p:txBody>
      </p:sp>
      <p:sp>
        <p:nvSpPr>
          <p:cNvPr id="26628" name="Text Box 6"/>
          <p:cNvSpPr txBox="1">
            <a:spLocks noChangeArrowheads="1"/>
          </p:cNvSpPr>
          <p:nvPr/>
        </p:nvSpPr>
        <p:spPr bwMode="auto">
          <a:xfrm>
            <a:off x="266700" y="153987"/>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4000" dirty="0">
                <a:solidFill>
                  <a:schemeClr val="tx1"/>
                </a:solidFill>
              </a:rPr>
              <a:t>Adding An </a:t>
            </a:r>
            <a:r>
              <a:rPr lang="en-US" sz="4000" dirty="0" smtClean="0">
                <a:solidFill>
                  <a:schemeClr val="tx1"/>
                </a:solidFill>
              </a:rPr>
              <a:t>External </a:t>
            </a:r>
            <a:r>
              <a:rPr lang="en-US" sz="4000" dirty="0">
                <a:solidFill>
                  <a:schemeClr val="tx1"/>
                </a:solidFill>
              </a:rPr>
              <a:t>Script</a:t>
            </a:r>
          </a:p>
        </p:txBody>
      </p:sp>
      <p:sp>
        <p:nvSpPr>
          <p:cNvPr id="6" name="Rectangle 4"/>
          <p:cNvSpPr>
            <a:spLocks noChangeArrowheads="1"/>
          </p:cNvSpPr>
          <p:nvPr/>
        </p:nvSpPr>
        <p:spPr bwMode="auto">
          <a:xfrm>
            <a:off x="521110" y="3333773"/>
            <a:ext cx="7937090" cy="9233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smtClean="0">
                <a:solidFill>
                  <a:schemeClr val="bg1"/>
                </a:solidFill>
              </a:rPr>
              <a:t>&lt;</a:t>
            </a:r>
            <a:r>
              <a:rPr lang="en-US" dirty="0">
                <a:solidFill>
                  <a:schemeClr val="bg1"/>
                </a:solidFill>
              </a:rPr>
              <a:t>body&gt;</a:t>
            </a:r>
          </a:p>
          <a:p>
            <a:r>
              <a:rPr lang="en-US" dirty="0" smtClean="0">
                <a:solidFill>
                  <a:srgbClr val="002060"/>
                </a:solidFill>
              </a:rPr>
              <a:t>&lt;</a:t>
            </a:r>
            <a:r>
              <a:rPr lang="en-US" dirty="0">
                <a:solidFill>
                  <a:srgbClr val="002060"/>
                </a:solidFill>
              </a:rPr>
              <a:t>script </a:t>
            </a:r>
            <a:r>
              <a:rPr lang="en-US" dirty="0" err="1" smtClean="0">
                <a:solidFill>
                  <a:srgbClr val="002060"/>
                </a:solidFill>
              </a:rPr>
              <a:t>src</a:t>
            </a:r>
            <a:r>
              <a:rPr lang="en-US" dirty="0" smtClean="0">
                <a:solidFill>
                  <a:srgbClr val="002060"/>
                </a:solidFill>
              </a:rPr>
              <a:t>=“basicscript1.js”&gt;  &lt;/</a:t>
            </a:r>
            <a:r>
              <a:rPr lang="en-US" dirty="0">
                <a:solidFill>
                  <a:srgbClr val="002060"/>
                </a:solidFill>
              </a:rPr>
              <a:t>script&gt;</a:t>
            </a:r>
          </a:p>
          <a:p>
            <a:r>
              <a:rPr lang="en-US" dirty="0" smtClean="0">
                <a:solidFill>
                  <a:schemeClr val="bg1"/>
                </a:solidFill>
              </a:rPr>
              <a:t>&lt;/</a:t>
            </a:r>
            <a:r>
              <a:rPr lang="en-US" dirty="0">
                <a:solidFill>
                  <a:schemeClr val="bg1"/>
                </a:solidFill>
              </a:rPr>
              <a:t>body</a:t>
            </a:r>
            <a:r>
              <a:rPr lang="en-US" dirty="0" smtClean="0">
                <a:solidFill>
                  <a:schemeClr val="bg1"/>
                </a:solidFill>
              </a:rPr>
              <a:t>&gt;</a:t>
            </a:r>
            <a:endParaRPr lang="en-US" dirty="0">
              <a:solidFill>
                <a:schemeClr val="bg1"/>
              </a:solidFill>
            </a:endParaRPr>
          </a:p>
        </p:txBody>
      </p:sp>
      <p:sp>
        <p:nvSpPr>
          <p:cNvPr id="7" name="Rectangle 4"/>
          <p:cNvSpPr>
            <a:spLocks noChangeArrowheads="1"/>
          </p:cNvSpPr>
          <p:nvPr/>
        </p:nvSpPr>
        <p:spPr bwMode="auto">
          <a:xfrm>
            <a:off x="351504" y="5477470"/>
            <a:ext cx="8556522" cy="95410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800" dirty="0" err="1" smtClean="0">
                <a:solidFill>
                  <a:schemeClr val="bg1"/>
                </a:solidFill>
              </a:rPr>
              <a:t>window.alert</a:t>
            </a:r>
            <a:r>
              <a:rPr lang="en-US" sz="2800" dirty="0" smtClean="0">
                <a:solidFill>
                  <a:schemeClr val="bg1"/>
                </a:solidFill>
              </a:rPr>
              <a:t>("A web browser will follow your instructions exactly </a:t>
            </a:r>
            <a:r>
              <a:rPr lang="en-US" sz="2800" dirty="0" err="1" smtClean="0">
                <a:solidFill>
                  <a:schemeClr val="bg1"/>
                </a:solidFill>
              </a:rPr>
              <a:t>wiout</a:t>
            </a:r>
            <a:r>
              <a:rPr lang="en-US" sz="2800" dirty="0" smtClean="0">
                <a:solidFill>
                  <a:schemeClr val="bg1"/>
                </a:solidFill>
              </a:rPr>
              <a:t> an argument.");</a:t>
            </a:r>
            <a:endParaRPr lang="en-US" sz="2800" dirty="0">
              <a:solidFill>
                <a:schemeClr val="bg1"/>
              </a:solidFill>
            </a:endParaRPr>
          </a:p>
        </p:txBody>
      </p:sp>
    </p:spTree>
    <p:extLst>
      <p:ext uri="{BB962C8B-B14F-4D97-AF65-F5344CB8AC3E}">
        <p14:creationId xmlns:p14="http://schemas.microsoft.com/office/powerpoint/2010/main" val="3496933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33514" y="1169074"/>
            <a:ext cx="8792497" cy="47089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&lt;!DOCTYPE html&gt;</a:t>
            </a:r>
          </a:p>
          <a:p>
            <a:r>
              <a:rPr lang="en-US" sz="2000" dirty="0" smtClean="0">
                <a:solidFill>
                  <a:schemeClr val="bg1"/>
                </a:solidFill>
              </a:rPr>
              <a:t>&lt;html </a:t>
            </a:r>
            <a:r>
              <a:rPr lang="en-US" sz="2000" dirty="0" err="1" smtClean="0">
                <a:solidFill>
                  <a:schemeClr val="bg1"/>
                </a:solidFill>
              </a:rPr>
              <a:t>lang</a:t>
            </a:r>
            <a:r>
              <a:rPr lang="en-US" sz="2000" dirty="0" smtClean="0">
                <a:solidFill>
                  <a:schemeClr val="bg1"/>
                </a:solidFill>
              </a:rPr>
              <a:t>="en"&gt;</a:t>
            </a:r>
          </a:p>
          <a:p>
            <a:r>
              <a:rPr lang="en-US" sz="2000" dirty="0" smtClean="0">
                <a:solidFill>
                  <a:schemeClr val="bg1"/>
                </a:solidFill>
              </a:rPr>
              <a:t>&lt;head&gt; &lt;title&gt; JavaScript Example 1&lt;/title&gt;</a:t>
            </a:r>
          </a:p>
          <a:p>
            <a:r>
              <a:rPr lang="en-US" sz="2000" dirty="0" smtClean="0">
                <a:solidFill>
                  <a:schemeClr val="bg1"/>
                </a:solidFill>
              </a:rPr>
              <a:t>&lt;style type="text/</a:t>
            </a:r>
            <a:r>
              <a:rPr lang="en-US" sz="2000" dirty="0" err="1" smtClean="0">
                <a:solidFill>
                  <a:schemeClr val="bg1"/>
                </a:solidFill>
              </a:rPr>
              <a:t>css</a:t>
            </a:r>
            <a:r>
              <a:rPr lang="en-US" sz="2000" dirty="0" smtClean="0">
                <a:solidFill>
                  <a:schemeClr val="bg1"/>
                </a:solidFill>
              </a:rPr>
              <a:t>"&gt;</a:t>
            </a:r>
          </a:p>
          <a:p>
            <a:r>
              <a:rPr lang="en-US" sz="2000" dirty="0" smtClean="0">
                <a:solidFill>
                  <a:schemeClr val="bg1"/>
                </a:solidFill>
              </a:rPr>
              <a:t>h1{ font-size:30pt; </a:t>
            </a:r>
            <a:r>
              <a:rPr lang="en-US" sz="2000" dirty="0" err="1" smtClean="0">
                <a:solidFill>
                  <a:schemeClr val="bg1"/>
                </a:solidFill>
              </a:rPr>
              <a:t>text-align:center;font-style:italic;background:blue</a:t>
            </a:r>
            <a:r>
              <a:rPr lang="en-US" sz="2000" dirty="0" smtClean="0">
                <a:solidFill>
                  <a:schemeClr val="bg1"/>
                </a:solidFill>
              </a:rPr>
              <a:t>; }</a:t>
            </a:r>
          </a:p>
          <a:p>
            <a:r>
              <a:rPr lang="en-US" sz="2000" dirty="0" smtClean="0">
                <a:solidFill>
                  <a:schemeClr val="bg1"/>
                </a:solidFill>
              </a:rPr>
              <a:t>&lt;/style&gt;</a:t>
            </a:r>
          </a:p>
          <a:p>
            <a:r>
              <a:rPr lang="en-US" sz="2000" dirty="0" smtClean="0">
                <a:solidFill>
                  <a:schemeClr val="bg1"/>
                </a:solidFill>
              </a:rPr>
              <a:t>&lt;/head&gt;&lt;body&gt;</a:t>
            </a:r>
          </a:p>
          <a:p>
            <a:r>
              <a:rPr lang="en-US" sz="2000" dirty="0" smtClean="0">
                <a:solidFill>
                  <a:schemeClr val="bg1"/>
                </a:solidFill>
              </a:rPr>
              <a:t>&lt;header&gt;&lt;h1 &gt; Here is the heading of the Page&lt;/h1&gt;&lt;/header&gt;</a:t>
            </a:r>
          </a:p>
          <a:p>
            <a:r>
              <a:rPr lang="en-US" sz="2000" dirty="0" smtClean="0">
                <a:solidFill>
                  <a:schemeClr val="bg1"/>
                </a:solidFill>
              </a:rPr>
              <a:t>&lt;</a:t>
            </a:r>
            <a:r>
              <a:rPr lang="en-US" sz="2000" dirty="0" err="1" smtClean="0">
                <a:solidFill>
                  <a:schemeClr val="bg1"/>
                </a:solidFill>
              </a:rPr>
              <a:t>nav</a:t>
            </a:r>
            <a:r>
              <a:rPr lang="en-US" sz="2000" dirty="0" smtClean="0">
                <a:solidFill>
                  <a:schemeClr val="bg1"/>
                </a:solidFill>
              </a:rPr>
              <a:t>&gt;</a:t>
            </a:r>
          </a:p>
          <a:p>
            <a:r>
              <a:rPr lang="en-US" sz="2000" dirty="0" smtClean="0">
                <a:solidFill>
                  <a:schemeClr val="bg1"/>
                </a:solidFill>
              </a:rPr>
              <a:t>&lt;</a:t>
            </a:r>
            <a:r>
              <a:rPr lang="en-US" sz="2000" dirty="0" err="1" smtClean="0">
                <a:solidFill>
                  <a:schemeClr val="bg1"/>
                </a:solidFill>
              </a:rPr>
              <a:t>ul</a:t>
            </a:r>
            <a:r>
              <a:rPr lang="en-US" sz="2000" dirty="0" smtClean="0">
                <a:solidFill>
                  <a:schemeClr val="bg1"/>
                </a:solidFill>
              </a:rPr>
              <a:t>&gt;&lt;li&gt; &lt;a </a:t>
            </a:r>
            <a:r>
              <a:rPr lang="en-US" sz="2000" dirty="0" err="1" smtClean="0">
                <a:solidFill>
                  <a:schemeClr val="bg1"/>
                </a:solidFill>
              </a:rPr>
              <a:t>href</a:t>
            </a:r>
            <a:r>
              <a:rPr lang="en-US" sz="2000" dirty="0" smtClean="0">
                <a:solidFill>
                  <a:schemeClr val="bg1"/>
                </a:solidFill>
              </a:rPr>
              <a:t>="#"&gt; Link 1 &lt;/a&gt; &lt;/li&gt;&lt;li&gt; &lt;a </a:t>
            </a:r>
            <a:r>
              <a:rPr lang="en-US" sz="2000" dirty="0" err="1" smtClean="0">
                <a:solidFill>
                  <a:schemeClr val="bg1"/>
                </a:solidFill>
              </a:rPr>
              <a:t>href</a:t>
            </a:r>
            <a:r>
              <a:rPr lang="en-US" sz="2000" dirty="0" smtClean="0">
                <a:solidFill>
                  <a:schemeClr val="bg1"/>
                </a:solidFill>
              </a:rPr>
              <a:t>="#"&gt; Link 2 &lt;/a&gt; &lt;/li&gt;</a:t>
            </a:r>
          </a:p>
          <a:p>
            <a:r>
              <a:rPr lang="en-US" sz="2000" dirty="0" smtClean="0">
                <a:solidFill>
                  <a:schemeClr val="bg1"/>
                </a:solidFill>
              </a:rPr>
              <a:t>&lt;li&gt; &lt;a </a:t>
            </a:r>
            <a:r>
              <a:rPr lang="en-US" sz="2000" dirty="0" err="1" smtClean="0">
                <a:solidFill>
                  <a:schemeClr val="bg1"/>
                </a:solidFill>
              </a:rPr>
              <a:t>href</a:t>
            </a:r>
            <a:r>
              <a:rPr lang="en-US" sz="2000" dirty="0" smtClean="0">
                <a:solidFill>
                  <a:schemeClr val="bg1"/>
                </a:solidFill>
              </a:rPr>
              <a:t>="#"&gt; Link 3 &lt;/a&gt; &lt;/li&gt;&lt;li&gt; &lt;a </a:t>
            </a:r>
            <a:r>
              <a:rPr lang="en-US" sz="2000" dirty="0" err="1" smtClean="0">
                <a:solidFill>
                  <a:schemeClr val="bg1"/>
                </a:solidFill>
              </a:rPr>
              <a:t>href</a:t>
            </a:r>
            <a:r>
              <a:rPr lang="en-US" sz="2000" dirty="0" smtClean="0">
                <a:solidFill>
                  <a:schemeClr val="bg1"/>
                </a:solidFill>
              </a:rPr>
              <a:t>="#"&gt; Link 4 &lt;/a&gt; &lt;/li&gt;&lt;/</a:t>
            </a:r>
            <a:r>
              <a:rPr lang="en-US" sz="2000" dirty="0" err="1" smtClean="0">
                <a:solidFill>
                  <a:schemeClr val="bg1"/>
                </a:solidFill>
              </a:rPr>
              <a:t>ul</a:t>
            </a:r>
            <a:r>
              <a:rPr lang="en-US" sz="2000" dirty="0" smtClean="0">
                <a:solidFill>
                  <a:schemeClr val="bg1"/>
                </a:solidFill>
              </a:rPr>
              <a:t>&gt;</a:t>
            </a:r>
          </a:p>
          <a:p>
            <a:r>
              <a:rPr lang="en-US" sz="2000" dirty="0" smtClean="0">
                <a:solidFill>
                  <a:schemeClr val="bg1"/>
                </a:solidFill>
              </a:rPr>
              <a:t>&lt;/</a:t>
            </a:r>
            <a:r>
              <a:rPr lang="en-US" sz="2000" dirty="0" err="1" smtClean="0">
                <a:solidFill>
                  <a:schemeClr val="bg1"/>
                </a:solidFill>
              </a:rPr>
              <a:t>nav</a:t>
            </a:r>
            <a:r>
              <a:rPr lang="en-US" sz="2000" dirty="0" smtClean="0">
                <a:solidFill>
                  <a:schemeClr val="bg1"/>
                </a:solidFill>
              </a:rPr>
              <a:t>&gt;</a:t>
            </a:r>
          </a:p>
          <a:p>
            <a:r>
              <a:rPr lang="en-US" sz="2000" dirty="0" smtClean="0">
                <a:solidFill>
                  <a:schemeClr val="bg1"/>
                </a:solidFill>
              </a:rPr>
              <a:t>&lt;script </a:t>
            </a:r>
            <a:r>
              <a:rPr lang="en-US" sz="2000" dirty="0" err="1" smtClean="0">
                <a:solidFill>
                  <a:schemeClr val="bg1"/>
                </a:solidFill>
              </a:rPr>
              <a:t>src</a:t>
            </a:r>
            <a:r>
              <a:rPr lang="en-US" sz="2000" dirty="0" smtClean="0">
                <a:solidFill>
                  <a:schemeClr val="bg1"/>
                </a:solidFill>
              </a:rPr>
              <a:t>="basicscript1.js"&gt; &lt;/script&gt;</a:t>
            </a:r>
          </a:p>
          <a:p>
            <a:r>
              <a:rPr lang="en-US" sz="2000" dirty="0" smtClean="0">
                <a:solidFill>
                  <a:schemeClr val="bg1"/>
                </a:solidFill>
              </a:rPr>
              <a:t>&lt;/body&gt;</a:t>
            </a:r>
          </a:p>
          <a:p>
            <a:r>
              <a:rPr lang="en-US" sz="2000" dirty="0" smtClean="0">
                <a:solidFill>
                  <a:schemeClr val="bg1"/>
                </a:solidFill>
              </a:rPr>
              <a:t>&lt;/html&gt;</a:t>
            </a:r>
            <a:endParaRPr lang="en-US" sz="2000" dirty="0">
              <a:solidFill>
                <a:schemeClr val="bg1"/>
              </a:solidFill>
            </a:endParaRP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Adding An External Script</a:t>
            </a:r>
            <a:endParaRPr lang="en-US" sz="3600" dirty="0">
              <a:solidFill>
                <a:schemeClr val="tx1"/>
              </a:solidFill>
            </a:endParaRPr>
          </a:p>
        </p:txBody>
      </p:sp>
    </p:spTree>
    <p:extLst>
      <p:ext uri="{BB962C8B-B14F-4D97-AF65-F5344CB8AC3E}">
        <p14:creationId xmlns:p14="http://schemas.microsoft.com/office/powerpoint/2010/main" val="2099715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30723" name="Rectangle 9"/>
          <p:cNvSpPr>
            <a:spLocks noGrp="1" noChangeArrowheads="1"/>
          </p:cNvSpPr>
          <p:nvPr>
            <p:ph idx="1"/>
          </p:nvPr>
        </p:nvSpPr>
        <p:spPr bwMode="auto">
          <a:xfrm>
            <a:off x="266700" y="990600"/>
            <a:ext cx="8534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In </a:t>
            </a:r>
            <a:r>
              <a:rPr lang="en-US" sz="2600" dirty="0">
                <a:ea typeface="ＭＳ Ｐゴシック" panose="020B0600070205080204" pitchFamily="34" charset="-128"/>
              </a:rPr>
              <a:t>both of those examples, the execution of the script was </a:t>
            </a:r>
            <a:r>
              <a:rPr lang="en-US" sz="2600" dirty="0" smtClean="0">
                <a:ea typeface="ＭＳ Ｐゴシック" panose="020B0600070205080204" pitchFamily="34" charset="-128"/>
              </a:rPr>
              <a:t>automatic</a:t>
            </a: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The </a:t>
            </a:r>
            <a:r>
              <a:rPr lang="en-US" sz="2600" dirty="0">
                <a:ea typeface="ＭＳ Ｐゴシック" panose="020B0600070205080204" pitchFamily="34" charset="-128"/>
              </a:rPr>
              <a:t>real power of JavaScript in HTML5 can be better seen when the script waits until the visitor does something to launch the script.  </a:t>
            </a:r>
            <a:endParaRPr lang="en-US" sz="26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For example</a:t>
            </a:r>
          </a:p>
          <a:p>
            <a:pPr lvl="1" algn="just">
              <a:spcBef>
                <a:spcPct val="30000"/>
              </a:spcBef>
              <a:spcAft>
                <a:spcPct val="30000"/>
              </a:spcAft>
              <a:buFont typeface="Wingdings" panose="05000000000000000000" pitchFamily="2" charset="2"/>
              <a:buChar char="q"/>
            </a:pPr>
            <a:r>
              <a:rPr lang="en-US" sz="2450" dirty="0" smtClean="0">
                <a:ea typeface="ＭＳ Ｐゴシック" panose="020B0600070205080204" pitchFamily="34" charset="-128"/>
              </a:rPr>
              <a:t>if </a:t>
            </a:r>
            <a:r>
              <a:rPr lang="en-US" sz="2450" dirty="0">
                <a:ea typeface="ＭＳ Ｐゴシック" panose="020B0600070205080204" pitchFamily="34" charset="-128"/>
              </a:rPr>
              <a:t>the visitor clicks something, you can launch any script you want.</a:t>
            </a:r>
          </a:p>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Do to this you use an HTML5 event handler. </a:t>
            </a:r>
          </a:p>
        </p:txBody>
      </p:sp>
      <p:sp>
        <p:nvSpPr>
          <p:cNvPr id="2" name="Footer Placeholder 1"/>
          <p:cNvSpPr>
            <a:spLocks noGrp="1"/>
          </p:cNvSpPr>
          <p:nvPr>
            <p:ph type="ftr" sz="quarter" idx="11"/>
          </p:nvPr>
        </p:nvSpPr>
        <p:spPr>
          <a:xfrm>
            <a:off x="855407" y="6477000"/>
            <a:ext cx="7757652" cy="250686"/>
          </a:xfrm>
        </p:spPr>
        <p:txBody>
          <a:bodyPr/>
          <a:lstStyle/>
          <a:p>
            <a:r>
              <a:rPr lang="en-US" dirty="0" smtClean="0"/>
              <a:t>ICT453: Internet Technologies and Web Design - GTUC 2013 Delivery                #Lempogo Forgor</a:t>
            </a:r>
            <a:endParaRPr lang="en-US" dirty="0"/>
          </a:p>
        </p:txBody>
      </p:sp>
      <p:sp>
        <p:nvSpPr>
          <p:cNvPr id="30724" name="Text Box 6"/>
          <p:cNvSpPr txBox="1">
            <a:spLocks noChangeArrowheads="1"/>
          </p:cNvSpPr>
          <p:nvPr/>
        </p:nvSpPr>
        <p:spPr bwMode="auto">
          <a:xfrm>
            <a:off x="110613" y="0"/>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4000" dirty="0">
                <a:solidFill>
                  <a:schemeClr val="tx1"/>
                </a:solidFill>
              </a:rPr>
              <a:t>How To Really Use JavaScript</a:t>
            </a:r>
          </a:p>
        </p:txBody>
      </p:sp>
    </p:spTree>
    <p:extLst>
      <p:ext uri="{BB962C8B-B14F-4D97-AF65-F5344CB8AC3E}">
        <p14:creationId xmlns:p14="http://schemas.microsoft.com/office/powerpoint/2010/main" val="96324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9"/>
          <p:cNvSpPr>
            <a:spLocks noGrp="1" noChangeArrowheads="1"/>
          </p:cNvSpPr>
          <p:nvPr>
            <p:ph idx="1"/>
          </p:nvPr>
        </p:nvSpPr>
        <p:spPr bwMode="auto">
          <a:xfrm>
            <a:off x="266700" y="1430594"/>
            <a:ext cx="8534400" cy="46654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An HTML5 event handler allows the page to detect that some kind of action (an event) as occurred and has a built-in function that recognizes the event.</a:t>
            </a:r>
          </a:p>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HTML5 recognizes a lot of different events.  </a:t>
            </a:r>
            <a:endParaRPr lang="en-US" sz="26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Some </a:t>
            </a:r>
            <a:r>
              <a:rPr lang="en-US" sz="2600" dirty="0">
                <a:ea typeface="ＭＳ Ｐゴシック" panose="020B0600070205080204" pitchFamily="34" charset="-128"/>
              </a:rPr>
              <a:t>of the events occur automatically – such as when the page loads.  </a:t>
            </a:r>
            <a:endParaRPr lang="en-US" sz="26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Other </a:t>
            </a:r>
            <a:r>
              <a:rPr lang="en-US" sz="2600" dirty="0">
                <a:ea typeface="ＭＳ Ｐゴシック" panose="020B0600070205080204" pitchFamily="34" charset="-128"/>
              </a:rPr>
              <a:t>events occur when visitors do something with the mouse or keyboard</a:t>
            </a:r>
            <a:r>
              <a:rPr lang="en-US" sz="2600" dirty="0" smtClean="0">
                <a:ea typeface="ＭＳ Ｐゴシック" panose="020B0600070205080204" pitchFamily="34" charset="-128"/>
              </a:rPr>
              <a:t>.</a:t>
            </a:r>
            <a:endParaRPr lang="en-US" sz="2600" dirty="0">
              <a:ea typeface="ＭＳ Ｐゴシック" panose="020B0600070205080204" pitchFamily="34" charset="-128"/>
            </a:endParaRPr>
          </a:p>
        </p:txBody>
      </p:sp>
      <p:sp>
        <p:nvSpPr>
          <p:cNvPr id="2" name="Footer Placeholder 1"/>
          <p:cNvSpPr>
            <a:spLocks noGrp="1"/>
          </p:cNvSpPr>
          <p:nvPr>
            <p:ph type="ftr" sz="quarter" idx="11"/>
          </p:nvPr>
        </p:nvSpPr>
        <p:spPr>
          <a:xfrm>
            <a:off x="899651" y="6477000"/>
            <a:ext cx="7270955" cy="152400"/>
          </a:xfrm>
        </p:spPr>
        <p:txBody>
          <a:bodyPr/>
          <a:lstStyle/>
          <a:p>
            <a:r>
              <a:rPr lang="en-US" dirty="0" smtClean="0"/>
              <a:t>ICT453: Internet Technologies and Web Design - GTUC 2013 Delivery                #Lempogo Forgor</a:t>
            </a:r>
            <a:endParaRPr lang="en-US" dirty="0"/>
          </a:p>
        </p:txBody>
      </p:sp>
      <p:sp>
        <p:nvSpPr>
          <p:cNvPr id="31748" name="Text Box 6"/>
          <p:cNvSpPr txBox="1">
            <a:spLocks noChangeArrowheads="1"/>
          </p:cNvSpPr>
          <p:nvPr/>
        </p:nvSpPr>
        <p:spPr bwMode="auto">
          <a:xfrm>
            <a:off x="266700" y="153769"/>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a:t>HTML5 </a:t>
            </a:r>
            <a:r>
              <a:rPr lang="en-US" sz="3600" dirty="0" smtClean="0"/>
              <a:t>Event Handlers</a:t>
            </a:r>
            <a:endParaRPr lang="en-US" sz="3600" dirty="0">
              <a:solidFill>
                <a:srgbClr val="000099"/>
              </a:solidFill>
            </a:endParaRPr>
          </a:p>
        </p:txBody>
      </p:sp>
    </p:spTree>
    <p:extLst>
      <p:ext uri="{BB962C8B-B14F-4D97-AF65-F5344CB8AC3E}">
        <p14:creationId xmlns:p14="http://schemas.microsoft.com/office/powerpoint/2010/main" val="1006957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2" name="Footer Placeholder 1"/>
          <p:cNvSpPr>
            <a:spLocks noGrp="1"/>
          </p:cNvSpPr>
          <p:nvPr>
            <p:ph type="ftr" sz="quarter" idx="11"/>
          </p:nvPr>
        </p:nvSpPr>
        <p:spPr>
          <a:xfrm>
            <a:off x="914399" y="6172200"/>
            <a:ext cx="7875639" cy="457200"/>
          </a:xfrm>
        </p:spPr>
        <p:txBody>
          <a:bodyPr/>
          <a:lstStyle/>
          <a:p>
            <a:r>
              <a:rPr lang="en-US" dirty="0" smtClean="0"/>
              <a:t>ICT453: Internet Technologies and Web Design - GTUC 2013 Delivery                #Lempogo Forgor</a:t>
            </a:r>
            <a:endParaRPr lang="en-US" dirty="0"/>
          </a:p>
        </p:txBody>
      </p:sp>
      <p:sp>
        <p:nvSpPr>
          <p:cNvPr id="32771" name="Text Box 6"/>
          <p:cNvSpPr txBox="1">
            <a:spLocks noChangeArrowheads="1"/>
          </p:cNvSpPr>
          <p:nvPr/>
        </p:nvSpPr>
        <p:spPr bwMode="auto">
          <a:xfrm>
            <a:off x="154858" y="125364"/>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HTML5 Event Handlers</a:t>
            </a:r>
            <a:endParaRPr lang="en-US" sz="3600" dirty="0">
              <a:solidFill>
                <a:srgbClr val="000099"/>
              </a:solidFill>
            </a:endParaRPr>
          </a:p>
        </p:txBody>
      </p:sp>
      <p:graphicFrame>
        <p:nvGraphicFramePr>
          <p:cNvPr id="3" name="Table 2"/>
          <p:cNvGraphicFramePr>
            <a:graphicFrameLocks noGrp="1"/>
          </p:cNvGraphicFramePr>
          <p:nvPr/>
        </p:nvGraphicFramePr>
        <p:xfrm>
          <a:off x="381000" y="1143000"/>
          <a:ext cx="8382000" cy="2921000"/>
        </p:xfrm>
        <a:graphic>
          <a:graphicData uri="http://schemas.openxmlformats.org/drawingml/2006/table">
            <a:tbl>
              <a:tblPr bandRow="1">
                <a:tableStyleId>{073A0DAA-6AF3-43AB-8588-CEC1D06C72B9}</a:tableStyleId>
              </a:tblPr>
              <a:tblGrid>
                <a:gridCol w="1676400"/>
                <a:gridCol w="1676400"/>
                <a:gridCol w="1676400"/>
                <a:gridCol w="1676400"/>
                <a:gridCol w="1676400"/>
              </a:tblGrid>
              <a:tr h="584200">
                <a:tc>
                  <a:txBody>
                    <a:bodyPr/>
                    <a:lstStyle/>
                    <a:p>
                      <a:pPr algn="ctr"/>
                      <a:r>
                        <a:rPr lang="en-US" sz="1600" dirty="0" err="1" smtClean="0">
                          <a:latin typeface="Courier New"/>
                          <a:cs typeface="Courier New"/>
                        </a:rPr>
                        <a:t>onchange</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onclick</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ondbleclick</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ondrag</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ondragend</a:t>
                      </a:r>
                      <a:endParaRPr lang="en-US" sz="1600" dirty="0">
                        <a:latin typeface="Courier New"/>
                        <a:cs typeface="Courier New"/>
                      </a:endParaRPr>
                    </a:p>
                  </a:txBody>
                  <a:tcPr anchor="ctr"/>
                </a:tc>
              </a:tr>
              <a:tr h="584200">
                <a:tc>
                  <a:txBody>
                    <a:bodyPr/>
                    <a:lstStyle/>
                    <a:p>
                      <a:pPr algn="ctr"/>
                      <a:r>
                        <a:rPr lang="en-US" sz="1600" dirty="0" err="1" smtClean="0">
                          <a:latin typeface="Courier New"/>
                          <a:cs typeface="Courier New"/>
                        </a:rPr>
                        <a:t>ondrageneter</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ondragleave</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ondrageover</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ondragstart</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ondrop</a:t>
                      </a:r>
                      <a:endParaRPr lang="en-US" sz="1600" dirty="0">
                        <a:latin typeface="Courier New"/>
                        <a:cs typeface="Courier New"/>
                      </a:endParaRPr>
                    </a:p>
                  </a:txBody>
                  <a:tcPr anchor="ctr"/>
                </a:tc>
              </a:tr>
              <a:tr h="584200">
                <a:tc>
                  <a:txBody>
                    <a:bodyPr/>
                    <a:lstStyle/>
                    <a:p>
                      <a:pPr algn="ctr"/>
                      <a:r>
                        <a:rPr lang="en-US" sz="1600" dirty="0" err="1" smtClean="0">
                          <a:latin typeface="Courier New"/>
                          <a:cs typeface="Courier New"/>
                        </a:rPr>
                        <a:t>onkeydown</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onkeypress</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onkeyup</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onmousedown</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onmousemove</a:t>
                      </a:r>
                      <a:endParaRPr lang="en-US" sz="1600" dirty="0">
                        <a:latin typeface="Courier New"/>
                        <a:cs typeface="Courier New"/>
                      </a:endParaRPr>
                    </a:p>
                  </a:txBody>
                  <a:tcPr anchor="ctr"/>
                </a:tc>
              </a:tr>
              <a:tr h="584200">
                <a:tc>
                  <a:txBody>
                    <a:bodyPr/>
                    <a:lstStyle/>
                    <a:p>
                      <a:pPr algn="ctr"/>
                      <a:r>
                        <a:rPr lang="en-US" sz="1600" dirty="0" err="1" smtClean="0">
                          <a:latin typeface="Courier New"/>
                          <a:cs typeface="Courier New"/>
                        </a:rPr>
                        <a:t>onmouseout</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onmouseover</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onmouseup</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onmousewheel</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onpause</a:t>
                      </a:r>
                      <a:endParaRPr lang="en-US" sz="1600" dirty="0">
                        <a:latin typeface="Courier New"/>
                        <a:cs typeface="Courier New"/>
                      </a:endParaRPr>
                    </a:p>
                  </a:txBody>
                  <a:tcPr anchor="ctr"/>
                </a:tc>
              </a:tr>
              <a:tr h="584200">
                <a:tc>
                  <a:txBody>
                    <a:bodyPr/>
                    <a:lstStyle/>
                    <a:p>
                      <a:pPr algn="ctr"/>
                      <a:r>
                        <a:rPr lang="en-US" sz="1600" dirty="0" err="1" smtClean="0">
                          <a:latin typeface="Courier New"/>
                          <a:cs typeface="Courier New"/>
                        </a:rPr>
                        <a:t>onplay</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onplaying</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onprogress</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onloadstart</a:t>
                      </a:r>
                      <a:endParaRPr lang="en-US" sz="1600" dirty="0">
                        <a:latin typeface="Courier New"/>
                        <a:cs typeface="Courier New"/>
                      </a:endParaRPr>
                    </a:p>
                  </a:txBody>
                  <a:tcPr anchor="ctr"/>
                </a:tc>
                <a:tc>
                  <a:txBody>
                    <a:bodyPr/>
                    <a:lstStyle/>
                    <a:p>
                      <a:pPr algn="ctr"/>
                      <a:r>
                        <a:rPr lang="en-US" sz="1600" dirty="0" err="1" smtClean="0">
                          <a:latin typeface="Courier New"/>
                          <a:cs typeface="Courier New"/>
                        </a:rPr>
                        <a:t>onload</a:t>
                      </a:r>
                      <a:endParaRPr lang="en-US" sz="1600" dirty="0">
                        <a:latin typeface="Courier New"/>
                        <a:cs typeface="Courier New"/>
                      </a:endParaRPr>
                    </a:p>
                  </a:txBody>
                  <a:tcPr anchor="ctr"/>
                </a:tc>
              </a:tr>
            </a:tbl>
          </a:graphicData>
        </a:graphic>
      </p:graphicFrame>
      <p:sp>
        <p:nvSpPr>
          <p:cNvPr id="32810" name="TextBox 3"/>
          <p:cNvSpPr txBox="1">
            <a:spLocks noChangeArrowheads="1"/>
          </p:cNvSpPr>
          <p:nvPr/>
        </p:nvSpPr>
        <p:spPr bwMode="auto">
          <a:xfrm>
            <a:off x="990600" y="43434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r>
              <a:rPr lang="en-US" dirty="0"/>
              <a:t>A sample of HTML5 event handlers</a:t>
            </a:r>
          </a:p>
          <a:p>
            <a:endParaRPr lang="en-US" dirty="0"/>
          </a:p>
        </p:txBody>
      </p:sp>
    </p:spTree>
    <p:extLst>
      <p:ext uri="{BB962C8B-B14F-4D97-AF65-F5344CB8AC3E}">
        <p14:creationId xmlns:p14="http://schemas.microsoft.com/office/powerpoint/2010/main" val="3909940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193184" y="0"/>
            <a:ext cx="8339070" cy="682580"/>
          </a:xfrm>
        </p:spPr>
        <p:txBody>
          <a:bodyPr/>
          <a:lstStyle/>
          <a:p>
            <a:r>
              <a:rPr lang="en-US" altLang="en-US" dirty="0" smtClean="0"/>
              <a:t>Client-Side Programming</a:t>
            </a:r>
          </a:p>
        </p:txBody>
      </p:sp>
      <p:sp>
        <p:nvSpPr>
          <p:cNvPr id="3075" name="Rectangle 1027"/>
          <p:cNvSpPr>
            <a:spLocks noGrp="1" noChangeArrowheads="1"/>
          </p:cNvSpPr>
          <p:nvPr>
            <p:ph type="body" idx="1"/>
          </p:nvPr>
        </p:nvSpPr>
        <p:spPr>
          <a:xfrm>
            <a:off x="193184" y="859665"/>
            <a:ext cx="9001125" cy="2000250"/>
          </a:xfrm>
        </p:spPr>
        <p:txBody>
          <a:bodyPr/>
          <a:lstStyle/>
          <a:p>
            <a:pPr>
              <a:buFont typeface="Wingdings" panose="05000000000000000000" pitchFamily="2" charset="2"/>
              <a:buChar char="q"/>
            </a:pPr>
            <a:r>
              <a:rPr lang="en-US" altLang="en-US" dirty="0" smtClean="0"/>
              <a:t>HTML is good for developing </a:t>
            </a:r>
            <a:r>
              <a:rPr lang="en-US" altLang="en-US" i="1" dirty="0" smtClean="0"/>
              <a:t>static</a:t>
            </a:r>
            <a:r>
              <a:rPr lang="en-US" altLang="en-US" dirty="0" smtClean="0"/>
              <a:t> pages</a:t>
            </a:r>
          </a:p>
          <a:p>
            <a:pPr lvl="1">
              <a:spcBef>
                <a:spcPct val="50000"/>
              </a:spcBef>
              <a:buFont typeface="Wingdings" panose="05000000000000000000" pitchFamily="2" charset="2"/>
              <a:buChar char="q"/>
            </a:pPr>
            <a:r>
              <a:rPr lang="en-US" altLang="en-US" dirty="0" smtClean="0"/>
              <a:t>can specify text/image layout, presentation, links, …</a:t>
            </a:r>
          </a:p>
          <a:p>
            <a:pPr lvl="1">
              <a:spcBef>
                <a:spcPct val="50000"/>
              </a:spcBef>
              <a:buFont typeface="Wingdings" panose="05000000000000000000" pitchFamily="2" charset="2"/>
              <a:buChar char="q"/>
            </a:pPr>
            <a:r>
              <a:rPr lang="en-US" altLang="en-US" dirty="0" smtClean="0"/>
              <a:t>Web page looks the same each time it is accessed</a:t>
            </a:r>
          </a:p>
          <a:p>
            <a:pPr lvl="1">
              <a:spcBef>
                <a:spcPct val="50000"/>
              </a:spcBef>
              <a:buFont typeface="Wingdings" panose="05000000000000000000" pitchFamily="2" charset="2"/>
              <a:buChar char="q"/>
            </a:pPr>
            <a:r>
              <a:rPr lang="en-US" altLang="en-US" dirty="0" smtClean="0"/>
              <a:t>in order to develop interactive/reactive pages, must integrate programming in some form or another</a:t>
            </a:r>
          </a:p>
        </p:txBody>
      </p:sp>
      <p:sp>
        <p:nvSpPr>
          <p:cNvPr id="49157" name="Rectangle 1029"/>
          <p:cNvSpPr>
            <a:spLocks noChangeArrowheads="1"/>
          </p:cNvSpPr>
          <p:nvPr/>
        </p:nvSpPr>
        <p:spPr bwMode="auto">
          <a:xfrm>
            <a:off x="193184" y="3210059"/>
            <a:ext cx="8801695" cy="340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spcBef>
                <a:spcPct val="20000"/>
              </a:spcBef>
              <a:buChar char="•"/>
              <a:defRPr sz="2400">
                <a:solidFill>
                  <a:schemeClr val="tx1"/>
                </a:solidFill>
                <a:latin typeface="Arial Narrow" panose="020B0606020202030204" pitchFamily="34" charset="0"/>
              </a:defRPr>
            </a:lvl1pPr>
            <a:lvl2pPr marL="742950" indent="-285750">
              <a:lnSpc>
                <a:spcPct val="80000"/>
              </a:lnSpc>
              <a:spcBef>
                <a:spcPct val="20000"/>
              </a:spcBef>
              <a:buFont typeface="Wingdings" panose="05000000000000000000" pitchFamily="2" charset="2"/>
              <a:buChar char="§"/>
              <a:defRPr sz="2000">
                <a:solidFill>
                  <a:schemeClr val="tx1"/>
                </a:solidFill>
                <a:latin typeface="Arial Narrow" panose="020B0606020202030204" pitchFamily="34" charset="0"/>
              </a:defRPr>
            </a:lvl2pPr>
            <a:lvl3pPr marL="1143000" indent="-228600">
              <a:lnSpc>
                <a:spcPct val="80000"/>
              </a:lnSpc>
              <a:spcBef>
                <a:spcPct val="20000"/>
              </a:spcBef>
              <a:defRPr sz="20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Char char="q"/>
            </a:pPr>
            <a:r>
              <a:rPr lang="en-US" altLang="en-US" sz="2250" dirty="0">
                <a:latin typeface="+mn-lt"/>
              </a:rPr>
              <a:t>client-side programming</a:t>
            </a:r>
          </a:p>
          <a:p>
            <a:pPr lvl="1">
              <a:spcBef>
                <a:spcPct val="50000"/>
              </a:spcBef>
              <a:buFont typeface="Wingdings" panose="05000000000000000000" pitchFamily="2" charset="2"/>
              <a:buChar char="q"/>
            </a:pPr>
            <a:r>
              <a:rPr lang="en-US" altLang="en-US" sz="1875" dirty="0">
                <a:latin typeface="+mn-lt"/>
              </a:rPr>
              <a:t>programs are written in a separate programming (or scripting) language</a:t>
            </a:r>
          </a:p>
          <a:p>
            <a:pPr marL="1257300" lvl="2" indent="-342900">
              <a:spcBef>
                <a:spcPct val="50000"/>
              </a:spcBef>
              <a:buFont typeface="Wingdings" panose="05000000000000000000" pitchFamily="2" charset="2"/>
              <a:buChar char="q"/>
            </a:pPr>
            <a:r>
              <a:rPr lang="en-US" altLang="en-US" sz="1875" dirty="0">
                <a:latin typeface="+mn-lt"/>
              </a:rPr>
              <a:t>e.g., JavaScript, </a:t>
            </a:r>
            <a:r>
              <a:rPr lang="en-US" altLang="en-US" sz="1875" dirty="0" err="1">
                <a:latin typeface="+mn-lt"/>
              </a:rPr>
              <a:t>JScript</a:t>
            </a:r>
            <a:r>
              <a:rPr lang="en-US" altLang="en-US" sz="1875" dirty="0">
                <a:latin typeface="+mn-lt"/>
              </a:rPr>
              <a:t>, VBScript</a:t>
            </a:r>
          </a:p>
          <a:p>
            <a:pPr lvl="1">
              <a:spcBef>
                <a:spcPct val="50000"/>
              </a:spcBef>
              <a:buFont typeface="Wingdings" panose="05000000000000000000" pitchFamily="2" charset="2"/>
              <a:buChar char="q"/>
            </a:pPr>
            <a:r>
              <a:rPr lang="en-US" altLang="en-US" sz="1875" dirty="0">
                <a:latin typeface="+mn-lt"/>
              </a:rPr>
              <a:t>programs are embedded in the HTML of a Web page, with (HTML) tags to identify the program component</a:t>
            </a:r>
          </a:p>
          <a:p>
            <a:pPr marL="1257300" lvl="2" indent="-342900">
              <a:spcBef>
                <a:spcPct val="50000"/>
              </a:spcBef>
              <a:buFont typeface="Wingdings" panose="05000000000000000000" pitchFamily="2" charset="2"/>
              <a:buChar char="q"/>
            </a:pPr>
            <a:r>
              <a:rPr lang="en-US" altLang="en-US" sz="1875" dirty="0">
                <a:latin typeface="+mn-lt"/>
              </a:rPr>
              <a:t>e.g., </a:t>
            </a:r>
            <a:r>
              <a:rPr lang="en-US" altLang="en-US" sz="1500" dirty="0">
                <a:solidFill>
                  <a:srgbClr val="FF0033"/>
                </a:solidFill>
                <a:latin typeface="+mn-lt"/>
              </a:rPr>
              <a:t>&lt;script type="text/</a:t>
            </a:r>
            <a:r>
              <a:rPr lang="en-US" altLang="en-US" sz="1500" dirty="0" err="1">
                <a:solidFill>
                  <a:srgbClr val="FF0033"/>
                </a:solidFill>
                <a:latin typeface="+mn-lt"/>
              </a:rPr>
              <a:t>javascript</a:t>
            </a:r>
            <a:r>
              <a:rPr lang="en-US" altLang="en-US" sz="1500" dirty="0">
                <a:solidFill>
                  <a:srgbClr val="FF0033"/>
                </a:solidFill>
                <a:latin typeface="+mn-lt"/>
              </a:rPr>
              <a:t>"&gt; … &lt;/script&gt;</a:t>
            </a:r>
          </a:p>
          <a:p>
            <a:pPr lvl="1">
              <a:spcBef>
                <a:spcPct val="50000"/>
              </a:spcBef>
              <a:buFont typeface="Wingdings" panose="05000000000000000000" pitchFamily="2" charset="2"/>
              <a:buChar char="q"/>
            </a:pPr>
            <a:r>
              <a:rPr lang="en-US" altLang="en-US" sz="1875" dirty="0">
                <a:latin typeface="+mn-lt"/>
              </a:rPr>
              <a:t>the browser executes the program as it loads the page, integrating the dynamic output of the program with the static content of HTML</a:t>
            </a:r>
          </a:p>
          <a:p>
            <a:pPr lvl="1">
              <a:spcBef>
                <a:spcPct val="50000"/>
              </a:spcBef>
              <a:buFont typeface="Wingdings" panose="05000000000000000000" pitchFamily="2" charset="2"/>
              <a:buChar char="q"/>
            </a:pPr>
            <a:r>
              <a:rPr lang="en-US" altLang="en-US" sz="1875" dirty="0">
                <a:latin typeface="+mn-lt"/>
              </a:rPr>
              <a:t>could also allow the user (client) to input information and process it, might be used to validate input </a:t>
            </a:r>
            <a:r>
              <a:rPr lang="en-US" altLang="en-US" sz="1875" u="sng" dirty="0">
                <a:latin typeface="+mn-lt"/>
              </a:rPr>
              <a:t>before</a:t>
            </a:r>
            <a:r>
              <a:rPr lang="en-US" altLang="en-US" sz="1875" dirty="0">
                <a:latin typeface="+mn-lt"/>
              </a:rPr>
              <a:t> it’s submitted to a remote server</a:t>
            </a:r>
          </a:p>
        </p:txBody>
      </p:sp>
      <p:sp>
        <p:nvSpPr>
          <p:cNvPr id="2" name="Footer Placeholder 1"/>
          <p:cNvSpPr>
            <a:spLocks noGrp="1"/>
          </p:cNvSpPr>
          <p:nvPr>
            <p:ph type="ftr" sz="quarter" idx="11"/>
          </p:nvPr>
        </p:nvSpPr>
        <p:spPr>
          <a:xfrm>
            <a:off x="914400" y="6619137"/>
            <a:ext cx="7617854" cy="177085"/>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158358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33795" name="Rectangle 9"/>
          <p:cNvSpPr>
            <a:spLocks noGrp="1" noChangeArrowheads="1"/>
          </p:cNvSpPr>
          <p:nvPr>
            <p:ph idx="1"/>
          </p:nvPr>
        </p:nvSpPr>
        <p:spPr bwMode="auto">
          <a:xfrm>
            <a:off x="266700" y="990600"/>
            <a:ext cx="8534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The general format of all events linked to elements is:</a:t>
            </a:r>
          </a:p>
          <a:p>
            <a:pPr marL="0" indent="0" algn="just">
              <a:spcBef>
                <a:spcPct val="30000"/>
              </a:spcBef>
              <a:spcAft>
                <a:spcPct val="30000"/>
              </a:spcAft>
              <a:buNone/>
            </a:pPr>
            <a:r>
              <a:rPr lang="en-US" sz="2600" dirty="0">
                <a:ea typeface="ＭＳ Ｐゴシック" panose="020B0600070205080204" pitchFamily="34" charset="-128"/>
              </a:rPr>
              <a:t>	</a:t>
            </a:r>
            <a:r>
              <a:rPr lang="en-US" sz="2000" b="1" dirty="0">
                <a:latin typeface="Courier New" panose="02070309020205020404" pitchFamily="49" charset="0"/>
                <a:ea typeface="ＭＳ Ｐゴシック" panose="020B0600070205080204" pitchFamily="34" charset="-128"/>
                <a:cs typeface="Courier New" panose="02070309020205020404" pitchFamily="49" charset="0"/>
              </a:rPr>
              <a:t>&lt;element </a:t>
            </a:r>
            <a:r>
              <a:rPr lang="en-US" sz="2000" b="1" dirty="0" err="1">
                <a:latin typeface="Courier New" panose="02070309020205020404" pitchFamily="49" charset="0"/>
                <a:ea typeface="ＭＳ Ｐゴシック" panose="020B0600070205080204" pitchFamily="34" charset="-128"/>
                <a:cs typeface="Courier New" panose="02070309020205020404" pitchFamily="49" charset="0"/>
              </a:rPr>
              <a:t>onEvent</a:t>
            </a:r>
            <a:r>
              <a:rPr lang="en-US" sz="2000" b="1" dirty="0">
                <a:latin typeface="Courier New" panose="02070309020205020404" pitchFamily="49" charset="0"/>
                <a:ea typeface="ＭＳ Ｐゴシック" panose="020B0600070205080204" pitchFamily="34" charset="-128"/>
                <a:cs typeface="Courier New" panose="02070309020205020404" pitchFamily="49" charset="0"/>
              </a:rPr>
              <a:t> =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000" b="1" dirty="0" err="1">
                <a:latin typeface="Courier New" panose="02070309020205020404" pitchFamily="49" charset="0"/>
                <a:ea typeface="ＭＳ Ｐゴシック" panose="020B0600070205080204" pitchFamily="34" charset="-128"/>
                <a:cs typeface="Courier New" panose="02070309020205020404" pitchFamily="49" charset="0"/>
              </a:rPr>
              <a:t>javascriptFunction</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&gt;</a:t>
            </a:r>
          </a:p>
          <a:p>
            <a:pPr algn="just">
              <a:spcBef>
                <a:spcPct val="30000"/>
              </a:spcBef>
              <a:spcAft>
                <a:spcPct val="30000"/>
              </a:spcAft>
              <a:buFont typeface="Wingdings" panose="05000000000000000000" pitchFamily="2" charset="2"/>
              <a:buChar char="q"/>
            </a:pPr>
            <a:r>
              <a:rPr lang="en-US" sz="2600" dirty="0">
                <a:ea typeface="ＭＳ Ｐゴシック" panose="020B0600070205080204" pitchFamily="34" charset="-128"/>
              </a:rPr>
              <a:t>An example might be:</a:t>
            </a:r>
          </a:p>
          <a:p>
            <a:pPr marL="0" indent="0" algn="just">
              <a:spcBef>
                <a:spcPct val="30000"/>
              </a:spcBef>
              <a:spcAft>
                <a:spcPct val="30000"/>
              </a:spcAft>
              <a:buNone/>
            </a:pPr>
            <a:r>
              <a:rPr lang="en-US" sz="2600" dirty="0">
                <a:ea typeface="ＭＳ Ｐゴシック" panose="020B0600070205080204" pitchFamily="34" charset="-128"/>
              </a:rPr>
              <a:t>	</a:t>
            </a:r>
            <a:r>
              <a:rPr lang="en-US" sz="2000" b="1" dirty="0">
                <a:latin typeface="Courier New" panose="02070309020205020404" pitchFamily="49" charset="0"/>
                <a:ea typeface="ＭＳ Ｐゴシック" panose="020B0600070205080204" pitchFamily="34" charset="-128"/>
                <a:cs typeface="Courier New" panose="02070309020205020404" pitchFamily="49" charset="0"/>
              </a:rPr>
              <a:t>&lt;body </a:t>
            </a:r>
            <a:r>
              <a:rPr lang="en-US" sz="2000" b="1" dirty="0" err="1">
                <a:latin typeface="Courier New" panose="02070309020205020404" pitchFamily="49" charset="0"/>
                <a:ea typeface="ＭＳ Ｐゴシック" panose="020B0600070205080204" pitchFamily="34" charset="-128"/>
                <a:cs typeface="Courier New" panose="02070309020205020404" pitchFamily="49" charset="0"/>
              </a:rPr>
              <a:t>onLoad</a:t>
            </a:r>
            <a:r>
              <a:rPr lang="en-US" sz="2000" b="1" dirty="0">
                <a:latin typeface="Courier New" panose="02070309020205020404" pitchFamily="49" charset="0"/>
                <a:ea typeface="ＭＳ Ｐゴシック" panose="020B0600070205080204" pitchFamily="34" charset="-128"/>
                <a:cs typeface="Courier New" panose="02070309020205020404" pitchFamily="49" charset="0"/>
              </a:rPr>
              <a:t> =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000" b="1" dirty="0" err="1">
                <a:latin typeface="Courier New" panose="02070309020205020404" pitchFamily="49" charset="0"/>
                <a:ea typeface="ＭＳ Ｐゴシック" panose="020B0600070205080204" pitchFamily="34" charset="-128"/>
                <a:cs typeface="Courier New" panose="02070309020205020404" pitchFamily="49" charset="0"/>
              </a:rPr>
              <a:t>announceSomething</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&gt;</a:t>
            </a:r>
          </a:p>
          <a:p>
            <a:pPr algn="just">
              <a:spcBef>
                <a:spcPct val="30000"/>
              </a:spcBef>
              <a:spcAft>
                <a:spcPct val="30000"/>
              </a:spcAft>
              <a:buFont typeface="Wingdings" panose="05000000000000000000" pitchFamily="2" charset="2"/>
              <a:buChar char="q"/>
            </a:pPr>
            <a:endParaRPr lang="en-US" sz="2600" b="1"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600" dirty="0" smtClean="0">
                <a:ea typeface="ＭＳ Ｐゴシック" panose="020B0600070205080204" pitchFamily="34" charset="-128"/>
              </a:rPr>
              <a:t>The </a:t>
            </a:r>
            <a:r>
              <a:rPr lang="en-US" sz="2600" dirty="0">
                <a:ea typeface="ＭＳ Ｐゴシック" panose="020B0600070205080204" pitchFamily="34" charset="-128"/>
              </a:rPr>
              <a:t>example above would use the </a:t>
            </a:r>
            <a:r>
              <a:rPr lang="en-US" sz="2600" dirty="0">
                <a:latin typeface="Courier New" panose="02070309020205020404" pitchFamily="49" charset="0"/>
                <a:ea typeface="ＭＳ Ｐゴシック" panose="020B0600070205080204" pitchFamily="34" charset="-128"/>
                <a:cs typeface="Courier New" panose="02070309020205020404" pitchFamily="49" charset="0"/>
              </a:rPr>
              <a:t>body</a:t>
            </a:r>
            <a:r>
              <a:rPr lang="en-US" sz="2600" dirty="0">
                <a:ea typeface="ＭＳ Ｐゴシック" panose="020B0600070205080204" pitchFamily="34" charset="-128"/>
              </a:rPr>
              <a:t> element with an </a:t>
            </a:r>
            <a:r>
              <a:rPr lang="en-US" sz="2600" dirty="0" err="1">
                <a:latin typeface="Courier New" panose="02070309020205020404" pitchFamily="49" charset="0"/>
                <a:ea typeface="ＭＳ Ｐゴシック" panose="020B0600070205080204" pitchFamily="34" charset="-128"/>
                <a:cs typeface="Courier New" panose="02070309020205020404" pitchFamily="49" charset="0"/>
              </a:rPr>
              <a:t>onLoad</a:t>
            </a:r>
            <a:r>
              <a:rPr lang="en-US" sz="2600" dirty="0">
                <a:ea typeface="ＭＳ Ｐゴシック" panose="020B0600070205080204" pitchFamily="34" charset="-128"/>
              </a:rPr>
              <a:t> event handler to fire a JavaScript function named </a:t>
            </a:r>
            <a:r>
              <a:rPr lang="en-US" sz="2600" dirty="0" err="1">
                <a:latin typeface="Courier New" panose="02070309020205020404" pitchFamily="49" charset="0"/>
                <a:ea typeface="ＭＳ Ｐゴシック" panose="020B0600070205080204" pitchFamily="34" charset="-128"/>
                <a:cs typeface="Courier New" panose="02070309020205020404" pitchFamily="49" charset="0"/>
              </a:rPr>
              <a:t>announceSomething</a:t>
            </a:r>
            <a:r>
              <a:rPr lang="en-US" sz="2600" dirty="0">
                <a:latin typeface="Courier New" panose="02070309020205020404" pitchFamily="49" charset="0"/>
                <a:ea typeface="ＭＳ Ｐゴシック" panose="020B0600070205080204" pitchFamily="34" charset="-128"/>
                <a:cs typeface="Courier New" panose="02070309020205020404" pitchFamily="49" charset="0"/>
              </a:rPr>
              <a:t>()</a:t>
            </a:r>
            <a:r>
              <a:rPr lang="en-US" sz="2600" dirty="0">
                <a:ea typeface="ＭＳ Ｐゴシック" panose="020B0600070205080204" pitchFamily="34" charset="-128"/>
              </a:rPr>
              <a:t>.</a:t>
            </a:r>
          </a:p>
        </p:txBody>
      </p:sp>
      <p:sp>
        <p:nvSpPr>
          <p:cNvPr id="2" name="Footer Placeholder 1"/>
          <p:cNvSpPr>
            <a:spLocks noGrp="1"/>
          </p:cNvSpPr>
          <p:nvPr>
            <p:ph type="ftr" sz="quarter" idx="11"/>
          </p:nvPr>
        </p:nvSpPr>
        <p:spPr>
          <a:xfrm>
            <a:off x="914400" y="6172200"/>
            <a:ext cx="7543800" cy="457200"/>
          </a:xfrm>
        </p:spPr>
        <p:txBody>
          <a:bodyPr/>
          <a:lstStyle/>
          <a:p>
            <a:r>
              <a:rPr lang="en-US" dirty="0" smtClean="0"/>
              <a:t>ICT453: Internet Technologies and Web Design - GTUC 2013 Delivery                #Lempogo Forgor</a:t>
            </a:r>
            <a:endParaRPr lang="en-US" dirty="0"/>
          </a:p>
        </p:txBody>
      </p:sp>
      <p:sp>
        <p:nvSpPr>
          <p:cNvPr id="33796" name="Text Box 6"/>
          <p:cNvSpPr txBox="1">
            <a:spLocks noChangeArrowheads="1"/>
          </p:cNvSpPr>
          <p:nvPr/>
        </p:nvSpPr>
        <p:spPr bwMode="auto">
          <a:xfrm>
            <a:off x="154858" y="153987"/>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HTML5 Event Handlers</a:t>
            </a:r>
            <a:endParaRPr lang="en-US" sz="3600" dirty="0">
              <a:solidFill>
                <a:srgbClr val="000099"/>
              </a:solidFill>
            </a:endParaRPr>
          </a:p>
        </p:txBody>
      </p:sp>
    </p:spTree>
    <p:extLst>
      <p:ext uri="{BB962C8B-B14F-4D97-AF65-F5344CB8AC3E}">
        <p14:creationId xmlns:p14="http://schemas.microsoft.com/office/powerpoint/2010/main" val="2982012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33514" y="1169074"/>
            <a:ext cx="8792497" cy="4401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function </a:t>
            </a:r>
            <a:r>
              <a:rPr lang="en-US" sz="2000" dirty="0" err="1" smtClean="0">
                <a:solidFill>
                  <a:schemeClr val="bg1"/>
                </a:solidFill>
              </a:rPr>
              <a:t>detectLoaded</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alert("Page is Loaded");</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function </a:t>
            </a:r>
            <a:r>
              <a:rPr lang="en-US" sz="2000" dirty="0" err="1" smtClean="0">
                <a:solidFill>
                  <a:schemeClr val="bg1"/>
                </a:solidFill>
              </a:rPr>
              <a:t>detectClick</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alert("You Clicked a Link");</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function </a:t>
            </a:r>
            <a:r>
              <a:rPr lang="en-US" sz="2000" dirty="0" err="1" smtClean="0">
                <a:solidFill>
                  <a:schemeClr val="bg1"/>
                </a:solidFill>
              </a:rPr>
              <a:t>detectDoubleClick</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alert("You Double-Clicked another Link");</a:t>
            </a:r>
          </a:p>
          <a:p>
            <a:r>
              <a:rPr lang="en-US" sz="2000" dirty="0" smtClean="0">
                <a:solidFill>
                  <a:schemeClr val="bg1"/>
                </a:solidFill>
              </a:rPr>
              <a:t>}</a:t>
            </a: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Detecting Events - JavaScript</a:t>
            </a:r>
            <a:endParaRPr lang="en-US" sz="3600" dirty="0">
              <a:solidFill>
                <a:schemeClr val="tx1"/>
              </a:solidFill>
            </a:endParaRPr>
          </a:p>
        </p:txBody>
      </p:sp>
    </p:spTree>
    <p:extLst>
      <p:ext uri="{BB962C8B-B14F-4D97-AF65-F5344CB8AC3E}">
        <p14:creationId xmlns:p14="http://schemas.microsoft.com/office/powerpoint/2010/main" val="1882397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154858" y="861297"/>
            <a:ext cx="8792497" cy="53245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&lt;!DOCTYPE html&gt;</a:t>
            </a:r>
          </a:p>
          <a:p>
            <a:r>
              <a:rPr lang="en-US" sz="2000" dirty="0" smtClean="0">
                <a:solidFill>
                  <a:schemeClr val="bg1"/>
                </a:solidFill>
              </a:rPr>
              <a:t>&lt;html </a:t>
            </a:r>
            <a:r>
              <a:rPr lang="en-US" sz="2000" dirty="0" err="1" smtClean="0">
                <a:solidFill>
                  <a:schemeClr val="bg1"/>
                </a:solidFill>
              </a:rPr>
              <a:t>lang</a:t>
            </a:r>
            <a:r>
              <a:rPr lang="en-US" sz="2000" dirty="0" smtClean="0">
                <a:solidFill>
                  <a:schemeClr val="bg1"/>
                </a:solidFill>
              </a:rPr>
              <a:t>="en"&gt; &lt;head&gt; &lt;title&gt; JavaScript Example 1&lt;/title&gt;</a:t>
            </a:r>
          </a:p>
          <a:p>
            <a:r>
              <a:rPr lang="en-US" sz="2000" dirty="0" smtClean="0">
                <a:solidFill>
                  <a:schemeClr val="bg1"/>
                </a:solidFill>
              </a:rPr>
              <a:t>&lt;style type="text/</a:t>
            </a:r>
            <a:r>
              <a:rPr lang="en-US" sz="2000" dirty="0" err="1" smtClean="0">
                <a:solidFill>
                  <a:schemeClr val="bg1"/>
                </a:solidFill>
              </a:rPr>
              <a:t>css</a:t>
            </a:r>
            <a:r>
              <a:rPr lang="en-US" sz="2000" dirty="0" smtClean="0">
                <a:solidFill>
                  <a:schemeClr val="bg1"/>
                </a:solidFill>
              </a:rPr>
              <a:t>"&gt;</a:t>
            </a:r>
          </a:p>
          <a:p>
            <a:r>
              <a:rPr lang="en-US" sz="2000" dirty="0" smtClean="0">
                <a:solidFill>
                  <a:schemeClr val="bg1"/>
                </a:solidFill>
              </a:rPr>
              <a:t>body{</a:t>
            </a:r>
            <a:r>
              <a:rPr lang="en-US" sz="2000" dirty="0" err="1" smtClean="0">
                <a:solidFill>
                  <a:schemeClr val="bg1"/>
                </a:solidFill>
              </a:rPr>
              <a:t>background-color:yellow</a:t>
            </a:r>
            <a:r>
              <a:rPr lang="en-US" sz="2000" dirty="0" smtClean="0">
                <a:solidFill>
                  <a:schemeClr val="bg1"/>
                </a:solidFill>
              </a:rPr>
              <a:t>; }</a:t>
            </a:r>
          </a:p>
          <a:p>
            <a:r>
              <a:rPr lang="en-US" sz="2000" dirty="0" smtClean="0">
                <a:solidFill>
                  <a:schemeClr val="bg1"/>
                </a:solidFill>
              </a:rPr>
              <a:t>a {</a:t>
            </a:r>
            <a:r>
              <a:rPr lang="en-US" sz="2000" dirty="0" err="1" smtClean="0">
                <a:solidFill>
                  <a:schemeClr val="bg1"/>
                </a:solidFill>
              </a:rPr>
              <a:t>text-decoration:none;color</a:t>
            </a:r>
            <a:r>
              <a:rPr lang="en-US" sz="2000" dirty="0" smtClean="0">
                <a:solidFill>
                  <a:schemeClr val="bg1"/>
                </a:solidFill>
              </a:rPr>
              <a:t>:#060; }</a:t>
            </a:r>
          </a:p>
          <a:p>
            <a:r>
              <a:rPr lang="en-US" sz="2000" dirty="0" smtClean="0">
                <a:solidFill>
                  <a:schemeClr val="bg1"/>
                </a:solidFill>
              </a:rPr>
              <a:t>h1{font-size:30pt;text-align:center;font-style:italic;background:blue;}</a:t>
            </a:r>
          </a:p>
          <a:p>
            <a:r>
              <a:rPr lang="en-US" sz="2000" dirty="0" smtClean="0">
                <a:solidFill>
                  <a:schemeClr val="bg1"/>
                </a:solidFill>
              </a:rPr>
              <a:t>&lt;/style&gt;</a:t>
            </a:r>
          </a:p>
          <a:p>
            <a:r>
              <a:rPr lang="en-US" sz="2000" dirty="0" smtClean="0">
                <a:solidFill>
                  <a:schemeClr val="bg1"/>
                </a:solidFill>
              </a:rPr>
              <a:t>&lt;script </a:t>
            </a:r>
            <a:r>
              <a:rPr lang="en-US" sz="2000" dirty="0" err="1" smtClean="0">
                <a:solidFill>
                  <a:schemeClr val="bg1"/>
                </a:solidFill>
              </a:rPr>
              <a:t>src</a:t>
            </a:r>
            <a:r>
              <a:rPr lang="en-US" sz="2000" dirty="0" smtClean="0">
                <a:solidFill>
                  <a:schemeClr val="bg1"/>
                </a:solidFill>
              </a:rPr>
              <a:t>="jav2.js"&gt;&lt;/script&gt;</a:t>
            </a:r>
          </a:p>
          <a:p>
            <a:r>
              <a:rPr lang="en-US" sz="2000" dirty="0" smtClean="0">
                <a:solidFill>
                  <a:schemeClr val="bg1"/>
                </a:solidFill>
              </a:rPr>
              <a:t>&lt;/head&gt;</a:t>
            </a:r>
          </a:p>
          <a:p>
            <a:r>
              <a:rPr lang="en-US" sz="2000" dirty="0" smtClean="0">
                <a:solidFill>
                  <a:schemeClr val="bg1"/>
                </a:solidFill>
              </a:rPr>
              <a:t>&lt;body </a:t>
            </a:r>
            <a:r>
              <a:rPr lang="en-US" sz="2000" dirty="0" err="1" smtClean="0">
                <a:solidFill>
                  <a:schemeClr val="bg1"/>
                </a:solidFill>
              </a:rPr>
              <a:t>onLoad</a:t>
            </a:r>
            <a:r>
              <a:rPr lang="en-US" sz="2000" dirty="0" smtClean="0">
                <a:solidFill>
                  <a:schemeClr val="bg1"/>
                </a:solidFill>
              </a:rPr>
              <a:t>="</a:t>
            </a:r>
            <a:r>
              <a:rPr lang="en-US" sz="2000" dirty="0" err="1" smtClean="0">
                <a:solidFill>
                  <a:schemeClr val="bg1"/>
                </a:solidFill>
              </a:rPr>
              <a:t>detectLoaded</a:t>
            </a:r>
            <a:r>
              <a:rPr lang="en-US" sz="2000" dirty="0" smtClean="0">
                <a:solidFill>
                  <a:schemeClr val="bg1"/>
                </a:solidFill>
              </a:rPr>
              <a:t>()"&gt;</a:t>
            </a:r>
          </a:p>
          <a:p>
            <a:r>
              <a:rPr lang="en-US" sz="2000" dirty="0" smtClean="0">
                <a:solidFill>
                  <a:schemeClr val="bg1"/>
                </a:solidFill>
              </a:rPr>
              <a:t>&lt;</a:t>
            </a:r>
            <a:r>
              <a:rPr lang="en-US" sz="2000" dirty="0" err="1" smtClean="0">
                <a:solidFill>
                  <a:schemeClr val="bg1"/>
                </a:solidFill>
              </a:rPr>
              <a:t>hgroup</a:t>
            </a:r>
            <a:r>
              <a:rPr lang="en-US" sz="2000" dirty="0" smtClean="0">
                <a:solidFill>
                  <a:schemeClr val="bg1"/>
                </a:solidFill>
              </a:rPr>
              <a:t>&gt;</a:t>
            </a:r>
          </a:p>
          <a:p>
            <a:r>
              <a:rPr lang="en-US" sz="2000" dirty="0" smtClean="0">
                <a:solidFill>
                  <a:schemeClr val="bg1"/>
                </a:solidFill>
              </a:rPr>
              <a:t>&lt;h1 &gt; &lt;a </a:t>
            </a:r>
            <a:r>
              <a:rPr lang="en-US" sz="2000" dirty="0" err="1" smtClean="0">
                <a:solidFill>
                  <a:schemeClr val="bg1"/>
                </a:solidFill>
              </a:rPr>
              <a:t>href</a:t>
            </a:r>
            <a:r>
              <a:rPr lang="en-US" sz="2000" dirty="0" smtClean="0">
                <a:solidFill>
                  <a:schemeClr val="bg1"/>
                </a:solidFill>
              </a:rPr>
              <a:t>="#" </a:t>
            </a:r>
            <a:r>
              <a:rPr lang="en-US" sz="2000" dirty="0" err="1" smtClean="0">
                <a:solidFill>
                  <a:schemeClr val="bg1"/>
                </a:solidFill>
              </a:rPr>
              <a:t>onClick</a:t>
            </a:r>
            <a:r>
              <a:rPr lang="en-US" sz="2000" dirty="0" smtClean="0">
                <a:solidFill>
                  <a:schemeClr val="bg1"/>
                </a:solidFill>
              </a:rPr>
              <a:t>="</a:t>
            </a:r>
            <a:r>
              <a:rPr lang="en-US" sz="2000" dirty="0" err="1" smtClean="0">
                <a:solidFill>
                  <a:schemeClr val="bg1"/>
                </a:solidFill>
              </a:rPr>
              <a:t>detectClick</a:t>
            </a:r>
            <a:r>
              <a:rPr lang="en-US" sz="2000" dirty="0" smtClean="0">
                <a:solidFill>
                  <a:schemeClr val="bg1"/>
                </a:solidFill>
              </a:rPr>
              <a:t>()"&gt; Click This Please&lt;/a&gt;&lt;/h1&gt;</a:t>
            </a:r>
          </a:p>
          <a:p>
            <a:r>
              <a:rPr lang="en-US" sz="2000" dirty="0" smtClean="0">
                <a:solidFill>
                  <a:schemeClr val="bg1"/>
                </a:solidFill>
              </a:rPr>
              <a:t>&lt;h2 &gt; &lt;a </a:t>
            </a:r>
            <a:r>
              <a:rPr lang="en-US" sz="2000" dirty="0" err="1" smtClean="0">
                <a:solidFill>
                  <a:schemeClr val="bg1"/>
                </a:solidFill>
              </a:rPr>
              <a:t>href</a:t>
            </a:r>
            <a:r>
              <a:rPr lang="en-US" sz="2000" dirty="0" smtClean="0">
                <a:solidFill>
                  <a:schemeClr val="bg1"/>
                </a:solidFill>
              </a:rPr>
              <a:t>="#" </a:t>
            </a:r>
            <a:r>
              <a:rPr lang="en-US" sz="2000" dirty="0" err="1" smtClean="0">
                <a:solidFill>
                  <a:schemeClr val="bg1"/>
                </a:solidFill>
              </a:rPr>
              <a:t>onDblClick</a:t>
            </a:r>
            <a:r>
              <a:rPr lang="en-US" sz="2000" dirty="0" smtClean="0">
                <a:solidFill>
                  <a:schemeClr val="bg1"/>
                </a:solidFill>
              </a:rPr>
              <a:t>="</a:t>
            </a:r>
            <a:r>
              <a:rPr lang="en-US" sz="2000" dirty="0" err="1" smtClean="0">
                <a:solidFill>
                  <a:schemeClr val="bg1"/>
                </a:solidFill>
              </a:rPr>
              <a:t>detectDoubleClick</a:t>
            </a:r>
            <a:r>
              <a:rPr lang="en-US" sz="2000" dirty="0" smtClean="0">
                <a:solidFill>
                  <a:schemeClr val="bg1"/>
                </a:solidFill>
              </a:rPr>
              <a:t>()"&gt; Double-Click This Please&lt;/a&gt;&lt;/h2&gt;</a:t>
            </a:r>
          </a:p>
          <a:p>
            <a:r>
              <a:rPr lang="en-US" sz="2000" dirty="0" smtClean="0">
                <a:solidFill>
                  <a:schemeClr val="bg1"/>
                </a:solidFill>
              </a:rPr>
              <a:t>&lt;/</a:t>
            </a:r>
            <a:r>
              <a:rPr lang="en-US" sz="2000" dirty="0" err="1" smtClean="0">
                <a:solidFill>
                  <a:schemeClr val="bg1"/>
                </a:solidFill>
              </a:rPr>
              <a:t>hgroup</a:t>
            </a:r>
            <a:r>
              <a:rPr lang="en-US" sz="2000" dirty="0" smtClean="0">
                <a:solidFill>
                  <a:schemeClr val="bg1"/>
                </a:solidFill>
              </a:rPr>
              <a:t>&gt;</a:t>
            </a:r>
          </a:p>
          <a:p>
            <a:r>
              <a:rPr lang="en-US" sz="2000" dirty="0" smtClean="0">
                <a:solidFill>
                  <a:schemeClr val="bg1"/>
                </a:solidFill>
              </a:rPr>
              <a:t>&lt;/body&gt;</a:t>
            </a:r>
          </a:p>
          <a:p>
            <a:r>
              <a:rPr lang="en-US" sz="2000" dirty="0" smtClean="0">
                <a:solidFill>
                  <a:schemeClr val="bg1"/>
                </a:solidFill>
              </a:rPr>
              <a:t>&lt;/html&gt;</a:t>
            </a:r>
            <a:endParaRPr lang="en-US" sz="2000" dirty="0">
              <a:solidFill>
                <a:schemeClr val="bg1"/>
              </a:solidFill>
            </a:endParaRP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Detecting Events - HTML</a:t>
            </a:r>
            <a:endParaRPr lang="en-US" sz="3600" dirty="0">
              <a:solidFill>
                <a:schemeClr val="tx1"/>
              </a:solidFill>
            </a:endParaRPr>
          </a:p>
        </p:txBody>
      </p:sp>
    </p:spTree>
    <p:extLst>
      <p:ext uri="{BB962C8B-B14F-4D97-AF65-F5344CB8AC3E}">
        <p14:creationId xmlns:p14="http://schemas.microsoft.com/office/powerpoint/2010/main" val="322437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39939" name="Rectangle 9"/>
          <p:cNvSpPr>
            <a:spLocks noGrp="1" noChangeArrowheads="1"/>
          </p:cNvSpPr>
          <p:nvPr>
            <p:ph idx="1"/>
          </p:nvPr>
        </p:nvSpPr>
        <p:spPr bwMode="auto">
          <a:xfrm>
            <a:off x="266700" y="990600"/>
            <a:ext cx="8534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500" dirty="0">
                <a:ea typeface="ＭＳ Ｐゴシック" panose="020B0600070205080204" pitchFamily="34" charset="-128"/>
              </a:rPr>
              <a:t>The previous example doesn</a:t>
            </a:r>
            <a:r>
              <a:rPr lang="en-US" altLang="en-US" sz="2500" dirty="0">
                <a:ea typeface="ＭＳ Ｐゴシック" panose="020B0600070205080204" pitchFamily="34" charset="-128"/>
              </a:rPr>
              <a:t>’</a:t>
            </a:r>
            <a:r>
              <a:rPr lang="en-US" sz="2500" dirty="0">
                <a:ea typeface="ＭＳ Ｐゴシック" panose="020B0600070205080204" pitchFamily="34" charset="-128"/>
              </a:rPr>
              <a:t>t use anything that is new to HTML5.  </a:t>
            </a:r>
            <a:endParaRPr lang="en-US" sz="25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500" dirty="0" smtClean="0">
                <a:ea typeface="ＭＳ Ｐゴシック" panose="020B0600070205080204" pitchFamily="34" charset="-128"/>
              </a:rPr>
              <a:t>In </a:t>
            </a:r>
            <a:r>
              <a:rPr lang="en-US" sz="2500" dirty="0">
                <a:ea typeface="ＭＳ Ｐゴシック" panose="020B0600070205080204" pitchFamily="34" charset="-128"/>
              </a:rPr>
              <a:t>HTML5 you can set up an event handler in any element.</a:t>
            </a:r>
          </a:p>
          <a:p>
            <a:pPr algn="just">
              <a:spcBef>
                <a:spcPct val="30000"/>
              </a:spcBef>
              <a:spcAft>
                <a:spcPct val="30000"/>
              </a:spcAft>
              <a:buFont typeface="Wingdings" panose="05000000000000000000" pitchFamily="2" charset="2"/>
              <a:buChar char="q"/>
            </a:pPr>
            <a:r>
              <a:rPr lang="en-US" sz="2500" dirty="0">
                <a:ea typeface="ＭＳ Ｐゴシック" panose="020B0600070205080204" pitchFamily="34" charset="-128"/>
              </a:rPr>
              <a:t>The following example illustrates events in </a:t>
            </a:r>
            <a:r>
              <a:rPr lang="en-US" sz="2500" dirty="0">
                <a:ea typeface="ＭＳ Ｐゴシック" panose="020B0600070205080204" pitchFamily="34" charset="-128"/>
                <a:cs typeface="Courier New" panose="02070309020205020404" pitchFamily="49" charset="0"/>
              </a:rPr>
              <a:t>&lt;p&gt;, &lt;header&gt;,</a:t>
            </a:r>
            <a:r>
              <a:rPr lang="en-US" sz="2500" dirty="0">
                <a:ea typeface="ＭＳ Ｐゴシック" panose="020B0600070205080204" pitchFamily="34" charset="-128"/>
              </a:rPr>
              <a:t> and </a:t>
            </a:r>
            <a:r>
              <a:rPr lang="en-US" sz="2500" dirty="0">
                <a:ea typeface="ＭＳ Ｐゴシック" panose="020B0600070205080204" pitchFamily="34" charset="-128"/>
                <a:cs typeface="Courier New" panose="02070309020205020404" pitchFamily="49" charset="0"/>
              </a:rPr>
              <a:t>&lt;article&gt; </a:t>
            </a:r>
            <a:r>
              <a:rPr lang="en-US" sz="2500" dirty="0">
                <a:ea typeface="ＭＳ Ｐゴシック" panose="020B0600070205080204" pitchFamily="34" charset="-128"/>
              </a:rPr>
              <a:t>elements.</a:t>
            </a:r>
          </a:p>
        </p:txBody>
      </p:sp>
      <p:sp>
        <p:nvSpPr>
          <p:cNvPr id="2" name="Footer Placeholder 1"/>
          <p:cNvSpPr>
            <a:spLocks noGrp="1"/>
          </p:cNvSpPr>
          <p:nvPr>
            <p:ph type="ftr" sz="quarter" idx="11"/>
          </p:nvPr>
        </p:nvSpPr>
        <p:spPr>
          <a:xfrm>
            <a:off x="914400" y="6172200"/>
            <a:ext cx="7543800" cy="457200"/>
          </a:xfrm>
        </p:spPr>
        <p:txBody>
          <a:bodyPr/>
          <a:lstStyle/>
          <a:p>
            <a:r>
              <a:rPr lang="en-US" dirty="0" smtClean="0"/>
              <a:t>ICT453: Internet Technologies and Web Design - GTUC 2013 Delivery                #Lempogo Forgor</a:t>
            </a:r>
            <a:endParaRPr lang="en-US" dirty="0"/>
          </a:p>
        </p:txBody>
      </p:sp>
      <p:sp>
        <p:nvSpPr>
          <p:cNvPr id="39940" name="Text Box 6"/>
          <p:cNvSpPr txBox="1">
            <a:spLocks noChangeArrowheads="1"/>
          </p:cNvSpPr>
          <p:nvPr/>
        </p:nvSpPr>
        <p:spPr bwMode="auto">
          <a:xfrm>
            <a:off x="342900" y="153987"/>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Event Bubbling</a:t>
            </a:r>
            <a:endParaRPr lang="en-US" sz="3600" dirty="0">
              <a:solidFill>
                <a:srgbClr val="000099"/>
              </a:solidFill>
            </a:endParaRPr>
          </a:p>
        </p:txBody>
      </p:sp>
    </p:spTree>
    <p:extLst>
      <p:ext uri="{BB962C8B-B14F-4D97-AF65-F5344CB8AC3E}">
        <p14:creationId xmlns:p14="http://schemas.microsoft.com/office/powerpoint/2010/main" val="164943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33514" y="1169074"/>
            <a:ext cx="8792497" cy="40934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function </a:t>
            </a:r>
            <a:r>
              <a:rPr lang="en-US" sz="2000" dirty="0" err="1" smtClean="0">
                <a:solidFill>
                  <a:schemeClr val="bg1"/>
                </a:solidFill>
              </a:rPr>
              <a:t>showP</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alert("You just Clicked </a:t>
            </a:r>
            <a:r>
              <a:rPr lang="en-US" sz="2000" dirty="0" err="1" smtClean="0">
                <a:solidFill>
                  <a:schemeClr val="bg1"/>
                </a:solidFill>
              </a:rPr>
              <a:t>withing</a:t>
            </a:r>
            <a:r>
              <a:rPr lang="en-US" sz="2000" dirty="0" smtClean="0">
                <a:solidFill>
                  <a:schemeClr val="bg1"/>
                </a:solidFill>
              </a:rPr>
              <a:t> an &lt;p&gt; container");</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function </a:t>
            </a:r>
            <a:r>
              <a:rPr lang="en-US" sz="2000" dirty="0" err="1" smtClean="0">
                <a:solidFill>
                  <a:schemeClr val="bg1"/>
                </a:solidFill>
              </a:rPr>
              <a:t>showArticle</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alert("You just Clicked </a:t>
            </a:r>
            <a:r>
              <a:rPr lang="en-US" sz="2000" dirty="0" err="1" smtClean="0">
                <a:solidFill>
                  <a:schemeClr val="bg1"/>
                </a:solidFill>
              </a:rPr>
              <a:t>withing</a:t>
            </a:r>
            <a:r>
              <a:rPr lang="en-US" sz="2000" dirty="0" smtClean="0">
                <a:solidFill>
                  <a:schemeClr val="bg1"/>
                </a:solidFill>
              </a:rPr>
              <a:t> an &lt;article&gt; container");</a:t>
            </a:r>
          </a:p>
          <a:p>
            <a:r>
              <a:rPr lang="en-US" sz="2000" dirty="0" smtClean="0">
                <a:solidFill>
                  <a:schemeClr val="bg1"/>
                </a:solidFill>
              </a:rPr>
              <a:t>}</a:t>
            </a:r>
          </a:p>
          <a:p>
            <a:r>
              <a:rPr lang="en-US" sz="2000" dirty="0" smtClean="0">
                <a:solidFill>
                  <a:schemeClr val="bg1"/>
                </a:solidFill>
              </a:rPr>
              <a:t>function </a:t>
            </a:r>
            <a:r>
              <a:rPr lang="en-US" sz="2000" dirty="0" err="1" smtClean="0">
                <a:solidFill>
                  <a:schemeClr val="bg1"/>
                </a:solidFill>
              </a:rPr>
              <a:t>showHeader</a:t>
            </a:r>
            <a:r>
              <a:rPr lang="en-US" sz="2000" dirty="0" smtClean="0">
                <a:solidFill>
                  <a:schemeClr val="bg1"/>
                </a:solidFill>
              </a:rPr>
              <a:t>() </a:t>
            </a:r>
          </a:p>
          <a:p>
            <a:r>
              <a:rPr lang="en-US" sz="2000" dirty="0" smtClean="0">
                <a:solidFill>
                  <a:schemeClr val="bg1"/>
                </a:solidFill>
              </a:rPr>
              <a:t>{</a:t>
            </a:r>
          </a:p>
          <a:p>
            <a:r>
              <a:rPr lang="en-US" sz="2000" dirty="0" smtClean="0">
                <a:solidFill>
                  <a:schemeClr val="bg1"/>
                </a:solidFill>
              </a:rPr>
              <a:t>alert("You just Clicked </a:t>
            </a:r>
            <a:r>
              <a:rPr lang="en-US" sz="2000" dirty="0" err="1" smtClean="0">
                <a:solidFill>
                  <a:schemeClr val="bg1"/>
                </a:solidFill>
              </a:rPr>
              <a:t>withing</a:t>
            </a:r>
            <a:r>
              <a:rPr lang="en-US" sz="2000" dirty="0" smtClean="0">
                <a:solidFill>
                  <a:schemeClr val="bg1"/>
                </a:solidFill>
              </a:rPr>
              <a:t> an &lt;Header&gt; container");</a:t>
            </a:r>
          </a:p>
          <a:p>
            <a:r>
              <a:rPr lang="en-US" sz="2000" dirty="0" smtClean="0">
                <a:solidFill>
                  <a:schemeClr val="bg1"/>
                </a:solidFill>
              </a:rPr>
              <a:t>}</a:t>
            </a: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Event Bubbling</a:t>
            </a:r>
            <a:r>
              <a:rPr lang="en-US" sz="3600" dirty="0">
                <a:solidFill>
                  <a:srgbClr val="000099"/>
                </a:solidFill>
              </a:rPr>
              <a:t> </a:t>
            </a:r>
            <a:r>
              <a:rPr lang="en-US" sz="3600" dirty="0" smtClean="0">
                <a:solidFill>
                  <a:schemeClr val="tx1"/>
                </a:solidFill>
              </a:rPr>
              <a:t>- JavaScript</a:t>
            </a:r>
            <a:endParaRPr lang="en-US" sz="3600" dirty="0">
              <a:solidFill>
                <a:schemeClr val="tx1"/>
              </a:solidFill>
            </a:endParaRPr>
          </a:p>
        </p:txBody>
      </p:sp>
    </p:spTree>
    <p:extLst>
      <p:ext uri="{BB962C8B-B14F-4D97-AF65-F5344CB8AC3E}">
        <p14:creationId xmlns:p14="http://schemas.microsoft.com/office/powerpoint/2010/main" val="1065044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154858" y="861297"/>
            <a:ext cx="8792497" cy="53245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smtClean="0">
                <a:solidFill>
                  <a:schemeClr val="bg1"/>
                </a:solidFill>
              </a:rPr>
              <a:t>&lt;!DOCTYPE html&gt;</a:t>
            </a:r>
          </a:p>
          <a:p>
            <a:r>
              <a:rPr lang="en-US" sz="2000" dirty="0" smtClean="0">
                <a:solidFill>
                  <a:schemeClr val="bg1"/>
                </a:solidFill>
              </a:rPr>
              <a:t>&lt;html </a:t>
            </a:r>
            <a:r>
              <a:rPr lang="en-US" sz="2000" dirty="0" err="1" smtClean="0">
                <a:solidFill>
                  <a:schemeClr val="bg1"/>
                </a:solidFill>
              </a:rPr>
              <a:t>lang</a:t>
            </a:r>
            <a:r>
              <a:rPr lang="en-US" sz="2000" dirty="0" smtClean="0">
                <a:solidFill>
                  <a:schemeClr val="bg1"/>
                </a:solidFill>
              </a:rPr>
              <a:t>="en"&gt;&lt;head&gt;&lt;title&gt; JavaScript Example 1&lt;/title&gt;</a:t>
            </a:r>
          </a:p>
          <a:p>
            <a:r>
              <a:rPr lang="en-US" sz="2000" dirty="0" smtClean="0">
                <a:solidFill>
                  <a:schemeClr val="bg1"/>
                </a:solidFill>
              </a:rPr>
              <a:t>&lt;style type="text/</a:t>
            </a:r>
            <a:r>
              <a:rPr lang="en-US" sz="2000" dirty="0" err="1" smtClean="0">
                <a:solidFill>
                  <a:schemeClr val="bg1"/>
                </a:solidFill>
              </a:rPr>
              <a:t>css</a:t>
            </a:r>
            <a:r>
              <a:rPr lang="en-US" sz="2000" dirty="0" smtClean="0">
                <a:solidFill>
                  <a:schemeClr val="bg1"/>
                </a:solidFill>
              </a:rPr>
              <a:t>"&gt;</a:t>
            </a:r>
          </a:p>
          <a:p>
            <a:r>
              <a:rPr lang="en-US" sz="2000" dirty="0" smtClean="0">
                <a:solidFill>
                  <a:schemeClr val="bg1"/>
                </a:solidFill>
              </a:rPr>
              <a:t>body {</a:t>
            </a:r>
            <a:r>
              <a:rPr lang="en-US" sz="2000" dirty="0" err="1" smtClean="0">
                <a:solidFill>
                  <a:schemeClr val="bg1"/>
                </a:solidFill>
              </a:rPr>
              <a:t>background-color:grey</a:t>
            </a:r>
            <a:r>
              <a:rPr lang="en-US" sz="2000" dirty="0" smtClean="0">
                <a:solidFill>
                  <a:schemeClr val="bg1"/>
                </a:solidFill>
              </a:rPr>
              <a:t>;}</a:t>
            </a:r>
          </a:p>
          <a:p>
            <a:r>
              <a:rPr lang="en-US" sz="2000" dirty="0" smtClean="0">
                <a:solidFill>
                  <a:schemeClr val="bg1"/>
                </a:solidFill>
              </a:rPr>
              <a:t>p{</a:t>
            </a:r>
            <a:r>
              <a:rPr lang="en-US" sz="2000" dirty="0" err="1" smtClean="0">
                <a:solidFill>
                  <a:schemeClr val="bg1"/>
                </a:solidFill>
              </a:rPr>
              <a:t>font-family:sans-serif;color</a:t>
            </a:r>
            <a:r>
              <a:rPr lang="en-US" sz="2000" dirty="0" smtClean="0">
                <a:solidFill>
                  <a:schemeClr val="bg1"/>
                </a:solidFill>
              </a:rPr>
              <a:t>:#ff0;font-size:24pt;text-align:center;</a:t>
            </a:r>
          </a:p>
          <a:p>
            <a:r>
              <a:rPr lang="en-US" sz="2000" dirty="0" err="1" smtClean="0">
                <a:solidFill>
                  <a:schemeClr val="bg1"/>
                </a:solidFill>
              </a:rPr>
              <a:t>font-style:italic;background</a:t>
            </a:r>
            <a:r>
              <a:rPr lang="en-US" sz="2000" dirty="0" smtClean="0">
                <a:solidFill>
                  <a:schemeClr val="bg1"/>
                </a:solidFill>
              </a:rPr>
              <a:t>:#00f;}</a:t>
            </a:r>
          </a:p>
          <a:p>
            <a:r>
              <a:rPr lang="en-US" sz="2000" dirty="0" smtClean="0">
                <a:solidFill>
                  <a:schemeClr val="bg1"/>
                </a:solidFill>
              </a:rPr>
              <a:t>&lt;/style&gt;</a:t>
            </a:r>
          </a:p>
          <a:p>
            <a:r>
              <a:rPr lang="en-US" sz="2000" dirty="0" smtClean="0">
                <a:solidFill>
                  <a:schemeClr val="bg1"/>
                </a:solidFill>
              </a:rPr>
              <a:t>&lt;script </a:t>
            </a:r>
            <a:r>
              <a:rPr lang="en-US" sz="2000" dirty="0" err="1" smtClean="0">
                <a:solidFill>
                  <a:schemeClr val="bg1"/>
                </a:solidFill>
              </a:rPr>
              <a:t>src</a:t>
            </a:r>
            <a:r>
              <a:rPr lang="en-US" sz="2000" dirty="0" smtClean="0">
                <a:solidFill>
                  <a:schemeClr val="bg1"/>
                </a:solidFill>
              </a:rPr>
              <a:t>="jav2.js"&gt;&lt;/script&gt;</a:t>
            </a:r>
          </a:p>
          <a:p>
            <a:r>
              <a:rPr lang="en-US" sz="2000" dirty="0" smtClean="0">
                <a:solidFill>
                  <a:schemeClr val="bg1"/>
                </a:solidFill>
              </a:rPr>
              <a:t>&lt;/head&gt;&lt;body&gt;</a:t>
            </a:r>
          </a:p>
          <a:p>
            <a:r>
              <a:rPr lang="en-US" sz="2000" dirty="0" smtClean="0">
                <a:solidFill>
                  <a:schemeClr val="bg1"/>
                </a:solidFill>
              </a:rPr>
              <a:t>&lt;article </a:t>
            </a:r>
            <a:r>
              <a:rPr lang="en-US" sz="2000" dirty="0" err="1" smtClean="0">
                <a:solidFill>
                  <a:schemeClr val="bg1"/>
                </a:solidFill>
              </a:rPr>
              <a:t>onClick</a:t>
            </a:r>
            <a:r>
              <a:rPr lang="en-US" sz="2000" dirty="0" smtClean="0">
                <a:solidFill>
                  <a:schemeClr val="bg1"/>
                </a:solidFill>
              </a:rPr>
              <a:t>="</a:t>
            </a:r>
            <a:r>
              <a:rPr lang="en-US" sz="2000" dirty="0" err="1" smtClean="0">
                <a:solidFill>
                  <a:schemeClr val="bg1"/>
                </a:solidFill>
              </a:rPr>
              <a:t>showArticle</a:t>
            </a:r>
            <a:r>
              <a:rPr lang="en-US" sz="2000" dirty="0" smtClean="0">
                <a:solidFill>
                  <a:schemeClr val="bg1"/>
                </a:solidFill>
              </a:rPr>
              <a:t>()"&gt;</a:t>
            </a:r>
          </a:p>
          <a:p>
            <a:r>
              <a:rPr lang="en-US" sz="2000" dirty="0" smtClean="0">
                <a:solidFill>
                  <a:schemeClr val="bg1"/>
                </a:solidFill>
              </a:rPr>
              <a:t>&lt;header </a:t>
            </a:r>
            <a:r>
              <a:rPr lang="en-US" sz="2000" dirty="0" err="1" smtClean="0">
                <a:solidFill>
                  <a:schemeClr val="bg1"/>
                </a:solidFill>
              </a:rPr>
              <a:t>onClick</a:t>
            </a:r>
            <a:r>
              <a:rPr lang="en-US" sz="2000" dirty="0" smtClean="0">
                <a:solidFill>
                  <a:schemeClr val="bg1"/>
                </a:solidFill>
              </a:rPr>
              <a:t>="</a:t>
            </a:r>
            <a:r>
              <a:rPr lang="en-US" sz="2000" dirty="0" err="1" smtClean="0">
                <a:solidFill>
                  <a:schemeClr val="bg1"/>
                </a:solidFill>
              </a:rPr>
              <a:t>showHeader</a:t>
            </a:r>
            <a:r>
              <a:rPr lang="en-US" sz="2000" dirty="0" smtClean="0">
                <a:solidFill>
                  <a:schemeClr val="bg1"/>
                </a:solidFill>
              </a:rPr>
              <a:t>()"&gt;</a:t>
            </a:r>
          </a:p>
          <a:p>
            <a:r>
              <a:rPr lang="en-US" sz="2000" dirty="0" smtClean="0">
                <a:solidFill>
                  <a:schemeClr val="bg1"/>
                </a:solidFill>
              </a:rPr>
              <a:t>&lt;h1 &gt; This is the Element in the H1 Header Click This Please&lt;/h1&gt;</a:t>
            </a:r>
          </a:p>
          <a:p>
            <a:r>
              <a:rPr lang="en-US" sz="2000" dirty="0" smtClean="0">
                <a:solidFill>
                  <a:schemeClr val="bg1"/>
                </a:solidFill>
              </a:rPr>
              <a:t>&lt;/header&gt; &lt;section&gt;</a:t>
            </a:r>
          </a:p>
          <a:p>
            <a:r>
              <a:rPr lang="en-US" sz="2000" dirty="0" smtClean="0">
                <a:solidFill>
                  <a:schemeClr val="bg1"/>
                </a:solidFill>
              </a:rPr>
              <a:t>&lt;p </a:t>
            </a:r>
            <a:r>
              <a:rPr lang="en-US" sz="2000" dirty="0" err="1" smtClean="0">
                <a:solidFill>
                  <a:schemeClr val="bg1"/>
                </a:solidFill>
              </a:rPr>
              <a:t>onClick</a:t>
            </a:r>
            <a:r>
              <a:rPr lang="en-US" sz="2000" dirty="0" smtClean="0">
                <a:solidFill>
                  <a:schemeClr val="bg1"/>
                </a:solidFill>
              </a:rPr>
              <a:t>="</a:t>
            </a:r>
            <a:r>
              <a:rPr lang="en-US" sz="2000" dirty="0" err="1" smtClean="0">
                <a:solidFill>
                  <a:schemeClr val="bg1"/>
                </a:solidFill>
              </a:rPr>
              <a:t>showP</a:t>
            </a:r>
            <a:r>
              <a:rPr lang="en-US" sz="2000" dirty="0" smtClean="0">
                <a:solidFill>
                  <a:schemeClr val="bg1"/>
                </a:solidFill>
              </a:rPr>
              <a:t>()"&gt; Click this Paragraph&lt;/p&gt;</a:t>
            </a:r>
          </a:p>
          <a:p>
            <a:r>
              <a:rPr lang="en-US" sz="2000" dirty="0" smtClean="0">
                <a:solidFill>
                  <a:schemeClr val="bg1"/>
                </a:solidFill>
              </a:rPr>
              <a:t>This is just some plain text in the article container, Click here just to see what happens.</a:t>
            </a:r>
          </a:p>
          <a:p>
            <a:r>
              <a:rPr lang="en-US" sz="2000" dirty="0" smtClean="0">
                <a:solidFill>
                  <a:schemeClr val="bg1"/>
                </a:solidFill>
              </a:rPr>
              <a:t>&lt;/section&gt; &lt;/article&gt; &lt;/body&gt; &lt;/html&gt;</a:t>
            </a:r>
            <a:endParaRPr lang="en-US" sz="2000" dirty="0">
              <a:solidFill>
                <a:schemeClr val="bg1"/>
              </a:solidFill>
            </a:endParaRPr>
          </a:p>
        </p:txBody>
      </p:sp>
      <p:sp>
        <p:nvSpPr>
          <p:cNvPr id="3" name="Footer Placeholder 2"/>
          <p:cNvSpPr>
            <a:spLocks noGrp="1"/>
          </p:cNvSpPr>
          <p:nvPr>
            <p:ph type="ftr" sz="quarter" idx="11"/>
          </p:nvPr>
        </p:nvSpPr>
        <p:spPr>
          <a:xfrm>
            <a:off x="1001660" y="6400799"/>
            <a:ext cx="7256206" cy="297321"/>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8"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Event Bubbling</a:t>
            </a:r>
            <a:r>
              <a:rPr lang="en-US" sz="3600" dirty="0">
                <a:solidFill>
                  <a:srgbClr val="000099"/>
                </a:solidFill>
              </a:rPr>
              <a:t> </a:t>
            </a:r>
            <a:r>
              <a:rPr lang="en-US" sz="3600" dirty="0" smtClean="0">
                <a:solidFill>
                  <a:schemeClr val="tx1"/>
                </a:solidFill>
              </a:rPr>
              <a:t>- HTML</a:t>
            </a:r>
            <a:endParaRPr lang="en-US" sz="3600" dirty="0">
              <a:solidFill>
                <a:schemeClr val="tx1"/>
              </a:solidFill>
            </a:endParaRPr>
          </a:p>
        </p:txBody>
      </p:sp>
    </p:spTree>
    <p:extLst>
      <p:ext uri="{BB962C8B-B14F-4D97-AF65-F5344CB8AC3E}">
        <p14:creationId xmlns:p14="http://schemas.microsoft.com/office/powerpoint/2010/main" val="3104123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47107" name="Rectangle 9"/>
          <p:cNvSpPr>
            <a:spLocks noGrp="1" noChangeArrowheads="1"/>
          </p:cNvSpPr>
          <p:nvPr>
            <p:ph idx="1"/>
          </p:nvPr>
        </p:nvSpPr>
        <p:spPr bwMode="auto">
          <a:xfrm>
            <a:off x="266700" y="990600"/>
            <a:ext cx="85344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rPr>
              <a:t>As </a:t>
            </a:r>
            <a:r>
              <a:rPr lang="en-US" sz="2400" dirty="0">
                <a:ea typeface="ＭＳ Ｐゴシック" panose="020B0600070205080204" pitchFamily="34" charset="-128"/>
              </a:rPr>
              <a:t>soon as the visitor clicked on the line </a:t>
            </a:r>
            <a:r>
              <a:rPr lang="en-US" altLang="en-US" sz="2400" dirty="0">
                <a:ea typeface="ＭＳ Ｐゴシック" panose="020B0600070205080204" pitchFamily="34" charset="-128"/>
              </a:rPr>
              <a:t>“</a:t>
            </a:r>
            <a:r>
              <a:rPr lang="en-US" sz="2400" dirty="0">
                <a:ea typeface="ＭＳ Ｐゴシック" panose="020B0600070205080204" pitchFamily="34" charset="-128"/>
              </a:rPr>
              <a:t>Click This Paragraph</a:t>
            </a:r>
            <a:r>
              <a:rPr lang="en-US" altLang="en-US" sz="2400" dirty="0">
                <a:ea typeface="ＭＳ Ｐゴシック" panose="020B0600070205080204" pitchFamily="34" charset="-128"/>
              </a:rPr>
              <a:t>”</a:t>
            </a:r>
            <a:r>
              <a:rPr lang="en-US" sz="2400" dirty="0">
                <a:ea typeface="ＭＳ Ｐゴシック" panose="020B0600070205080204" pitchFamily="34" charset="-128"/>
              </a:rPr>
              <a:t> the event is reported </a:t>
            </a:r>
            <a:r>
              <a:rPr lang="en-US" sz="2400" dirty="0" smtClean="0">
                <a:ea typeface="ＭＳ Ｐゴシック" panose="020B0600070205080204" pitchFamily="34" charset="-128"/>
              </a:rPr>
              <a:t>(they </a:t>
            </a:r>
            <a:r>
              <a:rPr lang="en-US" sz="2400" dirty="0">
                <a:ea typeface="ＭＳ Ｐゴシック" panose="020B0600070205080204" pitchFamily="34" charset="-128"/>
              </a:rPr>
              <a:t>clicked in the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&lt;p&gt;</a:t>
            </a:r>
            <a:r>
              <a:rPr lang="en-US" sz="2400" dirty="0">
                <a:ea typeface="ＭＳ Ｐゴシック" panose="020B0600070205080204" pitchFamily="34" charset="-128"/>
              </a:rPr>
              <a:t> container) </a:t>
            </a:r>
            <a:endParaRPr lang="en-US" sz="24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rPr>
              <a:t>When </a:t>
            </a:r>
            <a:r>
              <a:rPr lang="en-US" sz="2400" dirty="0">
                <a:ea typeface="ＭＳ Ｐゴシック" panose="020B0600070205080204" pitchFamily="34" charset="-128"/>
              </a:rPr>
              <a:t>the visitor clicks the OK button in the JavaScript pop-up, the second alert </a:t>
            </a:r>
            <a:r>
              <a:rPr lang="en-US" sz="2400" dirty="0" smtClean="0">
                <a:ea typeface="ＭＳ Ｐゴシック" panose="020B0600070205080204" pitchFamily="34" charset="-128"/>
              </a:rPr>
              <a:t>appears </a:t>
            </a:r>
            <a:r>
              <a:rPr lang="en-US" sz="2400" dirty="0">
                <a:ea typeface="ＭＳ Ｐゴシック" panose="020B0600070205080204" pitchFamily="34" charset="-128"/>
              </a:rPr>
              <a:t>letting them know that they had clicked in the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&lt;article&gt; </a:t>
            </a:r>
            <a:r>
              <a:rPr lang="en-US" sz="2400" dirty="0">
                <a:ea typeface="ＭＳ Ｐゴシック" panose="020B0600070205080204" pitchFamily="34" charset="-128"/>
              </a:rPr>
              <a:t>container as well.</a:t>
            </a: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rPr>
              <a:t>One way of looking at the events is bubbling up, beginning in the lowest level in the hierarchy (nesting of elements) and then bubbling up to the topmost level of the hierarchy.  </a:t>
            </a: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rPr>
              <a:t>In this example, the hierarchy, from lowest level to highest, is represented by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&lt;p&gt;, (&lt;section&gt;, &lt;header&gt;), &lt;article&gt;, &lt;body&gt;</a:t>
            </a:r>
          </a:p>
        </p:txBody>
      </p:sp>
      <p:sp>
        <p:nvSpPr>
          <p:cNvPr id="2" name="Footer Placeholder 1"/>
          <p:cNvSpPr>
            <a:spLocks noGrp="1"/>
          </p:cNvSpPr>
          <p:nvPr>
            <p:ph type="ftr" sz="quarter" idx="11"/>
          </p:nvPr>
        </p:nvSpPr>
        <p:spPr>
          <a:xfrm>
            <a:off x="914400" y="6400800"/>
            <a:ext cx="7543800" cy="457200"/>
          </a:xfrm>
        </p:spPr>
        <p:txBody>
          <a:bodyPr/>
          <a:lstStyle/>
          <a:p>
            <a:r>
              <a:rPr lang="en-US" dirty="0" smtClean="0"/>
              <a:t>ICT453: Internet Technologies and Web Design - GTUC 2013 Delivery                #Lempogo Forgor</a:t>
            </a:r>
            <a:endParaRPr lang="en-US" dirty="0"/>
          </a:p>
        </p:txBody>
      </p:sp>
      <p:sp>
        <p:nvSpPr>
          <p:cNvPr id="47108" name="Text Box 6"/>
          <p:cNvSpPr txBox="1">
            <a:spLocks noChangeArrowheads="1"/>
          </p:cNvSpPr>
          <p:nvPr/>
        </p:nvSpPr>
        <p:spPr bwMode="auto">
          <a:xfrm>
            <a:off x="266700" y="153987"/>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t>Event Bubbling</a:t>
            </a:r>
            <a:endParaRPr lang="en-US" sz="3600" dirty="0">
              <a:solidFill>
                <a:srgbClr val="000099"/>
              </a:solidFill>
            </a:endParaRPr>
          </a:p>
        </p:txBody>
      </p:sp>
    </p:spTree>
    <p:extLst>
      <p:ext uri="{BB962C8B-B14F-4D97-AF65-F5344CB8AC3E}">
        <p14:creationId xmlns:p14="http://schemas.microsoft.com/office/powerpoint/2010/main" val="2950810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6147" name="Rectangle 9"/>
          <p:cNvSpPr>
            <a:spLocks noGrp="1" noChangeArrowheads="1"/>
          </p:cNvSpPr>
          <p:nvPr>
            <p:ph idx="1"/>
          </p:nvPr>
        </p:nvSpPr>
        <p:spPr bwMode="auto">
          <a:xfrm>
            <a:off x="191728" y="1152877"/>
            <a:ext cx="8760543" cy="49841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The Document Object Model (DOM) for HTML5 represents a hierarchy tree</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At the root of every web page or document is the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&lt;html&gt; </a:t>
            </a:r>
            <a:r>
              <a:rPr lang="en-US" sz="2400" dirty="0">
                <a:ea typeface="ＭＳ Ｐゴシック" panose="020B0600070205080204" pitchFamily="34" charset="-128"/>
                <a:cs typeface="Courier New" panose="02070309020205020404" pitchFamily="49" charset="0"/>
              </a:rPr>
              <a:t>element, and the rest of the elements in the page are a branch somewhere along the tree</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cs typeface="Courier New" panose="02070309020205020404" pitchFamily="49" charset="0"/>
              </a:rPr>
              <a:t>JavaScript </a:t>
            </a:r>
            <a:r>
              <a:rPr lang="en-US" sz="2400" dirty="0">
                <a:ea typeface="ＭＳ Ｐゴシック" panose="020B0600070205080204" pitchFamily="34" charset="-128"/>
                <a:cs typeface="Courier New" panose="02070309020205020404" pitchFamily="49" charset="0"/>
              </a:rPr>
              <a:t>uses the DOM for addressing and manipulation a web page beyond what you can do with HTML5 alone</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The entire DOM tree is a representation of the document that resides in your computer</a:t>
            </a:r>
            <a:r>
              <a:rPr lang="en-US" altLang="en-US" sz="2400" dirty="0">
                <a:ea typeface="ＭＳ Ｐゴシック" panose="020B0600070205080204" pitchFamily="34" charset="-128"/>
                <a:cs typeface="Courier New" panose="02070309020205020404" pitchFamily="49" charset="0"/>
              </a:rPr>
              <a:t>’</a:t>
            </a:r>
            <a:r>
              <a:rPr lang="en-US" sz="2400" dirty="0">
                <a:ea typeface="ＭＳ Ｐゴシック" panose="020B0600070205080204" pitchFamily="34" charset="-128"/>
                <a:cs typeface="Courier New" panose="02070309020205020404" pitchFamily="49" charset="0"/>
              </a:rPr>
              <a:t>s memory.</a:t>
            </a:r>
          </a:p>
        </p:txBody>
      </p:sp>
      <p:sp>
        <p:nvSpPr>
          <p:cNvPr id="6148" name="Text Box 6"/>
          <p:cNvSpPr txBox="1">
            <a:spLocks noChangeArrowheads="1"/>
          </p:cNvSpPr>
          <p:nvPr/>
        </p:nvSpPr>
        <p:spPr bwMode="auto">
          <a:xfrm>
            <a:off x="138266" y="181229"/>
            <a:ext cx="85485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The Document Object Model</a:t>
            </a:r>
          </a:p>
        </p:txBody>
      </p:sp>
      <p:sp>
        <p:nvSpPr>
          <p:cNvPr id="2" name="Footer Placeholder 1"/>
          <p:cNvSpPr>
            <a:spLocks noGrp="1"/>
          </p:cNvSpPr>
          <p:nvPr>
            <p:ph type="ftr" sz="quarter" idx="11"/>
          </p:nvPr>
        </p:nvSpPr>
        <p:spPr>
          <a:xfrm>
            <a:off x="1120876" y="6400800"/>
            <a:ext cx="6046839" cy="457200"/>
          </a:xfrm>
        </p:spPr>
        <p:txBody>
          <a:bodyPr/>
          <a:lstStyle/>
          <a:p>
            <a:r>
              <a:rPr lang="en-US" dirty="0" smtClean="0"/>
              <a:t>ICT453: Internet Technologies and Web Design - GTUC 2013 Delivery                #Lempogo Forgor</a:t>
            </a:r>
            <a:endParaRPr lang="ru-RU" dirty="0"/>
          </a:p>
        </p:txBody>
      </p:sp>
    </p:spTree>
    <p:extLst>
      <p:ext uri="{BB962C8B-B14F-4D97-AF65-F5344CB8AC3E}">
        <p14:creationId xmlns:p14="http://schemas.microsoft.com/office/powerpoint/2010/main" val="4202956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7171" name="Rectangle 9"/>
          <p:cNvSpPr>
            <a:spLocks noGrp="1" noChangeArrowheads="1"/>
          </p:cNvSpPr>
          <p:nvPr>
            <p:ph idx="1"/>
          </p:nvPr>
        </p:nvSpPr>
        <p:spPr bwMode="auto">
          <a:xfrm>
            <a:off x="324465" y="1334729"/>
            <a:ext cx="8480322" cy="50660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cs typeface="Courier New" panose="02070309020205020404" pitchFamily="49" charset="0"/>
              </a:rPr>
              <a:t>When any part of the DOM tree is addressed, it does so by referencing an element within the tree, beginning with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document</a:t>
            </a:r>
            <a:r>
              <a:rPr lang="en-US" sz="2800" dirty="0">
                <a:ea typeface="ＭＳ Ｐゴシック" panose="020B0600070205080204" pitchFamily="34" charset="-128"/>
                <a:cs typeface="Courier New" panose="02070309020205020404" pitchFamily="49" charset="0"/>
              </a:rPr>
              <a:t>.  </a:t>
            </a:r>
            <a:endParaRPr lang="en-US" sz="28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endParaRPr lang="en-US" sz="10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cs typeface="Courier New" panose="02070309020205020404" pitchFamily="49" charset="0"/>
              </a:rPr>
              <a:t>Each element in the tree is addressed in order of the hierarchy beginning with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document</a:t>
            </a:r>
            <a:r>
              <a:rPr lang="en-US" sz="28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cs typeface="Courier New" panose="02070309020205020404" pitchFamily="49" charset="0"/>
              </a:rPr>
              <a:t>The different elements in a web page are the different properties or methods (built-in functions) of the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document</a:t>
            </a:r>
            <a:r>
              <a:rPr lang="en-US" sz="2800" dirty="0">
                <a:ea typeface="ＭＳ Ｐゴシック" panose="020B0600070205080204" pitchFamily="34" charset="-128"/>
                <a:cs typeface="Courier New" panose="02070309020205020404" pitchFamily="49" charset="0"/>
              </a:rPr>
              <a:t> separated by a dot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sz="2800" dirty="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28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172" name="Text Box 6"/>
          <p:cNvSpPr txBox="1">
            <a:spLocks noChangeArrowheads="1"/>
          </p:cNvSpPr>
          <p:nvPr/>
        </p:nvSpPr>
        <p:spPr bwMode="auto">
          <a:xfrm>
            <a:off x="167763" y="181229"/>
            <a:ext cx="86370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The Document Object Model</a:t>
            </a:r>
          </a:p>
        </p:txBody>
      </p:sp>
      <p:sp>
        <p:nvSpPr>
          <p:cNvPr id="2" name="Footer Placeholder 1"/>
          <p:cNvSpPr>
            <a:spLocks noGrp="1"/>
          </p:cNvSpPr>
          <p:nvPr>
            <p:ph type="ftr" sz="quarter" idx="11"/>
          </p:nvPr>
        </p:nvSpPr>
        <p:spPr>
          <a:xfrm>
            <a:off x="914400" y="6172200"/>
            <a:ext cx="7536426" cy="457200"/>
          </a:xfrm>
        </p:spPr>
        <p:txBody>
          <a:bodyPr/>
          <a:lstStyle/>
          <a:p>
            <a:r>
              <a:rPr lang="en-US" dirty="0" smtClean="0"/>
              <a:t>ICT453: Internet Technologies and Web Design - GTUC 2013 Delivery                #Lempogo Forgor</a:t>
            </a:r>
            <a:endParaRPr lang="ru-RU" dirty="0"/>
          </a:p>
        </p:txBody>
      </p:sp>
    </p:spTree>
    <p:extLst>
      <p:ext uri="{BB962C8B-B14F-4D97-AF65-F5344CB8AC3E}">
        <p14:creationId xmlns:p14="http://schemas.microsoft.com/office/powerpoint/2010/main" val="915796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8195" name="Rectangle 9"/>
          <p:cNvSpPr>
            <a:spLocks noGrp="1" noChangeArrowheads="1"/>
          </p:cNvSpPr>
          <p:nvPr>
            <p:ph idx="1"/>
          </p:nvPr>
        </p:nvSpPr>
        <p:spPr bwMode="auto">
          <a:xfrm>
            <a:off x="374238" y="1165123"/>
            <a:ext cx="8548535" cy="50070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For </a:t>
            </a:r>
            <a:r>
              <a:rPr lang="en-US" sz="2400" dirty="0" smtClean="0">
                <a:ea typeface="ＭＳ Ｐゴシック" panose="020B0600070205080204" pitchFamily="34" charset="-128"/>
                <a:cs typeface="Courier New" panose="02070309020205020404" pitchFamily="49" charset="0"/>
              </a:rPr>
              <a:t>example</a:t>
            </a:r>
          </a:p>
          <a:p>
            <a:pPr marL="0" indent="0" algn="just">
              <a:spcBef>
                <a:spcPct val="30000"/>
              </a:spcBef>
              <a:spcAft>
                <a:spcPct val="30000"/>
              </a:spcAft>
              <a:buNone/>
            </a:pPr>
            <a:r>
              <a:rPr lang="en-US" sz="2400"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US" sz="2400" b="1" dirty="0" err="1" smtClean="0">
                <a:latin typeface="Courier New" panose="02070309020205020404" pitchFamily="49" charset="0"/>
                <a:ea typeface="ＭＳ Ｐゴシック" panose="020B0600070205080204" pitchFamily="34" charset="-128"/>
                <a:cs typeface="Courier New" panose="02070309020205020404" pitchFamily="49" charset="0"/>
              </a:rPr>
              <a:t>document.forms.signup</a:t>
            </a:r>
            <a:r>
              <a:rPr lang="en-US" sz="24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sz="2400" b="1" dirty="0">
                <a:ea typeface="ＭＳ Ｐゴシック" panose="020B0600070205080204" pitchFamily="34" charset="-128"/>
                <a:cs typeface="Courier New" panose="02070309020205020404" pitchFamily="49" charset="0"/>
              </a:rPr>
              <a:t> </a:t>
            </a:r>
            <a:endParaRPr lang="en-US" sz="2400" b="1"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cs typeface="Courier New" panose="02070309020205020404" pitchFamily="49" charset="0"/>
              </a:rPr>
              <a:t>This would </a:t>
            </a:r>
            <a:r>
              <a:rPr lang="en-US" sz="2400" dirty="0">
                <a:ea typeface="ＭＳ Ｐゴシック" panose="020B0600070205080204" pitchFamily="34" charset="-128"/>
                <a:cs typeface="Courier New" panose="02070309020205020404" pitchFamily="49" charset="0"/>
              </a:rPr>
              <a:t>address a form named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signup</a:t>
            </a:r>
            <a:r>
              <a:rPr lang="en-US" sz="2400" dirty="0">
                <a:ea typeface="ＭＳ Ｐゴシック" panose="020B0600070205080204" pitchFamily="34" charset="-128"/>
                <a:cs typeface="Courier New" panose="02070309020205020404" pitchFamily="49" charset="0"/>
              </a:rPr>
              <a:t> within a document.</a:t>
            </a: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A built-in function that does something with the document would appear as: </a:t>
            </a:r>
          </a:p>
          <a:p>
            <a:pPr marL="0" indent="0" algn="just">
              <a:spcBef>
                <a:spcPct val="30000"/>
              </a:spcBef>
              <a:spcAft>
                <a:spcPct val="30000"/>
              </a:spcAft>
              <a:buNone/>
            </a:pPr>
            <a:r>
              <a:rPr lang="en-US" sz="2400" dirty="0">
                <a:ea typeface="ＭＳ Ｐゴシック" panose="020B0600070205080204" pitchFamily="34" charset="-128"/>
                <a:cs typeface="Courier New" panose="02070309020205020404" pitchFamily="49" charset="0"/>
              </a:rPr>
              <a:t>	</a:t>
            </a:r>
            <a:r>
              <a:rPr lang="en-US" sz="2400" b="1" dirty="0" err="1">
                <a:latin typeface="Courier New" panose="02070309020205020404" pitchFamily="49" charset="0"/>
                <a:ea typeface="ＭＳ Ｐゴシック" panose="020B0600070205080204" pitchFamily="34" charset="-128"/>
                <a:cs typeface="Courier New" panose="02070309020205020404" pitchFamily="49" charset="0"/>
              </a:rPr>
              <a:t>document.write</a:t>
            </a:r>
            <a:r>
              <a:rPr lang="en-US" sz="2400" b="1" dirty="0">
                <a:latin typeface="Courier New" panose="02070309020205020404" pitchFamily="49" charset="0"/>
                <a:ea typeface="ＭＳ Ｐゴシック" panose="020B0600070205080204" pitchFamily="34" charset="-128"/>
                <a:cs typeface="Courier New" panose="02070309020205020404" pitchFamily="49" charset="0"/>
              </a:rPr>
              <a:t>(</a:t>
            </a:r>
            <a:r>
              <a:rPr lang="ja-JP" altLang="en-US" sz="24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400" b="1" dirty="0">
                <a:latin typeface="Courier New" panose="02070309020205020404" pitchFamily="49" charset="0"/>
                <a:ea typeface="ＭＳ Ｐゴシック" panose="020B0600070205080204" pitchFamily="34" charset="-128"/>
                <a:cs typeface="Courier New" panose="02070309020205020404" pitchFamily="49" charset="0"/>
              </a:rPr>
              <a:t>this is some text.</a:t>
            </a:r>
            <a:r>
              <a:rPr lang="ja-JP" altLang="en-US" sz="24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400" b="1" dirty="0">
                <a:latin typeface="Courier New" panose="02070309020205020404" pitchFamily="49" charset="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The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window</a:t>
            </a:r>
            <a:r>
              <a:rPr lang="en-US" sz="2400" dirty="0">
                <a:ea typeface="ＭＳ Ｐゴシック" panose="020B0600070205080204" pitchFamily="34" charset="-128"/>
                <a:cs typeface="Courier New" panose="02070309020205020404" pitchFamily="49" charset="0"/>
              </a:rPr>
              <a:t> root along with the document has several built-in functions that are useful for manipulating viewing areas of a web </a:t>
            </a:r>
            <a:r>
              <a:rPr lang="en-US" sz="2400" dirty="0" smtClean="0">
                <a:ea typeface="ＭＳ Ｐゴシック" panose="020B0600070205080204" pitchFamily="34" charset="-128"/>
                <a:cs typeface="Courier New" panose="02070309020205020404" pitchFamily="49" charset="0"/>
              </a:rPr>
              <a:t>page.  </a:t>
            </a:r>
            <a:endParaRPr 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8196" name="Text Box 6"/>
          <p:cNvSpPr txBox="1">
            <a:spLocks noChangeArrowheads="1"/>
          </p:cNvSpPr>
          <p:nvPr/>
        </p:nvSpPr>
        <p:spPr bwMode="auto">
          <a:xfrm>
            <a:off x="374239" y="181229"/>
            <a:ext cx="8445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The Document Object Model</a:t>
            </a:r>
          </a:p>
        </p:txBody>
      </p:sp>
      <p:sp>
        <p:nvSpPr>
          <p:cNvPr id="2" name="Footer Placeholder 1"/>
          <p:cNvSpPr>
            <a:spLocks noGrp="1"/>
          </p:cNvSpPr>
          <p:nvPr>
            <p:ph type="ftr" sz="quarter" idx="11"/>
          </p:nvPr>
        </p:nvSpPr>
        <p:spPr>
          <a:xfrm>
            <a:off x="914399" y="6172200"/>
            <a:ext cx="7064477" cy="457200"/>
          </a:xfrm>
        </p:spPr>
        <p:txBody>
          <a:bodyPr/>
          <a:lstStyle/>
          <a:p>
            <a:r>
              <a:rPr lang="en-US" dirty="0" smtClean="0"/>
              <a:t>ICT453: Internet Technologies and Web Design - GTUC 2013 Delivery                #Lempogo Forgor</a:t>
            </a:r>
            <a:endParaRPr lang="ru-RU" dirty="0"/>
          </a:p>
        </p:txBody>
      </p:sp>
    </p:spTree>
    <p:extLst>
      <p:ext uri="{BB962C8B-B14F-4D97-AF65-F5344CB8AC3E}">
        <p14:creationId xmlns:p14="http://schemas.microsoft.com/office/powerpoint/2010/main" val="3533407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8940" y="107213"/>
            <a:ext cx="7772400" cy="526059"/>
          </a:xfrm>
        </p:spPr>
        <p:txBody>
          <a:bodyPr/>
          <a:lstStyle/>
          <a:p>
            <a:r>
              <a:rPr lang="en-US" altLang="en-US" dirty="0" smtClean="0"/>
              <a:t>Scripts vs. Programs</a:t>
            </a:r>
          </a:p>
        </p:txBody>
      </p:sp>
      <p:sp>
        <p:nvSpPr>
          <p:cNvPr id="4099" name="Rectangle 3"/>
          <p:cNvSpPr>
            <a:spLocks noGrp="1" noChangeArrowheads="1"/>
          </p:cNvSpPr>
          <p:nvPr>
            <p:ph type="body" idx="1"/>
          </p:nvPr>
        </p:nvSpPr>
        <p:spPr>
          <a:xfrm>
            <a:off x="0" y="859666"/>
            <a:ext cx="9001125" cy="5467392"/>
          </a:xfrm>
        </p:spPr>
        <p:txBody>
          <a:bodyPr/>
          <a:lstStyle/>
          <a:p>
            <a:pPr indent="0">
              <a:buFont typeface="Wingdings" panose="05000000000000000000" pitchFamily="2" charset="2"/>
              <a:buChar char="q"/>
            </a:pPr>
            <a:r>
              <a:rPr lang="en-US" altLang="en-US" sz="2400" dirty="0" smtClean="0"/>
              <a:t>A scripting language is a simple, </a:t>
            </a:r>
            <a:r>
              <a:rPr lang="en-US" altLang="en-US" sz="2400" u="sng" dirty="0" smtClean="0"/>
              <a:t>interpreted</a:t>
            </a:r>
            <a:r>
              <a:rPr lang="en-US" altLang="en-US" sz="2400" dirty="0" smtClean="0"/>
              <a:t> programming language:</a:t>
            </a:r>
          </a:p>
          <a:p>
            <a:pPr lvl="1" indent="0">
              <a:buFont typeface="Wingdings" panose="05000000000000000000" pitchFamily="2" charset="2"/>
              <a:buChar char="q"/>
            </a:pPr>
            <a:r>
              <a:rPr lang="en-US" altLang="en-US" sz="2400" dirty="0" smtClean="0"/>
              <a:t>scripts are embedded as plain text, interpreted by application</a:t>
            </a:r>
          </a:p>
          <a:p>
            <a:pPr lvl="1" indent="0">
              <a:buFont typeface="Wingdings" panose="05000000000000000000" pitchFamily="2" charset="2"/>
              <a:buChar char="q"/>
            </a:pPr>
            <a:endParaRPr lang="en-US" altLang="en-US" sz="800" dirty="0" smtClean="0"/>
          </a:p>
          <a:p>
            <a:pPr lvl="1" indent="0">
              <a:buFont typeface="Wingdings" panose="05000000000000000000" pitchFamily="2" charset="2"/>
              <a:buChar char="q"/>
            </a:pPr>
            <a:r>
              <a:rPr lang="en-US" altLang="en-US" sz="2400" i="1" dirty="0" smtClean="0"/>
              <a:t>simpler execution model:</a:t>
            </a:r>
            <a:r>
              <a:rPr lang="en-US" altLang="en-US" sz="2400" dirty="0" smtClean="0"/>
              <a:t> don't need compiler or development environment</a:t>
            </a:r>
          </a:p>
          <a:p>
            <a:pPr lvl="1" indent="0">
              <a:buFont typeface="Wingdings" panose="05000000000000000000" pitchFamily="2" charset="2"/>
              <a:buChar char="q"/>
            </a:pPr>
            <a:endParaRPr lang="en-US" altLang="en-US" sz="1000" dirty="0" smtClean="0"/>
          </a:p>
          <a:p>
            <a:pPr lvl="1" indent="0">
              <a:buFont typeface="Wingdings" panose="05000000000000000000" pitchFamily="2" charset="2"/>
              <a:buChar char="q"/>
            </a:pPr>
            <a:r>
              <a:rPr lang="en-US" altLang="en-US" sz="2400" i="1" dirty="0" smtClean="0"/>
              <a:t>saves bandwidth:</a:t>
            </a:r>
            <a:r>
              <a:rPr lang="en-US" altLang="en-US" sz="2400" dirty="0" smtClean="0"/>
              <a:t> source code is downloaded, not compiled executable</a:t>
            </a:r>
          </a:p>
          <a:p>
            <a:pPr lvl="1" indent="0">
              <a:buFont typeface="Wingdings" panose="05000000000000000000" pitchFamily="2" charset="2"/>
              <a:buChar char="q"/>
            </a:pPr>
            <a:endParaRPr lang="en-US" altLang="en-US" sz="1000" dirty="0" smtClean="0"/>
          </a:p>
          <a:p>
            <a:pPr lvl="1" indent="0">
              <a:buFont typeface="Wingdings" panose="05000000000000000000" pitchFamily="2" charset="2"/>
              <a:buChar char="q"/>
            </a:pPr>
            <a:r>
              <a:rPr lang="en-US" altLang="en-US" sz="2400" i="1" dirty="0" smtClean="0"/>
              <a:t>platform-independence:</a:t>
            </a:r>
            <a:r>
              <a:rPr lang="en-US" altLang="en-US" sz="2400" dirty="0" smtClean="0"/>
              <a:t> code interpreted by any script-enabled browser</a:t>
            </a:r>
          </a:p>
          <a:p>
            <a:pPr lvl="1" indent="0">
              <a:buFont typeface="Wingdings" panose="05000000000000000000" pitchFamily="2" charset="2"/>
              <a:buChar char="q"/>
            </a:pPr>
            <a:endParaRPr lang="en-US" altLang="en-US" sz="1000" dirty="0" smtClean="0"/>
          </a:p>
          <a:p>
            <a:pPr lvl="1" indent="0">
              <a:buFont typeface="Wingdings" panose="05000000000000000000" pitchFamily="2" charset="2"/>
              <a:buChar char="q"/>
            </a:pPr>
            <a:r>
              <a:rPr lang="en-US" altLang="en-US" sz="2400" i="1" dirty="0" smtClean="0"/>
              <a:t>but: </a:t>
            </a:r>
            <a:r>
              <a:rPr lang="en-US" altLang="en-US" sz="2400" dirty="0" smtClean="0"/>
              <a:t>slower than compiled code, not as powerful/full-featured</a:t>
            </a:r>
          </a:p>
        </p:txBody>
      </p:sp>
      <p:sp>
        <p:nvSpPr>
          <p:cNvPr id="2" name="Footer Placeholder 1"/>
          <p:cNvSpPr>
            <a:spLocks noGrp="1"/>
          </p:cNvSpPr>
          <p:nvPr>
            <p:ph type="ftr" sz="quarter" idx="11"/>
          </p:nvPr>
        </p:nvSpPr>
        <p:spPr>
          <a:xfrm>
            <a:off x="914400" y="6606861"/>
            <a:ext cx="7665541" cy="125569"/>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3242032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9219" name="Rectangle 9"/>
          <p:cNvSpPr>
            <a:spLocks noGrp="1" noChangeArrowheads="1"/>
          </p:cNvSpPr>
          <p:nvPr>
            <p:ph idx="1"/>
          </p:nvPr>
        </p:nvSpPr>
        <p:spPr bwMode="auto">
          <a:xfrm>
            <a:off x="335524" y="869892"/>
            <a:ext cx="8406581" cy="8891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Current browsers provide developer tools that can display a visual representation of a document</a:t>
            </a:r>
            <a:r>
              <a:rPr lang="ja-JP" altLang="en-US" sz="2400" dirty="0">
                <a:ea typeface="ＭＳ Ｐゴシック" panose="020B0600070205080204" pitchFamily="34" charset="-128"/>
                <a:cs typeface="Courier New" panose="02070309020205020404" pitchFamily="49" charset="0"/>
              </a:rPr>
              <a:t>’</a:t>
            </a:r>
            <a:r>
              <a:rPr lang="en-US" altLang="ja-JP" sz="2400" dirty="0">
                <a:ea typeface="ＭＳ Ｐゴシック" panose="020B0600070205080204" pitchFamily="34" charset="-128"/>
                <a:cs typeface="Courier New" panose="02070309020205020404" pitchFamily="49" charset="0"/>
              </a:rPr>
              <a:t>s DOM tree.  </a:t>
            </a:r>
          </a:p>
        </p:txBody>
      </p:sp>
      <p:sp>
        <p:nvSpPr>
          <p:cNvPr id="9220"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latin typeface="+mj-lt"/>
              </a:rPr>
              <a:t>Viewing A Document</a:t>
            </a:r>
            <a:r>
              <a:rPr lang="ja-JP" altLang="en-US" sz="4000" dirty="0">
                <a:solidFill>
                  <a:schemeClr val="tx1"/>
                </a:solidFill>
                <a:latin typeface="+mj-lt"/>
              </a:rPr>
              <a:t>’</a:t>
            </a:r>
            <a:r>
              <a:rPr lang="en-US" altLang="ja-JP" sz="4000" dirty="0">
                <a:solidFill>
                  <a:schemeClr val="tx1"/>
                </a:solidFill>
                <a:latin typeface="+mj-lt"/>
              </a:rPr>
              <a:t>s DOM Tree</a:t>
            </a:r>
            <a:endParaRPr lang="en-US" sz="4000" dirty="0">
              <a:solidFill>
                <a:schemeClr val="tx1"/>
              </a:solidFill>
              <a:latin typeface="+mj-lt"/>
            </a:endParaRPr>
          </a:p>
        </p:txBody>
      </p:sp>
      <p:sp>
        <p:nvSpPr>
          <p:cNvPr id="2" name="Footer Placeholder 1"/>
          <p:cNvSpPr>
            <a:spLocks noGrp="1"/>
          </p:cNvSpPr>
          <p:nvPr>
            <p:ph type="ftr" sz="quarter" idx="11"/>
          </p:nvPr>
        </p:nvSpPr>
        <p:spPr>
          <a:xfrm>
            <a:off x="988141" y="6422398"/>
            <a:ext cx="7462684" cy="457200"/>
          </a:xfrm>
        </p:spPr>
        <p:txBody>
          <a:bodyPr/>
          <a:lstStyle/>
          <a:p>
            <a:r>
              <a:rPr lang="en-US" dirty="0" smtClean="0"/>
              <a:t>ICT453: Internet Technologies and Web Design - GTUC 2013 Delivery                #Lempogo Forgor</a:t>
            </a:r>
            <a:endParaRPr lang="ru-RU" dirty="0"/>
          </a:p>
        </p:txBody>
      </p:sp>
      <p:sp>
        <p:nvSpPr>
          <p:cNvPr id="6" name="Rectangle 9"/>
          <p:cNvSpPr txBox="1">
            <a:spLocks noChangeArrowheads="1"/>
          </p:cNvSpPr>
          <p:nvPr/>
        </p:nvSpPr>
        <p:spPr bwMode="auto">
          <a:xfrm>
            <a:off x="344742" y="5717638"/>
            <a:ext cx="8406581" cy="85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algn="just">
              <a:spcBef>
                <a:spcPct val="30000"/>
              </a:spcBef>
              <a:spcAft>
                <a:spcPct val="30000"/>
              </a:spcAft>
              <a:buFont typeface="Wingdings" panose="05000000000000000000" pitchFamily="2" charset="2"/>
              <a:buChar char="q"/>
            </a:pPr>
            <a:r>
              <a:rPr lang="en-US" sz="1600" dirty="0" smtClean="0">
                <a:ea typeface="ＭＳ Ｐゴシック" panose="020B0600070205080204" pitchFamily="34" charset="-128"/>
                <a:cs typeface="Courier New" panose="02070309020205020404" pitchFamily="49" charset="0"/>
              </a:rPr>
              <a:t>NOTE: </a:t>
            </a:r>
          </a:p>
          <a:p>
            <a:pPr lvl="1" algn="just">
              <a:spcBef>
                <a:spcPct val="30000"/>
              </a:spcBef>
              <a:spcAft>
                <a:spcPct val="30000"/>
              </a:spcAft>
              <a:buFont typeface="Wingdings" panose="05000000000000000000" pitchFamily="2" charset="2"/>
              <a:buChar char="q"/>
            </a:pPr>
            <a:r>
              <a:rPr lang="en-US" sz="1600" dirty="0" smtClean="0">
                <a:ea typeface="ＭＳ Ｐゴシック" panose="020B0600070205080204" pitchFamily="34" charset="-128"/>
                <a:cs typeface="Courier New" panose="02070309020205020404" pitchFamily="49" charset="0"/>
              </a:rPr>
              <a:t>For </a:t>
            </a:r>
            <a:r>
              <a:rPr lang="en-US" sz="1600" dirty="0" err="1" smtClean="0">
                <a:ea typeface="ＭＳ Ｐゴシック" panose="020B0600070205080204" pitchFamily="34" charset="-128"/>
                <a:cs typeface="Courier New" panose="02070309020205020404" pitchFamily="49" charset="0"/>
              </a:rPr>
              <a:t>FireFox</a:t>
            </a:r>
            <a:r>
              <a:rPr lang="en-US" sz="1600" dirty="0" smtClean="0">
                <a:ea typeface="ＭＳ Ｐゴシック" panose="020B0600070205080204" pitchFamily="34" charset="-128"/>
                <a:cs typeface="Courier New" panose="02070309020205020404" pitchFamily="49" charset="0"/>
              </a:rPr>
              <a:t>, you must first install the DOM Inspector add-on available at: </a:t>
            </a:r>
            <a:r>
              <a:rPr lang="en-US" sz="1600" dirty="0" smtClean="0">
                <a:ea typeface="ＭＳ Ｐゴシック" panose="020B0600070205080204" pitchFamily="34" charset="-128"/>
                <a:cs typeface="Courier New" panose="02070309020205020404" pitchFamily="49" charset="0"/>
                <a:hlinkClick r:id="rId2"/>
              </a:rPr>
              <a:t>https://addons/mozilla/org/en-US/firefox/addon/dom-inspector-6622/</a:t>
            </a:r>
            <a:r>
              <a:rPr lang="en-US" sz="1600" dirty="0" smtClean="0">
                <a:ea typeface="ＭＳ Ｐゴシック" panose="020B0600070205080204" pitchFamily="34" charset="-128"/>
                <a:cs typeface="Courier New" panose="02070309020205020404" pitchFamily="49" charset="0"/>
              </a:rPr>
              <a:t>.</a:t>
            </a:r>
            <a:endParaRPr lang="en-US" sz="1600" dirty="0">
              <a:ea typeface="ＭＳ Ｐゴシック" panose="020B0600070205080204" pitchFamily="34" charset="-128"/>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7780224"/>
              </p:ext>
            </p:extLst>
          </p:nvPr>
        </p:nvGraphicFramePr>
        <p:xfrm>
          <a:off x="260861" y="1691581"/>
          <a:ext cx="8794649" cy="4089966"/>
        </p:xfrm>
        <a:graphic>
          <a:graphicData uri="http://schemas.openxmlformats.org/drawingml/2006/table">
            <a:tbl>
              <a:tblPr/>
              <a:tblGrid>
                <a:gridCol w="1403721"/>
                <a:gridCol w="7390928"/>
              </a:tblGrid>
              <a:tr h="372363">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Calibri" panose="020F0502020204030204" pitchFamily="34" charset="0"/>
                          <a:ea typeface="ＭＳ Ｐゴシック" panose="020B0600070205080204" pitchFamily="34" charset="-128"/>
                        </a:rPr>
                        <a:t>Browser</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Calibri" panose="020F0502020204030204" pitchFamily="34" charset="0"/>
                          <a:ea typeface="ＭＳ Ｐゴシック" panose="020B0600070205080204" pitchFamily="34" charset="-128"/>
                        </a:rPr>
                        <a:t>Command to display developer tools</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657112">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Chrome</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Windows/Linux: </a:t>
                      </a:r>
                      <a:r>
                        <a:rPr kumimoji="0" lang="en-US" sz="2000" b="0" i="1"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Control + Shift + 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Mac OS X: </a:t>
                      </a:r>
                      <a:r>
                        <a:rPr kumimoji="0" lang="en-US" sz="2000" b="0" i="1"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Command + Option + i</a:t>
                      </a:r>
                      <a:endPar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657112">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Firefox</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Windows/Linux: </a:t>
                      </a:r>
                      <a:r>
                        <a:rPr kumimoji="0" lang="en-US" sz="2000" b="0" i="1"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Control + Shift + 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Mac OS X: </a:t>
                      </a:r>
                      <a:r>
                        <a:rPr kumimoji="0" lang="en-US" sz="2000" b="0" i="1"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Command + Option + i</a:t>
                      </a:r>
                      <a:endPar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94266">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IE</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F12</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814818">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Opera</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Windows/Linux/Mac OS X: From View on tool bar select Developer Tools then select Opera </a:t>
                      </a:r>
                      <a:r>
                        <a:rPr kumimoji="0" lang="en-US" sz="2000" b="0" i="0" u="none" strike="noStrike" cap="none" normalizeH="0" baseline="0" dirty="0" err="1"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DragonFly</a:t>
                      </a:r>
                      <a:r>
                        <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 (Control + Shift + </a:t>
                      </a:r>
                      <a:r>
                        <a:rPr kumimoji="0" lang="en-US" sz="2000" b="0" i="0" u="none" strike="noStrike" cap="none" normalizeH="0" baseline="0" dirty="0" err="1"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i</a:t>
                      </a:r>
                      <a:r>
                        <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a:t>
                      </a:r>
                      <a:endPar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88534">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Safari</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lgn="l">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lgn="l">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lgn="l">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Windows/Linux/Mac OS X:  From Edit/Preferences/Advanced check </a:t>
                      </a:r>
                      <a:r>
                        <a:rPr kumimoji="0" lang="ja-JP" alt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ja-JP"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Show develop menu in menu bar</a:t>
                      </a:r>
                      <a:r>
                        <a:rPr kumimoji="0" lang="ja-JP" alt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ja-JP"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 – then select as needed</a:t>
                      </a:r>
                      <a:endParaRPr kumimoji="0" lang="en-US" sz="2000" b="0" i="0" u="none" strike="noStrike" cap="none" normalizeH="0" baseline="0" dirty="0" smtClean="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1781161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8" y="861297"/>
            <a:ext cx="8782665" cy="5473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="en"&gt;</a:t>
            </a:r>
          </a:p>
          <a:p>
            <a:r>
              <a:rPr lang="en-US" sz="2000" dirty="0">
                <a:solidFill>
                  <a:schemeClr val="bg1"/>
                </a:solidFill>
              </a:rPr>
              <a:t>&lt;head&gt;</a:t>
            </a:r>
          </a:p>
          <a:p>
            <a:r>
              <a:rPr lang="en-US" sz="2000" dirty="0">
                <a:solidFill>
                  <a:schemeClr val="bg1"/>
                </a:solidFill>
              </a:rPr>
              <a:t>&lt;title&gt; Basic DOM Tree Demonstration&lt;/title&gt;</a:t>
            </a:r>
          </a:p>
          <a:p>
            <a:r>
              <a:rPr lang="en-US" sz="2000" dirty="0">
                <a:solidFill>
                  <a:schemeClr val="bg1"/>
                </a:solidFill>
              </a:rPr>
              <a:t>&lt;/head&gt;</a:t>
            </a:r>
          </a:p>
          <a:p>
            <a:r>
              <a:rPr lang="en-US" sz="2000" dirty="0">
                <a:solidFill>
                  <a:schemeClr val="bg1"/>
                </a:solidFill>
              </a:rPr>
              <a:t>&lt;body&gt;</a:t>
            </a:r>
          </a:p>
          <a:p>
            <a:r>
              <a:rPr lang="en-US" sz="2000" dirty="0">
                <a:solidFill>
                  <a:schemeClr val="bg1"/>
                </a:solidFill>
              </a:rPr>
              <a:t>&lt;h1&gt; An HTML5 Page &lt;/h1&gt;</a:t>
            </a:r>
          </a:p>
          <a:p>
            <a:r>
              <a:rPr lang="en-US" sz="2000" dirty="0">
                <a:solidFill>
                  <a:schemeClr val="bg1"/>
                </a:solidFill>
              </a:rPr>
              <a:t>&lt;p&gt; This page contains some basic HTML5 elements. The </a:t>
            </a:r>
            <a:r>
              <a:rPr lang="en-US" sz="2000" dirty="0" err="1" smtClean="0">
                <a:solidFill>
                  <a:schemeClr val="bg1"/>
                </a:solidFill>
              </a:rPr>
              <a:t>DOMTree</a:t>
            </a:r>
            <a:r>
              <a:rPr lang="en-US" sz="2000" dirty="0" smtClean="0">
                <a:solidFill>
                  <a:schemeClr val="bg1"/>
                </a:solidFill>
              </a:rPr>
              <a:t> </a:t>
            </a:r>
            <a:r>
              <a:rPr lang="en-US" sz="2000" dirty="0">
                <a:solidFill>
                  <a:schemeClr val="bg1"/>
                </a:solidFill>
              </a:rPr>
              <a:t>of the document contains a DOM node for every element&lt;/p&gt;</a:t>
            </a:r>
          </a:p>
          <a:p>
            <a:r>
              <a:rPr lang="en-US" sz="2000" dirty="0">
                <a:solidFill>
                  <a:schemeClr val="bg1"/>
                </a:solidFill>
              </a:rPr>
              <a:t>&lt;p&gt; Here is an unordered list:&lt;/p&gt;</a:t>
            </a:r>
          </a:p>
          <a:p>
            <a:r>
              <a:rPr lang="en-US" sz="2000" dirty="0">
                <a:solidFill>
                  <a:schemeClr val="bg1"/>
                </a:solidFill>
              </a:rPr>
              <a:t>&lt;</a:t>
            </a:r>
            <a:r>
              <a:rPr lang="en-US" sz="2000" dirty="0" err="1">
                <a:solidFill>
                  <a:schemeClr val="bg1"/>
                </a:solidFill>
              </a:rPr>
              <a:t>ul</a:t>
            </a:r>
            <a:r>
              <a:rPr lang="en-US" sz="2000" dirty="0">
                <a:solidFill>
                  <a:schemeClr val="bg1"/>
                </a:solidFill>
              </a:rPr>
              <a:t>&gt;</a:t>
            </a:r>
          </a:p>
          <a:p>
            <a:r>
              <a:rPr lang="en-US" sz="2000" dirty="0">
                <a:solidFill>
                  <a:schemeClr val="bg1"/>
                </a:solidFill>
              </a:rPr>
              <a:t>&lt;li&gt; ICT 112 &lt;/li&gt;</a:t>
            </a:r>
          </a:p>
          <a:p>
            <a:r>
              <a:rPr lang="en-US" sz="2000" dirty="0">
                <a:solidFill>
                  <a:schemeClr val="bg1"/>
                </a:solidFill>
              </a:rPr>
              <a:t>&lt;li&gt; ICT 233 &lt;/li&gt;</a:t>
            </a:r>
          </a:p>
          <a:p>
            <a:r>
              <a:rPr lang="en-US" sz="2000" dirty="0">
                <a:solidFill>
                  <a:schemeClr val="bg1"/>
                </a:solidFill>
              </a:rPr>
              <a:t>&lt;li&gt; ICT 235 &lt;/li&gt;</a:t>
            </a:r>
          </a:p>
          <a:p>
            <a:r>
              <a:rPr lang="en-US" sz="2000" dirty="0">
                <a:solidFill>
                  <a:schemeClr val="bg1"/>
                </a:solidFill>
              </a:rPr>
              <a:t>&lt;/</a:t>
            </a:r>
            <a:r>
              <a:rPr lang="en-US" sz="2000" dirty="0" err="1">
                <a:solidFill>
                  <a:schemeClr val="bg1"/>
                </a:solidFill>
              </a:rPr>
              <a:t>ul</a:t>
            </a:r>
            <a:r>
              <a:rPr lang="en-US" sz="2000" dirty="0">
                <a:solidFill>
                  <a:schemeClr val="bg1"/>
                </a:solidFill>
              </a:rPr>
              <a:t>&gt;</a:t>
            </a:r>
          </a:p>
          <a:p>
            <a:r>
              <a:rPr lang="en-US" sz="2000" dirty="0">
                <a:solidFill>
                  <a:schemeClr val="bg1"/>
                </a:solidFill>
              </a:rPr>
              <a:t>&lt;/body&gt;</a:t>
            </a:r>
          </a:p>
          <a:p>
            <a:r>
              <a:rPr lang="en-US" sz="2000" dirty="0">
                <a:solidFill>
                  <a:schemeClr val="bg1"/>
                </a:solidFill>
              </a:rPr>
              <a:t>&lt;/html&gt;</a:t>
            </a:r>
            <a:endParaRPr lang="en-US" sz="2000" dirty="0">
              <a:solidFill>
                <a:schemeClr val="bg1"/>
              </a:solidFill>
            </a:endParaRPr>
          </a:p>
        </p:txBody>
      </p:sp>
      <p:sp>
        <p:nvSpPr>
          <p:cNvPr id="5"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latin typeface="+mj-lt"/>
              </a:rPr>
              <a:t>Viewing A Document</a:t>
            </a:r>
            <a:r>
              <a:rPr lang="ja-JP" altLang="en-US" sz="4000" dirty="0">
                <a:solidFill>
                  <a:schemeClr val="tx1"/>
                </a:solidFill>
                <a:latin typeface="+mj-lt"/>
              </a:rPr>
              <a:t>’</a:t>
            </a:r>
            <a:r>
              <a:rPr lang="en-US" altLang="ja-JP" sz="4000" dirty="0">
                <a:solidFill>
                  <a:schemeClr val="tx1"/>
                </a:solidFill>
                <a:latin typeface="+mj-lt"/>
              </a:rPr>
              <a:t>s DOM Tree</a:t>
            </a:r>
            <a:endParaRPr lang="en-US" sz="4000" dirty="0">
              <a:solidFill>
                <a:schemeClr val="tx1"/>
              </a:solidFill>
              <a:latin typeface="+mj-lt"/>
            </a:endParaRPr>
          </a:p>
        </p:txBody>
      </p:sp>
    </p:spTree>
    <p:extLst>
      <p:ext uri="{BB962C8B-B14F-4D97-AF65-F5344CB8AC3E}">
        <p14:creationId xmlns:p14="http://schemas.microsoft.com/office/powerpoint/2010/main" val="3804623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78" y="641269"/>
            <a:ext cx="8417245" cy="583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870155" y="6400800"/>
            <a:ext cx="8008374" cy="457200"/>
          </a:xfrm>
        </p:spPr>
        <p:txBody>
          <a:bodyPr/>
          <a:lstStyle/>
          <a:p>
            <a:r>
              <a:rPr lang="en-US" dirty="0" smtClean="0"/>
              <a:t>ICT453: Internet Technologies and Web Design - GTUC 2013 Delivery                #Lempogo Forgor</a:t>
            </a:r>
            <a:endParaRPr lang="ru-RU" dirty="0"/>
          </a:p>
        </p:txBody>
      </p:sp>
      <p:sp>
        <p:nvSpPr>
          <p:cNvPr id="4"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smtClean="0">
                <a:solidFill>
                  <a:schemeClr val="tx1"/>
                </a:solidFill>
                <a:latin typeface="+mj-lt"/>
              </a:rPr>
              <a:t>Chrome Example</a:t>
            </a:r>
            <a:endParaRPr lang="en-US" sz="4000" dirty="0">
              <a:solidFill>
                <a:schemeClr val="tx1"/>
              </a:solidFill>
              <a:latin typeface="+mj-lt"/>
            </a:endParaRPr>
          </a:p>
        </p:txBody>
      </p:sp>
    </p:spTree>
    <p:extLst>
      <p:ext uri="{BB962C8B-B14F-4D97-AF65-F5344CB8AC3E}">
        <p14:creationId xmlns:p14="http://schemas.microsoft.com/office/powerpoint/2010/main" val="3229951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24" y="728325"/>
            <a:ext cx="8301183" cy="567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914400" y="6400800"/>
            <a:ext cx="7315200" cy="457200"/>
          </a:xfrm>
        </p:spPr>
        <p:txBody>
          <a:bodyPr/>
          <a:lstStyle/>
          <a:p>
            <a:r>
              <a:rPr lang="en-US" smtClean="0"/>
              <a:t>ICT453: Internet Technologies and Web Design - GTUC 2013 Delivery                #Lempogo Forgor</a:t>
            </a:r>
            <a:endParaRPr lang="ru-RU"/>
          </a:p>
        </p:txBody>
      </p:sp>
      <p:sp>
        <p:nvSpPr>
          <p:cNvPr id="4"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smtClean="0">
                <a:solidFill>
                  <a:schemeClr val="tx1"/>
                </a:solidFill>
                <a:latin typeface="+mj-lt"/>
              </a:rPr>
              <a:t>Internet Explorer Example</a:t>
            </a:r>
            <a:endParaRPr lang="en-US" sz="4000" dirty="0">
              <a:solidFill>
                <a:schemeClr val="tx1"/>
              </a:solidFill>
              <a:latin typeface="+mj-lt"/>
            </a:endParaRPr>
          </a:p>
        </p:txBody>
      </p:sp>
    </p:spTree>
    <p:extLst>
      <p:ext uri="{BB962C8B-B14F-4D97-AF65-F5344CB8AC3E}">
        <p14:creationId xmlns:p14="http://schemas.microsoft.com/office/powerpoint/2010/main" val="4025581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60" y="759623"/>
            <a:ext cx="8322905" cy="56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870155" y="6400800"/>
            <a:ext cx="7683910" cy="457200"/>
          </a:xfrm>
        </p:spPr>
        <p:txBody>
          <a:bodyPr/>
          <a:lstStyle/>
          <a:p>
            <a:r>
              <a:rPr lang="en-US" dirty="0" smtClean="0"/>
              <a:t>ICT453: Internet Technologies and Web Design - GTUC 2013 Delivery                #Lempogo Forgor</a:t>
            </a:r>
            <a:endParaRPr lang="ru-RU" dirty="0"/>
          </a:p>
        </p:txBody>
      </p:sp>
      <p:sp>
        <p:nvSpPr>
          <p:cNvPr id="4"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smtClean="0">
                <a:solidFill>
                  <a:schemeClr val="tx1"/>
                </a:solidFill>
                <a:latin typeface="+mj-lt"/>
              </a:rPr>
              <a:t>Safari Example</a:t>
            </a:r>
            <a:endParaRPr lang="en-US" sz="4000" dirty="0">
              <a:solidFill>
                <a:schemeClr val="tx1"/>
              </a:solidFill>
              <a:latin typeface="+mj-lt"/>
            </a:endParaRPr>
          </a:p>
        </p:txBody>
      </p:sp>
    </p:spTree>
    <p:extLst>
      <p:ext uri="{BB962C8B-B14F-4D97-AF65-F5344CB8AC3E}">
        <p14:creationId xmlns:p14="http://schemas.microsoft.com/office/powerpoint/2010/main" val="2625979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23" y="716833"/>
            <a:ext cx="8415799" cy="568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914399" y="6406264"/>
            <a:ext cx="7344697" cy="457200"/>
          </a:xfrm>
        </p:spPr>
        <p:txBody>
          <a:bodyPr/>
          <a:lstStyle/>
          <a:p>
            <a:r>
              <a:rPr lang="en-US" smtClean="0"/>
              <a:t>ICT453: Internet Technologies and Web Design - GTUC 2013 Delivery                #Lempogo Forgor</a:t>
            </a:r>
            <a:endParaRPr lang="ru-RU"/>
          </a:p>
        </p:txBody>
      </p:sp>
      <p:sp>
        <p:nvSpPr>
          <p:cNvPr id="4"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smtClean="0">
                <a:solidFill>
                  <a:schemeClr val="tx1"/>
                </a:solidFill>
                <a:latin typeface="+mj-lt"/>
              </a:rPr>
              <a:t>Opera Example</a:t>
            </a:r>
            <a:endParaRPr lang="en-US" sz="4000" dirty="0">
              <a:solidFill>
                <a:schemeClr val="tx1"/>
              </a:solidFill>
              <a:latin typeface="+mj-lt"/>
            </a:endParaRPr>
          </a:p>
        </p:txBody>
      </p:sp>
    </p:spTree>
    <p:extLst>
      <p:ext uri="{BB962C8B-B14F-4D97-AF65-F5344CB8AC3E}">
        <p14:creationId xmlns:p14="http://schemas.microsoft.com/office/powerpoint/2010/main" val="1013717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17411" name="Rectangle 9"/>
          <p:cNvSpPr>
            <a:spLocks noGrp="1" noChangeArrowheads="1"/>
          </p:cNvSpPr>
          <p:nvPr>
            <p:ph idx="1"/>
          </p:nvPr>
        </p:nvSpPr>
        <p:spPr bwMode="auto">
          <a:xfrm>
            <a:off x="280219" y="1063727"/>
            <a:ext cx="8583561" cy="54550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cs typeface="Courier New" panose="02070309020205020404" pitchFamily="49" charset="0"/>
              </a:rPr>
              <a:t>A </a:t>
            </a:r>
            <a:r>
              <a:rPr lang="en-US" sz="2400" dirty="0">
                <a:ea typeface="ＭＳ Ｐゴシック" panose="020B0600070205080204" pitchFamily="34" charset="-128"/>
                <a:cs typeface="Courier New" panose="02070309020205020404" pitchFamily="49" charset="0"/>
              </a:rPr>
              <a:t>node in the DOM tree can be expanded and collapsed using the ► and ▼  arrows next to a given node</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The </a:t>
            </a:r>
            <a:r>
              <a:rPr lang="en-US" sz="2400" dirty="0">
                <a:latin typeface="Courier New" panose="02070309020205020404" pitchFamily="49" charset="0"/>
                <a:ea typeface="ＭＳ Ｐゴシック" panose="020B0600070205080204" pitchFamily="34" charset="-128"/>
                <a:cs typeface="Courier New" panose="02070309020205020404" pitchFamily="49" charset="0"/>
              </a:rPr>
              <a:t>html</a:t>
            </a:r>
            <a:r>
              <a:rPr lang="en-US" sz="2400" dirty="0">
                <a:ea typeface="ＭＳ Ｐゴシック" panose="020B0600070205080204" pitchFamily="34" charset="-128"/>
                <a:cs typeface="Courier New" panose="02070309020205020404" pitchFamily="49" charset="0"/>
              </a:rPr>
              <a:t> node is the root of the tree since it has no parent</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smtClean="0">
                <a:ea typeface="ＭＳ Ｐゴシック" panose="020B0600070205080204" pitchFamily="34" charset="-128"/>
                <a:cs typeface="Courier New" panose="02070309020205020404" pitchFamily="49" charset="0"/>
              </a:rPr>
              <a:t>Notice </a:t>
            </a:r>
            <a:r>
              <a:rPr lang="en-US" sz="2400" dirty="0">
                <a:ea typeface="ＭＳ Ｐゴシック" panose="020B0600070205080204" pitchFamily="34" charset="-128"/>
                <a:cs typeface="Courier New" panose="02070309020205020404" pitchFamily="49" charset="0"/>
              </a:rPr>
              <a:t>in the </a:t>
            </a:r>
            <a:r>
              <a:rPr lang="en-US" sz="2400" dirty="0" smtClean="0">
                <a:ea typeface="ＭＳ Ｐゴシック" panose="020B0600070205080204" pitchFamily="34" charset="-128"/>
                <a:cs typeface="Courier New" panose="02070309020205020404" pitchFamily="49" charset="0"/>
              </a:rPr>
              <a:t>example, </a:t>
            </a:r>
            <a:r>
              <a:rPr lang="en-US" sz="2400" dirty="0">
                <a:ea typeface="ＭＳ Ｐゴシック" panose="020B0600070205080204" pitchFamily="34" charset="-128"/>
                <a:cs typeface="Courier New" panose="02070309020205020404" pitchFamily="49" charset="0"/>
              </a:rPr>
              <a:t>that if the cursor is placed on the html node, the entire document is highlighted in the top window</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0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400" dirty="0">
                <a:ea typeface="ＭＳ Ｐゴシック" panose="020B0600070205080204" pitchFamily="34" charset="-128"/>
                <a:cs typeface="Courier New" panose="02070309020205020404" pitchFamily="49" charset="0"/>
              </a:rPr>
              <a:t>When you select a node in the left side of the developer’s tools Elements tab, the node’s details are displayed in the right side</a:t>
            </a:r>
            <a:r>
              <a:rPr lang="en-US" sz="24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r>
              <a:rPr lang="en-US" altLang="ja-JP" sz="2400" dirty="0" smtClean="0">
                <a:cs typeface="Courier New" panose="02070309020205020404" pitchFamily="49" charset="0"/>
              </a:rPr>
              <a:t>The </a:t>
            </a:r>
            <a:r>
              <a:rPr lang="en-US" altLang="ja-JP" sz="2400" dirty="0">
                <a:cs typeface="Courier New" panose="02070309020205020404" pitchFamily="49" charset="0"/>
              </a:rPr>
              <a:t>developer tools in each browser </a:t>
            </a:r>
            <a:r>
              <a:rPr lang="en-US" altLang="ja-JP" sz="2400" dirty="0" smtClean="0">
                <a:cs typeface="Courier New" panose="02070309020205020404" pitchFamily="49" charset="0"/>
              </a:rPr>
              <a:t>allow </a:t>
            </a:r>
            <a:r>
              <a:rPr lang="en-US" altLang="ja-JP" sz="2400" dirty="0">
                <a:cs typeface="Courier New" panose="02070309020205020404" pitchFamily="49" charset="0"/>
              </a:rPr>
              <a:t>you to view and modify styles, view and debug </a:t>
            </a:r>
            <a:r>
              <a:rPr lang="en-US" altLang="ja-JP" sz="2400" dirty="0" err="1" smtClean="0">
                <a:cs typeface="Courier New" panose="02070309020205020404" pitchFamily="49" charset="0"/>
              </a:rPr>
              <a:t>JavaScripts</a:t>
            </a:r>
            <a:r>
              <a:rPr lang="en-US" altLang="ja-JP" sz="2400" dirty="0" smtClean="0">
                <a:cs typeface="Courier New" panose="02070309020205020404" pitchFamily="49" charset="0"/>
              </a:rPr>
              <a:t>.</a:t>
            </a:r>
            <a:endParaRPr lang="en-US" altLang="ja-JP" sz="2400" dirty="0">
              <a:cs typeface="Courier New" panose="02070309020205020404" pitchFamily="49" charset="0"/>
            </a:endParaRPr>
          </a:p>
          <a:p>
            <a:pPr algn="just">
              <a:spcBef>
                <a:spcPct val="30000"/>
              </a:spcBef>
              <a:spcAft>
                <a:spcPct val="30000"/>
              </a:spcAft>
              <a:buFont typeface="Wingdings" panose="05000000000000000000" pitchFamily="2" charset="2"/>
              <a:buChar char="q"/>
            </a:pPr>
            <a:endParaRPr lang="en-US" sz="24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endParaRPr lang="en-US" sz="2400" dirty="0">
              <a:ea typeface="ＭＳ Ｐゴシック" panose="020B0600070205080204" pitchFamily="34" charset="-128"/>
              <a:cs typeface="Courier New" panose="02070309020205020404" pitchFamily="49" charset="0"/>
            </a:endParaRPr>
          </a:p>
        </p:txBody>
      </p:sp>
      <p:sp>
        <p:nvSpPr>
          <p:cNvPr id="17412" name="Text Box 6"/>
          <p:cNvSpPr txBox="1">
            <a:spLocks noChangeArrowheads="1"/>
          </p:cNvSpPr>
          <p:nvPr/>
        </p:nvSpPr>
        <p:spPr bwMode="auto">
          <a:xfrm>
            <a:off x="142260" y="181229"/>
            <a:ext cx="87805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Viewing A Document</a:t>
            </a:r>
            <a:r>
              <a:rPr lang="ja-JP" altLang="en-US" sz="4000" dirty="0">
                <a:solidFill>
                  <a:schemeClr val="tx1"/>
                </a:solidFill>
              </a:rPr>
              <a:t>’</a:t>
            </a:r>
            <a:r>
              <a:rPr lang="en-US" altLang="ja-JP" sz="4000" dirty="0">
                <a:solidFill>
                  <a:schemeClr val="tx1"/>
                </a:solidFill>
              </a:rPr>
              <a:t>s DOM Tree</a:t>
            </a:r>
            <a:endParaRPr lang="en-US" sz="4000" dirty="0">
              <a:solidFill>
                <a:schemeClr val="tx1"/>
              </a:solidFill>
            </a:endParaRPr>
          </a:p>
        </p:txBody>
      </p:sp>
      <p:sp>
        <p:nvSpPr>
          <p:cNvPr id="2" name="Footer Placeholder 1"/>
          <p:cNvSpPr>
            <a:spLocks noGrp="1"/>
          </p:cNvSpPr>
          <p:nvPr>
            <p:ph type="ftr" sz="quarter" idx="11"/>
          </p:nvPr>
        </p:nvSpPr>
        <p:spPr>
          <a:xfrm>
            <a:off x="907026" y="6400800"/>
            <a:ext cx="7329948" cy="457200"/>
          </a:xfrm>
        </p:spPr>
        <p:txBody>
          <a:bodyPr/>
          <a:lstStyle/>
          <a:p>
            <a:r>
              <a:rPr lang="en-US" smtClean="0"/>
              <a:t>ICT453: Internet Technologies and Web Design - GTUC 2013 Delivery                #Lempogo Forgor</a:t>
            </a:r>
            <a:endParaRPr lang="ru-RU"/>
          </a:p>
        </p:txBody>
      </p:sp>
    </p:spTree>
    <p:extLst>
      <p:ext uri="{BB962C8B-B14F-4D97-AF65-F5344CB8AC3E}">
        <p14:creationId xmlns:p14="http://schemas.microsoft.com/office/powerpoint/2010/main" val="1337249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2090" y="716834"/>
            <a:ext cx="8782665" cy="59400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title&gt; Open Another Page&lt;/title&gt;</a:t>
            </a:r>
          </a:p>
          <a:p>
            <a:r>
              <a:rPr lang="en-US" sz="2000" dirty="0">
                <a:solidFill>
                  <a:schemeClr val="bg1"/>
                </a:solidFill>
              </a:rPr>
              <a:t>&lt;style type="text/</a:t>
            </a:r>
            <a:r>
              <a:rPr lang="en-US" sz="2000" dirty="0" err="1">
                <a:solidFill>
                  <a:schemeClr val="bg1"/>
                </a:solidFill>
              </a:rPr>
              <a:t>css</a:t>
            </a:r>
            <a:r>
              <a:rPr lang="en-US" sz="2000" dirty="0">
                <a:solidFill>
                  <a:schemeClr val="bg1"/>
                </a:solidFill>
              </a:rPr>
              <a:t>"&gt;</a:t>
            </a:r>
          </a:p>
          <a:p>
            <a:r>
              <a:rPr lang="en-US" sz="2000" dirty="0">
                <a:solidFill>
                  <a:schemeClr val="bg1"/>
                </a:solidFill>
              </a:rPr>
              <a:t>div </a:t>
            </a:r>
            <a:r>
              <a:rPr lang="en-US" sz="2000" dirty="0" smtClean="0">
                <a:solidFill>
                  <a:schemeClr val="bg1"/>
                </a:solidFill>
              </a:rPr>
              <a:t>{ margin:0 </a:t>
            </a:r>
            <a:r>
              <a:rPr lang="en-US" sz="2000" dirty="0">
                <a:solidFill>
                  <a:schemeClr val="bg1"/>
                </a:solidFill>
              </a:rPr>
              <a:t>20% 0 20</a:t>
            </a:r>
            <a:r>
              <a:rPr lang="en-US" sz="2000" dirty="0" smtClean="0">
                <a:solidFill>
                  <a:schemeClr val="bg1"/>
                </a:solidFill>
              </a:rPr>
              <a:t>%; background</a:t>
            </a:r>
            <a:r>
              <a:rPr lang="en-US" sz="2000" dirty="0">
                <a:solidFill>
                  <a:schemeClr val="bg1"/>
                </a:solidFill>
              </a:rPr>
              <a:t>:#908333</a:t>
            </a:r>
            <a:r>
              <a:rPr lang="en-US" sz="2000" dirty="0" smtClean="0">
                <a:solidFill>
                  <a:schemeClr val="bg1"/>
                </a:solidFill>
              </a:rPr>
              <a:t>; }</a:t>
            </a:r>
            <a:endParaRPr lang="en-US" sz="2000" dirty="0">
              <a:solidFill>
                <a:schemeClr val="bg1"/>
              </a:solidFill>
            </a:endParaRPr>
          </a:p>
          <a:p>
            <a:r>
              <a:rPr lang="en-US" sz="2000" dirty="0">
                <a:solidFill>
                  <a:schemeClr val="bg1"/>
                </a:solidFill>
              </a:rPr>
              <a:t>a </a:t>
            </a:r>
            <a:r>
              <a:rPr lang="en-US" sz="2000" dirty="0" smtClean="0">
                <a:solidFill>
                  <a:schemeClr val="bg1"/>
                </a:solidFill>
              </a:rPr>
              <a:t>{ </a:t>
            </a:r>
            <a:r>
              <a:rPr lang="en-US" sz="2000" dirty="0" err="1" smtClean="0">
                <a:solidFill>
                  <a:schemeClr val="bg1"/>
                </a:solidFill>
              </a:rPr>
              <a:t>text-decoration:none</a:t>
            </a:r>
            <a:r>
              <a:rPr lang="en-US" sz="2000" dirty="0" smtClean="0">
                <a:solidFill>
                  <a:schemeClr val="bg1"/>
                </a:solidFill>
              </a:rPr>
              <a:t>; }</a:t>
            </a:r>
            <a:endParaRPr lang="en-US" sz="2000" dirty="0">
              <a:solidFill>
                <a:schemeClr val="bg1"/>
              </a:solidFill>
            </a:endParaRPr>
          </a:p>
          <a:p>
            <a:r>
              <a:rPr lang="en-US" sz="2000" dirty="0">
                <a:solidFill>
                  <a:schemeClr val="bg1"/>
                </a:solidFill>
              </a:rPr>
              <a:t>h1 </a:t>
            </a:r>
            <a:r>
              <a:rPr lang="en-US" sz="2000" dirty="0" smtClean="0">
                <a:solidFill>
                  <a:schemeClr val="bg1"/>
                </a:solidFill>
              </a:rPr>
              <a:t>{ </a:t>
            </a:r>
            <a:r>
              <a:rPr lang="en-US" sz="2000" dirty="0" err="1" smtClean="0">
                <a:solidFill>
                  <a:schemeClr val="bg1"/>
                </a:solidFill>
              </a:rPr>
              <a:t>text-align:center</a:t>
            </a:r>
            <a:r>
              <a:rPr lang="en-US" sz="2000" dirty="0" smtClean="0">
                <a:solidFill>
                  <a:schemeClr val="bg1"/>
                </a:solidFill>
              </a:rPr>
              <a:t>; }</a:t>
            </a:r>
            <a:endParaRPr lang="en-US" sz="2000" dirty="0">
              <a:solidFill>
                <a:schemeClr val="bg1"/>
              </a:solidFill>
            </a:endParaRPr>
          </a:p>
          <a:p>
            <a:r>
              <a:rPr lang="en-US" sz="2000" dirty="0">
                <a:solidFill>
                  <a:schemeClr val="bg1"/>
                </a:solidFill>
              </a:rPr>
              <a:t>&lt;/style&gt;</a:t>
            </a:r>
          </a:p>
          <a:p>
            <a:r>
              <a:rPr lang="en-US" sz="2000" dirty="0">
                <a:solidFill>
                  <a:schemeClr val="bg1"/>
                </a:solidFill>
              </a:rPr>
              <a:t>&lt;/head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&lt;div</a:t>
            </a:r>
            <a:r>
              <a:rPr lang="en-US" sz="2000" dirty="0" smtClean="0">
                <a:solidFill>
                  <a:schemeClr val="bg1"/>
                </a:solidFill>
              </a:rPr>
              <a:t>&gt; &lt;</a:t>
            </a:r>
            <a:r>
              <a:rPr lang="en-US" sz="2000" dirty="0">
                <a:solidFill>
                  <a:schemeClr val="bg1"/>
                </a:solidFill>
              </a:rPr>
              <a:t>h1&gt; &lt;a </a:t>
            </a:r>
            <a:r>
              <a:rPr lang="en-US" sz="2000" dirty="0" err="1">
                <a:solidFill>
                  <a:schemeClr val="bg1"/>
                </a:solidFill>
              </a:rPr>
              <a:t>href</a:t>
            </a:r>
            <a:r>
              <a:rPr lang="en-US" sz="2000" dirty="0">
                <a:solidFill>
                  <a:schemeClr val="bg1"/>
                </a:solidFill>
              </a:rPr>
              <a:t>="#" </a:t>
            </a:r>
            <a:r>
              <a:rPr lang="en-US" sz="2000" dirty="0" err="1">
                <a:solidFill>
                  <a:schemeClr val="bg1"/>
                </a:solidFill>
              </a:rPr>
              <a:t>onClick</a:t>
            </a:r>
            <a:r>
              <a:rPr lang="en-US" sz="2000" dirty="0">
                <a:solidFill>
                  <a:schemeClr val="bg1"/>
                </a:solidFill>
              </a:rPr>
              <a:t>="</a:t>
            </a:r>
            <a:r>
              <a:rPr lang="en-US" sz="2000" dirty="0" err="1">
                <a:solidFill>
                  <a:schemeClr val="bg1"/>
                </a:solidFill>
              </a:rPr>
              <a:t>someOtherWindow</a:t>
            </a:r>
            <a:r>
              <a:rPr lang="en-US" sz="2000" dirty="0">
                <a:solidFill>
                  <a:schemeClr val="bg1"/>
                </a:solidFill>
              </a:rPr>
              <a:t>()"&gt; Click to open New Window &lt;/a&gt; &lt;/h1&gt;</a:t>
            </a:r>
          </a:p>
          <a:p>
            <a:r>
              <a:rPr lang="en-US" sz="2000" dirty="0">
                <a:solidFill>
                  <a:schemeClr val="bg1"/>
                </a:solidFill>
              </a:rPr>
              <a:t>&lt;script type="text/</a:t>
            </a:r>
            <a:r>
              <a:rPr lang="en-US" sz="2000" dirty="0" err="1">
                <a:solidFill>
                  <a:schemeClr val="bg1"/>
                </a:solidFill>
              </a:rPr>
              <a:t>javascript</a:t>
            </a:r>
            <a:r>
              <a:rPr lang="en-US" sz="2000" dirty="0">
                <a:solidFill>
                  <a:schemeClr val="bg1"/>
                </a:solidFill>
              </a:rPr>
              <a:t>"&gt;</a:t>
            </a:r>
          </a:p>
          <a:p>
            <a:r>
              <a:rPr lang="en-US" sz="2000" dirty="0">
                <a:solidFill>
                  <a:schemeClr val="bg1"/>
                </a:solidFill>
              </a:rPr>
              <a:t>function </a:t>
            </a:r>
            <a:r>
              <a:rPr lang="en-US" sz="2000" dirty="0" err="1">
                <a:solidFill>
                  <a:schemeClr val="bg1"/>
                </a:solidFill>
              </a:rPr>
              <a:t>someOtherWindow</a:t>
            </a:r>
            <a:r>
              <a:rPr lang="en-US" sz="2000" dirty="0">
                <a:solidFill>
                  <a:schemeClr val="bg1"/>
                </a:solidFill>
              </a:rPr>
              <a:t>()</a:t>
            </a:r>
          </a:p>
          <a:p>
            <a:r>
              <a:rPr lang="en-US" sz="2000" dirty="0">
                <a:solidFill>
                  <a:schemeClr val="bg1"/>
                </a:solidFill>
              </a:rPr>
              <a:t>{</a:t>
            </a:r>
          </a:p>
          <a:p>
            <a:r>
              <a:rPr lang="en-US" sz="2000" dirty="0" err="1">
                <a:solidFill>
                  <a:schemeClr val="bg1"/>
                </a:solidFill>
              </a:rPr>
              <a:t>window.open</a:t>
            </a:r>
            <a:r>
              <a:rPr lang="en-US" sz="2000" dirty="0">
                <a:solidFill>
                  <a:schemeClr val="bg1"/>
                </a:solidFill>
              </a:rPr>
              <a:t>("java3.html", "New Page", "width=400, height=200");</a:t>
            </a:r>
          </a:p>
          <a:p>
            <a:r>
              <a:rPr lang="en-US" sz="2000" dirty="0">
                <a:solidFill>
                  <a:schemeClr val="bg1"/>
                </a:solidFill>
              </a:rPr>
              <a:t>}</a:t>
            </a:r>
          </a:p>
          <a:p>
            <a:r>
              <a:rPr lang="en-US" sz="2000" dirty="0">
                <a:solidFill>
                  <a:schemeClr val="bg1"/>
                </a:solidFill>
              </a:rPr>
              <a:t>&lt;/script</a:t>
            </a:r>
            <a:r>
              <a:rPr lang="en-US" sz="2000" dirty="0" smtClean="0">
                <a:solidFill>
                  <a:schemeClr val="bg1"/>
                </a:solidFill>
              </a:rPr>
              <a:t>&gt;</a:t>
            </a:r>
            <a:endParaRPr lang="en-US" sz="2000" dirty="0">
              <a:solidFill>
                <a:schemeClr val="bg1"/>
              </a:solidFill>
            </a:endParaRPr>
          </a:p>
          <a:p>
            <a:r>
              <a:rPr lang="en-US" sz="2000" dirty="0">
                <a:solidFill>
                  <a:schemeClr val="bg1"/>
                </a:solidFill>
              </a:rPr>
              <a:t>&lt;</a:t>
            </a:r>
            <a:r>
              <a:rPr lang="en-US" sz="2000" dirty="0" err="1">
                <a:solidFill>
                  <a:schemeClr val="bg1"/>
                </a:solidFill>
              </a:rPr>
              <a:t>ul</a:t>
            </a:r>
            <a:r>
              <a:rPr lang="en-US" sz="2000" dirty="0" smtClean="0">
                <a:solidFill>
                  <a:schemeClr val="bg1"/>
                </a:solidFill>
              </a:rPr>
              <a:t>&gt; &lt;</a:t>
            </a:r>
            <a:r>
              <a:rPr lang="en-US" sz="2000" dirty="0">
                <a:solidFill>
                  <a:schemeClr val="bg1"/>
                </a:solidFill>
              </a:rPr>
              <a:t>li&gt; ICT 112 &lt;/li</a:t>
            </a:r>
            <a:r>
              <a:rPr lang="en-US" sz="2000" dirty="0" smtClean="0">
                <a:solidFill>
                  <a:schemeClr val="bg1"/>
                </a:solidFill>
              </a:rPr>
              <a:t>&gt; &lt;</a:t>
            </a:r>
            <a:r>
              <a:rPr lang="en-US" sz="2000" dirty="0">
                <a:solidFill>
                  <a:schemeClr val="bg1"/>
                </a:solidFill>
              </a:rPr>
              <a:t>li&gt; ICT 233 &lt;/li</a:t>
            </a:r>
            <a:r>
              <a:rPr lang="en-US" sz="2000" dirty="0" smtClean="0">
                <a:solidFill>
                  <a:schemeClr val="bg1"/>
                </a:solidFill>
              </a:rPr>
              <a:t>&gt; &lt;</a:t>
            </a:r>
            <a:r>
              <a:rPr lang="en-US" sz="2000" dirty="0">
                <a:solidFill>
                  <a:schemeClr val="bg1"/>
                </a:solidFill>
              </a:rPr>
              <a:t>li&gt; ICT 235 &lt;/li</a:t>
            </a:r>
            <a:r>
              <a:rPr lang="en-US" sz="2000" dirty="0" smtClean="0">
                <a:solidFill>
                  <a:schemeClr val="bg1"/>
                </a:solidFill>
              </a:rPr>
              <a:t>&gt; &lt;/</a:t>
            </a:r>
            <a:r>
              <a:rPr lang="en-US" sz="2000" dirty="0" err="1">
                <a:solidFill>
                  <a:schemeClr val="bg1"/>
                </a:solidFill>
              </a:rPr>
              <a:t>ul</a:t>
            </a:r>
            <a:r>
              <a:rPr lang="en-US" sz="2000" dirty="0">
                <a:solidFill>
                  <a:schemeClr val="bg1"/>
                </a:solidFill>
              </a:rPr>
              <a:t>&gt;</a:t>
            </a:r>
          </a:p>
          <a:p>
            <a:r>
              <a:rPr lang="en-US" sz="2000" dirty="0">
                <a:solidFill>
                  <a:schemeClr val="bg1"/>
                </a:solidFill>
              </a:rPr>
              <a:t>&lt;/div&gt;</a:t>
            </a:r>
          </a:p>
          <a:p>
            <a:r>
              <a:rPr lang="en-US" sz="2000" dirty="0">
                <a:solidFill>
                  <a:schemeClr val="bg1"/>
                </a:solidFill>
              </a:rPr>
              <a:t>&lt;/body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smtClean="0">
                <a:solidFill>
                  <a:schemeClr val="tx1"/>
                </a:solidFill>
                <a:latin typeface="+mj-lt"/>
              </a:rPr>
              <a:t>DOM Example</a:t>
            </a:r>
            <a:endParaRPr lang="en-US" sz="4000" dirty="0">
              <a:solidFill>
                <a:schemeClr val="tx1"/>
              </a:solidFill>
              <a:latin typeface="+mj-lt"/>
            </a:endParaRPr>
          </a:p>
        </p:txBody>
      </p:sp>
    </p:spTree>
    <p:extLst>
      <p:ext uri="{BB962C8B-B14F-4D97-AF65-F5344CB8AC3E}">
        <p14:creationId xmlns:p14="http://schemas.microsoft.com/office/powerpoint/2010/main" val="392620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8" y="861297"/>
            <a:ext cx="8782665" cy="56323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="en"&gt;</a:t>
            </a:r>
          </a:p>
          <a:p>
            <a:r>
              <a:rPr lang="en-US" sz="2000" dirty="0">
                <a:solidFill>
                  <a:schemeClr val="bg1"/>
                </a:solidFill>
              </a:rPr>
              <a:t>&lt;head</a:t>
            </a:r>
            <a:r>
              <a:rPr lang="en-US" sz="2000" dirty="0" smtClean="0">
                <a:solidFill>
                  <a:schemeClr val="bg1"/>
                </a:solidFill>
              </a:rPr>
              <a:t>&gt;&lt;</a:t>
            </a:r>
            <a:r>
              <a:rPr lang="en-US" sz="2000" dirty="0">
                <a:solidFill>
                  <a:schemeClr val="bg1"/>
                </a:solidFill>
              </a:rPr>
              <a:t>title&gt; Basic DOM Tree Demonstration&lt;/title</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&lt;h1&gt; An HTML5 Page &lt;/h1&gt;</a:t>
            </a:r>
          </a:p>
          <a:p>
            <a:r>
              <a:rPr lang="en-US" sz="2000" dirty="0">
                <a:solidFill>
                  <a:schemeClr val="bg1"/>
                </a:solidFill>
              </a:rPr>
              <a:t>&lt;p&gt; This page contains some basic HTML5 elements. The </a:t>
            </a:r>
            <a:r>
              <a:rPr lang="en-US" sz="2000" dirty="0" err="1" smtClean="0">
                <a:solidFill>
                  <a:schemeClr val="bg1"/>
                </a:solidFill>
              </a:rPr>
              <a:t>DOMTree</a:t>
            </a:r>
            <a:r>
              <a:rPr lang="en-US" sz="2000" dirty="0" smtClean="0">
                <a:solidFill>
                  <a:schemeClr val="bg1"/>
                </a:solidFill>
              </a:rPr>
              <a:t> </a:t>
            </a:r>
            <a:r>
              <a:rPr lang="en-US" sz="2000" dirty="0">
                <a:solidFill>
                  <a:schemeClr val="bg1"/>
                </a:solidFill>
              </a:rPr>
              <a:t>of the document contains a DOM node for every element&lt;/p&gt;</a:t>
            </a:r>
          </a:p>
          <a:p>
            <a:r>
              <a:rPr lang="en-US" sz="2000" dirty="0">
                <a:solidFill>
                  <a:schemeClr val="bg1"/>
                </a:solidFill>
              </a:rPr>
              <a:t>&lt;p&gt; Here is an unordered list:&lt;/p</a:t>
            </a:r>
            <a:r>
              <a:rPr lang="en-US" sz="2000" dirty="0" smtClean="0">
                <a:solidFill>
                  <a:schemeClr val="bg1"/>
                </a:solidFill>
              </a:rPr>
              <a:t>&gt;</a:t>
            </a:r>
          </a:p>
          <a:p>
            <a:r>
              <a:rPr lang="en-US" sz="2000" dirty="0" smtClean="0">
                <a:solidFill>
                  <a:schemeClr val="bg1"/>
                </a:solidFill>
              </a:rPr>
              <a:t>&lt;</a:t>
            </a:r>
            <a:r>
              <a:rPr lang="en-US" sz="2000" dirty="0" err="1">
                <a:solidFill>
                  <a:schemeClr val="bg1"/>
                </a:solidFill>
              </a:rPr>
              <a:t>ul</a:t>
            </a:r>
            <a:r>
              <a:rPr lang="en-US" sz="2000" dirty="0" smtClean="0">
                <a:solidFill>
                  <a:schemeClr val="bg1"/>
                </a:solidFill>
              </a:rPr>
              <a:t>&gt;&lt;</a:t>
            </a:r>
            <a:r>
              <a:rPr lang="en-US" sz="2000" dirty="0">
                <a:solidFill>
                  <a:schemeClr val="bg1"/>
                </a:solidFill>
              </a:rPr>
              <a:t>li&gt; ICT 112 &lt;/li</a:t>
            </a:r>
            <a:r>
              <a:rPr lang="en-US" sz="2000" dirty="0" smtClean="0">
                <a:solidFill>
                  <a:schemeClr val="bg1"/>
                </a:solidFill>
              </a:rPr>
              <a:t>&gt; &lt;</a:t>
            </a:r>
            <a:r>
              <a:rPr lang="en-US" sz="2000" dirty="0">
                <a:solidFill>
                  <a:schemeClr val="bg1"/>
                </a:solidFill>
              </a:rPr>
              <a:t>li&gt; ICT 233 &lt;/li</a:t>
            </a:r>
            <a:r>
              <a:rPr lang="en-US" sz="2000" dirty="0" smtClean="0">
                <a:solidFill>
                  <a:schemeClr val="bg1"/>
                </a:solidFill>
              </a:rPr>
              <a:t>&gt; &lt;</a:t>
            </a:r>
            <a:r>
              <a:rPr lang="en-US" sz="2000" dirty="0">
                <a:solidFill>
                  <a:schemeClr val="bg1"/>
                </a:solidFill>
              </a:rPr>
              <a:t>li&gt; ICT 235 &lt;/li</a:t>
            </a:r>
            <a:r>
              <a:rPr lang="en-US" sz="2000" dirty="0" smtClean="0">
                <a:solidFill>
                  <a:schemeClr val="bg1"/>
                </a:solidFill>
              </a:rPr>
              <a:t>&gt;&lt;/</a:t>
            </a:r>
            <a:r>
              <a:rPr lang="en-US" sz="2000" dirty="0" err="1">
                <a:solidFill>
                  <a:schemeClr val="bg1"/>
                </a:solidFill>
              </a:rPr>
              <a:t>ul</a:t>
            </a:r>
            <a:r>
              <a:rPr lang="en-US" sz="2000" dirty="0" smtClean="0">
                <a:solidFill>
                  <a:schemeClr val="bg1"/>
                </a:solidFill>
              </a:rPr>
              <a:t>&gt;</a:t>
            </a:r>
          </a:p>
          <a:p>
            <a:r>
              <a:rPr lang="en-US" sz="2000" dirty="0">
                <a:solidFill>
                  <a:schemeClr val="bg1"/>
                </a:solidFill>
              </a:rPr>
              <a:t>&lt;a </a:t>
            </a:r>
            <a:r>
              <a:rPr lang="en-US" sz="2000" dirty="0" err="1">
                <a:solidFill>
                  <a:schemeClr val="bg1"/>
                </a:solidFill>
              </a:rPr>
              <a:t>href</a:t>
            </a:r>
            <a:r>
              <a:rPr lang="en-US" sz="2000" dirty="0">
                <a:solidFill>
                  <a:schemeClr val="bg1"/>
                </a:solidFill>
              </a:rPr>
              <a:t>="#" </a:t>
            </a:r>
            <a:r>
              <a:rPr lang="en-US" sz="2000" dirty="0" err="1">
                <a:solidFill>
                  <a:schemeClr val="bg1"/>
                </a:solidFill>
              </a:rPr>
              <a:t>onClick</a:t>
            </a:r>
            <a:r>
              <a:rPr lang="en-US" sz="2000" dirty="0" smtClean="0">
                <a:solidFill>
                  <a:schemeClr val="bg1"/>
                </a:solidFill>
              </a:rPr>
              <a:t>=“</a:t>
            </a:r>
            <a:r>
              <a:rPr lang="en-US" sz="2000" dirty="0" err="1" smtClean="0">
                <a:solidFill>
                  <a:schemeClr val="bg1"/>
                </a:solidFill>
              </a:rPr>
              <a:t>shutDown</a:t>
            </a:r>
            <a:r>
              <a:rPr lang="en-US" sz="2000" dirty="0" smtClean="0">
                <a:solidFill>
                  <a:schemeClr val="bg1"/>
                </a:solidFill>
              </a:rPr>
              <a:t>()"&gt; Close Window </a:t>
            </a:r>
            <a:r>
              <a:rPr lang="en-US" sz="2000" dirty="0">
                <a:solidFill>
                  <a:schemeClr val="bg1"/>
                </a:solidFill>
              </a:rPr>
              <a:t>&lt;/a</a:t>
            </a:r>
            <a:r>
              <a:rPr lang="en-US" sz="2000" dirty="0" smtClean="0">
                <a:solidFill>
                  <a:schemeClr val="bg1"/>
                </a:solidFill>
              </a:rPr>
              <a:t>&gt;</a:t>
            </a:r>
            <a:endParaRPr lang="en-US" sz="2000" dirty="0">
              <a:solidFill>
                <a:schemeClr val="bg1"/>
              </a:solidFill>
            </a:endParaRPr>
          </a:p>
          <a:p>
            <a:endParaRPr lang="en-US" sz="2000" dirty="0" smtClean="0">
              <a:solidFill>
                <a:schemeClr val="bg1"/>
              </a:solidFill>
            </a:endParaRPr>
          </a:p>
          <a:p>
            <a:r>
              <a:rPr lang="en-US" sz="2000" dirty="0" smtClean="0">
                <a:solidFill>
                  <a:schemeClr val="bg1"/>
                </a:solidFill>
              </a:rPr>
              <a:t>&lt;</a:t>
            </a:r>
            <a:r>
              <a:rPr lang="en-US" sz="2000" dirty="0">
                <a:solidFill>
                  <a:schemeClr val="bg1"/>
                </a:solidFill>
              </a:rPr>
              <a:t>script type="text/</a:t>
            </a:r>
            <a:r>
              <a:rPr lang="en-US" sz="2000" dirty="0" err="1">
                <a:solidFill>
                  <a:schemeClr val="bg1"/>
                </a:solidFill>
              </a:rPr>
              <a:t>javascript</a:t>
            </a:r>
            <a:r>
              <a:rPr lang="en-US" sz="2000" dirty="0" smtClean="0">
                <a:solidFill>
                  <a:schemeClr val="bg1"/>
                </a:solidFill>
              </a:rPr>
              <a:t>"&gt;</a:t>
            </a:r>
          </a:p>
          <a:p>
            <a:endParaRPr lang="en-US" sz="2000" dirty="0">
              <a:solidFill>
                <a:schemeClr val="bg1"/>
              </a:solidFill>
            </a:endParaRPr>
          </a:p>
          <a:p>
            <a:r>
              <a:rPr lang="en-US" sz="2000" dirty="0">
                <a:solidFill>
                  <a:schemeClr val="bg1"/>
                </a:solidFill>
              </a:rPr>
              <a:t>function </a:t>
            </a:r>
            <a:r>
              <a:rPr lang="en-US" sz="2000" dirty="0" err="1" smtClean="0">
                <a:solidFill>
                  <a:schemeClr val="bg1"/>
                </a:solidFill>
              </a:rPr>
              <a:t>shutDown</a:t>
            </a:r>
            <a:r>
              <a:rPr lang="en-US" sz="2000" dirty="0" smtClean="0">
                <a:solidFill>
                  <a:schemeClr val="bg1"/>
                </a:solidFill>
              </a:rPr>
              <a:t>()</a:t>
            </a:r>
          </a:p>
          <a:p>
            <a:r>
              <a:rPr lang="en-US" sz="2000" dirty="0" smtClean="0">
                <a:solidFill>
                  <a:schemeClr val="bg1"/>
                </a:solidFill>
              </a:rPr>
              <a:t> {</a:t>
            </a:r>
            <a:endParaRPr lang="en-US" sz="2000" dirty="0">
              <a:solidFill>
                <a:schemeClr val="bg1"/>
              </a:solidFill>
            </a:endParaRPr>
          </a:p>
          <a:p>
            <a:r>
              <a:rPr lang="en-US" sz="2000" dirty="0" err="1" smtClean="0">
                <a:solidFill>
                  <a:schemeClr val="bg1"/>
                </a:solidFill>
              </a:rPr>
              <a:t>Window.close</a:t>
            </a:r>
            <a:r>
              <a:rPr lang="en-US" sz="2000" dirty="0" smtClean="0">
                <a:solidFill>
                  <a:schemeClr val="bg1"/>
                </a:solidFill>
              </a:rPr>
              <a:t>();</a:t>
            </a:r>
            <a:endParaRPr lang="en-US" sz="2000" dirty="0">
              <a:solidFill>
                <a:schemeClr val="bg1"/>
              </a:solidFill>
            </a:endParaRPr>
          </a:p>
          <a:p>
            <a:r>
              <a:rPr lang="en-US" sz="2000" dirty="0">
                <a:solidFill>
                  <a:schemeClr val="bg1"/>
                </a:solidFill>
              </a:rPr>
              <a:t>}</a:t>
            </a:r>
          </a:p>
          <a:p>
            <a:r>
              <a:rPr lang="en-US" sz="2000" dirty="0">
                <a:solidFill>
                  <a:schemeClr val="bg1"/>
                </a:solidFill>
              </a:rPr>
              <a:t>&lt;/script&gt;</a:t>
            </a:r>
          </a:p>
          <a:p>
            <a:r>
              <a:rPr lang="en-US" sz="2000" dirty="0" smtClean="0">
                <a:solidFill>
                  <a:schemeClr val="bg1"/>
                </a:solidFill>
              </a:rPr>
              <a:t>&lt;/</a:t>
            </a:r>
            <a:r>
              <a:rPr lang="en-US" sz="2000" dirty="0">
                <a:solidFill>
                  <a:schemeClr val="bg1"/>
                </a:solidFill>
              </a:rPr>
              <a: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5524" y="8948"/>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a:solidFill>
                  <a:schemeClr val="tx1"/>
                </a:solidFill>
              </a:rPr>
              <a:t>DOM Example</a:t>
            </a:r>
            <a:endParaRPr lang="en-US" sz="4000" dirty="0">
              <a:solidFill>
                <a:schemeClr val="tx1"/>
              </a:solidFill>
            </a:endParaRPr>
          </a:p>
        </p:txBody>
      </p:sp>
    </p:spTree>
    <p:extLst>
      <p:ext uri="{BB962C8B-B14F-4D97-AF65-F5344CB8AC3E}">
        <p14:creationId xmlns:p14="http://schemas.microsoft.com/office/powerpoint/2010/main" val="1616592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27651" name="Rectangle 9"/>
          <p:cNvSpPr>
            <a:spLocks noGrp="1" noChangeArrowheads="1"/>
          </p:cNvSpPr>
          <p:nvPr>
            <p:ph idx="1"/>
          </p:nvPr>
        </p:nvSpPr>
        <p:spPr bwMode="auto">
          <a:xfrm>
            <a:off x="294968" y="1372991"/>
            <a:ext cx="8554064" cy="51250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cs typeface="Courier New" panose="02070309020205020404" pitchFamily="49" charset="0"/>
              </a:rPr>
              <a:t>In </a:t>
            </a:r>
            <a:r>
              <a:rPr lang="en-US" sz="2800" dirty="0" smtClean="0">
                <a:ea typeface="ＭＳ Ｐゴシック" panose="020B0600070205080204" pitchFamily="34" charset="-128"/>
                <a:cs typeface="Courier New" panose="02070309020205020404" pitchFamily="49" charset="0"/>
              </a:rPr>
              <a:t>HTML5</a:t>
            </a:r>
            <a:r>
              <a:rPr lang="en-US" sz="2800" dirty="0">
                <a:ea typeface="ＭＳ Ｐゴシック" panose="020B0600070205080204" pitchFamily="34" charset="-128"/>
                <a:cs typeface="Courier New" panose="02070309020205020404" pitchFamily="49" charset="0"/>
              </a:rPr>
              <a:t>, certain new elements require DOM references within the tags themselves</a:t>
            </a:r>
            <a:r>
              <a:rPr lang="en-US" sz="2800" dirty="0" smtClean="0">
                <a:ea typeface="ＭＳ Ｐゴシック" panose="020B0600070205080204" pitchFamily="34" charset="-128"/>
                <a:cs typeface="Courier New" panose="02070309020205020404" pitchFamily="49" charset="0"/>
              </a:rPr>
              <a:t>.</a:t>
            </a:r>
          </a:p>
          <a:p>
            <a:pPr algn="just">
              <a:spcBef>
                <a:spcPct val="30000"/>
              </a:spcBef>
              <a:spcAft>
                <a:spcPct val="30000"/>
              </a:spcAft>
              <a:buFont typeface="Wingdings" panose="05000000000000000000" pitchFamily="2" charset="2"/>
              <a:buChar char="q"/>
            </a:pPr>
            <a:endParaRPr lang="en-US" sz="1400" dirty="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cs typeface="Courier New" panose="02070309020205020404" pitchFamily="49" charset="0"/>
              </a:rPr>
              <a:t>One such new element is the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&lt;output&gt; </a:t>
            </a:r>
            <a:r>
              <a:rPr lang="en-US" sz="2800" dirty="0">
                <a:ea typeface="ＭＳ Ｐゴシック" panose="020B0600070205080204" pitchFamily="34" charset="-128"/>
                <a:cs typeface="Courier New" panose="02070309020205020404" pitchFamily="49" charset="0"/>
              </a:rPr>
              <a:t>element.  </a:t>
            </a:r>
            <a:endParaRPr lang="en-US" sz="28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endParaRPr lang="en-US" sz="12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cs typeface="Courier New" panose="02070309020205020404" pitchFamily="49" charset="0"/>
              </a:rPr>
              <a:t>With the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&lt;output&gt; </a:t>
            </a:r>
            <a:r>
              <a:rPr lang="en-US" sz="2800" dirty="0">
                <a:ea typeface="ＭＳ Ｐゴシック" panose="020B0600070205080204" pitchFamily="34" charset="-128"/>
                <a:cs typeface="Courier New" panose="02070309020205020404" pitchFamily="49" charset="0"/>
              </a:rPr>
              <a:t>element, you can place the results of a calculation directly on the </a:t>
            </a:r>
            <a:r>
              <a:rPr lang="en-US" sz="2800" dirty="0" smtClean="0">
                <a:ea typeface="ＭＳ Ｐゴシック" panose="020B0600070205080204" pitchFamily="34" charset="-128"/>
                <a:cs typeface="Courier New" panose="02070309020205020404" pitchFamily="49" charset="0"/>
              </a:rPr>
              <a:t>webpage without </a:t>
            </a:r>
            <a:r>
              <a:rPr lang="en-US" altLang="ja-JP" sz="2800" dirty="0" smtClean="0">
                <a:ea typeface="ＭＳ Ｐゴシック" panose="020B0600070205080204" pitchFamily="34" charset="-128"/>
                <a:cs typeface="Courier New" panose="02070309020205020404" pitchFamily="49" charset="0"/>
              </a:rPr>
              <a:t>building </a:t>
            </a:r>
            <a:r>
              <a:rPr lang="en-US" altLang="ja-JP" sz="2800" dirty="0">
                <a:ea typeface="ＭＳ Ｐゴシック" panose="020B0600070205080204" pitchFamily="34" charset="-128"/>
                <a:cs typeface="Courier New" panose="02070309020205020404" pitchFamily="49" charset="0"/>
              </a:rPr>
              <a:t>a JavaScript function or even a simple script.</a:t>
            </a:r>
            <a:endParaRPr lang="en-US" sz="2800" dirty="0">
              <a:ea typeface="ＭＳ Ｐゴシック" panose="020B0600070205080204" pitchFamily="34" charset="-128"/>
              <a:cs typeface="Courier New" panose="02070309020205020404" pitchFamily="49" charset="0"/>
            </a:endParaRPr>
          </a:p>
        </p:txBody>
      </p:sp>
      <p:sp>
        <p:nvSpPr>
          <p:cNvPr id="27652" name="Text Box 6"/>
          <p:cNvSpPr txBox="1">
            <a:spLocks noChangeArrowheads="1"/>
          </p:cNvSpPr>
          <p:nvPr/>
        </p:nvSpPr>
        <p:spPr bwMode="auto">
          <a:xfrm>
            <a:off x="138265" y="109746"/>
            <a:ext cx="85927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HTML5 Elements And The DOM</a:t>
            </a:r>
          </a:p>
        </p:txBody>
      </p:sp>
      <p:sp>
        <p:nvSpPr>
          <p:cNvPr id="2" name="Footer Placeholder 1"/>
          <p:cNvSpPr>
            <a:spLocks noGrp="1"/>
          </p:cNvSpPr>
          <p:nvPr>
            <p:ph type="ftr" sz="quarter" idx="11"/>
          </p:nvPr>
        </p:nvSpPr>
        <p:spPr>
          <a:xfrm>
            <a:off x="914400" y="6400800"/>
            <a:ext cx="7816644" cy="457200"/>
          </a:xfrm>
        </p:spPr>
        <p:txBody>
          <a:bodyPr/>
          <a:lstStyle/>
          <a:p>
            <a:r>
              <a:rPr lang="en-US" smtClean="0"/>
              <a:t>ICT453: Internet Technologies and Web Design - GTUC 2013 Delivery                #Lempogo Forgor</a:t>
            </a:r>
            <a:endParaRPr lang="ru-RU"/>
          </a:p>
        </p:txBody>
      </p:sp>
    </p:spTree>
    <p:extLst>
      <p:ext uri="{BB962C8B-B14F-4D97-AF65-F5344CB8AC3E}">
        <p14:creationId xmlns:p14="http://schemas.microsoft.com/office/powerpoint/2010/main" val="2203914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8939" y="107214"/>
            <a:ext cx="7981163" cy="777690"/>
          </a:xfrm>
        </p:spPr>
        <p:txBody>
          <a:bodyPr/>
          <a:lstStyle/>
          <a:p>
            <a:r>
              <a:rPr lang="en-US" altLang="en-US" sz="4000" dirty="0" smtClean="0"/>
              <a:t>Common Scripting Languages</a:t>
            </a:r>
          </a:p>
        </p:txBody>
      </p:sp>
      <p:sp>
        <p:nvSpPr>
          <p:cNvPr id="107524" name="Rectangle 4"/>
          <p:cNvSpPr>
            <a:spLocks noChangeArrowheads="1"/>
          </p:cNvSpPr>
          <p:nvPr/>
        </p:nvSpPr>
        <p:spPr bwMode="auto">
          <a:xfrm>
            <a:off x="383458" y="884904"/>
            <a:ext cx="8465573" cy="557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spcBef>
                <a:spcPct val="20000"/>
              </a:spcBef>
              <a:buChar char="•"/>
              <a:defRPr sz="2400">
                <a:solidFill>
                  <a:schemeClr val="tx1"/>
                </a:solidFill>
                <a:latin typeface="Arial Narrow" panose="020B0606020202030204" pitchFamily="34" charset="0"/>
              </a:defRPr>
            </a:lvl1pPr>
            <a:lvl2pPr marL="742950" indent="-285750">
              <a:lnSpc>
                <a:spcPct val="80000"/>
              </a:lnSpc>
              <a:spcBef>
                <a:spcPct val="20000"/>
              </a:spcBef>
              <a:buFont typeface="Wingdings" panose="05000000000000000000" pitchFamily="2" charset="2"/>
              <a:buChar char="§"/>
              <a:defRPr sz="2000">
                <a:solidFill>
                  <a:schemeClr val="tx1"/>
                </a:solidFill>
                <a:latin typeface="Arial Narrow" panose="020B0606020202030204" pitchFamily="34" charset="0"/>
              </a:defRPr>
            </a:lvl2pPr>
            <a:lvl3pPr marL="1143000" indent="-228600">
              <a:lnSpc>
                <a:spcPct val="80000"/>
              </a:lnSpc>
              <a:spcBef>
                <a:spcPct val="20000"/>
              </a:spcBef>
              <a:defRPr sz="20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0000"/>
              </a:lnSpc>
              <a:buFont typeface="Wingdings" panose="05000000000000000000" pitchFamily="2" charset="2"/>
              <a:buChar char="q"/>
            </a:pPr>
            <a:r>
              <a:rPr lang="en-US" altLang="en-US" sz="2800" dirty="0">
                <a:solidFill>
                  <a:srgbClr val="FF0033"/>
                </a:solidFill>
                <a:latin typeface="+mn-lt"/>
              </a:rPr>
              <a:t>JavaScript:</a:t>
            </a:r>
            <a:r>
              <a:rPr lang="en-US" altLang="en-US" sz="2800" dirty="0">
                <a:latin typeface="+mn-lt"/>
              </a:rPr>
              <a:t> the first Web scripting language, developed by Netscape in 1995 </a:t>
            </a:r>
          </a:p>
          <a:p>
            <a:pPr lvl="1">
              <a:lnSpc>
                <a:spcPct val="70000"/>
              </a:lnSpc>
              <a:buFont typeface="Wingdings" panose="05000000000000000000" pitchFamily="2" charset="2"/>
              <a:buChar char="q"/>
            </a:pPr>
            <a:r>
              <a:rPr lang="en-US" altLang="en-US" sz="2400" dirty="0">
                <a:latin typeface="+mn-lt"/>
              </a:rPr>
              <a:t>     syntactic similarities to Java/C++, but simpler, more flexible in some respects, </a:t>
            </a:r>
          </a:p>
          <a:p>
            <a:pPr lvl="1">
              <a:lnSpc>
                <a:spcPct val="70000"/>
              </a:lnSpc>
              <a:buFont typeface="Wingdings" panose="05000000000000000000" pitchFamily="2" charset="2"/>
              <a:buChar char="q"/>
            </a:pPr>
            <a:r>
              <a:rPr lang="en-US" altLang="en-US" sz="2400" dirty="0">
                <a:latin typeface="+mn-lt"/>
              </a:rPr>
              <a:t>     limited in others</a:t>
            </a:r>
          </a:p>
          <a:p>
            <a:pPr lvl="3">
              <a:lnSpc>
                <a:spcPct val="90000"/>
              </a:lnSpc>
              <a:buFont typeface="Wingdings" panose="05000000000000000000" pitchFamily="2" charset="2"/>
              <a:buChar char="q"/>
            </a:pPr>
            <a:r>
              <a:rPr lang="en-US" altLang="en-US" sz="2400" dirty="0">
                <a:latin typeface="+mn-lt"/>
              </a:rPr>
              <a:t>(loose typing, dynamic variables, simple objects)</a:t>
            </a:r>
          </a:p>
          <a:p>
            <a:pPr lvl="3">
              <a:lnSpc>
                <a:spcPct val="90000"/>
              </a:lnSpc>
              <a:buFont typeface="Wingdings" panose="05000000000000000000" pitchFamily="2" charset="2"/>
              <a:buChar char="q"/>
            </a:pPr>
            <a:endParaRPr lang="en-US" altLang="en-US" sz="2400" dirty="0">
              <a:latin typeface="+mn-lt"/>
            </a:endParaRPr>
          </a:p>
          <a:p>
            <a:pPr>
              <a:lnSpc>
                <a:spcPct val="70000"/>
              </a:lnSpc>
              <a:buFont typeface="Wingdings" panose="05000000000000000000" pitchFamily="2" charset="2"/>
              <a:buChar char="q"/>
            </a:pPr>
            <a:r>
              <a:rPr lang="en-US" altLang="en-US" sz="2800" dirty="0" err="1">
                <a:solidFill>
                  <a:srgbClr val="FF0033"/>
                </a:solidFill>
                <a:latin typeface="+mn-lt"/>
              </a:rPr>
              <a:t>JScript</a:t>
            </a:r>
            <a:r>
              <a:rPr lang="en-US" altLang="en-US" sz="2800" dirty="0">
                <a:solidFill>
                  <a:srgbClr val="FF0033"/>
                </a:solidFill>
                <a:latin typeface="+mn-lt"/>
              </a:rPr>
              <a:t>:</a:t>
            </a:r>
            <a:r>
              <a:rPr lang="en-US" altLang="en-US" sz="2800" dirty="0">
                <a:latin typeface="+mn-lt"/>
              </a:rPr>
              <a:t> Microsoft version of JavaScript, introduced in 1996</a:t>
            </a:r>
          </a:p>
          <a:p>
            <a:pPr marL="1257300" lvl="2" indent="-342900">
              <a:lnSpc>
                <a:spcPct val="70000"/>
              </a:lnSpc>
              <a:buFont typeface="Wingdings" panose="05000000000000000000" pitchFamily="2" charset="2"/>
              <a:buChar char="q"/>
            </a:pPr>
            <a:r>
              <a:rPr lang="en-US" altLang="en-US" sz="2400" dirty="0">
                <a:latin typeface="+mn-lt"/>
              </a:rPr>
              <a:t>same core language, but some browser-specific differences</a:t>
            </a:r>
          </a:p>
          <a:p>
            <a:pPr marL="1257300" lvl="2" indent="-342900">
              <a:lnSpc>
                <a:spcPct val="70000"/>
              </a:lnSpc>
              <a:buFont typeface="Wingdings" panose="05000000000000000000" pitchFamily="2" charset="2"/>
              <a:buChar char="q"/>
            </a:pPr>
            <a:r>
              <a:rPr lang="en-US" altLang="en-US" sz="2400" dirty="0">
                <a:latin typeface="+mn-lt"/>
              </a:rPr>
              <a:t>fortunately, IE, Netscape, Firefox, etc. can (mostly) handle both </a:t>
            </a:r>
            <a:r>
              <a:rPr lang="en-US" altLang="en-US" sz="2400" dirty="0" smtClean="0">
                <a:latin typeface="+mn-lt"/>
              </a:rPr>
              <a:t>JavaScript </a:t>
            </a:r>
            <a:r>
              <a:rPr lang="en-US" altLang="en-US" sz="2400" dirty="0">
                <a:latin typeface="+mn-lt"/>
              </a:rPr>
              <a:t>&amp; </a:t>
            </a:r>
            <a:r>
              <a:rPr lang="en-US" altLang="en-US" sz="2400" dirty="0" err="1">
                <a:latin typeface="+mn-lt"/>
              </a:rPr>
              <a:t>JScript</a:t>
            </a:r>
            <a:r>
              <a:rPr lang="en-US" altLang="en-US" sz="2400" dirty="0">
                <a:latin typeface="+mn-lt"/>
              </a:rPr>
              <a:t> </a:t>
            </a:r>
          </a:p>
          <a:p>
            <a:pPr marL="1257300" lvl="2" indent="-342900">
              <a:lnSpc>
                <a:spcPct val="70000"/>
              </a:lnSpc>
              <a:buFont typeface="Wingdings" panose="05000000000000000000" pitchFamily="2" charset="2"/>
              <a:buChar char="q"/>
            </a:pPr>
            <a:endParaRPr lang="en-US" altLang="en-US" sz="2400" i="1" dirty="0">
              <a:latin typeface="+mn-lt"/>
            </a:endParaRPr>
          </a:p>
          <a:p>
            <a:pPr>
              <a:lnSpc>
                <a:spcPct val="70000"/>
              </a:lnSpc>
              <a:buFont typeface="Wingdings" panose="05000000000000000000" pitchFamily="2" charset="2"/>
              <a:buChar char="q"/>
            </a:pPr>
            <a:r>
              <a:rPr lang="en-US" altLang="en-US" sz="2800" dirty="0">
                <a:solidFill>
                  <a:srgbClr val="FF0033"/>
                </a:solidFill>
                <a:latin typeface="+mn-lt"/>
              </a:rPr>
              <a:t>VBScript:</a:t>
            </a:r>
            <a:r>
              <a:rPr lang="en-US" altLang="en-US" sz="2800" dirty="0">
                <a:latin typeface="+mn-lt"/>
              </a:rPr>
              <a:t> client-side scripting version of Microsoft Visual Basic </a:t>
            </a:r>
          </a:p>
        </p:txBody>
      </p:sp>
      <p:sp>
        <p:nvSpPr>
          <p:cNvPr id="2" name="Footer Placeholder 1"/>
          <p:cNvSpPr>
            <a:spLocks noGrp="1"/>
          </p:cNvSpPr>
          <p:nvPr>
            <p:ph type="ftr" sz="quarter" idx="11"/>
          </p:nvPr>
        </p:nvSpPr>
        <p:spPr>
          <a:xfrm>
            <a:off x="914400" y="6606861"/>
            <a:ext cx="7665541" cy="125569"/>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917443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2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52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75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bwMode="auto">
          <a:xfrm>
            <a:off x="1657350" y="1314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smtClean="0">
                <a:ea typeface="ＭＳ Ｐゴシック" panose="020B0600070205080204" pitchFamily="34" charset="-128"/>
              </a:rPr>
              <a:t> </a:t>
            </a:r>
          </a:p>
        </p:txBody>
      </p:sp>
      <p:sp>
        <p:nvSpPr>
          <p:cNvPr id="28675" name="Rectangle 9"/>
          <p:cNvSpPr>
            <a:spLocks noGrp="1" noChangeArrowheads="1"/>
          </p:cNvSpPr>
          <p:nvPr>
            <p:ph idx="1"/>
          </p:nvPr>
        </p:nvSpPr>
        <p:spPr bwMode="auto">
          <a:xfrm>
            <a:off x="430468" y="1314450"/>
            <a:ext cx="8283063" cy="4689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cs typeface="Courier New" panose="02070309020205020404" pitchFamily="49" charset="0"/>
              </a:rPr>
              <a:t>The </a:t>
            </a:r>
            <a:r>
              <a:rPr lang="en-US" sz="2800" dirty="0">
                <a:ea typeface="ＭＳ Ｐゴシック" panose="020B0600070205080204" pitchFamily="34" charset="-128"/>
                <a:cs typeface="Courier New" panose="02070309020205020404" pitchFamily="49" charset="0"/>
              </a:rPr>
              <a:t>output container </a:t>
            </a:r>
            <a:r>
              <a:rPr lang="en-US" sz="2800" dirty="0" smtClean="0">
                <a:ea typeface="ＭＳ Ｐゴシック" panose="020B0600070205080204" pitchFamily="34" charset="-128"/>
                <a:cs typeface="Courier New" panose="02070309020205020404" pitchFamily="49" charset="0"/>
              </a:rPr>
              <a:t>does n</a:t>
            </a:r>
            <a:r>
              <a:rPr lang="en-US" altLang="ja-JP" sz="2800" dirty="0" smtClean="0">
                <a:ea typeface="ＭＳ Ｐゴシック" panose="020B0600070205080204" pitchFamily="34" charset="-128"/>
                <a:cs typeface="Courier New" panose="02070309020205020404" pitchFamily="49" charset="0"/>
              </a:rPr>
              <a:t>ot </a:t>
            </a:r>
            <a:r>
              <a:rPr lang="en-US" altLang="ja-JP" sz="2800" dirty="0">
                <a:ea typeface="ＭＳ Ｐゴシック" panose="020B0600070205080204" pitchFamily="34" charset="-128"/>
                <a:cs typeface="Courier New" panose="02070309020205020404" pitchFamily="49" charset="0"/>
              </a:rPr>
              <a:t>require content between the opening and closing tags.  </a:t>
            </a:r>
            <a:endParaRPr lang="en-US" altLang="ja-JP" sz="28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endParaRPr lang="en-US" altLang="ja-JP" sz="10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altLang="ja-JP" sz="2800" dirty="0" smtClean="0">
                <a:ea typeface="ＭＳ Ｐゴシック" panose="020B0600070205080204" pitchFamily="34" charset="-128"/>
                <a:cs typeface="Courier New" panose="02070309020205020404" pitchFamily="49" charset="0"/>
              </a:rPr>
              <a:t>However</a:t>
            </a:r>
            <a:r>
              <a:rPr lang="en-US" altLang="ja-JP" sz="2800" dirty="0">
                <a:ea typeface="ＭＳ Ｐゴシック" panose="020B0600070205080204" pitchFamily="34" charset="-128"/>
                <a:cs typeface="Courier New" panose="02070309020205020404" pitchFamily="49" charset="0"/>
              </a:rPr>
              <a:t>, all of the calculations must be within the </a:t>
            </a:r>
            <a:r>
              <a:rPr lang="en-US" altLang="ja-JP" sz="2800" dirty="0">
                <a:latin typeface="Courier New" panose="02070309020205020404" pitchFamily="49" charset="0"/>
                <a:ea typeface="ＭＳ Ｐゴシック" panose="020B0600070205080204" pitchFamily="34" charset="-128"/>
                <a:cs typeface="Courier New" panose="02070309020205020404" pitchFamily="49" charset="0"/>
              </a:rPr>
              <a:t>&lt;output&gt; </a:t>
            </a:r>
            <a:r>
              <a:rPr lang="en-US" altLang="ja-JP" sz="2800" dirty="0">
                <a:ea typeface="ＭＳ Ｐゴシック" panose="020B0600070205080204" pitchFamily="34" charset="-128"/>
                <a:cs typeface="Courier New" panose="02070309020205020404" pitchFamily="49" charset="0"/>
              </a:rPr>
              <a:t>element itself.</a:t>
            </a:r>
          </a:p>
          <a:p>
            <a:pPr algn="just">
              <a:spcBef>
                <a:spcPct val="30000"/>
              </a:spcBef>
              <a:spcAft>
                <a:spcPct val="30000"/>
              </a:spcAft>
              <a:buFont typeface="Wingdings" panose="05000000000000000000" pitchFamily="2" charset="2"/>
              <a:buChar char="q"/>
            </a:pPr>
            <a:endParaRPr lang="en-US" sz="1200" dirty="0" smtClean="0">
              <a:ea typeface="ＭＳ Ｐゴシック" panose="020B0600070205080204" pitchFamily="34" charset="-128"/>
              <a:cs typeface="Courier New" panose="02070309020205020404" pitchFamily="49" charset="0"/>
            </a:endParaRPr>
          </a:p>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cs typeface="Courier New" panose="02070309020205020404" pitchFamily="49" charset="0"/>
              </a:rPr>
              <a:t>The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&lt;output&gt; </a:t>
            </a:r>
            <a:r>
              <a:rPr lang="en-US" sz="2800" dirty="0">
                <a:ea typeface="ＭＳ Ｐゴシック" panose="020B0600070205080204" pitchFamily="34" charset="-128"/>
                <a:cs typeface="Courier New" panose="02070309020205020404" pitchFamily="49" charset="0"/>
              </a:rPr>
              <a:t>element works in conjunction with the </a:t>
            </a:r>
            <a:r>
              <a:rPr lang="en-US" sz="2800" dirty="0">
                <a:latin typeface="Courier New" panose="02070309020205020404" pitchFamily="49" charset="0"/>
                <a:ea typeface="ＭＳ Ｐゴシック" panose="020B0600070205080204" pitchFamily="34" charset="-128"/>
                <a:cs typeface="Courier New" panose="02070309020205020404" pitchFamily="49" charset="0"/>
              </a:rPr>
              <a:t>&lt;form&gt; </a:t>
            </a:r>
            <a:r>
              <a:rPr lang="en-US" sz="2800" dirty="0" smtClean="0">
                <a:ea typeface="ＭＳ Ｐゴシック" panose="020B0600070205080204" pitchFamily="34" charset="-128"/>
                <a:cs typeface="Courier New" panose="02070309020205020404" pitchFamily="49" charset="0"/>
              </a:rPr>
              <a:t>element</a:t>
            </a:r>
            <a:endParaRPr lang="en-US" altLang="ja-JP" sz="2800" dirty="0">
              <a:ea typeface="ＭＳ Ｐゴシック" panose="020B0600070205080204" pitchFamily="34" charset="-128"/>
              <a:cs typeface="Courier New" panose="02070309020205020404" pitchFamily="49" charset="0"/>
            </a:endParaRPr>
          </a:p>
        </p:txBody>
      </p:sp>
      <p:sp>
        <p:nvSpPr>
          <p:cNvPr id="28676" name="Text Box 6"/>
          <p:cNvSpPr txBox="1">
            <a:spLocks noChangeArrowheads="1"/>
          </p:cNvSpPr>
          <p:nvPr/>
        </p:nvSpPr>
        <p:spPr bwMode="auto">
          <a:xfrm>
            <a:off x="123517" y="168740"/>
            <a:ext cx="8445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dirty="0">
                <a:solidFill>
                  <a:schemeClr val="tx1"/>
                </a:solidFill>
              </a:rPr>
              <a:t>HTML5 Elements And The DOM</a:t>
            </a:r>
          </a:p>
        </p:txBody>
      </p:sp>
      <p:sp>
        <p:nvSpPr>
          <p:cNvPr id="2" name="Footer Placeholder 1"/>
          <p:cNvSpPr>
            <a:spLocks noGrp="1"/>
          </p:cNvSpPr>
          <p:nvPr>
            <p:ph type="ftr" sz="quarter" idx="11"/>
          </p:nvPr>
        </p:nvSpPr>
        <p:spPr>
          <a:xfrm>
            <a:off x="914399" y="6172200"/>
            <a:ext cx="7654413" cy="457200"/>
          </a:xfrm>
        </p:spPr>
        <p:txBody>
          <a:bodyPr/>
          <a:lstStyle/>
          <a:p>
            <a:r>
              <a:rPr lang="en-US" dirty="0" smtClean="0"/>
              <a:t>ICT453: Internet Technologies and Web Design - GTUC 2013 Delivery                #Lempogo Forgor</a:t>
            </a:r>
            <a:endParaRPr lang="ru-RU" dirty="0"/>
          </a:p>
        </p:txBody>
      </p:sp>
    </p:spTree>
    <p:extLst>
      <p:ext uri="{BB962C8B-B14F-4D97-AF65-F5344CB8AC3E}">
        <p14:creationId xmlns:p14="http://schemas.microsoft.com/office/powerpoint/2010/main" val="4195004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6" y="707886"/>
            <a:ext cx="8782665" cy="6247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a:t>
            </a:r>
            <a:r>
              <a:rPr lang="en-US" sz="2000" dirty="0" smtClean="0">
                <a:solidFill>
                  <a:schemeClr val="bg1"/>
                </a:solidFill>
              </a:rPr>
              <a:t>"&gt; &lt;</a:t>
            </a:r>
            <a:r>
              <a:rPr lang="en-US" sz="2000" dirty="0">
                <a:solidFill>
                  <a:schemeClr val="bg1"/>
                </a:solidFill>
              </a:rPr>
              <a:t>head</a:t>
            </a:r>
            <a:r>
              <a:rPr lang="en-US" sz="2000" dirty="0" smtClean="0">
                <a:solidFill>
                  <a:schemeClr val="bg1"/>
                </a:solidFill>
              </a:rPr>
              <a:t>&gt; &lt;</a:t>
            </a:r>
            <a:r>
              <a:rPr lang="en-US" sz="2000" dirty="0">
                <a:solidFill>
                  <a:schemeClr val="bg1"/>
                </a:solidFill>
              </a:rPr>
              <a:t>title&gt; Open Another Page&lt;/title&gt;</a:t>
            </a:r>
          </a:p>
          <a:p>
            <a:r>
              <a:rPr lang="en-US" sz="2000" dirty="0">
                <a:solidFill>
                  <a:schemeClr val="bg1"/>
                </a:solidFill>
              </a:rPr>
              <a:t>&lt;style type="text/</a:t>
            </a:r>
            <a:r>
              <a:rPr lang="en-US" sz="2000" dirty="0" err="1">
                <a:solidFill>
                  <a:schemeClr val="bg1"/>
                </a:solidFill>
              </a:rPr>
              <a:t>css</a:t>
            </a:r>
            <a:r>
              <a:rPr lang="en-US" sz="2000" dirty="0">
                <a:solidFill>
                  <a:schemeClr val="bg1"/>
                </a:solidFill>
              </a:rPr>
              <a:t>"&gt;</a:t>
            </a:r>
          </a:p>
          <a:p>
            <a:r>
              <a:rPr lang="en-US" sz="2000" dirty="0">
                <a:solidFill>
                  <a:schemeClr val="bg1"/>
                </a:solidFill>
              </a:rPr>
              <a:t>body { </a:t>
            </a:r>
            <a:r>
              <a:rPr lang="en-US" sz="2000" dirty="0" err="1">
                <a:solidFill>
                  <a:schemeClr val="bg1"/>
                </a:solidFill>
              </a:rPr>
              <a:t>font-family:verdana</a:t>
            </a:r>
            <a:r>
              <a:rPr lang="en-US" sz="2000" dirty="0">
                <a:solidFill>
                  <a:schemeClr val="bg1"/>
                </a:solidFill>
              </a:rPr>
              <a:t>, </a:t>
            </a:r>
            <a:r>
              <a:rPr lang="en-US" sz="2000" dirty="0" err="1">
                <a:solidFill>
                  <a:schemeClr val="bg1"/>
                </a:solidFill>
              </a:rPr>
              <a:t>geneva</a:t>
            </a:r>
            <a:r>
              <a:rPr lang="en-US" sz="2000" dirty="0">
                <a:solidFill>
                  <a:schemeClr val="bg1"/>
                </a:solidFill>
              </a:rPr>
              <a:t>; background-color:#ffe6bf; </a:t>
            </a:r>
            <a:r>
              <a:rPr lang="en-US" sz="2000" dirty="0" smtClean="0">
                <a:solidFill>
                  <a:schemeClr val="bg1"/>
                </a:solidFill>
              </a:rPr>
              <a:t>color</a:t>
            </a:r>
            <a:r>
              <a:rPr lang="en-US" sz="2000" dirty="0">
                <a:solidFill>
                  <a:schemeClr val="bg1"/>
                </a:solidFill>
              </a:rPr>
              <a:t>:#042b45;}</a:t>
            </a:r>
          </a:p>
          <a:p>
            <a:r>
              <a:rPr lang="en-US" sz="2000" dirty="0">
                <a:solidFill>
                  <a:schemeClr val="bg1"/>
                </a:solidFill>
              </a:rPr>
              <a:t>input {background-color:#ffe68f</a:t>
            </a:r>
            <a:r>
              <a:rPr lang="en-US" sz="2000" dirty="0" smtClean="0">
                <a:solidFill>
                  <a:schemeClr val="bg1"/>
                </a:solidFill>
              </a:rPr>
              <a:t>;} </a:t>
            </a:r>
            <a:endParaRPr lang="en-US" sz="2000" dirty="0">
              <a:solidFill>
                <a:schemeClr val="bg1"/>
              </a:solidFill>
            </a:endParaRPr>
          </a:p>
          <a:p>
            <a:r>
              <a:rPr lang="en-US" sz="2000" dirty="0">
                <a:solidFill>
                  <a:schemeClr val="bg1"/>
                </a:solidFill>
              </a:rPr>
              <a:t>a </a:t>
            </a:r>
            <a:r>
              <a:rPr lang="en-US" sz="2000" dirty="0" smtClean="0">
                <a:solidFill>
                  <a:schemeClr val="bg1"/>
                </a:solidFill>
              </a:rPr>
              <a:t>{</a:t>
            </a:r>
            <a:r>
              <a:rPr lang="en-US" sz="2000" dirty="0" err="1" smtClean="0">
                <a:solidFill>
                  <a:schemeClr val="bg1"/>
                </a:solidFill>
              </a:rPr>
              <a:t>text-decoration:none</a:t>
            </a:r>
            <a:r>
              <a:rPr lang="en-US" sz="2000" dirty="0" smtClean="0">
                <a:solidFill>
                  <a:schemeClr val="bg1"/>
                </a:solidFill>
              </a:rPr>
              <a:t>;}</a:t>
            </a:r>
            <a:endParaRPr lang="en-US" sz="2000" dirty="0">
              <a:solidFill>
                <a:schemeClr val="bg1"/>
              </a:solidFill>
            </a:endParaRPr>
          </a:p>
          <a:p>
            <a:r>
              <a:rPr lang="en-US" sz="2000" dirty="0">
                <a:solidFill>
                  <a:schemeClr val="bg1"/>
                </a:solidFill>
              </a:rPr>
              <a:t>h1 </a:t>
            </a:r>
            <a:r>
              <a:rPr lang="en-US" sz="2000" dirty="0" smtClean="0">
                <a:solidFill>
                  <a:schemeClr val="bg1"/>
                </a:solidFill>
              </a:rPr>
              <a:t>{color</a:t>
            </a:r>
            <a:r>
              <a:rPr lang="en-US" sz="2000" dirty="0">
                <a:solidFill>
                  <a:schemeClr val="bg1"/>
                </a:solidFill>
              </a:rPr>
              <a:t>:#e8a5b5; </a:t>
            </a:r>
            <a:r>
              <a:rPr lang="en-US" sz="2000" dirty="0" smtClean="0">
                <a:solidFill>
                  <a:schemeClr val="bg1"/>
                </a:solidFill>
              </a:rPr>
              <a:t>background-color</a:t>
            </a:r>
            <a:r>
              <a:rPr lang="en-US" sz="2000" dirty="0">
                <a:solidFill>
                  <a:schemeClr val="bg1"/>
                </a:solidFill>
              </a:rPr>
              <a:t>:#</a:t>
            </a:r>
            <a:r>
              <a:rPr lang="en-US" sz="2000" dirty="0" smtClean="0">
                <a:solidFill>
                  <a:schemeClr val="bg1"/>
                </a:solidFill>
              </a:rPr>
              <a:t>042b45;text-align:center;}</a:t>
            </a:r>
            <a:endParaRPr lang="en-US" sz="2000" dirty="0">
              <a:solidFill>
                <a:schemeClr val="bg1"/>
              </a:solidFill>
            </a:endParaRPr>
          </a:p>
          <a:p>
            <a:r>
              <a:rPr lang="en-US" sz="2000" dirty="0">
                <a:solidFill>
                  <a:schemeClr val="bg1"/>
                </a:solidFill>
              </a:rPr>
              <a:t>h3 </a:t>
            </a:r>
            <a:r>
              <a:rPr lang="en-US" sz="2000" dirty="0" smtClean="0">
                <a:solidFill>
                  <a:schemeClr val="bg1"/>
                </a:solidFill>
              </a:rPr>
              <a:t>{color</a:t>
            </a:r>
            <a:r>
              <a:rPr lang="en-US" sz="2000" dirty="0">
                <a:solidFill>
                  <a:schemeClr val="bg1"/>
                </a:solidFill>
              </a:rPr>
              <a:t>:#ffc54f; </a:t>
            </a:r>
            <a:r>
              <a:rPr lang="en-US" sz="2000" dirty="0" smtClean="0">
                <a:solidFill>
                  <a:schemeClr val="bg1"/>
                </a:solidFill>
              </a:rPr>
              <a:t>background-color</a:t>
            </a:r>
            <a:r>
              <a:rPr lang="en-US" sz="2000" dirty="0">
                <a:solidFill>
                  <a:schemeClr val="bg1"/>
                </a:solidFill>
              </a:rPr>
              <a:t>:#ff0a03</a:t>
            </a:r>
            <a:r>
              <a:rPr lang="en-US" sz="2000" dirty="0" smtClean="0">
                <a:solidFill>
                  <a:schemeClr val="bg1"/>
                </a:solidFill>
              </a:rPr>
              <a:t>;}</a:t>
            </a:r>
            <a:endParaRPr lang="en-US" sz="2000" dirty="0">
              <a:solidFill>
                <a:schemeClr val="bg1"/>
              </a:solidFill>
            </a:endParaRPr>
          </a:p>
          <a:p>
            <a:r>
              <a:rPr lang="en-US" sz="2000" dirty="0">
                <a:solidFill>
                  <a:schemeClr val="bg1"/>
                </a:solidFill>
              </a:rPr>
              <a:t>&lt;/style</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&lt;h1&gt; Shopping Calculator &lt;/h1&gt;</a:t>
            </a:r>
          </a:p>
          <a:p>
            <a:r>
              <a:rPr lang="en-US" sz="2000" dirty="0">
                <a:solidFill>
                  <a:schemeClr val="bg1"/>
                </a:solidFill>
              </a:rPr>
              <a:t>&lt;form </a:t>
            </a:r>
            <a:r>
              <a:rPr lang="en-US" sz="2000" dirty="0" err="1">
                <a:solidFill>
                  <a:schemeClr val="bg1"/>
                </a:solidFill>
              </a:rPr>
              <a:t>oninput</a:t>
            </a:r>
            <a:r>
              <a:rPr lang="en-US" sz="2000" dirty="0">
                <a:solidFill>
                  <a:schemeClr val="bg1"/>
                </a:solidFill>
              </a:rPr>
              <a:t>="</a:t>
            </a:r>
            <a:r>
              <a:rPr lang="en-US" sz="2000" dirty="0" err="1">
                <a:solidFill>
                  <a:schemeClr val="bg1"/>
                </a:solidFill>
              </a:rPr>
              <a:t>result.value</a:t>
            </a:r>
            <a:r>
              <a:rPr lang="en-US" sz="2000" dirty="0">
                <a:solidFill>
                  <a:schemeClr val="bg1"/>
                </a:solidFill>
              </a:rPr>
              <a:t>=</a:t>
            </a:r>
            <a:r>
              <a:rPr lang="en-US" sz="2000" dirty="0" err="1">
                <a:solidFill>
                  <a:schemeClr val="bg1"/>
                </a:solidFill>
              </a:rPr>
              <a:t>parseInt</a:t>
            </a:r>
            <a:r>
              <a:rPr lang="en-US" sz="2000" dirty="0">
                <a:solidFill>
                  <a:schemeClr val="bg1"/>
                </a:solidFill>
              </a:rPr>
              <a:t>(</a:t>
            </a:r>
            <a:r>
              <a:rPr lang="en-US" sz="2000" dirty="0" err="1">
                <a:solidFill>
                  <a:schemeClr val="bg1"/>
                </a:solidFill>
              </a:rPr>
              <a:t>cost.value</a:t>
            </a:r>
            <a:r>
              <a:rPr lang="en-US" sz="2000" dirty="0">
                <a:solidFill>
                  <a:schemeClr val="bg1"/>
                </a:solidFill>
              </a:rPr>
              <a:t>) * </a:t>
            </a:r>
            <a:r>
              <a:rPr lang="en-US" sz="2000" dirty="0" err="1">
                <a:solidFill>
                  <a:schemeClr val="bg1"/>
                </a:solidFill>
              </a:rPr>
              <a:t>parseFloat</a:t>
            </a:r>
            <a:r>
              <a:rPr lang="en-US" sz="2000" dirty="0">
                <a:solidFill>
                  <a:schemeClr val="bg1"/>
                </a:solidFill>
              </a:rPr>
              <a:t>(</a:t>
            </a:r>
            <a:r>
              <a:rPr lang="en-US" sz="2000" dirty="0" err="1">
                <a:solidFill>
                  <a:schemeClr val="bg1"/>
                </a:solidFill>
              </a:rPr>
              <a:t>tax.value</a:t>
            </a:r>
            <a:r>
              <a:rPr lang="en-US" sz="2000" dirty="0">
                <a:solidFill>
                  <a:schemeClr val="bg1"/>
                </a:solidFill>
              </a:rPr>
              <a:t>) + </a:t>
            </a:r>
            <a:r>
              <a:rPr lang="en-US" sz="2000" dirty="0" err="1">
                <a:solidFill>
                  <a:schemeClr val="bg1"/>
                </a:solidFill>
              </a:rPr>
              <a:t>parseInt</a:t>
            </a:r>
            <a:r>
              <a:rPr lang="en-US" sz="2000" dirty="0">
                <a:solidFill>
                  <a:schemeClr val="bg1"/>
                </a:solidFill>
              </a:rPr>
              <a:t>(</a:t>
            </a:r>
            <a:r>
              <a:rPr lang="en-US" sz="2000" dirty="0" err="1">
                <a:solidFill>
                  <a:schemeClr val="bg1"/>
                </a:solidFill>
              </a:rPr>
              <a:t>cost.value</a:t>
            </a:r>
            <a:r>
              <a:rPr lang="en-US" sz="2000" dirty="0">
                <a:solidFill>
                  <a:schemeClr val="bg1"/>
                </a:solidFill>
              </a:rPr>
              <a:t>)"&gt;</a:t>
            </a:r>
          </a:p>
          <a:p>
            <a:r>
              <a:rPr lang="en-US" sz="2000" dirty="0">
                <a:solidFill>
                  <a:schemeClr val="bg1"/>
                </a:solidFill>
              </a:rPr>
              <a:t>&lt;label for="cost"&gt;Cost&lt;/label&gt;</a:t>
            </a:r>
          </a:p>
          <a:p>
            <a:r>
              <a:rPr lang="en-US" sz="2000" dirty="0">
                <a:solidFill>
                  <a:schemeClr val="bg1"/>
                </a:solidFill>
              </a:rPr>
              <a:t>&lt;input type=number name=cost&gt; &lt;</a:t>
            </a:r>
            <a:r>
              <a:rPr lang="en-US" sz="2000" dirty="0" err="1">
                <a:solidFill>
                  <a:schemeClr val="bg1"/>
                </a:solidFill>
              </a:rPr>
              <a:t>br</a:t>
            </a:r>
            <a:r>
              <a:rPr lang="en-US" sz="2000" dirty="0">
                <a:solidFill>
                  <a:schemeClr val="bg1"/>
                </a:solidFill>
              </a:rPr>
              <a:t>&gt;</a:t>
            </a:r>
          </a:p>
          <a:p>
            <a:r>
              <a:rPr lang="en-US" sz="2000" dirty="0">
                <a:solidFill>
                  <a:schemeClr val="bg1"/>
                </a:solidFill>
              </a:rPr>
              <a:t>&lt;label for="tax"&gt;&amp;</a:t>
            </a:r>
            <a:r>
              <a:rPr lang="en-US" sz="2000" dirty="0" err="1">
                <a:solidFill>
                  <a:schemeClr val="bg1"/>
                </a:solidFill>
              </a:rPr>
              <a:t>nbsp;Tax</a:t>
            </a:r>
            <a:r>
              <a:rPr lang="en-US" sz="2000" dirty="0">
                <a:solidFill>
                  <a:schemeClr val="bg1"/>
                </a:solidFill>
              </a:rPr>
              <a:t> &lt;/label&gt;</a:t>
            </a:r>
          </a:p>
          <a:p>
            <a:r>
              <a:rPr lang="en-US" sz="2000" dirty="0">
                <a:solidFill>
                  <a:schemeClr val="bg1"/>
                </a:solidFill>
              </a:rPr>
              <a:t>&lt;input type=number name=tax&gt; &amp;</a:t>
            </a:r>
            <a:r>
              <a:rPr lang="en-US" sz="2000" dirty="0" err="1">
                <a:solidFill>
                  <a:schemeClr val="bg1"/>
                </a:solidFill>
              </a:rPr>
              <a:t>nbsp</a:t>
            </a:r>
            <a:r>
              <a:rPr lang="en-US" sz="2000" dirty="0">
                <a:solidFill>
                  <a:schemeClr val="bg1"/>
                </a:solidFill>
              </a:rPr>
              <a:t>; Enter As decimal percent(</a:t>
            </a:r>
            <a:r>
              <a:rPr lang="en-US" sz="2000" dirty="0" err="1">
                <a:solidFill>
                  <a:schemeClr val="bg1"/>
                </a:solidFill>
              </a:rPr>
              <a:t>eg</a:t>
            </a:r>
            <a:r>
              <a:rPr lang="en-US" sz="2000" dirty="0">
                <a:solidFill>
                  <a:schemeClr val="bg1"/>
                </a:solidFill>
              </a:rPr>
              <a:t> .6)&lt;</a:t>
            </a:r>
            <a:r>
              <a:rPr lang="en-US" sz="2000" dirty="0" err="1">
                <a:solidFill>
                  <a:schemeClr val="bg1"/>
                </a:solidFill>
              </a:rPr>
              <a:t>br</a:t>
            </a:r>
            <a:r>
              <a:rPr lang="en-US" sz="2000" dirty="0">
                <a:solidFill>
                  <a:schemeClr val="bg1"/>
                </a:solidFill>
              </a:rPr>
              <a:t>&gt;</a:t>
            </a:r>
          </a:p>
          <a:p>
            <a:r>
              <a:rPr lang="en-US" sz="2000" dirty="0">
                <a:solidFill>
                  <a:schemeClr val="bg1"/>
                </a:solidFill>
              </a:rPr>
              <a:t>&lt;h3&gt; &amp;</a:t>
            </a:r>
            <a:r>
              <a:rPr lang="en-US" sz="2000" dirty="0" err="1">
                <a:solidFill>
                  <a:schemeClr val="bg1"/>
                </a:solidFill>
              </a:rPr>
              <a:t>nbsp</a:t>
            </a:r>
            <a:r>
              <a:rPr lang="en-US" sz="2000" dirty="0">
                <a:solidFill>
                  <a:schemeClr val="bg1"/>
                </a:solidFill>
              </a:rPr>
              <a:t>; Total = </a:t>
            </a:r>
            <a:r>
              <a:rPr lang="en-US" sz="2000" dirty="0" err="1">
                <a:solidFill>
                  <a:schemeClr val="bg1"/>
                </a:solidFill>
              </a:rPr>
              <a:t>GH&amp;cent</a:t>
            </a:r>
            <a:r>
              <a:rPr lang="en-US" sz="2000" dirty="0">
                <a:solidFill>
                  <a:schemeClr val="bg1"/>
                </a:solidFill>
              </a:rPr>
              <a:t>;</a:t>
            </a:r>
          </a:p>
          <a:p>
            <a:r>
              <a:rPr lang="en-US" sz="2000" dirty="0">
                <a:solidFill>
                  <a:schemeClr val="bg1"/>
                </a:solidFill>
              </a:rPr>
              <a:t>&lt;output name="result"&gt;&lt;/output&gt;</a:t>
            </a:r>
          </a:p>
          <a:p>
            <a:r>
              <a:rPr lang="en-US" sz="2000" dirty="0">
                <a:solidFill>
                  <a:schemeClr val="bg1"/>
                </a:solidFill>
              </a:rPr>
              <a:t>&lt;/h3</a:t>
            </a:r>
            <a:r>
              <a:rPr lang="en-US" sz="2000" dirty="0" smtClean="0">
                <a:solidFill>
                  <a:schemeClr val="bg1"/>
                </a:solidFill>
              </a:rPr>
              <a:t>&gt;&lt;/</a:t>
            </a:r>
            <a:r>
              <a:rPr lang="en-US" sz="2000" dirty="0">
                <a:solidFill>
                  <a:schemeClr val="bg1"/>
                </a:solidFill>
              </a:rPr>
              <a:t>form</a:t>
            </a:r>
            <a:r>
              <a:rPr lang="en-US" sz="2000" dirty="0" smtClean="0">
                <a:solidFill>
                  <a:schemeClr val="bg1"/>
                </a:solidFill>
              </a:rPr>
              <a:t>&gt;&lt;/</a:t>
            </a:r>
            <a:r>
              <a:rPr lang="en-US" sz="2000" dirty="0">
                <a:solidFill>
                  <a:schemeClr val="bg1"/>
                </a:solidFill>
              </a:rPr>
              <a: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8290" y="0"/>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smtClean="0">
                <a:solidFill>
                  <a:schemeClr val="tx1"/>
                </a:solidFill>
              </a:rPr>
              <a:t>Output Element Example 1</a:t>
            </a:r>
            <a:endParaRPr lang="en-US" sz="4000" dirty="0">
              <a:solidFill>
                <a:schemeClr val="tx1"/>
              </a:solidFill>
            </a:endParaRPr>
          </a:p>
        </p:txBody>
      </p:sp>
    </p:spTree>
    <p:extLst>
      <p:ext uri="{BB962C8B-B14F-4D97-AF65-F5344CB8AC3E}">
        <p14:creationId xmlns:p14="http://schemas.microsoft.com/office/powerpoint/2010/main" val="1312510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6" y="707886"/>
            <a:ext cx="8782665" cy="59400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a:t>
            </a:r>
            <a:r>
              <a:rPr lang="en-US" sz="2000" dirty="0" smtClean="0">
                <a:solidFill>
                  <a:schemeClr val="bg1"/>
                </a:solidFill>
              </a:rPr>
              <a:t>"&gt; &lt;</a:t>
            </a:r>
            <a:r>
              <a:rPr lang="en-US" sz="2000" dirty="0">
                <a:solidFill>
                  <a:schemeClr val="bg1"/>
                </a:solidFill>
              </a:rPr>
              <a:t>head</a:t>
            </a:r>
            <a:r>
              <a:rPr lang="en-US" sz="2000" dirty="0" smtClean="0">
                <a:solidFill>
                  <a:schemeClr val="bg1"/>
                </a:solidFill>
              </a:rPr>
              <a:t>&gt; &lt;</a:t>
            </a:r>
            <a:r>
              <a:rPr lang="en-US" sz="2000" dirty="0">
                <a:solidFill>
                  <a:schemeClr val="bg1"/>
                </a:solidFill>
              </a:rPr>
              <a:t>title&gt; Open Another Page&lt;/title&gt;</a:t>
            </a:r>
          </a:p>
          <a:p>
            <a:r>
              <a:rPr lang="en-US" sz="2000" dirty="0">
                <a:solidFill>
                  <a:schemeClr val="bg1"/>
                </a:solidFill>
              </a:rPr>
              <a:t>&lt;style type="text/</a:t>
            </a:r>
            <a:r>
              <a:rPr lang="en-US" sz="2000" dirty="0" err="1">
                <a:solidFill>
                  <a:schemeClr val="bg1"/>
                </a:solidFill>
              </a:rPr>
              <a:t>css</a:t>
            </a:r>
            <a:r>
              <a:rPr lang="en-US" sz="2000" dirty="0">
                <a:solidFill>
                  <a:schemeClr val="bg1"/>
                </a:solidFill>
              </a:rPr>
              <a:t>"&gt;</a:t>
            </a:r>
          </a:p>
          <a:p>
            <a:r>
              <a:rPr lang="en-US" sz="2000" dirty="0">
                <a:solidFill>
                  <a:schemeClr val="bg1"/>
                </a:solidFill>
              </a:rPr>
              <a:t>body { </a:t>
            </a:r>
            <a:r>
              <a:rPr lang="en-US" sz="2000" dirty="0" err="1">
                <a:solidFill>
                  <a:schemeClr val="bg1"/>
                </a:solidFill>
              </a:rPr>
              <a:t>font-family:verdana</a:t>
            </a:r>
            <a:r>
              <a:rPr lang="en-US" sz="2000" dirty="0">
                <a:solidFill>
                  <a:schemeClr val="bg1"/>
                </a:solidFill>
              </a:rPr>
              <a:t>, </a:t>
            </a:r>
            <a:r>
              <a:rPr lang="en-US" sz="2000" dirty="0" err="1">
                <a:solidFill>
                  <a:schemeClr val="bg1"/>
                </a:solidFill>
              </a:rPr>
              <a:t>geneva</a:t>
            </a:r>
            <a:r>
              <a:rPr lang="en-US" sz="2000" dirty="0">
                <a:solidFill>
                  <a:schemeClr val="bg1"/>
                </a:solidFill>
              </a:rPr>
              <a:t>; background-color:#ffe6bf; </a:t>
            </a:r>
            <a:r>
              <a:rPr lang="en-US" sz="2000" dirty="0" smtClean="0">
                <a:solidFill>
                  <a:schemeClr val="bg1"/>
                </a:solidFill>
              </a:rPr>
              <a:t>color</a:t>
            </a:r>
            <a:r>
              <a:rPr lang="en-US" sz="2000" dirty="0">
                <a:solidFill>
                  <a:schemeClr val="bg1"/>
                </a:solidFill>
              </a:rPr>
              <a:t>:#042b45;}</a:t>
            </a:r>
          </a:p>
          <a:p>
            <a:r>
              <a:rPr lang="en-US" sz="2000" dirty="0">
                <a:solidFill>
                  <a:schemeClr val="bg1"/>
                </a:solidFill>
              </a:rPr>
              <a:t>input {background-color:#ffe68f</a:t>
            </a:r>
            <a:r>
              <a:rPr lang="en-US" sz="2000" dirty="0" smtClean="0">
                <a:solidFill>
                  <a:schemeClr val="bg1"/>
                </a:solidFill>
              </a:rPr>
              <a:t>;} </a:t>
            </a:r>
            <a:endParaRPr lang="en-US" sz="2000" dirty="0">
              <a:solidFill>
                <a:schemeClr val="bg1"/>
              </a:solidFill>
            </a:endParaRPr>
          </a:p>
          <a:p>
            <a:r>
              <a:rPr lang="en-US" sz="2000" dirty="0">
                <a:solidFill>
                  <a:schemeClr val="bg1"/>
                </a:solidFill>
              </a:rPr>
              <a:t>a </a:t>
            </a:r>
            <a:r>
              <a:rPr lang="en-US" sz="2000" dirty="0" smtClean="0">
                <a:solidFill>
                  <a:schemeClr val="bg1"/>
                </a:solidFill>
              </a:rPr>
              <a:t>{</a:t>
            </a:r>
            <a:r>
              <a:rPr lang="en-US" sz="2000" dirty="0" err="1" smtClean="0">
                <a:solidFill>
                  <a:schemeClr val="bg1"/>
                </a:solidFill>
              </a:rPr>
              <a:t>text-decoration:none</a:t>
            </a:r>
            <a:r>
              <a:rPr lang="en-US" sz="2000" dirty="0" smtClean="0">
                <a:solidFill>
                  <a:schemeClr val="bg1"/>
                </a:solidFill>
              </a:rPr>
              <a:t>;}</a:t>
            </a:r>
            <a:endParaRPr lang="en-US" sz="2000" dirty="0">
              <a:solidFill>
                <a:schemeClr val="bg1"/>
              </a:solidFill>
            </a:endParaRPr>
          </a:p>
          <a:p>
            <a:r>
              <a:rPr lang="en-US" sz="2000" dirty="0">
                <a:solidFill>
                  <a:schemeClr val="bg1"/>
                </a:solidFill>
              </a:rPr>
              <a:t>h1 </a:t>
            </a:r>
            <a:r>
              <a:rPr lang="en-US" sz="2000" dirty="0" smtClean="0">
                <a:solidFill>
                  <a:schemeClr val="bg1"/>
                </a:solidFill>
              </a:rPr>
              <a:t>{color</a:t>
            </a:r>
            <a:r>
              <a:rPr lang="en-US" sz="2000" dirty="0">
                <a:solidFill>
                  <a:schemeClr val="bg1"/>
                </a:solidFill>
              </a:rPr>
              <a:t>:#e8a5b5; </a:t>
            </a:r>
            <a:r>
              <a:rPr lang="en-US" sz="2000" dirty="0" smtClean="0">
                <a:solidFill>
                  <a:schemeClr val="bg1"/>
                </a:solidFill>
              </a:rPr>
              <a:t>background-color</a:t>
            </a:r>
            <a:r>
              <a:rPr lang="en-US" sz="2000" dirty="0">
                <a:solidFill>
                  <a:schemeClr val="bg1"/>
                </a:solidFill>
              </a:rPr>
              <a:t>:#</a:t>
            </a:r>
            <a:r>
              <a:rPr lang="en-US" sz="2000" dirty="0" smtClean="0">
                <a:solidFill>
                  <a:schemeClr val="bg1"/>
                </a:solidFill>
              </a:rPr>
              <a:t>042b45;text-align:center;}</a:t>
            </a:r>
            <a:endParaRPr lang="en-US" sz="2000" dirty="0">
              <a:solidFill>
                <a:schemeClr val="bg1"/>
              </a:solidFill>
            </a:endParaRPr>
          </a:p>
          <a:p>
            <a:r>
              <a:rPr lang="en-US" sz="2000" dirty="0">
                <a:solidFill>
                  <a:schemeClr val="bg1"/>
                </a:solidFill>
              </a:rPr>
              <a:t>h3 </a:t>
            </a:r>
            <a:r>
              <a:rPr lang="en-US" sz="2000" dirty="0" smtClean="0">
                <a:solidFill>
                  <a:schemeClr val="bg1"/>
                </a:solidFill>
              </a:rPr>
              <a:t>{color</a:t>
            </a:r>
            <a:r>
              <a:rPr lang="en-US" sz="2000" dirty="0">
                <a:solidFill>
                  <a:schemeClr val="bg1"/>
                </a:solidFill>
              </a:rPr>
              <a:t>:#ffc54f; </a:t>
            </a:r>
            <a:r>
              <a:rPr lang="en-US" sz="2000" dirty="0" smtClean="0">
                <a:solidFill>
                  <a:schemeClr val="bg1"/>
                </a:solidFill>
              </a:rPr>
              <a:t>background-color</a:t>
            </a:r>
            <a:r>
              <a:rPr lang="en-US" sz="2000" dirty="0">
                <a:solidFill>
                  <a:schemeClr val="bg1"/>
                </a:solidFill>
              </a:rPr>
              <a:t>:#ff0a03</a:t>
            </a:r>
            <a:r>
              <a:rPr lang="en-US" sz="2000" dirty="0" smtClean="0">
                <a:solidFill>
                  <a:schemeClr val="bg1"/>
                </a:solidFill>
              </a:rPr>
              <a:t>;}</a:t>
            </a:r>
            <a:endParaRPr lang="en-US" sz="2000" dirty="0">
              <a:solidFill>
                <a:schemeClr val="bg1"/>
              </a:solidFill>
            </a:endParaRPr>
          </a:p>
          <a:p>
            <a:r>
              <a:rPr lang="en-US" sz="2000" dirty="0">
                <a:solidFill>
                  <a:schemeClr val="bg1"/>
                </a:solidFill>
              </a:rPr>
              <a:t>&lt;/style</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&lt;h1&gt; Shopping Calculator &lt;/h1&gt;</a:t>
            </a:r>
          </a:p>
          <a:p>
            <a:r>
              <a:rPr lang="en-US" sz="2000" dirty="0" smtClean="0">
                <a:solidFill>
                  <a:schemeClr val="bg1"/>
                </a:solidFill>
              </a:rPr>
              <a:t>&lt;</a:t>
            </a:r>
            <a:r>
              <a:rPr lang="en-US" sz="2000" dirty="0">
                <a:solidFill>
                  <a:schemeClr val="bg1"/>
                </a:solidFill>
              </a:rPr>
              <a:t>form </a:t>
            </a:r>
            <a:r>
              <a:rPr lang="en-US" sz="2000" dirty="0" err="1">
                <a:solidFill>
                  <a:schemeClr val="bg1"/>
                </a:solidFill>
              </a:rPr>
              <a:t>oninput</a:t>
            </a:r>
            <a:r>
              <a:rPr lang="en-US" sz="2000" dirty="0">
                <a:solidFill>
                  <a:schemeClr val="bg1"/>
                </a:solidFill>
              </a:rPr>
              <a:t>="</a:t>
            </a:r>
            <a:r>
              <a:rPr lang="en-US" sz="2000" dirty="0" err="1">
                <a:solidFill>
                  <a:schemeClr val="bg1"/>
                </a:solidFill>
              </a:rPr>
              <a:t>result.value</a:t>
            </a:r>
            <a:r>
              <a:rPr lang="en-US" sz="2000" dirty="0">
                <a:solidFill>
                  <a:schemeClr val="bg1"/>
                </a:solidFill>
              </a:rPr>
              <a:t>=</a:t>
            </a:r>
            <a:r>
              <a:rPr lang="en-US" sz="2000" dirty="0" err="1">
                <a:solidFill>
                  <a:schemeClr val="bg1"/>
                </a:solidFill>
              </a:rPr>
              <a:t>parseInt</a:t>
            </a:r>
            <a:r>
              <a:rPr lang="en-US" sz="2000" dirty="0">
                <a:solidFill>
                  <a:schemeClr val="bg1"/>
                </a:solidFill>
              </a:rPr>
              <a:t>(</a:t>
            </a:r>
            <a:r>
              <a:rPr lang="en-US" sz="2000" dirty="0" err="1">
                <a:solidFill>
                  <a:schemeClr val="bg1"/>
                </a:solidFill>
              </a:rPr>
              <a:t>cost.value</a:t>
            </a:r>
            <a:r>
              <a:rPr lang="en-US" sz="2000" dirty="0">
                <a:solidFill>
                  <a:schemeClr val="bg1"/>
                </a:solidFill>
              </a:rPr>
              <a:t>) * </a:t>
            </a:r>
            <a:r>
              <a:rPr lang="en-US" sz="2000" dirty="0" err="1">
                <a:solidFill>
                  <a:schemeClr val="bg1"/>
                </a:solidFill>
              </a:rPr>
              <a:t>parseFloat</a:t>
            </a:r>
            <a:r>
              <a:rPr lang="en-US" sz="2000" dirty="0">
                <a:solidFill>
                  <a:schemeClr val="bg1"/>
                </a:solidFill>
              </a:rPr>
              <a:t>(</a:t>
            </a:r>
            <a:r>
              <a:rPr lang="en-US" sz="2000" dirty="0" err="1">
                <a:solidFill>
                  <a:schemeClr val="bg1"/>
                </a:solidFill>
              </a:rPr>
              <a:t>tax.value</a:t>
            </a:r>
            <a:r>
              <a:rPr lang="en-US" sz="2000" dirty="0">
                <a:solidFill>
                  <a:schemeClr val="bg1"/>
                </a:solidFill>
              </a:rPr>
              <a:t>) + </a:t>
            </a:r>
            <a:r>
              <a:rPr lang="en-US" sz="2000" dirty="0" err="1">
                <a:solidFill>
                  <a:schemeClr val="bg1"/>
                </a:solidFill>
              </a:rPr>
              <a:t>parseInt</a:t>
            </a:r>
            <a:r>
              <a:rPr lang="en-US" sz="2000" dirty="0">
                <a:solidFill>
                  <a:schemeClr val="bg1"/>
                </a:solidFill>
              </a:rPr>
              <a:t>(</a:t>
            </a:r>
            <a:r>
              <a:rPr lang="en-US" sz="2000" dirty="0" err="1">
                <a:solidFill>
                  <a:schemeClr val="bg1"/>
                </a:solidFill>
              </a:rPr>
              <a:t>cost.value</a:t>
            </a:r>
            <a:r>
              <a:rPr lang="en-US" sz="2000" dirty="0">
                <a:solidFill>
                  <a:schemeClr val="bg1"/>
                </a:solidFill>
              </a:rPr>
              <a:t>)"&gt;</a:t>
            </a:r>
          </a:p>
          <a:p>
            <a:r>
              <a:rPr lang="en-US" sz="2000" dirty="0">
                <a:solidFill>
                  <a:schemeClr val="bg1"/>
                </a:solidFill>
              </a:rPr>
              <a:t>Cost: &lt;input type="number" id="cost"&gt; &lt;</a:t>
            </a:r>
            <a:r>
              <a:rPr lang="en-US" sz="2000" dirty="0" err="1">
                <a:solidFill>
                  <a:schemeClr val="bg1"/>
                </a:solidFill>
              </a:rPr>
              <a:t>br</a:t>
            </a:r>
            <a:r>
              <a:rPr lang="en-US" sz="2000" dirty="0">
                <a:solidFill>
                  <a:schemeClr val="bg1"/>
                </a:solidFill>
              </a:rPr>
              <a:t>&gt;</a:t>
            </a:r>
          </a:p>
          <a:p>
            <a:r>
              <a:rPr lang="en-US" sz="2000" dirty="0">
                <a:solidFill>
                  <a:schemeClr val="bg1"/>
                </a:solidFill>
              </a:rPr>
              <a:t>Tax : 0&lt;input type="range" id="tax" value="0.5" max="1" step="0.01"&gt; 100</a:t>
            </a:r>
          </a:p>
          <a:p>
            <a:r>
              <a:rPr lang="en-US" sz="2000" dirty="0">
                <a:solidFill>
                  <a:schemeClr val="bg1"/>
                </a:solidFill>
              </a:rPr>
              <a:t>&lt;h3&gt; &amp;</a:t>
            </a:r>
            <a:r>
              <a:rPr lang="en-US" sz="2000" dirty="0" err="1">
                <a:solidFill>
                  <a:schemeClr val="bg1"/>
                </a:solidFill>
              </a:rPr>
              <a:t>nbsp</a:t>
            </a:r>
            <a:r>
              <a:rPr lang="en-US" sz="2000" dirty="0">
                <a:solidFill>
                  <a:schemeClr val="bg1"/>
                </a:solidFill>
              </a:rPr>
              <a:t>; Total = </a:t>
            </a:r>
            <a:r>
              <a:rPr lang="en-US" sz="2000" dirty="0" err="1">
                <a:solidFill>
                  <a:schemeClr val="bg1"/>
                </a:solidFill>
              </a:rPr>
              <a:t>GH&amp;cent</a:t>
            </a:r>
            <a:r>
              <a:rPr lang="en-US" sz="2000" dirty="0">
                <a:solidFill>
                  <a:schemeClr val="bg1"/>
                </a:solidFill>
              </a:rPr>
              <a:t>;</a:t>
            </a:r>
          </a:p>
          <a:p>
            <a:r>
              <a:rPr lang="en-US" sz="2000" dirty="0">
                <a:solidFill>
                  <a:schemeClr val="bg1"/>
                </a:solidFill>
              </a:rPr>
              <a:t>&lt;output name="result"&gt;&lt;/output&gt;&lt;/form&gt;</a:t>
            </a:r>
          </a:p>
          <a:p>
            <a:r>
              <a:rPr lang="en-US" sz="2000" dirty="0">
                <a:solidFill>
                  <a:schemeClr val="bg1"/>
                </a:solidFill>
              </a:rPr>
              <a:t>&lt;h3&gt;</a:t>
            </a:r>
          </a:p>
          <a:p>
            <a:r>
              <a:rPr lang="en-US" sz="2000" dirty="0">
                <a:solidFill>
                  <a:schemeClr val="bg1"/>
                </a:solidFill>
              </a:rPr>
              <a:t>&lt;/body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8290" y="0"/>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smtClean="0">
                <a:solidFill>
                  <a:schemeClr val="tx1"/>
                </a:solidFill>
              </a:rPr>
              <a:t>Output Element Example 2</a:t>
            </a:r>
            <a:endParaRPr lang="en-US" sz="4000" dirty="0">
              <a:solidFill>
                <a:schemeClr val="tx1"/>
              </a:solidFill>
            </a:endParaRPr>
          </a:p>
        </p:txBody>
      </p:sp>
    </p:spTree>
    <p:extLst>
      <p:ext uri="{BB962C8B-B14F-4D97-AF65-F5344CB8AC3E}">
        <p14:creationId xmlns:p14="http://schemas.microsoft.com/office/powerpoint/2010/main" val="1088740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6" y="707886"/>
            <a:ext cx="8782665" cy="6247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a:t>
            </a:r>
            <a:r>
              <a:rPr lang="en-US" sz="2000" dirty="0" smtClean="0">
                <a:solidFill>
                  <a:schemeClr val="bg1"/>
                </a:solidFill>
              </a:rPr>
              <a:t>"&gt; &lt;</a:t>
            </a:r>
            <a:r>
              <a:rPr lang="en-US" sz="2000" dirty="0">
                <a:solidFill>
                  <a:schemeClr val="bg1"/>
                </a:solidFill>
              </a:rPr>
              <a:t>head</a:t>
            </a:r>
            <a:r>
              <a:rPr lang="en-US" sz="2000" dirty="0" smtClean="0">
                <a:solidFill>
                  <a:schemeClr val="bg1"/>
                </a:solidFill>
              </a:rPr>
              <a:t>&gt; &lt;</a:t>
            </a:r>
            <a:r>
              <a:rPr lang="en-US" sz="2000" dirty="0">
                <a:solidFill>
                  <a:schemeClr val="bg1"/>
                </a:solidFill>
              </a:rPr>
              <a:t>title&gt; Temperature Convertor&lt;/title&gt;</a:t>
            </a:r>
          </a:p>
          <a:p>
            <a:r>
              <a:rPr lang="en-US" sz="2000" dirty="0">
                <a:solidFill>
                  <a:schemeClr val="bg1"/>
                </a:solidFill>
              </a:rPr>
              <a:t>&lt;style type="text/</a:t>
            </a:r>
            <a:r>
              <a:rPr lang="en-US" sz="2000" dirty="0" err="1">
                <a:solidFill>
                  <a:schemeClr val="bg1"/>
                </a:solidFill>
              </a:rPr>
              <a:t>css</a:t>
            </a:r>
            <a:r>
              <a:rPr lang="en-US" sz="2000" dirty="0">
                <a:solidFill>
                  <a:schemeClr val="bg1"/>
                </a:solidFill>
              </a:rPr>
              <a:t>"&gt;</a:t>
            </a:r>
          </a:p>
          <a:p>
            <a:r>
              <a:rPr lang="en-US" sz="2000" dirty="0">
                <a:solidFill>
                  <a:schemeClr val="bg1"/>
                </a:solidFill>
              </a:rPr>
              <a:t>body { </a:t>
            </a:r>
            <a:r>
              <a:rPr lang="en-US" sz="2000" dirty="0" err="1">
                <a:solidFill>
                  <a:schemeClr val="bg1"/>
                </a:solidFill>
              </a:rPr>
              <a:t>font-family:verdana</a:t>
            </a:r>
            <a:r>
              <a:rPr lang="en-US" sz="2000" dirty="0">
                <a:solidFill>
                  <a:schemeClr val="bg1"/>
                </a:solidFill>
              </a:rPr>
              <a:t>, </a:t>
            </a:r>
            <a:r>
              <a:rPr lang="en-US" sz="2000" dirty="0" err="1">
                <a:solidFill>
                  <a:schemeClr val="bg1"/>
                </a:solidFill>
              </a:rPr>
              <a:t>geneva</a:t>
            </a:r>
            <a:r>
              <a:rPr lang="en-US" sz="2000" dirty="0">
                <a:solidFill>
                  <a:schemeClr val="bg1"/>
                </a:solidFill>
              </a:rPr>
              <a:t>; background-color:#ffe6bf; color:#042b45; font-size:16pt; </a:t>
            </a:r>
            <a:r>
              <a:rPr lang="en-US" sz="2000" dirty="0" err="1">
                <a:solidFill>
                  <a:schemeClr val="bg1"/>
                </a:solidFill>
              </a:rPr>
              <a:t>font-weight:bold</a:t>
            </a:r>
            <a:r>
              <a:rPr lang="en-US" sz="2000" dirty="0">
                <a:solidFill>
                  <a:schemeClr val="bg1"/>
                </a:solidFill>
              </a:rPr>
              <a:t>;}</a:t>
            </a:r>
          </a:p>
          <a:p>
            <a:r>
              <a:rPr lang="en-US" sz="2000" dirty="0">
                <a:solidFill>
                  <a:schemeClr val="bg1"/>
                </a:solidFill>
              </a:rPr>
              <a:t>input {background-color:#ffe68f;}</a:t>
            </a:r>
          </a:p>
          <a:p>
            <a:r>
              <a:rPr lang="en-US" sz="2000" dirty="0">
                <a:solidFill>
                  <a:schemeClr val="bg1"/>
                </a:solidFill>
              </a:rPr>
              <a:t>p </a:t>
            </a:r>
            <a:r>
              <a:rPr lang="en-US" sz="2000" dirty="0" smtClean="0">
                <a:solidFill>
                  <a:schemeClr val="bg1"/>
                </a:solidFill>
              </a:rPr>
              <a:t>{</a:t>
            </a:r>
            <a:r>
              <a:rPr lang="en-US" sz="2000" dirty="0" err="1" smtClean="0">
                <a:solidFill>
                  <a:schemeClr val="bg1"/>
                </a:solidFill>
              </a:rPr>
              <a:t>color:yellow</a:t>
            </a:r>
            <a:r>
              <a:rPr lang="en-US" sz="2000" dirty="0">
                <a:solidFill>
                  <a:schemeClr val="bg1"/>
                </a:solidFill>
              </a:rPr>
              <a:t>; </a:t>
            </a:r>
            <a:r>
              <a:rPr lang="en-US" sz="2000" dirty="0" smtClean="0">
                <a:solidFill>
                  <a:schemeClr val="bg1"/>
                </a:solidFill>
              </a:rPr>
              <a:t>font-size:24pt;}</a:t>
            </a:r>
            <a:endParaRPr lang="en-US" sz="2000" dirty="0">
              <a:solidFill>
                <a:schemeClr val="bg1"/>
              </a:solidFill>
            </a:endParaRPr>
          </a:p>
          <a:p>
            <a:r>
              <a:rPr lang="en-US" sz="2000" dirty="0">
                <a:solidFill>
                  <a:schemeClr val="bg1"/>
                </a:solidFill>
              </a:rPr>
              <a:t>h3 </a:t>
            </a:r>
            <a:r>
              <a:rPr lang="en-US" sz="2000" dirty="0" smtClean="0">
                <a:solidFill>
                  <a:schemeClr val="bg1"/>
                </a:solidFill>
              </a:rPr>
              <a:t>{</a:t>
            </a:r>
            <a:r>
              <a:rPr lang="en-US" sz="2000" dirty="0" err="1" smtClean="0">
                <a:solidFill>
                  <a:schemeClr val="bg1"/>
                </a:solidFill>
              </a:rPr>
              <a:t>color:red</a:t>
            </a:r>
            <a:r>
              <a:rPr lang="en-US" sz="2000" dirty="0">
                <a:solidFill>
                  <a:schemeClr val="bg1"/>
                </a:solidFill>
              </a:rPr>
              <a:t>; </a:t>
            </a:r>
            <a:r>
              <a:rPr lang="en-US" sz="2000" dirty="0" smtClean="0">
                <a:solidFill>
                  <a:schemeClr val="bg1"/>
                </a:solidFill>
              </a:rPr>
              <a:t>background-color</a:t>
            </a:r>
            <a:r>
              <a:rPr lang="en-US" sz="2000" dirty="0">
                <a:solidFill>
                  <a:schemeClr val="bg1"/>
                </a:solidFill>
              </a:rPr>
              <a:t>:#ff0a03</a:t>
            </a:r>
            <a:r>
              <a:rPr lang="en-US" sz="2000" dirty="0" smtClean="0">
                <a:solidFill>
                  <a:schemeClr val="bg1"/>
                </a:solidFill>
              </a:rPr>
              <a:t>;}</a:t>
            </a:r>
            <a:endParaRPr lang="en-US" sz="2000" dirty="0">
              <a:solidFill>
                <a:schemeClr val="bg1"/>
              </a:solidFill>
            </a:endParaRPr>
          </a:p>
          <a:p>
            <a:r>
              <a:rPr lang="en-US" sz="2000" dirty="0">
                <a:solidFill>
                  <a:schemeClr val="bg1"/>
                </a:solidFill>
              </a:rPr>
              <a:t>&lt;/style</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&lt;h1&gt; Temperature Conversion&lt;/h1&gt;</a:t>
            </a:r>
          </a:p>
          <a:p>
            <a:r>
              <a:rPr lang="en-US" sz="2000" dirty="0">
                <a:solidFill>
                  <a:schemeClr val="bg1"/>
                </a:solidFill>
              </a:rPr>
              <a:t>&lt;form&gt;</a:t>
            </a:r>
          </a:p>
          <a:p>
            <a:r>
              <a:rPr lang="en-US" sz="2000" dirty="0">
                <a:solidFill>
                  <a:schemeClr val="bg1"/>
                </a:solidFill>
              </a:rPr>
              <a:t>&lt;label for="temperature"&gt;Temperature&lt;/label&gt;</a:t>
            </a:r>
          </a:p>
          <a:p>
            <a:r>
              <a:rPr lang="en-US" sz="2000" dirty="0">
                <a:solidFill>
                  <a:schemeClr val="bg1"/>
                </a:solidFill>
              </a:rPr>
              <a:t>&lt;input type="text" id="temperature"&gt; &lt;</a:t>
            </a:r>
            <a:r>
              <a:rPr lang="en-US" sz="2000" dirty="0" err="1">
                <a:solidFill>
                  <a:schemeClr val="bg1"/>
                </a:solidFill>
              </a:rPr>
              <a:t>br</a:t>
            </a:r>
            <a:r>
              <a:rPr lang="en-US" sz="2000" dirty="0">
                <a:solidFill>
                  <a:schemeClr val="bg1"/>
                </a:solidFill>
              </a:rPr>
              <a:t>&gt;</a:t>
            </a:r>
          </a:p>
          <a:p>
            <a:r>
              <a:rPr lang="en-US" sz="2000" dirty="0">
                <a:solidFill>
                  <a:schemeClr val="bg1"/>
                </a:solidFill>
              </a:rPr>
              <a:t>&lt;input type="button" id="</a:t>
            </a:r>
            <a:r>
              <a:rPr lang="en-US" sz="2000" dirty="0" err="1">
                <a:solidFill>
                  <a:schemeClr val="bg1"/>
                </a:solidFill>
              </a:rPr>
              <a:t>f_to_c</a:t>
            </a:r>
            <a:r>
              <a:rPr lang="en-US" sz="2000" dirty="0">
                <a:solidFill>
                  <a:schemeClr val="bg1"/>
                </a:solidFill>
              </a:rPr>
              <a:t>" value="F to C"&gt; </a:t>
            </a:r>
          </a:p>
          <a:p>
            <a:r>
              <a:rPr lang="en-US" sz="2000" dirty="0">
                <a:solidFill>
                  <a:schemeClr val="bg1"/>
                </a:solidFill>
              </a:rPr>
              <a:t>&lt;input type="button" id="</a:t>
            </a:r>
            <a:r>
              <a:rPr lang="en-US" sz="2000" dirty="0" err="1">
                <a:solidFill>
                  <a:schemeClr val="bg1"/>
                </a:solidFill>
              </a:rPr>
              <a:t>c_to_f</a:t>
            </a:r>
            <a:r>
              <a:rPr lang="en-US" sz="2000" dirty="0">
                <a:solidFill>
                  <a:schemeClr val="bg1"/>
                </a:solidFill>
              </a:rPr>
              <a:t>" value="C to F"&gt;&lt;</a:t>
            </a:r>
            <a:r>
              <a:rPr lang="en-US" sz="2000" dirty="0" err="1">
                <a:solidFill>
                  <a:schemeClr val="bg1"/>
                </a:solidFill>
              </a:rPr>
              <a:t>br</a:t>
            </a:r>
            <a:r>
              <a:rPr lang="en-US" sz="2000" dirty="0">
                <a:solidFill>
                  <a:schemeClr val="bg1"/>
                </a:solidFill>
              </a:rPr>
              <a:t>&gt;</a:t>
            </a:r>
          </a:p>
          <a:p>
            <a:r>
              <a:rPr lang="en-US" sz="2000" dirty="0">
                <a:solidFill>
                  <a:schemeClr val="bg1"/>
                </a:solidFill>
              </a:rPr>
              <a:t>&lt;/form&gt;</a:t>
            </a:r>
          </a:p>
          <a:p>
            <a:r>
              <a:rPr lang="en-US" sz="2000" dirty="0">
                <a:solidFill>
                  <a:schemeClr val="bg1"/>
                </a:solidFill>
              </a:rPr>
              <a:t>&lt;p id="result"&gt; &lt;/p&gt;</a:t>
            </a:r>
          </a:p>
          <a:p>
            <a:r>
              <a:rPr lang="en-US" sz="2000" dirty="0">
                <a:solidFill>
                  <a:schemeClr val="bg1"/>
                </a:solidFill>
              </a:rPr>
              <a:t>&lt;p&gt; this is it&lt;/p&gt;</a:t>
            </a:r>
          </a:p>
          <a:p>
            <a:r>
              <a:rPr lang="en-US" sz="2000" dirty="0">
                <a:solidFill>
                  <a:schemeClr val="bg1"/>
                </a:solidFill>
              </a:rPr>
              <a:t>&lt;script </a:t>
            </a:r>
            <a:r>
              <a:rPr lang="en-US" sz="2000" dirty="0" err="1">
                <a:solidFill>
                  <a:schemeClr val="bg1"/>
                </a:solidFill>
              </a:rPr>
              <a:t>src</a:t>
            </a:r>
            <a:r>
              <a:rPr lang="en-US" sz="2000" dirty="0">
                <a:solidFill>
                  <a:schemeClr val="bg1"/>
                </a:solidFill>
              </a:rPr>
              <a:t>="tempconv.js"&gt;&lt;/script&gt;</a:t>
            </a:r>
          </a:p>
          <a:p>
            <a:r>
              <a:rPr lang="en-US" sz="2000" dirty="0">
                <a:solidFill>
                  <a:schemeClr val="bg1"/>
                </a:solidFill>
              </a:rPr>
              <a:t>&lt;/body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8290" y="0"/>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smtClean="0">
                <a:solidFill>
                  <a:schemeClr val="tx1"/>
                </a:solidFill>
              </a:rPr>
              <a:t>Output Element Example 3 (HTML)</a:t>
            </a:r>
            <a:endParaRPr lang="en-US" sz="4000" dirty="0">
              <a:solidFill>
                <a:schemeClr val="tx1"/>
              </a:solidFill>
            </a:endParaRPr>
          </a:p>
        </p:txBody>
      </p:sp>
    </p:spTree>
    <p:extLst>
      <p:ext uri="{BB962C8B-B14F-4D97-AF65-F5344CB8AC3E}">
        <p14:creationId xmlns:p14="http://schemas.microsoft.com/office/powerpoint/2010/main" val="1769212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6" y="811125"/>
            <a:ext cx="8782665" cy="52629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solidFill>
                  <a:schemeClr val="bg1"/>
                </a:solidFill>
              </a:rPr>
              <a:t>var</a:t>
            </a:r>
            <a:r>
              <a:rPr lang="en-US" sz="2400" dirty="0">
                <a:solidFill>
                  <a:schemeClr val="bg1"/>
                </a:solidFill>
              </a:rPr>
              <a:t> report = function (</a:t>
            </a:r>
            <a:r>
              <a:rPr lang="en-US" sz="2400" dirty="0" err="1">
                <a:solidFill>
                  <a:schemeClr val="bg1"/>
                </a:solidFill>
              </a:rPr>
              <a:t>celsius</a:t>
            </a:r>
            <a:r>
              <a:rPr lang="en-US" sz="2400" dirty="0">
                <a:solidFill>
                  <a:schemeClr val="bg1"/>
                </a:solidFill>
              </a:rPr>
              <a:t>, </a:t>
            </a:r>
            <a:r>
              <a:rPr lang="en-US" sz="2400" dirty="0" err="1">
                <a:solidFill>
                  <a:schemeClr val="bg1"/>
                </a:solidFill>
              </a:rPr>
              <a:t>fahrenheit</a:t>
            </a:r>
            <a:r>
              <a:rPr lang="en-US" sz="2400" dirty="0">
                <a:solidFill>
                  <a:schemeClr val="bg1"/>
                </a:solidFill>
              </a:rPr>
              <a:t>) {</a:t>
            </a:r>
          </a:p>
          <a:p>
            <a:r>
              <a:rPr lang="en-US" sz="2400" dirty="0">
                <a:solidFill>
                  <a:schemeClr val="bg1"/>
                </a:solidFill>
              </a:rPr>
              <a:t>    </a:t>
            </a:r>
            <a:r>
              <a:rPr lang="en-US" sz="2400" dirty="0" err="1">
                <a:solidFill>
                  <a:schemeClr val="bg1"/>
                </a:solidFill>
              </a:rPr>
              <a:t>document.getElementById</a:t>
            </a:r>
            <a:r>
              <a:rPr lang="en-US" sz="2400" dirty="0">
                <a:solidFill>
                  <a:schemeClr val="bg1"/>
                </a:solidFill>
              </a:rPr>
              <a:t>("result").</a:t>
            </a:r>
            <a:r>
              <a:rPr lang="en-US" sz="2400" dirty="0" err="1">
                <a:solidFill>
                  <a:schemeClr val="bg1"/>
                </a:solidFill>
              </a:rPr>
              <a:t>innerHTML</a:t>
            </a:r>
            <a:r>
              <a:rPr lang="en-US" sz="2400" dirty="0">
                <a:solidFill>
                  <a:schemeClr val="bg1"/>
                </a:solidFill>
              </a:rPr>
              <a:t> =</a:t>
            </a:r>
          </a:p>
          <a:p>
            <a:r>
              <a:rPr lang="en-US" sz="2400" dirty="0">
                <a:solidFill>
                  <a:schemeClr val="bg1"/>
                </a:solidFill>
              </a:rPr>
              <a:t>        </a:t>
            </a:r>
            <a:r>
              <a:rPr lang="en-US" sz="2400" dirty="0" err="1">
                <a:solidFill>
                  <a:schemeClr val="bg1"/>
                </a:solidFill>
              </a:rPr>
              <a:t>celsius</a:t>
            </a:r>
            <a:r>
              <a:rPr lang="en-US" sz="2400" dirty="0">
                <a:solidFill>
                  <a:schemeClr val="bg1"/>
                </a:solidFill>
              </a:rPr>
              <a:t> + "\xb0C = " + </a:t>
            </a:r>
            <a:r>
              <a:rPr lang="en-US" sz="2400" dirty="0" err="1">
                <a:solidFill>
                  <a:schemeClr val="bg1"/>
                </a:solidFill>
              </a:rPr>
              <a:t>fahrenheit</a:t>
            </a:r>
            <a:r>
              <a:rPr lang="en-US" sz="2400" dirty="0">
                <a:solidFill>
                  <a:schemeClr val="bg1"/>
                </a:solidFill>
              </a:rPr>
              <a:t> + "\xb0F";</a:t>
            </a:r>
          </a:p>
          <a:p>
            <a:r>
              <a:rPr lang="en-US" sz="2400" dirty="0">
                <a:solidFill>
                  <a:schemeClr val="bg1"/>
                </a:solidFill>
              </a:rPr>
              <a:t>};</a:t>
            </a:r>
          </a:p>
          <a:p>
            <a:endParaRPr lang="en-US" sz="2400" dirty="0">
              <a:solidFill>
                <a:schemeClr val="bg1"/>
              </a:solidFill>
            </a:endParaRPr>
          </a:p>
          <a:p>
            <a:r>
              <a:rPr lang="en-US" sz="2400" dirty="0" err="1">
                <a:solidFill>
                  <a:schemeClr val="bg1"/>
                </a:solidFill>
              </a:rPr>
              <a:t>document.getElementById</a:t>
            </a:r>
            <a:r>
              <a:rPr lang="en-US" sz="2400" dirty="0">
                <a:solidFill>
                  <a:schemeClr val="bg1"/>
                </a:solidFill>
              </a:rPr>
              <a:t>("</a:t>
            </a:r>
            <a:r>
              <a:rPr lang="en-US" sz="2400" dirty="0" err="1">
                <a:solidFill>
                  <a:schemeClr val="bg1"/>
                </a:solidFill>
              </a:rPr>
              <a:t>f_to_c</a:t>
            </a:r>
            <a:r>
              <a:rPr lang="en-US" sz="2400" dirty="0">
                <a:solidFill>
                  <a:schemeClr val="bg1"/>
                </a:solidFill>
              </a:rPr>
              <a:t>").</a:t>
            </a:r>
            <a:r>
              <a:rPr lang="en-US" sz="2400" dirty="0" err="1">
                <a:solidFill>
                  <a:schemeClr val="bg1"/>
                </a:solidFill>
              </a:rPr>
              <a:t>onclick</a:t>
            </a:r>
            <a:r>
              <a:rPr lang="en-US" sz="2400" dirty="0">
                <a:solidFill>
                  <a:schemeClr val="bg1"/>
                </a:solidFill>
              </a:rPr>
              <a:t> = function () {</a:t>
            </a:r>
          </a:p>
          <a:p>
            <a:r>
              <a:rPr lang="en-US" sz="2400" dirty="0">
                <a:solidFill>
                  <a:schemeClr val="bg1"/>
                </a:solidFill>
              </a:rPr>
              <a:t>    </a:t>
            </a:r>
            <a:r>
              <a:rPr lang="en-US" sz="2400" dirty="0" err="1">
                <a:solidFill>
                  <a:schemeClr val="bg1"/>
                </a:solidFill>
              </a:rPr>
              <a:t>var</a:t>
            </a:r>
            <a:r>
              <a:rPr lang="en-US" sz="2400" dirty="0">
                <a:solidFill>
                  <a:schemeClr val="bg1"/>
                </a:solidFill>
              </a:rPr>
              <a:t> f = </a:t>
            </a:r>
            <a:r>
              <a:rPr lang="en-US" sz="2400" dirty="0" err="1">
                <a:solidFill>
                  <a:schemeClr val="bg1"/>
                </a:solidFill>
              </a:rPr>
              <a:t>document.getElementById</a:t>
            </a:r>
            <a:r>
              <a:rPr lang="en-US" sz="2400" dirty="0">
                <a:solidFill>
                  <a:schemeClr val="bg1"/>
                </a:solidFill>
              </a:rPr>
              <a:t>("temperature").value;</a:t>
            </a:r>
          </a:p>
          <a:p>
            <a:r>
              <a:rPr lang="en-US" sz="2400" dirty="0">
                <a:solidFill>
                  <a:schemeClr val="bg1"/>
                </a:solidFill>
              </a:rPr>
              <a:t>    report((f - 32) / 1.8, f);</a:t>
            </a:r>
          </a:p>
          <a:p>
            <a:r>
              <a:rPr lang="en-US" sz="2400" dirty="0">
                <a:solidFill>
                  <a:schemeClr val="bg1"/>
                </a:solidFill>
              </a:rPr>
              <a:t>};</a:t>
            </a:r>
          </a:p>
          <a:p>
            <a:endParaRPr lang="en-US" sz="2400" dirty="0">
              <a:solidFill>
                <a:schemeClr val="bg1"/>
              </a:solidFill>
            </a:endParaRPr>
          </a:p>
          <a:p>
            <a:r>
              <a:rPr lang="en-US" sz="2400" dirty="0" err="1">
                <a:solidFill>
                  <a:schemeClr val="bg1"/>
                </a:solidFill>
              </a:rPr>
              <a:t>document.getElementById</a:t>
            </a:r>
            <a:r>
              <a:rPr lang="en-US" sz="2400" dirty="0">
                <a:solidFill>
                  <a:schemeClr val="bg1"/>
                </a:solidFill>
              </a:rPr>
              <a:t>("</a:t>
            </a:r>
            <a:r>
              <a:rPr lang="en-US" sz="2400" dirty="0" err="1">
                <a:solidFill>
                  <a:schemeClr val="bg1"/>
                </a:solidFill>
              </a:rPr>
              <a:t>c_to_f</a:t>
            </a:r>
            <a:r>
              <a:rPr lang="en-US" sz="2400" dirty="0">
                <a:solidFill>
                  <a:schemeClr val="bg1"/>
                </a:solidFill>
              </a:rPr>
              <a:t>").</a:t>
            </a:r>
            <a:r>
              <a:rPr lang="en-US" sz="2400" dirty="0" err="1">
                <a:solidFill>
                  <a:schemeClr val="bg1"/>
                </a:solidFill>
              </a:rPr>
              <a:t>onclick</a:t>
            </a:r>
            <a:r>
              <a:rPr lang="en-US" sz="2400" dirty="0">
                <a:solidFill>
                  <a:schemeClr val="bg1"/>
                </a:solidFill>
              </a:rPr>
              <a:t> = function () {</a:t>
            </a:r>
          </a:p>
          <a:p>
            <a:r>
              <a:rPr lang="en-US" sz="2400" dirty="0">
                <a:solidFill>
                  <a:schemeClr val="bg1"/>
                </a:solidFill>
              </a:rPr>
              <a:t>    </a:t>
            </a:r>
            <a:r>
              <a:rPr lang="en-US" sz="2400" dirty="0" err="1">
                <a:solidFill>
                  <a:schemeClr val="bg1"/>
                </a:solidFill>
              </a:rPr>
              <a:t>var</a:t>
            </a:r>
            <a:r>
              <a:rPr lang="en-US" sz="2400" dirty="0">
                <a:solidFill>
                  <a:schemeClr val="bg1"/>
                </a:solidFill>
              </a:rPr>
              <a:t> c = </a:t>
            </a:r>
            <a:r>
              <a:rPr lang="en-US" sz="2400" dirty="0" err="1">
                <a:solidFill>
                  <a:schemeClr val="bg1"/>
                </a:solidFill>
              </a:rPr>
              <a:t>document.getElementById</a:t>
            </a:r>
            <a:r>
              <a:rPr lang="en-US" sz="2400" dirty="0">
                <a:solidFill>
                  <a:schemeClr val="bg1"/>
                </a:solidFill>
              </a:rPr>
              <a:t>("temperature").value;</a:t>
            </a:r>
          </a:p>
          <a:p>
            <a:r>
              <a:rPr lang="en-US" sz="2400" dirty="0">
                <a:solidFill>
                  <a:schemeClr val="bg1"/>
                </a:solidFill>
              </a:rPr>
              <a:t>    report(c, 1.8 * c + 32);</a:t>
            </a:r>
          </a:p>
          <a:p>
            <a:r>
              <a:rPr lang="en-US" sz="2400" dirty="0">
                <a:solidFill>
                  <a:schemeClr val="bg1"/>
                </a:solidFill>
              </a:rPr>
              <a:t>};</a:t>
            </a:r>
            <a:endParaRPr lang="en-US" sz="2400" dirty="0">
              <a:solidFill>
                <a:schemeClr val="bg1"/>
              </a:solidFill>
            </a:endParaRPr>
          </a:p>
        </p:txBody>
      </p:sp>
      <p:sp>
        <p:nvSpPr>
          <p:cNvPr id="5" name="Text Box 6"/>
          <p:cNvSpPr txBox="1">
            <a:spLocks noChangeArrowheads="1"/>
          </p:cNvSpPr>
          <p:nvPr/>
        </p:nvSpPr>
        <p:spPr bwMode="auto">
          <a:xfrm>
            <a:off x="338290" y="0"/>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altLang="ja-JP" sz="4000" dirty="0" smtClean="0">
                <a:solidFill>
                  <a:schemeClr val="tx1"/>
                </a:solidFill>
              </a:rPr>
              <a:t>Output Element Example 3 (</a:t>
            </a:r>
            <a:r>
              <a:rPr lang="en-US" altLang="ja-JP" sz="4000" dirty="0" err="1" smtClean="0">
                <a:solidFill>
                  <a:schemeClr val="tx1"/>
                </a:solidFill>
              </a:rPr>
              <a:t>js</a:t>
            </a:r>
            <a:r>
              <a:rPr lang="en-US" altLang="ja-JP" sz="4000" dirty="0" smtClean="0">
                <a:solidFill>
                  <a:schemeClr val="tx1"/>
                </a:solidFill>
              </a:rPr>
              <a:t>)</a:t>
            </a:r>
            <a:endParaRPr lang="en-US" sz="4000" dirty="0">
              <a:solidFill>
                <a:schemeClr val="tx1"/>
              </a:solidFill>
            </a:endParaRPr>
          </a:p>
        </p:txBody>
      </p:sp>
    </p:spTree>
    <p:extLst>
      <p:ext uri="{BB962C8B-B14F-4D97-AF65-F5344CB8AC3E}">
        <p14:creationId xmlns:p14="http://schemas.microsoft.com/office/powerpoint/2010/main" val="2691619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3" y="0"/>
            <a:ext cx="1000559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ICT453: Internet Technologies and Web Design - GTUC 2013 Delivery                #Lempogo Forgor</a:t>
            </a:r>
            <a:endParaRPr lang="ru-RU"/>
          </a:p>
        </p:txBody>
      </p:sp>
    </p:spTree>
    <p:extLst>
      <p:ext uri="{BB962C8B-B14F-4D97-AF65-F5344CB8AC3E}">
        <p14:creationId xmlns:p14="http://schemas.microsoft.com/office/powerpoint/2010/main" val="3611974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0"/>
            <a:ext cx="7772400" cy="838200"/>
          </a:xfrm>
        </p:spPr>
        <p:txBody>
          <a:bodyPr/>
          <a:lstStyle/>
          <a:p>
            <a:pPr eaLnBrk="1" hangingPunct="1"/>
            <a:r>
              <a:rPr lang="en-US" sz="4000" b="1" dirty="0" smtClean="0"/>
              <a:t>Write And </a:t>
            </a:r>
            <a:r>
              <a:rPr lang="en-US" sz="4000" b="1" dirty="0" err="1" smtClean="0"/>
              <a:t>Writeln</a:t>
            </a:r>
            <a:endParaRPr lang="en-US" sz="4000" b="1" dirty="0" smtClean="0"/>
          </a:p>
        </p:txBody>
      </p:sp>
      <p:sp>
        <p:nvSpPr>
          <p:cNvPr id="16387" name="Rectangle 3"/>
          <p:cNvSpPr>
            <a:spLocks noGrp="1" noChangeArrowheads="1"/>
          </p:cNvSpPr>
          <p:nvPr>
            <p:ph sz="quarter" idx="1"/>
          </p:nvPr>
        </p:nvSpPr>
        <p:spPr>
          <a:xfrm>
            <a:off x="125361" y="1093838"/>
            <a:ext cx="8686800" cy="4572000"/>
          </a:xfrm>
        </p:spPr>
        <p:txBody>
          <a:bodyPr/>
          <a:lstStyle/>
          <a:p>
            <a:pPr eaLnBrk="1" hangingPunct="1">
              <a:buFont typeface="Wingdings" panose="05000000000000000000" pitchFamily="2" charset="2"/>
              <a:buChar char="q"/>
            </a:pPr>
            <a:r>
              <a:rPr lang="en-US" sz="3200" dirty="0" smtClean="0"/>
              <a:t>In order to output text in JavaScript </a:t>
            </a:r>
            <a:r>
              <a:rPr lang="en-US" sz="3200" dirty="0" smtClean="0"/>
              <a:t>we use: </a:t>
            </a:r>
            <a:endParaRPr lang="en-US" sz="3200" dirty="0" smtClean="0"/>
          </a:p>
          <a:p>
            <a:pPr eaLnBrk="1" hangingPunct="1">
              <a:buFont typeface="Wingdings" panose="05000000000000000000" pitchFamily="2" charset="2"/>
              <a:buChar char="q"/>
            </a:pPr>
            <a:endParaRPr lang="en-US" sz="3200" dirty="0" smtClean="0"/>
          </a:p>
          <a:p>
            <a:pPr lvl="1" eaLnBrk="1" hangingPunct="1">
              <a:buFont typeface="Wingdings" panose="05000000000000000000" pitchFamily="2" charset="2"/>
              <a:buChar char="q"/>
            </a:pPr>
            <a:r>
              <a:rPr lang="en-US" sz="3050" dirty="0" smtClean="0"/>
              <a:t>write() </a:t>
            </a:r>
            <a:endParaRPr lang="en-US" sz="3050" dirty="0" smtClean="0"/>
          </a:p>
          <a:p>
            <a:pPr lvl="2" eaLnBrk="1" hangingPunct="1">
              <a:buFont typeface="Wingdings" panose="05000000000000000000" pitchFamily="2" charset="2"/>
              <a:buChar char="q"/>
            </a:pPr>
            <a:r>
              <a:rPr lang="en-US" sz="2500" dirty="0" smtClean="0"/>
              <a:t>just </a:t>
            </a:r>
            <a:r>
              <a:rPr lang="en-US" sz="2500" dirty="0"/>
              <a:t>outputs a text </a:t>
            </a:r>
            <a:r>
              <a:rPr lang="en-US" sz="2750" dirty="0" smtClean="0"/>
              <a:t> </a:t>
            </a:r>
            <a:endParaRPr lang="en-US" sz="2750" dirty="0" smtClean="0"/>
          </a:p>
          <a:p>
            <a:pPr lvl="1" eaLnBrk="1" hangingPunct="1">
              <a:buFont typeface="Wingdings" panose="05000000000000000000" pitchFamily="2" charset="2"/>
              <a:buChar char="q"/>
            </a:pPr>
            <a:r>
              <a:rPr lang="en-US" sz="3050" dirty="0" err="1" smtClean="0"/>
              <a:t>writeln</a:t>
            </a:r>
            <a:r>
              <a:rPr lang="en-US" sz="3050" dirty="0" smtClean="0"/>
              <a:t>() </a:t>
            </a:r>
          </a:p>
          <a:p>
            <a:pPr lvl="2" eaLnBrk="1" hangingPunct="1">
              <a:buFont typeface="Wingdings" panose="05000000000000000000" pitchFamily="2" charset="2"/>
              <a:buChar char="q"/>
            </a:pPr>
            <a:r>
              <a:rPr lang="en-US" sz="2500" dirty="0"/>
              <a:t>outputs the text and a line break.</a:t>
            </a:r>
            <a:endParaRPr lang="en-US" sz="2750" dirty="0" smtClean="0"/>
          </a:p>
          <a:p>
            <a:pPr eaLnBrk="1" hangingPunct="1">
              <a:buFont typeface="Wingdings" panose="05000000000000000000" pitchFamily="2" charset="2"/>
              <a:buChar char="q"/>
            </a:pPr>
            <a:endParaRPr lang="en-US" sz="3200" dirty="0" smtClean="0"/>
          </a:p>
          <a:p>
            <a:pPr eaLnBrk="1" hangingPunct="1">
              <a:buFont typeface="Wingdings" panose="05000000000000000000" pitchFamily="2" charset="2"/>
              <a:buChar char="q"/>
            </a:pPr>
            <a:endParaRPr lang="en-US" sz="3200" dirty="0" smtClean="0"/>
          </a:p>
        </p:txBody>
      </p:sp>
      <p:sp>
        <p:nvSpPr>
          <p:cNvPr id="4" name="Rectangle 3"/>
          <p:cNvSpPr txBox="1">
            <a:spLocks noChangeArrowheads="1"/>
          </p:cNvSpPr>
          <p:nvPr/>
        </p:nvSpPr>
        <p:spPr bwMode="auto">
          <a:xfrm>
            <a:off x="228600" y="4328651"/>
            <a:ext cx="8686800" cy="1428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buFont typeface="Wingdings" panose="05000000000000000000" pitchFamily="2" charset="2"/>
              <a:buChar char="q"/>
            </a:pPr>
            <a:r>
              <a:rPr lang="en-US" sz="2400" dirty="0" smtClean="0">
                <a:solidFill>
                  <a:schemeClr val="bg1"/>
                </a:solidFill>
              </a:rPr>
              <a:t>&lt;script language="</a:t>
            </a:r>
            <a:r>
              <a:rPr lang="en-US" sz="2400" dirty="0" err="1" smtClean="0">
                <a:solidFill>
                  <a:schemeClr val="bg1"/>
                </a:solidFill>
              </a:rPr>
              <a:t>javascript</a:t>
            </a:r>
            <a:r>
              <a:rPr lang="en-US" sz="2400" dirty="0" smtClean="0">
                <a:solidFill>
                  <a:schemeClr val="bg1"/>
                </a:solidFill>
              </a:rPr>
              <a:t>"&gt; </a:t>
            </a:r>
          </a:p>
          <a:p>
            <a:pPr eaLnBrk="1" hangingPunct="1">
              <a:buFont typeface="Wingdings" panose="05000000000000000000" pitchFamily="2" charset="2"/>
              <a:buChar char="q"/>
            </a:pPr>
            <a:r>
              <a:rPr lang="en-US" sz="2400" dirty="0" smtClean="0">
                <a:solidFill>
                  <a:schemeClr val="bg1"/>
                </a:solidFill>
              </a:rPr>
              <a:t>&lt;!-- </a:t>
            </a:r>
            <a:r>
              <a:rPr lang="en-US" sz="2400" dirty="0" err="1" smtClean="0">
                <a:solidFill>
                  <a:schemeClr val="bg1"/>
                </a:solidFill>
              </a:rPr>
              <a:t>document.write</a:t>
            </a:r>
            <a:r>
              <a:rPr lang="en-US" sz="2400" dirty="0" smtClean="0">
                <a:solidFill>
                  <a:schemeClr val="bg1"/>
                </a:solidFill>
              </a:rPr>
              <a:t>("Welcome to my site!"); // --&gt; </a:t>
            </a:r>
          </a:p>
          <a:p>
            <a:pPr eaLnBrk="1" hangingPunct="1">
              <a:buFont typeface="Wingdings" panose="05000000000000000000" pitchFamily="2" charset="2"/>
              <a:buChar char="q"/>
            </a:pPr>
            <a:r>
              <a:rPr lang="en-US" sz="2400" dirty="0" smtClean="0">
                <a:solidFill>
                  <a:schemeClr val="bg1"/>
                </a:solidFill>
              </a:rPr>
              <a:t>&lt;/script&gt; </a:t>
            </a:r>
          </a:p>
        </p:txBody>
      </p:sp>
      <p:sp>
        <p:nvSpPr>
          <p:cNvPr id="2" name="Footer Placeholder 1"/>
          <p:cNvSpPr>
            <a:spLocks noGrp="1"/>
          </p:cNvSpPr>
          <p:nvPr>
            <p:ph type="ftr" sz="quarter" idx="11"/>
          </p:nvPr>
        </p:nvSpPr>
        <p:spPr>
          <a:xfrm>
            <a:off x="914400" y="6172200"/>
            <a:ext cx="7256206"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422180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15247"/>
            <a:ext cx="7772400" cy="868363"/>
          </a:xfrm>
        </p:spPr>
        <p:txBody>
          <a:bodyPr/>
          <a:lstStyle/>
          <a:p>
            <a:pPr eaLnBrk="1" hangingPunct="1"/>
            <a:r>
              <a:rPr lang="en-US" sz="4000" b="1" dirty="0" smtClean="0"/>
              <a:t>Other Methods</a:t>
            </a:r>
          </a:p>
        </p:txBody>
      </p:sp>
      <p:sp>
        <p:nvSpPr>
          <p:cNvPr id="19459" name="Rectangle 3"/>
          <p:cNvSpPr>
            <a:spLocks noGrp="1" noChangeArrowheads="1"/>
          </p:cNvSpPr>
          <p:nvPr>
            <p:ph sz="quarter" idx="1"/>
          </p:nvPr>
        </p:nvSpPr>
        <p:spPr>
          <a:xfrm>
            <a:off x="228600" y="914400"/>
            <a:ext cx="8763000" cy="5715000"/>
          </a:xfrm>
        </p:spPr>
        <p:txBody>
          <a:bodyPr/>
          <a:lstStyle/>
          <a:p>
            <a:pPr eaLnBrk="1" hangingPunct="1">
              <a:buFont typeface="Wingdings" panose="05000000000000000000" pitchFamily="2" charset="2"/>
              <a:buChar char="q"/>
            </a:pPr>
            <a:r>
              <a:rPr lang="en-US" sz="2400" dirty="0" smtClean="0"/>
              <a:t>You can always include the last update date on your page by using the following code: </a:t>
            </a:r>
          </a:p>
          <a:p>
            <a:pPr eaLnBrk="1" hangingPunct="1">
              <a:buFont typeface="Wingdings" panose="05000000000000000000" pitchFamily="2" charset="2"/>
              <a:buChar char="q"/>
            </a:pPr>
            <a:endParaRPr lang="en-US" sz="2400" dirty="0" smtClean="0"/>
          </a:p>
          <a:p>
            <a:pPr eaLnBrk="1" hangingPunct="1">
              <a:buFont typeface="Wingdings 2" panose="05020102010507070707" pitchFamily="18" charset="2"/>
              <a:buNone/>
            </a:pPr>
            <a:r>
              <a:rPr lang="en-US" sz="2400" dirty="0" smtClean="0"/>
              <a:t>&lt;script language="JavaScript"&gt; </a:t>
            </a:r>
          </a:p>
          <a:p>
            <a:pPr eaLnBrk="1" hangingPunct="1">
              <a:buFont typeface="Wingdings 2" panose="05020102010507070707" pitchFamily="18" charset="2"/>
              <a:buNone/>
            </a:pPr>
            <a:r>
              <a:rPr lang="en-US" sz="2400" dirty="0" err="1" smtClean="0"/>
              <a:t>document.write</a:t>
            </a:r>
            <a:r>
              <a:rPr lang="en-US" sz="2400" dirty="0" smtClean="0"/>
              <a:t>("This page created by </a:t>
            </a:r>
            <a:r>
              <a:rPr lang="en-US" sz="2400" dirty="0" err="1" smtClean="0"/>
              <a:t>Mr</a:t>
            </a:r>
            <a:r>
              <a:rPr lang="en-US" sz="2400" dirty="0" smtClean="0"/>
              <a:t> Lempogo. Last update:" + </a:t>
            </a:r>
            <a:r>
              <a:rPr lang="en-US" sz="2400" dirty="0" err="1" smtClean="0"/>
              <a:t>document.lastModified</a:t>
            </a:r>
            <a:r>
              <a:rPr lang="en-US" sz="2400" dirty="0" smtClean="0"/>
              <a:t>); </a:t>
            </a:r>
          </a:p>
          <a:p>
            <a:pPr eaLnBrk="1" hangingPunct="1">
              <a:buFont typeface="Wingdings 2" panose="05020102010507070707" pitchFamily="18" charset="2"/>
              <a:buNone/>
            </a:pPr>
            <a:r>
              <a:rPr lang="en-US" sz="2400" dirty="0" smtClean="0"/>
              <a:t>&lt;/script&gt; </a:t>
            </a:r>
          </a:p>
          <a:p>
            <a:pPr eaLnBrk="1" hangingPunct="1">
              <a:buFont typeface="Wingdings" panose="05000000000000000000" pitchFamily="2" charset="2"/>
              <a:buChar char="q"/>
            </a:pPr>
            <a:endParaRPr lang="en-US" sz="2400" dirty="0" smtClean="0"/>
          </a:p>
          <a:p>
            <a:pPr eaLnBrk="1" hangingPunct="1">
              <a:buFont typeface="Wingdings" panose="05000000000000000000" pitchFamily="2" charset="2"/>
              <a:buChar char="q"/>
            </a:pPr>
            <a:r>
              <a:rPr lang="en-US" sz="2400" dirty="0" smtClean="0"/>
              <a:t>All you need to do here is use the </a:t>
            </a:r>
            <a:r>
              <a:rPr lang="en-US" sz="2400" dirty="0" err="1" smtClean="0"/>
              <a:t>lastModified</a:t>
            </a:r>
            <a:r>
              <a:rPr lang="en-US" sz="2400" dirty="0" smtClean="0"/>
              <a:t> property of the document.</a:t>
            </a:r>
          </a:p>
          <a:p>
            <a:pPr eaLnBrk="1" hangingPunct="1">
              <a:buFont typeface="Wingdings" panose="05000000000000000000" pitchFamily="2" charset="2"/>
              <a:buChar char="q"/>
            </a:pPr>
            <a:endParaRPr lang="en-US" sz="2400" dirty="0" smtClean="0"/>
          </a:p>
          <a:p>
            <a:pPr eaLnBrk="1" hangingPunct="1">
              <a:buFont typeface="Wingdings" panose="05000000000000000000" pitchFamily="2" charset="2"/>
              <a:buChar char="q"/>
            </a:pPr>
            <a:r>
              <a:rPr lang="en-US" sz="2400" dirty="0" smtClean="0"/>
              <a:t>Notice that we used + to put together </a:t>
            </a:r>
            <a:r>
              <a:rPr lang="en-US" sz="2400" i="1" dirty="0" smtClean="0"/>
              <a:t>This page created by Mr. Lempogo. Last update: </a:t>
            </a:r>
            <a:r>
              <a:rPr lang="en-US" sz="2400" dirty="0" smtClean="0"/>
              <a:t>and </a:t>
            </a:r>
            <a:r>
              <a:rPr lang="en-US" sz="2400" dirty="0" err="1" smtClean="0"/>
              <a:t>document.lastModified</a:t>
            </a:r>
            <a:r>
              <a:rPr lang="en-US" sz="2400" dirty="0" smtClean="0"/>
              <a:t>. </a:t>
            </a:r>
          </a:p>
        </p:txBody>
      </p:sp>
      <p:sp>
        <p:nvSpPr>
          <p:cNvPr id="4" name="Rectangle 3"/>
          <p:cNvSpPr/>
          <p:nvPr/>
        </p:nvSpPr>
        <p:spPr>
          <a:xfrm>
            <a:off x="228600" y="2105332"/>
            <a:ext cx="8546690" cy="17526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1"/>
          </p:nvPr>
        </p:nvSpPr>
        <p:spPr>
          <a:xfrm>
            <a:off x="914399" y="6172200"/>
            <a:ext cx="7639665"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3058683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0658" y="6334432"/>
            <a:ext cx="7787148" cy="523568"/>
          </a:xfrm>
        </p:spPr>
        <p:txBody>
          <a:bodyPr/>
          <a:lstStyle/>
          <a:p>
            <a:r>
              <a:rPr lang="en-US" dirty="0" smtClean="0"/>
              <a:t>ICT453: Internet Technologies and Web Design - GTUC 2013 Delivery                #Lempogo Forgor</a:t>
            </a:r>
            <a:endParaRPr lang="ru-RU" dirty="0"/>
          </a:p>
        </p:txBody>
      </p:sp>
      <p:sp>
        <p:nvSpPr>
          <p:cNvPr id="4" name="Rectangle 4"/>
          <p:cNvSpPr>
            <a:spLocks noChangeArrowheads="1"/>
          </p:cNvSpPr>
          <p:nvPr/>
        </p:nvSpPr>
        <p:spPr bwMode="auto">
          <a:xfrm>
            <a:off x="154856" y="707886"/>
            <a:ext cx="8782665" cy="6247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solidFill>
                  <a:schemeClr val="bg1"/>
                </a:solidFill>
              </a:rPr>
              <a:t>&lt;!DOCTYPE html&gt;</a:t>
            </a:r>
          </a:p>
          <a:p>
            <a:r>
              <a:rPr lang="en-US" sz="2000" dirty="0">
                <a:solidFill>
                  <a:schemeClr val="bg1"/>
                </a:solidFill>
              </a:rPr>
              <a:t>&lt;html </a:t>
            </a:r>
            <a:r>
              <a:rPr lang="en-US" sz="2000" dirty="0" err="1">
                <a:solidFill>
                  <a:schemeClr val="bg1"/>
                </a:solidFill>
              </a:rPr>
              <a:t>lang</a:t>
            </a:r>
            <a:r>
              <a:rPr lang="en-US" sz="2000" dirty="0">
                <a:solidFill>
                  <a:schemeClr val="bg1"/>
                </a:solidFill>
              </a:rPr>
              <a:t>="en</a:t>
            </a:r>
            <a:r>
              <a:rPr lang="en-US" sz="2000" dirty="0" smtClean="0">
                <a:solidFill>
                  <a:schemeClr val="bg1"/>
                </a:solidFill>
              </a:rPr>
              <a:t>"&gt; &lt;</a:t>
            </a:r>
            <a:r>
              <a:rPr lang="en-US" sz="2000" dirty="0">
                <a:solidFill>
                  <a:schemeClr val="bg1"/>
                </a:solidFill>
              </a:rPr>
              <a:t>head</a:t>
            </a:r>
            <a:r>
              <a:rPr lang="en-US" sz="2000" dirty="0" smtClean="0">
                <a:solidFill>
                  <a:schemeClr val="bg1"/>
                </a:solidFill>
              </a:rPr>
              <a:t>&gt; &lt;</a:t>
            </a:r>
            <a:r>
              <a:rPr lang="en-US" sz="2000" dirty="0">
                <a:solidFill>
                  <a:schemeClr val="bg1"/>
                </a:solidFill>
              </a:rPr>
              <a:t>title&gt; Temperature Convertor&lt;/title&gt;</a:t>
            </a:r>
          </a:p>
          <a:p>
            <a:r>
              <a:rPr lang="en-US" sz="2000" dirty="0">
                <a:solidFill>
                  <a:schemeClr val="bg1"/>
                </a:solidFill>
              </a:rPr>
              <a:t>&lt;style type="text/</a:t>
            </a:r>
            <a:r>
              <a:rPr lang="en-US" sz="2000" dirty="0" err="1">
                <a:solidFill>
                  <a:schemeClr val="bg1"/>
                </a:solidFill>
              </a:rPr>
              <a:t>css</a:t>
            </a:r>
            <a:r>
              <a:rPr lang="en-US" sz="2000" dirty="0">
                <a:solidFill>
                  <a:schemeClr val="bg1"/>
                </a:solidFill>
              </a:rPr>
              <a:t>"&gt;</a:t>
            </a:r>
          </a:p>
          <a:p>
            <a:r>
              <a:rPr lang="en-US" sz="2000" dirty="0">
                <a:solidFill>
                  <a:schemeClr val="bg1"/>
                </a:solidFill>
              </a:rPr>
              <a:t>body { </a:t>
            </a:r>
            <a:r>
              <a:rPr lang="en-US" sz="2000" dirty="0" err="1">
                <a:solidFill>
                  <a:schemeClr val="bg1"/>
                </a:solidFill>
              </a:rPr>
              <a:t>font-family:verdana</a:t>
            </a:r>
            <a:r>
              <a:rPr lang="en-US" sz="2000" dirty="0">
                <a:solidFill>
                  <a:schemeClr val="bg1"/>
                </a:solidFill>
              </a:rPr>
              <a:t>, </a:t>
            </a:r>
            <a:r>
              <a:rPr lang="en-US" sz="2000" dirty="0" err="1">
                <a:solidFill>
                  <a:schemeClr val="bg1"/>
                </a:solidFill>
              </a:rPr>
              <a:t>geneva</a:t>
            </a:r>
            <a:r>
              <a:rPr lang="en-US" sz="2000" dirty="0">
                <a:solidFill>
                  <a:schemeClr val="bg1"/>
                </a:solidFill>
              </a:rPr>
              <a:t>; background-color:#ffe6bf; color:#042b45; font-size:16pt; </a:t>
            </a:r>
            <a:r>
              <a:rPr lang="en-US" sz="2000" dirty="0" err="1">
                <a:solidFill>
                  <a:schemeClr val="bg1"/>
                </a:solidFill>
              </a:rPr>
              <a:t>font-weight:bold</a:t>
            </a:r>
            <a:r>
              <a:rPr lang="en-US" sz="2000" dirty="0">
                <a:solidFill>
                  <a:schemeClr val="bg1"/>
                </a:solidFill>
              </a:rPr>
              <a:t>;}</a:t>
            </a:r>
          </a:p>
          <a:p>
            <a:r>
              <a:rPr lang="en-US" sz="2000" dirty="0" smtClean="0">
                <a:solidFill>
                  <a:schemeClr val="bg1"/>
                </a:solidFill>
              </a:rPr>
              <a:t>h4 {</a:t>
            </a:r>
            <a:r>
              <a:rPr lang="en-US" sz="2000" dirty="0" err="1" smtClean="0">
                <a:solidFill>
                  <a:schemeClr val="bg1"/>
                </a:solidFill>
              </a:rPr>
              <a:t>color:red</a:t>
            </a:r>
            <a:r>
              <a:rPr lang="en-US" sz="2000" dirty="0">
                <a:solidFill>
                  <a:schemeClr val="bg1"/>
                </a:solidFill>
              </a:rPr>
              <a:t>; </a:t>
            </a:r>
            <a:r>
              <a:rPr lang="en-US" sz="2000" dirty="0" smtClean="0">
                <a:solidFill>
                  <a:schemeClr val="bg1"/>
                </a:solidFill>
              </a:rPr>
              <a:t>background-color</a:t>
            </a:r>
            <a:r>
              <a:rPr lang="en-US" sz="2000" dirty="0">
                <a:solidFill>
                  <a:schemeClr val="bg1"/>
                </a:solidFill>
              </a:rPr>
              <a:t>:#ff0a03</a:t>
            </a:r>
            <a:r>
              <a:rPr lang="en-US" sz="2000" dirty="0" smtClean="0">
                <a:solidFill>
                  <a:schemeClr val="bg1"/>
                </a:solidFill>
              </a:rPr>
              <a:t>;}</a:t>
            </a:r>
            <a:endParaRPr lang="en-US" sz="2000" dirty="0">
              <a:solidFill>
                <a:schemeClr val="bg1"/>
              </a:solidFill>
            </a:endParaRPr>
          </a:p>
          <a:p>
            <a:r>
              <a:rPr lang="en-US" sz="2000" dirty="0">
                <a:solidFill>
                  <a:schemeClr val="bg1"/>
                </a:solidFill>
              </a:rPr>
              <a:t>&lt;/style</a:t>
            </a:r>
            <a:r>
              <a:rPr lang="en-US" sz="2000" dirty="0" smtClean="0">
                <a:solidFill>
                  <a:schemeClr val="bg1"/>
                </a:solidFill>
              </a:rPr>
              <a:t>&gt;&lt;/</a:t>
            </a:r>
            <a:r>
              <a:rPr lang="en-US" sz="2000" dirty="0">
                <a:solidFill>
                  <a:schemeClr val="bg1"/>
                </a:solidFill>
              </a:rPr>
              <a:t>head</a:t>
            </a:r>
            <a:r>
              <a:rPr lang="en-US" sz="2000" dirty="0" smtClean="0">
                <a:solidFill>
                  <a:schemeClr val="bg1"/>
                </a:solidFill>
              </a:rPr>
              <a:t>&gt;&lt;</a:t>
            </a:r>
            <a:r>
              <a:rPr lang="en-US" sz="2000" dirty="0">
                <a:solidFill>
                  <a:schemeClr val="bg1"/>
                </a:solidFill>
              </a:rPr>
              <a:t>body&gt;</a:t>
            </a:r>
          </a:p>
          <a:p>
            <a:r>
              <a:rPr lang="en-US" sz="2000" dirty="0">
                <a:solidFill>
                  <a:schemeClr val="bg1"/>
                </a:solidFill>
              </a:rPr>
              <a:t>&lt;h1&gt;this document includes some </a:t>
            </a:r>
            <a:r>
              <a:rPr lang="en-US" sz="2000" dirty="0" err="1">
                <a:solidFill>
                  <a:schemeClr val="bg1"/>
                </a:solidFill>
              </a:rPr>
              <a:t>javascript</a:t>
            </a:r>
            <a:r>
              <a:rPr lang="en-US" sz="2000" dirty="0">
                <a:solidFill>
                  <a:schemeClr val="bg1"/>
                </a:solidFill>
              </a:rPr>
              <a:t>&lt;/h1&gt;</a:t>
            </a:r>
          </a:p>
          <a:p>
            <a:r>
              <a:rPr lang="en-US" sz="2000" dirty="0">
                <a:solidFill>
                  <a:schemeClr val="bg1"/>
                </a:solidFill>
              </a:rPr>
              <a:t>&lt;</a:t>
            </a:r>
            <a:r>
              <a:rPr lang="en-US" sz="2000" dirty="0" err="1">
                <a:solidFill>
                  <a:schemeClr val="bg1"/>
                </a:solidFill>
              </a:rPr>
              <a:t>hr</a:t>
            </a:r>
            <a:r>
              <a:rPr lang="en-US" sz="2000" dirty="0">
                <a:solidFill>
                  <a:schemeClr val="bg1"/>
                </a:solidFill>
              </a:rPr>
              <a:t>&gt;</a:t>
            </a:r>
          </a:p>
          <a:p>
            <a:r>
              <a:rPr lang="en-US" sz="2000" dirty="0">
                <a:solidFill>
                  <a:schemeClr val="bg1"/>
                </a:solidFill>
              </a:rPr>
              <a:t>&lt;script language="</a:t>
            </a:r>
            <a:r>
              <a:rPr lang="en-US" sz="2000" dirty="0" err="1">
                <a:solidFill>
                  <a:schemeClr val="bg1"/>
                </a:solidFill>
              </a:rPr>
              <a:t>javascript</a:t>
            </a:r>
            <a:r>
              <a:rPr lang="en-US" sz="2000" dirty="0">
                <a:solidFill>
                  <a:schemeClr val="bg1"/>
                </a:solidFill>
              </a:rPr>
              <a:t>"&gt;</a:t>
            </a:r>
          </a:p>
          <a:p>
            <a:r>
              <a:rPr lang="en-US" sz="2000" dirty="0" err="1" smtClean="0">
                <a:solidFill>
                  <a:schemeClr val="bg1"/>
                </a:solidFill>
              </a:rPr>
              <a:t>document.write</a:t>
            </a:r>
            <a:r>
              <a:rPr lang="en-US" sz="2000" dirty="0" smtClean="0">
                <a:solidFill>
                  <a:schemeClr val="bg1"/>
                </a:solidFill>
              </a:rPr>
              <a:t> ("</a:t>
            </a:r>
            <a:r>
              <a:rPr lang="en-US" sz="2000" dirty="0">
                <a:solidFill>
                  <a:schemeClr val="bg1"/>
                </a:solidFill>
              </a:rPr>
              <a:t>Some info about this document:&lt;BR&gt;" +</a:t>
            </a:r>
          </a:p>
          <a:p>
            <a:r>
              <a:rPr lang="en-US" sz="2000" dirty="0">
                <a:solidFill>
                  <a:schemeClr val="bg1"/>
                </a:solidFill>
              </a:rPr>
              <a:t>    "Title: " + </a:t>
            </a:r>
            <a:r>
              <a:rPr lang="en-US" sz="2000" dirty="0" err="1">
                <a:solidFill>
                  <a:schemeClr val="bg1"/>
                </a:solidFill>
              </a:rPr>
              <a:t>document.title</a:t>
            </a:r>
            <a:r>
              <a:rPr lang="en-US" sz="2000" dirty="0">
                <a:solidFill>
                  <a:schemeClr val="bg1"/>
                </a:solidFill>
              </a:rPr>
              <a:t> + "&lt;BR&gt;" +</a:t>
            </a:r>
          </a:p>
          <a:p>
            <a:r>
              <a:rPr lang="en-US" sz="2000" dirty="0">
                <a:solidFill>
                  <a:schemeClr val="bg1"/>
                </a:solidFill>
              </a:rPr>
              <a:t>    </a:t>
            </a:r>
            <a:r>
              <a:rPr lang="en-US" sz="2000" dirty="0" smtClean="0">
                <a:solidFill>
                  <a:schemeClr val="bg1"/>
                </a:solidFill>
              </a:rPr>
              <a:t>"url: </a:t>
            </a:r>
            <a:r>
              <a:rPr lang="en-US" sz="2000" dirty="0">
                <a:solidFill>
                  <a:schemeClr val="bg1"/>
                </a:solidFill>
              </a:rPr>
              <a:t>" + </a:t>
            </a:r>
            <a:r>
              <a:rPr lang="en-US" sz="2000" dirty="0" err="1">
                <a:solidFill>
                  <a:schemeClr val="bg1"/>
                </a:solidFill>
              </a:rPr>
              <a:t>document.location</a:t>
            </a:r>
            <a:r>
              <a:rPr lang="en-US" sz="2000" dirty="0">
                <a:solidFill>
                  <a:schemeClr val="bg1"/>
                </a:solidFill>
              </a:rPr>
              <a:t> + "&lt;BR&gt;");</a:t>
            </a:r>
          </a:p>
          <a:p>
            <a:r>
              <a:rPr lang="en-US" sz="2000" dirty="0">
                <a:solidFill>
                  <a:schemeClr val="bg1"/>
                </a:solidFill>
              </a:rPr>
              <a:t>  </a:t>
            </a:r>
            <a:r>
              <a:rPr lang="en-US" sz="2000" dirty="0" err="1" smtClean="0">
                <a:solidFill>
                  <a:schemeClr val="bg1"/>
                </a:solidFill>
              </a:rPr>
              <a:t>document.write</a:t>
            </a:r>
            <a:r>
              <a:rPr lang="en-US" sz="2000" dirty="0" smtClean="0">
                <a:solidFill>
                  <a:schemeClr val="bg1"/>
                </a:solidFill>
              </a:rPr>
              <a:t>("</a:t>
            </a:r>
            <a:r>
              <a:rPr lang="en-US" sz="2000" dirty="0">
                <a:solidFill>
                  <a:schemeClr val="bg1"/>
                </a:solidFill>
              </a:rPr>
              <a:t>Some info about the browser you are using:&lt;BR&gt;" +</a:t>
            </a:r>
          </a:p>
          <a:p>
            <a:r>
              <a:rPr lang="en-US" sz="2000" dirty="0">
                <a:solidFill>
                  <a:schemeClr val="bg1"/>
                </a:solidFill>
              </a:rPr>
              <a:t>    "Name: " + </a:t>
            </a:r>
            <a:r>
              <a:rPr lang="en-US" sz="2000" dirty="0" err="1">
                <a:solidFill>
                  <a:schemeClr val="bg1"/>
                </a:solidFill>
              </a:rPr>
              <a:t>navigator.appName</a:t>
            </a:r>
            <a:r>
              <a:rPr lang="en-US" sz="2000" dirty="0">
                <a:solidFill>
                  <a:schemeClr val="bg1"/>
                </a:solidFill>
              </a:rPr>
              <a:t> + "&lt;BR&gt;" +</a:t>
            </a:r>
          </a:p>
          <a:p>
            <a:r>
              <a:rPr lang="en-US" sz="2000" dirty="0">
                <a:solidFill>
                  <a:schemeClr val="bg1"/>
                </a:solidFill>
              </a:rPr>
              <a:t>    "Version: " + </a:t>
            </a:r>
            <a:r>
              <a:rPr lang="en-US" sz="2000" dirty="0" err="1">
                <a:solidFill>
                  <a:schemeClr val="bg1"/>
                </a:solidFill>
              </a:rPr>
              <a:t>navigator.appVersion</a:t>
            </a:r>
            <a:r>
              <a:rPr lang="en-US" sz="2000" dirty="0">
                <a:solidFill>
                  <a:schemeClr val="bg1"/>
                </a:solidFill>
              </a:rPr>
              <a:t> + "&lt;BR&gt;");</a:t>
            </a:r>
          </a:p>
          <a:p>
            <a:r>
              <a:rPr lang="en-US" sz="2000" dirty="0" smtClean="0">
                <a:solidFill>
                  <a:schemeClr val="bg1"/>
                </a:solidFill>
              </a:rPr>
              <a:t>&lt;/</a:t>
            </a:r>
            <a:r>
              <a:rPr lang="en-US" sz="2000" dirty="0">
                <a:solidFill>
                  <a:schemeClr val="bg1"/>
                </a:solidFill>
              </a:rPr>
              <a:t>script&gt;</a:t>
            </a:r>
          </a:p>
          <a:p>
            <a:r>
              <a:rPr lang="en-US" sz="2000" dirty="0">
                <a:solidFill>
                  <a:schemeClr val="bg1"/>
                </a:solidFill>
              </a:rPr>
              <a:t>&lt;</a:t>
            </a:r>
            <a:r>
              <a:rPr lang="en-US" sz="2000" dirty="0" err="1">
                <a:solidFill>
                  <a:schemeClr val="bg1"/>
                </a:solidFill>
              </a:rPr>
              <a:t>hr</a:t>
            </a:r>
            <a:r>
              <a:rPr lang="en-US" sz="2000" dirty="0">
                <a:solidFill>
                  <a:schemeClr val="bg1"/>
                </a:solidFill>
              </a:rPr>
              <a:t>&gt;</a:t>
            </a:r>
          </a:p>
          <a:p>
            <a:r>
              <a:rPr lang="en-US" sz="2000" dirty="0">
                <a:solidFill>
                  <a:schemeClr val="bg1"/>
                </a:solidFill>
              </a:rPr>
              <a:t>&lt;h4&gt;this is below the </a:t>
            </a:r>
            <a:r>
              <a:rPr lang="en-US" sz="2000" dirty="0" err="1">
                <a:solidFill>
                  <a:schemeClr val="bg1"/>
                </a:solidFill>
              </a:rPr>
              <a:t>javascript</a:t>
            </a:r>
            <a:r>
              <a:rPr lang="en-US" sz="2000" dirty="0">
                <a:solidFill>
                  <a:schemeClr val="bg1"/>
                </a:solidFill>
              </a:rPr>
              <a:t> stuff&lt;/h4&gt;</a:t>
            </a:r>
          </a:p>
          <a:p>
            <a:r>
              <a:rPr lang="en-US" sz="2000" dirty="0" smtClean="0">
                <a:solidFill>
                  <a:schemeClr val="bg1"/>
                </a:solidFill>
              </a:rPr>
              <a:t>&lt;/</a:t>
            </a:r>
            <a:r>
              <a:rPr lang="en-US" sz="2000" dirty="0">
                <a:solidFill>
                  <a:schemeClr val="bg1"/>
                </a:solidFill>
              </a:rPr>
              <a:t>body</a:t>
            </a:r>
            <a:r>
              <a:rPr lang="en-US" sz="2000" dirty="0" smtClean="0">
                <a:solidFill>
                  <a:schemeClr val="bg1"/>
                </a:solidFill>
              </a:rPr>
              <a:t>&gt;&lt;/</a:t>
            </a:r>
            <a:r>
              <a:rPr lang="en-US" sz="2000" dirty="0">
                <a:solidFill>
                  <a:schemeClr val="bg1"/>
                </a:solidFill>
              </a:rPr>
              <a:t>html&gt;</a:t>
            </a:r>
            <a:endParaRPr lang="en-US" sz="2000" dirty="0">
              <a:solidFill>
                <a:schemeClr val="bg1"/>
              </a:solidFill>
            </a:endParaRPr>
          </a:p>
        </p:txBody>
      </p:sp>
      <p:sp>
        <p:nvSpPr>
          <p:cNvPr id="5" name="Text Box 6"/>
          <p:cNvSpPr txBox="1">
            <a:spLocks noChangeArrowheads="1"/>
          </p:cNvSpPr>
          <p:nvPr/>
        </p:nvSpPr>
        <p:spPr bwMode="auto">
          <a:xfrm>
            <a:off x="338290" y="0"/>
            <a:ext cx="8415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eaLnBrk="0" fontAlgn="base" hangingPunct="0">
              <a:spcBef>
                <a:spcPct val="50000"/>
              </a:spcBef>
              <a:spcAft>
                <a:spcPct val="0"/>
              </a:spcAft>
            </a:pPr>
            <a:r>
              <a:rPr lang="en-US" sz="4000" b="1" dirty="0"/>
              <a:t>Other Methods</a:t>
            </a:r>
            <a:endParaRPr lang="en-US" sz="4000" dirty="0">
              <a:solidFill>
                <a:schemeClr val="tx1"/>
              </a:solidFill>
            </a:endParaRPr>
          </a:p>
        </p:txBody>
      </p:sp>
    </p:spTree>
    <p:extLst>
      <p:ext uri="{BB962C8B-B14F-4D97-AF65-F5344CB8AC3E}">
        <p14:creationId xmlns:p14="http://schemas.microsoft.com/office/powerpoint/2010/main" val="3578354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55307"/>
            <a:ext cx="8863781" cy="877529"/>
          </a:xfrm>
        </p:spPr>
        <p:txBody>
          <a:bodyPr/>
          <a:lstStyle/>
          <a:p>
            <a:pPr eaLnBrk="1" hangingPunct="1"/>
            <a:r>
              <a:rPr lang="en-US" sz="4000" b="1" dirty="0" smtClean="0"/>
              <a:t>Using Message Boxes in JavaScript</a:t>
            </a:r>
            <a:endParaRPr lang="en-US" sz="4000" b="1" dirty="0" smtClean="0"/>
          </a:p>
        </p:txBody>
      </p:sp>
      <p:sp>
        <p:nvSpPr>
          <p:cNvPr id="21507" name="Rectangle 3"/>
          <p:cNvSpPr>
            <a:spLocks noGrp="1" noChangeArrowheads="1"/>
          </p:cNvSpPr>
          <p:nvPr>
            <p:ph sz="quarter" idx="1"/>
          </p:nvPr>
        </p:nvSpPr>
        <p:spPr>
          <a:xfrm>
            <a:off x="1696064" y="1080011"/>
            <a:ext cx="6194323" cy="1978127"/>
          </a:xfrm>
        </p:spPr>
        <p:txBody>
          <a:bodyPr/>
          <a:lstStyle/>
          <a:p>
            <a:pPr eaLnBrk="1" hangingPunct="1">
              <a:buFont typeface="Wingdings" panose="05000000000000000000" pitchFamily="2" charset="2"/>
              <a:buChar char="q"/>
            </a:pPr>
            <a:r>
              <a:rPr lang="en-US" sz="2800" dirty="0" smtClean="0"/>
              <a:t>There are three message boxes: </a:t>
            </a:r>
          </a:p>
          <a:p>
            <a:pPr lvl="1" eaLnBrk="1" hangingPunct="1">
              <a:buFont typeface="Wingdings" panose="05000000000000000000" pitchFamily="2" charset="2"/>
              <a:buChar char="q"/>
            </a:pPr>
            <a:r>
              <a:rPr lang="en-US" sz="2800" dirty="0" smtClean="0"/>
              <a:t>alert</a:t>
            </a:r>
            <a:endParaRPr lang="en-US" sz="2800" dirty="0" smtClean="0"/>
          </a:p>
          <a:p>
            <a:pPr lvl="1" eaLnBrk="1" hangingPunct="1">
              <a:buFont typeface="Wingdings" panose="05000000000000000000" pitchFamily="2" charset="2"/>
              <a:buChar char="q"/>
            </a:pPr>
            <a:r>
              <a:rPr lang="en-US" sz="2800" dirty="0" smtClean="0"/>
              <a:t>confirm</a:t>
            </a:r>
            <a:endParaRPr lang="en-US" sz="2800" dirty="0" smtClean="0"/>
          </a:p>
          <a:p>
            <a:pPr lvl="1" eaLnBrk="1" hangingPunct="1">
              <a:buFont typeface="Wingdings" panose="05000000000000000000" pitchFamily="2" charset="2"/>
              <a:buChar char="q"/>
            </a:pPr>
            <a:r>
              <a:rPr lang="en-US" sz="2800" dirty="0" smtClean="0"/>
              <a:t> </a:t>
            </a:r>
            <a:r>
              <a:rPr lang="en-US" sz="2800" dirty="0" smtClean="0"/>
              <a:t>prompt</a:t>
            </a:r>
            <a:endParaRPr lang="en-US" sz="2800" dirty="0" smtClean="0"/>
          </a:p>
        </p:txBody>
      </p:sp>
      <p:sp>
        <p:nvSpPr>
          <p:cNvPr id="2" name="Footer Placeholder 1"/>
          <p:cNvSpPr>
            <a:spLocks noGrp="1"/>
          </p:cNvSpPr>
          <p:nvPr>
            <p:ph type="ftr" sz="quarter" idx="11"/>
          </p:nvPr>
        </p:nvSpPr>
        <p:spPr>
          <a:xfrm>
            <a:off x="914400" y="6172200"/>
            <a:ext cx="7772400"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5" name="Rectangle 3"/>
          <p:cNvSpPr txBox="1">
            <a:spLocks noChangeArrowheads="1"/>
          </p:cNvSpPr>
          <p:nvPr/>
        </p:nvSpPr>
        <p:spPr bwMode="auto">
          <a:xfrm>
            <a:off x="0" y="3266765"/>
            <a:ext cx="8229600" cy="185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q"/>
            </a:pPr>
            <a:r>
              <a:rPr lang="en-US" sz="3200" b="1" u="sng" dirty="0" smtClean="0"/>
              <a:t>The Alert Box</a:t>
            </a:r>
          </a:p>
          <a:p>
            <a:pPr lvl="1" eaLnBrk="1" hangingPunct="1">
              <a:lnSpc>
                <a:spcPct val="150000"/>
              </a:lnSpc>
              <a:buFont typeface="Wingdings" panose="05000000000000000000" pitchFamily="2" charset="2"/>
              <a:buChar char="q"/>
            </a:pPr>
            <a:r>
              <a:rPr lang="en-US" sz="3050" dirty="0" smtClean="0"/>
              <a:t>Used to display some output to the user</a:t>
            </a:r>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p:txBody>
      </p:sp>
      <p:sp>
        <p:nvSpPr>
          <p:cNvPr id="6" name="Rectangle 3"/>
          <p:cNvSpPr txBox="1">
            <a:spLocks noChangeArrowheads="1"/>
          </p:cNvSpPr>
          <p:nvPr/>
        </p:nvSpPr>
        <p:spPr bwMode="auto">
          <a:xfrm>
            <a:off x="449825" y="4827637"/>
            <a:ext cx="7772400" cy="10938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buFont typeface="Wingdings 2" panose="05020102010507070707" pitchFamily="18" charset="2"/>
              <a:buNone/>
            </a:pPr>
            <a:r>
              <a:rPr lang="en-US" sz="2400" dirty="0" err="1">
                <a:solidFill>
                  <a:schemeClr val="bg1"/>
                </a:solidFill>
              </a:rPr>
              <a:t>w</a:t>
            </a:r>
            <a:r>
              <a:rPr lang="en-US" sz="2400" dirty="0" err="1" smtClean="0">
                <a:solidFill>
                  <a:schemeClr val="bg1"/>
                </a:solidFill>
              </a:rPr>
              <a:t>indow.alert</a:t>
            </a:r>
            <a:r>
              <a:rPr lang="en-US" sz="2400" dirty="0" smtClean="0">
                <a:solidFill>
                  <a:schemeClr val="bg1"/>
                </a:solidFill>
              </a:rPr>
              <a:t>("Welcome to my site!");</a:t>
            </a:r>
          </a:p>
          <a:p>
            <a:pPr eaLnBrk="1" hangingPunct="1">
              <a:buNone/>
            </a:pPr>
            <a:r>
              <a:rPr lang="en-US" sz="2400" dirty="0" err="1" smtClean="0">
                <a:solidFill>
                  <a:schemeClr val="bg1"/>
                </a:solidFill>
              </a:rPr>
              <a:t>Window.alert</a:t>
            </a:r>
            <a:r>
              <a:rPr lang="en-US" sz="2400" dirty="0">
                <a:solidFill>
                  <a:schemeClr val="bg1"/>
                </a:solidFill>
              </a:rPr>
              <a:t>(“text1” + “\n”+ “text2</a:t>
            </a:r>
            <a:r>
              <a:rPr lang="en-US" sz="2400" dirty="0" smtClean="0">
                <a:solidFill>
                  <a:schemeClr val="bg1"/>
                </a:solidFill>
              </a:rPr>
              <a:t>”);</a:t>
            </a:r>
            <a:endParaRPr lang="en-US" sz="2400" dirty="0">
              <a:solidFill>
                <a:schemeClr val="bg1"/>
              </a:solidFill>
            </a:endParaRPr>
          </a:p>
          <a:p>
            <a:pPr eaLnBrk="1" hangingPunct="1">
              <a:buFont typeface="Wingdings 2" panose="05020102010507070707" pitchFamily="18" charset="2"/>
              <a:buNone/>
            </a:pPr>
            <a:r>
              <a:rPr lang="en-US" sz="2400" dirty="0" smtClean="0">
                <a:solidFill>
                  <a:schemeClr val="bg1"/>
                </a:solidFill>
              </a:rPr>
              <a:t> </a:t>
            </a:r>
            <a:endParaRPr lang="en-US" dirty="0" smtClean="0">
              <a:solidFill>
                <a:schemeClr val="bg1"/>
              </a:solidFill>
            </a:endParaRPr>
          </a:p>
        </p:txBody>
      </p:sp>
    </p:spTree>
    <p:extLst>
      <p:ext uri="{BB962C8B-B14F-4D97-AF65-F5344CB8AC3E}">
        <p14:creationId xmlns:p14="http://schemas.microsoft.com/office/powerpoint/2010/main" val="4003314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438" y="0"/>
            <a:ext cx="7772400" cy="711399"/>
          </a:xfrm>
        </p:spPr>
        <p:txBody>
          <a:bodyPr/>
          <a:lstStyle/>
          <a:p>
            <a:r>
              <a:rPr lang="en-US" altLang="en-US" dirty="0" smtClean="0"/>
              <a:t>Common Scripting Tasks</a:t>
            </a:r>
          </a:p>
        </p:txBody>
      </p:sp>
      <p:sp>
        <p:nvSpPr>
          <p:cNvPr id="5123" name="Rectangle 3"/>
          <p:cNvSpPr>
            <a:spLocks noGrp="1" noChangeArrowheads="1"/>
          </p:cNvSpPr>
          <p:nvPr>
            <p:ph type="body" idx="1"/>
          </p:nvPr>
        </p:nvSpPr>
        <p:spPr>
          <a:xfrm>
            <a:off x="235974" y="874714"/>
            <a:ext cx="8836589" cy="5583236"/>
          </a:xfrm>
        </p:spPr>
        <p:txBody>
          <a:bodyPr/>
          <a:lstStyle/>
          <a:p>
            <a:pPr>
              <a:buFont typeface="Wingdings" panose="05000000000000000000" pitchFamily="2" charset="2"/>
              <a:buChar char="q"/>
            </a:pPr>
            <a:r>
              <a:rPr lang="en-US" altLang="en-US" sz="2800" dirty="0" smtClean="0"/>
              <a:t>adding dynamic features to Web pages</a:t>
            </a:r>
          </a:p>
          <a:p>
            <a:pPr lvl="1">
              <a:buFont typeface="Wingdings" panose="05000000000000000000" pitchFamily="2" charset="2"/>
              <a:buChar char="q"/>
            </a:pPr>
            <a:r>
              <a:rPr lang="en-US" altLang="en-US" sz="2800" dirty="0" smtClean="0"/>
              <a:t>validation of form data  </a:t>
            </a:r>
            <a:r>
              <a:rPr lang="en-US" altLang="en-US" sz="2800" dirty="0" smtClean="0">
                <a:solidFill>
                  <a:schemeClr val="accent2"/>
                </a:solidFill>
              </a:rPr>
              <a:t>(probably the most commonly used application)</a:t>
            </a:r>
          </a:p>
          <a:p>
            <a:pPr lvl="1">
              <a:buFont typeface="Wingdings" panose="05000000000000000000" pitchFamily="2" charset="2"/>
              <a:buChar char="q"/>
            </a:pPr>
            <a:r>
              <a:rPr lang="en-US" altLang="en-US" sz="2800" dirty="0" smtClean="0"/>
              <a:t>image rollovers</a:t>
            </a:r>
          </a:p>
          <a:p>
            <a:pPr lvl="1">
              <a:buFont typeface="Wingdings" panose="05000000000000000000" pitchFamily="2" charset="2"/>
              <a:buChar char="q"/>
            </a:pPr>
            <a:r>
              <a:rPr lang="en-US" altLang="en-US" sz="2800" dirty="0" smtClean="0"/>
              <a:t>time-sensitive or random page elements</a:t>
            </a:r>
          </a:p>
          <a:p>
            <a:pPr lvl="1">
              <a:buFont typeface="Wingdings" panose="05000000000000000000" pitchFamily="2" charset="2"/>
              <a:buChar char="q"/>
            </a:pPr>
            <a:r>
              <a:rPr lang="en-US" altLang="en-US" sz="2800" dirty="0" smtClean="0"/>
              <a:t>handling cookies</a:t>
            </a:r>
          </a:p>
          <a:p>
            <a:pPr lvl="1">
              <a:buFont typeface="Wingdings" panose="05000000000000000000" pitchFamily="2" charset="2"/>
              <a:buChar char="q"/>
            </a:pPr>
            <a:endParaRPr lang="en-US" altLang="en-US" sz="2800" dirty="0" smtClean="0"/>
          </a:p>
          <a:p>
            <a:pPr>
              <a:buFont typeface="Wingdings" panose="05000000000000000000" pitchFamily="2" charset="2"/>
              <a:buChar char="q"/>
            </a:pPr>
            <a:r>
              <a:rPr lang="en-US" altLang="en-US" sz="2800" dirty="0" smtClean="0"/>
              <a:t>defining programs with Web interfaces</a:t>
            </a:r>
          </a:p>
          <a:p>
            <a:pPr lvl="1">
              <a:buFont typeface="Wingdings" panose="05000000000000000000" pitchFamily="2" charset="2"/>
              <a:buChar char="q"/>
            </a:pPr>
            <a:r>
              <a:rPr lang="en-US" altLang="en-US" sz="2800" dirty="0" smtClean="0"/>
              <a:t>utilize buttons, text boxes, clickable images, prompts, </a:t>
            </a:r>
            <a:r>
              <a:rPr lang="en-US" altLang="en-US" sz="2800" dirty="0" err="1" smtClean="0"/>
              <a:t>etc</a:t>
            </a:r>
            <a:endParaRPr lang="en-US" altLang="en-US" sz="2800" dirty="0" smtClean="0"/>
          </a:p>
        </p:txBody>
      </p:sp>
      <p:sp>
        <p:nvSpPr>
          <p:cNvPr id="2" name="Footer Placeholder 1"/>
          <p:cNvSpPr>
            <a:spLocks noGrp="1"/>
          </p:cNvSpPr>
          <p:nvPr>
            <p:ph type="ftr" sz="quarter" idx="11"/>
          </p:nvPr>
        </p:nvSpPr>
        <p:spPr>
          <a:xfrm>
            <a:off x="914400" y="6457950"/>
            <a:ext cx="7250806" cy="3429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28504858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55307"/>
            <a:ext cx="8863781" cy="877529"/>
          </a:xfrm>
        </p:spPr>
        <p:txBody>
          <a:bodyPr/>
          <a:lstStyle/>
          <a:p>
            <a:pPr eaLnBrk="1" hangingPunct="1"/>
            <a:r>
              <a:rPr lang="en-US" sz="4000" b="1" dirty="0" smtClean="0"/>
              <a:t>Using Message Boxes in JavaScript</a:t>
            </a:r>
            <a:endParaRPr lang="en-US" sz="4000" b="1" dirty="0" smtClean="0"/>
          </a:p>
        </p:txBody>
      </p:sp>
      <p:sp>
        <p:nvSpPr>
          <p:cNvPr id="2" name="Footer Placeholder 1"/>
          <p:cNvSpPr>
            <a:spLocks noGrp="1"/>
          </p:cNvSpPr>
          <p:nvPr>
            <p:ph type="ftr" sz="quarter" idx="11"/>
          </p:nvPr>
        </p:nvSpPr>
        <p:spPr>
          <a:xfrm>
            <a:off x="914400" y="6172200"/>
            <a:ext cx="7772400"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5" name="Rectangle 3"/>
          <p:cNvSpPr txBox="1">
            <a:spLocks noChangeArrowheads="1"/>
          </p:cNvSpPr>
          <p:nvPr/>
        </p:nvSpPr>
        <p:spPr bwMode="auto">
          <a:xfrm>
            <a:off x="0" y="1026853"/>
            <a:ext cx="8229600" cy="298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q"/>
            </a:pPr>
            <a:r>
              <a:rPr lang="en-US" sz="3200" b="1" u="sng" dirty="0" smtClean="0"/>
              <a:t>The Confirm Box</a:t>
            </a:r>
          </a:p>
          <a:p>
            <a:pPr lvl="1" eaLnBrk="1" hangingPunct="1">
              <a:lnSpc>
                <a:spcPct val="150000"/>
              </a:lnSpc>
              <a:buFont typeface="Wingdings" panose="05000000000000000000" pitchFamily="2" charset="2"/>
              <a:buChar char="q"/>
            </a:pPr>
            <a:r>
              <a:rPr lang="en-US" sz="3050" dirty="0" smtClean="0"/>
              <a:t>Used </a:t>
            </a:r>
            <a:r>
              <a:rPr lang="en-US" sz="3050" dirty="0"/>
              <a:t>to verify something</a:t>
            </a:r>
          </a:p>
          <a:p>
            <a:pPr lvl="1" eaLnBrk="1" hangingPunct="1">
              <a:lnSpc>
                <a:spcPct val="150000"/>
              </a:lnSpc>
              <a:buFont typeface="Wingdings" panose="05000000000000000000" pitchFamily="2" charset="2"/>
              <a:buChar char="q"/>
            </a:pPr>
            <a:r>
              <a:rPr lang="en-US" sz="3050" dirty="0"/>
              <a:t>User clicks OK, Box returns true </a:t>
            </a:r>
          </a:p>
          <a:p>
            <a:pPr lvl="1" eaLnBrk="1" hangingPunct="1">
              <a:lnSpc>
                <a:spcPct val="150000"/>
              </a:lnSpc>
              <a:buFont typeface="Wingdings" panose="05000000000000000000" pitchFamily="2" charset="2"/>
              <a:buChar char="q"/>
            </a:pPr>
            <a:r>
              <a:rPr lang="en-US" sz="3050" dirty="0"/>
              <a:t>User clicks Cancel, Box returns false</a:t>
            </a:r>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a:p>
            <a:pPr eaLnBrk="1" hangingPunct="1">
              <a:lnSpc>
                <a:spcPct val="150000"/>
              </a:lnSpc>
              <a:buFont typeface="Wingdings" panose="05000000000000000000" pitchFamily="2" charset="2"/>
              <a:buChar char="q"/>
            </a:pPr>
            <a:endParaRPr lang="en-US" sz="3200" dirty="0" smtClean="0"/>
          </a:p>
        </p:txBody>
      </p:sp>
      <p:sp>
        <p:nvSpPr>
          <p:cNvPr id="6" name="Rectangle 3"/>
          <p:cNvSpPr txBox="1">
            <a:spLocks noChangeArrowheads="1"/>
          </p:cNvSpPr>
          <p:nvPr/>
        </p:nvSpPr>
        <p:spPr bwMode="auto">
          <a:xfrm>
            <a:off x="449825" y="4827637"/>
            <a:ext cx="7772400" cy="10938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buNone/>
            </a:pPr>
            <a:r>
              <a:rPr lang="en-US" sz="2400" dirty="0" smtClean="0">
                <a:solidFill>
                  <a:schemeClr val="bg1"/>
                </a:solidFill>
              </a:rPr>
              <a:t>window.</a:t>
            </a:r>
            <a:r>
              <a:rPr lang="en-US" sz="2400" dirty="0">
                <a:solidFill>
                  <a:schemeClr val="bg1"/>
                </a:solidFill>
              </a:rPr>
              <a:t> confirm("Are your sure</a:t>
            </a:r>
            <a:r>
              <a:rPr lang="en-US" sz="2400" dirty="0" smtClean="0">
                <a:solidFill>
                  <a:schemeClr val="bg1"/>
                </a:solidFill>
              </a:rPr>
              <a:t>?");</a:t>
            </a:r>
            <a:endParaRPr lang="en-US" sz="2400" dirty="0">
              <a:solidFill>
                <a:schemeClr val="bg1"/>
              </a:solidFill>
            </a:endParaRPr>
          </a:p>
          <a:p>
            <a:pPr eaLnBrk="1" hangingPunct="1">
              <a:buNone/>
            </a:pPr>
            <a:r>
              <a:rPr lang="en-US" sz="2400" dirty="0">
                <a:solidFill>
                  <a:schemeClr val="bg1"/>
                </a:solidFill>
              </a:rPr>
              <a:t> </a:t>
            </a:r>
            <a:r>
              <a:rPr lang="en-US" sz="2400" dirty="0" err="1">
                <a:solidFill>
                  <a:schemeClr val="bg1"/>
                </a:solidFill>
              </a:rPr>
              <a:t>window.confirm</a:t>
            </a:r>
            <a:r>
              <a:rPr lang="en-US" sz="2400" dirty="0">
                <a:solidFill>
                  <a:schemeClr val="bg1"/>
                </a:solidFill>
              </a:rPr>
              <a:t>("Are you sure you want to quit</a:t>
            </a:r>
            <a:r>
              <a:rPr lang="en-US" sz="2400" dirty="0"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8551905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1226" y="127154"/>
            <a:ext cx="7772400" cy="772498"/>
          </a:xfrm>
        </p:spPr>
        <p:txBody>
          <a:bodyPr/>
          <a:lstStyle/>
          <a:p>
            <a:pPr eaLnBrk="1" hangingPunct="1"/>
            <a:r>
              <a:rPr lang="en-US" sz="4000" dirty="0" smtClean="0"/>
              <a:t>More Examples </a:t>
            </a:r>
            <a:endParaRPr lang="en-US" sz="4000" dirty="0" smtClean="0"/>
          </a:p>
        </p:txBody>
      </p:sp>
      <p:sp>
        <p:nvSpPr>
          <p:cNvPr id="5" name="Rectangle 4"/>
          <p:cNvSpPr/>
          <p:nvPr/>
        </p:nvSpPr>
        <p:spPr>
          <a:xfrm>
            <a:off x="103239" y="1128252"/>
            <a:ext cx="8775290" cy="12683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nSpc>
                <a:spcPct val="80000"/>
              </a:lnSpc>
              <a:defRPr/>
            </a:pPr>
            <a:r>
              <a:rPr lang="en-US" sz="2800" dirty="0" err="1" smtClean="0"/>
              <a:t>var</a:t>
            </a:r>
            <a:r>
              <a:rPr lang="en-US" sz="2800" dirty="0" smtClean="0"/>
              <a:t> </a:t>
            </a:r>
            <a:r>
              <a:rPr lang="en-US" sz="2800" dirty="0"/>
              <a:t>x=confirm("Are you sure you want to </a:t>
            </a:r>
            <a:r>
              <a:rPr lang="en-US" sz="2800" dirty="0" smtClean="0"/>
              <a:t>quit?");</a:t>
            </a:r>
            <a:endParaRPr lang="en-US" sz="2800" dirty="0"/>
          </a:p>
          <a:p>
            <a:pPr>
              <a:lnSpc>
                <a:spcPct val="80000"/>
              </a:lnSpc>
              <a:defRPr/>
            </a:pPr>
            <a:r>
              <a:rPr lang="en-US" sz="2800" dirty="0"/>
              <a:t> if (!x) </a:t>
            </a:r>
          </a:p>
          <a:p>
            <a:pPr>
              <a:lnSpc>
                <a:spcPct val="80000"/>
              </a:lnSpc>
              <a:defRPr/>
            </a:pPr>
            <a:r>
              <a:rPr lang="en-US" sz="2800" dirty="0" err="1" smtClean="0"/>
              <a:t>window.location</a:t>
            </a:r>
            <a:r>
              <a:rPr lang="en-US" sz="2800" dirty="0" smtClean="0"/>
              <a:t>="http</a:t>
            </a:r>
            <a:r>
              <a:rPr lang="en-US" sz="2800" dirty="0"/>
              <a:t>://</a:t>
            </a:r>
            <a:r>
              <a:rPr lang="en-US" sz="2800" dirty="0" smtClean="0"/>
              <a:t>www.yahoo.com"; </a:t>
            </a:r>
            <a:endParaRPr lang="en-US" sz="2800" dirty="0"/>
          </a:p>
        </p:txBody>
      </p:sp>
      <p:sp>
        <p:nvSpPr>
          <p:cNvPr id="2" name="Footer Placeholder 1"/>
          <p:cNvSpPr>
            <a:spLocks noGrp="1"/>
          </p:cNvSpPr>
          <p:nvPr>
            <p:ph type="ftr" sz="quarter" idx="11"/>
          </p:nvPr>
        </p:nvSpPr>
        <p:spPr>
          <a:xfrm>
            <a:off x="914400" y="6172200"/>
            <a:ext cx="7329948" cy="457200"/>
          </a:xfrm>
        </p:spPr>
        <p:txBody>
          <a:bodyPr/>
          <a:lstStyle/>
          <a:p>
            <a:pPr>
              <a:defRPr/>
            </a:pPr>
            <a:r>
              <a:rPr lang="en-US" smtClean="0">
                <a:solidFill>
                  <a:srgbClr val="696464"/>
                </a:solidFill>
              </a:rPr>
              <a:t>ICT453: Internet Technologies and Web Design - GTUC 2013 Delivery                #Lempogo Forgor</a:t>
            </a:r>
            <a:endParaRPr lang="en-US" dirty="0">
              <a:solidFill>
                <a:srgbClr val="696464"/>
              </a:solidFill>
            </a:endParaRPr>
          </a:p>
        </p:txBody>
      </p:sp>
      <p:sp>
        <p:nvSpPr>
          <p:cNvPr id="6" name="Rectangle 5"/>
          <p:cNvSpPr/>
          <p:nvPr/>
        </p:nvSpPr>
        <p:spPr>
          <a:xfrm>
            <a:off x="103239" y="2757949"/>
            <a:ext cx="8775290" cy="29054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defRPr/>
            </a:pPr>
            <a:r>
              <a:rPr lang="en-US" sz="2800" dirty="0" err="1"/>
              <a:t>var</a:t>
            </a:r>
            <a:r>
              <a:rPr lang="en-US" sz="2800" dirty="0"/>
              <a:t> x=</a:t>
            </a:r>
            <a:r>
              <a:rPr lang="en-US" sz="2800" dirty="0" err="1"/>
              <a:t>window.confirm</a:t>
            </a:r>
            <a:r>
              <a:rPr lang="en-US" sz="2800" dirty="0"/>
              <a:t>("Are you sure you want to quit</a:t>
            </a:r>
            <a:r>
              <a:rPr lang="en-US" sz="2800" dirty="0" smtClean="0"/>
              <a:t>");</a:t>
            </a:r>
            <a:endParaRPr lang="en-US" sz="2800" dirty="0"/>
          </a:p>
          <a:p>
            <a:pPr>
              <a:defRPr/>
            </a:pPr>
            <a:r>
              <a:rPr lang="en-US" sz="2800" dirty="0"/>
              <a:t> if (x) </a:t>
            </a:r>
          </a:p>
          <a:p>
            <a:pPr>
              <a:defRPr/>
            </a:pPr>
            <a:r>
              <a:rPr lang="en-US" sz="2800" dirty="0" err="1"/>
              <a:t>window.alert</a:t>
            </a:r>
            <a:r>
              <a:rPr lang="en-US" sz="2800" dirty="0"/>
              <a:t>("Thank you</a:t>
            </a:r>
            <a:r>
              <a:rPr lang="en-US" sz="2800" dirty="0" smtClean="0"/>
              <a:t>.");</a:t>
            </a:r>
            <a:endParaRPr lang="en-US" sz="2800" dirty="0"/>
          </a:p>
          <a:p>
            <a:pPr>
              <a:defRPr/>
            </a:pPr>
            <a:r>
              <a:rPr lang="en-US" sz="2800" dirty="0"/>
              <a:t> else </a:t>
            </a:r>
          </a:p>
          <a:p>
            <a:pPr>
              <a:defRPr/>
            </a:pPr>
            <a:r>
              <a:rPr lang="en-US" sz="2800" dirty="0" err="1"/>
              <a:t>window.alert</a:t>
            </a:r>
            <a:r>
              <a:rPr lang="en-US" sz="2800" dirty="0"/>
              <a:t>("Good choice.") </a:t>
            </a:r>
            <a:r>
              <a:rPr lang="en-US" sz="2800" dirty="0" smtClean="0"/>
              <a:t>;</a:t>
            </a:r>
            <a:endParaRPr lang="en-US" sz="2800" dirty="0"/>
          </a:p>
        </p:txBody>
      </p:sp>
    </p:spTree>
    <p:extLst>
      <p:ext uri="{BB962C8B-B14F-4D97-AF65-F5344CB8AC3E}">
        <p14:creationId xmlns:p14="http://schemas.microsoft.com/office/powerpoint/2010/main" val="4022788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55307"/>
            <a:ext cx="8863781" cy="877529"/>
          </a:xfrm>
        </p:spPr>
        <p:txBody>
          <a:bodyPr/>
          <a:lstStyle/>
          <a:p>
            <a:pPr eaLnBrk="1" hangingPunct="1"/>
            <a:r>
              <a:rPr lang="en-US" sz="4000" b="1" dirty="0" smtClean="0"/>
              <a:t>Using Message Boxes in JavaScript</a:t>
            </a:r>
            <a:endParaRPr lang="en-US" sz="4000" b="1" dirty="0" smtClean="0"/>
          </a:p>
        </p:txBody>
      </p:sp>
      <p:sp>
        <p:nvSpPr>
          <p:cNvPr id="2" name="Footer Placeholder 1"/>
          <p:cNvSpPr>
            <a:spLocks noGrp="1"/>
          </p:cNvSpPr>
          <p:nvPr>
            <p:ph type="ftr" sz="quarter" idx="11"/>
          </p:nvPr>
        </p:nvSpPr>
        <p:spPr>
          <a:xfrm>
            <a:off x="914400" y="6172200"/>
            <a:ext cx="7772400"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
        <p:nvSpPr>
          <p:cNvPr id="5" name="Rectangle 3"/>
          <p:cNvSpPr txBox="1">
            <a:spLocks noChangeArrowheads="1"/>
          </p:cNvSpPr>
          <p:nvPr/>
        </p:nvSpPr>
        <p:spPr bwMode="auto">
          <a:xfrm>
            <a:off x="317090" y="1026853"/>
            <a:ext cx="8229600" cy="35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q"/>
            </a:pPr>
            <a:r>
              <a:rPr lang="en-US" sz="2400" b="1" u="sng" dirty="0" smtClean="0"/>
              <a:t>The Prompt Box</a:t>
            </a:r>
          </a:p>
          <a:p>
            <a:pPr lvl="1" eaLnBrk="1" hangingPunct="1">
              <a:buFont typeface="Wingdings" panose="05000000000000000000" pitchFamily="2" charset="2"/>
              <a:buChar char="q"/>
            </a:pPr>
            <a:r>
              <a:rPr lang="en-US" sz="2400" dirty="0"/>
              <a:t>Get user to input value</a:t>
            </a:r>
          </a:p>
          <a:p>
            <a:pPr lvl="1" eaLnBrk="1" hangingPunct="1">
              <a:buFont typeface="Wingdings" panose="05000000000000000000" pitchFamily="2" charset="2"/>
              <a:buChar char="q"/>
            </a:pPr>
            <a:r>
              <a:rPr lang="en-US" sz="2400" dirty="0"/>
              <a:t>After inputting value if user clicks on </a:t>
            </a:r>
          </a:p>
          <a:p>
            <a:pPr lvl="2" eaLnBrk="1" hangingPunct="1">
              <a:buFont typeface="Wingdings" panose="05000000000000000000" pitchFamily="2" charset="2"/>
              <a:buChar char="q"/>
            </a:pPr>
            <a:r>
              <a:rPr lang="en-US" sz="2400" dirty="0"/>
              <a:t>	OK – the box returns input value</a:t>
            </a:r>
          </a:p>
          <a:p>
            <a:pPr lvl="2" eaLnBrk="1" hangingPunct="1">
              <a:buFont typeface="Wingdings" panose="05000000000000000000" pitchFamily="2" charset="2"/>
              <a:buChar char="q"/>
            </a:pPr>
            <a:r>
              <a:rPr lang="en-US" sz="2400" dirty="0"/>
              <a:t>	Cancel – the box returns null </a:t>
            </a:r>
          </a:p>
          <a:p>
            <a:pPr eaLnBrk="1" hangingPunct="1">
              <a:lnSpc>
                <a:spcPct val="150000"/>
              </a:lnSpc>
              <a:buFont typeface="Wingdings" panose="05000000000000000000" pitchFamily="2" charset="2"/>
              <a:buChar char="q"/>
            </a:pPr>
            <a:endParaRPr lang="en-US" sz="2400" dirty="0" smtClean="0"/>
          </a:p>
          <a:p>
            <a:pPr eaLnBrk="1" hangingPunct="1">
              <a:lnSpc>
                <a:spcPct val="150000"/>
              </a:lnSpc>
              <a:buFont typeface="Wingdings" panose="05000000000000000000" pitchFamily="2" charset="2"/>
              <a:buChar char="q"/>
            </a:pPr>
            <a:endParaRPr lang="en-US" sz="2400" dirty="0" smtClean="0"/>
          </a:p>
          <a:p>
            <a:pPr eaLnBrk="1" hangingPunct="1">
              <a:lnSpc>
                <a:spcPct val="150000"/>
              </a:lnSpc>
              <a:buFont typeface="Wingdings" panose="05000000000000000000" pitchFamily="2" charset="2"/>
              <a:buChar char="q"/>
            </a:pPr>
            <a:endParaRPr lang="en-US" sz="2400" dirty="0" smtClean="0"/>
          </a:p>
          <a:p>
            <a:pPr eaLnBrk="1" hangingPunct="1">
              <a:lnSpc>
                <a:spcPct val="150000"/>
              </a:lnSpc>
              <a:buFont typeface="Wingdings" panose="05000000000000000000" pitchFamily="2" charset="2"/>
              <a:buChar char="q"/>
            </a:pPr>
            <a:endParaRPr lang="en-US" sz="2400" dirty="0" smtClean="0"/>
          </a:p>
          <a:p>
            <a:pPr eaLnBrk="1" hangingPunct="1">
              <a:lnSpc>
                <a:spcPct val="150000"/>
              </a:lnSpc>
              <a:buFont typeface="Wingdings" panose="05000000000000000000" pitchFamily="2" charset="2"/>
              <a:buChar char="q"/>
            </a:pPr>
            <a:endParaRPr lang="en-US" sz="2400" dirty="0" smtClean="0"/>
          </a:p>
          <a:p>
            <a:pPr eaLnBrk="1" hangingPunct="1">
              <a:lnSpc>
                <a:spcPct val="150000"/>
              </a:lnSpc>
              <a:buFont typeface="Wingdings" panose="05000000000000000000" pitchFamily="2" charset="2"/>
              <a:buChar char="q"/>
            </a:pPr>
            <a:endParaRPr lang="en-US" sz="2400" dirty="0" smtClean="0"/>
          </a:p>
        </p:txBody>
      </p:sp>
      <p:sp>
        <p:nvSpPr>
          <p:cNvPr id="6" name="Rectangle 3"/>
          <p:cNvSpPr txBox="1">
            <a:spLocks noChangeArrowheads="1"/>
          </p:cNvSpPr>
          <p:nvPr/>
        </p:nvSpPr>
        <p:spPr bwMode="auto">
          <a:xfrm>
            <a:off x="317090" y="3287661"/>
            <a:ext cx="7772400" cy="1594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buNone/>
            </a:pPr>
            <a:r>
              <a:rPr lang="en-US" sz="2400" dirty="0">
                <a:solidFill>
                  <a:schemeClr val="bg1"/>
                </a:solidFill>
              </a:rPr>
              <a:t>prompt(“text</a:t>
            </a:r>
            <a:r>
              <a:rPr lang="en-US" sz="2400" dirty="0" smtClean="0">
                <a:solidFill>
                  <a:schemeClr val="bg1"/>
                </a:solidFill>
              </a:rPr>
              <a:t>”);</a:t>
            </a:r>
            <a:endParaRPr lang="en-US" sz="2400" dirty="0">
              <a:solidFill>
                <a:schemeClr val="bg1"/>
              </a:solidFill>
            </a:endParaRPr>
          </a:p>
          <a:p>
            <a:pPr eaLnBrk="1" hangingPunct="1">
              <a:buNone/>
            </a:pPr>
            <a:r>
              <a:rPr lang="en-US" sz="2400" dirty="0">
                <a:solidFill>
                  <a:schemeClr val="bg1"/>
                </a:solidFill>
              </a:rPr>
              <a:t>prompt(“text”, “default value</a:t>
            </a:r>
            <a:r>
              <a:rPr lang="en-US" sz="2400" dirty="0" smtClean="0">
                <a:solidFill>
                  <a:schemeClr val="bg1"/>
                </a:solidFill>
              </a:rPr>
              <a:t>”);</a:t>
            </a:r>
          </a:p>
          <a:p>
            <a:pPr eaLnBrk="1" hangingPunct="1">
              <a:buNone/>
            </a:pPr>
            <a:r>
              <a:rPr lang="en-US" sz="2400" dirty="0" err="1">
                <a:solidFill>
                  <a:schemeClr val="bg1"/>
                </a:solidFill>
              </a:rPr>
              <a:t>window.prompt</a:t>
            </a:r>
            <a:r>
              <a:rPr lang="en-US" sz="2400" dirty="0">
                <a:solidFill>
                  <a:schemeClr val="bg1"/>
                </a:solidFill>
              </a:rPr>
              <a:t>("please enter user name</a:t>
            </a:r>
            <a:r>
              <a:rPr lang="en-US" sz="2400" dirty="0" smtClean="0">
                <a:solidFill>
                  <a:schemeClr val="bg1"/>
                </a:solidFill>
              </a:rPr>
              <a:t>");</a:t>
            </a:r>
          </a:p>
          <a:p>
            <a:pPr eaLnBrk="1" hangingPunct="1">
              <a:buNone/>
            </a:pPr>
            <a:r>
              <a:rPr lang="en-US" sz="2400" dirty="0" smtClean="0">
                <a:solidFill>
                  <a:schemeClr val="bg1"/>
                </a:solidFill>
              </a:rPr>
              <a:t> </a:t>
            </a:r>
          </a:p>
          <a:p>
            <a:pPr eaLnBrk="1" hangingPunct="1">
              <a:buNone/>
            </a:pPr>
            <a:endParaRPr lang="en-US" sz="2400" dirty="0">
              <a:solidFill>
                <a:schemeClr val="bg1"/>
              </a:solidFill>
            </a:endParaRPr>
          </a:p>
          <a:p>
            <a:pPr eaLnBrk="1" hangingPunct="1">
              <a:buFont typeface="Wingdings 2" panose="05020102010507070707" pitchFamily="18" charset="2"/>
              <a:buNone/>
            </a:pPr>
            <a:r>
              <a:rPr lang="en-US" sz="2400" dirty="0" smtClean="0">
                <a:solidFill>
                  <a:schemeClr val="bg1"/>
                </a:solidFill>
              </a:rPr>
              <a:t> </a:t>
            </a:r>
            <a:endParaRPr lang="en-US" dirty="0" smtClean="0">
              <a:solidFill>
                <a:schemeClr val="bg1"/>
              </a:solidFill>
            </a:endParaRPr>
          </a:p>
        </p:txBody>
      </p:sp>
      <p:sp>
        <p:nvSpPr>
          <p:cNvPr id="8" name="Rectangle 3"/>
          <p:cNvSpPr txBox="1">
            <a:spLocks noChangeArrowheads="1"/>
          </p:cNvSpPr>
          <p:nvPr/>
        </p:nvSpPr>
        <p:spPr bwMode="auto">
          <a:xfrm>
            <a:off x="317090" y="5079588"/>
            <a:ext cx="8369710" cy="12019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78" indent="-204778" algn="l" rtl="0" eaLnBrk="0" fontAlgn="base" hangingPunct="0">
              <a:spcBef>
                <a:spcPts val="431"/>
              </a:spcBef>
              <a:spcAft>
                <a:spcPct val="0"/>
              </a:spcAft>
              <a:buClr>
                <a:schemeClr val="accent1"/>
              </a:buClr>
              <a:buSzPct val="85000"/>
              <a:buFont typeface="Wingdings 2" panose="05020102010507070707" pitchFamily="18" charset="2"/>
              <a:buChar char=""/>
              <a:defRPr sz="1950" kern="1200">
                <a:solidFill>
                  <a:schemeClr val="tx1"/>
                </a:solidFill>
                <a:latin typeface="+mn-lt"/>
                <a:ea typeface="+mn-ea"/>
                <a:cs typeface="+mn-cs"/>
              </a:defRPr>
            </a:lvl1pPr>
            <a:lvl2pPr marL="410746" indent="-171442" algn="l" rtl="0" eaLnBrk="0" fontAlgn="base" hangingPunct="0">
              <a:spcBef>
                <a:spcPts val="281"/>
              </a:spcBef>
              <a:spcAft>
                <a:spcPct val="0"/>
              </a:spcAft>
              <a:buClr>
                <a:schemeClr val="accent2"/>
              </a:buClr>
              <a:buSzPct val="85000"/>
              <a:buFont typeface="Wingdings 2" panose="05020102010507070707" pitchFamily="18" charset="2"/>
              <a:buChar char=""/>
              <a:defRPr sz="1800" kern="1200">
                <a:solidFill>
                  <a:schemeClr val="tx1"/>
                </a:solidFill>
                <a:latin typeface="+mn-lt"/>
                <a:ea typeface="+mn-ea"/>
                <a:cs typeface="+mn-cs"/>
              </a:defRPr>
            </a:lvl2pPr>
            <a:lvl3pPr marL="616714" indent="-171442" algn="l" rtl="0" eaLnBrk="0" fontAlgn="base" hangingPunct="0">
              <a:spcBef>
                <a:spcPts val="281"/>
              </a:spcBef>
              <a:spcAft>
                <a:spcPct val="0"/>
              </a:spcAft>
              <a:buClr>
                <a:srgbClr val="E6B1AB"/>
              </a:buClr>
              <a:buSzPct val="85000"/>
              <a:buFont typeface="Wingdings 2" panose="05020102010507070707" pitchFamily="18" charset="2"/>
              <a:buChar char=""/>
              <a:defRPr sz="1500" kern="1200">
                <a:solidFill>
                  <a:schemeClr val="tx1"/>
                </a:solidFill>
                <a:latin typeface="+mn-lt"/>
                <a:ea typeface="+mn-ea"/>
                <a:cs typeface="+mn-cs"/>
              </a:defRPr>
            </a:lvl3pPr>
            <a:lvl4pPr marL="822680" indent="-171442" algn="l" rtl="0" eaLnBrk="0" fontAlgn="base" hangingPunct="0">
              <a:spcBef>
                <a:spcPts val="281"/>
              </a:spcBef>
              <a:spcAft>
                <a:spcPct val="0"/>
              </a:spcAft>
              <a:buClr>
                <a:srgbClr val="A28E6A"/>
              </a:buClr>
              <a:buSzPct val="80000"/>
              <a:buFont typeface="Wingdings 2" panose="05020102010507070707" pitchFamily="18" charset="2"/>
              <a:buChar char=""/>
              <a:defRPr sz="1500" kern="1200">
                <a:solidFill>
                  <a:schemeClr val="tx1"/>
                </a:solidFill>
                <a:latin typeface="+mn-lt"/>
                <a:ea typeface="+mn-ea"/>
                <a:cs typeface="+mn-cs"/>
              </a:defRPr>
            </a:lvl4pPr>
            <a:lvl5pPr marL="1028649" indent="-171442" algn="l" rtl="0" eaLnBrk="0" fontAlgn="base" hangingPunct="0">
              <a:spcBef>
                <a:spcPts val="281"/>
              </a:spcBef>
              <a:spcAft>
                <a:spcPct val="0"/>
              </a:spcAft>
              <a:buClr>
                <a:srgbClr val="A28E6A"/>
              </a:buClr>
              <a:buChar char="o"/>
              <a:defRPr sz="1500" kern="1200">
                <a:solidFill>
                  <a:schemeClr val="tx1"/>
                </a:solidFill>
                <a:latin typeface="+mn-lt"/>
                <a:ea typeface="+mn-ea"/>
                <a:cs typeface="+mn-cs"/>
              </a:defRPr>
            </a:lvl5pPr>
            <a:lvl6pPr marL="1234379" indent="-171442"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08" indent="-171442"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838" indent="-171442"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568" indent="-171442"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a:lstStyle>
          <a:p>
            <a:pPr eaLnBrk="1" hangingPunct="1">
              <a:buNone/>
            </a:pPr>
            <a:r>
              <a:rPr lang="en-US" sz="2400" dirty="0" err="1" smtClean="0">
                <a:solidFill>
                  <a:schemeClr val="bg1"/>
                </a:solidFill>
              </a:rPr>
              <a:t>var</a:t>
            </a:r>
            <a:r>
              <a:rPr lang="en-US" sz="2400" dirty="0" smtClean="0">
                <a:solidFill>
                  <a:schemeClr val="bg1"/>
                </a:solidFill>
              </a:rPr>
              <a:t> </a:t>
            </a:r>
            <a:r>
              <a:rPr lang="en-US" sz="2400" dirty="0">
                <a:solidFill>
                  <a:schemeClr val="bg1"/>
                </a:solidFill>
              </a:rPr>
              <a:t>y=</a:t>
            </a:r>
            <a:r>
              <a:rPr lang="en-US" sz="2400" dirty="0" err="1">
                <a:solidFill>
                  <a:schemeClr val="bg1"/>
                </a:solidFill>
              </a:rPr>
              <a:t>window.prompt</a:t>
            </a:r>
            <a:r>
              <a:rPr lang="en-US" sz="2400" dirty="0">
                <a:solidFill>
                  <a:schemeClr val="bg1"/>
                </a:solidFill>
              </a:rPr>
              <a:t>("please enter your </a:t>
            </a:r>
            <a:r>
              <a:rPr lang="en-US" sz="2400" dirty="0" smtClean="0">
                <a:solidFill>
                  <a:schemeClr val="bg1"/>
                </a:solidFill>
              </a:rPr>
              <a:t>name“, “John”); </a:t>
            </a:r>
            <a:r>
              <a:rPr lang="en-US" sz="2400" dirty="0" err="1">
                <a:solidFill>
                  <a:schemeClr val="bg1"/>
                </a:solidFill>
              </a:rPr>
              <a:t>window.alert</a:t>
            </a:r>
            <a:r>
              <a:rPr lang="en-US" sz="2400" dirty="0">
                <a:solidFill>
                  <a:schemeClr val="bg1"/>
                </a:solidFill>
              </a:rPr>
              <a:t>(y</a:t>
            </a:r>
            <a:r>
              <a:rPr lang="en-US" sz="2400" dirty="0" smtClean="0">
                <a:solidFill>
                  <a:schemeClr val="bg1"/>
                </a:solidFill>
              </a:rPr>
              <a:t>);</a:t>
            </a:r>
            <a:endParaRPr lang="en-US" sz="2400" dirty="0">
              <a:solidFill>
                <a:schemeClr val="bg1"/>
              </a:solidFill>
            </a:endParaRPr>
          </a:p>
          <a:p>
            <a:pPr eaLnBrk="1" hangingPunct="1">
              <a:buNone/>
            </a:pPr>
            <a:r>
              <a:rPr lang="en-US" sz="2400" dirty="0" smtClean="0">
                <a:solidFill>
                  <a:schemeClr val="bg1"/>
                </a:solidFill>
              </a:rPr>
              <a:t> </a:t>
            </a:r>
          </a:p>
          <a:p>
            <a:pPr eaLnBrk="1" hangingPunct="1">
              <a:buNone/>
            </a:pPr>
            <a:endParaRPr lang="en-US" sz="2400" dirty="0">
              <a:solidFill>
                <a:schemeClr val="bg1"/>
              </a:solidFill>
            </a:endParaRPr>
          </a:p>
          <a:p>
            <a:pPr eaLnBrk="1" hangingPunct="1">
              <a:buFont typeface="Wingdings 2" panose="05020102010507070707" pitchFamily="18" charset="2"/>
              <a:buNone/>
            </a:pPr>
            <a:r>
              <a:rPr lang="en-US" sz="2400" dirty="0" smtClean="0">
                <a:solidFill>
                  <a:schemeClr val="bg1"/>
                </a:solidFill>
              </a:rPr>
              <a:t> </a:t>
            </a:r>
            <a:endParaRPr lang="en-US" dirty="0" smtClean="0">
              <a:solidFill>
                <a:schemeClr val="bg1"/>
              </a:solidFill>
            </a:endParaRPr>
          </a:p>
        </p:txBody>
      </p:sp>
    </p:spTree>
    <p:extLst>
      <p:ext uri="{BB962C8B-B14F-4D97-AF65-F5344CB8AC3E}">
        <p14:creationId xmlns:p14="http://schemas.microsoft.com/office/powerpoint/2010/main" val="4253903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7772400" cy="840658"/>
          </a:xfrm>
        </p:spPr>
        <p:txBody>
          <a:bodyPr/>
          <a:lstStyle/>
          <a:p>
            <a:pPr eaLnBrk="1" hangingPunct="1"/>
            <a:r>
              <a:rPr lang="en-US" sz="4000" dirty="0" smtClean="0"/>
              <a:t>Formatting </a:t>
            </a:r>
            <a:r>
              <a:rPr lang="en-US" sz="4000" dirty="0" smtClean="0"/>
              <a:t>Text</a:t>
            </a:r>
            <a:r>
              <a:rPr lang="en-US" sz="4000" dirty="0" smtClean="0"/>
              <a:t>…</a:t>
            </a:r>
          </a:p>
        </p:txBody>
      </p:sp>
      <p:sp>
        <p:nvSpPr>
          <p:cNvPr id="34819" name="Rectangle 3"/>
          <p:cNvSpPr>
            <a:spLocks noGrp="1" noChangeArrowheads="1"/>
          </p:cNvSpPr>
          <p:nvPr>
            <p:ph sz="quarter" idx="1"/>
          </p:nvPr>
        </p:nvSpPr>
        <p:spPr>
          <a:xfrm>
            <a:off x="250723" y="943898"/>
            <a:ext cx="8436077" cy="1917290"/>
          </a:xfrm>
          <a:solidFill>
            <a:schemeClr val="accent1"/>
          </a:solidFill>
        </p:spPr>
        <p:txBody>
          <a:bodyPr/>
          <a:lstStyle/>
          <a:p>
            <a:pPr eaLnBrk="1" hangingPunct="1">
              <a:lnSpc>
                <a:spcPct val="90000"/>
              </a:lnSpc>
              <a:buFontTx/>
              <a:buNone/>
            </a:pPr>
            <a:r>
              <a:rPr lang="en-US" sz="2800" dirty="0" err="1" smtClean="0">
                <a:solidFill>
                  <a:schemeClr val="bg1"/>
                </a:solidFill>
              </a:rPr>
              <a:t>document.write</a:t>
            </a:r>
            <a:r>
              <a:rPr lang="en-US" sz="2800" dirty="0" smtClean="0">
                <a:solidFill>
                  <a:schemeClr val="bg1"/>
                </a:solidFill>
              </a:rPr>
              <a:t>("&lt;b&gt;Hello World!&lt;/b</a:t>
            </a:r>
            <a:r>
              <a:rPr lang="en-US" sz="2800" dirty="0" smtClean="0">
                <a:solidFill>
                  <a:schemeClr val="bg1"/>
                </a:solidFill>
              </a:rPr>
              <a:t>&gt;");</a:t>
            </a:r>
          </a:p>
          <a:p>
            <a:pPr eaLnBrk="1" hangingPunct="1">
              <a:lnSpc>
                <a:spcPct val="90000"/>
              </a:lnSpc>
              <a:buFontTx/>
              <a:buNone/>
            </a:pPr>
            <a:r>
              <a:rPr lang="en-US" sz="2800" dirty="0" err="1">
                <a:solidFill>
                  <a:schemeClr val="bg1"/>
                </a:solidFill>
              </a:rPr>
              <a:t>document.write</a:t>
            </a:r>
            <a:r>
              <a:rPr lang="en-US" sz="2800" dirty="0">
                <a:solidFill>
                  <a:schemeClr val="bg1"/>
                </a:solidFill>
              </a:rPr>
              <a:t>("&lt;</a:t>
            </a:r>
            <a:r>
              <a:rPr lang="en-US" sz="2800" dirty="0" smtClean="0">
                <a:solidFill>
                  <a:schemeClr val="bg1"/>
                </a:solidFill>
              </a:rPr>
              <a:t>h1&gt;The heading &lt;/</a:t>
            </a:r>
            <a:r>
              <a:rPr lang="en-US" sz="2800" dirty="0">
                <a:solidFill>
                  <a:schemeClr val="bg1"/>
                </a:solidFill>
              </a:rPr>
              <a:t>h1&gt;");</a:t>
            </a:r>
          </a:p>
          <a:p>
            <a:pPr eaLnBrk="1" hangingPunct="1">
              <a:lnSpc>
                <a:spcPct val="90000"/>
              </a:lnSpc>
              <a:buFontTx/>
              <a:buNone/>
            </a:pPr>
            <a:r>
              <a:rPr lang="en-US" sz="2800" dirty="0" err="1">
                <a:solidFill>
                  <a:schemeClr val="bg1"/>
                </a:solidFill>
              </a:rPr>
              <a:t>document.write</a:t>
            </a:r>
            <a:r>
              <a:rPr lang="en-US" sz="2800" dirty="0">
                <a:solidFill>
                  <a:schemeClr val="bg1"/>
                </a:solidFill>
              </a:rPr>
              <a:t>("&lt;b&gt; regular HTML text &lt;/b&gt;&lt;</a:t>
            </a:r>
            <a:r>
              <a:rPr lang="en-US" sz="2800" dirty="0" err="1">
                <a:solidFill>
                  <a:schemeClr val="bg1"/>
                </a:solidFill>
              </a:rPr>
              <a:t>br</a:t>
            </a:r>
            <a:r>
              <a:rPr lang="en-US" sz="2800" dirty="0">
                <a:solidFill>
                  <a:schemeClr val="bg1"/>
                </a:solidFill>
              </a:rPr>
              <a:t>&gt;&lt;</a:t>
            </a:r>
            <a:r>
              <a:rPr lang="en-US" sz="2800" dirty="0" err="1">
                <a:solidFill>
                  <a:schemeClr val="bg1"/>
                </a:solidFill>
              </a:rPr>
              <a:t>br</a:t>
            </a:r>
            <a:r>
              <a:rPr lang="en-US" sz="2800" dirty="0">
                <a:solidFill>
                  <a:schemeClr val="bg1"/>
                </a:solidFill>
              </a:rPr>
              <a:t>&gt;");</a:t>
            </a:r>
          </a:p>
          <a:p>
            <a:pPr eaLnBrk="1" hangingPunct="1">
              <a:lnSpc>
                <a:spcPct val="90000"/>
              </a:lnSpc>
              <a:buFontTx/>
              <a:buNone/>
            </a:pPr>
            <a:endParaRPr lang="en-US" sz="2800" dirty="0" smtClean="0">
              <a:solidFill>
                <a:schemeClr val="bg1"/>
              </a:solidFill>
            </a:endParaRPr>
          </a:p>
          <a:p>
            <a:pPr eaLnBrk="1" hangingPunct="1">
              <a:lnSpc>
                <a:spcPct val="90000"/>
              </a:lnSpc>
              <a:buFontTx/>
              <a:buNone/>
            </a:pPr>
            <a:endParaRPr lang="en-US" sz="2800" dirty="0" smtClean="0">
              <a:solidFill>
                <a:schemeClr val="bg1"/>
              </a:solidFill>
            </a:endParaRPr>
          </a:p>
        </p:txBody>
      </p:sp>
      <p:sp>
        <p:nvSpPr>
          <p:cNvPr id="2" name="Footer Placeholder 1"/>
          <p:cNvSpPr>
            <a:spLocks noGrp="1"/>
          </p:cNvSpPr>
          <p:nvPr>
            <p:ph type="ftr" sz="quarter" idx="11"/>
          </p:nvPr>
        </p:nvSpPr>
        <p:spPr>
          <a:xfrm>
            <a:off x="914399" y="6172200"/>
            <a:ext cx="7270955"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1363876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74637"/>
            <a:ext cx="8200103" cy="6081917"/>
          </a:xfrm>
        </p:spPr>
        <p:txBody>
          <a:bodyPr/>
          <a:lstStyle/>
          <a:p>
            <a:pPr algn="ctr"/>
            <a:r>
              <a:rPr lang="en-US" dirty="0"/>
              <a:t>A</a:t>
            </a:r>
            <a:r>
              <a:rPr lang="en-US" dirty="0" smtClean="0"/>
              <a:t>ny Questions?</a:t>
            </a:r>
            <a:br>
              <a:rPr lang="en-US" dirty="0" smtClean="0"/>
            </a:br>
            <a:r>
              <a:rPr lang="en-US" dirty="0"/>
              <a:t/>
            </a:r>
            <a:br>
              <a:rPr lang="en-US" dirty="0"/>
            </a:br>
            <a:r>
              <a:rPr lang="en-US" dirty="0" smtClean="0"/>
              <a:t/>
            </a:r>
            <a:br>
              <a:rPr lang="en-US" dirty="0" smtClean="0"/>
            </a:br>
            <a:r>
              <a:rPr lang="en-US" dirty="0"/>
              <a:t/>
            </a:r>
            <a:br>
              <a:rPr lang="en-US" dirty="0"/>
            </a:br>
            <a:endParaRPr lang="ru-RU" dirty="0"/>
          </a:p>
        </p:txBody>
      </p:sp>
      <p:sp>
        <p:nvSpPr>
          <p:cNvPr id="4" name="Footer Placeholder 3"/>
          <p:cNvSpPr>
            <a:spLocks noGrp="1"/>
          </p:cNvSpPr>
          <p:nvPr>
            <p:ph type="ftr" sz="quarter" idx="11"/>
          </p:nvPr>
        </p:nvSpPr>
        <p:spPr>
          <a:xfrm>
            <a:off x="914399" y="6172200"/>
            <a:ext cx="7182465" cy="4572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1420958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8955" y="-250722"/>
            <a:ext cx="8801695" cy="1032387"/>
          </a:xfrm>
        </p:spPr>
        <p:txBody>
          <a:bodyPr/>
          <a:lstStyle/>
          <a:p>
            <a:r>
              <a:rPr lang="en-US" altLang="en-US" sz="4000" dirty="0" smtClean="0"/>
              <a:t>Limitations of Client-side Scripting</a:t>
            </a:r>
            <a:endParaRPr lang="en-US" altLang="en-US" sz="4000" dirty="0"/>
          </a:p>
        </p:txBody>
      </p:sp>
      <p:sp>
        <p:nvSpPr>
          <p:cNvPr id="108548" name="Rectangle 4"/>
          <p:cNvSpPr>
            <a:spLocks noChangeArrowheads="1"/>
          </p:cNvSpPr>
          <p:nvPr/>
        </p:nvSpPr>
        <p:spPr bwMode="auto">
          <a:xfrm>
            <a:off x="398206" y="973394"/>
            <a:ext cx="8474927" cy="531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spcBef>
                <a:spcPct val="20000"/>
              </a:spcBef>
              <a:buChar char="•"/>
              <a:defRPr sz="2400">
                <a:solidFill>
                  <a:schemeClr val="tx1"/>
                </a:solidFill>
                <a:latin typeface="Arial Narrow" panose="020B0606020202030204" pitchFamily="34" charset="0"/>
              </a:defRPr>
            </a:lvl1pPr>
            <a:lvl2pPr marL="742950" indent="-285750">
              <a:lnSpc>
                <a:spcPct val="80000"/>
              </a:lnSpc>
              <a:spcBef>
                <a:spcPct val="20000"/>
              </a:spcBef>
              <a:buFont typeface="Wingdings" panose="05000000000000000000" pitchFamily="2" charset="2"/>
              <a:buChar char="§"/>
              <a:defRPr sz="2000">
                <a:solidFill>
                  <a:schemeClr val="tx1"/>
                </a:solidFill>
                <a:latin typeface="Arial Narrow" panose="020B0606020202030204" pitchFamily="34" charset="0"/>
              </a:defRPr>
            </a:lvl2pPr>
            <a:lvl3pPr marL="1143000" indent="-228600">
              <a:lnSpc>
                <a:spcPct val="80000"/>
              </a:lnSpc>
              <a:spcBef>
                <a:spcPct val="20000"/>
              </a:spcBef>
              <a:defRPr sz="20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Wingdings" panose="05000000000000000000" pitchFamily="2" charset="2"/>
              <a:buChar char="q"/>
            </a:pPr>
            <a:r>
              <a:rPr lang="en-US" altLang="en-US" sz="2800" dirty="0" smtClean="0">
                <a:latin typeface="+mn-lt"/>
              </a:rPr>
              <a:t>since </a:t>
            </a:r>
            <a:r>
              <a:rPr lang="en-US" altLang="en-US" sz="2800" dirty="0">
                <a:latin typeface="+mn-lt"/>
              </a:rPr>
              <a:t>script code is embedded in the page, it is viewable to the </a:t>
            </a:r>
            <a:r>
              <a:rPr lang="en-US" altLang="en-US" sz="2800" dirty="0" smtClean="0">
                <a:latin typeface="+mn-lt"/>
              </a:rPr>
              <a:t>world</a:t>
            </a:r>
          </a:p>
          <a:p>
            <a:pPr>
              <a:buFont typeface="Wingdings" panose="05000000000000000000" pitchFamily="2" charset="2"/>
              <a:buChar char="q"/>
            </a:pPr>
            <a:endParaRPr lang="en-US" altLang="en-US" sz="800" dirty="0" smtClean="0">
              <a:latin typeface="+mn-lt"/>
            </a:endParaRPr>
          </a:p>
          <a:p>
            <a:pPr>
              <a:buFont typeface="Wingdings" panose="05000000000000000000" pitchFamily="2" charset="2"/>
              <a:buChar char="q"/>
            </a:pPr>
            <a:r>
              <a:rPr lang="en-US" altLang="en-US" sz="2800" dirty="0" smtClean="0">
                <a:latin typeface="+mn-lt"/>
              </a:rPr>
              <a:t>for security reasons, scripts are limited in what they can do</a:t>
            </a:r>
          </a:p>
          <a:p>
            <a:pPr marL="1257300" lvl="2" indent="-342900">
              <a:buFont typeface="Wingdings" panose="05000000000000000000" pitchFamily="2" charset="2"/>
              <a:buChar char="q"/>
            </a:pPr>
            <a:r>
              <a:rPr lang="en-US" altLang="en-US" sz="2800" i="1" dirty="0" smtClean="0">
                <a:latin typeface="+mn-lt"/>
              </a:rPr>
              <a:t>e.g</a:t>
            </a:r>
            <a:r>
              <a:rPr lang="en-US" altLang="en-US" sz="2800" i="1" dirty="0">
                <a:latin typeface="+mn-lt"/>
              </a:rPr>
              <a:t>., can't access the client's hard </a:t>
            </a:r>
            <a:r>
              <a:rPr lang="en-US" altLang="en-US" sz="2800" i="1" dirty="0" smtClean="0">
                <a:latin typeface="+mn-lt"/>
              </a:rPr>
              <a:t>drive</a:t>
            </a:r>
          </a:p>
          <a:p>
            <a:pPr marL="1257300" lvl="2" indent="-342900">
              <a:buFont typeface="Wingdings" panose="05000000000000000000" pitchFamily="2" charset="2"/>
              <a:buChar char="q"/>
            </a:pPr>
            <a:endParaRPr lang="en-US" altLang="en-US" sz="800" i="1" dirty="0">
              <a:latin typeface="+mn-lt"/>
            </a:endParaRPr>
          </a:p>
          <a:p>
            <a:pPr>
              <a:buFont typeface="Wingdings" panose="05000000000000000000" pitchFamily="2" charset="2"/>
              <a:buChar char="q"/>
            </a:pPr>
            <a:r>
              <a:rPr lang="en-US" altLang="en-US" sz="2800" dirty="0">
                <a:latin typeface="+mn-lt"/>
              </a:rPr>
              <a:t>since they are designed to run on any machine platform, scripts do not contain platform specific </a:t>
            </a:r>
            <a:r>
              <a:rPr lang="en-US" altLang="en-US" sz="2800" dirty="0" smtClean="0">
                <a:latin typeface="+mn-lt"/>
              </a:rPr>
              <a:t>commands</a:t>
            </a:r>
          </a:p>
          <a:p>
            <a:pPr>
              <a:buFont typeface="Wingdings" panose="05000000000000000000" pitchFamily="2" charset="2"/>
              <a:buChar char="q"/>
            </a:pPr>
            <a:endParaRPr lang="en-US" altLang="en-US" sz="1000" dirty="0">
              <a:latin typeface="+mn-lt"/>
            </a:endParaRPr>
          </a:p>
          <a:p>
            <a:pPr>
              <a:buFont typeface="Wingdings" panose="05000000000000000000" pitchFamily="2" charset="2"/>
              <a:buChar char="q"/>
            </a:pPr>
            <a:r>
              <a:rPr lang="en-US" altLang="en-US" sz="2800" dirty="0">
                <a:latin typeface="+mn-lt"/>
              </a:rPr>
              <a:t>script languages are not full-featured</a:t>
            </a:r>
          </a:p>
          <a:p>
            <a:pPr marL="1257300" lvl="2" indent="-342900">
              <a:buFont typeface="Wingdings" panose="05000000000000000000" pitchFamily="2" charset="2"/>
              <a:buChar char="q"/>
            </a:pPr>
            <a:r>
              <a:rPr lang="en-US" altLang="en-US" sz="2800" i="1" dirty="0">
                <a:latin typeface="+mn-lt"/>
              </a:rPr>
              <a:t>e.g., JavaScript objects are very crude, not good for large project development</a:t>
            </a:r>
            <a:endParaRPr lang="en-US" altLang="en-US" sz="2800" dirty="0">
              <a:latin typeface="+mn-lt"/>
            </a:endParaRPr>
          </a:p>
        </p:txBody>
      </p:sp>
      <p:sp>
        <p:nvSpPr>
          <p:cNvPr id="2" name="Footer Placeholder 1"/>
          <p:cNvSpPr>
            <a:spLocks noGrp="1"/>
          </p:cNvSpPr>
          <p:nvPr>
            <p:ph type="ftr" sz="quarter" idx="11"/>
          </p:nvPr>
        </p:nvSpPr>
        <p:spPr>
          <a:xfrm>
            <a:off x="914400" y="6457950"/>
            <a:ext cx="7250806" cy="342900"/>
          </a:xfrm>
        </p:spPr>
        <p:txBody>
          <a:bodyPr/>
          <a:lstStyle/>
          <a:p>
            <a:pPr>
              <a:defRPr/>
            </a:pPr>
            <a:r>
              <a:rPr lang="en-US" dirty="0" smtClean="0">
                <a:solidFill>
                  <a:srgbClr val="696464"/>
                </a:solidFill>
              </a:rPr>
              <a:t>ICT453: Internet Technologies and Web Design - GTUC 2013 Delivery                #Lempogo Forgor</a:t>
            </a:r>
            <a:endParaRPr lang="en-US" dirty="0">
              <a:solidFill>
                <a:srgbClr val="696464"/>
              </a:solidFill>
            </a:endParaRPr>
          </a:p>
        </p:txBody>
      </p:sp>
    </p:spTree>
    <p:extLst>
      <p:ext uri="{BB962C8B-B14F-4D97-AF65-F5344CB8AC3E}">
        <p14:creationId xmlns:p14="http://schemas.microsoft.com/office/powerpoint/2010/main" val="227991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54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854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854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8548">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85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allAtOnce"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6147" name="Rectangle 9"/>
          <p:cNvSpPr>
            <a:spLocks noGrp="1" noChangeArrowheads="1"/>
          </p:cNvSpPr>
          <p:nvPr>
            <p:ph idx="1"/>
          </p:nvPr>
        </p:nvSpPr>
        <p:spPr bwMode="auto">
          <a:xfrm>
            <a:off x="304800" y="1066799"/>
            <a:ext cx="8534400" cy="521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indent="-360000"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JavaScript </a:t>
            </a:r>
            <a:r>
              <a:rPr lang="en-US" sz="2800" dirty="0">
                <a:ea typeface="ＭＳ Ｐゴシック" panose="020B0600070205080204" pitchFamily="34" charset="-128"/>
              </a:rPr>
              <a:t>is a web programming language that you can use with HTML5</a:t>
            </a:r>
            <a:r>
              <a:rPr lang="en-US" sz="2800" dirty="0" smtClean="0">
                <a:ea typeface="ＭＳ Ｐゴシック" panose="020B0600070205080204" pitchFamily="34" charset="-128"/>
              </a:rPr>
              <a:t>.</a:t>
            </a:r>
          </a:p>
          <a:p>
            <a:pPr indent="-360000" algn="just">
              <a:spcBef>
                <a:spcPct val="30000"/>
              </a:spcBef>
              <a:spcAft>
                <a:spcPct val="30000"/>
              </a:spcAft>
              <a:buFont typeface="Wingdings" panose="05000000000000000000" pitchFamily="2" charset="2"/>
              <a:buChar char="q"/>
            </a:pPr>
            <a:endParaRPr lang="en-US" sz="800" dirty="0">
              <a:ea typeface="ＭＳ Ｐゴシック" panose="020B0600070205080204" pitchFamily="34" charset="-128"/>
            </a:endParaRPr>
          </a:p>
          <a:p>
            <a:pPr indent="-360000"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HTML5 </a:t>
            </a:r>
            <a:r>
              <a:rPr lang="en-US" sz="2800" dirty="0">
                <a:ea typeface="ＭＳ Ｐゴシック" panose="020B0600070205080204" pitchFamily="34" charset="-128"/>
              </a:rPr>
              <a:t>defines your web pages content. </a:t>
            </a:r>
            <a:endParaRPr lang="en-US" sz="2800" dirty="0" smtClean="0">
              <a:ea typeface="ＭＳ Ｐゴシック" panose="020B0600070205080204" pitchFamily="34" charset="-128"/>
            </a:endParaRPr>
          </a:p>
          <a:p>
            <a:pPr indent="-360000"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CSS </a:t>
            </a:r>
            <a:r>
              <a:rPr lang="en-US" sz="2800" dirty="0">
                <a:ea typeface="ＭＳ Ｐゴシック" panose="020B0600070205080204" pitchFamily="34" charset="-128"/>
              </a:rPr>
              <a:t>defines the presentation of your web pages.  </a:t>
            </a:r>
            <a:endParaRPr lang="en-US" sz="2800" dirty="0" smtClean="0">
              <a:ea typeface="ＭＳ Ｐゴシック" panose="020B0600070205080204" pitchFamily="34" charset="-128"/>
            </a:endParaRPr>
          </a:p>
          <a:p>
            <a:pPr indent="-360000"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JavaScript </a:t>
            </a:r>
            <a:r>
              <a:rPr lang="en-US" sz="2800" dirty="0">
                <a:ea typeface="ＭＳ Ｐゴシック" panose="020B0600070205080204" pitchFamily="34" charset="-128"/>
              </a:rPr>
              <a:t>defines special behavior for the </a:t>
            </a:r>
            <a:r>
              <a:rPr lang="en-US" sz="2800" dirty="0" smtClean="0">
                <a:ea typeface="ＭＳ Ｐゴシック" panose="020B0600070205080204" pitchFamily="34" charset="-128"/>
              </a:rPr>
              <a:t>page.</a:t>
            </a:r>
          </a:p>
          <a:p>
            <a:pPr indent="-360000"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JavaScript </a:t>
            </a:r>
            <a:r>
              <a:rPr lang="en-US" sz="2800" dirty="0">
                <a:ea typeface="ＭＳ Ｐゴシック" panose="020B0600070205080204" pitchFamily="34" charset="-128"/>
              </a:rPr>
              <a:t>has nothing to do with Java.  They are two completely different and unrelated languages.</a:t>
            </a:r>
          </a:p>
          <a:p>
            <a:pPr marL="0" indent="-360000" algn="just">
              <a:spcBef>
                <a:spcPct val="30000"/>
              </a:spcBef>
              <a:spcAft>
                <a:spcPct val="30000"/>
              </a:spcAft>
              <a:buNone/>
            </a:pPr>
            <a:endParaRPr lang="en-US" sz="2800" dirty="0">
              <a:ea typeface="ＭＳ Ｐゴシック" panose="020B0600070205080204" pitchFamily="34" charset="-128"/>
            </a:endParaRPr>
          </a:p>
        </p:txBody>
      </p:sp>
      <p:sp>
        <p:nvSpPr>
          <p:cNvPr id="2" name="Footer Placeholder 1"/>
          <p:cNvSpPr>
            <a:spLocks noGrp="1"/>
          </p:cNvSpPr>
          <p:nvPr>
            <p:ph type="ftr" sz="quarter" idx="11"/>
          </p:nvPr>
        </p:nvSpPr>
        <p:spPr>
          <a:xfrm>
            <a:off x="946597" y="6356552"/>
            <a:ext cx="7250806" cy="457200"/>
          </a:xfrm>
        </p:spPr>
        <p:txBody>
          <a:bodyPr/>
          <a:lstStyle/>
          <a:p>
            <a:r>
              <a:rPr lang="en-US" dirty="0" smtClean="0"/>
              <a:t>ICT453: Internet Technologies and Web Design - GTUC 2013 Delivery                #Lempogo Forgor</a:t>
            </a:r>
            <a:endParaRPr lang="en-US" dirty="0"/>
          </a:p>
        </p:txBody>
      </p:sp>
      <p:sp>
        <p:nvSpPr>
          <p:cNvPr id="6148" name="Text Box 6"/>
          <p:cNvSpPr txBox="1">
            <a:spLocks noChangeArrowheads="1"/>
          </p:cNvSpPr>
          <p:nvPr/>
        </p:nvSpPr>
        <p:spPr bwMode="auto">
          <a:xfrm>
            <a:off x="183524" y="115887"/>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4000" dirty="0" smtClean="0">
                <a:solidFill>
                  <a:schemeClr val="tx1"/>
                </a:solidFill>
              </a:rPr>
              <a:t>JavaScript</a:t>
            </a:r>
            <a:endParaRPr lang="en-US" sz="4000" dirty="0">
              <a:solidFill>
                <a:schemeClr val="tx1"/>
              </a:solidFill>
            </a:endParaRPr>
          </a:p>
        </p:txBody>
      </p:sp>
    </p:spTree>
    <p:extLst>
      <p:ext uri="{BB962C8B-B14F-4D97-AF65-F5344CB8AC3E}">
        <p14:creationId xmlns:p14="http://schemas.microsoft.com/office/powerpoint/2010/main" val="339154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9219" name="Rectangle 9"/>
          <p:cNvSpPr>
            <a:spLocks noGrp="1" noChangeArrowheads="1"/>
          </p:cNvSpPr>
          <p:nvPr>
            <p:ph idx="1"/>
          </p:nvPr>
        </p:nvSpPr>
        <p:spPr bwMode="auto">
          <a:xfrm>
            <a:off x="304800" y="1066800"/>
            <a:ext cx="8534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There </a:t>
            </a:r>
            <a:r>
              <a:rPr lang="en-US" sz="2800" dirty="0">
                <a:ea typeface="ＭＳ Ｐゴシック" panose="020B0600070205080204" pitchFamily="34" charset="-128"/>
              </a:rPr>
              <a:t>are two primary </a:t>
            </a:r>
            <a:r>
              <a:rPr lang="en-US" sz="2800" dirty="0" smtClean="0">
                <a:ea typeface="ＭＳ Ｐゴシック" panose="020B0600070205080204" pitchFamily="34" charset="-128"/>
              </a:rPr>
              <a:t>types </a:t>
            </a:r>
            <a:r>
              <a:rPr lang="en-US" sz="2800" dirty="0">
                <a:ea typeface="ＭＳ Ｐゴシック" panose="020B0600070205080204" pitchFamily="34" charset="-128"/>
              </a:rPr>
              <a:t>of scripts </a:t>
            </a:r>
          </a:p>
          <a:p>
            <a:pPr lvl="1" algn="just">
              <a:spcBef>
                <a:spcPct val="30000"/>
              </a:spcBef>
              <a:spcAft>
                <a:spcPct val="30000"/>
              </a:spcAft>
              <a:buFont typeface="Wingdings" panose="05000000000000000000" pitchFamily="2" charset="2"/>
              <a:buChar char="q"/>
            </a:pPr>
            <a:r>
              <a:rPr lang="en-US" sz="2800" b="1" dirty="0" smtClean="0">
                <a:ea typeface="ＭＳ Ｐゴシック" panose="020B0600070205080204" pitchFamily="34" charset="-128"/>
              </a:rPr>
              <a:t>External JavaScript</a:t>
            </a:r>
          </a:p>
          <a:p>
            <a:pPr lvl="2"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JavaScript that is loaded </a:t>
            </a:r>
            <a:r>
              <a:rPr lang="en-US" sz="2800" dirty="0">
                <a:ea typeface="ＭＳ Ｐゴシック" panose="020B0600070205080204" pitchFamily="34" charset="-128"/>
              </a:rPr>
              <a:t>from an external file (in text-only format) </a:t>
            </a:r>
          </a:p>
          <a:p>
            <a:pPr lvl="1" algn="just">
              <a:spcBef>
                <a:spcPct val="30000"/>
              </a:spcBef>
              <a:spcAft>
                <a:spcPct val="30000"/>
              </a:spcAft>
              <a:buFont typeface="Wingdings" panose="05000000000000000000" pitchFamily="2" charset="2"/>
              <a:buChar char="q"/>
            </a:pPr>
            <a:r>
              <a:rPr lang="en-US" sz="2800" b="1" dirty="0" smtClean="0">
                <a:ea typeface="ＭＳ Ｐゴシック" panose="020B0600070205080204" pitchFamily="34" charset="-128"/>
              </a:rPr>
              <a:t>Internal/Embedded JavaScript</a:t>
            </a:r>
          </a:p>
          <a:p>
            <a:pPr lvl="2"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rPr>
              <a:t>JavaScript</a:t>
            </a:r>
            <a:r>
              <a:rPr lang="en-US" sz="2800" dirty="0" smtClean="0">
                <a:ea typeface="ＭＳ Ｐゴシック" panose="020B0600070205080204" pitchFamily="34" charset="-128"/>
              </a:rPr>
              <a:t> </a:t>
            </a:r>
            <a:r>
              <a:rPr lang="en-US" sz="2800" dirty="0">
                <a:ea typeface="ＭＳ Ｐゴシック" panose="020B0600070205080204" pitchFamily="34" charset="-128"/>
              </a:rPr>
              <a:t>that </a:t>
            </a:r>
            <a:r>
              <a:rPr lang="en-US" sz="2800" dirty="0" smtClean="0">
                <a:ea typeface="ＭＳ Ｐゴシック" panose="020B0600070205080204" pitchFamily="34" charset="-128"/>
              </a:rPr>
              <a:t>is </a:t>
            </a:r>
            <a:r>
              <a:rPr lang="en-US" sz="2800" dirty="0">
                <a:ea typeface="ＭＳ Ｐゴシック" panose="020B0600070205080204" pitchFamily="34" charset="-128"/>
              </a:rPr>
              <a:t>embedded in </a:t>
            </a:r>
            <a:r>
              <a:rPr lang="en-US" sz="2800" dirty="0" smtClean="0">
                <a:ea typeface="ＭＳ Ｐゴシック" panose="020B0600070205080204" pitchFamily="34" charset="-128"/>
              </a:rPr>
              <a:t>a </a:t>
            </a:r>
            <a:r>
              <a:rPr lang="en-US" sz="2800" dirty="0">
                <a:ea typeface="ＭＳ Ｐゴシック" panose="020B0600070205080204" pitchFamily="34" charset="-128"/>
              </a:rPr>
              <a:t>web page.  </a:t>
            </a:r>
            <a:endParaRPr lang="en-US" sz="2800" dirty="0" smtClean="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It</a:t>
            </a:r>
            <a:r>
              <a:rPr lang="ja-JP" altLang="en-US" sz="2800" dirty="0" smtClean="0">
                <a:ea typeface="ＭＳ Ｐゴシック" panose="020B0600070205080204" pitchFamily="34" charset="-128"/>
              </a:rPr>
              <a:t> </a:t>
            </a:r>
            <a:r>
              <a:rPr lang="en-US" altLang="ja-JP" sz="2800" dirty="0" smtClean="0">
                <a:ea typeface="ＭＳ Ｐゴシック" panose="020B0600070205080204" pitchFamily="34" charset="-128"/>
              </a:rPr>
              <a:t>is </a:t>
            </a:r>
            <a:r>
              <a:rPr lang="en-US" altLang="ja-JP" sz="2800" dirty="0">
                <a:ea typeface="ＭＳ Ｐゴシック" panose="020B0600070205080204" pitchFamily="34" charset="-128"/>
              </a:rPr>
              <a:t>the same concept as external and embedded style sheets.</a:t>
            </a:r>
            <a:endParaRPr lang="en-US" sz="2800" dirty="0">
              <a:ea typeface="ＭＳ Ｐゴシック" panose="020B0600070205080204" pitchFamily="34" charset="-128"/>
            </a:endParaRPr>
          </a:p>
        </p:txBody>
      </p:sp>
      <p:sp>
        <p:nvSpPr>
          <p:cNvPr id="2" name="Footer Placeholder 1"/>
          <p:cNvSpPr>
            <a:spLocks noGrp="1"/>
          </p:cNvSpPr>
          <p:nvPr>
            <p:ph type="ftr" sz="quarter" idx="11"/>
          </p:nvPr>
        </p:nvSpPr>
        <p:spPr>
          <a:xfrm>
            <a:off x="914399" y="6172200"/>
            <a:ext cx="7728155" cy="457200"/>
          </a:xfrm>
        </p:spPr>
        <p:txBody>
          <a:bodyPr/>
          <a:lstStyle/>
          <a:p>
            <a:r>
              <a:rPr lang="en-US" dirty="0" smtClean="0"/>
              <a:t>ICT453: Internet Technologies and Web Design - GTUC 2013 Delivery                #Lempogo Forgor</a:t>
            </a:r>
            <a:endParaRPr lang="en-US" dirty="0"/>
          </a:p>
        </p:txBody>
      </p:sp>
      <p:sp>
        <p:nvSpPr>
          <p:cNvPr id="9220" name="Text Box 6"/>
          <p:cNvSpPr txBox="1">
            <a:spLocks noChangeArrowheads="1"/>
          </p:cNvSpPr>
          <p:nvPr/>
        </p:nvSpPr>
        <p:spPr bwMode="auto">
          <a:xfrm>
            <a:off x="154858" y="0"/>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Types of JavaScript</a:t>
            </a:r>
            <a:endParaRPr lang="en-US" sz="3600" dirty="0">
              <a:solidFill>
                <a:schemeClr val="tx1"/>
              </a:solidFill>
            </a:endParaRPr>
          </a:p>
        </p:txBody>
      </p:sp>
    </p:spTree>
    <p:extLst>
      <p:ext uri="{BB962C8B-B14F-4D97-AF65-F5344CB8AC3E}">
        <p14:creationId xmlns:p14="http://schemas.microsoft.com/office/powerpoint/2010/main" val="3010694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ea typeface="ＭＳ Ｐゴシック" panose="020B0600070205080204" pitchFamily="34" charset="-128"/>
              </a:rPr>
              <a:t> </a:t>
            </a:r>
          </a:p>
        </p:txBody>
      </p:sp>
      <p:sp>
        <p:nvSpPr>
          <p:cNvPr id="10243" name="Rectangle 9"/>
          <p:cNvSpPr>
            <a:spLocks noGrp="1" noChangeArrowheads="1"/>
          </p:cNvSpPr>
          <p:nvPr>
            <p:ph idx="1"/>
          </p:nvPr>
        </p:nvSpPr>
        <p:spPr bwMode="auto">
          <a:xfrm>
            <a:off x="304800" y="1932038"/>
            <a:ext cx="8534400" cy="3935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spcBef>
                <a:spcPct val="30000"/>
              </a:spcBef>
              <a:spcAft>
                <a:spcPct val="30000"/>
              </a:spcAft>
              <a:buFont typeface="Wingdings" panose="05000000000000000000" pitchFamily="2" charset="2"/>
              <a:buChar char="q"/>
            </a:pPr>
            <a:r>
              <a:rPr lang="en-US" sz="2800" dirty="0">
                <a:ea typeface="ＭＳ Ｐゴシック" panose="020B0600070205080204" pitchFamily="34" charset="-128"/>
              </a:rPr>
              <a:t>As with CSS, its generally better to load scripts from an external file than to embed them in your markup</a:t>
            </a:r>
            <a:r>
              <a:rPr lang="en-US" sz="2800" dirty="0" smtClean="0">
                <a:ea typeface="ＭＳ Ｐゴシック" panose="020B0600070205080204" pitchFamily="34" charset="-128"/>
              </a:rPr>
              <a:t>.</a:t>
            </a:r>
          </a:p>
          <a:p>
            <a:pPr algn="just">
              <a:spcBef>
                <a:spcPct val="30000"/>
              </a:spcBef>
              <a:spcAft>
                <a:spcPct val="30000"/>
              </a:spcAft>
              <a:buFont typeface="Wingdings" panose="05000000000000000000" pitchFamily="2" charset="2"/>
              <a:buChar char="q"/>
            </a:pPr>
            <a:endParaRPr lang="en-US" sz="2800" dirty="0">
              <a:ea typeface="ＭＳ Ｐゴシック" panose="020B0600070205080204" pitchFamily="34" charset="-128"/>
            </a:endParaRPr>
          </a:p>
          <a:p>
            <a:pPr algn="just">
              <a:spcBef>
                <a:spcPct val="30000"/>
              </a:spcBef>
              <a:spcAft>
                <a:spcPct val="30000"/>
              </a:spcAft>
              <a:buFont typeface="Wingdings" panose="05000000000000000000" pitchFamily="2" charset="2"/>
              <a:buChar char="q"/>
            </a:pPr>
            <a:r>
              <a:rPr lang="en-US" sz="2800" dirty="0" smtClean="0">
                <a:ea typeface="ＭＳ Ｐゴシック" panose="020B0600070205080204" pitchFamily="34" charset="-128"/>
              </a:rPr>
              <a:t>The </a:t>
            </a:r>
            <a:r>
              <a:rPr lang="en-US" sz="2800" dirty="0" err="1">
                <a:ea typeface="ＭＳ Ｐゴシック" panose="020B0600070205080204" pitchFamily="34" charset="-128"/>
                <a:cs typeface="Courier New" panose="02070309020205020404" pitchFamily="49" charset="0"/>
              </a:rPr>
              <a:t>src</a:t>
            </a:r>
            <a:r>
              <a:rPr lang="en-US" sz="2800" dirty="0">
                <a:ea typeface="ＭＳ Ｐゴシック" panose="020B0600070205080204" pitchFamily="34" charset="-128"/>
              </a:rPr>
              <a:t> attribute of the script element references the script</a:t>
            </a:r>
            <a:r>
              <a:rPr lang="ja-JP" altLang="en-US" sz="2800" dirty="0">
                <a:ea typeface="ＭＳ Ｐゴシック" panose="020B0600070205080204" pitchFamily="34" charset="-128"/>
              </a:rPr>
              <a:t>’</a:t>
            </a:r>
            <a:r>
              <a:rPr lang="en-US" altLang="ja-JP" sz="2800" dirty="0">
                <a:ea typeface="ＭＳ Ｐゴシック" panose="020B0600070205080204" pitchFamily="34" charset="-128"/>
              </a:rPr>
              <a:t>s URL</a:t>
            </a:r>
            <a:r>
              <a:rPr lang="en-US" altLang="ja-JP" sz="2800" dirty="0" smtClean="0">
                <a:ea typeface="ＭＳ Ｐゴシック" panose="020B0600070205080204" pitchFamily="34" charset="-128"/>
              </a:rPr>
              <a:t>.</a:t>
            </a:r>
            <a:endParaRPr lang="en-US" altLang="ja-JP" sz="2800" dirty="0">
              <a:ea typeface="ＭＳ Ｐゴシック" panose="020B0600070205080204" pitchFamily="34" charset="-128"/>
            </a:endParaRPr>
          </a:p>
        </p:txBody>
      </p:sp>
      <p:sp>
        <p:nvSpPr>
          <p:cNvPr id="2" name="Footer Placeholder 1"/>
          <p:cNvSpPr>
            <a:spLocks noGrp="1"/>
          </p:cNvSpPr>
          <p:nvPr>
            <p:ph type="ftr" sz="quarter" idx="11"/>
          </p:nvPr>
        </p:nvSpPr>
        <p:spPr>
          <a:xfrm>
            <a:off x="914400" y="6172200"/>
            <a:ext cx="7772400" cy="457200"/>
          </a:xfrm>
        </p:spPr>
        <p:txBody>
          <a:bodyPr/>
          <a:lstStyle/>
          <a:p>
            <a:r>
              <a:rPr lang="en-US" dirty="0" smtClean="0"/>
              <a:t>ICT453: Internet Technologies and Web Design - GTUC 2013 Delivery                #Lempogo Forgor</a:t>
            </a:r>
            <a:endParaRPr lang="en-US" dirty="0"/>
          </a:p>
        </p:txBody>
      </p:sp>
      <p:sp>
        <p:nvSpPr>
          <p:cNvPr id="10244" name="Text Box 6"/>
          <p:cNvSpPr txBox="1">
            <a:spLocks noChangeArrowheads="1"/>
          </p:cNvSpPr>
          <p:nvPr/>
        </p:nvSpPr>
        <p:spPr bwMode="auto">
          <a:xfrm>
            <a:off x="140109" y="134144"/>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2"/>
                </a:solidFill>
                <a:latin typeface="Arial" panose="020B0604020202020204" pitchFamily="34" charset="0"/>
                <a:ea typeface="ＭＳ Ｐゴシック" panose="020B0600070205080204" pitchFamily="34" charset="-128"/>
              </a:defRPr>
            </a:lvl1pPr>
            <a:lvl2pPr marL="742950" indent="-285750" algn="ctr">
              <a:defRPr sz="1600">
                <a:solidFill>
                  <a:schemeClr val="tx2"/>
                </a:solidFill>
                <a:latin typeface="Arial" panose="020B0604020202020204" pitchFamily="34" charset="0"/>
                <a:ea typeface="ＭＳ Ｐゴシック" panose="020B0600070205080204" pitchFamily="34" charset="-128"/>
              </a:defRPr>
            </a:lvl2pPr>
            <a:lvl3pPr marL="1143000" indent="-228600" algn="ctr">
              <a:defRPr sz="1600">
                <a:solidFill>
                  <a:schemeClr val="tx2"/>
                </a:solidFill>
                <a:latin typeface="Arial" panose="020B0604020202020204" pitchFamily="34" charset="0"/>
                <a:ea typeface="ＭＳ Ｐゴシック" panose="020B0600070205080204" pitchFamily="34" charset="-128"/>
              </a:defRPr>
            </a:lvl3pPr>
            <a:lvl4pPr marL="1600200" indent="-228600" algn="ctr">
              <a:defRPr sz="1600">
                <a:solidFill>
                  <a:schemeClr val="tx2"/>
                </a:solidFill>
                <a:latin typeface="Arial" panose="020B0604020202020204" pitchFamily="34" charset="0"/>
                <a:ea typeface="ＭＳ Ｐゴシック" panose="020B0600070205080204" pitchFamily="34" charset="-128"/>
              </a:defRPr>
            </a:lvl4pPr>
            <a:lvl5pPr marL="2057400" indent="-228600" algn="ctr">
              <a:defRPr sz="1600">
                <a:solidFill>
                  <a:schemeClr val="tx2"/>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Arial" panose="020B0604020202020204" pitchFamily="34" charset="0"/>
                <a:ea typeface="ＭＳ Ｐゴシック" panose="020B0600070205080204" pitchFamily="34" charset="-128"/>
              </a:defRPr>
            </a:lvl9pPr>
          </a:lstStyle>
          <a:p>
            <a:pPr algn="l">
              <a:spcBef>
                <a:spcPct val="50000"/>
              </a:spcBef>
            </a:pPr>
            <a:r>
              <a:rPr lang="en-US" sz="3600" dirty="0" smtClean="0">
                <a:solidFill>
                  <a:schemeClr val="tx1"/>
                </a:solidFill>
              </a:rPr>
              <a:t>Types of JavaScript</a:t>
            </a:r>
            <a:endParaRPr lang="en-US" sz="3600" dirty="0">
              <a:solidFill>
                <a:schemeClr val="tx1"/>
              </a:solidFill>
            </a:endParaRPr>
          </a:p>
        </p:txBody>
      </p:sp>
    </p:spTree>
    <p:extLst>
      <p:ext uri="{BB962C8B-B14F-4D97-AF65-F5344CB8AC3E}">
        <p14:creationId xmlns:p14="http://schemas.microsoft.com/office/powerpoint/2010/main" val="2657685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4994</Words>
  <Application>Microsoft Office PowerPoint</Application>
  <PresentationFormat>On-screen Show (4:3)</PresentationFormat>
  <Paragraphs>639</Paragraphs>
  <Slides>54</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ＭＳ Ｐゴシック</vt:lpstr>
      <vt:lpstr>Arial</vt:lpstr>
      <vt:lpstr>Bauhaus 93</vt:lpstr>
      <vt:lpstr>Calibri</vt:lpstr>
      <vt:lpstr>Courier New</vt:lpstr>
      <vt:lpstr>Franklin Gothic Book</vt:lpstr>
      <vt:lpstr>Wingdings</vt:lpstr>
      <vt:lpstr>Wingdings 2</vt:lpstr>
      <vt:lpstr>Equity</vt:lpstr>
      <vt:lpstr>ICT453: Internet Technologies &amp; Web Design </vt:lpstr>
      <vt:lpstr>Client-Side Programming</vt:lpstr>
      <vt:lpstr>Scripts vs. Programs</vt:lpstr>
      <vt:lpstr>Common Scripting Languages</vt:lpstr>
      <vt:lpstr>Common Scripting Tasks</vt:lpstr>
      <vt:lpstr>Limitations of Client-side Scripting</vt:lpstr>
      <vt:lpstr> </vt:lpstr>
      <vt:lpstr> </vt:lpstr>
      <vt:lpstr> </vt:lpstr>
      <vt:lpstr> </vt:lpstr>
      <vt:lpstr> </vt:lpstr>
      <vt:lpstr>PowerPoint Presentation</vt:lpstr>
      <vt:lpstr>It is a preferred practice that the script appears just before the &lt;/body&gt; tag</vt:lpstr>
      <vt:lpstr>PowerPoint Presentation</vt:lpstr>
      <vt:lpstr> </vt:lpstr>
      <vt:lpstr>PowerPoint Presentation</vt:lpstr>
      <vt:lpstr> </vt:lpstr>
      <vt:lpstr>PowerPoint Presentation</vt:lpstr>
      <vt:lpstr> </vt:lpstr>
      <vt:lpstr> </vt:lpstr>
      <vt:lpstr>PowerPoint Presentation</vt:lpstr>
      <vt:lpstr>PowerPoint Presentation</vt:lpstr>
      <vt:lpstr> </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vt:lpstr>
      <vt:lpstr> </vt:lpstr>
      <vt:lpstr>PowerPoint Presentation</vt:lpstr>
      <vt:lpstr>PowerPoint Presentation</vt:lpstr>
      <vt:lpstr>PowerPoint Presentation</vt:lpstr>
      <vt:lpstr>PowerPoint Presentation</vt:lpstr>
      <vt:lpstr>PowerPoint Presentation</vt:lpstr>
      <vt:lpstr>Write And Writeln</vt:lpstr>
      <vt:lpstr>Other Methods</vt:lpstr>
      <vt:lpstr>PowerPoint Presentation</vt:lpstr>
      <vt:lpstr>Using Message Boxes in JavaScript</vt:lpstr>
      <vt:lpstr>Using Message Boxes in JavaScript</vt:lpstr>
      <vt:lpstr>More Examples </vt:lpstr>
      <vt:lpstr>Using Message Boxes in JavaScript</vt:lpstr>
      <vt:lpstr>Formatting Text…</vt:lpstr>
      <vt:lpstr>Any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ICT453: Internet Technologies &amp; Web Design</dc:title>
  <dc:creator>Forgor Lempogo</dc:creator>
  <cp:lastModifiedBy>Forgor Lempogo</cp:lastModifiedBy>
  <cp:revision>38</cp:revision>
  <dcterms:created xsi:type="dcterms:W3CDTF">2013-10-09T13:55:03Z</dcterms:created>
  <dcterms:modified xsi:type="dcterms:W3CDTF">2013-10-28T00:20:15Z</dcterms:modified>
</cp:coreProperties>
</file>