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ts val="10000"/>
              <a:buNone/>
              <a:defRPr sz="10000">
                <a:solidFill>
                  <a:schemeClr val="lt1"/>
                </a:solidFill>
              </a:defRPr>
            </a:lvl1pPr>
            <a:lvl2pPr lvl="1">
              <a:spcBef>
                <a:spcPts val="0"/>
              </a:spcBef>
              <a:buClr>
                <a:schemeClr val="lt1"/>
              </a:buClr>
              <a:buSzPts val="10000"/>
              <a:buNone/>
              <a:defRPr sz="10000">
                <a:solidFill>
                  <a:schemeClr val="lt1"/>
                </a:solidFill>
              </a:defRPr>
            </a:lvl2pPr>
            <a:lvl3pPr lvl="2">
              <a:spcBef>
                <a:spcPts val="0"/>
              </a:spcBef>
              <a:buClr>
                <a:schemeClr val="lt1"/>
              </a:buClr>
              <a:buSzPts val="10000"/>
              <a:buNone/>
              <a:defRPr sz="10000">
                <a:solidFill>
                  <a:schemeClr val="lt1"/>
                </a:solidFill>
              </a:defRPr>
            </a:lvl3pPr>
            <a:lvl4pPr lvl="3">
              <a:spcBef>
                <a:spcPts val="0"/>
              </a:spcBef>
              <a:buClr>
                <a:schemeClr val="lt1"/>
              </a:buClr>
              <a:buSzPts val="10000"/>
              <a:buNone/>
              <a:defRPr sz="10000">
                <a:solidFill>
                  <a:schemeClr val="lt1"/>
                </a:solidFill>
              </a:defRPr>
            </a:lvl4pPr>
            <a:lvl5pPr lvl="4">
              <a:spcBef>
                <a:spcPts val="0"/>
              </a:spcBef>
              <a:buClr>
                <a:schemeClr val="lt1"/>
              </a:buClr>
              <a:buSzPts val="10000"/>
              <a:buNone/>
              <a:defRPr sz="10000">
                <a:solidFill>
                  <a:schemeClr val="lt1"/>
                </a:solidFill>
              </a:defRPr>
            </a:lvl5pPr>
            <a:lvl6pPr lvl="5">
              <a:spcBef>
                <a:spcPts val="0"/>
              </a:spcBef>
              <a:buClr>
                <a:schemeClr val="lt1"/>
              </a:buClr>
              <a:buSzPts val="10000"/>
              <a:buNone/>
              <a:defRPr sz="10000">
                <a:solidFill>
                  <a:schemeClr val="lt1"/>
                </a:solidFill>
              </a:defRPr>
            </a:lvl6pPr>
            <a:lvl7pPr lvl="6">
              <a:spcBef>
                <a:spcPts val="0"/>
              </a:spcBef>
              <a:buClr>
                <a:schemeClr val="lt1"/>
              </a:buClr>
              <a:buSzPts val="10000"/>
              <a:buNone/>
              <a:defRPr sz="10000">
                <a:solidFill>
                  <a:schemeClr val="lt1"/>
                </a:solidFill>
              </a:defRPr>
            </a:lvl7pPr>
            <a:lvl8pPr lvl="7">
              <a:spcBef>
                <a:spcPts val="0"/>
              </a:spcBef>
              <a:buClr>
                <a:schemeClr val="lt1"/>
              </a:buClr>
              <a:buSzPts val="10000"/>
              <a:buNone/>
              <a:defRPr sz="10000">
                <a:solidFill>
                  <a:schemeClr val="lt1"/>
                </a:solidFill>
              </a:defRPr>
            </a:lvl8pPr>
            <a:lvl9pPr lvl="8">
              <a:spcBef>
                <a:spcPts val="0"/>
              </a:spcBef>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buSzPts val="1300"/>
              <a:buChar char="●"/>
              <a:defRPr>
                <a:solidFill>
                  <a:schemeClr val="accent2"/>
                </a:solidFill>
              </a:defRPr>
            </a:lvl1pPr>
            <a:lvl2pPr lvl="1">
              <a:spcBef>
                <a:spcPts val="0"/>
              </a:spcBef>
              <a:buClr>
                <a:schemeClr val="accent2"/>
              </a:buClr>
              <a:buSzPts val="1100"/>
              <a:buChar char="○"/>
              <a:defRPr>
                <a:solidFill>
                  <a:schemeClr val="accent2"/>
                </a:solidFill>
              </a:defRPr>
            </a:lvl2pPr>
            <a:lvl3pPr lvl="2">
              <a:spcBef>
                <a:spcPts val="0"/>
              </a:spcBef>
              <a:buClr>
                <a:schemeClr val="accent2"/>
              </a:buClr>
              <a:buSzPts val="1100"/>
              <a:buChar char="■"/>
              <a:defRPr>
                <a:solidFill>
                  <a:schemeClr val="accent2"/>
                </a:solidFill>
              </a:defRPr>
            </a:lvl3pPr>
            <a:lvl4pPr lvl="3">
              <a:spcBef>
                <a:spcPts val="0"/>
              </a:spcBef>
              <a:buClr>
                <a:schemeClr val="accent2"/>
              </a:buClr>
              <a:buSzPts val="1100"/>
              <a:buChar char="●"/>
              <a:defRPr>
                <a:solidFill>
                  <a:schemeClr val="accent2"/>
                </a:solidFill>
              </a:defRPr>
            </a:lvl4pPr>
            <a:lvl5pPr lvl="4">
              <a:spcBef>
                <a:spcPts val="0"/>
              </a:spcBef>
              <a:buClr>
                <a:schemeClr val="accent2"/>
              </a:buClr>
              <a:buSzPts val="1100"/>
              <a:buChar char="○"/>
              <a:defRPr>
                <a:solidFill>
                  <a:schemeClr val="accent2"/>
                </a:solidFill>
              </a:defRPr>
            </a:lvl5pPr>
            <a:lvl6pPr lvl="5">
              <a:spcBef>
                <a:spcPts val="0"/>
              </a:spcBef>
              <a:buClr>
                <a:schemeClr val="accent2"/>
              </a:buClr>
              <a:buSzPts val="1100"/>
              <a:buChar char="■"/>
              <a:defRPr>
                <a:solidFill>
                  <a:schemeClr val="accent2"/>
                </a:solidFill>
              </a:defRPr>
            </a:lvl6pPr>
            <a:lvl7pPr lvl="6">
              <a:spcBef>
                <a:spcPts val="0"/>
              </a:spcBef>
              <a:buClr>
                <a:schemeClr val="accent2"/>
              </a:buClr>
              <a:buSzPts val="1100"/>
              <a:buChar char="●"/>
              <a:defRPr>
                <a:solidFill>
                  <a:schemeClr val="accent2"/>
                </a:solidFill>
              </a:defRPr>
            </a:lvl7pPr>
            <a:lvl8pPr lvl="7">
              <a:spcBef>
                <a:spcPts val="0"/>
              </a:spcBef>
              <a:buClr>
                <a:schemeClr val="accent2"/>
              </a:buClr>
              <a:buSzPts val="1100"/>
              <a:buChar char="○"/>
              <a:defRPr>
                <a:solidFill>
                  <a:schemeClr val="accent2"/>
                </a:solidFill>
              </a:defRPr>
            </a:lvl8pPr>
            <a:lvl9pPr lvl="8">
              <a:spcBef>
                <a:spcPts val="0"/>
              </a:spcBef>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buSzPts val="2800"/>
              <a:buNone/>
              <a:defRPr>
                <a:solidFill>
                  <a:schemeClr val="lt1"/>
                </a:solidFill>
              </a:defRPr>
            </a:lvl1pPr>
            <a:lvl2pPr lvl="1">
              <a:spcBef>
                <a:spcPts val="0"/>
              </a:spcBef>
              <a:buClr>
                <a:schemeClr val="lt1"/>
              </a:buClr>
              <a:buSzPts val="2800"/>
              <a:buNone/>
              <a:defRPr>
                <a:solidFill>
                  <a:schemeClr val="lt1"/>
                </a:solidFill>
              </a:defRPr>
            </a:lvl2pPr>
            <a:lvl3pPr lvl="2">
              <a:spcBef>
                <a:spcPts val="0"/>
              </a:spcBef>
              <a:buClr>
                <a:schemeClr val="lt1"/>
              </a:buClr>
              <a:buSzPts val="2800"/>
              <a:buNone/>
              <a:defRPr>
                <a:solidFill>
                  <a:schemeClr val="lt1"/>
                </a:solidFill>
              </a:defRPr>
            </a:lvl3pPr>
            <a:lvl4pPr lvl="3">
              <a:spcBef>
                <a:spcPts val="0"/>
              </a:spcBef>
              <a:buClr>
                <a:schemeClr val="lt1"/>
              </a:buClr>
              <a:buSzPts val="2800"/>
              <a:buNone/>
              <a:defRPr>
                <a:solidFill>
                  <a:schemeClr val="lt1"/>
                </a:solidFill>
              </a:defRPr>
            </a:lvl4pPr>
            <a:lvl5pPr lvl="4">
              <a:spcBef>
                <a:spcPts val="0"/>
              </a:spcBef>
              <a:buClr>
                <a:schemeClr val="lt1"/>
              </a:buClr>
              <a:buSzPts val="2800"/>
              <a:buNone/>
              <a:defRPr>
                <a:solidFill>
                  <a:schemeClr val="lt1"/>
                </a:solidFill>
              </a:defRPr>
            </a:lvl5pPr>
            <a:lvl6pPr lvl="5">
              <a:spcBef>
                <a:spcPts val="0"/>
              </a:spcBef>
              <a:buClr>
                <a:schemeClr val="lt1"/>
              </a:buClr>
              <a:buSzPts val="2800"/>
              <a:buNone/>
              <a:defRPr>
                <a:solidFill>
                  <a:schemeClr val="lt1"/>
                </a:solidFill>
              </a:defRPr>
            </a:lvl6pPr>
            <a:lvl7pPr lvl="6">
              <a:spcBef>
                <a:spcPts val="0"/>
              </a:spcBef>
              <a:buClr>
                <a:schemeClr val="lt1"/>
              </a:buClr>
              <a:buSzPts val="2800"/>
              <a:buNone/>
              <a:defRPr>
                <a:solidFill>
                  <a:schemeClr val="lt1"/>
                </a:solidFill>
              </a:defRPr>
            </a:lvl7pPr>
            <a:lvl8pPr lvl="7">
              <a:spcBef>
                <a:spcPts val="0"/>
              </a:spcBef>
              <a:buClr>
                <a:schemeClr val="lt1"/>
              </a:buClr>
              <a:buSzPts val="2800"/>
              <a:buNone/>
              <a:defRPr>
                <a:solidFill>
                  <a:schemeClr val="lt1"/>
                </a:solidFill>
              </a:defRPr>
            </a:lvl8pPr>
            <a:lvl9pPr lvl="8">
              <a:spcBef>
                <a:spcPts val="0"/>
              </a:spcBef>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Automated Testing of Tanaguru</a:t>
            </a:r>
          </a:p>
        </p:txBody>
      </p:sp>
      <p:sp>
        <p:nvSpPr>
          <p:cNvPr id="65" name="Shape 65"/>
          <p:cNvSpPr txBox="1"/>
          <p:nvPr>
            <p:ph idx="1" type="subTitle"/>
          </p:nvPr>
        </p:nvSpPr>
        <p:spPr>
          <a:xfrm>
            <a:off x="311700" y="1872748"/>
            <a:ext cx="4242600" cy="511800"/>
          </a:xfrm>
          <a:prstGeom prst="rect">
            <a:avLst/>
          </a:prstGeom>
        </p:spPr>
        <p:txBody>
          <a:bodyPr anchorCtr="0" anchor="t" bIns="91425" lIns="91425" rIns="91425" wrap="square" tIns="91425">
            <a:noAutofit/>
          </a:bodyPr>
          <a:lstStyle/>
          <a:p>
            <a:pPr lvl="0" rtl="0">
              <a:spcBef>
                <a:spcPts val="0"/>
              </a:spcBef>
              <a:buNone/>
            </a:pPr>
            <a:r>
              <a:rPr lang="en" sz="1200"/>
              <a:t>Team 4Banger</a:t>
            </a:r>
          </a:p>
          <a:p>
            <a:pPr lvl="0" rtl="0">
              <a:spcBef>
                <a:spcPts val="0"/>
              </a:spcBef>
              <a:buNone/>
            </a:pPr>
            <a:r>
              <a:rPr lang="en" sz="1200"/>
              <a:t>Cass Outlaw, Scott Stolarski, Drew Bigelow, Justin Arends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Test Cases</a:t>
            </a:r>
          </a:p>
        </p:txBody>
      </p:sp>
      <p:sp>
        <p:nvSpPr>
          <p:cNvPr id="130" name="Shape 130"/>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31" name="Shape 131"/>
          <p:cNvSpPr txBox="1"/>
          <p:nvPr/>
        </p:nvSpPr>
        <p:spPr>
          <a:xfrm>
            <a:off x="311700" y="1565225"/>
            <a:ext cx="48147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We have a total of twenty-five test cases in our project.</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Ten for the main method getContrastRatio</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Five for the other three methods</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Each of our test cases follows a template so that the bash script can correctly pass them to the driver. </a:t>
            </a:r>
          </a:p>
        </p:txBody>
      </p:sp>
      <p:pic>
        <p:nvPicPr>
          <p:cNvPr id="132" name="Shape 132"/>
          <p:cNvPicPr preferRelativeResize="0"/>
          <p:nvPr/>
        </p:nvPicPr>
        <p:blipFill>
          <a:blip r:embed="rId3">
            <a:alphaModFix/>
          </a:blip>
          <a:stretch>
            <a:fillRect/>
          </a:stretch>
        </p:blipFill>
        <p:spPr>
          <a:xfrm>
            <a:off x="2349400" y="4175000"/>
            <a:ext cx="6794599" cy="968500"/>
          </a:xfrm>
          <a:prstGeom prst="rect">
            <a:avLst/>
          </a:prstGeom>
          <a:noFill/>
          <a:ln>
            <a:noFill/>
          </a:ln>
        </p:spPr>
      </p:pic>
      <p:pic>
        <p:nvPicPr>
          <p:cNvPr id="133" name="Shape 133"/>
          <p:cNvPicPr preferRelativeResize="0"/>
          <p:nvPr/>
        </p:nvPicPr>
        <p:blipFill>
          <a:blip r:embed="rId4">
            <a:alphaModFix/>
          </a:blip>
          <a:stretch>
            <a:fillRect/>
          </a:stretch>
        </p:blipFill>
        <p:spPr>
          <a:xfrm>
            <a:off x="5668150" y="1603350"/>
            <a:ext cx="3475850" cy="2571650"/>
          </a:xfrm>
          <a:prstGeom prst="rect">
            <a:avLst/>
          </a:prstGeom>
          <a:noFill/>
          <a:ln>
            <a:noFill/>
          </a:ln>
        </p:spPr>
      </p:pic>
      <p:sp>
        <p:nvSpPr>
          <p:cNvPr id="134" name="Shape 134"/>
          <p:cNvSpPr txBox="1"/>
          <p:nvPr/>
        </p:nvSpPr>
        <p:spPr>
          <a:xfrm>
            <a:off x="2970950" y="3772000"/>
            <a:ext cx="1870500" cy="376500"/>
          </a:xfrm>
          <a:prstGeom prst="rect">
            <a:avLst/>
          </a:prstGeom>
          <a:noFill/>
          <a:ln>
            <a:noFill/>
          </a:ln>
        </p:spPr>
        <p:txBody>
          <a:bodyPr anchorCtr="0" anchor="t" bIns="91425" lIns="91425" rIns="91425" wrap="square" tIns="91425">
            <a:noAutofit/>
          </a:bodyPr>
          <a:lstStyle/>
          <a:p>
            <a:pPr lvl="0">
              <a:spcBef>
                <a:spcPts val="0"/>
              </a:spcBef>
              <a:buNone/>
            </a:pPr>
            <a:r>
              <a:rPr lang="en"/>
              <a:t>Example Test Case</a:t>
            </a:r>
          </a:p>
        </p:txBody>
      </p:sp>
      <p:sp>
        <p:nvSpPr>
          <p:cNvPr id="135" name="Shape 135"/>
          <p:cNvSpPr txBox="1"/>
          <p:nvPr/>
        </p:nvSpPr>
        <p:spPr>
          <a:xfrm>
            <a:off x="6130025" y="1262975"/>
            <a:ext cx="1670700" cy="376500"/>
          </a:xfrm>
          <a:prstGeom prst="rect">
            <a:avLst/>
          </a:prstGeom>
          <a:noFill/>
          <a:ln>
            <a:noFill/>
          </a:ln>
        </p:spPr>
        <p:txBody>
          <a:bodyPr anchorCtr="0" anchor="t" bIns="91425" lIns="91425" rIns="91425" wrap="square" tIns="91425">
            <a:noAutofit/>
          </a:bodyPr>
          <a:lstStyle/>
          <a:p>
            <a:pPr lvl="0">
              <a:spcBef>
                <a:spcPts val="0"/>
              </a:spcBef>
              <a:buNone/>
            </a:pPr>
            <a:r>
              <a:rPr lang="en"/>
              <a:t>Test Template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Fault Injections</a:t>
            </a:r>
          </a:p>
        </p:txBody>
      </p:sp>
      <p:sp>
        <p:nvSpPr>
          <p:cNvPr id="141" name="Shape 141"/>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42" name="Shape 142"/>
          <p:cNvSpPr txBox="1"/>
          <p:nvPr/>
        </p:nvSpPr>
        <p:spPr>
          <a:xfrm>
            <a:off x="311700" y="1565225"/>
            <a:ext cx="3799800" cy="2754300"/>
          </a:xfrm>
          <a:prstGeom prst="rect">
            <a:avLst/>
          </a:prstGeom>
          <a:noFill/>
          <a:ln>
            <a:noFill/>
          </a:ln>
        </p:spPr>
        <p:txBody>
          <a:bodyPr anchorCtr="0" anchor="t" bIns="91425" lIns="91425" rIns="91425" wrap="square" tIns="91425">
            <a:noAutofit/>
          </a:bodyPr>
          <a:lstStyle/>
          <a:p>
            <a:pPr indent="-317500" lvl="0" marL="457200" rtl="0">
              <a:spcBef>
                <a:spcPts val="0"/>
              </a:spcBef>
              <a:buSzPts val="1400"/>
              <a:buFont typeface="Times New Roman"/>
              <a:buChar char="➢"/>
            </a:pPr>
            <a:r>
              <a:rPr lang="en">
                <a:latin typeface="Times New Roman"/>
                <a:ea typeface="Times New Roman"/>
                <a:cs typeface="Times New Roman"/>
                <a:sym typeface="Times New Roman"/>
              </a:rPr>
              <a:t>We purposefully added errors to the Tanaguru code to insure the robustness of our tests. We tested this in five methods.</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Examples of this:</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In getLuminosity, to trigger an error, we swapped the greater than symbol for the less than symbol.</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In getSaturation, to we altered the order that the color values were read into the function.</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Both of these examples and the rest of our test cases did not break our system. And our framework was</a:t>
            </a:r>
          </a:p>
          <a:p>
            <a:pPr lvl="0" rtl="0">
              <a:spcBef>
                <a:spcPts val="0"/>
              </a:spcBef>
              <a:buNone/>
            </a:pPr>
            <a:r>
              <a:rPr lang="en">
                <a:latin typeface="Times New Roman"/>
                <a:ea typeface="Times New Roman"/>
                <a:cs typeface="Times New Roman"/>
                <a:sym typeface="Times New Roman"/>
              </a:rPr>
              <a:t>	able to pick up on the unexpected outputs.</a:t>
            </a:r>
          </a:p>
        </p:txBody>
      </p:sp>
      <p:pic>
        <p:nvPicPr>
          <p:cNvPr id="143" name="Shape 143"/>
          <p:cNvPicPr preferRelativeResize="0"/>
          <p:nvPr/>
        </p:nvPicPr>
        <p:blipFill>
          <a:blip r:embed="rId3">
            <a:alphaModFix/>
          </a:blip>
          <a:stretch>
            <a:fillRect/>
          </a:stretch>
        </p:blipFill>
        <p:spPr>
          <a:xfrm>
            <a:off x="5779825" y="1271975"/>
            <a:ext cx="3364251" cy="1008200"/>
          </a:xfrm>
          <a:prstGeom prst="rect">
            <a:avLst/>
          </a:prstGeom>
          <a:noFill/>
          <a:ln>
            <a:noFill/>
          </a:ln>
        </p:spPr>
      </p:pic>
      <p:pic>
        <p:nvPicPr>
          <p:cNvPr id="144" name="Shape 144"/>
          <p:cNvPicPr preferRelativeResize="0"/>
          <p:nvPr/>
        </p:nvPicPr>
        <p:blipFill>
          <a:blip r:embed="rId4">
            <a:alphaModFix/>
          </a:blip>
          <a:stretch>
            <a:fillRect/>
          </a:stretch>
        </p:blipFill>
        <p:spPr>
          <a:xfrm>
            <a:off x="4111500" y="3522425"/>
            <a:ext cx="5032576" cy="1621075"/>
          </a:xfrm>
          <a:prstGeom prst="rect">
            <a:avLst/>
          </a:prstGeom>
          <a:noFill/>
          <a:ln>
            <a:noFill/>
          </a:ln>
        </p:spPr>
      </p:pic>
      <p:sp>
        <p:nvSpPr>
          <p:cNvPr id="145" name="Shape 145"/>
          <p:cNvSpPr txBox="1"/>
          <p:nvPr/>
        </p:nvSpPr>
        <p:spPr>
          <a:xfrm>
            <a:off x="6151200" y="2512025"/>
            <a:ext cx="1299000" cy="3756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Testing Results</a:t>
            </a:r>
          </a:p>
        </p:txBody>
      </p:sp>
      <p:sp>
        <p:nvSpPr>
          <p:cNvPr id="151" name="Shape 151"/>
          <p:cNvSpPr txBox="1"/>
          <p:nvPr/>
        </p:nvSpPr>
        <p:spPr>
          <a:xfrm>
            <a:off x="311700" y="1565225"/>
            <a:ext cx="5685300" cy="3489900"/>
          </a:xfrm>
          <a:prstGeom prst="rect">
            <a:avLst/>
          </a:prstGeom>
          <a:noFill/>
          <a:ln>
            <a:noFill/>
          </a:ln>
        </p:spPr>
        <p:txBody>
          <a:bodyPr anchorCtr="0" anchor="t" bIns="91425" lIns="91425" rIns="91425" wrap="square" tIns="91425">
            <a:noAutofit/>
          </a:bodyPr>
          <a:lstStyle/>
          <a:p>
            <a:pPr indent="-317500" lvl="0" marL="457200" marR="0" rtl="0" algn="l">
              <a:lnSpc>
                <a:spcPct val="100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Our testing Framework provided examples of Tanguru’s behavior when methods are isolated.  </a:t>
            </a:r>
          </a:p>
          <a:p>
            <a:pPr lv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Our framework showed that Tanaguru’s methods are robust and the logic can handle unexpected inputs.</a:t>
            </a:r>
          </a:p>
          <a:p>
            <a:pPr indent="0" lvl="0" marL="45720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Tanaguru’s calculations are accurate, over 95% of our tests passed. </a:t>
            </a:r>
          </a:p>
          <a:p>
            <a:pPr indent="0" lvl="0" marL="45720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 tests that didn’t pass can be attributed to rounding error that varied between conversion tools.  </a:t>
            </a:r>
          </a:p>
          <a:p>
            <a:pPr indent="0" lvl="0" marL="45720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1" marL="91440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Our framework is robust and can handle the injection faults without crashing</a:t>
            </a:r>
          </a:p>
        </p:txBody>
      </p:sp>
      <p:pic>
        <p:nvPicPr>
          <p:cNvPr descr="Image result for Pass" id="152" name="Shape 152"/>
          <p:cNvPicPr preferRelativeResize="0"/>
          <p:nvPr/>
        </p:nvPicPr>
        <p:blipFill>
          <a:blip r:embed="rId3">
            <a:alphaModFix/>
          </a:blip>
          <a:stretch>
            <a:fillRect/>
          </a:stretch>
        </p:blipFill>
        <p:spPr>
          <a:xfrm>
            <a:off x="6573875" y="1967825"/>
            <a:ext cx="2570125" cy="18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Lessons Learned</a:t>
            </a:r>
          </a:p>
        </p:txBody>
      </p:sp>
      <p:sp>
        <p:nvSpPr>
          <p:cNvPr id="158" name="Shape 158"/>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59" name="Shape 159"/>
          <p:cNvSpPr txBox="1"/>
          <p:nvPr/>
        </p:nvSpPr>
        <p:spPr>
          <a:xfrm>
            <a:off x="337175" y="1565225"/>
            <a:ext cx="8520600" cy="33618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We learned that some opensource projects will have outdated instructions that don’t match the current version.</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Tanaguru had outdated documentation and this made it difficult to get our framework working.</a:t>
            </a:r>
          </a:p>
          <a:p>
            <a:pPr indent="0" lvl="0" marL="0" rtl="0">
              <a:spcBef>
                <a:spcPts val="0"/>
              </a:spcBef>
              <a:buNone/>
            </a:pPr>
            <a:r>
              <a:t/>
            </a:r>
            <a:endParaRPr>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Dynamic vs Static testing; the static approach worked effectively but did not create a robust and reliable system. The dynamic version of our script was able to accomplish the same testing and will now allow users to add new test cases after cloning our project.</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This took a lot of redesigning of our logic</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This did make it easier on us and anyone who wants to use our framework. </a:t>
            </a:r>
          </a:p>
          <a:p>
            <a:pPr indent="0" lvl="0" marL="457200" rtl="0">
              <a:spcBef>
                <a:spcPts val="0"/>
              </a:spcBef>
              <a:buNone/>
            </a:pPr>
            <a:r>
              <a:t/>
            </a:r>
            <a:endParaRPr>
              <a:latin typeface="Times New Roman"/>
              <a:ea typeface="Times New Roman"/>
              <a:cs typeface="Times New Roman"/>
              <a:sym typeface="Times New Roman"/>
            </a:endParaRP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A test plan is very important, the plan keeps everyone on schedule and allows for enough notice in advance to resolve issues with the project.</a:t>
            </a:r>
          </a:p>
          <a:p>
            <a:pPr indent="0" lvl="0" marL="457200" rtl="0">
              <a:spcBef>
                <a:spcPts val="0"/>
              </a:spcBef>
              <a:buNone/>
            </a:pPr>
            <a:r>
              <a:t/>
            </a:r>
            <a:endParaRPr>
              <a:latin typeface="Times New Roman"/>
              <a:ea typeface="Times New Roman"/>
              <a:cs typeface="Times New Roman"/>
              <a:sym typeface="Times New Roman"/>
            </a:endParaRP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In regards to group work; the larger the group, the harder it is to meet.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Questions?</a:t>
            </a:r>
          </a:p>
        </p:txBody>
      </p:sp>
      <p:sp>
        <p:nvSpPr>
          <p:cNvPr id="165" name="Shape 165"/>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66" name="Shape 166"/>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lvl="0" rtl="0">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Goal of our Project</a:t>
            </a:r>
          </a:p>
        </p:txBody>
      </p:sp>
      <p:sp>
        <p:nvSpPr>
          <p:cNvPr id="71" name="Shape 71"/>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72" name="Shape 72"/>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Our Project’s goal was to create an automated testing framework to test functional requirments of Tanaguru. </a:t>
            </a:r>
          </a:p>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To do this we tested four different methods, each with five or more test cases, with a total of 25.</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We also modified each method to create bugs. To make sure our framework was robust enough to not be affected by the Tanaguru code.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a:spcBef>
                <a:spcPts val="0"/>
              </a:spcBef>
              <a:buNone/>
            </a:pPr>
            <a:r>
              <a:rPr lang="en"/>
              <a:t>What is Tanaguru?</a:t>
            </a:r>
          </a:p>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6856825" y="2905300"/>
            <a:ext cx="1905000" cy="1905000"/>
          </a:xfrm>
          <a:prstGeom prst="rect">
            <a:avLst/>
          </a:prstGeom>
          <a:noFill/>
          <a:ln>
            <a:noFill/>
          </a:ln>
        </p:spPr>
      </p:pic>
      <p:sp>
        <p:nvSpPr>
          <p:cNvPr id="79" name="Shape 79"/>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80" name="Shape 80"/>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Tanaguru Contrast Finder is an accessibility website that finds the contrast between the font and background. This aides those who suffer from color blindness.</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On their website you are able to test different combinations to see the Hue, Saturation, and Luminance ratios.</a:t>
            </a:r>
          </a:p>
          <a:p>
            <a:pPr lvl="0" rtl="0">
              <a:spcBef>
                <a:spcPts val="0"/>
              </a:spcBef>
              <a:buNone/>
            </a:pPr>
            <a:r>
              <a:t/>
            </a:r>
            <a:endParaRPr>
              <a:latin typeface="Times New Roman"/>
              <a:ea typeface="Times New Roman"/>
              <a:cs typeface="Times New Roman"/>
              <a:sym typeface="Times New Roman"/>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a:spcBef>
                <a:spcPts val="0"/>
              </a:spcBef>
              <a:buNone/>
            </a:pPr>
            <a:r>
              <a:rPr lang="en"/>
              <a:t>Why Tanaguru?</a:t>
            </a:r>
          </a:p>
          <a:p>
            <a:pPr lvl="0" rtl="0">
              <a:spcBef>
                <a:spcPts val="0"/>
              </a:spcBef>
              <a:buNone/>
            </a:pPr>
            <a:r>
              <a:t/>
            </a:r>
            <a:endParaRPr/>
          </a:p>
        </p:txBody>
      </p:sp>
      <p:sp>
        <p:nvSpPr>
          <p:cNvPr id="86" name="Shape 86"/>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87" name="Shape 87"/>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latin typeface="Times New Roman"/>
                <a:ea typeface="Times New Roman"/>
                <a:cs typeface="Times New Roman"/>
                <a:sym typeface="Times New Roman"/>
              </a:rPr>
              <a:t>Tanaguru is written in Java, which all of our group members are familiar with</a:t>
            </a:r>
          </a:p>
          <a:p>
            <a:pPr indent="-317500" lvl="0" marL="457200" rtl="0">
              <a:lnSpc>
                <a:spcPct val="115000"/>
              </a:lnSpc>
              <a:spcBef>
                <a:spcPts val="0"/>
              </a:spcBef>
              <a:buSzPts val="1400"/>
              <a:buChar char="➢"/>
            </a:pPr>
            <a:r>
              <a:rPr lang="en" sz="700">
                <a:latin typeface="Times New Roman"/>
                <a:ea typeface="Times New Roman"/>
                <a:cs typeface="Times New Roman"/>
                <a:sym typeface="Times New Roman"/>
              </a:rPr>
              <a:t> </a:t>
            </a:r>
            <a:r>
              <a:rPr lang="en">
                <a:latin typeface="Times New Roman"/>
                <a:ea typeface="Times New Roman"/>
                <a:cs typeface="Times New Roman"/>
                <a:sym typeface="Times New Roman"/>
              </a:rPr>
              <a:t>The Tanaguru GitHub, </a:t>
            </a:r>
            <a:r>
              <a:rPr b="1" lang="en">
                <a:latin typeface="Times New Roman"/>
                <a:ea typeface="Times New Roman"/>
                <a:cs typeface="Times New Roman"/>
                <a:sym typeface="Times New Roman"/>
              </a:rPr>
              <a:t>at first glance</a:t>
            </a:r>
            <a:r>
              <a:rPr lang="en">
                <a:latin typeface="Times New Roman"/>
                <a:ea typeface="Times New Roman"/>
                <a:cs typeface="Times New Roman"/>
                <a:sym typeface="Times New Roman"/>
              </a:rPr>
              <a:t>, looked well documented with an easy to understand file structure and a helpful interactive website.</a:t>
            </a:r>
          </a:p>
          <a:p>
            <a:pPr indent="-317500" lvl="0" marL="457200" rtl="0">
              <a:lnSpc>
                <a:spcPct val="115000"/>
              </a:lnSpc>
              <a:spcBef>
                <a:spcPts val="0"/>
              </a:spcBef>
              <a:buSzPts val="1400"/>
              <a:buFont typeface="Times New Roman"/>
              <a:buChar char="➢"/>
            </a:pPr>
            <a:r>
              <a:rPr lang="en" sz="700">
                <a:latin typeface="Times New Roman"/>
                <a:ea typeface="Times New Roman"/>
                <a:cs typeface="Times New Roman"/>
                <a:sym typeface="Times New Roman"/>
              </a:rPr>
              <a:t> </a:t>
            </a:r>
            <a:r>
              <a:rPr lang="en">
                <a:latin typeface="Times New Roman"/>
                <a:ea typeface="Times New Roman"/>
                <a:cs typeface="Times New Roman"/>
                <a:sym typeface="Times New Roman"/>
              </a:rPr>
              <a:t>Tanaguru included fully built test cases on their GitHub, which appeared to be well organized.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Testing Framework</a:t>
            </a:r>
          </a:p>
        </p:txBody>
      </p:sp>
      <p:sp>
        <p:nvSpPr>
          <p:cNvPr id="93" name="Shape 93"/>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94" name="Shape 94"/>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Our Automated Testing framework has three main parts:</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Bash script</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Java Drivers</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Test Case text files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Bash Script </a:t>
            </a:r>
          </a:p>
        </p:txBody>
      </p:sp>
      <p:sp>
        <p:nvSpPr>
          <p:cNvPr id="100" name="Shape 100"/>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01" name="Shape 101"/>
          <p:cNvSpPr txBox="1"/>
          <p:nvPr/>
        </p:nvSpPr>
        <p:spPr>
          <a:xfrm>
            <a:off x="311700" y="1565225"/>
            <a:ext cx="56853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Throughout the semester the functionality of our bash script changed from a static approach to a fully dynamic approach. </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Having the test cases and methods hardcoded into the script would cause issues if someone outside of the group wanted to use our framework.</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Our updated script uses a loop, so that if someone wanted to implement their own test cases. All they would have to do is put them in the testCases folder, in the correct format.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Bash Script</a:t>
            </a:r>
          </a:p>
        </p:txBody>
      </p:sp>
      <p:sp>
        <p:nvSpPr>
          <p:cNvPr id="107" name="Shape 107"/>
          <p:cNvSpPr txBox="1"/>
          <p:nvPr/>
        </p:nvSpPr>
        <p:spPr>
          <a:xfrm>
            <a:off x="277475" y="1336525"/>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08" name="Shape 108"/>
          <p:cNvSpPr txBox="1"/>
          <p:nvPr/>
        </p:nvSpPr>
        <p:spPr>
          <a:xfrm>
            <a:off x="277475" y="1553800"/>
            <a:ext cx="4923000" cy="34158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How our bash script works</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Initial Setup</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Initializes the top level directory</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Clears Terminal</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Creates header file for HTML output page</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Compiles everything in the drivers folder, and the Tanaguru classes needed for our project</a:t>
            </a: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Enters a loop that will go through every .txt file in our testCases folder. For each .txt file it will,</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Determine which driver to run</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Pass input arguments to the driver</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Collect the output in a text file</a:t>
            </a: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Compare oracle to output</a:t>
            </a:r>
          </a:p>
          <a:p>
            <a:pPr indent="-317500" lvl="1" marL="914400" rtl="0">
              <a:spcBef>
                <a:spcPts val="0"/>
              </a:spcBef>
              <a:buSzPts val="1400"/>
              <a:buFont typeface="Times New Roman"/>
              <a:buChar char="○"/>
            </a:pPr>
            <a:r>
              <a:rPr lang="en">
                <a:latin typeface="Times New Roman"/>
                <a:ea typeface="Times New Roman"/>
                <a:cs typeface="Times New Roman"/>
                <a:sym typeface="Times New Roman"/>
              </a:rPr>
              <a:t>Once it detects no more test cases, the HTML page is opened in firefox. The program will terminate once the window is closed.</a:t>
            </a:r>
          </a:p>
        </p:txBody>
      </p:sp>
      <p:pic>
        <p:nvPicPr>
          <p:cNvPr id="109" name="Shape 109"/>
          <p:cNvPicPr preferRelativeResize="0"/>
          <p:nvPr/>
        </p:nvPicPr>
        <p:blipFill>
          <a:blip r:embed="rId3">
            <a:alphaModFix/>
          </a:blip>
          <a:stretch>
            <a:fillRect/>
          </a:stretch>
        </p:blipFill>
        <p:spPr>
          <a:xfrm>
            <a:off x="5120725" y="1277325"/>
            <a:ext cx="4023274" cy="25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Drivers</a:t>
            </a:r>
          </a:p>
        </p:txBody>
      </p:sp>
      <p:sp>
        <p:nvSpPr>
          <p:cNvPr id="115" name="Shape 115"/>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16" name="Shape 116"/>
          <p:cNvSpPr txBox="1"/>
          <p:nvPr/>
        </p:nvSpPr>
        <p:spPr>
          <a:xfrm>
            <a:off x="311700" y="1565225"/>
            <a:ext cx="4699200" cy="2754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Each of our methods tested has a driver corresponding to it. </a:t>
            </a:r>
          </a:p>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The driver is passed the parameter of the test case from the bash script.</a:t>
            </a:r>
          </a:p>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Our drivers require all 6 inputs to validate each color object</a:t>
            </a:r>
          </a:p>
          <a:p>
            <a:pPr indent="-317500" lvl="0" marL="457200" rtl="0">
              <a:spcBef>
                <a:spcPts val="0"/>
              </a:spcBef>
              <a:buSzPts val="1400"/>
              <a:buFont typeface="Times New Roman"/>
              <a:buChar char="➢"/>
            </a:pPr>
            <a:r>
              <a:rPr lang="en">
                <a:latin typeface="Times New Roman"/>
                <a:ea typeface="Times New Roman"/>
                <a:cs typeface="Times New Roman"/>
                <a:sym typeface="Times New Roman"/>
              </a:rPr>
              <a:t>After that it parses inputs and calls the method, then prints the output for the bash to collect.</a:t>
            </a:r>
          </a:p>
        </p:txBody>
      </p:sp>
      <p:pic>
        <p:nvPicPr>
          <p:cNvPr id="117" name="Shape 117"/>
          <p:cNvPicPr preferRelativeResize="0"/>
          <p:nvPr/>
        </p:nvPicPr>
        <p:blipFill>
          <a:blip r:embed="rId3">
            <a:alphaModFix/>
          </a:blip>
          <a:stretch>
            <a:fillRect/>
          </a:stretch>
        </p:blipFill>
        <p:spPr>
          <a:xfrm>
            <a:off x="5010899" y="1439025"/>
            <a:ext cx="4133174" cy="364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61025"/>
            <a:ext cx="8520600" cy="623700"/>
          </a:xfrm>
          <a:prstGeom prst="rect">
            <a:avLst/>
          </a:prstGeom>
        </p:spPr>
        <p:txBody>
          <a:bodyPr anchorCtr="0" anchor="t" bIns="91425" lIns="91425" rIns="91425" wrap="square" tIns="91425">
            <a:noAutofit/>
          </a:bodyPr>
          <a:lstStyle/>
          <a:p>
            <a:pPr lvl="0" rtl="0">
              <a:spcBef>
                <a:spcPts val="0"/>
              </a:spcBef>
              <a:buNone/>
            </a:pPr>
            <a:r>
              <a:rPr lang="en"/>
              <a:t>Methods Tested</a:t>
            </a:r>
          </a:p>
        </p:txBody>
      </p:sp>
      <p:sp>
        <p:nvSpPr>
          <p:cNvPr id="123" name="Shape 123"/>
          <p:cNvSpPr txBox="1"/>
          <p:nvPr/>
        </p:nvSpPr>
        <p:spPr>
          <a:xfrm>
            <a:off x="307150" y="1393550"/>
            <a:ext cx="6576900" cy="3273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24" name="Shape 124"/>
          <p:cNvSpPr txBox="1"/>
          <p:nvPr/>
        </p:nvSpPr>
        <p:spPr>
          <a:xfrm>
            <a:off x="311700" y="1565225"/>
            <a:ext cx="5685300" cy="34899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Font typeface="Times New Roman"/>
              <a:buChar char="➢"/>
            </a:pPr>
            <a:r>
              <a:rPr lang="en">
                <a:latin typeface="Times New Roman"/>
                <a:ea typeface="Times New Roman"/>
                <a:cs typeface="Times New Roman"/>
                <a:sym typeface="Times New Roman"/>
              </a:rPr>
              <a:t>We tested four methods that are apart of Tanaguru’s Contrast Finder</a:t>
            </a:r>
          </a:p>
          <a:p>
            <a:pPr indent="-317500" lvl="1" marL="9144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getContrastRatio</a:t>
            </a:r>
          </a:p>
          <a:p>
            <a:pPr indent="-317500" lvl="2" marL="13716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This is the most important method we tested, it takes in two colors as parameters and returns the ratio that separates them. </a:t>
            </a:r>
          </a:p>
          <a:p>
            <a:pPr indent="-317500" lvl="1" marL="9144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getLuminosity</a:t>
            </a:r>
          </a:p>
          <a:p>
            <a:pPr indent="-317500" lvl="2" marL="13716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Takes one color parameter and returns the ratio value of how much white is present.</a:t>
            </a:r>
          </a:p>
          <a:p>
            <a:pPr indent="-317500" lvl="1" marL="9144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getSaturation</a:t>
            </a:r>
          </a:p>
          <a:p>
            <a:pPr indent="-317500" lvl="2" marL="13716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Takes one color parameter and returns the ratio value of how much grey is present. </a:t>
            </a:r>
          </a:p>
          <a:p>
            <a:pPr indent="-317500" lvl="1" marL="9144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rgb2Hex</a:t>
            </a:r>
          </a:p>
          <a:p>
            <a:pPr indent="-317500" lvl="2" marL="1371600" rtl="0">
              <a:lnSpc>
                <a:spcPct val="115000"/>
              </a:lnSpc>
              <a:spcBef>
                <a:spcPts val="0"/>
              </a:spcBef>
              <a:spcAft>
                <a:spcPts val="800"/>
              </a:spcAft>
              <a:buSzPts val="1400"/>
              <a:buFont typeface="Times New Roman"/>
              <a:buChar char="■"/>
            </a:pPr>
            <a:r>
              <a:rPr lang="en">
                <a:latin typeface="Times New Roman"/>
                <a:ea typeface="Times New Roman"/>
                <a:cs typeface="Times New Roman"/>
                <a:sym typeface="Times New Roman"/>
              </a:rPr>
              <a:t>Takes one rgb color value and returns the hexadecimal equivalent.</a:t>
            </a: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