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3"/>
  </p:notesMasterIdLst>
  <p:handoutMasterIdLst>
    <p:handoutMasterId r:id="rId14"/>
  </p:handoutMasterIdLst>
  <p:sldIdLst>
    <p:sldId id="412" r:id="rId2"/>
    <p:sldId id="372" r:id="rId3"/>
    <p:sldId id="416" r:id="rId4"/>
    <p:sldId id="417" r:id="rId5"/>
    <p:sldId id="418" r:id="rId6"/>
    <p:sldId id="420" r:id="rId7"/>
    <p:sldId id="419" r:id="rId8"/>
    <p:sldId id="421" r:id="rId9"/>
    <p:sldId id="422" r:id="rId10"/>
    <p:sldId id="423" r:id="rId11"/>
    <p:sldId id="38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8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mbitskiy" initials="D" lastIdx="1" clrIdx="0">
    <p:extLst>
      <p:ext uri="{19B8F6BF-5375-455C-9EA6-DF929625EA0E}">
        <p15:presenceInfo xmlns:p15="http://schemas.microsoft.com/office/powerpoint/2012/main" userId="Dembitski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0849" autoAdjust="0"/>
  </p:normalViewPr>
  <p:slideViewPr>
    <p:cSldViewPr snapToGrid="0">
      <p:cViewPr>
        <p:scale>
          <a:sx n="92" d="100"/>
          <a:sy n="92" d="100"/>
        </p:scale>
        <p:origin x="82" y="91"/>
      </p:cViewPr>
      <p:guideLst>
        <p:guide orient="horz" pos="318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C3DFF-280F-4037-A537-397B15FC424D}" type="datetimeFigureOut">
              <a:rPr lang="en-US" smtClean="0"/>
              <a:t>7/14/2023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DFA586-C656-4A5D-81D6-1F8DAF7B3CCA}" type="slidenum">
              <a:rPr lang="en-US" smtClean="0"/>
              <a:t>‹#›</a:t>
            </a:fld>
            <a:endParaRPr lang="en-US"/>
          </a:p>
        </p:txBody>
      </p:sp>
    </p:spTree>
    <p:extLst>
      <p:ext uri="{BB962C8B-B14F-4D97-AF65-F5344CB8AC3E}">
        <p14:creationId xmlns:p14="http://schemas.microsoft.com/office/powerpoint/2010/main" val="35638692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842149"/>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7" name="Google Shape;26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524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526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032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936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3888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262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352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5211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824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peaker">
  <p:cSld name="Speaker">
    <p:spTree>
      <p:nvGrpSpPr>
        <p:cNvPr id="1" name="Shape 17"/>
        <p:cNvGrpSpPr/>
        <p:nvPr/>
      </p:nvGrpSpPr>
      <p:grpSpPr>
        <a:xfrm>
          <a:off x="0" y="0"/>
          <a:ext cx="0" cy="0"/>
          <a:chOff x="0" y="0"/>
          <a:chExt cx="0" cy="0"/>
        </a:xfrm>
      </p:grpSpPr>
      <p:sp>
        <p:nvSpPr>
          <p:cNvPr id="18" name="Google Shape;18;p3"/>
          <p:cNvSpPr/>
          <p:nvPr/>
        </p:nvSpPr>
        <p:spPr>
          <a:xfrm>
            <a:off x="0" y="6772940"/>
            <a:ext cx="12192000" cy="85060"/>
          </a:xfrm>
          <a:prstGeom prst="rect">
            <a:avLst/>
          </a:prstGeom>
          <a:solidFill>
            <a:srgbClr val="AAC50B"/>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 name="Google Shape;19;p3"/>
          <p:cNvSpPr txBox="1">
            <a:spLocks noGrp="1"/>
          </p:cNvSpPr>
          <p:nvPr>
            <p:ph type="body" idx="1"/>
          </p:nvPr>
        </p:nvSpPr>
        <p:spPr>
          <a:xfrm>
            <a:off x="4952416" y="2047258"/>
            <a:ext cx="5803900" cy="19603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6600"/>
              <a:buFont typeface="Arial"/>
              <a:buNone/>
              <a:defRPr sz="6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2"/>
          </p:nvPr>
        </p:nvSpPr>
        <p:spPr>
          <a:xfrm>
            <a:off x="6116583" y="4190514"/>
            <a:ext cx="4639733" cy="3941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3"/>
          </p:nvPr>
        </p:nvSpPr>
        <p:spPr>
          <a:xfrm>
            <a:off x="6116583" y="5117646"/>
            <a:ext cx="4639733" cy="138335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a:spLocks noGrp="1"/>
          </p:cNvSpPr>
          <p:nvPr>
            <p:ph type="pic" idx="4"/>
          </p:nvPr>
        </p:nvSpPr>
        <p:spPr>
          <a:xfrm>
            <a:off x="1018584" y="1101667"/>
            <a:ext cx="3481387" cy="34829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3" name="Google Shape;23;p3"/>
          <p:cNvPicPr preferRelativeResize="0"/>
          <p:nvPr/>
        </p:nvPicPr>
        <p:blipFill rotWithShape="1">
          <a:blip r:embed="rId2">
            <a:alphaModFix/>
          </a:blip>
          <a:srcRect/>
          <a:stretch/>
        </p:blipFill>
        <p:spPr>
          <a:xfrm rot="-5400000">
            <a:off x="-172868" y="5699770"/>
            <a:ext cx="1204330" cy="202069"/>
          </a:xfrm>
          <a:prstGeom prst="rect">
            <a:avLst/>
          </a:prstGeom>
          <a:noFill/>
          <a:ln>
            <a:noFill/>
          </a:ln>
        </p:spPr>
      </p:pic>
      <p:sp>
        <p:nvSpPr>
          <p:cNvPr id="24" name="Google Shape;24;p3"/>
          <p:cNvSpPr/>
          <p:nvPr/>
        </p:nvSpPr>
        <p:spPr>
          <a:xfrm>
            <a:off x="10194586" y="-1997414"/>
            <a:ext cx="3994827" cy="3994827"/>
          </a:xfrm>
          <a:prstGeom prst="pie">
            <a:avLst>
              <a:gd name="adj1" fmla="val 5396160"/>
              <a:gd name="adj2" fmla="val 10809062"/>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Cover+partners">
  <p:cSld name="3_Cover+partners">
    <p:bg>
      <p:bgPr>
        <a:solidFill>
          <a:srgbClr val="AAC50B"/>
        </a:solidFill>
        <a:effectLst/>
      </p:bgPr>
    </p:bg>
    <p:spTree>
      <p:nvGrpSpPr>
        <p:cNvPr id="1" name="Shape 114"/>
        <p:cNvGrpSpPr/>
        <p:nvPr/>
      </p:nvGrpSpPr>
      <p:grpSpPr>
        <a:xfrm>
          <a:off x="0" y="0"/>
          <a:ext cx="0" cy="0"/>
          <a:chOff x="0" y="0"/>
          <a:chExt cx="0" cy="0"/>
        </a:xfrm>
      </p:grpSpPr>
      <p:sp>
        <p:nvSpPr>
          <p:cNvPr id="115" name="Google Shape;115;p13"/>
          <p:cNvSpPr txBox="1"/>
          <p:nvPr/>
        </p:nvSpPr>
        <p:spPr>
          <a:xfrm>
            <a:off x="921748" y="182880"/>
            <a:ext cx="9472204" cy="26468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600" b="1">
                <a:solidFill>
                  <a:schemeClr val="dk1"/>
                </a:solidFill>
                <a:latin typeface="Arial"/>
                <a:ea typeface="Arial"/>
                <a:cs typeface="Arial"/>
                <a:sym typeface="Arial"/>
              </a:rPr>
              <a:t>thx.</a:t>
            </a:r>
            <a:endParaRPr sz="16600" b="1">
              <a:solidFill>
                <a:schemeClr val="dk1"/>
              </a:solidFill>
              <a:latin typeface="Arial"/>
              <a:ea typeface="Arial"/>
              <a:cs typeface="Arial"/>
              <a:sym typeface="Arial"/>
            </a:endParaRPr>
          </a:p>
        </p:txBody>
      </p:sp>
      <p:pic>
        <p:nvPicPr>
          <p:cNvPr id="116" name="Google Shape;116;p13"/>
          <p:cNvPicPr preferRelativeResize="0"/>
          <p:nvPr/>
        </p:nvPicPr>
        <p:blipFill rotWithShape="1">
          <a:blip r:embed="rId2">
            <a:alphaModFix/>
          </a:blip>
          <a:srcRect b="40050"/>
          <a:stretch/>
        </p:blipFill>
        <p:spPr>
          <a:xfrm rot="-5400000">
            <a:off x="9483100" y="2054836"/>
            <a:ext cx="3500015" cy="662114"/>
          </a:xfrm>
          <a:prstGeom prst="rect">
            <a:avLst/>
          </a:prstGeom>
          <a:noFill/>
          <a:ln>
            <a:noFill/>
          </a:ln>
        </p:spPr>
      </p:pic>
      <p:pic>
        <p:nvPicPr>
          <p:cNvPr id="117" name="Google Shape;117;p13"/>
          <p:cNvPicPr preferRelativeResize="0"/>
          <p:nvPr/>
        </p:nvPicPr>
        <p:blipFill rotWithShape="1">
          <a:blip r:embed="rId3">
            <a:alphaModFix/>
          </a:blip>
          <a:srcRect t="50017"/>
          <a:stretch/>
        </p:blipFill>
        <p:spPr>
          <a:xfrm>
            <a:off x="0" y="4133741"/>
            <a:ext cx="12192001" cy="2724260"/>
          </a:xfrm>
          <a:prstGeom prst="rect">
            <a:avLst/>
          </a:prstGeom>
          <a:noFill/>
          <a:ln>
            <a:noFill/>
          </a:ln>
        </p:spPr>
      </p:pic>
      <p:cxnSp>
        <p:nvCxnSpPr>
          <p:cNvPr id="118" name="Google Shape;118;p13"/>
          <p:cNvCxnSpPr/>
          <p:nvPr/>
        </p:nvCxnSpPr>
        <p:spPr>
          <a:xfrm>
            <a:off x="0" y="5785757"/>
            <a:ext cx="11315701" cy="0"/>
          </a:xfrm>
          <a:prstGeom prst="straightConnector1">
            <a:avLst/>
          </a:prstGeom>
          <a:noFill/>
          <a:ln w="57150" cap="flat" cmpd="sng">
            <a:solidFill>
              <a:schemeClr val="lt1"/>
            </a:solidFill>
            <a:prstDash val="dash"/>
            <a:miter lim="800000"/>
            <a:headEnd type="none" w="sm" len="sm"/>
            <a:tailEnd type="none" w="sm" len="sm"/>
          </a:ln>
        </p:spPr>
      </p:cxnSp>
      <p:cxnSp>
        <p:nvCxnSpPr>
          <p:cNvPr id="119" name="Google Shape;119;p13"/>
          <p:cNvCxnSpPr/>
          <p:nvPr/>
        </p:nvCxnSpPr>
        <p:spPr>
          <a:xfrm>
            <a:off x="11283043" y="4310743"/>
            <a:ext cx="0" cy="1475014"/>
          </a:xfrm>
          <a:prstGeom prst="straightConnector1">
            <a:avLst/>
          </a:prstGeom>
          <a:noFill/>
          <a:ln w="57150" cap="flat" cmpd="sng">
            <a:solidFill>
              <a:schemeClr val="lt1"/>
            </a:solidFill>
            <a:prstDash val="dash"/>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200">
          <p15:clr>
            <a:srgbClr val="FBAE40"/>
          </p15:clr>
        </p15:guide>
        <p15:guide id="2" orient="horz" pos="249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7" name="Title 1"/>
          <p:cNvSpPr txBox="1">
            <a:spLocks/>
          </p:cNvSpPr>
          <p:nvPr/>
        </p:nvSpPr>
        <p:spPr>
          <a:xfrm>
            <a:off x="0" y="2279176"/>
            <a:ext cx="12192000" cy="18151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smtClean="0"/>
              <a:t>PhD Interview: Skoltech</a:t>
            </a:r>
          </a:p>
          <a:p>
            <a:pPr algn="ctr"/>
            <a:endParaRPr lang="en-US" sz="2800" dirty="0" smtClean="0"/>
          </a:p>
          <a:p>
            <a:pPr algn="ctr"/>
            <a:r>
              <a:rPr lang="en-US" sz="2400" b="1" dirty="0" smtClean="0"/>
              <a:t>DIVINE OKEKE</a:t>
            </a:r>
            <a:endParaRPr lang="en-US" sz="2400" b="1" dirty="0" smtClean="0"/>
          </a:p>
        </p:txBody>
      </p:sp>
      <p:sp>
        <p:nvSpPr>
          <p:cNvPr id="9" name="Subtitle 1"/>
          <p:cNvSpPr txBox="1">
            <a:spLocks/>
          </p:cNvSpPr>
          <p:nvPr/>
        </p:nvSpPr>
        <p:spPr>
          <a:xfrm>
            <a:off x="5062450" y="5773624"/>
            <a:ext cx="1753986" cy="546136"/>
          </a:xfrm>
          <a:prstGeom prst="rect">
            <a:avLst/>
          </a:prstGeom>
        </p:spPr>
        <p:txBody>
          <a:bodyPr vert="horz" lIns="91440" tIns="45720" rIns="91440" bIns="45720" rtlCol="0">
            <a:normAutofit/>
          </a:bodyPr>
          <a:lstStyle>
            <a:lvl1pPr marL="0" indent="0" algn="ctr" defTabSz="914400" rtl="0" eaLnBrk="1" latinLnBrk="0" hangingPunct="1">
              <a:spcBef>
                <a:spcPts val="800"/>
              </a:spcBef>
              <a:buFont typeface="Arial" pitchFamily="34" charset="0"/>
              <a:buNone/>
              <a:defRPr sz="3200" b="0" kern="1200">
                <a:solidFill>
                  <a:srgbClr val="595959"/>
                </a:solidFill>
                <a:latin typeface="Arial Unicode MS"/>
                <a:ea typeface="+mn-ea"/>
                <a:cs typeface="Arial Unicode MS"/>
              </a:defRPr>
            </a:lvl1pPr>
            <a:lvl2pPr marL="457200" indent="0" algn="ctr" defTabSz="914400" rtl="0" eaLnBrk="1" latinLnBrk="0" hangingPunct="1">
              <a:spcBef>
                <a:spcPts val="300"/>
              </a:spcBef>
              <a:buClr>
                <a:schemeClr val="accent2"/>
              </a:buClr>
              <a:buFont typeface="Wingdings" pitchFamily="2" charset="2"/>
              <a:buNone/>
              <a:defRPr sz="3200" b="0" kern="1200">
                <a:solidFill>
                  <a:schemeClr val="tx1">
                    <a:tint val="75000"/>
                  </a:schemeClr>
                </a:solidFill>
                <a:latin typeface="Arial Unicode MS"/>
                <a:ea typeface="+mn-ea"/>
                <a:cs typeface="Arial Unicode MS"/>
              </a:defRPr>
            </a:lvl2pPr>
            <a:lvl3pPr marL="914400" indent="0" algn="ctr" defTabSz="914400" rtl="0" eaLnBrk="1" latinLnBrk="0" hangingPunct="1">
              <a:spcBef>
                <a:spcPts val="300"/>
              </a:spcBef>
              <a:buClr>
                <a:schemeClr val="accent2"/>
              </a:buClr>
              <a:buFont typeface="Wingdings" pitchFamily="2" charset="2"/>
              <a:buNone/>
              <a:defRPr sz="3200" b="0" kern="1200">
                <a:solidFill>
                  <a:schemeClr val="tx1">
                    <a:tint val="75000"/>
                  </a:schemeClr>
                </a:solidFill>
                <a:latin typeface="Arial Unicode MS"/>
                <a:ea typeface="+mn-ea"/>
                <a:cs typeface="Arial Unicode MS"/>
              </a:defRPr>
            </a:lvl3pPr>
            <a:lvl4pPr marL="1371600" indent="0" algn="ctr" defTabSz="914400" rtl="0" eaLnBrk="1" latinLnBrk="0" hangingPunct="1">
              <a:spcBef>
                <a:spcPts val="300"/>
              </a:spcBef>
              <a:buClr>
                <a:schemeClr val="accent2"/>
              </a:buClr>
              <a:buFont typeface="Wingdings" pitchFamily="2" charset="2"/>
              <a:buNone/>
              <a:defRPr sz="3200" b="0" kern="1200">
                <a:solidFill>
                  <a:schemeClr val="tx1">
                    <a:tint val="75000"/>
                  </a:schemeClr>
                </a:solidFill>
                <a:latin typeface="Arial Unicode MS"/>
                <a:ea typeface="+mn-ea"/>
                <a:cs typeface="Arial Unicode MS"/>
              </a:defRPr>
            </a:lvl4pPr>
            <a:lvl5pPr marL="1828800" indent="0" algn="ctr" defTabSz="914400" rtl="0" eaLnBrk="1" latinLnBrk="0" hangingPunct="1">
              <a:spcBef>
                <a:spcPts val="300"/>
              </a:spcBef>
              <a:buClr>
                <a:schemeClr val="accent2"/>
              </a:buClr>
              <a:buFont typeface="Wingdings" pitchFamily="2" charset="2"/>
              <a:buNone/>
              <a:defRPr sz="3200" b="0" kern="1200">
                <a:solidFill>
                  <a:schemeClr val="tx1">
                    <a:tint val="75000"/>
                  </a:schemeClr>
                </a:solidFill>
                <a:latin typeface="Arial Unicode MS"/>
                <a:ea typeface="+mn-ea"/>
                <a:cs typeface="Arial Unicode M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en-US" sz="1600" dirty="0" smtClean="0"/>
              <a:t>17</a:t>
            </a:r>
            <a:r>
              <a:rPr lang="en-US" sz="1600" dirty="0" smtClean="0"/>
              <a:t> August, 2023</a:t>
            </a:r>
            <a:endParaRPr lang="en-US" sz="1600" dirty="0"/>
          </a:p>
        </p:txBody>
      </p:sp>
    </p:spTree>
    <p:extLst>
      <p:ext uri="{BB962C8B-B14F-4D97-AF65-F5344CB8AC3E}">
        <p14:creationId xmlns:p14="http://schemas.microsoft.com/office/powerpoint/2010/main" val="631944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Why Skoltech?</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smtClean="0">
                <a:solidFill>
                  <a:schemeClr val="accent1">
                    <a:lumMod val="60000"/>
                    <a:lumOff val="40000"/>
                  </a:schemeClr>
                </a:solidFill>
              </a:rPr>
              <a:t>10</a:t>
            </a:r>
            <a:endParaRPr lang="en-US" sz="3600" b="1" dirty="0">
              <a:solidFill>
                <a:schemeClr val="accent1">
                  <a:lumMod val="60000"/>
                  <a:lumOff val="40000"/>
                </a:schemeClr>
              </a:solidFill>
            </a:endParaRPr>
          </a:p>
        </p:txBody>
      </p: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pic>
        <p:nvPicPr>
          <p:cNvPr id="19" name="Picture 6" descr="SkolTech Logo - Skolkovo Community"/>
          <p:cNvPicPr>
            <a:picLocks noChangeAspect="1" noChangeArrowheads="1"/>
          </p:cNvPicPr>
          <p:nvPr/>
        </p:nvPicPr>
        <p:blipFill rotWithShape="1">
          <a:blip r:embed="rId3">
            <a:extLst>
              <a:ext uri="{28A0092B-C50C-407E-A947-70E740481C1C}">
                <a14:useLocalDpi xmlns:a14="http://schemas.microsoft.com/office/drawing/2010/main" val="0"/>
              </a:ext>
            </a:extLst>
          </a:blip>
          <a:srcRect l="3857" r="3591"/>
          <a:stretch/>
        </p:blipFill>
        <p:spPr bwMode="auto">
          <a:xfrm>
            <a:off x="4921135" y="2718262"/>
            <a:ext cx="2394066" cy="81537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1487979" y="2818015"/>
            <a:ext cx="1936866" cy="556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Science</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21" name="Rounded Rectangle 20"/>
          <p:cNvSpPr/>
          <p:nvPr/>
        </p:nvSpPr>
        <p:spPr>
          <a:xfrm>
            <a:off x="5182985" y="4399610"/>
            <a:ext cx="1870364" cy="556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Technology</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22" name="Rounded Rectangle 21"/>
          <p:cNvSpPr/>
          <p:nvPr/>
        </p:nvSpPr>
        <p:spPr>
          <a:xfrm>
            <a:off x="5228705" y="1346406"/>
            <a:ext cx="1870364" cy="556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Entrepreneurship</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23" name="Rounded Rectangle 22"/>
          <p:cNvSpPr/>
          <p:nvPr/>
        </p:nvSpPr>
        <p:spPr>
          <a:xfrm>
            <a:off x="8811491" y="2859232"/>
            <a:ext cx="1870364" cy="556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Innovation</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487979" y="3533633"/>
            <a:ext cx="1454244" cy="338554"/>
          </a:xfrm>
          <a:prstGeom prst="rect">
            <a:avLst/>
          </a:prstGeom>
        </p:spPr>
        <p:txBody>
          <a:bodyPr wrap="none">
            <a:spAutoFit/>
          </a:bodyPr>
          <a:lstStyle/>
          <a:p>
            <a:pPr marL="285750" indent="-285750">
              <a:buFont typeface="Arial" panose="020B0604020202020204" pitchFamily="34" charset="0"/>
              <a:buChar char="•"/>
            </a:pPr>
            <a:r>
              <a:rPr lang="en-GB" sz="1600" dirty="0"/>
              <a:t>Laboratory</a:t>
            </a:r>
          </a:p>
        </p:txBody>
      </p:sp>
      <p:sp>
        <p:nvSpPr>
          <p:cNvPr id="24" name="Rectangle 23"/>
          <p:cNvSpPr/>
          <p:nvPr/>
        </p:nvSpPr>
        <p:spPr>
          <a:xfrm>
            <a:off x="5228704" y="5254493"/>
            <a:ext cx="3725700" cy="584775"/>
          </a:xfrm>
          <a:prstGeom prst="rect">
            <a:avLst/>
          </a:prstGeom>
        </p:spPr>
        <p:txBody>
          <a:bodyPr wrap="none">
            <a:spAutoFit/>
          </a:bodyPr>
          <a:lstStyle/>
          <a:p>
            <a:pPr marL="285750" indent="-285750">
              <a:buFont typeface="Arial" panose="020B0604020202020204" pitchFamily="34" charset="0"/>
              <a:buChar char="•"/>
            </a:pPr>
            <a:r>
              <a:rPr lang="en-GB" sz="1600" dirty="0" smtClean="0"/>
              <a:t>Real-time Simulators</a:t>
            </a:r>
          </a:p>
          <a:p>
            <a:pPr marL="285750" indent="-285750">
              <a:buFont typeface="Arial" panose="020B0604020202020204" pitchFamily="34" charset="0"/>
              <a:buChar char="•"/>
            </a:pPr>
            <a:r>
              <a:rPr lang="en-US" sz="1600" dirty="0" smtClean="0"/>
              <a:t>Participant of the </a:t>
            </a:r>
            <a:r>
              <a:rPr lang="en-US" sz="1600" dirty="0" err="1" smtClean="0"/>
              <a:t>Megagrant</a:t>
            </a:r>
            <a:r>
              <a:rPr lang="en-US" sz="1600" dirty="0" smtClean="0"/>
              <a:t> project</a:t>
            </a:r>
            <a:endParaRPr lang="en-GB" sz="1600" dirty="0"/>
          </a:p>
        </p:txBody>
      </p:sp>
      <p:sp>
        <p:nvSpPr>
          <p:cNvPr id="25" name="Rectangle 24"/>
          <p:cNvSpPr/>
          <p:nvPr/>
        </p:nvSpPr>
        <p:spPr>
          <a:xfrm>
            <a:off x="7378731" y="1365736"/>
            <a:ext cx="2977097" cy="338554"/>
          </a:xfrm>
          <a:prstGeom prst="rect">
            <a:avLst/>
          </a:prstGeom>
        </p:spPr>
        <p:txBody>
          <a:bodyPr wrap="none">
            <a:spAutoFit/>
          </a:bodyPr>
          <a:lstStyle/>
          <a:p>
            <a:pPr marL="285750" indent="-285750">
              <a:buFont typeface="Arial" panose="020B0604020202020204" pitchFamily="34" charset="0"/>
              <a:buChar char="•"/>
            </a:pPr>
            <a:r>
              <a:rPr lang="en-US" sz="1600" dirty="0" smtClean="0"/>
              <a:t>Finalist Skoltech </a:t>
            </a:r>
            <a:r>
              <a:rPr lang="en-US" sz="1600" dirty="0" err="1" smtClean="0"/>
              <a:t>Triplepoint</a:t>
            </a:r>
            <a:endParaRPr lang="en-GB" sz="1600" dirty="0"/>
          </a:p>
        </p:txBody>
      </p:sp>
      <p:sp>
        <p:nvSpPr>
          <p:cNvPr id="27" name="Rectangle 26"/>
          <p:cNvSpPr/>
          <p:nvPr/>
        </p:nvSpPr>
        <p:spPr>
          <a:xfrm>
            <a:off x="8617527" y="3675561"/>
            <a:ext cx="3283271" cy="584775"/>
          </a:xfrm>
          <a:prstGeom prst="rect">
            <a:avLst/>
          </a:prstGeom>
        </p:spPr>
        <p:txBody>
          <a:bodyPr wrap="none">
            <a:spAutoFit/>
          </a:bodyPr>
          <a:lstStyle/>
          <a:p>
            <a:pPr marL="285750" indent="-285750">
              <a:buFont typeface="Arial" panose="020B0604020202020204" pitchFamily="34" charset="0"/>
              <a:buChar char="•"/>
            </a:pPr>
            <a:r>
              <a:rPr lang="en-GB" sz="1600" dirty="0" smtClean="0"/>
              <a:t>Innovation workshop</a:t>
            </a:r>
          </a:p>
          <a:p>
            <a:pPr marL="285750" indent="-285750">
              <a:buFont typeface="Arial" panose="020B0604020202020204" pitchFamily="34" charset="0"/>
              <a:buChar char="•"/>
            </a:pPr>
            <a:r>
              <a:rPr lang="en-US" sz="1600" dirty="0" smtClean="0"/>
              <a:t>Winner of the MIT Startup Lab.</a:t>
            </a:r>
            <a:endParaRPr lang="en-GB" sz="1600" dirty="0"/>
          </a:p>
        </p:txBody>
      </p:sp>
      <p:sp>
        <p:nvSpPr>
          <p:cNvPr id="28" name="Right Arrow 27"/>
          <p:cNvSpPr/>
          <p:nvPr/>
        </p:nvSpPr>
        <p:spPr>
          <a:xfrm rot="10800000" flipH="1">
            <a:off x="3424845" y="2948968"/>
            <a:ext cx="1496290" cy="311667"/>
          </a:xfrm>
          <a:prstGeom prst="rightArrow">
            <a:avLst/>
          </a:prstGeom>
          <a:solidFill>
            <a:schemeClr val="accent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29" name="Right Arrow 28"/>
          <p:cNvSpPr/>
          <p:nvPr/>
        </p:nvSpPr>
        <p:spPr>
          <a:xfrm rot="10800000">
            <a:off x="7315201" y="2970113"/>
            <a:ext cx="1496290" cy="311667"/>
          </a:xfrm>
          <a:prstGeom prst="rightArrow">
            <a:avLst/>
          </a:prstGeom>
          <a:solidFill>
            <a:schemeClr val="accent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30" name="Right Arrow 29"/>
          <p:cNvSpPr/>
          <p:nvPr/>
        </p:nvSpPr>
        <p:spPr>
          <a:xfrm rot="16200000" flipH="1">
            <a:off x="5690235" y="2180021"/>
            <a:ext cx="855865" cy="311667"/>
          </a:xfrm>
          <a:prstGeom prst="rightArrow">
            <a:avLst/>
          </a:prstGeom>
          <a:solidFill>
            <a:schemeClr val="accent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31" name="Right Arrow 30"/>
          <p:cNvSpPr/>
          <p:nvPr/>
        </p:nvSpPr>
        <p:spPr>
          <a:xfrm rot="5400000" flipH="1" flipV="1">
            <a:off x="5735953" y="3804750"/>
            <a:ext cx="855865" cy="311667"/>
          </a:xfrm>
          <a:prstGeom prst="rightArrow">
            <a:avLst/>
          </a:prstGeom>
          <a:solidFill>
            <a:schemeClr val="accent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411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16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Academic, career history, and Awards</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smtClean="0">
                <a:solidFill>
                  <a:schemeClr val="accent1">
                    <a:lumMod val="60000"/>
                    <a:lumOff val="40000"/>
                  </a:schemeClr>
                </a:solidFill>
              </a:rPr>
              <a:t>2</a:t>
            </a:r>
            <a:endParaRPr lang="en-US" sz="3600" b="1" dirty="0">
              <a:solidFill>
                <a:schemeClr val="accent1">
                  <a:lumMod val="60000"/>
                  <a:lumOff val="40000"/>
                </a:schemeClr>
              </a:solidFill>
            </a:endParaRPr>
          </a:p>
        </p:txBody>
      </p:sp>
      <p:sp>
        <p:nvSpPr>
          <p:cNvPr id="3" name="Rectangle 2"/>
          <p:cNvSpPr/>
          <p:nvPr/>
        </p:nvSpPr>
        <p:spPr>
          <a:xfrm>
            <a:off x="919942" y="2531699"/>
            <a:ext cx="4707774" cy="584775"/>
          </a:xfrm>
          <a:prstGeom prst="rect">
            <a:avLst/>
          </a:prstGeom>
        </p:spPr>
        <p:txBody>
          <a:bodyPr wrap="square">
            <a:spAutoFit/>
          </a:bodyPr>
          <a:lstStyle/>
          <a:p>
            <a:r>
              <a:rPr lang="en-US" sz="1600" dirty="0" err="1" smtClean="0"/>
              <a:t>Skolkovo</a:t>
            </a:r>
            <a:r>
              <a:rPr lang="en-US" sz="1600" dirty="0" smtClean="0"/>
              <a:t> Institute of Science and Technology</a:t>
            </a:r>
          </a:p>
          <a:p>
            <a:r>
              <a:rPr lang="en-US" sz="1600" dirty="0" smtClean="0"/>
              <a:t>MSc. Energy Systems.</a:t>
            </a:r>
            <a:endParaRPr lang="en-US" sz="1600" dirty="0"/>
          </a:p>
        </p:txBody>
      </p:sp>
      <p:pic>
        <p:nvPicPr>
          <p:cNvPr id="14" name="Picture 6" descr="SkolTech Logo - Skolkovo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588" y="2622378"/>
            <a:ext cx="1870365" cy="5895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9942" y="1837232"/>
            <a:ext cx="3760123" cy="584775"/>
          </a:xfrm>
          <a:prstGeom prst="rect">
            <a:avLst/>
          </a:prstGeom>
        </p:spPr>
        <p:txBody>
          <a:bodyPr wrap="square">
            <a:spAutoFit/>
          </a:bodyPr>
          <a:lstStyle/>
          <a:p>
            <a:r>
              <a:rPr lang="en-US" sz="1600" dirty="0"/>
              <a:t>University of Nigeria, </a:t>
            </a:r>
            <a:r>
              <a:rPr lang="en-US" sz="1600" dirty="0" err="1"/>
              <a:t>Nsukka</a:t>
            </a:r>
            <a:r>
              <a:rPr lang="en-US" sz="1600" dirty="0"/>
              <a:t> </a:t>
            </a:r>
            <a:endParaRPr lang="en-US" sz="1600" dirty="0" smtClean="0"/>
          </a:p>
          <a:p>
            <a:r>
              <a:rPr lang="en-US" sz="1600" dirty="0" smtClean="0"/>
              <a:t>Masters </a:t>
            </a:r>
            <a:r>
              <a:rPr lang="en-US" sz="1600" dirty="0"/>
              <a:t>in Automatic Control Systems.</a:t>
            </a:r>
          </a:p>
        </p:txBody>
      </p:sp>
      <p:pic>
        <p:nvPicPr>
          <p:cNvPr id="5" name="Picture 4"/>
          <p:cNvPicPr>
            <a:picLocks noChangeAspect="1"/>
          </p:cNvPicPr>
          <p:nvPr/>
        </p:nvPicPr>
        <p:blipFill rotWithShape="1">
          <a:blip r:embed="rId4"/>
          <a:srcRect l="20691" t="15235" r="19527" b="14364"/>
          <a:stretch/>
        </p:blipFill>
        <p:spPr>
          <a:xfrm>
            <a:off x="8917565" y="1859435"/>
            <a:ext cx="783388" cy="691898"/>
          </a:xfrm>
          <a:prstGeom prst="rect">
            <a:avLst/>
          </a:prstGeom>
        </p:spPr>
      </p:pic>
      <p:sp>
        <p:nvSpPr>
          <p:cNvPr id="17" name="Rectangle 16"/>
          <p:cNvSpPr/>
          <p:nvPr/>
        </p:nvSpPr>
        <p:spPr>
          <a:xfrm>
            <a:off x="919942" y="926643"/>
            <a:ext cx="6096000" cy="584775"/>
          </a:xfrm>
          <a:prstGeom prst="rect">
            <a:avLst/>
          </a:prstGeom>
        </p:spPr>
        <p:txBody>
          <a:bodyPr>
            <a:spAutoFit/>
          </a:bodyPr>
          <a:lstStyle/>
          <a:p>
            <a:r>
              <a:rPr lang="en-US" sz="1600" dirty="0"/>
              <a:t>University of Nigeria, </a:t>
            </a:r>
            <a:r>
              <a:rPr lang="en-US" sz="1600" dirty="0" err="1"/>
              <a:t>Nsukka</a:t>
            </a:r>
            <a:r>
              <a:rPr lang="en-US" sz="1600" dirty="0"/>
              <a:t> </a:t>
            </a:r>
            <a:endParaRPr lang="en-US" sz="1600" dirty="0" smtClean="0"/>
          </a:p>
          <a:p>
            <a:r>
              <a:rPr lang="en-US" sz="1600" dirty="0" err="1" smtClean="0"/>
              <a:t>B.Eng</a:t>
            </a:r>
            <a:r>
              <a:rPr lang="en-US" sz="1600" dirty="0" smtClean="0"/>
              <a:t> Electrical Engineering</a:t>
            </a:r>
            <a:endParaRPr lang="en-US" sz="1600" dirty="0"/>
          </a:p>
        </p:txBody>
      </p:sp>
      <p:pic>
        <p:nvPicPr>
          <p:cNvPr id="18" name="Picture 17"/>
          <p:cNvPicPr>
            <a:picLocks noChangeAspect="1"/>
          </p:cNvPicPr>
          <p:nvPr/>
        </p:nvPicPr>
        <p:blipFill rotWithShape="1">
          <a:blip r:embed="rId4"/>
          <a:srcRect l="20691" t="15235" r="19527" b="14364"/>
          <a:stretch/>
        </p:blipFill>
        <p:spPr>
          <a:xfrm>
            <a:off x="8460938" y="909397"/>
            <a:ext cx="771587" cy="681475"/>
          </a:xfrm>
          <a:prstGeom prst="rect">
            <a:avLst/>
          </a:prstGeom>
        </p:spPr>
      </p:pic>
      <p:pic>
        <p:nvPicPr>
          <p:cNvPr id="7" name="Picture 6"/>
          <p:cNvPicPr>
            <a:picLocks noChangeAspect="1"/>
          </p:cNvPicPr>
          <p:nvPr/>
        </p:nvPicPr>
        <p:blipFill>
          <a:blip r:embed="rId5"/>
          <a:stretch>
            <a:fillRect/>
          </a:stretch>
        </p:blipFill>
        <p:spPr>
          <a:xfrm>
            <a:off x="7996844" y="1743010"/>
            <a:ext cx="849888" cy="849888"/>
          </a:xfrm>
          <a:prstGeom prst="rect">
            <a:avLst/>
          </a:prstGeom>
        </p:spPr>
      </p:pic>
      <p:cxnSp>
        <p:nvCxnSpPr>
          <p:cNvPr id="9" name="Straight Connector 8"/>
          <p:cNvCxnSpPr/>
          <p:nvPr/>
        </p:nvCxnSpPr>
        <p:spPr>
          <a:xfrm>
            <a:off x="1005843" y="3211950"/>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919942" y="3233484"/>
            <a:ext cx="5588923" cy="584775"/>
          </a:xfrm>
          <a:prstGeom prst="rect">
            <a:avLst/>
          </a:prstGeom>
        </p:spPr>
        <p:txBody>
          <a:bodyPr wrap="square">
            <a:spAutoFit/>
          </a:bodyPr>
          <a:lstStyle/>
          <a:p>
            <a:r>
              <a:rPr lang="en-US" sz="1600" dirty="0"/>
              <a:t>Graduate Assistant, </a:t>
            </a:r>
            <a:endParaRPr lang="en-US" sz="1600" dirty="0" smtClean="0"/>
          </a:p>
          <a:p>
            <a:r>
              <a:rPr lang="en-US" sz="1600" dirty="0" smtClean="0"/>
              <a:t>Federal </a:t>
            </a:r>
            <a:r>
              <a:rPr lang="en-US" sz="1600" dirty="0"/>
              <a:t>Polytechnic Nasarawa, Nigeria </a:t>
            </a:r>
            <a:endParaRPr lang="en-GB" sz="1600" dirty="0"/>
          </a:p>
        </p:txBody>
      </p:sp>
      <p:sp>
        <p:nvSpPr>
          <p:cNvPr id="11" name="Rectangle 10"/>
          <p:cNvSpPr/>
          <p:nvPr/>
        </p:nvSpPr>
        <p:spPr>
          <a:xfrm>
            <a:off x="919942" y="3923293"/>
            <a:ext cx="6096000" cy="584775"/>
          </a:xfrm>
          <a:prstGeom prst="rect">
            <a:avLst/>
          </a:prstGeom>
        </p:spPr>
        <p:txBody>
          <a:bodyPr>
            <a:spAutoFit/>
          </a:bodyPr>
          <a:lstStyle/>
          <a:p>
            <a:r>
              <a:rPr lang="en-US" sz="1600" dirty="0"/>
              <a:t>Research Intern, </a:t>
            </a:r>
            <a:endParaRPr lang="en-US" sz="1600" dirty="0" smtClean="0"/>
          </a:p>
          <a:p>
            <a:r>
              <a:rPr lang="en-US" sz="1600" dirty="0" smtClean="0"/>
              <a:t>CEST, Skoltech</a:t>
            </a:r>
            <a:endParaRPr lang="en-GB" sz="1600" dirty="0"/>
          </a:p>
        </p:txBody>
      </p:sp>
      <p:sp>
        <p:nvSpPr>
          <p:cNvPr id="13" name="Rectangle 12"/>
          <p:cNvSpPr/>
          <p:nvPr/>
        </p:nvSpPr>
        <p:spPr>
          <a:xfrm>
            <a:off x="919942" y="4589763"/>
            <a:ext cx="5077031" cy="338554"/>
          </a:xfrm>
          <a:prstGeom prst="rect">
            <a:avLst/>
          </a:prstGeom>
        </p:spPr>
        <p:txBody>
          <a:bodyPr wrap="none">
            <a:spAutoFit/>
          </a:bodyPr>
          <a:lstStyle/>
          <a:p>
            <a:r>
              <a:rPr lang="en-GB" sz="1600" dirty="0" smtClean="0"/>
              <a:t>Industrial Immersion at Siberian </a:t>
            </a:r>
            <a:r>
              <a:rPr lang="en-GB" sz="1600" dirty="0"/>
              <a:t>Generating Company</a:t>
            </a:r>
          </a:p>
        </p:txBody>
      </p:sp>
      <p:cxnSp>
        <p:nvCxnSpPr>
          <p:cNvPr id="27" name="Straight Connector 26"/>
          <p:cNvCxnSpPr/>
          <p:nvPr/>
        </p:nvCxnSpPr>
        <p:spPr>
          <a:xfrm>
            <a:off x="1005843" y="5051832"/>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19942" y="5197879"/>
            <a:ext cx="5426486" cy="338554"/>
          </a:xfrm>
          <a:prstGeom prst="rect">
            <a:avLst/>
          </a:prstGeom>
        </p:spPr>
        <p:txBody>
          <a:bodyPr wrap="none">
            <a:spAutoFit/>
          </a:bodyPr>
          <a:lstStyle/>
          <a:p>
            <a:r>
              <a:rPr lang="en-US" sz="1600" dirty="0"/>
              <a:t>The World Bank African Centre of Excellence Scholarship</a:t>
            </a:r>
            <a:endParaRPr lang="en-GB" sz="1600" dirty="0"/>
          </a:p>
        </p:txBody>
      </p:sp>
      <p:sp>
        <p:nvSpPr>
          <p:cNvPr id="16" name="Rectangle 15"/>
          <p:cNvSpPr/>
          <p:nvPr/>
        </p:nvSpPr>
        <p:spPr>
          <a:xfrm>
            <a:off x="919942" y="5640756"/>
            <a:ext cx="6266459" cy="338554"/>
          </a:xfrm>
          <a:prstGeom prst="rect">
            <a:avLst/>
          </a:prstGeom>
        </p:spPr>
        <p:txBody>
          <a:bodyPr wrap="none">
            <a:spAutoFit/>
          </a:bodyPr>
          <a:lstStyle/>
          <a:p>
            <a:r>
              <a:rPr lang="en-US" sz="1600" dirty="0"/>
              <a:t>Best graduating student award for MSc Automatic Control Systems</a:t>
            </a:r>
            <a:endParaRPr lang="en-GB" sz="1600" dirty="0"/>
          </a:p>
        </p:txBody>
      </p:sp>
      <p:sp>
        <p:nvSpPr>
          <p:cNvPr id="28" name="Rectangle 27"/>
          <p:cNvSpPr/>
          <p:nvPr/>
        </p:nvSpPr>
        <p:spPr>
          <a:xfrm>
            <a:off x="919942" y="6139212"/>
            <a:ext cx="2622834" cy="338554"/>
          </a:xfrm>
          <a:prstGeom prst="rect">
            <a:avLst/>
          </a:prstGeom>
        </p:spPr>
        <p:txBody>
          <a:bodyPr wrap="none">
            <a:spAutoFit/>
          </a:bodyPr>
          <a:lstStyle/>
          <a:p>
            <a:r>
              <a:rPr lang="en-GB" sz="1600" dirty="0" smtClean="0"/>
              <a:t>Skoltech </a:t>
            </a:r>
            <a:r>
              <a:rPr lang="en-GB" sz="1600" dirty="0"/>
              <a:t>MSc. Scholarship</a:t>
            </a:r>
          </a:p>
        </p:txBody>
      </p:sp>
      <p:pic>
        <p:nvPicPr>
          <p:cNvPr id="29" name="Picture 28"/>
          <p:cNvPicPr>
            <a:picLocks noChangeAspect="1"/>
          </p:cNvPicPr>
          <p:nvPr/>
        </p:nvPicPr>
        <p:blipFill>
          <a:blip r:embed="rId6"/>
          <a:stretch>
            <a:fillRect/>
          </a:stretch>
        </p:blipFill>
        <p:spPr>
          <a:xfrm>
            <a:off x="8460938" y="3282995"/>
            <a:ext cx="651802" cy="651802"/>
          </a:xfrm>
          <a:prstGeom prst="rect">
            <a:avLst/>
          </a:prstGeom>
        </p:spPr>
      </p:pic>
      <p:pic>
        <p:nvPicPr>
          <p:cNvPr id="30" name="Picture 29"/>
          <p:cNvPicPr>
            <a:picLocks noChangeAspect="1"/>
          </p:cNvPicPr>
          <p:nvPr/>
        </p:nvPicPr>
        <p:blipFill rotWithShape="1">
          <a:blip r:embed="rId7"/>
          <a:srcRect l="9563" t="36145" r="62073" b="36583"/>
          <a:stretch/>
        </p:blipFill>
        <p:spPr>
          <a:xfrm>
            <a:off x="8398777" y="4159038"/>
            <a:ext cx="895907" cy="861450"/>
          </a:xfrm>
          <a:prstGeom prst="rect">
            <a:avLst/>
          </a:prstGeom>
        </p:spPr>
      </p:pic>
      <p:pic>
        <p:nvPicPr>
          <p:cNvPr id="31" name="Picture 30"/>
          <p:cNvPicPr>
            <a:picLocks noChangeAspect="1"/>
          </p:cNvPicPr>
          <p:nvPr/>
        </p:nvPicPr>
        <p:blipFill rotWithShape="1">
          <a:blip r:embed="rId8"/>
          <a:srcRect l="3456" t="5709" r="4111" b="6146"/>
          <a:stretch/>
        </p:blipFill>
        <p:spPr>
          <a:xfrm>
            <a:off x="8231284" y="5113399"/>
            <a:ext cx="1230896" cy="661279"/>
          </a:xfrm>
          <a:prstGeom prst="rect">
            <a:avLst/>
          </a:prstGeom>
        </p:spPr>
      </p:pic>
    </p:spTree>
    <p:extLst>
      <p:ext uri="{BB962C8B-B14F-4D97-AF65-F5344CB8AC3E}">
        <p14:creationId xmlns:p14="http://schemas.microsoft.com/office/powerpoint/2010/main" val="1391704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Previous Research</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a:solidFill>
                  <a:schemeClr val="accent1">
                    <a:lumMod val="60000"/>
                    <a:lumOff val="40000"/>
                  </a:schemeClr>
                </a:solidFill>
              </a:rPr>
              <a:t>3</a:t>
            </a:r>
            <a:endParaRPr lang="en-US" sz="3600" b="1" dirty="0">
              <a:solidFill>
                <a:schemeClr val="accent1">
                  <a:lumMod val="60000"/>
                  <a:lumOff val="40000"/>
                </a:schemeClr>
              </a:solidFill>
            </a:endParaRPr>
          </a:p>
        </p:txBody>
      </p:sp>
      <p:sp>
        <p:nvSpPr>
          <p:cNvPr id="17" name="Rectangle 16"/>
          <p:cNvSpPr/>
          <p:nvPr/>
        </p:nvSpPr>
        <p:spPr>
          <a:xfrm>
            <a:off x="919942" y="926643"/>
            <a:ext cx="9620596" cy="584775"/>
          </a:xfrm>
          <a:prstGeom prst="rect">
            <a:avLst/>
          </a:prstGeom>
        </p:spPr>
        <p:txBody>
          <a:bodyPr wrap="square">
            <a:spAutoFit/>
          </a:bodyPr>
          <a:lstStyle/>
          <a:p>
            <a:r>
              <a:rPr lang="en-US" sz="1600" dirty="0"/>
              <a:t>Enhancing Solar Power Forecasting Accuracy using </a:t>
            </a:r>
            <a:r>
              <a:rPr lang="en-US" sz="1600" dirty="0" smtClean="0"/>
              <a:t>Long Short Term Memory </a:t>
            </a:r>
            <a:r>
              <a:rPr lang="en-US" sz="1600" dirty="0"/>
              <a:t>Deep Learning Algorithm and Feature Extraction</a:t>
            </a:r>
          </a:p>
        </p:txBody>
      </p: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3"/>
          <a:stretch>
            <a:fillRect/>
          </a:stretch>
        </p:blipFill>
        <p:spPr>
          <a:xfrm>
            <a:off x="5629000" y="2595836"/>
            <a:ext cx="5944115" cy="2792210"/>
          </a:xfrm>
          <a:prstGeom prst="rect">
            <a:avLst/>
          </a:prstGeom>
        </p:spPr>
      </p:pic>
      <p:sp>
        <p:nvSpPr>
          <p:cNvPr id="8" name="Rectangle 7"/>
          <p:cNvSpPr/>
          <p:nvPr/>
        </p:nvSpPr>
        <p:spPr>
          <a:xfrm>
            <a:off x="919942" y="1795790"/>
            <a:ext cx="4150822" cy="1815882"/>
          </a:xfrm>
          <a:prstGeom prst="rect">
            <a:avLst/>
          </a:prstGeom>
        </p:spPr>
        <p:txBody>
          <a:bodyPr wrap="square">
            <a:spAutoFit/>
          </a:bodyPr>
          <a:lstStyle/>
          <a:p>
            <a:r>
              <a:rPr lang="en-US" sz="1600" b="1" dirty="0" smtClean="0"/>
              <a:t>Aim:</a:t>
            </a:r>
          </a:p>
          <a:p>
            <a:pPr algn="just"/>
            <a:r>
              <a:rPr lang="en-US" sz="1600" dirty="0" smtClean="0"/>
              <a:t>Develop </a:t>
            </a:r>
            <a:r>
              <a:rPr lang="en-US" sz="1600" dirty="0"/>
              <a:t>an accurate power output prediction model for solar PV systems to aid control engineers in optimizing grid operations, particularly in developing countries where meteorological data may be scarce.</a:t>
            </a:r>
            <a:endParaRPr lang="en-GB" sz="1600" dirty="0"/>
          </a:p>
        </p:txBody>
      </p:sp>
      <p:sp>
        <p:nvSpPr>
          <p:cNvPr id="19" name="Rectangle 18"/>
          <p:cNvSpPr/>
          <p:nvPr/>
        </p:nvSpPr>
        <p:spPr>
          <a:xfrm>
            <a:off x="919942" y="3873275"/>
            <a:ext cx="4064921" cy="2062103"/>
          </a:xfrm>
          <a:prstGeom prst="rect">
            <a:avLst/>
          </a:prstGeom>
        </p:spPr>
        <p:txBody>
          <a:bodyPr wrap="square">
            <a:spAutoFit/>
          </a:bodyPr>
          <a:lstStyle/>
          <a:p>
            <a:r>
              <a:rPr lang="en-US" sz="1600" b="1" dirty="0" smtClean="0"/>
              <a:t>The problem:</a:t>
            </a:r>
          </a:p>
          <a:p>
            <a:pPr algn="just"/>
            <a:r>
              <a:rPr lang="en-US" sz="1600" dirty="0" smtClean="0"/>
              <a:t>Integrating </a:t>
            </a:r>
            <a:r>
              <a:rPr lang="en-US" sz="1600" dirty="0"/>
              <a:t>solar PV into the grid poses challenges due to the variable power output. Predicting solar PV power output is crucial for optimizing grid operations. However, in developing countries, meteorological data required for accurate predictions are often unavailable.</a:t>
            </a:r>
            <a:endParaRPr lang="en-GB" sz="1600" dirty="0"/>
          </a:p>
        </p:txBody>
      </p:sp>
    </p:spTree>
    <p:extLst>
      <p:ext uri="{BB962C8B-B14F-4D97-AF65-F5344CB8AC3E}">
        <p14:creationId xmlns:p14="http://schemas.microsoft.com/office/powerpoint/2010/main" val="26750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Previous Research</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smtClean="0">
                <a:solidFill>
                  <a:schemeClr val="accent1">
                    <a:lumMod val="60000"/>
                    <a:lumOff val="40000"/>
                  </a:schemeClr>
                </a:solidFill>
              </a:rPr>
              <a:t>4</a:t>
            </a:r>
            <a:endParaRPr lang="en-US" sz="3600" b="1" dirty="0">
              <a:solidFill>
                <a:schemeClr val="accent1">
                  <a:lumMod val="60000"/>
                  <a:lumOff val="40000"/>
                </a:schemeClr>
              </a:solidFill>
            </a:endParaRPr>
          </a:p>
        </p:txBody>
      </p:sp>
      <p:sp>
        <p:nvSpPr>
          <p:cNvPr id="17" name="Rectangle 16"/>
          <p:cNvSpPr/>
          <p:nvPr/>
        </p:nvSpPr>
        <p:spPr>
          <a:xfrm>
            <a:off x="5529753" y="1065475"/>
            <a:ext cx="950422" cy="338554"/>
          </a:xfrm>
          <a:prstGeom prst="rect">
            <a:avLst/>
          </a:prstGeom>
        </p:spPr>
        <p:txBody>
          <a:bodyPr wrap="square">
            <a:spAutoFit/>
          </a:bodyPr>
          <a:lstStyle/>
          <a:p>
            <a:r>
              <a:rPr lang="en-US" sz="1600" b="1" dirty="0" smtClean="0"/>
              <a:t>Results</a:t>
            </a:r>
            <a:endParaRPr lang="en-US" sz="1600" b="1" dirty="0"/>
          </a:p>
        </p:txBody>
      </p: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99324264"/>
              </p:ext>
            </p:extLst>
          </p:nvPr>
        </p:nvGraphicFramePr>
        <p:xfrm>
          <a:off x="5637820" y="1541143"/>
          <a:ext cx="5260167" cy="1141415"/>
        </p:xfrm>
        <a:graphic>
          <a:graphicData uri="http://schemas.openxmlformats.org/drawingml/2006/table">
            <a:tbl>
              <a:tblPr firstRow="1" firstCol="1" bandRow="1"/>
              <a:tblGrid>
                <a:gridCol w="1751889">
                  <a:extLst>
                    <a:ext uri="{9D8B030D-6E8A-4147-A177-3AD203B41FA5}">
                      <a16:colId xmlns:a16="http://schemas.microsoft.com/office/drawing/2014/main" val="2235554855"/>
                    </a:ext>
                  </a:extLst>
                </a:gridCol>
                <a:gridCol w="1753014">
                  <a:extLst>
                    <a:ext uri="{9D8B030D-6E8A-4147-A177-3AD203B41FA5}">
                      <a16:colId xmlns:a16="http://schemas.microsoft.com/office/drawing/2014/main" val="1424867611"/>
                    </a:ext>
                  </a:extLst>
                </a:gridCol>
                <a:gridCol w="1755264">
                  <a:extLst>
                    <a:ext uri="{9D8B030D-6E8A-4147-A177-3AD203B41FA5}">
                      <a16:colId xmlns:a16="http://schemas.microsoft.com/office/drawing/2014/main" val="1383850030"/>
                    </a:ext>
                  </a:extLst>
                </a:gridCol>
              </a:tblGrid>
              <a:tr h="0">
                <a:tc>
                  <a:txBody>
                    <a:bodyPr/>
                    <a:lstStyle/>
                    <a:p>
                      <a:pPr algn="just">
                        <a:lnSpc>
                          <a:spcPct val="107000"/>
                        </a:lnSpc>
                        <a:spcAft>
                          <a:spcPts val="800"/>
                        </a:spcAft>
                      </a:pPr>
                      <a:r>
                        <a:rPr lang="en-US" sz="1400" dirty="0">
                          <a:effectLst/>
                          <a:latin typeface="+mj-lt"/>
                          <a:ea typeface="Calibri" panose="020F0502020204030204" pitchFamily="34" charset="0"/>
                          <a:cs typeface="Times New Roman" panose="02020603050405020304" pitchFamily="18" charset="0"/>
                        </a:rPr>
                        <a:t>Error Type</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Proposed Model</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dirty="0" smtClean="0">
                          <a:effectLst/>
                          <a:latin typeface="+mj-lt"/>
                          <a:ea typeface="Calibri" panose="020F0502020204030204" pitchFamily="34" charset="0"/>
                          <a:cs typeface="Times New Roman" panose="02020603050405020304" pitchFamily="18" charset="0"/>
                        </a:rPr>
                        <a:t>Reference </a:t>
                      </a:r>
                      <a:r>
                        <a:rPr lang="en-US" sz="1400" dirty="0">
                          <a:effectLst/>
                          <a:latin typeface="+mj-lt"/>
                          <a:ea typeface="Calibri" panose="020F0502020204030204" pitchFamily="34" charset="0"/>
                          <a:cs typeface="Times New Roman" panose="02020603050405020304" pitchFamily="18" charset="0"/>
                        </a:rPr>
                        <a:t>Model</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224340"/>
                  </a:ext>
                </a:extLst>
              </a:tr>
              <a:tr h="0">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RMSE</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0.0075</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0.0445</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9290521"/>
                  </a:ext>
                </a:extLst>
              </a:tr>
              <a:tr h="0">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MAE</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0.0038</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0.0368</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623285"/>
                  </a:ext>
                </a:extLst>
              </a:tr>
              <a:tr h="0">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BIAS</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5.6771e-05</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0.2786</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2218538"/>
                  </a:ext>
                </a:extLst>
              </a:tr>
              <a:tr h="0">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AbsDev</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a:effectLst/>
                          <a:latin typeface="+mj-lt"/>
                          <a:ea typeface="Calibri" panose="020F0502020204030204" pitchFamily="34" charset="0"/>
                          <a:cs typeface="Times New Roman" panose="02020603050405020304" pitchFamily="18" charset="0"/>
                        </a:rPr>
                        <a:t>9.8781e-07</a:t>
                      </a:r>
                      <a:endParaRPr lang="en-GB"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400" dirty="0">
                          <a:effectLst/>
                          <a:latin typeface="+mj-lt"/>
                          <a:ea typeface="Calibri" panose="020F0502020204030204" pitchFamily="34" charset="0"/>
                          <a:cs typeface="Times New Roman" panose="02020603050405020304" pitchFamily="18" charset="0"/>
                        </a:rPr>
                        <a:t>0.0073</a:t>
                      </a:r>
                      <a:endParaRPr lang="en-GB"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666986"/>
                  </a:ext>
                </a:extLst>
              </a:tr>
            </a:tbl>
          </a:graphicData>
        </a:graphic>
      </p:graphicFrame>
      <p:pic>
        <p:nvPicPr>
          <p:cNvPr id="4" name="Picture 3"/>
          <p:cNvPicPr>
            <a:picLocks noChangeAspect="1"/>
          </p:cNvPicPr>
          <p:nvPr/>
        </p:nvPicPr>
        <p:blipFill rotWithShape="1">
          <a:blip r:embed="rId3"/>
          <a:srcRect l="4929" t="6978" r="8797"/>
          <a:stretch/>
        </p:blipFill>
        <p:spPr>
          <a:xfrm>
            <a:off x="556952" y="1404029"/>
            <a:ext cx="4583548" cy="3506267"/>
          </a:xfrm>
          <a:prstGeom prst="rect">
            <a:avLst/>
          </a:prstGeom>
        </p:spPr>
      </p:pic>
      <p:sp>
        <p:nvSpPr>
          <p:cNvPr id="5" name="Rectangle 4"/>
          <p:cNvSpPr/>
          <p:nvPr/>
        </p:nvSpPr>
        <p:spPr>
          <a:xfrm>
            <a:off x="482137" y="4756407"/>
            <a:ext cx="5229317" cy="307777"/>
          </a:xfrm>
          <a:prstGeom prst="rect">
            <a:avLst/>
          </a:prstGeom>
        </p:spPr>
        <p:txBody>
          <a:bodyPr wrap="none">
            <a:spAutoFit/>
          </a:bodyPr>
          <a:lstStyle/>
          <a:p>
            <a:r>
              <a:rPr lang="en-US" dirty="0"/>
              <a:t>Hourly Magnitude of Output Power (Summed Across the Years)</a:t>
            </a:r>
            <a:endParaRPr lang="en-GB" dirty="0"/>
          </a:p>
        </p:txBody>
      </p:sp>
      <p:sp>
        <p:nvSpPr>
          <p:cNvPr id="7" name="Rectangle 6"/>
          <p:cNvSpPr/>
          <p:nvPr/>
        </p:nvSpPr>
        <p:spPr>
          <a:xfrm>
            <a:off x="5994392" y="4163144"/>
            <a:ext cx="4001416" cy="584775"/>
          </a:xfrm>
          <a:prstGeom prst="rect">
            <a:avLst/>
          </a:prstGeom>
        </p:spPr>
        <p:txBody>
          <a:bodyPr wrap="none">
            <a:spAutoFit/>
          </a:bodyPr>
          <a:lstStyle/>
          <a:p>
            <a:r>
              <a:rPr lang="en-GB" sz="1600" dirty="0" smtClean="0"/>
              <a:t>Submitted to: </a:t>
            </a:r>
          </a:p>
          <a:p>
            <a:r>
              <a:rPr lang="en-GB" sz="1600" dirty="0" smtClean="0"/>
              <a:t>IEEE </a:t>
            </a:r>
            <a:r>
              <a:rPr lang="en-GB" sz="1600" dirty="0"/>
              <a:t>Transactions on Sustainable Energy</a:t>
            </a:r>
          </a:p>
        </p:txBody>
      </p:sp>
      <p:pic>
        <p:nvPicPr>
          <p:cNvPr id="8" name="Picture 7"/>
          <p:cNvPicPr>
            <a:picLocks noChangeAspect="1"/>
          </p:cNvPicPr>
          <p:nvPr/>
        </p:nvPicPr>
        <p:blipFill>
          <a:blip r:embed="rId4"/>
          <a:stretch>
            <a:fillRect/>
          </a:stretch>
        </p:blipFill>
        <p:spPr>
          <a:xfrm>
            <a:off x="9740081" y="3484407"/>
            <a:ext cx="2147119" cy="1600287"/>
          </a:xfrm>
          <a:prstGeom prst="rect">
            <a:avLst/>
          </a:prstGeom>
        </p:spPr>
      </p:pic>
    </p:spTree>
    <p:extLst>
      <p:ext uri="{BB962C8B-B14F-4D97-AF65-F5344CB8AC3E}">
        <p14:creationId xmlns:p14="http://schemas.microsoft.com/office/powerpoint/2010/main" val="1466106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Current Research</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a:solidFill>
                  <a:schemeClr val="accent1">
                    <a:lumMod val="60000"/>
                    <a:lumOff val="40000"/>
                  </a:schemeClr>
                </a:solidFill>
              </a:rPr>
              <a:t>5</a:t>
            </a:r>
            <a:endParaRPr lang="en-US" sz="3600" b="1" dirty="0">
              <a:solidFill>
                <a:schemeClr val="accent1">
                  <a:lumMod val="60000"/>
                  <a:lumOff val="40000"/>
                </a:schemeClr>
              </a:solidFill>
            </a:endParaRPr>
          </a:p>
        </p:txBody>
      </p: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944879" y="1022280"/>
            <a:ext cx="9778539" cy="338554"/>
          </a:xfrm>
          <a:prstGeom prst="rect">
            <a:avLst/>
          </a:prstGeom>
        </p:spPr>
        <p:txBody>
          <a:bodyPr wrap="square">
            <a:spAutoFit/>
          </a:bodyPr>
          <a:lstStyle/>
          <a:p>
            <a:r>
              <a:rPr lang="en-US" sz="1600" b="1" dirty="0" smtClean="0"/>
              <a:t>Title: Grid </a:t>
            </a:r>
            <a:r>
              <a:rPr lang="en-US" sz="1600" b="1" dirty="0"/>
              <a:t>voltage and frequency improvements using thermostatic controlled loads in micro-grids</a:t>
            </a:r>
          </a:p>
        </p:txBody>
      </p:sp>
      <p:sp>
        <p:nvSpPr>
          <p:cNvPr id="10" name="Rectangle 9"/>
          <p:cNvSpPr/>
          <p:nvPr/>
        </p:nvSpPr>
        <p:spPr>
          <a:xfrm>
            <a:off x="944879" y="1614628"/>
            <a:ext cx="6096000" cy="2100575"/>
          </a:xfrm>
          <a:prstGeom prst="rect">
            <a:avLst/>
          </a:prstGeom>
        </p:spPr>
        <p:txBody>
          <a:bodyPr>
            <a:spAutoFit/>
          </a:bodyPr>
          <a:lstStyle/>
          <a:p>
            <a:pPr algn="just">
              <a:spcAft>
                <a:spcPts val="300"/>
              </a:spcAft>
            </a:pPr>
            <a:r>
              <a:rPr lang="en-US" sz="1600" b="1" dirty="0"/>
              <a:t>Problem</a:t>
            </a:r>
            <a:r>
              <a:rPr lang="en-US" sz="1600" dirty="0"/>
              <a:t>:</a:t>
            </a:r>
          </a:p>
          <a:p>
            <a:pPr algn="just">
              <a:spcAft>
                <a:spcPts val="300"/>
              </a:spcAft>
            </a:pPr>
            <a:r>
              <a:rPr lang="en-US" sz="1600" dirty="0"/>
              <a:t>Micro-grids are gaining popularity for local electricity generation, reducing reliance on the main grid. However, unstable voltage and frequency pose a challenge to their adoption. While energy storage and backup generators are potential solutions, they may not be feasible for all micro-grids. Thermostatically controlled loads offer a promising solution by adjusting energy usage to grid changes and regulating voltage and frequency.</a:t>
            </a:r>
          </a:p>
        </p:txBody>
      </p:sp>
      <p:pic>
        <p:nvPicPr>
          <p:cNvPr id="11" name="Picture 10"/>
          <p:cNvPicPr>
            <a:picLocks noChangeAspect="1"/>
          </p:cNvPicPr>
          <p:nvPr/>
        </p:nvPicPr>
        <p:blipFill rotWithShape="1">
          <a:blip r:embed="rId3"/>
          <a:srcRect b="29176"/>
          <a:stretch/>
        </p:blipFill>
        <p:spPr>
          <a:xfrm>
            <a:off x="7656627" y="2366258"/>
            <a:ext cx="1883205" cy="1743929"/>
          </a:xfrm>
          <a:prstGeom prst="rect">
            <a:avLst/>
          </a:prstGeom>
        </p:spPr>
      </p:pic>
      <p:sp>
        <p:nvSpPr>
          <p:cNvPr id="13" name="Rectangle 12"/>
          <p:cNvSpPr/>
          <p:nvPr/>
        </p:nvSpPr>
        <p:spPr>
          <a:xfrm>
            <a:off x="1005843" y="3968997"/>
            <a:ext cx="6096000" cy="830997"/>
          </a:xfrm>
          <a:prstGeom prst="rect">
            <a:avLst/>
          </a:prstGeom>
        </p:spPr>
        <p:txBody>
          <a:bodyPr>
            <a:spAutoFit/>
          </a:bodyPr>
          <a:lstStyle/>
          <a:p>
            <a:r>
              <a:rPr lang="en-US" sz="1600" b="1" dirty="0"/>
              <a:t>Aim</a:t>
            </a:r>
            <a:r>
              <a:rPr lang="en-US" sz="1600" dirty="0"/>
              <a:t>:</a:t>
            </a:r>
          </a:p>
          <a:p>
            <a:r>
              <a:rPr lang="en-US" sz="1600" dirty="0"/>
              <a:t>The objective is to assess the viability of utilizing thermostatically controlled loads for enhancing grid stability in micro-grids.</a:t>
            </a:r>
            <a:endParaRPr lang="en-GB" sz="1600" dirty="0"/>
          </a:p>
        </p:txBody>
      </p:sp>
      <p:pic>
        <p:nvPicPr>
          <p:cNvPr id="14" name="Picture 13"/>
          <p:cNvPicPr>
            <a:picLocks noChangeAspect="1"/>
          </p:cNvPicPr>
          <p:nvPr/>
        </p:nvPicPr>
        <p:blipFill>
          <a:blip r:embed="rId4"/>
          <a:stretch>
            <a:fillRect/>
          </a:stretch>
        </p:blipFill>
        <p:spPr>
          <a:xfrm>
            <a:off x="10094616" y="2516470"/>
            <a:ext cx="1883206" cy="1593717"/>
          </a:xfrm>
          <a:prstGeom prst="rect">
            <a:avLst/>
          </a:prstGeom>
        </p:spPr>
      </p:pic>
      <p:pic>
        <p:nvPicPr>
          <p:cNvPr id="15" name="Picture 14"/>
          <p:cNvPicPr>
            <a:picLocks noChangeAspect="1"/>
          </p:cNvPicPr>
          <p:nvPr/>
        </p:nvPicPr>
        <p:blipFill>
          <a:blip r:embed="rId5"/>
          <a:stretch>
            <a:fillRect/>
          </a:stretch>
        </p:blipFill>
        <p:spPr>
          <a:xfrm>
            <a:off x="7725552" y="4799994"/>
            <a:ext cx="4252270" cy="1514672"/>
          </a:xfrm>
          <a:prstGeom prst="rect">
            <a:avLst/>
          </a:prstGeom>
        </p:spPr>
      </p:pic>
      <p:sp>
        <p:nvSpPr>
          <p:cNvPr id="18" name="Right Arrow 17"/>
          <p:cNvSpPr/>
          <p:nvPr/>
        </p:nvSpPr>
        <p:spPr>
          <a:xfrm>
            <a:off x="9490905" y="3082387"/>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9" name="Right Arrow 18"/>
          <p:cNvSpPr/>
          <p:nvPr/>
        </p:nvSpPr>
        <p:spPr>
          <a:xfrm rot="16200000">
            <a:off x="8291302" y="4261280"/>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20" name="Right Arrow 19"/>
          <p:cNvSpPr/>
          <p:nvPr/>
        </p:nvSpPr>
        <p:spPr>
          <a:xfrm rot="5400000">
            <a:off x="11008005" y="4337234"/>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6" name="Rectangle 15"/>
          <p:cNvSpPr/>
          <p:nvPr/>
        </p:nvSpPr>
        <p:spPr>
          <a:xfrm>
            <a:off x="7911982" y="2073945"/>
            <a:ext cx="1372492" cy="338554"/>
          </a:xfrm>
          <a:prstGeom prst="rect">
            <a:avLst/>
          </a:prstGeom>
        </p:spPr>
        <p:txBody>
          <a:bodyPr wrap="none">
            <a:spAutoFit/>
          </a:bodyPr>
          <a:lstStyle/>
          <a:p>
            <a:r>
              <a:rPr lang="en-GB" sz="1600" b="1" dirty="0"/>
              <a:t>micro-grids.</a:t>
            </a:r>
          </a:p>
        </p:txBody>
      </p:sp>
      <p:sp>
        <p:nvSpPr>
          <p:cNvPr id="21" name="Rectangle 20"/>
          <p:cNvSpPr/>
          <p:nvPr/>
        </p:nvSpPr>
        <p:spPr>
          <a:xfrm>
            <a:off x="9830456" y="2164045"/>
            <a:ext cx="2361544" cy="338554"/>
          </a:xfrm>
          <a:prstGeom prst="rect">
            <a:avLst/>
          </a:prstGeom>
        </p:spPr>
        <p:txBody>
          <a:bodyPr wrap="none">
            <a:spAutoFit/>
          </a:bodyPr>
          <a:lstStyle/>
          <a:p>
            <a:r>
              <a:rPr lang="en-GB" sz="1600" b="1" dirty="0"/>
              <a:t>voltage and frequency</a:t>
            </a:r>
          </a:p>
        </p:txBody>
      </p:sp>
      <p:sp>
        <p:nvSpPr>
          <p:cNvPr id="22" name="Rectangle 21"/>
          <p:cNvSpPr/>
          <p:nvPr/>
        </p:nvSpPr>
        <p:spPr>
          <a:xfrm>
            <a:off x="8427260" y="6314666"/>
            <a:ext cx="3459601" cy="338554"/>
          </a:xfrm>
          <a:prstGeom prst="rect">
            <a:avLst/>
          </a:prstGeom>
        </p:spPr>
        <p:txBody>
          <a:bodyPr wrap="none">
            <a:spAutoFit/>
          </a:bodyPr>
          <a:lstStyle/>
          <a:p>
            <a:r>
              <a:rPr lang="en-GB" sz="1600" b="1" dirty="0" smtClean="0"/>
              <a:t>Thermostatically </a:t>
            </a:r>
            <a:r>
              <a:rPr lang="en-GB" sz="1600" b="1" dirty="0"/>
              <a:t>controlled loads</a:t>
            </a:r>
          </a:p>
        </p:txBody>
      </p:sp>
    </p:spTree>
    <p:extLst>
      <p:ext uri="{BB962C8B-B14F-4D97-AF65-F5344CB8AC3E}">
        <p14:creationId xmlns:p14="http://schemas.microsoft.com/office/powerpoint/2010/main" val="2751430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Current Research</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smtClean="0">
                <a:solidFill>
                  <a:schemeClr val="accent1">
                    <a:lumMod val="60000"/>
                    <a:lumOff val="40000"/>
                  </a:schemeClr>
                </a:solidFill>
              </a:rPr>
              <a:t>6</a:t>
            </a:r>
            <a:endParaRPr lang="en-US" sz="3600" b="1" dirty="0">
              <a:solidFill>
                <a:schemeClr val="accent1">
                  <a:lumMod val="60000"/>
                  <a:lumOff val="40000"/>
                </a:schemeClr>
              </a:solidFill>
            </a:endParaRPr>
          </a:p>
        </p:txBody>
      </p: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9" name="Right Arrow 18"/>
          <p:cNvSpPr/>
          <p:nvPr/>
        </p:nvSpPr>
        <p:spPr>
          <a:xfrm rot="16200000">
            <a:off x="3333329" y="4185290"/>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20" name="Right Arrow 19"/>
          <p:cNvSpPr/>
          <p:nvPr/>
        </p:nvSpPr>
        <p:spPr>
          <a:xfrm rot="10800000">
            <a:off x="4097456" y="4966930"/>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grpSp>
        <p:nvGrpSpPr>
          <p:cNvPr id="5" name="Group 4"/>
          <p:cNvGrpSpPr/>
          <p:nvPr/>
        </p:nvGrpSpPr>
        <p:grpSpPr>
          <a:xfrm>
            <a:off x="2933302" y="2862251"/>
            <a:ext cx="1381648" cy="1275547"/>
            <a:chOff x="3015633" y="1540534"/>
            <a:chExt cx="1381648" cy="1275547"/>
          </a:xfrm>
        </p:grpSpPr>
        <p:pic>
          <p:nvPicPr>
            <p:cNvPr id="11" name="Picture 10"/>
            <p:cNvPicPr>
              <a:picLocks noChangeAspect="1"/>
            </p:cNvPicPr>
            <p:nvPr/>
          </p:nvPicPr>
          <p:blipFill rotWithShape="1">
            <a:blip r:embed="rId3"/>
            <a:srcRect b="29176"/>
            <a:stretch/>
          </p:blipFill>
          <p:spPr>
            <a:xfrm>
              <a:off x="3167149" y="1540534"/>
              <a:ext cx="1060850" cy="982393"/>
            </a:xfrm>
            <a:prstGeom prst="rect">
              <a:avLst/>
            </a:prstGeom>
          </p:spPr>
        </p:pic>
        <p:sp>
          <p:nvSpPr>
            <p:cNvPr id="16" name="Rectangle 15"/>
            <p:cNvSpPr/>
            <p:nvPr/>
          </p:nvSpPr>
          <p:spPr>
            <a:xfrm>
              <a:off x="3015633" y="2477527"/>
              <a:ext cx="1381648" cy="338554"/>
            </a:xfrm>
            <a:prstGeom prst="rect">
              <a:avLst/>
            </a:prstGeom>
          </p:spPr>
          <p:txBody>
            <a:bodyPr wrap="square">
              <a:spAutoFit/>
            </a:bodyPr>
            <a:lstStyle/>
            <a:p>
              <a:r>
                <a:rPr lang="en-GB" sz="1600" b="1" dirty="0"/>
                <a:t>micro-grids.</a:t>
              </a:r>
            </a:p>
          </p:txBody>
        </p:sp>
      </p:grpSp>
      <p:sp>
        <p:nvSpPr>
          <p:cNvPr id="3" name="Oval 2"/>
          <p:cNvSpPr/>
          <p:nvPr/>
        </p:nvSpPr>
        <p:spPr>
          <a:xfrm>
            <a:off x="3183056" y="1357042"/>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Grid</a:t>
            </a:r>
            <a:endParaRPr lang="en-GB" b="1" dirty="0">
              <a:solidFill>
                <a:schemeClr val="tx1"/>
              </a:solidFill>
            </a:endParaRPr>
          </a:p>
        </p:txBody>
      </p:sp>
      <p:sp>
        <p:nvSpPr>
          <p:cNvPr id="23" name="Oval 22"/>
          <p:cNvSpPr/>
          <p:nvPr/>
        </p:nvSpPr>
        <p:spPr>
          <a:xfrm>
            <a:off x="3158266" y="4665564"/>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TCL</a:t>
            </a:r>
            <a:endParaRPr lang="en-GB" b="1" dirty="0">
              <a:solidFill>
                <a:schemeClr val="tx1"/>
              </a:solidFill>
            </a:endParaRPr>
          </a:p>
        </p:txBody>
      </p:sp>
      <p:sp>
        <p:nvSpPr>
          <p:cNvPr id="27" name="Oval 26"/>
          <p:cNvSpPr/>
          <p:nvPr/>
        </p:nvSpPr>
        <p:spPr>
          <a:xfrm>
            <a:off x="7713628" y="2267090"/>
            <a:ext cx="540000"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endParaRPr lang="en-GB" sz="800" b="1" dirty="0">
              <a:solidFill>
                <a:schemeClr val="tx1"/>
              </a:solidFill>
            </a:endParaRPr>
          </a:p>
        </p:txBody>
      </p:sp>
      <p:grpSp>
        <p:nvGrpSpPr>
          <p:cNvPr id="7" name="Group 6"/>
          <p:cNvGrpSpPr/>
          <p:nvPr/>
        </p:nvGrpSpPr>
        <p:grpSpPr>
          <a:xfrm>
            <a:off x="4114081" y="1607144"/>
            <a:ext cx="3123008" cy="416984"/>
            <a:chOff x="4114081" y="1607144"/>
            <a:chExt cx="3123008" cy="416984"/>
          </a:xfrm>
        </p:grpSpPr>
        <p:sp>
          <p:nvSpPr>
            <p:cNvPr id="18" name="Right Arrow 17"/>
            <p:cNvSpPr/>
            <p:nvPr/>
          </p:nvSpPr>
          <p:spPr>
            <a:xfrm>
              <a:off x="4114081" y="1649666"/>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4" name="Rectangle 3"/>
            <p:cNvSpPr/>
            <p:nvPr/>
          </p:nvSpPr>
          <p:spPr>
            <a:xfrm>
              <a:off x="4727934" y="1607144"/>
              <a:ext cx="947651" cy="414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Voltmeter</a:t>
              </a:r>
              <a:endParaRPr lang="en-GB"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6289438" y="1609932"/>
              <a:ext cx="947651" cy="414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PLL</a:t>
              </a:r>
              <a:endParaRPr lang="en-GB" dirty="0">
                <a:ln w="0"/>
                <a:solidFill>
                  <a:schemeClr val="tx1"/>
                </a:solidFill>
                <a:effectLst>
                  <a:outerShdw blurRad="38100" dist="19050" dir="2700000" algn="tl" rotWithShape="0">
                    <a:schemeClr val="dk1">
                      <a:alpha val="40000"/>
                    </a:schemeClr>
                  </a:outerShdw>
                </a:effectLst>
              </a:endParaRPr>
            </a:p>
          </p:txBody>
        </p:sp>
        <p:sp>
          <p:nvSpPr>
            <p:cNvPr id="30" name="Right Arrow 29"/>
            <p:cNvSpPr/>
            <p:nvPr/>
          </p:nvSpPr>
          <p:spPr>
            <a:xfrm>
              <a:off x="5675585" y="1649665"/>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1" name="Group 30"/>
          <p:cNvGrpSpPr/>
          <p:nvPr/>
        </p:nvGrpSpPr>
        <p:grpSpPr>
          <a:xfrm>
            <a:off x="4097455" y="3144955"/>
            <a:ext cx="3123008" cy="416984"/>
            <a:chOff x="4114081" y="1607144"/>
            <a:chExt cx="3123008" cy="416984"/>
          </a:xfrm>
        </p:grpSpPr>
        <p:sp>
          <p:nvSpPr>
            <p:cNvPr id="32" name="Right Arrow 31"/>
            <p:cNvSpPr/>
            <p:nvPr/>
          </p:nvSpPr>
          <p:spPr>
            <a:xfrm>
              <a:off x="4114081" y="1649666"/>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33" name="Rectangle 32"/>
            <p:cNvSpPr/>
            <p:nvPr/>
          </p:nvSpPr>
          <p:spPr>
            <a:xfrm>
              <a:off x="4727934" y="1607144"/>
              <a:ext cx="947651" cy="414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Voltmeter</a:t>
              </a:r>
              <a:endParaRPr lang="en-GB"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6289438" y="1609932"/>
              <a:ext cx="947651" cy="414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PLL</a:t>
              </a:r>
              <a:endParaRPr lang="en-GB" dirty="0">
                <a:ln w="0"/>
                <a:solidFill>
                  <a:schemeClr val="tx1"/>
                </a:solidFill>
                <a:effectLst>
                  <a:outerShdw blurRad="38100" dist="19050" dir="2700000" algn="tl" rotWithShape="0">
                    <a:schemeClr val="dk1">
                      <a:alpha val="40000"/>
                    </a:schemeClr>
                  </a:outerShdw>
                </a:effectLst>
              </a:endParaRPr>
            </a:p>
          </p:txBody>
        </p:sp>
        <p:sp>
          <p:nvSpPr>
            <p:cNvPr id="35" name="Right Arrow 34"/>
            <p:cNvSpPr/>
            <p:nvPr/>
          </p:nvSpPr>
          <p:spPr>
            <a:xfrm>
              <a:off x="5675585" y="1649665"/>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grpSp>
      <p:sp>
        <p:nvSpPr>
          <p:cNvPr id="36" name="Right Arrow 35"/>
          <p:cNvSpPr/>
          <p:nvPr/>
        </p:nvSpPr>
        <p:spPr>
          <a:xfrm rot="16200000">
            <a:off x="3333329" y="2399491"/>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cxnSp>
        <p:nvCxnSpPr>
          <p:cNvPr id="41" name="Elbow Connector 40"/>
          <p:cNvCxnSpPr>
            <a:stCxn id="25" idx="3"/>
            <a:endCxn id="27" idx="0"/>
          </p:cNvCxnSpPr>
          <p:nvPr/>
        </p:nvCxnSpPr>
        <p:spPr>
          <a:xfrm>
            <a:off x="7237089" y="1817030"/>
            <a:ext cx="746539" cy="45006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4" idx="3"/>
            <a:endCxn id="27" idx="4"/>
          </p:cNvCxnSpPr>
          <p:nvPr/>
        </p:nvCxnSpPr>
        <p:spPr>
          <a:xfrm flipV="1">
            <a:off x="7220463" y="2807090"/>
            <a:ext cx="763165" cy="54775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a:xfrm rot="5400000">
            <a:off x="9274915" y="2202571"/>
            <a:ext cx="819045" cy="66903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tx1"/>
              </a:solidFill>
            </a:endParaRPr>
          </a:p>
        </p:txBody>
      </p:sp>
      <p:cxnSp>
        <p:nvCxnSpPr>
          <p:cNvPr id="64" name="Straight Arrow Connector 63"/>
          <p:cNvCxnSpPr>
            <a:stCxn id="27" idx="6"/>
            <a:endCxn id="60" idx="3"/>
          </p:cNvCxnSpPr>
          <p:nvPr/>
        </p:nvCxnSpPr>
        <p:spPr>
          <a:xfrm>
            <a:off x="8253628" y="2537090"/>
            <a:ext cx="109629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727785" y="4896545"/>
            <a:ext cx="1692750" cy="452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Droop controller</a:t>
            </a:r>
            <a:endParaRPr lang="en-GB" dirty="0">
              <a:ln w="0"/>
              <a:solidFill>
                <a:schemeClr val="tx1"/>
              </a:solidFill>
              <a:effectLst>
                <a:outerShdw blurRad="38100" dist="19050" dir="2700000" algn="tl" rotWithShape="0">
                  <a:schemeClr val="dk1">
                    <a:alpha val="40000"/>
                  </a:schemeClr>
                </a:outerShdw>
              </a:effectLst>
            </a:endParaRPr>
          </a:p>
        </p:txBody>
      </p:sp>
      <p:sp>
        <p:nvSpPr>
          <p:cNvPr id="67" name="Rectangle 66"/>
          <p:cNvSpPr/>
          <p:nvPr/>
        </p:nvSpPr>
        <p:spPr>
          <a:xfrm>
            <a:off x="6780108" y="5894872"/>
            <a:ext cx="1972173" cy="841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Building controllable variables (</a:t>
            </a:r>
            <a:r>
              <a:rPr lang="en-US" dirty="0" err="1" smtClean="0">
                <a:ln w="0"/>
                <a:solidFill>
                  <a:schemeClr val="tx1"/>
                </a:solidFill>
                <a:effectLst>
                  <a:outerShdw blurRad="38100" dist="19050" dir="2700000" algn="tl" rotWithShape="0">
                    <a:schemeClr val="dk1">
                      <a:alpha val="40000"/>
                    </a:schemeClr>
                  </a:outerShdw>
                </a:effectLst>
              </a:rPr>
              <a:t>eg</a:t>
            </a:r>
            <a:r>
              <a:rPr lang="en-US" dirty="0" smtClean="0">
                <a:ln w="0"/>
                <a:solidFill>
                  <a:schemeClr val="tx1"/>
                </a:solidFill>
                <a:effectLst>
                  <a:outerShdw blurRad="38100" dist="19050" dir="2700000" algn="tl" rotWithShape="0">
                    <a:schemeClr val="dk1">
                      <a:alpha val="40000"/>
                    </a:schemeClr>
                  </a:outerShdw>
                </a:effectLst>
              </a:rPr>
              <a:t>. Room temp.)</a:t>
            </a:r>
            <a:endParaRPr lang="en-GB" dirty="0">
              <a:ln w="0"/>
              <a:solidFill>
                <a:schemeClr val="tx1"/>
              </a:solidFill>
              <a:effectLst>
                <a:outerShdw blurRad="38100" dist="19050" dir="2700000" algn="tl" rotWithShape="0">
                  <a:schemeClr val="dk1">
                    <a:alpha val="40000"/>
                  </a:schemeClr>
                </a:outerShdw>
              </a:effectLst>
            </a:endParaRPr>
          </a:p>
        </p:txBody>
      </p:sp>
      <p:sp>
        <p:nvSpPr>
          <p:cNvPr id="68" name="Rounded Rectangle 67"/>
          <p:cNvSpPr/>
          <p:nvPr/>
        </p:nvSpPr>
        <p:spPr>
          <a:xfrm>
            <a:off x="7090152" y="4641722"/>
            <a:ext cx="1846030" cy="7320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Computer program for voltage/freq. control</a:t>
            </a:r>
            <a:endParaRPr lang="en-GB" dirty="0">
              <a:ln w="0"/>
              <a:solidFill>
                <a:schemeClr val="tx1"/>
              </a:solidFill>
              <a:effectLst>
                <a:outerShdw blurRad="38100" dist="19050" dir="2700000" algn="tl" rotWithShape="0">
                  <a:schemeClr val="dk1">
                    <a:alpha val="40000"/>
                  </a:schemeClr>
                </a:outerShdw>
              </a:effectLst>
            </a:endParaRPr>
          </a:p>
        </p:txBody>
      </p:sp>
      <p:sp>
        <p:nvSpPr>
          <p:cNvPr id="69" name="Right Arrow 68"/>
          <p:cNvSpPr/>
          <p:nvPr/>
        </p:nvSpPr>
        <p:spPr>
          <a:xfrm rot="16200000">
            <a:off x="7453062" y="5466121"/>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70" name="Right Arrow 69"/>
          <p:cNvSpPr/>
          <p:nvPr/>
        </p:nvSpPr>
        <p:spPr>
          <a:xfrm rot="10800000">
            <a:off x="6449969" y="4966930"/>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cxnSp>
        <p:nvCxnSpPr>
          <p:cNvPr id="75" name="Elbow Connector 74"/>
          <p:cNvCxnSpPr>
            <a:stCxn id="60" idx="0"/>
            <a:endCxn id="68" idx="3"/>
          </p:cNvCxnSpPr>
          <p:nvPr/>
        </p:nvCxnSpPr>
        <p:spPr>
          <a:xfrm flipH="1">
            <a:off x="8936182" y="2537091"/>
            <a:ext cx="1082775" cy="2470671"/>
          </a:xfrm>
          <a:prstGeom prst="bentConnector3">
            <a:avLst>
              <a:gd name="adj1" fmla="val -2803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7631298" y="2969500"/>
            <a:ext cx="1128835" cy="307777"/>
          </a:xfrm>
          <a:prstGeom prst="rect">
            <a:avLst/>
          </a:prstGeom>
        </p:spPr>
        <p:txBody>
          <a:bodyPr wrap="none">
            <a:spAutoFit/>
          </a:bodyPr>
          <a:lstStyle/>
          <a:p>
            <a:r>
              <a:rPr lang="en-GB" dirty="0" smtClean="0">
                <a:ln w="0"/>
                <a:solidFill>
                  <a:schemeClr val="tx1"/>
                </a:solidFill>
                <a:effectLst>
                  <a:outerShdw blurRad="38100" dist="19050" dir="2700000" algn="tl" rotWithShape="0">
                    <a:schemeClr val="dk1">
                      <a:alpha val="40000"/>
                    </a:schemeClr>
                  </a:outerShdw>
                </a:effectLst>
              </a:rPr>
              <a:t>Comparator</a:t>
            </a:r>
            <a:endParaRPr lang="en-GB" dirty="0">
              <a:ln w="0"/>
              <a:solidFill>
                <a:schemeClr val="tx1"/>
              </a:solidFill>
              <a:effectLst>
                <a:outerShdw blurRad="38100" dist="19050" dir="2700000" algn="tl" rotWithShape="0">
                  <a:schemeClr val="dk1">
                    <a:alpha val="40000"/>
                  </a:schemeClr>
                </a:outerShdw>
              </a:effectLst>
            </a:endParaRPr>
          </a:p>
        </p:txBody>
      </p:sp>
      <p:sp>
        <p:nvSpPr>
          <p:cNvPr id="88" name="Oval 87"/>
          <p:cNvSpPr/>
          <p:nvPr/>
        </p:nvSpPr>
        <p:spPr>
          <a:xfrm>
            <a:off x="4914155" y="2334408"/>
            <a:ext cx="540000" cy="54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endParaRPr lang="en-GB" sz="800" b="1" dirty="0">
              <a:solidFill>
                <a:schemeClr val="tx1"/>
              </a:solidFill>
            </a:endParaRPr>
          </a:p>
        </p:txBody>
      </p:sp>
      <p:cxnSp>
        <p:nvCxnSpPr>
          <p:cNvPr id="96" name="Straight Arrow Connector 95"/>
          <p:cNvCxnSpPr>
            <a:stCxn id="33" idx="0"/>
            <a:endCxn id="88" idx="4"/>
          </p:cNvCxnSpPr>
          <p:nvPr/>
        </p:nvCxnSpPr>
        <p:spPr>
          <a:xfrm flipH="1" flipV="1">
            <a:off x="5184155" y="2874408"/>
            <a:ext cx="979" cy="27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4" idx="2"/>
            <a:endCxn id="88" idx="0"/>
          </p:cNvCxnSpPr>
          <p:nvPr/>
        </p:nvCxnSpPr>
        <p:spPr>
          <a:xfrm flipH="1">
            <a:off x="5184155" y="2021340"/>
            <a:ext cx="17605" cy="313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4654684" y="2566152"/>
            <a:ext cx="1128835" cy="307777"/>
          </a:xfrm>
          <a:prstGeom prst="rect">
            <a:avLst/>
          </a:prstGeom>
        </p:spPr>
        <p:txBody>
          <a:bodyPr wrap="none">
            <a:spAutoFit/>
          </a:bodyPr>
          <a:lstStyle/>
          <a:p>
            <a:r>
              <a:rPr lang="en-GB" dirty="0" smtClean="0">
                <a:ln w="0"/>
                <a:solidFill>
                  <a:schemeClr val="tx1"/>
                </a:solidFill>
                <a:effectLst>
                  <a:outerShdw blurRad="38100" dist="19050" dir="2700000" algn="tl" rotWithShape="0">
                    <a:schemeClr val="dk1">
                      <a:alpha val="40000"/>
                    </a:schemeClr>
                  </a:outerShdw>
                </a:effectLst>
              </a:rPr>
              <a:t>Comparator</a:t>
            </a:r>
            <a:endParaRPr lang="en-GB" dirty="0">
              <a:ln w="0"/>
              <a:solidFill>
                <a:schemeClr val="tx1"/>
              </a:solidFill>
              <a:effectLst>
                <a:outerShdw blurRad="38100" dist="19050" dir="2700000" algn="tl" rotWithShape="0">
                  <a:schemeClr val="dk1">
                    <a:alpha val="40000"/>
                  </a:schemeClr>
                </a:outerShdw>
              </a:effectLst>
            </a:endParaRPr>
          </a:p>
        </p:txBody>
      </p:sp>
      <p:sp>
        <p:nvSpPr>
          <p:cNvPr id="103" name="Rectangle 102"/>
          <p:cNvSpPr/>
          <p:nvPr/>
        </p:nvSpPr>
        <p:spPr>
          <a:xfrm>
            <a:off x="9204856" y="2991066"/>
            <a:ext cx="881973" cy="307777"/>
          </a:xfrm>
          <a:prstGeom prst="rect">
            <a:avLst/>
          </a:prstGeom>
        </p:spPr>
        <p:txBody>
          <a:bodyPr wrap="none">
            <a:spAutoFit/>
          </a:bodyPr>
          <a:lstStyle/>
          <a:p>
            <a:r>
              <a:rPr lang="en-GB" dirty="0" smtClean="0">
                <a:ln w="0"/>
                <a:solidFill>
                  <a:schemeClr val="tx1"/>
                </a:solidFill>
                <a:effectLst>
                  <a:outerShdw blurRad="38100" dist="19050" dir="2700000" algn="tl" rotWithShape="0">
                    <a:schemeClr val="dk1">
                      <a:alpha val="40000"/>
                    </a:schemeClr>
                  </a:outerShdw>
                </a:effectLst>
              </a:rPr>
              <a:t>Amplifier</a:t>
            </a:r>
            <a:endParaRPr lang="en-GB" dirty="0">
              <a:ln w="0"/>
              <a:solidFill>
                <a:schemeClr val="tx1"/>
              </a:solidFill>
              <a:effectLst>
                <a:outerShdw blurRad="38100" dist="19050" dir="2700000" algn="tl" rotWithShape="0">
                  <a:schemeClr val="dk1">
                    <a:alpha val="40000"/>
                  </a:schemeClr>
                </a:outerShdw>
              </a:effectLst>
            </a:endParaRPr>
          </a:p>
        </p:txBody>
      </p:sp>
      <p:sp>
        <p:nvSpPr>
          <p:cNvPr id="108" name="Isosceles Triangle 107"/>
          <p:cNvSpPr/>
          <p:nvPr/>
        </p:nvSpPr>
        <p:spPr>
          <a:xfrm rot="5400000">
            <a:off x="5977189" y="2263651"/>
            <a:ext cx="819045" cy="66903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tx1"/>
              </a:solidFill>
            </a:endParaRPr>
          </a:p>
        </p:txBody>
      </p:sp>
      <p:cxnSp>
        <p:nvCxnSpPr>
          <p:cNvPr id="113" name="Straight Arrow Connector 112"/>
          <p:cNvCxnSpPr>
            <a:stCxn id="88" idx="6"/>
            <a:endCxn id="108" idx="3"/>
          </p:cNvCxnSpPr>
          <p:nvPr/>
        </p:nvCxnSpPr>
        <p:spPr>
          <a:xfrm flipV="1">
            <a:off x="5454155" y="2598171"/>
            <a:ext cx="598038" cy="62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6124173" y="2719068"/>
            <a:ext cx="881973" cy="307777"/>
          </a:xfrm>
          <a:prstGeom prst="rect">
            <a:avLst/>
          </a:prstGeom>
        </p:spPr>
        <p:txBody>
          <a:bodyPr wrap="none">
            <a:spAutoFit/>
          </a:bodyPr>
          <a:lstStyle/>
          <a:p>
            <a:r>
              <a:rPr lang="en-GB" dirty="0" smtClean="0">
                <a:ln w="0"/>
                <a:solidFill>
                  <a:schemeClr val="tx1"/>
                </a:solidFill>
                <a:effectLst>
                  <a:outerShdw blurRad="38100" dist="19050" dir="2700000" algn="tl" rotWithShape="0">
                    <a:schemeClr val="dk1">
                      <a:alpha val="40000"/>
                    </a:schemeClr>
                  </a:outerShdw>
                </a:effectLst>
              </a:rPr>
              <a:t>Amplifier</a:t>
            </a:r>
            <a:endParaRPr lang="en-GB" dirty="0">
              <a:ln w="0"/>
              <a:solidFill>
                <a:schemeClr val="tx1"/>
              </a:solidFill>
              <a:effectLst>
                <a:outerShdw blurRad="38100" dist="19050" dir="2700000" algn="tl" rotWithShape="0">
                  <a:schemeClr val="dk1">
                    <a:alpha val="40000"/>
                  </a:schemeClr>
                </a:outerShdw>
              </a:effectLst>
            </a:endParaRPr>
          </a:p>
        </p:txBody>
      </p:sp>
      <p:cxnSp>
        <p:nvCxnSpPr>
          <p:cNvPr id="121" name="Elbow Connector 120"/>
          <p:cNvCxnSpPr>
            <a:stCxn id="108" idx="0"/>
          </p:cNvCxnSpPr>
          <p:nvPr/>
        </p:nvCxnSpPr>
        <p:spPr>
          <a:xfrm>
            <a:off x="6721231" y="2598171"/>
            <a:ext cx="937146" cy="206227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089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Current Research</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smtClean="0">
                <a:solidFill>
                  <a:schemeClr val="accent1">
                    <a:lumMod val="60000"/>
                    <a:lumOff val="40000"/>
                  </a:schemeClr>
                </a:solidFill>
              </a:rPr>
              <a:t>7</a:t>
            </a:r>
            <a:endParaRPr lang="en-US" sz="3600" b="1" dirty="0">
              <a:solidFill>
                <a:schemeClr val="accent1">
                  <a:lumMod val="60000"/>
                  <a:lumOff val="40000"/>
                </a:schemeClr>
              </a:solidFill>
            </a:endParaRPr>
          </a:p>
        </p:txBody>
      </p: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pic>
        <p:nvPicPr>
          <p:cNvPr id="17" name="Content Placeholder 5"/>
          <p:cNvPicPr>
            <a:picLocks/>
          </p:cNvPicPr>
          <p:nvPr/>
        </p:nvPicPr>
        <p:blipFill>
          <a:blip r:embed="rId3"/>
          <a:stretch>
            <a:fillRect/>
          </a:stretch>
        </p:blipFill>
        <p:spPr>
          <a:xfrm>
            <a:off x="1005843" y="1404029"/>
            <a:ext cx="4916645" cy="4351338"/>
          </a:xfrm>
          <a:prstGeom prst="rect">
            <a:avLst/>
          </a:prstGeom>
          <a:noFill/>
          <a:ln>
            <a:noFill/>
          </a:ln>
        </p:spPr>
      </p:pic>
      <p:sp>
        <p:nvSpPr>
          <p:cNvPr id="3" name="Rectangle 2"/>
          <p:cNvSpPr/>
          <p:nvPr/>
        </p:nvSpPr>
        <p:spPr>
          <a:xfrm rot="16200000">
            <a:off x="5669360" y="4621774"/>
            <a:ext cx="1050288" cy="307777"/>
          </a:xfrm>
          <a:prstGeom prst="rect">
            <a:avLst/>
          </a:prstGeom>
        </p:spPr>
        <p:txBody>
          <a:bodyPr wrap="none">
            <a:spAutoFit/>
          </a:bodyPr>
          <a:lstStyle/>
          <a:p>
            <a:r>
              <a:rPr lang="en-GB" dirty="0" smtClean="0"/>
              <a:t>Voltage (v)</a:t>
            </a:r>
            <a:endParaRPr lang="en-GB" dirty="0"/>
          </a:p>
        </p:txBody>
      </p:sp>
      <p:sp>
        <p:nvSpPr>
          <p:cNvPr id="23" name="Rectangle 22"/>
          <p:cNvSpPr/>
          <p:nvPr/>
        </p:nvSpPr>
        <p:spPr>
          <a:xfrm rot="16200000">
            <a:off x="5300318" y="2181576"/>
            <a:ext cx="1862872" cy="307777"/>
          </a:xfrm>
          <a:prstGeom prst="rect">
            <a:avLst/>
          </a:prstGeom>
        </p:spPr>
        <p:txBody>
          <a:bodyPr wrap="square">
            <a:spAutoFit/>
          </a:bodyPr>
          <a:lstStyle/>
          <a:p>
            <a:r>
              <a:rPr lang="en-GB" dirty="0" smtClean="0"/>
              <a:t>Indoor temperature</a:t>
            </a:r>
            <a:endParaRPr lang="en-GB" dirty="0"/>
          </a:p>
        </p:txBody>
      </p:sp>
      <p:sp>
        <p:nvSpPr>
          <p:cNvPr id="4" name="Rectangle 3"/>
          <p:cNvSpPr/>
          <p:nvPr/>
        </p:nvSpPr>
        <p:spPr>
          <a:xfrm>
            <a:off x="2808992" y="5663927"/>
            <a:ext cx="731290" cy="307777"/>
          </a:xfrm>
          <a:prstGeom prst="rect">
            <a:avLst/>
          </a:prstGeom>
        </p:spPr>
        <p:txBody>
          <a:bodyPr wrap="none">
            <a:spAutoFit/>
          </a:bodyPr>
          <a:lstStyle/>
          <a:p>
            <a:r>
              <a:rPr lang="en-GB" dirty="0" smtClean="0"/>
              <a:t>time(s)</a:t>
            </a:r>
            <a:endParaRPr lang="en-GB" dirty="0"/>
          </a:p>
        </p:txBody>
      </p:sp>
      <p:pic>
        <p:nvPicPr>
          <p:cNvPr id="24" name="Content Placeholder 8"/>
          <p:cNvPicPr>
            <a:picLocks/>
          </p:cNvPicPr>
          <p:nvPr/>
        </p:nvPicPr>
        <p:blipFill>
          <a:blip r:embed="rId4"/>
          <a:stretch>
            <a:fillRect/>
          </a:stretch>
        </p:blipFill>
        <p:spPr>
          <a:xfrm>
            <a:off x="6348392" y="1404029"/>
            <a:ext cx="5680124" cy="4351338"/>
          </a:xfrm>
          <a:prstGeom prst="rect">
            <a:avLst/>
          </a:prstGeom>
          <a:noFill/>
          <a:ln>
            <a:noFill/>
          </a:ln>
        </p:spPr>
      </p:pic>
      <p:sp>
        <p:nvSpPr>
          <p:cNvPr id="25" name="Rectangle 24"/>
          <p:cNvSpPr/>
          <p:nvPr/>
        </p:nvSpPr>
        <p:spPr>
          <a:xfrm rot="16200000">
            <a:off x="375017" y="4416727"/>
            <a:ext cx="1258678" cy="307777"/>
          </a:xfrm>
          <a:prstGeom prst="rect">
            <a:avLst/>
          </a:prstGeom>
        </p:spPr>
        <p:txBody>
          <a:bodyPr wrap="none">
            <a:spAutoFit/>
          </a:bodyPr>
          <a:lstStyle/>
          <a:p>
            <a:r>
              <a:rPr lang="en-GB" dirty="0" smtClean="0"/>
              <a:t>Voltage (</a:t>
            </a:r>
            <a:r>
              <a:rPr lang="en-GB" dirty="0" err="1" smtClean="0"/>
              <a:t>p.u</a:t>
            </a:r>
            <a:r>
              <a:rPr lang="en-GB" dirty="0" smtClean="0"/>
              <a:t>.)</a:t>
            </a:r>
            <a:endParaRPr lang="en-GB" dirty="0"/>
          </a:p>
        </p:txBody>
      </p:sp>
      <p:sp>
        <p:nvSpPr>
          <p:cNvPr id="27" name="Rectangle 26"/>
          <p:cNvSpPr/>
          <p:nvPr/>
        </p:nvSpPr>
        <p:spPr>
          <a:xfrm rot="16200000">
            <a:off x="304584" y="2125302"/>
            <a:ext cx="1399541" cy="307777"/>
          </a:xfrm>
          <a:prstGeom prst="rect">
            <a:avLst/>
          </a:prstGeom>
        </p:spPr>
        <p:txBody>
          <a:bodyPr wrap="square">
            <a:spAutoFit/>
          </a:bodyPr>
          <a:lstStyle/>
          <a:p>
            <a:r>
              <a:rPr lang="en-GB" dirty="0" smtClean="0"/>
              <a:t>Frequency (</a:t>
            </a:r>
            <a:r>
              <a:rPr lang="en-GB" dirty="0" err="1" smtClean="0"/>
              <a:t>hz</a:t>
            </a:r>
            <a:r>
              <a:rPr lang="en-GB" dirty="0" smtClean="0"/>
              <a:t>)</a:t>
            </a:r>
            <a:endParaRPr lang="en-GB" dirty="0"/>
          </a:p>
        </p:txBody>
      </p:sp>
      <p:sp>
        <p:nvSpPr>
          <p:cNvPr id="28" name="Rectangle 27"/>
          <p:cNvSpPr/>
          <p:nvPr/>
        </p:nvSpPr>
        <p:spPr>
          <a:xfrm>
            <a:off x="9296037" y="3673678"/>
            <a:ext cx="1399541" cy="307777"/>
          </a:xfrm>
          <a:prstGeom prst="rect">
            <a:avLst/>
          </a:prstGeom>
        </p:spPr>
        <p:txBody>
          <a:bodyPr wrap="square">
            <a:spAutoFit/>
          </a:bodyPr>
          <a:lstStyle/>
          <a:p>
            <a:r>
              <a:rPr lang="en-GB" dirty="0" smtClean="0"/>
              <a:t>Frequency (</a:t>
            </a:r>
            <a:r>
              <a:rPr lang="en-GB" dirty="0" err="1" smtClean="0"/>
              <a:t>hz</a:t>
            </a:r>
            <a:r>
              <a:rPr lang="en-GB" dirty="0" smtClean="0"/>
              <a:t>)</a:t>
            </a:r>
            <a:endParaRPr lang="en-GB" dirty="0"/>
          </a:p>
        </p:txBody>
      </p:sp>
      <p:sp>
        <p:nvSpPr>
          <p:cNvPr id="29" name="Rectangle 28"/>
          <p:cNvSpPr/>
          <p:nvPr/>
        </p:nvSpPr>
        <p:spPr>
          <a:xfrm>
            <a:off x="9573128" y="1404028"/>
            <a:ext cx="1632428" cy="307777"/>
          </a:xfrm>
          <a:prstGeom prst="rect">
            <a:avLst/>
          </a:prstGeom>
        </p:spPr>
        <p:txBody>
          <a:bodyPr wrap="square">
            <a:spAutoFit/>
          </a:bodyPr>
          <a:lstStyle/>
          <a:p>
            <a:r>
              <a:rPr lang="en-GB" dirty="0" smtClean="0"/>
              <a:t>Heater power (W)</a:t>
            </a:r>
            <a:endParaRPr lang="en-GB" dirty="0"/>
          </a:p>
        </p:txBody>
      </p:sp>
      <p:sp>
        <p:nvSpPr>
          <p:cNvPr id="5" name="Rectangle 4"/>
          <p:cNvSpPr/>
          <p:nvPr/>
        </p:nvSpPr>
        <p:spPr>
          <a:xfrm>
            <a:off x="11488189" y="3673678"/>
            <a:ext cx="482138" cy="457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8520302" y="4775662"/>
            <a:ext cx="668152" cy="738664"/>
          </a:xfrm>
          <a:prstGeom prst="rect">
            <a:avLst/>
          </a:prstGeom>
        </p:spPr>
        <p:txBody>
          <a:bodyPr wrap="square">
            <a:spAutoFit/>
          </a:bodyPr>
          <a:lstStyle/>
          <a:p>
            <a:r>
              <a:rPr lang="en-GB" dirty="0" smtClean="0"/>
              <a:t>Bus 1</a:t>
            </a:r>
          </a:p>
          <a:p>
            <a:r>
              <a:rPr lang="en-US" dirty="0" smtClean="0"/>
              <a:t>Bus 2</a:t>
            </a:r>
          </a:p>
          <a:p>
            <a:r>
              <a:rPr lang="en-US" dirty="0" smtClean="0"/>
              <a:t>Bus 3</a:t>
            </a:r>
            <a:endParaRPr lang="en-GB" dirty="0"/>
          </a:p>
        </p:txBody>
      </p:sp>
      <p:cxnSp>
        <p:nvCxnSpPr>
          <p:cNvPr id="33" name="Straight Connector 32"/>
          <p:cNvCxnSpPr/>
          <p:nvPr/>
        </p:nvCxnSpPr>
        <p:spPr>
          <a:xfrm>
            <a:off x="8297366" y="5163562"/>
            <a:ext cx="282389" cy="1"/>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8297488" y="5354780"/>
            <a:ext cx="282389" cy="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6" name="Straight Connector 35"/>
          <p:cNvCxnSpPr/>
          <p:nvPr/>
        </p:nvCxnSpPr>
        <p:spPr>
          <a:xfrm>
            <a:off x="8292335" y="4948101"/>
            <a:ext cx="282389" cy="1"/>
          </a:xfrm>
          <a:prstGeom prst="line">
            <a:avLst/>
          </a:prstGeom>
          <a:ln w="28575"/>
        </p:spPr>
        <p:style>
          <a:lnRef idx="1">
            <a:schemeClr val="dk1"/>
          </a:lnRef>
          <a:fillRef idx="0">
            <a:schemeClr val="dk1"/>
          </a:fillRef>
          <a:effectRef idx="0">
            <a:schemeClr val="dk1"/>
          </a:effectRef>
          <a:fontRef idx="minor">
            <a:schemeClr val="tx1"/>
          </a:fontRef>
        </p:style>
      </p:cxnSp>
      <p:sp>
        <p:nvSpPr>
          <p:cNvPr id="37" name="Rectangle 36"/>
          <p:cNvSpPr/>
          <p:nvPr/>
        </p:nvSpPr>
        <p:spPr>
          <a:xfrm>
            <a:off x="8794865" y="3740727"/>
            <a:ext cx="324197" cy="240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8753417" y="5601478"/>
            <a:ext cx="731290" cy="307777"/>
          </a:xfrm>
          <a:prstGeom prst="rect">
            <a:avLst/>
          </a:prstGeom>
        </p:spPr>
        <p:txBody>
          <a:bodyPr wrap="none">
            <a:spAutoFit/>
          </a:bodyPr>
          <a:lstStyle/>
          <a:p>
            <a:r>
              <a:rPr lang="en-GB" dirty="0" smtClean="0"/>
              <a:t>time(s)</a:t>
            </a:r>
            <a:endParaRPr lang="en-GB" dirty="0"/>
          </a:p>
        </p:txBody>
      </p:sp>
      <p:sp>
        <p:nvSpPr>
          <p:cNvPr id="39" name="Rectangle 38"/>
          <p:cNvSpPr/>
          <p:nvPr/>
        </p:nvSpPr>
        <p:spPr>
          <a:xfrm>
            <a:off x="6385643" y="5863421"/>
            <a:ext cx="5584684" cy="523220"/>
          </a:xfrm>
          <a:prstGeom prst="rect">
            <a:avLst/>
          </a:prstGeom>
        </p:spPr>
        <p:txBody>
          <a:bodyPr wrap="square">
            <a:spAutoFit/>
          </a:bodyPr>
          <a:lstStyle/>
          <a:p>
            <a:r>
              <a:rPr lang="en-US" dirty="0"/>
              <a:t>Simulation Results with TCL (a) Indoor Temperature (b) Power of Heater </a:t>
            </a:r>
            <a:r>
              <a:rPr lang="en-US" dirty="0" smtClean="0"/>
              <a:t>(</a:t>
            </a:r>
            <a:r>
              <a:rPr lang="en-US" dirty="0"/>
              <a:t>c) Grid voltage (d) Grid frequency</a:t>
            </a:r>
          </a:p>
        </p:txBody>
      </p:sp>
      <p:sp>
        <p:nvSpPr>
          <p:cNvPr id="40" name="TextBox 39"/>
          <p:cNvSpPr txBox="1"/>
          <p:nvPr/>
        </p:nvSpPr>
        <p:spPr>
          <a:xfrm>
            <a:off x="6506481" y="1524393"/>
            <a:ext cx="696686" cy="383177"/>
          </a:xfrm>
          <a:prstGeom prst="rect">
            <a:avLst/>
          </a:prstGeom>
          <a:noFill/>
        </p:spPr>
        <p:txBody>
          <a:bodyPr wrap="square" rtlCol="0">
            <a:spAutoFit/>
          </a:bodyPr>
          <a:lstStyle/>
          <a:p>
            <a:r>
              <a:rPr lang="en-US" dirty="0" smtClean="0"/>
              <a:t>(a)</a:t>
            </a:r>
            <a:endParaRPr lang="en-GB" dirty="0"/>
          </a:p>
        </p:txBody>
      </p:sp>
      <p:sp>
        <p:nvSpPr>
          <p:cNvPr id="41" name="TextBox 40"/>
          <p:cNvSpPr txBox="1"/>
          <p:nvPr/>
        </p:nvSpPr>
        <p:spPr>
          <a:xfrm>
            <a:off x="11616541" y="3181642"/>
            <a:ext cx="411975" cy="307777"/>
          </a:xfrm>
          <a:prstGeom prst="rect">
            <a:avLst/>
          </a:prstGeom>
          <a:noFill/>
        </p:spPr>
        <p:txBody>
          <a:bodyPr wrap="square" rtlCol="0">
            <a:spAutoFit/>
          </a:bodyPr>
          <a:lstStyle/>
          <a:p>
            <a:r>
              <a:rPr lang="en-US" dirty="0" smtClean="0"/>
              <a:t>(b)</a:t>
            </a:r>
            <a:endParaRPr lang="en-GB" dirty="0"/>
          </a:p>
        </p:txBody>
      </p:sp>
      <p:sp>
        <p:nvSpPr>
          <p:cNvPr id="42" name="TextBox 41"/>
          <p:cNvSpPr txBox="1"/>
          <p:nvPr/>
        </p:nvSpPr>
        <p:spPr>
          <a:xfrm>
            <a:off x="6506481" y="3674917"/>
            <a:ext cx="434646" cy="307777"/>
          </a:xfrm>
          <a:prstGeom prst="rect">
            <a:avLst/>
          </a:prstGeom>
          <a:noFill/>
        </p:spPr>
        <p:txBody>
          <a:bodyPr wrap="square" rtlCol="0">
            <a:spAutoFit/>
          </a:bodyPr>
          <a:lstStyle/>
          <a:p>
            <a:r>
              <a:rPr lang="en-US" dirty="0" smtClean="0"/>
              <a:t>(c)</a:t>
            </a:r>
            <a:endParaRPr lang="en-GB" dirty="0"/>
          </a:p>
        </p:txBody>
      </p:sp>
      <p:sp>
        <p:nvSpPr>
          <p:cNvPr id="43" name="TextBox 42"/>
          <p:cNvSpPr txBox="1"/>
          <p:nvPr/>
        </p:nvSpPr>
        <p:spPr>
          <a:xfrm>
            <a:off x="11616541" y="5144994"/>
            <a:ext cx="420594" cy="307777"/>
          </a:xfrm>
          <a:prstGeom prst="rect">
            <a:avLst/>
          </a:prstGeom>
          <a:noFill/>
        </p:spPr>
        <p:txBody>
          <a:bodyPr wrap="square" rtlCol="0">
            <a:spAutoFit/>
          </a:bodyPr>
          <a:lstStyle/>
          <a:p>
            <a:r>
              <a:rPr lang="en-US" dirty="0" smtClean="0"/>
              <a:t>(d)</a:t>
            </a:r>
            <a:endParaRPr lang="en-GB" dirty="0"/>
          </a:p>
        </p:txBody>
      </p:sp>
      <p:sp>
        <p:nvSpPr>
          <p:cNvPr id="45" name="TextBox 44"/>
          <p:cNvSpPr txBox="1"/>
          <p:nvPr/>
        </p:nvSpPr>
        <p:spPr>
          <a:xfrm>
            <a:off x="1158243" y="1493732"/>
            <a:ext cx="411282" cy="307777"/>
          </a:xfrm>
          <a:prstGeom prst="rect">
            <a:avLst/>
          </a:prstGeom>
          <a:noFill/>
        </p:spPr>
        <p:txBody>
          <a:bodyPr wrap="square" rtlCol="0">
            <a:spAutoFit/>
          </a:bodyPr>
          <a:lstStyle/>
          <a:p>
            <a:r>
              <a:rPr lang="en-US" dirty="0" smtClean="0"/>
              <a:t>(a)</a:t>
            </a:r>
            <a:endParaRPr lang="en-GB" dirty="0"/>
          </a:p>
        </p:txBody>
      </p:sp>
      <p:sp>
        <p:nvSpPr>
          <p:cNvPr id="46" name="TextBox 45"/>
          <p:cNvSpPr txBox="1"/>
          <p:nvPr/>
        </p:nvSpPr>
        <p:spPr>
          <a:xfrm>
            <a:off x="1074729" y="3721099"/>
            <a:ext cx="477784" cy="307777"/>
          </a:xfrm>
          <a:prstGeom prst="rect">
            <a:avLst/>
          </a:prstGeom>
          <a:noFill/>
        </p:spPr>
        <p:txBody>
          <a:bodyPr wrap="square" rtlCol="0">
            <a:spAutoFit/>
          </a:bodyPr>
          <a:lstStyle/>
          <a:p>
            <a:r>
              <a:rPr lang="en-US" dirty="0" smtClean="0"/>
              <a:t>(b)</a:t>
            </a:r>
            <a:endParaRPr lang="en-GB" dirty="0"/>
          </a:p>
        </p:txBody>
      </p:sp>
      <p:sp>
        <p:nvSpPr>
          <p:cNvPr id="47" name="Rectangle 46"/>
          <p:cNvSpPr/>
          <p:nvPr/>
        </p:nvSpPr>
        <p:spPr>
          <a:xfrm>
            <a:off x="740502" y="5881964"/>
            <a:ext cx="5447325" cy="307777"/>
          </a:xfrm>
          <a:prstGeom prst="rect">
            <a:avLst/>
          </a:prstGeom>
        </p:spPr>
        <p:txBody>
          <a:bodyPr wrap="none">
            <a:spAutoFit/>
          </a:bodyPr>
          <a:lstStyle/>
          <a:p>
            <a:r>
              <a:rPr lang="en-US" dirty="0"/>
              <a:t>Simulation Results without TCL (a) Grid frequency (b) Grid voltage</a:t>
            </a:r>
          </a:p>
        </p:txBody>
      </p:sp>
      <p:sp>
        <p:nvSpPr>
          <p:cNvPr id="48" name="Rectangle 47"/>
          <p:cNvSpPr/>
          <p:nvPr/>
        </p:nvSpPr>
        <p:spPr>
          <a:xfrm>
            <a:off x="959986" y="930638"/>
            <a:ext cx="811441" cy="338554"/>
          </a:xfrm>
          <a:prstGeom prst="rect">
            <a:avLst/>
          </a:prstGeom>
        </p:spPr>
        <p:txBody>
          <a:bodyPr wrap="none">
            <a:spAutoFit/>
          </a:bodyPr>
          <a:lstStyle/>
          <a:p>
            <a:r>
              <a:rPr lang="en-GB" sz="1600" b="1" dirty="0"/>
              <a:t>Result</a:t>
            </a:r>
          </a:p>
        </p:txBody>
      </p:sp>
    </p:spTree>
    <p:extLst>
      <p:ext uri="{BB962C8B-B14F-4D97-AF65-F5344CB8AC3E}">
        <p14:creationId xmlns:p14="http://schemas.microsoft.com/office/powerpoint/2010/main" val="2385343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Research Proposal</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smtClean="0">
                <a:solidFill>
                  <a:schemeClr val="accent1">
                    <a:lumMod val="60000"/>
                    <a:lumOff val="40000"/>
                  </a:schemeClr>
                </a:solidFill>
              </a:rPr>
              <a:t>8</a:t>
            </a:r>
            <a:endParaRPr lang="en-US" sz="3600" b="1" dirty="0">
              <a:solidFill>
                <a:schemeClr val="accent1">
                  <a:lumMod val="60000"/>
                  <a:lumOff val="40000"/>
                </a:schemeClr>
              </a:solidFill>
            </a:endParaRPr>
          </a:p>
        </p:txBody>
      </p: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918801" y="926643"/>
            <a:ext cx="9521984" cy="584775"/>
          </a:xfrm>
          <a:prstGeom prst="rect">
            <a:avLst/>
          </a:prstGeom>
        </p:spPr>
        <p:txBody>
          <a:bodyPr wrap="square">
            <a:spAutoFit/>
          </a:bodyPr>
          <a:lstStyle/>
          <a:p>
            <a:r>
              <a:rPr lang="en-US" sz="1600" b="1" dirty="0"/>
              <a:t>Title: Distributed Control Strategies for Smart Distribution Grids with High Penetration of Renewable Energy</a:t>
            </a:r>
            <a:endParaRPr lang="en-GB" sz="1600" b="1" dirty="0"/>
          </a:p>
        </p:txBody>
      </p:sp>
      <p:sp>
        <p:nvSpPr>
          <p:cNvPr id="7" name="Rectangle 6"/>
          <p:cNvSpPr/>
          <p:nvPr/>
        </p:nvSpPr>
        <p:spPr>
          <a:xfrm>
            <a:off x="918801" y="1600779"/>
            <a:ext cx="4278735" cy="338554"/>
          </a:xfrm>
          <a:prstGeom prst="rect">
            <a:avLst/>
          </a:prstGeom>
        </p:spPr>
        <p:txBody>
          <a:bodyPr wrap="none">
            <a:spAutoFit/>
          </a:bodyPr>
          <a:lstStyle/>
          <a:p>
            <a:r>
              <a:rPr lang="en-GB" sz="1600" dirty="0"/>
              <a:t>Proposed supervisor: Federico Martin Ibanez</a:t>
            </a:r>
          </a:p>
        </p:txBody>
      </p:sp>
      <p:sp>
        <p:nvSpPr>
          <p:cNvPr id="8" name="Rectangle 7"/>
          <p:cNvSpPr/>
          <p:nvPr/>
        </p:nvSpPr>
        <p:spPr>
          <a:xfrm>
            <a:off x="855796" y="2363282"/>
            <a:ext cx="8940093" cy="1569660"/>
          </a:xfrm>
          <a:prstGeom prst="rect">
            <a:avLst/>
          </a:prstGeom>
        </p:spPr>
        <p:txBody>
          <a:bodyPr wrap="square">
            <a:spAutoFit/>
          </a:bodyPr>
          <a:lstStyle/>
          <a:p>
            <a:pPr>
              <a:lnSpc>
                <a:spcPct val="150000"/>
              </a:lnSpc>
            </a:pPr>
            <a:r>
              <a:rPr lang="en-US" sz="1600" b="1" dirty="0"/>
              <a:t>The Problem:</a:t>
            </a:r>
          </a:p>
          <a:p>
            <a:pPr>
              <a:lnSpc>
                <a:spcPct val="150000"/>
              </a:lnSpc>
            </a:pPr>
            <a:r>
              <a:rPr lang="en-US" sz="1600" dirty="0"/>
              <a:t>As renewable energy grows, smart distribution grids face challenges in grid stability, power quality, resource utilization, and communication coordination. Effective control strategies and robust communication architectures are needed for addressing these issues.</a:t>
            </a:r>
            <a:endParaRPr lang="en-GB" sz="1600" dirty="0"/>
          </a:p>
        </p:txBody>
      </p:sp>
    </p:spTree>
    <p:extLst>
      <p:ext uri="{BB962C8B-B14F-4D97-AF65-F5344CB8AC3E}">
        <p14:creationId xmlns:p14="http://schemas.microsoft.com/office/powerpoint/2010/main" val="958144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92582" y="359895"/>
            <a:ext cx="4929446" cy="566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smtClean="0"/>
              <a:t>Research Proposal</a:t>
            </a:r>
            <a:endParaRPr lang="ru-RU" sz="2000" dirty="0"/>
          </a:p>
        </p:txBody>
      </p:sp>
      <p:sp>
        <p:nvSpPr>
          <p:cNvPr id="12" name="Slide Number Placeholder 3">
            <a:extLst>
              <a:ext uri="{FF2B5EF4-FFF2-40B4-BE49-F238E27FC236}">
                <a16:creationId xmlns:a16="http://schemas.microsoft.com/office/drawing/2014/main" id="{F6E2E44C-2A57-4792-AF8D-B0EEFF787FAE}"/>
              </a:ext>
            </a:extLst>
          </p:cNvPr>
          <p:cNvSpPr txBox="1">
            <a:spLocks/>
          </p:cNvSpPr>
          <p:nvPr/>
        </p:nvSpPr>
        <p:spPr>
          <a:xfrm>
            <a:off x="9995808" y="756627"/>
            <a:ext cx="1891392" cy="340032"/>
          </a:xfrm>
          <a:prstGeom prst="rect">
            <a:avLst/>
          </a:prstGeom>
        </p:spPr>
        <p:txBody>
          <a:bodyPr vert="horz" lIns="91440" tIns="45720" rIns="91440" bIns="45720" rtlCol="0" anchor="ctr"/>
          <a:lstStyle>
            <a:defPPr>
              <a:defRPr lang="ru-RU"/>
            </a:defPPr>
            <a:lvl1pPr marL="0" algn="r" defTabSz="457200" rtl="0" eaLnBrk="1" latinLnBrk="0" hangingPunct="1">
              <a:defRPr sz="1000" kern="1200" cap="all" spc="20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dirty="0" smtClean="0">
                <a:solidFill>
                  <a:schemeClr val="accent1">
                    <a:lumMod val="60000"/>
                    <a:lumOff val="40000"/>
                  </a:schemeClr>
                </a:solidFill>
              </a:rPr>
              <a:t>9</a:t>
            </a:r>
            <a:endParaRPr lang="en-US" sz="3600" b="1" dirty="0">
              <a:solidFill>
                <a:schemeClr val="accent1">
                  <a:lumMod val="60000"/>
                  <a:lumOff val="40000"/>
                </a:schemeClr>
              </a:solidFill>
            </a:endParaRPr>
          </a:p>
        </p:txBody>
      </p:sp>
      <p:cxnSp>
        <p:nvCxnSpPr>
          <p:cNvPr id="26" name="Straight Connector 25"/>
          <p:cNvCxnSpPr/>
          <p:nvPr/>
        </p:nvCxnSpPr>
        <p:spPr>
          <a:xfrm>
            <a:off x="1005843" y="837281"/>
            <a:ext cx="8640000"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918801" y="926643"/>
            <a:ext cx="1259134" cy="338554"/>
          </a:xfrm>
          <a:prstGeom prst="rect">
            <a:avLst/>
          </a:prstGeom>
        </p:spPr>
        <p:txBody>
          <a:bodyPr wrap="square">
            <a:spAutoFit/>
          </a:bodyPr>
          <a:lstStyle/>
          <a:p>
            <a:r>
              <a:rPr lang="en-US" sz="1600" b="1" dirty="0" smtClean="0"/>
              <a:t>Work plan</a:t>
            </a:r>
            <a:endParaRPr lang="en-GB" sz="1600" b="1" dirty="0"/>
          </a:p>
        </p:txBody>
      </p:sp>
      <p:sp>
        <p:nvSpPr>
          <p:cNvPr id="3" name="Rounded Rectangle 2"/>
          <p:cNvSpPr/>
          <p:nvPr/>
        </p:nvSpPr>
        <p:spPr>
          <a:xfrm>
            <a:off x="839585" y="1720735"/>
            <a:ext cx="1396535" cy="14713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Literature </a:t>
            </a:r>
            <a:r>
              <a:rPr lang="en-GB" sz="1600" dirty="0">
                <a:ln w="0"/>
                <a:solidFill>
                  <a:schemeClr val="tx1"/>
                </a:solidFill>
                <a:effectLst>
                  <a:outerShdw blurRad="38100" dist="19050" dir="2700000" algn="tl" rotWithShape="0">
                    <a:schemeClr val="dk1">
                      <a:alpha val="40000"/>
                    </a:schemeClr>
                  </a:outerShdw>
                </a:effectLst>
              </a:rPr>
              <a:t>Review</a:t>
            </a:r>
          </a:p>
        </p:txBody>
      </p:sp>
      <p:sp>
        <p:nvSpPr>
          <p:cNvPr id="9" name="Rounded Rectangle 8"/>
          <p:cNvSpPr/>
          <p:nvPr/>
        </p:nvSpPr>
        <p:spPr>
          <a:xfrm>
            <a:off x="2874910" y="1712421"/>
            <a:ext cx="1535086" cy="14713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Development of Distributed Control Algorithms</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10" name="Rounded Rectangle 9"/>
          <p:cNvSpPr/>
          <p:nvPr/>
        </p:nvSpPr>
        <p:spPr>
          <a:xfrm>
            <a:off x="5059091" y="1712420"/>
            <a:ext cx="1427022" cy="14713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rPr>
              <a:t>Integration </a:t>
            </a:r>
            <a:r>
              <a:rPr lang="en-US" sz="1600" dirty="0">
                <a:ln w="0"/>
                <a:solidFill>
                  <a:schemeClr val="tx1"/>
                </a:solidFill>
                <a:effectLst>
                  <a:outerShdw blurRad="38100" dist="19050" dir="2700000" algn="tl" rotWithShape="0">
                    <a:schemeClr val="dk1">
                      <a:alpha val="40000"/>
                    </a:schemeClr>
                  </a:outerShdw>
                </a:effectLst>
              </a:rPr>
              <a:t>of Renewable Energy Sources</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11" name="Rounded Rectangle 10"/>
          <p:cNvSpPr/>
          <p:nvPr/>
        </p:nvSpPr>
        <p:spPr>
          <a:xfrm>
            <a:off x="7111866" y="1720734"/>
            <a:ext cx="1523693" cy="14713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rPr>
              <a:t>Power </a:t>
            </a:r>
            <a:r>
              <a:rPr lang="en-US" sz="1600" dirty="0">
                <a:ln w="0"/>
                <a:solidFill>
                  <a:schemeClr val="tx1"/>
                </a:solidFill>
                <a:effectLst>
                  <a:outerShdw blurRad="38100" dist="19050" dir="2700000" algn="tl" rotWithShape="0">
                    <a:schemeClr val="dk1">
                      <a:alpha val="40000"/>
                    </a:schemeClr>
                  </a:outerShdw>
                </a:effectLst>
              </a:rPr>
              <a:t>Quality Improvement</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13" name="Rounded Rectangle 12"/>
          <p:cNvSpPr/>
          <p:nvPr/>
        </p:nvSpPr>
        <p:spPr>
          <a:xfrm>
            <a:off x="9285742" y="1720734"/>
            <a:ext cx="1778498" cy="14713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Communication and Coordination</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15" name="Right Arrow 14"/>
          <p:cNvSpPr/>
          <p:nvPr/>
        </p:nvSpPr>
        <p:spPr>
          <a:xfrm rot="10800000" flipH="1">
            <a:off x="2261057" y="2348420"/>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6" name="Right Arrow 15"/>
          <p:cNvSpPr/>
          <p:nvPr/>
        </p:nvSpPr>
        <p:spPr>
          <a:xfrm rot="10800000" flipH="1">
            <a:off x="4433639" y="2348421"/>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7" name="Right Arrow 16"/>
          <p:cNvSpPr/>
          <p:nvPr/>
        </p:nvSpPr>
        <p:spPr>
          <a:xfrm rot="10800000" flipH="1">
            <a:off x="6504729" y="2348420"/>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18" name="Right Arrow 17"/>
          <p:cNvSpPr/>
          <p:nvPr/>
        </p:nvSpPr>
        <p:spPr>
          <a:xfrm rot="10800000" flipH="1">
            <a:off x="8653782" y="2348420"/>
            <a:ext cx="613853" cy="311667"/>
          </a:xfrm>
          <a:prstGeom prst="rightArrow">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5" name="Rectangle 4"/>
          <p:cNvSpPr/>
          <p:nvPr/>
        </p:nvSpPr>
        <p:spPr>
          <a:xfrm>
            <a:off x="839584" y="4481489"/>
            <a:ext cx="10540540" cy="1569660"/>
          </a:xfrm>
          <a:prstGeom prst="rect">
            <a:avLst/>
          </a:prstGeom>
        </p:spPr>
        <p:txBody>
          <a:bodyPr wrap="square">
            <a:spAutoFit/>
          </a:bodyPr>
          <a:lstStyle/>
          <a:p>
            <a:pPr>
              <a:lnSpc>
                <a:spcPct val="150000"/>
              </a:lnSpc>
            </a:pPr>
            <a:r>
              <a:rPr lang="en-US" sz="1600" b="1" dirty="0" smtClean="0"/>
              <a:t>Potential impact</a:t>
            </a:r>
          </a:p>
          <a:p>
            <a:pPr>
              <a:lnSpc>
                <a:spcPct val="150000"/>
              </a:lnSpc>
            </a:pPr>
            <a:r>
              <a:rPr lang="en-US" sz="1600" dirty="0" smtClean="0"/>
              <a:t>The </a:t>
            </a:r>
            <a:r>
              <a:rPr lang="en-US" sz="1600" dirty="0"/>
              <a:t>outcomes of the research will provide valuable insights and guidance for achieving grid stability, power quality improvement, efficient resource utilization, and seamless communication in future energy systems with a high penetration of renewable energy.</a:t>
            </a:r>
            <a:endParaRPr lang="en-GB" sz="1600" dirty="0"/>
          </a:p>
        </p:txBody>
      </p:sp>
    </p:spTree>
    <p:extLst>
      <p:ext uri="{BB962C8B-B14F-4D97-AF65-F5344CB8AC3E}">
        <p14:creationId xmlns:p14="http://schemas.microsoft.com/office/powerpoint/2010/main" val="241184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General slides">
  <a:themeElements>
    <a:clrScheme name="Basic 1">
      <a:dk1>
        <a:srgbClr val="000000"/>
      </a:dk1>
      <a:lt1>
        <a:srgbClr val="FFFFFF"/>
      </a:lt1>
      <a:dk2>
        <a:srgbClr val="44546A"/>
      </a:dk2>
      <a:lt2>
        <a:srgbClr val="E7E6E6"/>
      </a:lt2>
      <a:accent1>
        <a:srgbClr val="AAC50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114258</TotalTime>
  <Words>626</Words>
  <Application>Microsoft Office PowerPoint</Application>
  <PresentationFormat>Widescreen</PresentationFormat>
  <Paragraphs>124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Unicode MS</vt:lpstr>
      <vt:lpstr>Arial</vt:lpstr>
      <vt:lpstr>Calibri</vt:lpstr>
      <vt:lpstr>Times New Roman</vt:lpstr>
      <vt:lpstr>General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Daria Tokmeninova</dc:creator>
  <cp:lastModifiedBy>user</cp:lastModifiedBy>
  <cp:revision>933</cp:revision>
  <dcterms:modified xsi:type="dcterms:W3CDTF">2023-07-14T04:48:37Z</dcterms:modified>
</cp:coreProperties>
</file>