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7" r:id="rId5"/>
    <p:sldId id="285" r:id="rId6"/>
    <p:sldId id="286" r:id="rId7"/>
    <p:sldId id="288" r:id="rId8"/>
    <p:sldId id="290" r:id="rId9"/>
    <p:sldId id="304" r:id="rId10"/>
    <p:sldId id="307" r:id="rId11"/>
    <p:sldId id="291" r:id="rId12"/>
    <p:sldId id="293" r:id="rId13"/>
    <p:sldId id="309" r:id="rId14"/>
    <p:sldId id="311" r:id="rId15"/>
    <p:sldId id="314" r:id="rId16"/>
    <p:sldId id="312" r:id="rId17"/>
    <p:sldId id="315" r:id="rId18"/>
    <p:sldId id="316" r:id="rId19"/>
    <p:sldId id="292" r:id="rId20"/>
    <p:sldId id="294" r:id="rId21"/>
    <p:sldId id="306" r:id="rId22"/>
  </p:sldIdLst>
  <p:sldSz cx="12195175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A36"/>
    <a:srgbClr val="36475C"/>
    <a:srgbClr val="303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howGuides="1">
      <p:cViewPr varScale="1">
        <p:scale>
          <a:sx n="80" d="100"/>
          <a:sy n="80" d="100"/>
        </p:scale>
        <p:origin x="53" y="48"/>
      </p:cViewPr>
      <p:guideLst>
        <p:guide orient="horz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45BCB-67B2-4C5C-8322-7D05FC5E32D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5A05C-F0C7-42B6-A6FD-D285A38D1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62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83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50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215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25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02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56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30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7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28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70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A5A05C-F0C7-42B6-A6FD-D285A38D148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529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A5A05C-F0C7-42B6-A6FD-D285A38D148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6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2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A5A05C-F0C7-42B6-A6FD-D285A38D148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302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A5A05C-F0C7-42B6-A6FD-D285A38D148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29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8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6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A5A05C-F0C7-42B6-A6FD-D285A38D148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112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A5A05C-F0C7-42B6-A6FD-D285A38D148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12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46E7-EB3A-4DF4-831F-424C53C8C3F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D201-DA2E-4C82-BBD6-BB08B62CF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46E7-EB3A-4DF4-831F-424C53C8C3F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D201-DA2E-4C82-BBD6-BB08B62CF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46E7-EB3A-4DF4-831F-424C53C8C3F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D201-DA2E-4C82-BBD6-BB08B62CF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0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46E7-EB3A-4DF4-831F-424C53C8C3F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D201-DA2E-4C82-BBD6-BB08B62CF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7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46E7-EB3A-4DF4-831F-424C53C8C3F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D201-DA2E-4C82-BBD6-BB08B62CF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2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46E7-EB3A-4DF4-831F-424C53C8C3F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D201-DA2E-4C82-BBD6-BB08B62CF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1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46E7-EB3A-4DF4-831F-424C53C8C3F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D201-DA2E-4C82-BBD6-BB08B62CF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8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46E7-EB3A-4DF4-831F-424C53C8C3F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D201-DA2E-4C82-BBD6-BB08B62CF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9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46E7-EB3A-4DF4-831F-424C53C8C3F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D201-DA2E-4C82-BBD6-BB08B62CF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6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46E7-EB3A-4DF4-831F-424C53C8C3F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D201-DA2E-4C82-BBD6-BB08B62CF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1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46E7-EB3A-4DF4-831F-424C53C8C3F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D201-DA2E-4C82-BBD6-BB08B62CF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46E7-EB3A-4DF4-831F-424C53C8C3F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D201-DA2E-4C82-BBD6-BB08B62CF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6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椭圆 641"/>
          <p:cNvSpPr/>
          <p:nvPr/>
        </p:nvSpPr>
        <p:spPr>
          <a:xfrm>
            <a:off x="3289275" y="1226874"/>
            <a:ext cx="3672408" cy="3672408"/>
          </a:xfrm>
          <a:prstGeom prst="ellipse">
            <a:avLst/>
          </a:prstGeom>
          <a:solidFill>
            <a:srgbClr val="36475C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3" name="组合 642"/>
          <p:cNvGrpSpPr/>
          <p:nvPr/>
        </p:nvGrpSpPr>
        <p:grpSpPr>
          <a:xfrm>
            <a:off x="0" y="6526089"/>
            <a:ext cx="12195175" cy="381917"/>
            <a:chOff x="0" y="6526089"/>
            <a:chExt cx="12195175" cy="381917"/>
          </a:xfrm>
          <a:solidFill>
            <a:srgbClr val="C00000"/>
          </a:solidFill>
        </p:grpSpPr>
        <p:sp>
          <p:nvSpPr>
            <p:cNvPr id="644" name="矩形 643"/>
            <p:cNvSpPr/>
            <p:nvPr/>
          </p:nvSpPr>
          <p:spPr>
            <a:xfrm>
              <a:off x="0" y="6669360"/>
              <a:ext cx="12195175" cy="238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5" name="等腰三角形 644"/>
            <p:cNvSpPr/>
            <p:nvPr/>
          </p:nvSpPr>
          <p:spPr>
            <a:xfrm>
              <a:off x="5988837" y="6526089"/>
              <a:ext cx="216516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6" name="Freeform 5"/>
          <p:cNvSpPr>
            <a:spLocks/>
          </p:cNvSpPr>
          <p:nvPr/>
        </p:nvSpPr>
        <p:spPr bwMode="auto">
          <a:xfrm>
            <a:off x="4267379" y="1916832"/>
            <a:ext cx="3659431" cy="4477469"/>
          </a:xfrm>
          <a:custGeom>
            <a:avLst/>
            <a:gdLst>
              <a:gd name="T0" fmla="*/ 827 w 1654"/>
              <a:gd name="T1" fmla="*/ 0 h 1918"/>
              <a:gd name="T2" fmla="*/ 1654 w 1654"/>
              <a:gd name="T3" fmla="*/ 827 h 1918"/>
              <a:gd name="T4" fmla="*/ 1116 w 1654"/>
              <a:gd name="T5" fmla="*/ 1602 h 1918"/>
              <a:gd name="T6" fmla="*/ 995 w 1654"/>
              <a:gd name="T7" fmla="*/ 1741 h 1918"/>
              <a:gd name="T8" fmla="*/ 870 w 1654"/>
              <a:gd name="T9" fmla="*/ 1884 h 1918"/>
              <a:gd name="T10" fmla="*/ 789 w 1654"/>
              <a:gd name="T11" fmla="*/ 1889 h 1918"/>
              <a:gd name="T12" fmla="*/ 660 w 1654"/>
              <a:gd name="T13" fmla="*/ 1741 h 1918"/>
              <a:gd name="T14" fmla="*/ 540 w 1654"/>
              <a:gd name="T15" fmla="*/ 1603 h 1918"/>
              <a:gd name="T16" fmla="*/ 0 w 1654"/>
              <a:gd name="T17" fmla="*/ 827 h 1918"/>
              <a:gd name="T18" fmla="*/ 827 w 1654"/>
              <a:gd name="T19" fmla="*/ 0 h 1918"/>
              <a:gd name="connsiteX0" fmla="*/ 5000 w 10000"/>
              <a:gd name="connsiteY0" fmla="*/ 0 h 9956"/>
              <a:gd name="connsiteX1" fmla="*/ 10000 w 10000"/>
              <a:gd name="connsiteY1" fmla="*/ 4312 h 9956"/>
              <a:gd name="connsiteX2" fmla="*/ 6747 w 10000"/>
              <a:gd name="connsiteY2" fmla="*/ 8352 h 9956"/>
              <a:gd name="connsiteX3" fmla="*/ 6016 w 10000"/>
              <a:gd name="connsiteY3" fmla="*/ 9077 h 9956"/>
              <a:gd name="connsiteX4" fmla="*/ 5260 w 10000"/>
              <a:gd name="connsiteY4" fmla="*/ 9823 h 9956"/>
              <a:gd name="connsiteX5" fmla="*/ 4987 w 10000"/>
              <a:gd name="connsiteY5" fmla="*/ 9947 h 9956"/>
              <a:gd name="connsiteX6" fmla="*/ 4770 w 10000"/>
              <a:gd name="connsiteY6" fmla="*/ 9849 h 9956"/>
              <a:gd name="connsiteX7" fmla="*/ 3990 w 10000"/>
              <a:gd name="connsiteY7" fmla="*/ 9077 h 9956"/>
              <a:gd name="connsiteX8" fmla="*/ 3265 w 10000"/>
              <a:gd name="connsiteY8" fmla="*/ 8358 h 9956"/>
              <a:gd name="connsiteX9" fmla="*/ 0 w 10000"/>
              <a:gd name="connsiteY9" fmla="*/ 4312 h 9956"/>
              <a:gd name="connsiteX10" fmla="*/ 5000 w 10000"/>
              <a:gd name="connsiteY10" fmla="*/ 0 h 9956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5260 w 10000"/>
              <a:gd name="connsiteY4" fmla="*/ 9866 h 10501"/>
              <a:gd name="connsiteX5" fmla="*/ 4996 w 10000"/>
              <a:gd name="connsiteY5" fmla="*/ 10501 h 10501"/>
              <a:gd name="connsiteX6" fmla="*/ 4770 w 10000"/>
              <a:gd name="connsiteY6" fmla="*/ 9893 h 10501"/>
              <a:gd name="connsiteX7" fmla="*/ 3990 w 10000"/>
              <a:gd name="connsiteY7" fmla="*/ 9117 h 10501"/>
              <a:gd name="connsiteX8" fmla="*/ 3265 w 10000"/>
              <a:gd name="connsiteY8" fmla="*/ 8395 h 10501"/>
              <a:gd name="connsiteX9" fmla="*/ 0 w 10000"/>
              <a:gd name="connsiteY9" fmla="*/ 4331 h 10501"/>
              <a:gd name="connsiteX10" fmla="*/ 5000 w 10000"/>
              <a:gd name="connsiteY10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5562 w 10000"/>
              <a:gd name="connsiteY4" fmla="*/ 9496 h 10501"/>
              <a:gd name="connsiteX5" fmla="*/ 4996 w 10000"/>
              <a:gd name="connsiteY5" fmla="*/ 10501 h 10501"/>
              <a:gd name="connsiteX6" fmla="*/ 4770 w 10000"/>
              <a:gd name="connsiteY6" fmla="*/ 9893 h 10501"/>
              <a:gd name="connsiteX7" fmla="*/ 3990 w 10000"/>
              <a:gd name="connsiteY7" fmla="*/ 9117 h 10501"/>
              <a:gd name="connsiteX8" fmla="*/ 3265 w 10000"/>
              <a:gd name="connsiteY8" fmla="*/ 8395 h 10501"/>
              <a:gd name="connsiteX9" fmla="*/ 0 w 10000"/>
              <a:gd name="connsiteY9" fmla="*/ 4331 h 10501"/>
              <a:gd name="connsiteX10" fmla="*/ 5000 w 10000"/>
              <a:gd name="connsiteY10" fmla="*/ 0 h 10501"/>
              <a:gd name="connsiteX0" fmla="*/ 5000 w 10000"/>
              <a:gd name="connsiteY0" fmla="*/ 0 h 10504"/>
              <a:gd name="connsiteX1" fmla="*/ 10000 w 10000"/>
              <a:gd name="connsiteY1" fmla="*/ 4331 h 10504"/>
              <a:gd name="connsiteX2" fmla="*/ 6747 w 10000"/>
              <a:gd name="connsiteY2" fmla="*/ 8389 h 10504"/>
              <a:gd name="connsiteX3" fmla="*/ 6016 w 10000"/>
              <a:gd name="connsiteY3" fmla="*/ 9117 h 10504"/>
              <a:gd name="connsiteX4" fmla="*/ 5562 w 10000"/>
              <a:gd name="connsiteY4" fmla="*/ 9496 h 10504"/>
              <a:gd name="connsiteX5" fmla="*/ 4996 w 10000"/>
              <a:gd name="connsiteY5" fmla="*/ 10501 h 10504"/>
              <a:gd name="connsiteX6" fmla="*/ 3990 w 10000"/>
              <a:gd name="connsiteY6" fmla="*/ 9117 h 10504"/>
              <a:gd name="connsiteX7" fmla="*/ 3265 w 10000"/>
              <a:gd name="connsiteY7" fmla="*/ 8395 h 10504"/>
              <a:gd name="connsiteX8" fmla="*/ 0 w 10000"/>
              <a:gd name="connsiteY8" fmla="*/ 4331 h 10504"/>
              <a:gd name="connsiteX9" fmla="*/ 5000 w 10000"/>
              <a:gd name="connsiteY9" fmla="*/ 0 h 10504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501">
                <a:moveTo>
                  <a:pt x="5000" y="0"/>
                </a:moveTo>
                <a:cubicBezTo>
                  <a:pt x="7757" y="0"/>
                  <a:pt x="10000" y="1938"/>
                  <a:pt x="10000" y="4331"/>
                </a:cubicBezTo>
                <a:cubicBezTo>
                  <a:pt x="10000" y="6190"/>
                  <a:pt x="8646" y="7776"/>
                  <a:pt x="6747" y="8389"/>
                </a:cubicBezTo>
                <a:lnTo>
                  <a:pt x="6016" y="9117"/>
                </a:lnTo>
                <a:cubicBezTo>
                  <a:pt x="5724" y="9469"/>
                  <a:pt x="5498" y="9606"/>
                  <a:pt x="4996" y="10501"/>
                </a:cubicBezTo>
                <a:cubicBezTo>
                  <a:pt x="4510" y="9625"/>
                  <a:pt x="4279" y="9468"/>
                  <a:pt x="3990" y="9117"/>
                </a:cubicBezTo>
                <a:lnTo>
                  <a:pt x="3265" y="8395"/>
                </a:lnTo>
                <a:cubicBezTo>
                  <a:pt x="1360" y="7782"/>
                  <a:pt x="0" y="6195"/>
                  <a:pt x="0" y="4331"/>
                </a:cubicBezTo>
                <a:cubicBezTo>
                  <a:pt x="0" y="1938"/>
                  <a:pt x="2237" y="0"/>
                  <a:pt x="5000" y="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647" name="椭圆 646"/>
          <p:cNvSpPr/>
          <p:nvPr/>
        </p:nvSpPr>
        <p:spPr>
          <a:xfrm>
            <a:off x="4657427" y="620688"/>
            <a:ext cx="3816424" cy="3816424"/>
          </a:xfrm>
          <a:prstGeom prst="ellipse">
            <a:avLst/>
          </a:prstGeom>
          <a:solidFill>
            <a:srgbClr val="30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0" name="Freeform 5"/>
          <p:cNvSpPr>
            <a:spLocks/>
          </p:cNvSpPr>
          <p:nvPr/>
        </p:nvSpPr>
        <p:spPr bwMode="auto">
          <a:xfrm>
            <a:off x="3757327" y="5403338"/>
            <a:ext cx="216024" cy="264315"/>
          </a:xfrm>
          <a:custGeom>
            <a:avLst/>
            <a:gdLst>
              <a:gd name="T0" fmla="*/ 827 w 1654"/>
              <a:gd name="T1" fmla="*/ 0 h 1918"/>
              <a:gd name="T2" fmla="*/ 1654 w 1654"/>
              <a:gd name="T3" fmla="*/ 827 h 1918"/>
              <a:gd name="T4" fmla="*/ 1116 w 1654"/>
              <a:gd name="T5" fmla="*/ 1602 h 1918"/>
              <a:gd name="T6" fmla="*/ 995 w 1654"/>
              <a:gd name="T7" fmla="*/ 1741 h 1918"/>
              <a:gd name="T8" fmla="*/ 870 w 1654"/>
              <a:gd name="T9" fmla="*/ 1884 h 1918"/>
              <a:gd name="T10" fmla="*/ 789 w 1654"/>
              <a:gd name="T11" fmla="*/ 1889 h 1918"/>
              <a:gd name="T12" fmla="*/ 660 w 1654"/>
              <a:gd name="T13" fmla="*/ 1741 h 1918"/>
              <a:gd name="T14" fmla="*/ 540 w 1654"/>
              <a:gd name="T15" fmla="*/ 1603 h 1918"/>
              <a:gd name="T16" fmla="*/ 0 w 1654"/>
              <a:gd name="T17" fmla="*/ 827 h 1918"/>
              <a:gd name="T18" fmla="*/ 827 w 1654"/>
              <a:gd name="T19" fmla="*/ 0 h 1918"/>
              <a:gd name="connsiteX0" fmla="*/ 5000 w 10000"/>
              <a:gd name="connsiteY0" fmla="*/ 0 h 9956"/>
              <a:gd name="connsiteX1" fmla="*/ 10000 w 10000"/>
              <a:gd name="connsiteY1" fmla="*/ 4312 h 9956"/>
              <a:gd name="connsiteX2" fmla="*/ 6747 w 10000"/>
              <a:gd name="connsiteY2" fmla="*/ 8352 h 9956"/>
              <a:gd name="connsiteX3" fmla="*/ 6016 w 10000"/>
              <a:gd name="connsiteY3" fmla="*/ 9077 h 9956"/>
              <a:gd name="connsiteX4" fmla="*/ 5260 w 10000"/>
              <a:gd name="connsiteY4" fmla="*/ 9823 h 9956"/>
              <a:gd name="connsiteX5" fmla="*/ 4987 w 10000"/>
              <a:gd name="connsiteY5" fmla="*/ 9947 h 9956"/>
              <a:gd name="connsiteX6" fmla="*/ 4770 w 10000"/>
              <a:gd name="connsiteY6" fmla="*/ 9849 h 9956"/>
              <a:gd name="connsiteX7" fmla="*/ 3990 w 10000"/>
              <a:gd name="connsiteY7" fmla="*/ 9077 h 9956"/>
              <a:gd name="connsiteX8" fmla="*/ 3265 w 10000"/>
              <a:gd name="connsiteY8" fmla="*/ 8358 h 9956"/>
              <a:gd name="connsiteX9" fmla="*/ 0 w 10000"/>
              <a:gd name="connsiteY9" fmla="*/ 4312 h 9956"/>
              <a:gd name="connsiteX10" fmla="*/ 5000 w 10000"/>
              <a:gd name="connsiteY10" fmla="*/ 0 h 9956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5260 w 10000"/>
              <a:gd name="connsiteY4" fmla="*/ 9866 h 10501"/>
              <a:gd name="connsiteX5" fmla="*/ 4996 w 10000"/>
              <a:gd name="connsiteY5" fmla="*/ 10501 h 10501"/>
              <a:gd name="connsiteX6" fmla="*/ 4770 w 10000"/>
              <a:gd name="connsiteY6" fmla="*/ 9893 h 10501"/>
              <a:gd name="connsiteX7" fmla="*/ 3990 w 10000"/>
              <a:gd name="connsiteY7" fmla="*/ 9117 h 10501"/>
              <a:gd name="connsiteX8" fmla="*/ 3265 w 10000"/>
              <a:gd name="connsiteY8" fmla="*/ 8395 h 10501"/>
              <a:gd name="connsiteX9" fmla="*/ 0 w 10000"/>
              <a:gd name="connsiteY9" fmla="*/ 4331 h 10501"/>
              <a:gd name="connsiteX10" fmla="*/ 5000 w 10000"/>
              <a:gd name="connsiteY10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5562 w 10000"/>
              <a:gd name="connsiteY4" fmla="*/ 9496 h 10501"/>
              <a:gd name="connsiteX5" fmla="*/ 4996 w 10000"/>
              <a:gd name="connsiteY5" fmla="*/ 10501 h 10501"/>
              <a:gd name="connsiteX6" fmla="*/ 4770 w 10000"/>
              <a:gd name="connsiteY6" fmla="*/ 9893 h 10501"/>
              <a:gd name="connsiteX7" fmla="*/ 3990 w 10000"/>
              <a:gd name="connsiteY7" fmla="*/ 9117 h 10501"/>
              <a:gd name="connsiteX8" fmla="*/ 3265 w 10000"/>
              <a:gd name="connsiteY8" fmla="*/ 8395 h 10501"/>
              <a:gd name="connsiteX9" fmla="*/ 0 w 10000"/>
              <a:gd name="connsiteY9" fmla="*/ 4331 h 10501"/>
              <a:gd name="connsiteX10" fmla="*/ 5000 w 10000"/>
              <a:gd name="connsiteY10" fmla="*/ 0 h 10501"/>
              <a:gd name="connsiteX0" fmla="*/ 5000 w 10000"/>
              <a:gd name="connsiteY0" fmla="*/ 0 h 10504"/>
              <a:gd name="connsiteX1" fmla="*/ 10000 w 10000"/>
              <a:gd name="connsiteY1" fmla="*/ 4331 h 10504"/>
              <a:gd name="connsiteX2" fmla="*/ 6747 w 10000"/>
              <a:gd name="connsiteY2" fmla="*/ 8389 h 10504"/>
              <a:gd name="connsiteX3" fmla="*/ 6016 w 10000"/>
              <a:gd name="connsiteY3" fmla="*/ 9117 h 10504"/>
              <a:gd name="connsiteX4" fmla="*/ 5562 w 10000"/>
              <a:gd name="connsiteY4" fmla="*/ 9496 h 10504"/>
              <a:gd name="connsiteX5" fmla="*/ 4996 w 10000"/>
              <a:gd name="connsiteY5" fmla="*/ 10501 h 10504"/>
              <a:gd name="connsiteX6" fmla="*/ 3990 w 10000"/>
              <a:gd name="connsiteY6" fmla="*/ 9117 h 10504"/>
              <a:gd name="connsiteX7" fmla="*/ 3265 w 10000"/>
              <a:gd name="connsiteY7" fmla="*/ 8395 h 10504"/>
              <a:gd name="connsiteX8" fmla="*/ 0 w 10000"/>
              <a:gd name="connsiteY8" fmla="*/ 4331 h 10504"/>
              <a:gd name="connsiteX9" fmla="*/ 5000 w 10000"/>
              <a:gd name="connsiteY9" fmla="*/ 0 h 10504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501">
                <a:moveTo>
                  <a:pt x="5000" y="0"/>
                </a:moveTo>
                <a:cubicBezTo>
                  <a:pt x="7757" y="0"/>
                  <a:pt x="10000" y="1938"/>
                  <a:pt x="10000" y="4331"/>
                </a:cubicBezTo>
                <a:cubicBezTo>
                  <a:pt x="10000" y="6190"/>
                  <a:pt x="8646" y="7776"/>
                  <a:pt x="6747" y="8389"/>
                </a:cubicBezTo>
                <a:lnTo>
                  <a:pt x="6016" y="9117"/>
                </a:lnTo>
                <a:cubicBezTo>
                  <a:pt x="5724" y="9469"/>
                  <a:pt x="5498" y="9606"/>
                  <a:pt x="4996" y="10501"/>
                </a:cubicBezTo>
                <a:cubicBezTo>
                  <a:pt x="4510" y="9625"/>
                  <a:pt x="4279" y="9468"/>
                  <a:pt x="3990" y="9117"/>
                </a:cubicBezTo>
                <a:lnTo>
                  <a:pt x="3265" y="8395"/>
                </a:lnTo>
                <a:cubicBezTo>
                  <a:pt x="1360" y="7782"/>
                  <a:pt x="0" y="6195"/>
                  <a:pt x="0" y="4331"/>
                </a:cubicBezTo>
                <a:cubicBezTo>
                  <a:pt x="0" y="1938"/>
                  <a:pt x="2237" y="0"/>
                  <a:pt x="500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651" name="Freeform 5"/>
          <p:cNvSpPr>
            <a:spLocks/>
          </p:cNvSpPr>
          <p:nvPr/>
        </p:nvSpPr>
        <p:spPr bwMode="auto">
          <a:xfrm>
            <a:off x="8905899" y="4216850"/>
            <a:ext cx="288032" cy="352420"/>
          </a:xfrm>
          <a:custGeom>
            <a:avLst/>
            <a:gdLst>
              <a:gd name="T0" fmla="*/ 827 w 1654"/>
              <a:gd name="T1" fmla="*/ 0 h 1918"/>
              <a:gd name="T2" fmla="*/ 1654 w 1654"/>
              <a:gd name="T3" fmla="*/ 827 h 1918"/>
              <a:gd name="T4" fmla="*/ 1116 w 1654"/>
              <a:gd name="T5" fmla="*/ 1602 h 1918"/>
              <a:gd name="T6" fmla="*/ 995 w 1654"/>
              <a:gd name="T7" fmla="*/ 1741 h 1918"/>
              <a:gd name="T8" fmla="*/ 870 w 1654"/>
              <a:gd name="T9" fmla="*/ 1884 h 1918"/>
              <a:gd name="T10" fmla="*/ 789 w 1654"/>
              <a:gd name="T11" fmla="*/ 1889 h 1918"/>
              <a:gd name="T12" fmla="*/ 660 w 1654"/>
              <a:gd name="T13" fmla="*/ 1741 h 1918"/>
              <a:gd name="T14" fmla="*/ 540 w 1654"/>
              <a:gd name="T15" fmla="*/ 1603 h 1918"/>
              <a:gd name="T16" fmla="*/ 0 w 1654"/>
              <a:gd name="T17" fmla="*/ 827 h 1918"/>
              <a:gd name="T18" fmla="*/ 827 w 1654"/>
              <a:gd name="T19" fmla="*/ 0 h 1918"/>
              <a:gd name="connsiteX0" fmla="*/ 5000 w 10000"/>
              <a:gd name="connsiteY0" fmla="*/ 0 h 9956"/>
              <a:gd name="connsiteX1" fmla="*/ 10000 w 10000"/>
              <a:gd name="connsiteY1" fmla="*/ 4312 h 9956"/>
              <a:gd name="connsiteX2" fmla="*/ 6747 w 10000"/>
              <a:gd name="connsiteY2" fmla="*/ 8352 h 9956"/>
              <a:gd name="connsiteX3" fmla="*/ 6016 w 10000"/>
              <a:gd name="connsiteY3" fmla="*/ 9077 h 9956"/>
              <a:gd name="connsiteX4" fmla="*/ 5260 w 10000"/>
              <a:gd name="connsiteY4" fmla="*/ 9823 h 9956"/>
              <a:gd name="connsiteX5" fmla="*/ 4987 w 10000"/>
              <a:gd name="connsiteY5" fmla="*/ 9947 h 9956"/>
              <a:gd name="connsiteX6" fmla="*/ 4770 w 10000"/>
              <a:gd name="connsiteY6" fmla="*/ 9849 h 9956"/>
              <a:gd name="connsiteX7" fmla="*/ 3990 w 10000"/>
              <a:gd name="connsiteY7" fmla="*/ 9077 h 9956"/>
              <a:gd name="connsiteX8" fmla="*/ 3265 w 10000"/>
              <a:gd name="connsiteY8" fmla="*/ 8358 h 9956"/>
              <a:gd name="connsiteX9" fmla="*/ 0 w 10000"/>
              <a:gd name="connsiteY9" fmla="*/ 4312 h 9956"/>
              <a:gd name="connsiteX10" fmla="*/ 5000 w 10000"/>
              <a:gd name="connsiteY10" fmla="*/ 0 h 9956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5260 w 10000"/>
              <a:gd name="connsiteY4" fmla="*/ 9866 h 10501"/>
              <a:gd name="connsiteX5" fmla="*/ 4996 w 10000"/>
              <a:gd name="connsiteY5" fmla="*/ 10501 h 10501"/>
              <a:gd name="connsiteX6" fmla="*/ 4770 w 10000"/>
              <a:gd name="connsiteY6" fmla="*/ 9893 h 10501"/>
              <a:gd name="connsiteX7" fmla="*/ 3990 w 10000"/>
              <a:gd name="connsiteY7" fmla="*/ 9117 h 10501"/>
              <a:gd name="connsiteX8" fmla="*/ 3265 w 10000"/>
              <a:gd name="connsiteY8" fmla="*/ 8395 h 10501"/>
              <a:gd name="connsiteX9" fmla="*/ 0 w 10000"/>
              <a:gd name="connsiteY9" fmla="*/ 4331 h 10501"/>
              <a:gd name="connsiteX10" fmla="*/ 5000 w 10000"/>
              <a:gd name="connsiteY10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5562 w 10000"/>
              <a:gd name="connsiteY4" fmla="*/ 9496 h 10501"/>
              <a:gd name="connsiteX5" fmla="*/ 4996 w 10000"/>
              <a:gd name="connsiteY5" fmla="*/ 10501 h 10501"/>
              <a:gd name="connsiteX6" fmla="*/ 4770 w 10000"/>
              <a:gd name="connsiteY6" fmla="*/ 9893 h 10501"/>
              <a:gd name="connsiteX7" fmla="*/ 3990 w 10000"/>
              <a:gd name="connsiteY7" fmla="*/ 9117 h 10501"/>
              <a:gd name="connsiteX8" fmla="*/ 3265 w 10000"/>
              <a:gd name="connsiteY8" fmla="*/ 8395 h 10501"/>
              <a:gd name="connsiteX9" fmla="*/ 0 w 10000"/>
              <a:gd name="connsiteY9" fmla="*/ 4331 h 10501"/>
              <a:gd name="connsiteX10" fmla="*/ 5000 w 10000"/>
              <a:gd name="connsiteY10" fmla="*/ 0 h 10501"/>
              <a:gd name="connsiteX0" fmla="*/ 5000 w 10000"/>
              <a:gd name="connsiteY0" fmla="*/ 0 h 10504"/>
              <a:gd name="connsiteX1" fmla="*/ 10000 w 10000"/>
              <a:gd name="connsiteY1" fmla="*/ 4331 h 10504"/>
              <a:gd name="connsiteX2" fmla="*/ 6747 w 10000"/>
              <a:gd name="connsiteY2" fmla="*/ 8389 h 10504"/>
              <a:gd name="connsiteX3" fmla="*/ 6016 w 10000"/>
              <a:gd name="connsiteY3" fmla="*/ 9117 h 10504"/>
              <a:gd name="connsiteX4" fmla="*/ 5562 w 10000"/>
              <a:gd name="connsiteY4" fmla="*/ 9496 h 10504"/>
              <a:gd name="connsiteX5" fmla="*/ 4996 w 10000"/>
              <a:gd name="connsiteY5" fmla="*/ 10501 h 10504"/>
              <a:gd name="connsiteX6" fmla="*/ 3990 w 10000"/>
              <a:gd name="connsiteY6" fmla="*/ 9117 h 10504"/>
              <a:gd name="connsiteX7" fmla="*/ 3265 w 10000"/>
              <a:gd name="connsiteY7" fmla="*/ 8395 h 10504"/>
              <a:gd name="connsiteX8" fmla="*/ 0 w 10000"/>
              <a:gd name="connsiteY8" fmla="*/ 4331 h 10504"/>
              <a:gd name="connsiteX9" fmla="*/ 5000 w 10000"/>
              <a:gd name="connsiteY9" fmla="*/ 0 h 10504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501">
                <a:moveTo>
                  <a:pt x="5000" y="0"/>
                </a:moveTo>
                <a:cubicBezTo>
                  <a:pt x="7757" y="0"/>
                  <a:pt x="10000" y="1938"/>
                  <a:pt x="10000" y="4331"/>
                </a:cubicBezTo>
                <a:cubicBezTo>
                  <a:pt x="10000" y="6190"/>
                  <a:pt x="8646" y="7776"/>
                  <a:pt x="6747" y="8389"/>
                </a:cubicBezTo>
                <a:lnTo>
                  <a:pt x="6016" y="9117"/>
                </a:lnTo>
                <a:cubicBezTo>
                  <a:pt x="5724" y="9469"/>
                  <a:pt x="5498" y="9606"/>
                  <a:pt x="4996" y="10501"/>
                </a:cubicBezTo>
                <a:cubicBezTo>
                  <a:pt x="4510" y="9625"/>
                  <a:pt x="4279" y="9468"/>
                  <a:pt x="3990" y="9117"/>
                </a:cubicBezTo>
                <a:lnTo>
                  <a:pt x="3265" y="8395"/>
                </a:lnTo>
                <a:cubicBezTo>
                  <a:pt x="1360" y="7782"/>
                  <a:pt x="0" y="6195"/>
                  <a:pt x="0" y="4331"/>
                </a:cubicBezTo>
                <a:cubicBezTo>
                  <a:pt x="0" y="1938"/>
                  <a:pt x="2237" y="0"/>
                  <a:pt x="500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652" name="Freeform 5"/>
          <p:cNvSpPr>
            <a:spLocks/>
          </p:cNvSpPr>
          <p:nvPr/>
        </p:nvSpPr>
        <p:spPr bwMode="auto">
          <a:xfrm>
            <a:off x="3145259" y="1226874"/>
            <a:ext cx="360040" cy="440525"/>
          </a:xfrm>
          <a:custGeom>
            <a:avLst/>
            <a:gdLst>
              <a:gd name="T0" fmla="*/ 827 w 1654"/>
              <a:gd name="T1" fmla="*/ 0 h 1918"/>
              <a:gd name="T2" fmla="*/ 1654 w 1654"/>
              <a:gd name="T3" fmla="*/ 827 h 1918"/>
              <a:gd name="T4" fmla="*/ 1116 w 1654"/>
              <a:gd name="T5" fmla="*/ 1602 h 1918"/>
              <a:gd name="T6" fmla="*/ 995 w 1654"/>
              <a:gd name="T7" fmla="*/ 1741 h 1918"/>
              <a:gd name="T8" fmla="*/ 870 w 1654"/>
              <a:gd name="T9" fmla="*/ 1884 h 1918"/>
              <a:gd name="T10" fmla="*/ 789 w 1654"/>
              <a:gd name="T11" fmla="*/ 1889 h 1918"/>
              <a:gd name="T12" fmla="*/ 660 w 1654"/>
              <a:gd name="T13" fmla="*/ 1741 h 1918"/>
              <a:gd name="T14" fmla="*/ 540 w 1654"/>
              <a:gd name="T15" fmla="*/ 1603 h 1918"/>
              <a:gd name="T16" fmla="*/ 0 w 1654"/>
              <a:gd name="T17" fmla="*/ 827 h 1918"/>
              <a:gd name="T18" fmla="*/ 827 w 1654"/>
              <a:gd name="T19" fmla="*/ 0 h 1918"/>
              <a:gd name="connsiteX0" fmla="*/ 5000 w 10000"/>
              <a:gd name="connsiteY0" fmla="*/ 0 h 9956"/>
              <a:gd name="connsiteX1" fmla="*/ 10000 w 10000"/>
              <a:gd name="connsiteY1" fmla="*/ 4312 h 9956"/>
              <a:gd name="connsiteX2" fmla="*/ 6747 w 10000"/>
              <a:gd name="connsiteY2" fmla="*/ 8352 h 9956"/>
              <a:gd name="connsiteX3" fmla="*/ 6016 w 10000"/>
              <a:gd name="connsiteY3" fmla="*/ 9077 h 9956"/>
              <a:gd name="connsiteX4" fmla="*/ 5260 w 10000"/>
              <a:gd name="connsiteY4" fmla="*/ 9823 h 9956"/>
              <a:gd name="connsiteX5" fmla="*/ 4987 w 10000"/>
              <a:gd name="connsiteY5" fmla="*/ 9947 h 9956"/>
              <a:gd name="connsiteX6" fmla="*/ 4770 w 10000"/>
              <a:gd name="connsiteY6" fmla="*/ 9849 h 9956"/>
              <a:gd name="connsiteX7" fmla="*/ 3990 w 10000"/>
              <a:gd name="connsiteY7" fmla="*/ 9077 h 9956"/>
              <a:gd name="connsiteX8" fmla="*/ 3265 w 10000"/>
              <a:gd name="connsiteY8" fmla="*/ 8358 h 9956"/>
              <a:gd name="connsiteX9" fmla="*/ 0 w 10000"/>
              <a:gd name="connsiteY9" fmla="*/ 4312 h 9956"/>
              <a:gd name="connsiteX10" fmla="*/ 5000 w 10000"/>
              <a:gd name="connsiteY10" fmla="*/ 0 h 9956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5260 w 10000"/>
              <a:gd name="connsiteY4" fmla="*/ 9866 h 10501"/>
              <a:gd name="connsiteX5" fmla="*/ 4996 w 10000"/>
              <a:gd name="connsiteY5" fmla="*/ 10501 h 10501"/>
              <a:gd name="connsiteX6" fmla="*/ 4770 w 10000"/>
              <a:gd name="connsiteY6" fmla="*/ 9893 h 10501"/>
              <a:gd name="connsiteX7" fmla="*/ 3990 w 10000"/>
              <a:gd name="connsiteY7" fmla="*/ 9117 h 10501"/>
              <a:gd name="connsiteX8" fmla="*/ 3265 w 10000"/>
              <a:gd name="connsiteY8" fmla="*/ 8395 h 10501"/>
              <a:gd name="connsiteX9" fmla="*/ 0 w 10000"/>
              <a:gd name="connsiteY9" fmla="*/ 4331 h 10501"/>
              <a:gd name="connsiteX10" fmla="*/ 5000 w 10000"/>
              <a:gd name="connsiteY10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5562 w 10000"/>
              <a:gd name="connsiteY4" fmla="*/ 9496 h 10501"/>
              <a:gd name="connsiteX5" fmla="*/ 4996 w 10000"/>
              <a:gd name="connsiteY5" fmla="*/ 10501 h 10501"/>
              <a:gd name="connsiteX6" fmla="*/ 4770 w 10000"/>
              <a:gd name="connsiteY6" fmla="*/ 9893 h 10501"/>
              <a:gd name="connsiteX7" fmla="*/ 3990 w 10000"/>
              <a:gd name="connsiteY7" fmla="*/ 9117 h 10501"/>
              <a:gd name="connsiteX8" fmla="*/ 3265 w 10000"/>
              <a:gd name="connsiteY8" fmla="*/ 8395 h 10501"/>
              <a:gd name="connsiteX9" fmla="*/ 0 w 10000"/>
              <a:gd name="connsiteY9" fmla="*/ 4331 h 10501"/>
              <a:gd name="connsiteX10" fmla="*/ 5000 w 10000"/>
              <a:gd name="connsiteY10" fmla="*/ 0 h 10501"/>
              <a:gd name="connsiteX0" fmla="*/ 5000 w 10000"/>
              <a:gd name="connsiteY0" fmla="*/ 0 h 10504"/>
              <a:gd name="connsiteX1" fmla="*/ 10000 w 10000"/>
              <a:gd name="connsiteY1" fmla="*/ 4331 h 10504"/>
              <a:gd name="connsiteX2" fmla="*/ 6747 w 10000"/>
              <a:gd name="connsiteY2" fmla="*/ 8389 h 10504"/>
              <a:gd name="connsiteX3" fmla="*/ 6016 w 10000"/>
              <a:gd name="connsiteY3" fmla="*/ 9117 h 10504"/>
              <a:gd name="connsiteX4" fmla="*/ 5562 w 10000"/>
              <a:gd name="connsiteY4" fmla="*/ 9496 h 10504"/>
              <a:gd name="connsiteX5" fmla="*/ 4996 w 10000"/>
              <a:gd name="connsiteY5" fmla="*/ 10501 h 10504"/>
              <a:gd name="connsiteX6" fmla="*/ 3990 w 10000"/>
              <a:gd name="connsiteY6" fmla="*/ 9117 h 10504"/>
              <a:gd name="connsiteX7" fmla="*/ 3265 w 10000"/>
              <a:gd name="connsiteY7" fmla="*/ 8395 h 10504"/>
              <a:gd name="connsiteX8" fmla="*/ 0 w 10000"/>
              <a:gd name="connsiteY8" fmla="*/ 4331 h 10504"/>
              <a:gd name="connsiteX9" fmla="*/ 5000 w 10000"/>
              <a:gd name="connsiteY9" fmla="*/ 0 h 10504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  <a:gd name="connsiteX0" fmla="*/ 5000 w 10000"/>
              <a:gd name="connsiteY0" fmla="*/ 0 h 10501"/>
              <a:gd name="connsiteX1" fmla="*/ 10000 w 10000"/>
              <a:gd name="connsiteY1" fmla="*/ 4331 h 10501"/>
              <a:gd name="connsiteX2" fmla="*/ 6747 w 10000"/>
              <a:gd name="connsiteY2" fmla="*/ 8389 h 10501"/>
              <a:gd name="connsiteX3" fmla="*/ 6016 w 10000"/>
              <a:gd name="connsiteY3" fmla="*/ 9117 h 10501"/>
              <a:gd name="connsiteX4" fmla="*/ 4996 w 10000"/>
              <a:gd name="connsiteY4" fmla="*/ 10501 h 10501"/>
              <a:gd name="connsiteX5" fmla="*/ 3990 w 10000"/>
              <a:gd name="connsiteY5" fmla="*/ 9117 h 10501"/>
              <a:gd name="connsiteX6" fmla="*/ 3265 w 10000"/>
              <a:gd name="connsiteY6" fmla="*/ 8395 h 10501"/>
              <a:gd name="connsiteX7" fmla="*/ 0 w 10000"/>
              <a:gd name="connsiteY7" fmla="*/ 4331 h 10501"/>
              <a:gd name="connsiteX8" fmla="*/ 5000 w 10000"/>
              <a:gd name="connsiteY8" fmla="*/ 0 h 1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501">
                <a:moveTo>
                  <a:pt x="5000" y="0"/>
                </a:moveTo>
                <a:cubicBezTo>
                  <a:pt x="7757" y="0"/>
                  <a:pt x="10000" y="1938"/>
                  <a:pt x="10000" y="4331"/>
                </a:cubicBezTo>
                <a:cubicBezTo>
                  <a:pt x="10000" y="6190"/>
                  <a:pt x="8646" y="7776"/>
                  <a:pt x="6747" y="8389"/>
                </a:cubicBezTo>
                <a:lnTo>
                  <a:pt x="6016" y="9117"/>
                </a:lnTo>
                <a:cubicBezTo>
                  <a:pt x="5724" y="9469"/>
                  <a:pt x="5498" y="9606"/>
                  <a:pt x="4996" y="10501"/>
                </a:cubicBezTo>
                <a:cubicBezTo>
                  <a:pt x="4510" y="9625"/>
                  <a:pt x="4279" y="9468"/>
                  <a:pt x="3990" y="9117"/>
                </a:cubicBezTo>
                <a:lnTo>
                  <a:pt x="3265" y="8395"/>
                </a:lnTo>
                <a:cubicBezTo>
                  <a:pt x="1360" y="7782"/>
                  <a:pt x="0" y="6195"/>
                  <a:pt x="0" y="4331"/>
                </a:cubicBezTo>
                <a:cubicBezTo>
                  <a:pt x="0" y="1938"/>
                  <a:pt x="2237" y="0"/>
                  <a:pt x="500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657" name="TextBox 7"/>
          <p:cNvSpPr>
            <a:spLocks noChangeArrowheads="1"/>
          </p:cNvSpPr>
          <p:nvPr/>
        </p:nvSpPr>
        <p:spPr bwMode="auto">
          <a:xfrm>
            <a:off x="5050176" y="1729971"/>
            <a:ext cx="306363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opencv</a:t>
            </a: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智能换脸相机</a:t>
            </a:r>
          </a:p>
        </p:txBody>
      </p:sp>
      <p:cxnSp>
        <p:nvCxnSpPr>
          <p:cNvPr id="658" name="直接连接符 657"/>
          <p:cNvCxnSpPr/>
          <p:nvPr/>
        </p:nvCxnSpPr>
        <p:spPr>
          <a:xfrm>
            <a:off x="5089475" y="2996952"/>
            <a:ext cx="2952328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2" name="组合 661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66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65" name="组合 664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66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8" name="TextBox 66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62F6BE-C590-4F52-A9A3-2C5CE63F3662}"/>
              </a:ext>
            </a:extLst>
          </p:cNvPr>
          <p:cNvSpPr/>
          <p:nvPr/>
        </p:nvSpPr>
        <p:spPr>
          <a:xfrm>
            <a:off x="8473851" y="4595726"/>
            <a:ext cx="4104456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06017117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高佳灏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06017102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沈颖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06017228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张轩</a:t>
            </a:r>
          </a:p>
        </p:txBody>
      </p:sp>
    </p:spTree>
    <p:extLst>
      <p:ext uri="{BB962C8B-B14F-4D97-AF65-F5344CB8AC3E}">
        <p14:creationId xmlns:p14="http://schemas.microsoft.com/office/powerpoint/2010/main" val="12724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文本框 9"/>
          <p:cNvSpPr txBox="1"/>
          <p:nvPr/>
        </p:nvSpPr>
        <p:spPr>
          <a:xfrm>
            <a:off x="985019" y="188640"/>
            <a:ext cx="331236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项目开发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困难及解决方法</a:t>
            </a:r>
          </a:p>
        </p:txBody>
      </p:sp>
      <p:sp>
        <p:nvSpPr>
          <p:cNvPr id="9" name="六边形 8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6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六边形 18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"/>
          <p:cNvSpPr/>
          <p:nvPr/>
        </p:nvSpPr>
        <p:spPr>
          <a:xfrm>
            <a:off x="-31750" y="1586780"/>
            <a:ext cx="12189024" cy="2852763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482568" y="1844824"/>
            <a:ext cx="4968552" cy="250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在设计人机交互界面时，</a:t>
            </a: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tkinter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由于其局限性仅仅支持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gif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格式的图片，而且插入图片也是弹出窗口的形式出现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解决方法：利用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python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自带的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PIL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库对不同格式的图像进行处理；利用</a:t>
            </a: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tkinter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的</a:t>
            </a: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tkinter.entry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()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函数可以直接插入图片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5578" y="1844824"/>
            <a:ext cx="5374347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进行人脸检测的时候，容易出现人脸肤色以及角度的问题导致最终效果不是很好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解决方法：对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的人脸区域计算出来的掩膜区域进行直方图匹配的方法进行调整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8687260-7BCF-4B5E-86D0-B8488891718C}"/>
              </a:ext>
            </a:extLst>
          </p:cNvPr>
          <p:cNvCxnSpPr>
            <a:cxnSpLocks/>
          </p:cNvCxnSpPr>
          <p:nvPr/>
        </p:nvCxnSpPr>
        <p:spPr>
          <a:xfrm flipV="1">
            <a:off x="5809555" y="1586780"/>
            <a:ext cx="0" cy="285276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33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任意多边形 11"/>
          <p:cNvSpPr/>
          <p:nvPr/>
        </p:nvSpPr>
        <p:spPr>
          <a:xfrm>
            <a:off x="1476400" y="0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202A36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20" name="文本框 18"/>
          <p:cNvSpPr txBox="1"/>
          <p:nvPr/>
        </p:nvSpPr>
        <p:spPr>
          <a:xfrm>
            <a:off x="2118425" y="1097352"/>
            <a:ext cx="196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 4"/>
          <p:cNvSpPr txBox="1">
            <a:spLocks/>
          </p:cNvSpPr>
          <p:nvPr/>
        </p:nvSpPr>
        <p:spPr>
          <a:xfrm>
            <a:off x="6961683" y="3747604"/>
            <a:ext cx="288032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153423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弧形 52"/>
          <p:cNvSpPr/>
          <p:nvPr/>
        </p:nvSpPr>
        <p:spPr>
          <a:xfrm rot="8155962">
            <a:off x="1963074" y="722753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5" name="椭圆 54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7" name="椭圆 56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8" name="椭圆 57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9" name="椭圆 58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0" name="椭圆 59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1" name="椭圆 60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9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文本框 9"/>
          <p:cNvSpPr txBox="1"/>
          <p:nvPr/>
        </p:nvSpPr>
        <p:spPr>
          <a:xfrm>
            <a:off x="985019" y="188640"/>
            <a:ext cx="216024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项目成果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交互界面</a:t>
            </a:r>
          </a:p>
        </p:txBody>
      </p:sp>
      <p:sp>
        <p:nvSpPr>
          <p:cNvPr id="9" name="六边形 8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41003" y="534889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6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六边形 1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616682-5114-4A16-A207-BEDD62460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937" y="980728"/>
            <a:ext cx="5031650" cy="52637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ABFA45-9A9C-4B21-A312-975A0A1EA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455" y="980728"/>
            <a:ext cx="5031650" cy="52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文本框 9"/>
          <p:cNvSpPr txBox="1"/>
          <p:nvPr/>
        </p:nvSpPr>
        <p:spPr>
          <a:xfrm>
            <a:off x="985019" y="188640"/>
            <a:ext cx="230425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项目成果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换脸展示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841003" y="534889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6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六边形 1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2D0448-6988-4A26-86BD-9B4F76EBA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99" y="2210172"/>
            <a:ext cx="3318930" cy="186689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AB512C0-D6E8-4D00-A791-CA2555EC7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647" y="2210170"/>
            <a:ext cx="3318934" cy="1866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ED58F4A-A8A3-40B5-8EA1-354170E52984}"/>
              </a:ext>
            </a:extLst>
          </p:cNvPr>
          <p:cNvSpPr txBox="1"/>
          <p:nvPr/>
        </p:nvSpPr>
        <p:spPr>
          <a:xfrm>
            <a:off x="3472032" y="4285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3204D4-CB65-4642-92B5-8F2AA921B87D}"/>
              </a:ext>
            </a:extLst>
          </p:cNvPr>
          <p:cNvSpPr txBox="1"/>
          <p:nvPr/>
        </p:nvSpPr>
        <p:spPr>
          <a:xfrm>
            <a:off x="8401843" y="4285893"/>
            <a:ext cx="298350" cy="45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027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文本框 9"/>
          <p:cNvSpPr txBox="1"/>
          <p:nvPr/>
        </p:nvSpPr>
        <p:spPr>
          <a:xfrm>
            <a:off x="985019" y="188640"/>
            <a:ext cx="230425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项目成果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换脸展示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841003" y="534889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6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六边形 1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772F3E3-22C4-47C2-BCD8-E5A99A090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88" y="1398223"/>
            <a:ext cx="3332403" cy="188626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5BE7813-44CA-48A5-81F9-1C0224AED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99" y="1772816"/>
            <a:ext cx="2381250" cy="35718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C50FABD-1BC0-41D5-AB8D-65F89DEAB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88" y="3833094"/>
            <a:ext cx="3332403" cy="187220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175D9AD-20FC-4179-871C-DBD5D111CBC7}"/>
              </a:ext>
            </a:extLst>
          </p:cNvPr>
          <p:cNvSpPr txBox="1"/>
          <p:nvPr/>
        </p:nvSpPr>
        <p:spPr>
          <a:xfrm>
            <a:off x="3580661" y="340822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B29BDE-362D-42A3-8356-C0DDB7B7203C}"/>
              </a:ext>
            </a:extLst>
          </p:cNvPr>
          <p:cNvSpPr txBox="1"/>
          <p:nvPr/>
        </p:nvSpPr>
        <p:spPr>
          <a:xfrm>
            <a:off x="3702284" y="584364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FACD1B-9874-41EB-8E18-3467DA5D3D3E}"/>
              </a:ext>
            </a:extLst>
          </p:cNvPr>
          <p:cNvSpPr txBox="1"/>
          <p:nvPr/>
        </p:nvSpPr>
        <p:spPr>
          <a:xfrm>
            <a:off x="8185819" y="5517232"/>
            <a:ext cx="2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86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文本框 9"/>
          <p:cNvSpPr txBox="1"/>
          <p:nvPr/>
        </p:nvSpPr>
        <p:spPr>
          <a:xfrm>
            <a:off x="985019" y="188640"/>
            <a:ext cx="230425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项目成果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换脸展示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841003" y="534889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6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六边形 1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87400D-B3D4-4C33-A794-73AB5343D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25" y="2204864"/>
            <a:ext cx="3314700" cy="1866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881CAE-4977-4220-93CA-DCFACD3E7C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95" y="2187352"/>
            <a:ext cx="3314700" cy="1866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0102767-39F0-4473-8A5E-FCCF209178D0}"/>
              </a:ext>
            </a:extLst>
          </p:cNvPr>
          <p:cNvSpPr txBox="1"/>
          <p:nvPr/>
        </p:nvSpPr>
        <p:spPr>
          <a:xfrm>
            <a:off x="3145259" y="420808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6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34D027-A566-42AF-B20C-484ABF7CCD12}"/>
              </a:ext>
            </a:extLst>
          </p:cNvPr>
          <p:cNvSpPr txBox="1"/>
          <p:nvPr/>
        </p:nvSpPr>
        <p:spPr>
          <a:xfrm>
            <a:off x="8077809" y="414734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883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文本框 9"/>
          <p:cNvSpPr txBox="1"/>
          <p:nvPr/>
        </p:nvSpPr>
        <p:spPr>
          <a:xfrm>
            <a:off x="985019" y="188640"/>
            <a:ext cx="230425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项目成果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换脸展示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841003" y="534889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6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六边形 1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DB945AB-4A19-44C6-B8FD-81C74399B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47" y="1412776"/>
            <a:ext cx="2150900" cy="38243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461F70A-0500-4828-BF0C-F9B2845514AB}"/>
              </a:ext>
            </a:extLst>
          </p:cNvPr>
          <p:cNvSpPr txBox="1"/>
          <p:nvPr/>
        </p:nvSpPr>
        <p:spPr>
          <a:xfrm>
            <a:off x="6097587" y="55172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919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文本框 9"/>
          <p:cNvSpPr txBox="1"/>
          <p:nvPr/>
        </p:nvSpPr>
        <p:spPr>
          <a:xfrm>
            <a:off x="985019" y="188640"/>
            <a:ext cx="230425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项目成果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换脸展示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841003" y="534889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6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六边形 1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AFE3DC-0822-4DD2-B44A-B0BB1C444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24" y="1700808"/>
            <a:ext cx="4301441" cy="309853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8BD1313-CAE2-4424-BDAE-8BC2C90D62A4}"/>
              </a:ext>
            </a:extLst>
          </p:cNvPr>
          <p:cNvSpPr txBox="1"/>
          <p:nvPr/>
        </p:nvSpPr>
        <p:spPr>
          <a:xfrm>
            <a:off x="5858767" y="514230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772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文本框 9"/>
          <p:cNvSpPr txBox="1"/>
          <p:nvPr/>
        </p:nvSpPr>
        <p:spPr>
          <a:xfrm>
            <a:off x="985019" y="188640"/>
            <a:ext cx="230425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项目成果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换脸展示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841003" y="534889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6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六边形 1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3CC65A2-CB6C-483E-9BD2-4A691544B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18" y="1556792"/>
            <a:ext cx="2561383" cy="3048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ECB3E16-2ACF-4CC7-B38A-C105FB14A76B}"/>
              </a:ext>
            </a:extLst>
          </p:cNvPr>
          <p:cNvSpPr txBox="1"/>
          <p:nvPr/>
        </p:nvSpPr>
        <p:spPr>
          <a:xfrm>
            <a:off x="5732655" y="472514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646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任意多边形 11"/>
          <p:cNvSpPr/>
          <p:nvPr/>
        </p:nvSpPr>
        <p:spPr>
          <a:xfrm>
            <a:off x="1476400" y="0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202A36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20" name="文本框 18"/>
          <p:cNvSpPr txBox="1"/>
          <p:nvPr/>
        </p:nvSpPr>
        <p:spPr>
          <a:xfrm>
            <a:off x="2118425" y="1097352"/>
            <a:ext cx="196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 4"/>
          <p:cNvSpPr txBox="1">
            <a:spLocks/>
          </p:cNvSpPr>
          <p:nvPr/>
        </p:nvSpPr>
        <p:spPr>
          <a:xfrm>
            <a:off x="6961683" y="3747604"/>
            <a:ext cx="288032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153423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弧形 52"/>
          <p:cNvSpPr/>
          <p:nvPr/>
        </p:nvSpPr>
        <p:spPr>
          <a:xfrm rot="8155962">
            <a:off x="1963074" y="722753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5" name="椭圆 54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7" name="椭圆 56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8" name="椭圆 57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9" name="椭圆 58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0" name="椭圆 59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1" name="椭圆 60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0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等腰三角形 18"/>
          <p:cNvSpPr/>
          <p:nvPr/>
        </p:nvSpPr>
        <p:spPr>
          <a:xfrm rot="10800000">
            <a:off x="-455141" y="-27384"/>
            <a:ext cx="13126262" cy="1656183"/>
          </a:xfrm>
          <a:prstGeom prst="triangle">
            <a:avLst/>
          </a:prstGeom>
          <a:solidFill>
            <a:schemeClr val="bg1">
              <a:lumMod val="75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endCxn id="24" idx="0"/>
          </p:cNvCxnSpPr>
          <p:nvPr/>
        </p:nvCxnSpPr>
        <p:spPr>
          <a:xfrm>
            <a:off x="6097587" y="1317846"/>
            <a:ext cx="1" cy="81112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492854" y="220486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8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项目简介</a:t>
            </a:r>
            <a:endParaRPr lang="zh-CN" altLang="zh-CN" kern="1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097587" y="2708920"/>
            <a:ext cx="0" cy="64807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4"/>
          <p:cNvSpPr/>
          <p:nvPr/>
        </p:nvSpPr>
        <p:spPr>
          <a:xfrm>
            <a:off x="5784359" y="2128967"/>
            <a:ext cx="626458" cy="62923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31" name="Oval 4"/>
          <p:cNvSpPr/>
          <p:nvPr/>
        </p:nvSpPr>
        <p:spPr>
          <a:xfrm>
            <a:off x="5784359" y="3341568"/>
            <a:ext cx="626458" cy="62923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33" name="矩形 32"/>
          <p:cNvSpPr/>
          <p:nvPr/>
        </p:nvSpPr>
        <p:spPr>
          <a:xfrm>
            <a:off x="4081363" y="340983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defRPr/>
            </a:pPr>
            <a:r>
              <a:rPr lang="zh-CN" altLang="en-US" sz="28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项目开发</a:t>
            </a:r>
            <a:endParaRPr lang="zh-CN" altLang="zh-CN" kern="1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097587" y="3933056"/>
            <a:ext cx="0" cy="64807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4"/>
          <p:cNvSpPr/>
          <p:nvPr/>
        </p:nvSpPr>
        <p:spPr>
          <a:xfrm>
            <a:off x="5784359" y="4527962"/>
            <a:ext cx="626458" cy="62923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41" name="矩形 40"/>
          <p:cNvSpPr/>
          <p:nvPr/>
        </p:nvSpPr>
        <p:spPr>
          <a:xfrm>
            <a:off x="6492854" y="456196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defRPr/>
            </a:pPr>
            <a:r>
              <a:rPr lang="zh-CN" altLang="en-US" sz="28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项目成果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6097587" y="5157192"/>
            <a:ext cx="0" cy="64807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"/>
          <p:cNvSpPr/>
          <p:nvPr/>
        </p:nvSpPr>
        <p:spPr>
          <a:xfrm>
            <a:off x="5784359" y="5680090"/>
            <a:ext cx="626458" cy="629230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45" name="矩形 44"/>
          <p:cNvSpPr/>
          <p:nvPr/>
        </p:nvSpPr>
        <p:spPr>
          <a:xfrm>
            <a:off x="4081363" y="57861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defRPr/>
            </a:pPr>
            <a:r>
              <a:rPr lang="zh-CN" altLang="en-US" sz="28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项目分工</a:t>
            </a:r>
            <a:endParaRPr lang="en-US" altLang="zh-CN" sz="28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0" name="等腰三角形 19"/>
          <p:cNvSpPr/>
          <p:nvPr/>
        </p:nvSpPr>
        <p:spPr>
          <a:xfrm rot="10800000">
            <a:off x="0" y="-423"/>
            <a:ext cx="12193588" cy="1538505"/>
          </a:xfrm>
          <a:prstGeom prst="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45"/>
          <p:cNvSpPr>
            <a:spLocks/>
          </p:cNvSpPr>
          <p:nvPr/>
        </p:nvSpPr>
        <p:spPr bwMode="auto">
          <a:xfrm>
            <a:off x="2325717" y="188640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目     录</a:t>
            </a:r>
            <a:endParaRPr lang="en-US" altLang="zh-CN" sz="3600" b="1" dirty="0">
              <a:solidFill>
                <a:srgbClr val="C00000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项目分工</a:t>
            </a:r>
          </a:p>
        </p:txBody>
      </p:sp>
      <p:sp>
        <p:nvSpPr>
          <p:cNvPr id="9" name="六边形 8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6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六边形 18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1633091" y="1268760"/>
            <a:ext cx="9325036" cy="36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高佳灏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开发环境搭建，换脸功能的实现，人机交互界面的设计，整合代码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沈颖</a:t>
            </a:r>
            <a:endParaRPr lang="en-US" altLang="zh-CN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sym typeface="微软雅黑" pitchFamily="34" charset="-122"/>
              </a:rPr>
              <a:t>人脸识别功能的实现，报告编写，制作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sym typeface="微软雅黑" pitchFamily="34" charset="-122"/>
              </a:rPr>
              <a:t>PPT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sym typeface="微软雅黑" pitchFamily="34" charset="-122"/>
              </a:rPr>
              <a:t>，演示素材的搜集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张轩</a:t>
            </a:r>
            <a:endParaRPr lang="en-US" altLang="zh-CN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sym typeface="微软雅黑" pitchFamily="34" charset="-122"/>
              </a:rPr>
              <a:t>人机交互界面的设计，开发环境的搭建，演示素材的搜集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249240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3092" y="1700808"/>
            <a:ext cx="12241359" cy="3601229"/>
          </a:xfrm>
          <a:prstGeom prst="rect">
            <a:avLst/>
          </a:prstGeom>
          <a:solidFill>
            <a:srgbClr val="202A36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-23093" y="1917661"/>
            <a:ext cx="12241360" cy="3123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3093" y="2061677"/>
            <a:ext cx="12241360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7"/>
          <p:cNvSpPr>
            <a:spLocks noChangeArrowheads="1"/>
          </p:cNvSpPr>
          <p:nvPr/>
        </p:nvSpPr>
        <p:spPr bwMode="auto">
          <a:xfrm>
            <a:off x="3361283" y="3062238"/>
            <a:ext cx="54719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谢谢聆听</a:t>
            </a: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3505299" y="2785819"/>
            <a:ext cx="51119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THANK YOU FOR YOUR LISTENING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741368"/>
            <a:ext cx="12195175" cy="1166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9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任意多边形 11"/>
          <p:cNvSpPr/>
          <p:nvPr/>
        </p:nvSpPr>
        <p:spPr>
          <a:xfrm>
            <a:off x="1476400" y="0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202A36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20" name="文本框 18"/>
          <p:cNvSpPr txBox="1"/>
          <p:nvPr/>
        </p:nvSpPr>
        <p:spPr>
          <a:xfrm>
            <a:off x="2118425" y="1097352"/>
            <a:ext cx="196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 4"/>
          <p:cNvSpPr txBox="1">
            <a:spLocks/>
          </p:cNvSpPr>
          <p:nvPr/>
        </p:nvSpPr>
        <p:spPr>
          <a:xfrm>
            <a:off x="6961683" y="3747604"/>
            <a:ext cx="288032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153423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弧形 52"/>
          <p:cNvSpPr/>
          <p:nvPr/>
        </p:nvSpPr>
        <p:spPr>
          <a:xfrm rot="8155962">
            <a:off x="1963074" y="722753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5" name="椭圆 54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7" name="椭圆 56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8" name="椭圆 57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9" name="椭圆 58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0" name="椭圆 59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1" name="椭圆 60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0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文本框 9"/>
          <p:cNvSpPr txBox="1"/>
          <p:nvPr/>
        </p:nvSpPr>
        <p:spPr>
          <a:xfrm>
            <a:off x="985019" y="188640"/>
            <a:ext cx="273630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——AI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换脸背景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6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六边形 1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 bwMode="auto">
          <a:xfrm>
            <a:off x="7390805" y="1403006"/>
            <a:ext cx="2016224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换脸背景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177707" y="1838748"/>
            <a:ext cx="2376264" cy="0"/>
          </a:xfrm>
          <a:prstGeom prst="line">
            <a:avLst/>
          </a:prstGeom>
          <a:ln w="19050"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951041" y="1989204"/>
            <a:ext cx="5331121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众所周知，人脸互换是近年来计算机视觉领域的大热应用，人脸互换一般可以用于视频合成、提供隐私服务、肖像更换或者其他有创新性的应用，但同时也会带来一些隐患，</a:t>
            </a:r>
            <a:r>
              <a:rPr lang="en-US" altLang="zh-CN" sz="20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换脸技术的发展甚至可以达到以假乱真的地步，会出现像</a:t>
            </a:r>
            <a:r>
              <a:rPr lang="en-US" altLang="zh-CN" sz="20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换脸造假视频这样的例子。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7968B91-78B5-4EC2-9EC0-176F91FB5F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78536" y="28894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9C94B96-84EC-4ADB-99C0-DEB86E9848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30936" y="30418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84F581-BFEC-47CB-B090-EAB94349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71" y="1628800"/>
            <a:ext cx="5136118" cy="295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80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文本框 9"/>
          <p:cNvSpPr txBox="1"/>
          <p:nvPr/>
        </p:nvSpPr>
        <p:spPr>
          <a:xfrm>
            <a:off x="985019" y="188640"/>
            <a:ext cx="273630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项目简介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设计概述</a:t>
            </a:r>
          </a:p>
        </p:txBody>
      </p:sp>
      <p:sp>
        <p:nvSpPr>
          <p:cNvPr id="9" name="六边形 8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6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六边形 1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 bwMode="auto">
          <a:xfrm>
            <a:off x="7295874" y="1699859"/>
            <a:ext cx="1656184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设计概述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935834" y="2144650"/>
            <a:ext cx="2376264" cy="0"/>
          </a:xfrm>
          <a:prstGeom prst="line">
            <a:avLst/>
          </a:prstGeom>
          <a:ln w="19050"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089131" y="2144650"/>
            <a:ext cx="206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202A36"/>
                </a:solidFill>
                <a:latin typeface="Calibri"/>
                <a:ea typeface="宋体" panose="02010600030101010101" pitchFamily="2" charset="-122"/>
              </a:rPr>
              <a:t>Design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Introduction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02A36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83957" y="2571344"/>
            <a:ext cx="4301440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本作品是一款基于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opencv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的智能换脸相机，具有灵活的功能。在交互界面上分别选取两张单人照片即可交换两个人的面部特征，达到预期的效果。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7968B91-78B5-4EC2-9EC0-176F91FB5F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78536" y="34716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9C94B96-84EC-4ADB-99C0-DEB86E9848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30936" y="36240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199520-2686-4155-BA51-F373F9CC5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96" y="882113"/>
            <a:ext cx="4032448" cy="25193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3B89EB-D857-496D-879D-00E6FA3E3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96" y="3928811"/>
            <a:ext cx="4013672" cy="257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文本框 9"/>
          <p:cNvSpPr txBox="1"/>
          <p:nvPr/>
        </p:nvSpPr>
        <p:spPr>
          <a:xfrm>
            <a:off x="985019" y="188640"/>
            <a:ext cx="273630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预期目标</a:t>
            </a:r>
          </a:p>
        </p:txBody>
      </p:sp>
      <p:sp>
        <p:nvSpPr>
          <p:cNvPr id="9" name="六边形 8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6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六边形 18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531396" y="1806430"/>
            <a:ext cx="4998239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23454" y="1406320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CF883-8A88-4D7D-8823-AFF5FD8A52AC}"/>
              </a:ext>
            </a:extLst>
          </p:cNvPr>
          <p:cNvSpPr/>
          <p:nvPr/>
        </p:nvSpPr>
        <p:spPr>
          <a:xfrm>
            <a:off x="1129035" y="822889"/>
            <a:ext cx="1415754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预期目标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39">
            <a:extLst>
              <a:ext uri="{FF2B5EF4-FFF2-40B4-BE49-F238E27FC236}">
                <a16:creationId xmlns:a16="http://schemas.microsoft.com/office/drawing/2014/main" id="{8BC62847-7DCF-4382-9613-D15ED6E1827E}"/>
              </a:ext>
            </a:extLst>
          </p:cNvPr>
          <p:cNvSpPr txBox="1"/>
          <p:nvPr/>
        </p:nvSpPr>
        <p:spPr>
          <a:xfrm>
            <a:off x="1521320" y="1362508"/>
            <a:ext cx="5142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完成提取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的面部特征交换到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的人脸的目标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FEE909E-CB0F-45FD-A68B-9AC1DA95CDC1}"/>
              </a:ext>
            </a:extLst>
          </p:cNvPr>
          <p:cNvCxnSpPr>
            <a:cxnSpLocks/>
          </p:cNvCxnSpPr>
          <p:nvPr/>
        </p:nvCxnSpPr>
        <p:spPr>
          <a:xfrm flipH="1">
            <a:off x="1537077" y="2348880"/>
            <a:ext cx="3408382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3">
            <a:extLst>
              <a:ext uri="{FF2B5EF4-FFF2-40B4-BE49-F238E27FC236}">
                <a16:creationId xmlns:a16="http://schemas.microsoft.com/office/drawing/2014/main" id="{D2BE0D91-B2AC-488D-B170-3D67C53C9BD0}"/>
              </a:ext>
            </a:extLst>
          </p:cNvPr>
          <p:cNvSpPr txBox="1"/>
          <p:nvPr/>
        </p:nvSpPr>
        <p:spPr>
          <a:xfrm>
            <a:off x="1129135" y="1948770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</a:p>
        </p:txBody>
      </p:sp>
      <p:sp>
        <p:nvSpPr>
          <p:cNvPr id="65" name="TextBox 39">
            <a:extLst>
              <a:ext uri="{FF2B5EF4-FFF2-40B4-BE49-F238E27FC236}">
                <a16:creationId xmlns:a16="http://schemas.microsoft.com/office/drawing/2014/main" id="{BA7BFD74-B650-4B39-BF85-9E12E661EFAF}"/>
              </a:ext>
            </a:extLst>
          </p:cNvPr>
          <p:cNvSpPr txBox="1"/>
          <p:nvPr/>
        </p:nvSpPr>
        <p:spPr>
          <a:xfrm>
            <a:off x="1531395" y="2477806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完成项目交互界面的设计，美化界面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B17BAFD-80B4-49DE-8F0D-43B1698A2DC0}"/>
              </a:ext>
            </a:extLst>
          </p:cNvPr>
          <p:cNvCxnSpPr>
            <a:cxnSpLocks/>
          </p:cNvCxnSpPr>
          <p:nvPr/>
        </p:nvCxnSpPr>
        <p:spPr>
          <a:xfrm flipH="1">
            <a:off x="1536977" y="2877916"/>
            <a:ext cx="4200570" cy="1509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33">
            <a:extLst>
              <a:ext uri="{FF2B5EF4-FFF2-40B4-BE49-F238E27FC236}">
                <a16:creationId xmlns:a16="http://schemas.microsoft.com/office/drawing/2014/main" id="{7F8A1589-100B-4827-B407-2C3D6471A85F}"/>
              </a:ext>
            </a:extLst>
          </p:cNvPr>
          <p:cNvSpPr txBox="1"/>
          <p:nvPr/>
        </p:nvSpPr>
        <p:spPr>
          <a:xfrm>
            <a:off x="1129035" y="2492896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</a:p>
        </p:txBody>
      </p:sp>
      <p:sp>
        <p:nvSpPr>
          <p:cNvPr id="68" name="TextBox 39">
            <a:extLst>
              <a:ext uri="{FF2B5EF4-FFF2-40B4-BE49-F238E27FC236}">
                <a16:creationId xmlns:a16="http://schemas.microsoft.com/office/drawing/2014/main" id="{EA190A43-A081-4E91-BDFD-944A71E7F775}"/>
              </a:ext>
            </a:extLst>
          </p:cNvPr>
          <p:cNvSpPr txBox="1"/>
          <p:nvPr/>
        </p:nvSpPr>
        <p:spPr>
          <a:xfrm>
            <a:off x="1521320" y="1921847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完成双人合照进行换脸的目标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985A9283-7C30-4231-9819-51A9E4335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67643"/>
              </p:ext>
            </p:extLst>
          </p:nvPr>
        </p:nvGraphicFramePr>
        <p:xfrm>
          <a:off x="2245815" y="3107095"/>
          <a:ext cx="759618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176">
                  <a:extLst>
                    <a:ext uri="{9D8B030D-6E8A-4147-A177-3AD203B41FA5}">
                      <a16:colId xmlns:a16="http://schemas.microsoft.com/office/drawing/2014/main" val="3135713183"/>
                    </a:ext>
                  </a:extLst>
                </a:gridCol>
                <a:gridCol w="3818012">
                  <a:extLst>
                    <a:ext uri="{9D8B030D-6E8A-4147-A177-3AD203B41FA5}">
                      <a16:colId xmlns:a16="http://schemas.microsoft.com/office/drawing/2014/main" val="1748135345"/>
                    </a:ext>
                  </a:extLst>
                </a:gridCol>
              </a:tblGrid>
              <a:tr h="328876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时间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内容安排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19398"/>
                  </a:ext>
                </a:extLst>
              </a:tr>
              <a:tr h="328876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第一周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课题选题，调研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17231"/>
                  </a:ext>
                </a:extLst>
              </a:tr>
              <a:tr h="328876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第二周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搜集资料，确定方案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505507"/>
                  </a:ext>
                </a:extLst>
              </a:tr>
              <a:tr h="328876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第三周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换脸功能的实现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33243"/>
                  </a:ext>
                </a:extLst>
              </a:tr>
              <a:tr h="328876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第四周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美颜功能的实现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60158"/>
                  </a:ext>
                </a:extLst>
              </a:tr>
              <a:tr h="328876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第五周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GUI</a:t>
                      </a:r>
                      <a:r>
                        <a:rPr lang="zh-CN" altLang="en-US" b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界面的设计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57685"/>
                  </a:ext>
                </a:extLst>
              </a:tr>
              <a:tr h="328876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第六周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灵活安排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21826"/>
                  </a:ext>
                </a:extLst>
              </a:tr>
              <a:tr h="328876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第七周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整合代码，撰写答辩报告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51092"/>
                  </a:ext>
                </a:extLst>
              </a:tr>
              <a:tr h="328876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第八周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验收答辩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8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82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任意多边形 11"/>
          <p:cNvSpPr/>
          <p:nvPr/>
        </p:nvSpPr>
        <p:spPr>
          <a:xfrm>
            <a:off x="1476400" y="0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202A36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20" name="文本框 18"/>
          <p:cNvSpPr txBox="1"/>
          <p:nvPr/>
        </p:nvSpPr>
        <p:spPr>
          <a:xfrm>
            <a:off x="2118425" y="1097352"/>
            <a:ext cx="196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 4"/>
          <p:cNvSpPr txBox="1">
            <a:spLocks/>
          </p:cNvSpPr>
          <p:nvPr/>
        </p:nvSpPr>
        <p:spPr>
          <a:xfrm>
            <a:off x="6961683" y="3747604"/>
            <a:ext cx="288032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153423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弧形 52"/>
          <p:cNvSpPr/>
          <p:nvPr/>
        </p:nvSpPr>
        <p:spPr>
          <a:xfrm rot="8155962">
            <a:off x="1963074" y="722753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5" name="椭圆 54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7" name="椭圆 56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8" name="椭圆 57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59" name="椭圆 58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0" name="椭圆 59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1" name="椭圆 60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3073259" y="764704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2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文本框 9"/>
          <p:cNvSpPr txBox="1"/>
          <p:nvPr/>
        </p:nvSpPr>
        <p:spPr>
          <a:xfrm>
            <a:off x="985019" y="188640"/>
            <a:ext cx="273630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项目开发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开发平台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6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六边形 1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 bwMode="auto">
          <a:xfrm>
            <a:off x="2281163" y="1071000"/>
            <a:ext cx="2016224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开发平台</a:t>
            </a:r>
          </a:p>
        </p:txBody>
      </p:sp>
      <p:sp>
        <p:nvSpPr>
          <p:cNvPr id="29" name="矩形 28"/>
          <p:cNvSpPr/>
          <p:nvPr/>
        </p:nvSpPr>
        <p:spPr>
          <a:xfrm>
            <a:off x="981323" y="1446173"/>
            <a:ext cx="5331121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 </a:t>
            </a:r>
            <a:r>
              <a:rPr lang="en-US" altLang="zh-CN" sz="2000" dirty="0" err="1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20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7968B91-78B5-4EC2-9EC0-176F91FB5F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78536" y="28894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9C94B96-84EC-4ADB-99C0-DEB86E9848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30936" y="30418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119713-5EB7-4313-8052-A9A56C425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313" y="1071000"/>
            <a:ext cx="291764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依赖库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137614-0467-4B5E-AEE2-3F8F16D96941}"/>
              </a:ext>
            </a:extLst>
          </p:cNvPr>
          <p:cNvSpPr/>
          <p:nvPr/>
        </p:nvSpPr>
        <p:spPr>
          <a:xfrm>
            <a:off x="5807748" y="1430722"/>
            <a:ext cx="5331121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Opencv,Cmake,Dlib,Tkinter,PIL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8084EB9-615B-4676-99ED-403B837EF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553" y="2383938"/>
            <a:ext cx="8027585" cy="391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5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flipH="1">
            <a:off x="-23093" y="4522187"/>
            <a:ext cx="4032448" cy="2198473"/>
            <a:chOff x="5917425" y="3435846"/>
            <a:chExt cx="3226575" cy="170765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916827" y="4458196"/>
            <a:ext cx="4301440" cy="2276522"/>
            <a:chOff x="5917425" y="3435846"/>
            <a:chExt cx="3226575" cy="170765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/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文本框 9"/>
          <p:cNvSpPr txBox="1"/>
          <p:nvPr/>
        </p:nvSpPr>
        <p:spPr>
          <a:xfrm>
            <a:off x="985019" y="188640"/>
            <a:ext cx="273630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项目开发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项目流程图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6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六边形 1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延时符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7968B91-78B5-4EC2-9EC0-176F91FB5F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78536" y="28894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9C94B96-84EC-4ADB-99C0-DEB86E9848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30936" y="30418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F494E2-915B-4D06-8A1E-5DCF924F7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630" y="726410"/>
            <a:ext cx="2966938" cy="59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A79A44B-F058-4319-8681-55CBEFEFACE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述职竞聘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576</Words>
  <Application>Microsoft Office PowerPoint</Application>
  <PresentationFormat>自定义</PresentationFormat>
  <Paragraphs>134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Microsoft YaHei Light</vt:lpstr>
      <vt:lpstr>方正兰亭黑简体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xudong zhu</dc:creator>
  <cp:keywords>http:/www.ypppt.com</cp:keywords>
  <cp:lastModifiedBy>zhu xudong</cp:lastModifiedBy>
  <cp:revision>127</cp:revision>
  <dcterms:created xsi:type="dcterms:W3CDTF">2015-12-10T01:38:56Z</dcterms:created>
  <dcterms:modified xsi:type="dcterms:W3CDTF">2020-11-19T07:24:43Z</dcterms:modified>
</cp:coreProperties>
</file>